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65" r:id="rId7"/>
    <p:sldId id="270" r:id="rId8"/>
    <p:sldId id="269" r:id="rId9"/>
    <p:sldId id="267" r:id="rId10"/>
    <p:sldId id="268" r:id="rId11"/>
    <p:sldId id="266"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 id="320" r:id="rId62"/>
    <p:sldId id="321"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B4E369-9703-4EE9-8FC6-8B198127B050}" v="10" dt="2025-01-07T16:07:13.1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1" autoAdjust="0"/>
    <p:restoredTop sz="94660"/>
  </p:normalViewPr>
  <p:slideViewPr>
    <p:cSldViewPr snapToGrid="0">
      <p:cViewPr>
        <p:scale>
          <a:sx n="80" d="100"/>
          <a:sy n="80" d="100"/>
        </p:scale>
        <p:origin x="222"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178644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545980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3474803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FCF872-910B-4302-832B-068CCA492996}" type="datetimeFigureOut">
              <a:rPr lang="en-GB" smtClean="0"/>
              <a:t>07/01/2025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2796581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FCF872-910B-4302-832B-068CCA492996}" type="datetimeFigureOut">
              <a:rPr lang="en-GB" smtClean="0"/>
              <a:t>07/01/2025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262490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310871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1502847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2644994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FCF872-910B-4302-832B-068CCA492996}" type="datetimeFigureOut">
              <a:rPr lang="en-GB" smtClean="0"/>
              <a:t>07/01/2025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470886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FCF872-910B-4302-832B-068CCA492996}" type="datetimeFigureOut">
              <a:rPr lang="en-GB" smtClean="0"/>
              <a:t>07/01/2025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1956056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2181492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1676708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574429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1211549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40144587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2470391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FCF872-910B-4302-832B-068CCA492996}" type="datetimeFigureOut">
              <a:rPr lang="en-GB" smtClean="0"/>
              <a:t>07/01/2025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91D2A5-3F92-471B-8FB2-9810A5A2CE04}" type="slidenum">
              <a:rPr lang="en-GB" smtClean="0"/>
              <a:t>‹#›</a:t>
            </a:fld>
            <a:endParaRPr lang="en-GB"/>
          </a:p>
        </p:txBody>
      </p:sp>
    </p:spTree>
    <p:extLst>
      <p:ext uri="{BB962C8B-B14F-4D97-AF65-F5344CB8AC3E}">
        <p14:creationId xmlns:p14="http://schemas.microsoft.com/office/powerpoint/2010/main" val="1291146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1FCF872-910B-4302-832B-068CCA492996}" type="datetimeFigureOut">
              <a:rPr lang="en-GB" smtClean="0"/>
              <a:t>07/01/2025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891D2A5-3F92-471B-8FB2-9810A5A2CE04}" type="slidenum">
              <a:rPr lang="en-GB" smtClean="0"/>
              <a:t>‹#›</a:t>
            </a:fld>
            <a:endParaRPr lang="en-GB"/>
          </a:p>
        </p:txBody>
      </p:sp>
    </p:spTree>
    <p:extLst>
      <p:ext uri="{BB962C8B-B14F-4D97-AF65-F5344CB8AC3E}">
        <p14:creationId xmlns:p14="http://schemas.microsoft.com/office/powerpoint/2010/main" val="190640237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3.png"/></Relationships>
</file>

<file path=ppt/slides/_rels/slide5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5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FEA0-AFAB-AFED-FCD4-7458613B3279}"/>
              </a:ext>
            </a:extLst>
          </p:cNvPr>
          <p:cNvSpPr>
            <a:spLocks noGrp="1"/>
          </p:cNvSpPr>
          <p:nvPr>
            <p:ph type="ctrTitle"/>
          </p:nvPr>
        </p:nvSpPr>
        <p:spPr/>
        <p:txBody>
          <a:bodyPr/>
          <a:lstStyle/>
          <a:p>
            <a:r>
              <a:rPr lang="en-GB" dirty="0"/>
              <a:t>Visual Studies 1-</a:t>
            </a:r>
            <a:br>
              <a:rPr lang="en-GB" dirty="0"/>
            </a:br>
            <a:r>
              <a:rPr lang="en-GB" dirty="0"/>
              <a:t>Joseph Allen</a:t>
            </a:r>
          </a:p>
        </p:txBody>
      </p:sp>
      <p:sp>
        <p:nvSpPr>
          <p:cNvPr id="3" name="Subtitle 2">
            <a:extLst>
              <a:ext uri="{FF2B5EF4-FFF2-40B4-BE49-F238E27FC236}">
                <a16:creationId xmlns:a16="http://schemas.microsoft.com/office/drawing/2014/main" id="{E080C270-3117-EC71-DED1-9F7324C26DB1}"/>
              </a:ext>
            </a:extLst>
          </p:cNvPr>
          <p:cNvSpPr>
            <a:spLocks noGrp="1"/>
          </p:cNvSpPr>
          <p:nvPr>
            <p:ph type="subTitle" idx="1"/>
          </p:nvPr>
        </p:nvSpPr>
        <p:spPr/>
        <p:txBody>
          <a:bodyPr/>
          <a:lstStyle/>
          <a:p>
            <a:r>
              <a:rPr lang="en-GB" dirty="0"/>
              <a:t>2404792</a:t>
            </a:r>
          </a:p>
          <a:p>
            <a:endParaRPr lang="en-GB" dirty="0"/>
          </a:p>
        </p:txBody>
      </p:sp>
    </p:spTree>
    <p:extLst>
      <p:ext uri="{BB962C8B-B14F-4D97-AF65-F5344CB8AC3E}">
        <p14:creationId xmlns:p14="http://schemas.microsoft.com/office/powerpoint/2010/main" val="3444070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4HRS IN PHOTO — ERIK KESSELS">
            <a:extLst>
              <a:ext uri="{FF2B5EF4-FFF2-40B4-BE49-F238E27FC236}">
                <a16:creationId xmlns:a16="http://schemas.microsoft.com/office/drawing/2014/main" id="{954AF100-7AAC-B489-50C6-26ED981CA9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944" b="5944"/>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301519"/>
            <a:ext cx="10162309" cy="2297302"/>
          </a:xfrm>
          <a:solidFill>
            <a:srgbClr val="FFD5E4"/>
          </a:solidFill>
        </p:spPr>
        <p:txBody>
          <a:bodyPr lIns="72000" tIns="144000" rIns="72000" bIns="72000" anchor="ctr">
            <a:normAutofit fontScale="90000"/>
          </a:bodyPr>
          <a:lstStyle/>
          <a:p>
            <a:r>
              <a:rPr lang="en-GB" dirty="0">
                <a:solidFill>
                  <a:sysClr val="windowText" lastClr="000000"/>
                </a:solidFill>
                <a:latin typeface="Futura" pitchFamily="50" charset="0"/>
              </a:rPr>
              <a:t>IMAGE ANALYSIS 1 - CONTENT</a:t>
            </a:r>
          </a:p>
        </p:txBody>
      </p:sp>
    </p:spTree>
    <p:extLst>
      <p:ext uri="{BB962C8B-B14F-4D97-AF65-F5344CB8AC3E}">
        <p14:creationId xmlns:p14="http://schemas.microsoft.com/office/powerpoint/2010/main" val="1234169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Visual Studies 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182105" y="1153166"/>
            <a:ext cx="5501640" cy="5457945"/>
          </a:xfrm>
          <a:ln>
            <a:solidFill>
              <a:schemeClr val="tx1"/>
            </a:solidFill>
          </a:ln>
        </p:spPr>
        <p:txBody>
          <a:bodyPr>
            <a:normAutofit/>
          </a:bodyPr>
          <a:lstStyle/>
          <a:p>
            <a:pPr marL="0" indent="0">
              <a:buNone/>
            </a:pPr>
            <a:r>
              <a:rPr lang="en-GB" sz="1300" dirty="0"/>
              <a:t>I will learn how to deconstruct and look at photos in a more in-depth way whilst also constructing and refining my own views and opinions on photographs. I am looking forward to finding out how AI has changed and will be changing the way we make and perceive art &amp; photography.</a:t>
            </a:r>
          </a:p>
          <a:p>
            <a:pPr marL="0" indent="0">
              <a:buNone/>
            </a:pPr>
            <a:r>
              <a:rPr lang="en-GB" sz="1300" dirty="0"/>
              <a:t>During my first lesson in Visual studies, I found out how AI is affecting the world of photography, how people are using AI to create works that look like real photography. An example of this is the image created by Jonas Bendiksen. This image is showing a place named North Macedonia, the image overall looks very realistic with people, vehicles, buildings, cloudy skies and water with correct reflections. Once you take a closer look (the large chimney in the background) you start to see the breaks in reality that prove this place is not real and is instead an AI generated image of a false place. </a:t>
            </a:r>
          </a:p>
          <a:p>
            <a:pPr marL="0" indent="0">
              <a:buNone/>
            </a:pPr>
            <a:r>
              <a:rPr lang="en-GB" sz="1300" dirty="0"/>
              <a:t>I hope that during visual studies classes, I will Improve my ability to inspect and evaluate images and photographs better, to gain a greater understanding of images &amp; photographs. By learning and/or refining my ability to deconstruct and inspect photos, I will be able to meaningfully criticize and improve my own photography. Having the skill to investigate photographs and find a reason for everything in the image, allows me to take photos with more interesting subject matters and compositions.</a:t>
            </a:r>
          </a:p>
        </p:txBody>
      </p:sp>
      <p:pic>
        <p:nvPicPr>
          <p:cNvPr id="1026" name="Picture 2" descr="The Book of Veles | Magnum Photos">
            <a:extLst>
              <a:ext uri="{FF2B5EF4-FFF2-40B4-BE49-F238E27FC236}">
                <a16:creationId xmlns:a16="http://schemas.microsoft.com/office/drawing/2014/main" id="{BFB999C8-1CC9-918A-FFE2-A605A988F1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3392" y="1777217"/>
            <a:ext cx="6322558" cy="420984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FA841E0-5356-F00A-9662-A41C706B770A}"/>
              </a:ext>
            </a:extLst>
          </p:cNvPr>
          <p:cNvSpPr txBox="1"/>
          <p:nvPr/>
        </p:nvSpPr>
        <p:spPr>
          <a:xfrm>
            <a:off x="5803392" y="6060938"/>
            <a:ext cx="4910328" cy="369332"/>
          </a:xfrm>
          <a:prstGeom prst="rect">
            <a:avLst/>
          </a:prstGeom>
          <a:noFill/>
        </p:spPr>
        <p:txBody>
          <a:bodyPr wrap="square" rtlCol="0">
            <a:spAutoFit/>
          </a:bodyPr>
          <a:lstStyle/>
          <a:p>
            <a:r>
              <a:rPr lang="en-GB" dirty="0"/>
              <a:t>Veles. North Macedonia, 2019. Jonas Bendiksen</a:t>
            </a:r>
          </a:p>
        </p:txBody>
      </p:sp>
    </p:spTree>
    <p:extLst>
      <p:ext uri="{BB962C8B-B14F-4D97-AF65-F5344CB8AC3E}">
        <p14:creationId xmlns:p14="http://schemas.microsoft.com/office/powerpoint/2010/main" val="1508888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0" y="164593"/>
            <a:ext cx="11597640" cy="740664"/>
          </a:xfrm>
        </p:spPr>
        <p:txBody>
          <a:bodyPr>
            <a:normAutofit/>
          </a:bodyPr>
          <a:lstStyle/>
          <a:p>
            <a:r>
              <a:rPr lang="en-GB" sz="3200" i="1" dirty="0">
                <a:latin typeface="Futura" pitchFamily="50" charset="0"/>
              </a:rPr>
              <a:t>Garden of Earthly Delights</a:t>
            </a:r>
            <a:r>
              <a:rPr lang="en-GB" sz="3200" dirty="0">
                <a:latin typeface="Futura" pitchFamily="50" charset="0"/>
              </a:rPr>
              <a:t>. Hieronymus Bosch.1490 - 1500.</a:t>
            </a:r>
          </a:p>
        </p:txBody>
      </p:sp>
      <p:pic>
        <p:nvPicPr>
          <p:cNvPr id="4" name="Picture 3" descr="A close-up of words&#10;&#10;Description automatically generated">
            <a:extLst>
              <a:ext uri="{FF2B5EF4-FFF2-40B4-BE49-F238E27FC236}">
                <a16:creationId xmlns:a16="http://schemas.microsoft.com/office/drawing/2014/main" id="{D2DA54D6-B4A4-29D0-437D-BE4EF556555D}"/>
              </a:ext>
            </a:extLst>
          </p:cNvPr>
          <p:cNvPicPr>
            <a:picLocks noChangeAspect="1"/>
          </p:cNvPicPr>
          <p:nvPr/>
        </p:nvPicPr>
        <p:blipFill>
          <a:blip r:embed="rId2">
            <a:extLst>
              <a:ext uri="{28A0092B-C50C-407E-A947-70E740481C1C}">
                <a14:useLocalDpi xmlns:a14="http://schemas.microsoft.com/office/drawing/2010/main" val="0"/>
              </a:ext>
            </a:extLst>
          </a:blip>
          <a:srcRect l="1352" t="8200" r="21779" b="12600"/>
          <a:stretch/>
        </p:blipFill>
        <p:spPr>
          <a:xfrm>
            <a:off x="0" y="1792224"/>
            <a:ext cx="4160521" cy="2715768"/>
          </a:xfrm>
          <a:prstGeom prst="rect">
            <a:avLst/>
          </a:prstGeom>
        </p:spPr>
      </p:pic>
      <p:pic>
        <p:nvPicPr>
          <p:cNvPr id="1026" name="Picture 2" descr="A group of paintings of people and animals&#10;&#10;Description automatically generated">
            <a:extLst>
              <a:ext uri="{FF2B5EF4-FFF2-40B4-BE49-F238E27FC236}">
                <a16:creationId xmlns:a16="http://schemas.microsoft.com/office/drawing/2014/main" id="{5531F173-FD30-76EF-264C-7ECFF39D64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0521" y="1009701"/>
            <a:ext cx="8031479" cy="4573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4806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Image Grid</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11295888" cy="1827555"/>
          </a:xfrm>
          <a:ln>
            <a:solidFill>
              <a:schemeClr val="tx1"/>
            </a:solidFill>
          </a:ln>
        </p:spPr>
        <p:txBody>
          <a:bodyPr>
            <a:normAutofit/>
          </a:bodyPr>
          <a:lstStyle/>
          <a:p>
            <a:pPr marL="0" indent="0">
              <a:buNone/>
            </a:pPr>
            <a:r>
              <a:rPr lang="en-GB" sz="1300" dirty="0"/>
              <a:t>I find that the task of drawing out the photograph in a puzzle-like grid forces the viewers to take a closer look at the finer details in the image. Things that you wouldn’t necessarily have paid attention to, if you hadn’t drawn it out. Things like the pylons in the background, the dark bags around the children's eyes and the fact the sister is holding her hand to her brother's face. </a:t>
            </a:r>
          </a:p>
          <a:p>
            <a:pPr marL="0" indent="0">
              <a:buNone/>
            </a:pPr>
            <a:r>
              <a:rPr lang="en-GB" sz="1300" dirty="0"/>
              <a:t>These are things that I notice after looking at the drawing.</a:t>
            </a:r>
          </a:p>
        </p:txBody>
      </p:sp>
      <p:pic>
        <p:nvPicPr>
          <p:cNvPr id="7" name="Picture 6" descr="A group of pieces of paper with a picture of a person&#10;&#10;Description automatically generated">
            <a:extLst>
              <a:ext uri="{FF2B5EF4-FFF2-40B4-BE49-F238E27FC236}">
                <a16:creationId xmlns:a16="http://schemas.microsoft.com/office/drawing/2014/main" id="{5E79CDCF-F8F7-08AB-D700-5932283B0C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071118" y="2586353"/>
            <a:ext cx="3332225" cy="4442967"/>
          </a:xfrm>
          <a:prstGeom prst="rect">
            <a:avLst/>
          </a:prstGeom>
        </p:spPr>
      </p:pic>
      <p:pic>
        <p:nvPicPr>
          <p:cNvPr id="11" name="Picture 10" descr="A family sitting in a car&#10;&#10;Description automatically generated">
            <a:extLst>
              <a:ext uri="{FF2B5EF4-FFF2-40B4-BE49-F238E27FC236}">
                <a16:creationId xmlns:a16="http://schemas.microsoft.com/office/drawing/2014/main" id="{D587F43B-D758-26F6-DD31-0C8C0A6B62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8769" y="2902836"/>
            <a:ext cx="3810000" cy="3810000"/>
          </a:xfrm>
          <a:prstGeom prst="rect">
            <a:avLst/>
          </a:prstGeom>
        </p:spPr>
      </p:pic>
    </p:spTree>
    <p:extLst>
      <p:ext uri="{BB962C8B-B14F-4D97-AF65-F5344CB8AC3E}">
        <p14:creationId xmlns:p14="http://schemas.microsoft.com/office/powerpoint/2010/main" val="1167476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i="1" dirty="0">
                <a:latin typeface="Futura" pitchFamily="50" charset="0"/>
              </a:rPr>
              <a:t>Unnamed</a:t>
            </a:r>
            <a:r>
              <a:rPr lang="en-GB" sz="4000" dirty="0">
                <a:latin typeface="Futura" pitchFamily="50" charset="0"/>
              </a:rPr>
              <a:t>. Joseph Allen. 2024.</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This photo is taken outside on a partially cloudy day. In the background you can see blurry trees, an out of focus building on the left, a slightly in focus building with windows on the right and a small wall on the bottom left. </a:t>
            </a:r>
          </a:p>
          <a:p>
            <a:pPr marL="0" indent="0">
              <a:buNone/>
            </a:pPr>
            <a:r>
              <a:rPr lang="en-GB" sz="1300" dirty="0"/>
              <a:t>In the mid ground you can see a human figure with a rippling effect on the arms and face due to camera shake, the arms are reaching into the fore ground which create 2 blurry obstructions on the bottom left and right corners of the photograph.</a:t>
            </a:r>
          </a:p>
          <a:p>
            <a:pPr marL="0" indent="0">
              <a:buNone/>
            </a:pPr>
            <a:r>
              <a:rPr lang="en-GB" sz="1300" dirty="0"/>
              <a:t>Due to the camera shake, and the rippling effect cast across the body in this image, we cannot see the face nor any detail in the skin or shirt that they are wearing. The same rippling effect is also affecting the details on the trees, walls, bushes and general focus of the photograph.</a:t>
            </a:r>
          </a:p>
          <a:p>
            <a:pPr marL="0" indent="0">
              <a:buNone/>
            </a:pPr>
            <a:r>
              <a:rPr lang="en-GB" sz="1300" dirty="0"/>
              <a:t>In the foreground we can see that the pinhole camera is being held out in front of the figure with both hands. Because of the pinhole and photographic paper being very close to each other, (Creating a wide-angle affect), the camera could capture the thumbs and waist of the figure in the centre of the frame.</a:t>
            </a: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pic>
        <p:nvPicPr>
          <p:cNvPr id="6" name="Picture 5" descr="A blurry photo of a person">
            <a:extLst>
              <a:ext uri="{FF2B5EF4-FFF2-40B4-BE49-F238E27FC236}">
                <a16:creationId xmlns:a16="http://schemas.microsoft.com/office/drawing/2014/main" id="{751CE1A4-457A-623C-9B12-37E1F2D2D6B7}"/>
              </a:ext>
            </a:extLst>
          </p:cNvPr>
          <p:cNvPicPr>
            <a:picLocks noChangeAspect="1"/>
          </p:cNvPicPr>
          <p:nvPr/>
        </p:nvPicPr>
        <p:blipFill>
          <a:blip r:embed="rId2">
            <a:extLst>
              <a:ext uri="{28A0092B-C50C-407E-A947-70E740481C1C}">
                <a14:useLocalDpi xmlns:a14="http://schemas.microsoft.com/office/drawing/2010/main" val="0"/>
              </a:ext>
            </a:extLst>
          </a:blip>
          <a:srcRect l="489" t="31941" r="-1" b="28735"/>
          <a:stretch/>
        </p:blipFill>
        <p:spPr>
          <a:xfrm>
            <a:off x="6096000" y="1947672"/>
            <a:ext cx="5501640" cy="2962656"/>
          </a:xfrm>
          <a:prstGeom prst="rect">
            <a:avLst/>
          </a:prstGeom>
        </p:spPr>
      </p:pic>
    </p:spTree>
    <p:extLst>
      <p:ext uri="{BB962C8B-B14F-4D97-AF65-F5344CB8AC3E}">
        <p14:creationId xmlns:p14="http://schemas.microsoft.com/office/powerpoint/2010/main" val="2025222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0" y="0"/>
            <a:ext cx="10515600" cy="794250"/>
          </a:xfrm>
        </p:spPr>
        <p:txBody>
          <a:bodyPr>
            <a:normAutofit fontScale="90000"/>
          </a:bodyPr>
          <a:lstStyle/>
          <a:p>
            <a:r>
              <a:rPr lang="en-GB" sz="4000" i="1" dirty="0">
                <a:latin typeface="Futura" pitchFamily="50" charset="0"/>
              </a:rPr>
              <a:t>An Ordinary Eden</a:t>
            </a:r>
            <a:r>
              <a:rPr lang="en-GB" sz="4000" dirty="0">
                <a:latin typeface="Futura" pitchFamily="50" charset="0"/>
              </a:rPr>
              <a:t>. Margaret Mitchell.2023.</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In this photo I can see 2 girls, the older woman is sitting on the far end of the bed in the background, wearing a red dress, clutching a white teddy bear, looking melancholically at the little girl. The little girl (possibly her daughter) is sitting on the closer edge of the bed, wearing a school uniform and is looking into the Lense of the camera.</a:t>
            </a:r>
          </a:p>
          <a:p>
            <a:pPr marL="0" indent="0">
              <a:buNone/>
            </a:pPr>
            <a:r>
              <a:rPr lang="en-GB" sz="1300" dirty="0"/>
              <a:t>The walls surrounding the 2 girls are white and completely empty, there is a door frame peeking into frame from the left side. On the right side there is a mirror photo frame, containing a photograph of the pair hugging, and a pink lamp shade on what we can assume is a bed side table. Infront of the bed there is a chest of drawers teeming with paper, which the little girl is resting her feet on. The floor consists of a grey carpet.</a:t>
            </a:r>
          </a:p>
        </p:txBody>
      </p:sp>
      <p:pic>
        <p:nvPicPr>
          <p:cNvPr id="6" name="Picture 5" descr="A child sitting on a bed with another child sitting on the bed&#10;&#10;Description automatically generated">
            <a:extLst>
              <a:ext uri="{FF2B5EF4-FFF2-40B4-BE49-F238E27FC236}">
                <a16:creationId xmlns:a16="http://schemas.microsoft.com/office/drawing/2014/main" id="{13625B30-2159-9FD3-C583-645EFD7A74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610" y="1016006"/>
            <a:ext cx="5297424" cy="5297424"/>
          </a:xfrm>
          <a:prstGeom prst="rect">
            <a:avLst/>
          </a:prstGeom>
        </p:spPr>
      </p:pic>
    </p:spTree>
    <p:extLst>
      <p:ext uri="{BB962C8B-B14F-4D97-AF65-F5344CB8AC3E}">
        <p14:creationId xmlns:p14="http://schemas.microsoft.com/office/powerpoint/2010/main" val="102398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200393" y="151651"/>
            <a:ext cx="10515600" cy="818635"/>
          </a:xfrm>
        </p:spPr>
        <p:txBody>
          <a:bodyPr>
            <a:normAutofit/>
          </a:bodyPr>
          <a:lstStyle/>
          <a:p>
            <a:r>
              <a:rPr lang="en-GB" sz="4000" dirty="0">
                <a:latin typeface="Futura" pitchFamily="50" charset="0"/>
              </a:rPr>
              <a:t>Maxwell. Muntaka Chasant. 2023.</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The background consists of a large hill lining the horizon. Above this is the setting sun which light is diffused by the clouds and reflected off-of a pond in the midground. There is a light layer of fog  covering the face of the hill, leading into a small dirt mound creating another horizon line.</a:t>
            </a:r>
          </a:p>
          <a:p>
            <a:pPr marL="0" indent="0">
              <a:buNone/>
            </a:pPr>
            <a:r>
              <a:rPr lang="en-GB" sz="1300" dirty="0"/>
              <a:t>The pond is mostly dark around the edges but is lit up in the centre by the sun's reflection. Standing Infront of the pond is a man facing the camera, shrouded in darkness, holding a rod with a large burning mass on the end of it. This burning mass is dripping a flammable liquid, setting fire to the ground beneath it.</a:t>
            </a:r>
          </a:p>
          <a:p>
            <a:pPr marL="0" indent="0">
              <a:buNone/>
            </a:pPr>
            <a:endParaRPr lang="en-GB" sz="1300" dirty="0"/>
          </a:p>
        </p:txBody>
      </p:sp>
      <p:pic>
        <p:nvPicPr>
          <p:cNvPr id="6" name="Picture 5" descr="A person holding a stick with a fire in front of a body of water&#10;&#10;Description automatically generated">
            <a:extLst>
              <a:ext uri="{FF2B5EF4-FFF2-40B4-BE49-F238E27FC236}">
                <a16:creationId xmlns:a16="http://schemas.microsoft.com/office/drawing/2014/main" id="{70523406-52B3-16CE-857C-087AFC7213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7481" y="1412184"/>
            <a:ext cx="6144768" cy="4096512"/>
          </a:xfrm>
          <a:prstGeom prst="rect">
            <a:avLst/>
          </a:prstGeom>
        </p:spPr>
      </p:pic>
    </p:spTree>
    <p:extLst>
      <p:ext uri="{BB962C8B-B14F-4D97-AF65-F5344CB8AC3E}">
        <p14:creationId xmlns:p14="http://schemas.microsoft.com/office/powerpoint/2010/main" val="3873552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 Perspectival Eye — Glass Bead">
            <a:extLst>
              <a:ext uri="{FF2B5EF4-FFF2-40B4-BE49-F238E27FC236}">
                <a16:creationId xmlns:a16="http://schemas.microsoft.com/office/drawing/2014/main" id="{AAE61DA0-0CDB-3E74-6805-F1FA56D28F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748" t="11230" b="19917"/>
          <a:stretch/>
        </p:blipFill>
        <p:spPr bwMode="auto">
          <a:xfrm>
            <a:off x="0" y="0"/>
            <a:ext cx="121889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848945" y="5393410"/>
            <a:ext cx="10491061" cy="922148"/>
          </a:xfrm>
          <a:solidFill>
            <a:srgbClr val="FFA1CB"/>
          </a:solidFill>
          <a:ln>
            <a:solidFill>
              <a:srgbClr val="FFA1CB"/>
            </a:solidFill>
          </a:ln>
        </p:spPr>
        <p:txBody>
          <a:bodyPr vert="horz" lIns="91440" tIns="45720" rIns="91440" bIns="45720" rtlCol="0" anchor="ctr">
            <a:normAutofit/>
          </a:bodyPr>
          <a:lstStyle/>
          <a:p>
            <a:r>
              <a:rPr lang="en-US" sz="4400">
                <a:latin typeface="Futura Medium" panose="020B0602020204020303" pitchFamily="34" charset="-79"/>
                <a:cs typeface="Futura Medium" panose="020B0602020204020303" pitchFamily="34" charset="-79"/>
              </a:rPr>
              <a:t>IMAGE ANALYSIS 2 - COMPOSITION</a:t>
            </a:r>
          </a:p>
        </p:txBody>
      </p:sp>
      <p:sp>
        <p:nvSpPr>
          <p:cNvPr id="5" name="TextBox 4">
            <a:extLst>
              <a:ext uri="{FF2B5EF4-FFF2-40B4-BE49-F238E27FC236}">
                <a16:creationId xmlns:a16="http://schemas.microsoft.com/office/drawing/2014/main" id="{67844B88-F386-9D45-ACB1-6F3F7F7547E9}"/>
              </a:ext>
            </a:extLst>
          </p:cNvPr>
          <p:cNvSpPr txBox="1"/>
          <p:nvPr/>
        </p:nvSpPr>
        <p:spPr>
          <a:xfrm>
            <a:off x="0" y="6488668"/>
            <a:ext cx="12188952" cy="369332"/>
          </a:xfrm>
          <a:prstGeom prst="rect">
            <a:avLst/>
          </a:prstGeom>
          <a:solidFill>
            <a:srgbClr val="D9D9D9">
              <a:alpha val="63922"/>
            </a:srgbClr>
          </a:solidFill>
        </p:spPr>
        <p:txBody>
          <a:bodyPr wrap="square">
            <a:spAutoFit/>
          </a:bodyPr>
          <a:lstStyle/>
          <a:p>
            <a:pPr algn="ctr"/>
            <a:r>
              <a:rPr lang="en-GB" b="0" i="0">
                <a:effectLst/>
                <a:latin typeface="Substance W00 Regular"/>
              </a:rPr>
              <a:t>Image From: Brook Taylor, </a:t>
            </a:r>
            <a:r>
              <a:rPr lang="en-GB" b="0" i="1">
                <a:effectLst/>
                <a:latin typeface="Substance W00 Regular"/>
              </a:rPr>
              <a:t>New Principles of Linear Perspective</a:t>
            </a:r>
            <a:r>
              <a:rPr lang="en-GB" b="0" i="0">
                <a:effectLst/>
                <a:latin typeface="Substance W00 Regular"/>
              </a:rPr>
              <a:t> (Fourth Edition) (London: J. Taylor, 1811)</a:t>
            </a:r>
            <a:endParaRPr lang="en-GB"/>
          </a:p>
        </p:txBody>
      </p:sp>
    </p:spTree>
    <p:extLst>
      <p:ext uri="{BB962C8B-B14F-4D97-AF65-F5344CB8AC3E}">
        <p14:creationId xmlns:p14="http://schemas.microsoft.com/office/powerpoint/2010/main" val="355313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117283"/>
          </a:xfrm>
        </p:spPr>
        <p:txBody>
          <a:bodyPr>
            <a:normAutofit/>
          </a:bodyPr>
          <a:lstStyle/>
          <a:p>
            <a:r>
              <a:rPr lang="en-GB" sz="4000">
                <a:latin typeface="Futura" pitchFamily="50" charset="0"/>
              </a:rPr>
              <a:t>Composition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300" dirty="0"/>
          </a:p>
          <a:p>
            <a:pPr marL="0" indent="0">
              <a:buNone/>
            </a:pPr>
            <a:r>
              <a:rPr lang="en-GB" sz="1300" dirty="0"/>
              <a:t>By practicing good composition techniques, you can achieve a higher understanding of framing along with improving the overall standard and quality of your images.  Having a good understanding of composition can make you more confident when framing photos and making plans for shoots. It can open your eyes to more interesting framings and ways of composing otherwise boring and simplistic subjects.  Using more interesting compositions for your images can improve your career status in a good way too, making your work stand out from other photographers in the same field.  </a:t>
            </a:r>
          </a:p>
          <a:p>
            <a:pPr marL="0" indent="0">
              <a:buNone/>
            </a:pPr>
            <a:r>
              <a:rPr lang="en-GB" sz="1300" dirty="0"/>
              <a:t>The image that I have shown as reference here is taken in portrait, is tight on my subjects with them in the centre of the frame, has empty space on the left of the frame and has no space on the left. By using good composition techniques, I have made and image that makes the viewer more interested in the centre of the frame than anywhere else.  If I were to compose this image differently, let's say I take the image in landscape, keeping the subject in the centre. This can make it harder to keep focus on the centre and may lead the viewer to look around the image and get lost in what I intended the image to show. The same would happen if I were to shoot with a wider-angle Lense. The composition of this shot is clearly thought through and shows through the image.</a:t>
            </a:r>
          </a:p>
          <a:p>
            <a:pPr marL="0" indent="0">
              <a:buNone/>
            </a:pPr>
            <a:endParaRPr lang="en-GB" sz="1300"/>
          </a:p>
          <a:p>
            <a:pPr marL="0" indent="0">
              <a:buNone/>
            </a:pPr>
            <a:endParaRPr lang="en-GB" sz="1300"/>
          </a:p>
        </p:txBody>
      </p:sp>
      <p:pic>
        <p:nvPicPr>
          <p:cNvPr id="4" name="Picture 3" descr="A group of people on scaffolding next to a clock tower&#10;&#10;Description automatically generated">
            <a:extLst>
              <a:ext uri="{FF2B5EF4-FFF2-40B4-BE49-F238E27FC236}">
                <a16:creationId xmlns:a16="http://schemas.microsoft.com/office/drawing/2014/main" id="{7D28C891-FA2F-3040-5679-C266258A4C66}"/>
              </a:ext>
            </a:extLst>
          </p:cNvPr>
          <p:cNvPicPr>
            <a:picLocks noChangeAspect="1"/>
          </p:cNvPicPr>
          <p:nvPr/>
        </p:nvPicPr>
        <p:blipFill>
          <a:blip r:embed="rId2"/>
          <a:stretch>
            <a:fillRect/>
          </a:stretch>
        </p:blipFill>
        <p:spPr>
          <a:xfrm>
            <a:off x="7205784" y="89010"/>
            <a:ext cx="4440312" cy="6680200"/>
          </a:xfrm>
          <a:prstGeom prst="rect">
            <a:avLst/>
          </a:prstGeom>
        </p:spPr>
      </p:pic>
    </p:spTree>
    <p:extLst>
      <p:ext uri="{BB962C8B-B14F-4D97-AF65-F5344CB8AC3E}">
        <p14:creationId xmlns:p14="http://schemas.microsoft.com/office/powerpoint/2010/main" val="307708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Mood board</a:t>
            </a:r>
          </a:p>
        </p:txBody>
      </p:sp>
      <p:pic>
        <p:nvPicPr>
          <p:cNvPr id="6" name="Picture 5" descr="A screenshot of a computer screen&#10;&#10;Description automatically generated">
            <a:extLst>
              <a:ext uri="{FF2B5EF4-FFF2-40B4-BE49-F238E27FC236}">
                <a16:creationId xmlns:a16="http://schemas.microsoft.com/office/drawing/2014/main" id="{5738E765-1BD7-636C-9096-CA283620941C}"/>
              </a:ext>
            </a:extLst>
          </p:cNvPr>
          <p:cNvPicPr>
            <a:picLocks noChangeAspect="1"/>
          </p:cNvPicPr>
          <p:nvPr/>
        </p:nvPicPr>
        <p:blipFill>
          <a:blip r:embed="rId2"/>
          <a:stretch>
            <a:fillRect/>
          </a:stretch>
        </p:blipFill>
        <p:spPr>
          <a:xfrm>
            <a:off x="0" y="1169556"/>
            <a:ext cx="12192000" cy="5198261"/>
          </a:xfrm>
          <a:prstGeom prst="rect">
            <a:avLst/>
          </a:prstGeom>
        </p:spPr>
      </p:pic>
    </p:spTree>
    <p:extLst>
      <p:ext uri="{BB962C8B-B14F-4D97-AF65-F5344CB8AC3E}">
        <p14:creationId xmlns:p14="http://schemas.microsoft.com/office/powerpoint/2010/main" val="28174421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LINE</a:t>
            </a:r>
            <a:endParaRPr lang="en-GB" sz="4000">
              <a:latin typeface="Futura" pitchFamily="50" charset="0"/>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buNone/>
            </a:pPr>
            <a:r>
              <a:rPr lang="en-GB" sz="2400" b="1" dirty="0"/>
              <a:t>Leading Lines:</a:t>
            </a:r>
          </a:p>
          <a:p>
            <a:pPr marL="0" indent="0">
              <a:buNone/>
            </a:pPr>
            <a:r>
              <a:rPr lang="en-GB" sz="1600" dirty="0"/>
              <a:t>Leading lines is the technique of using either physical lines in an image or composing an image with insinuated lines to lead the viewer down an intended path to the subject.</a:t>
            </a:r>
          </a:p>
          <a:p>
            <a:pPr marL="0" indent="0">
              <a:buNone/>
            </a:pPr>
            <a:r>
              <a:rPr lang="en-GB" sz="2400" b="1" dirty="0"/>
              <a:t>Diagonals:</a:t>
            </a:r>
          </a:p>
          <a:p>
            <a:pPr marL="0" indent="0">
              <a:buNone/>
            </a:pPr>
            <a:r>
              <a:rPr lang="en-GB" sz="1600" dirty="0"/>
              <a:t>The use of diagonal lines in an image is used to break up an image and add contrast between 2 subjects or the background and the intended subject. Using Diagonals can create more dynamic images.</a:t>
            </a:r>
          </a:p>
          <a:p>
            <a:pPr marL="0" indent="0">
              <a:buNone/>
            </a:pPr>
            <a:r>
              <a:rPr lang="en-GB" sz="2400" b="1" dirty="0"/>
              <a:t>Horizon:</a:t>
            </a:r>
          </a:p>
          <a:p>
            <a:pPr marL="0" indent="0">
              <a:buNone/>
            </a:pPr>
            <a:r>
              <a:rPr lang="en-GB" sz="1600" dirty="0"/>
              <a:t>The horizon line is generally horizontal and helps to identify 3d space in a landscape. It can be used to create a wide, open scene.</a:t>
            </a:r>
          </a:p>
          <a:p>
            <a:pPr marL="0" indent="0">
              <a:buNone/>
            </a:pPr>
            <a:r>
              <a:rPr lang="en-GB" sz="2400" b="1" dirty="0"/>
              <a:t>Eye-line:</a:t>
            </a:r>
          </a:p>
          <a:p>
            <a:pPr marL="0" indent="0">
              <a:buNone/>
            </a:pPr>
            <a:r>
              <a:rPr lang="en-GB" sz="1600" dirty="0"/>
              <a:t>The implied line when following a person's sight-line / perspective.</a:t>
            </a:r>
          </a:p>
        </p:txBody>
      </p:sp>
      <p:pic>
        <p:nvPicPr>
          <p:cNvPr id="6" name="Picture 5">
            <a:extLst>
              <a:ext uri="{FF2B5EF4-FFF2-40B4-BE49-F238E27FC236}">
                <a16:creationId xmlns:a16="http://schemas.microsoft.com/office/drawing/2014/main" id="{368B0918-7822-EDB3-E440-ACB262DC6C86}"/>
              </a:ext>
            </a:extLst>
          </p:cNvPr>
          <p:cNvPicPr>
            <a:picLocks noChangeAspect="1"/>
          </p:cNvPicPr>
          <p:nvPr/>
        </p:nvPicPr>
        <p:blipFill>
          <a:blip r:embed="rId2"/>
          <a:stretch>
            <a:fillRect/>
          </a:stretch>
        </p:blipFill>
        <p:spPr>
          <a:xfrm>
            <a:off x="7508240" y="156766"/>
            <a:ext cx="3865879" cy="3115468"/>
          </a:xfrm>
          <a:prstGeom prst="rect">
            <a:avLst/>
          </a:prstGeom>
        </p:spPr>
      </p:pic>
      <p:pic>
        <p:nvPicPr>
          <p:cNvPr id="5" name="Picture 4" descr="A black and white photo of stairs and stairs&#10;&#10;Description automatically generated">
            <a:extLst>
              <a:ext uri="{FF2B5EF4-FFF2-40B4-BE49-F238E27FC236}">
                <a16:creationId xmlns:a16="http://schemas.microsoft.com/office/drawing/2014/main" id="{1155DEF1-893D-45CC-15E3-D8737FEE8DFB}"/>
              </a:ext>
            </a:extLst>
          </p:cNvPr>
          <p:cNvPicPr>
            <a:picLocks noChangeAspect="1"/>
          </p:cNvPicPr>
          <p:nvPr/>
        </p:nvPicPr>
        <p:blipFill>
          <a:blip r:embed="rId3"/>
          <a:srcRect l="29587" t="29071" r="31579" b="29576"/>
          <a:stretch/>
        </p:blipFill>
        <p:spPr>
          <a:xfrm>
            <a:off x="8277473" y="3430464"/>
            <a:ext cx="2326603" cy="3277552"/>
          </a:xfrm>
          <a:prstGeom prst="rect">
            <a:avLst/>
          </a:prstGeom>
        </p:spPr>
      </p:pic>
    </p:spTree>
    <p:extLst>
      <p:ext uri="{BB962C8B-B14F-4D97-AF65-F5344CB8AC3E}">
        <p14:creationId xmlns:p14="http://schemas.microsoft.com/office/powerpoint/2010/main" val="2615914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E7C26-228D-8F4A-31F6-4C6B0DEF5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79A31E-ECC5-8133-5352-3CF312382857}"/>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SHAPE</a:t>
            </a:r>
            <a:endParaRPr lang="en-GB" sz="4000">
              <a:latin typeface="Futura" pitchFamily="50" charset="0"/>
            </a:endParaRPr>
          </a:p>
        </p:txBody>
      </p:sp>
      <p:sp>
        <p:nvSpPr>
          <p:cNvPr id="3" name="Content Placeholder 2">
            <a:extLst>
              <a:ext uri="{FF2B5EF4-FFF2-40B4-BE49-F238E27FC236}">
                <a16:creationId xmlns:a16="http://schemas.microsoft.com/office/drawing/2014/main" id="{6FB3BE4F-D8B0-9170-F56F-2F99D185B267}"/>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buNone/>
            </a:pPr>
            <a:r>
              <a:rPr lang="en-GB" sz="2400" b="1" dirty="0"/>
              <a:t>Form – 3D:</a:t>
            </a:r>
          </a:p>
          <a:p>
            <a:pPr marL="0" indent="0">
              <a:buNone/>
            </a:pPr>
            <a:r>
              <a:rPr lang="en-GB" sz="1600" dirty="0"/>
              <a:t>Using different lighting techniques, you can give the effect of a 3D form on a 2D shape. </a:t>
            </a:r>
          </a:p>
          <a:p>
            <a:pPr marL="0" indent="0">
              <a:buNone/>
            </a:pPr>
            <a:r>
              <a:rPr lang="en-GB" sz="2400" b="1" dirty="0"/>
              <a:t>Geometric:</a:t>
            </a:r>
          </a:p>
          <a:p>
            <a:pPr marL="0" indent="0">
              <a:buNone/>
            </a:pPr>
            <a:r>
              <a:rPr lang="en-GB" sz="1600" dirty="0"/>
              <a:t>The focus on geometric lines and shapes when composing photographs. </a:t>
            </a:r>
          </a:p>
          <a:p>
            <a:pPr marL="0" indent="0">
              <a:buNone/>
            </a:pPr>
            <a:r>
              <a:rPr lang="en-GB" sz="2400" b="1" dirty="0"/>
              <a:t>Biomorphic: </a:t>
            </a:r>
          </a:p>
          <a:p>
            <a:pPr marL="0" indent="0">
              <a:buNone/>
            </a:pPr>
            <a:r>
              <a:rPr lang="en-GB" sz="1600" dirty="0"/>
              <a:t>Organic, flowing shapes and lines which talk of the natural world.</a:t>
            </a:r>
          </a:p>
          <a:p>
            <a:pPr marL="0" indent="0">
              <a:buNone/>
            </a:pPr>
            <a:r>
              <a:rPr lang="en-GB" sz="2400" b="1" dirty="0"/>
              <a:t>Negative Space:</a:t>
            </a:r>
          </a:p>
          <a:p>
            <a:pPr marL="0" indent="0">
              <a:buNone/>
            </a:pPr>
            <a:r>
              <a:rPr lang="en-GB" sz="1600" dirty="0"/>
              <a:t>The act of leaving a space in your compositions which consists of no subjects or points of interest.</a:t>
            </a:r>
          </a:p>
        </p:txBody>
      </p:sp>
      <p:pic>
        <p:nvPicPr>
          <p:cNvPr id="7" name="Picture 6" descr="987c0575 a57c 474b a2df d198be45e4fd">
            <a:extLst>
              <a:ext uri="{FF2B5EF4-FFF2-40B4-BE49-F238E27FC236}">
                <a16:creationId xmlns:a16="http://schemas.microsoft.com/office/drawing/2014/main" id="{174E88A1-1E49-DBC0-B04D-E5CCA3BF59C8}"/>
              </a:ext>
            </a:extLst>
          </p:cNvPr>
          <p:cNvPicPr>
            <a:picLocks noChangeAspect="1"/>
          </p:cNvPicPr>
          <p:nvPr/>
        </p:nvPicPr>
        <p:blipFill>
          <a:blip r:embed="rId2"/>
          <a:stretch>
            <a:fillRect/>
          </a:stretch>
        </p:blipFill>
        <p:spPr>
          <a:xfrm>
            <a:off x="7487335" y="191049"/>
            <a:ext cx="4091775" cy="3049644"/>
          </a:xfrm>
          <a:prstGeom prst="rect">
            <a:avLst/>
          </a:prstGeom>
        </p:spPr>
      </p:pic>
      <p:pic>
        <p:nvPicPr>
          <p:cNvPr id="5" name="Picture 4" descr="A black and white photo of a door&#10;&#10;Description automatically generated">
            <a:extLst>
              <a:ext uri="{FF2B5EF4-FFF2-40B4-BE49-F238E27FC236}">
                <a16:creationId xmlns:a16="http://schemas.microsoft.com/office/drawing/2014/main" id="{870BACF9-1730-0C18-C0A8-600BEB2D75A9}"/>
              </a:ext>
            </a:extLst>
          </p:cNvPr>
          <p:cNvPicPr>
            <a:picLocks noChangeAspect="1"/>
          </p:cNvPicPr>
          <p:nvPr/>
        </p:nvPicPr>
        <p:blipFill>
          <a:blip r:embed="rId3"/>
          <a:srcRect l="18868" t="10689" r="20462" b="23990"/>
          <a:stretch/>
        </p:blipFill>
        <p:spPr>
          <a:xfrm>
            <a:off x="8271850" y="3346735"/>
            <a:ext cx="2213382" cy="3225130"/>
          </a:xfrm>
          <a:prstGeom prst="rect">
            <a:avLst/>
          </a:prstGeom>
        </p:spPr>
      </p:pic>
    </p:spTree>
    <p:extLst>
      <p:ext uri="{BB962C8B-B14F-4D97-AF65-F5344CB8AC3E}">
        <p14:creationId xmlns:p14="http://schemas.microsoft.com/office/powerpoint/2010/main" val="3513083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247CE-9D62-811D-D5D2-97A9D325E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2EFE39-76C4-DED2-CA94-D7DBC5D55331}"/>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TONE</a:t>
            </a:r>
            <a:endParaRPr lang="en-GB" sz="4000">
              <a:latin typeface="Futura" pitchFamily="50" charset="0"/>
            </a:endParaRPr>
          </a:p>
        </p:txBody>
      </p:sp>
      <p:sp>
        <p:nvSpPr>
          <p:cNvPr id="3" name="Content Placeholder 2">
            <a:extLst>
              <a:ext uri="{FF2B5EF4-FFF2-40B4-BE49-F238E27FC236}">
                <a16:creationId xmlns:a16="http://schemas.microsoft.com/office/drawing/2014/main" id="{7383E76E-04C4-9B02-F6AA-300653E9FF64}"/>
              </a:ext>
            </a:extLst>
          </p:cNvPr>
          <p:cNvSpPr>
            <a:spLocks noGrp="1"/>
          </p:cNvSpPr>
          <p:nvPr>
            <p:ph idx="1"/>
          </p:nvPr>
        </p:nvSpPr>
        <p:spPr>
          <a:xfrm>
            <a:off x="301752" y="1016006"/>
            <a:ext cx="6683664" cy="5634641"/>
          </a:xfrm>
          <a:ln>
            <a:solidFill>
              <a:schemeClr val="tx1"/>
            </a:solidFill>
          </a:ln>
        </p:spPr>
        <p:txBody>
          <a:bodyPr vert="horz" lIns="91440" tIns="45720" rIns="91440" bIns="45720" rtlCol="0" anchor="t">
            <a:normAutofit/>
          </a:bodyPr>
          <a:lstStyle/>
          <a:p>
            <a:pPr marL="0" indent="0">
              <a:lnSpc>
                <a:spcPct val="150000"/>
              </a:lnSpc>
              <a:buNone/>
            </a:pPr>
            <a:r>
              <a:rPr lang="en-GB" sz="2400" b="1" dirty="0"/>
              <a:t>High Contrast:</a:t>
            </a:r>
          </a:p>
          <a:p>
            <a:pPr marL="0" indent="0">
              <a:lnSpc>
                <a:spcPct val="100000"/>
              </a:lnSpc>
              <a:buNone/>
            </a:pPr>
            <a:r>
              <a:rPr lang="en-GB" sz="1600" dirty="0"/>
              <a:t>A high contrast image creates more blacks and makes shadows darker to create a deeper image.</a:t>
            </a:r>
          </a:p>
          <a:p>
            <a:pPr marL="0" indent="0">
              <a:lnSpc>
                <a:spcPct val="100000"/>
              </a:lnSpc>
              <a:buNone/>
            </a:pPr>
            <a:r>
              <a:rPr lang="en-GB" sz="2400" b="1" dirty="0"/>
              <a:t>Low Contrast:</a:t>
            </a:r>
            <a:endParaRPr lang="en-GB" dirty="0"/>
          </a:p>
          <a:p>
            <a:pPr marL="0" indent="0">
              <a:lnSpc>
                <a:spcPct val="100000"/>
              </a:lnSpc>
              <a:buNone/>
            </a:pPr>
            <a:r>
              <a:rPr lang="en-GB" sz="1600" dirty="0"/>
              <a:t>Lower contrast can make an image look hazy and light. Making a flatter and brighter image.</a:t>
            </a:r>
          </a:p>
          <a:p>
            <a:pPr marL="0" indent="0">
              <a:lnSpc>
                <a:spcPct val="100000"/>
              </a:lnSpc>
              <a:buNone/>
            </a:pPr>
            <a:r>
              <a:rPr lang="en-GB" sz="2400" b="1" dirty="0"/>
              <a:t>Monotone:</a:t>
            </a:r>
          </a:p>
          <a:p>
            <a:pPr marL="0" indent="0">
              <a:lnSpc>
                <a:spcPct val="100000"/>
              </a:lnSpc>
              <a:buNone/>
            </a:pPr>
            <a:r>
              <a:rPr lang="en-GB" sz="1600" dirty="0"/>
              <a:t>Monotone in photography means to use only one colour in a photograph.</a:t>
            </a:r>
          </a:p>
          <a:p>
            <a:pPr marL="0" indent="0">
              <a:lnSpc>
                <a:spcPct val="100000"/>
              </a:lnSpc>
              <a:buNone/>
            </a:pPr>
            <a:r>
              <a:rPr lang="en-GB" sz="2400" b="1" dirty="0"/>
              <a:t>Temperature:</a:t>
            </a:r>
            <a:r>
              <a:rPr lang="en-GB" sz="2400" dirty="0"/>
              <a:t> </a:t>
            </a:r>
            <a:endParaRPr lang="en-GB" sz="2400" b="1" dirty="0"/>
          </a:p>
          <a:p>
            <a:pPr marL="0" indent="0">
              <a:lnSpc>
                <a:spcPct val="100000"/>
              </a:lnSpc>
              <a:buNone/>
            </a:pPr>
            <a:r>
              <a:rPr lang="en-GB" sz="1600" dirty="0"/>
              <a:t>Colour temperature can warm or cool an image by mismatching the temperature of light to the camera settings. </a:t>
            </a:r>
            <a:endParaRPr lang="en-GB" sz="1600" b="1" dirty="0"/>
          </a:p>
        </p:txBody>
      </p:sp>
      <p:pic>
        <p:nvPicPr>
          <p:cNvPr id="6" name="Picture 5" descr="B0bb0964 61e3 476a b98b 8ef8fe5e5c15">
            <a:extLst>
              <a:ext uri="{FF2B5EF4-FFF2-40B4-BE49-F238E27FC236}">
                <a16:creationId xmlns:a16="http://schemas.microsoft.com/office/drawing/2014/main" id="{B9816DFF-C409-80E5-4B2B-53DB456B3E68}"/>
              </a:ext>
            </a:extLst>
          </p:cNvPr>
          <p:cNvPicPr>
            <a:picLocks noChangeAspect="1"/>
          </p:cNvPicPr>
          <p:nvPr/>
        </p:nvPicPr>
        <p:blipFill>
          <a:blip r:embed="rId2"/>
          <a:stretch>
            <a:fillRect/>
          </a:stretch>
        </p:blipFill>
        <p:spPr>
          <a:xfrm>
            <a:off x="7454443" y="152674"/>
            <a:ext cx="4157560" cy="3120911"/>
          </a:xfrm>
          <a:prstGeom prst="rect">
            <a:avLst/>
          </a:prstGeom>
        </p:spPr>
      </p:pic>
      <p:pic>
        <p:nvPicPr>
          <p:cNvPr id="5" name="Picture 4" descr="A black and white photo of a person sitting on a couch&#10;&#10;Description automatically generated">
            <a:extLst>
              <a:ext uri="{FF2B5EF4-FFF2-40B4-BE49-F238E27FC236}">
                <a16:creationId xmlns:a16="http://schemas.microsoft.com/office/drawing/2014/main" id="{9AC18AE7-817B-4A67-6523-C7A3C51230F8}"/>
              </a:ext>
            </a:extLst>
          </p:cNvPr>
          <p:cNvPicPr>
            <a:picLocks noChangeAspect="1"/>
          </p:cNvPicPr>
          <p:nvPr/>
        </p:nvPicPr>
        <p:blipFill>
          <a:blip r:embed="rId3"/>
          <a:srcRect l="29018" t="34769" r="34722" b="25878"/>
          <a:stretch/>
        </p:blipFill>
        <p:spPr>
          <a:xfrm>
            <a:off x="8302526" y="3345498"/>
            <a:ext cx="2392254" cy="3508192"/>
          </a:xfrm>
          <a:prstGeom prst="rect">
            <a:avLst/>
          </a:prstGeom>
        </p:spPr>
      </p:pic>
    </p:spTree>
    <p:extLst>
      <p:ext uri="{BB962C8B-B14F-4D97-AF65-F5344CB8AC3E}">
        <p14:creationId xmlns:p14="http://schemas.microsoft.com/office/powerpoint/2010/main" val="41744642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5F8EE-7AA5-AAC1-5121-E25C4781C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6DE77-C7FE-DD24-E5D3-B1148AEED92B}"/>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PATTERN</a:t>
            </a:r>
            <a:endParaRPr lang="en-GB" sz="4000">
              <a:latin typeface="Futura" pitchFamily="50" charset="0"/>
            </a:endParaRPr>
          </a:p>
        </p:txBody>
      </p:sp>
      <p:sp>
        <p:nvSpPr>
          <p:cNvPr id="3" name="Content Placeholder 2">
            <a:extLst>
              <a:ext uri="{FF2B5EF4-FFF2-40B4-BE49-F238E27FC236}">
                <a16:creationId xmlns:a16="http://schemas.microsoft.com/office/drawing/2014/main" id="{2ED59BBD-A2CB-3FBE-F899-58F189C4E280}"/>
              </a:ext>
            </a:extLst>
          </p:cNvPr>
          <p:cNvSpPr>
            <a:spLocks noGrp="1"/>
          </p:cNvSpPr>
          <p:nvPr>
            <p:ph idx="1"/>
          </p:nvPr>
        </p:nvSpPr>
        <p:spPr>
          <a:xfrm>
            <a:off x="179832" y="1244606"/>
            <a:ext cx="6562186" cy="5457945"/>
          </a:xfrm>
          <a:ln>
            <a:solidFill>
              <a:schemeClr val="tx1"/>
            </a:solidFill>
          </a:ln>
        </p:spPr>
        <p:txBody>
          <a:bodyPr vert="horz" lIns="91440" tIns="45720" rIns="91440" bIns="45720" rtlCol="0" anchor="t">
            <a:normAutofit fontScale="92500" lnSpcReduction="20000"/>
          </a:bodyPr>
          <a:lstStyle/>
          <a:p>
            <a:pPr marL="0" indent="0">
              <a:lnSpc>
                <a:spcPct val="100000"/>
              </a:lnSpc>
              <a:spcAft>
                <a:spcPts val="800"/>
              </a:spcAft>
              <a:buNone/>
            </a:pPr>
            <a:r>
              <a:rPr lang="en-GB" sz="2400" b="1" kern="100" dirty="0">
                <a:effectLst/>
                <a:latin typeface="Aptos"/>
                <a:ea typeface="Aptos" panose="020B0004020202020204" pitchFamily="34" charset="0"/>
                <a:cs typeface="Times New Roman"/>
              </a:rPr>
              <a:t>Texture</a:t>
            </a:r>
            <a:r>
              <a:rPr lang="en-GB" sz="2400" kern="100" dirty="0">
                <a:latin typeface="Aptos"/>
                <a:ea typeface="Aptos" panose="020B0004020202020204" pitchFamily="34" charset="0"/>
                <a:cs typeface="Times New Roman"/>
              </a:rPr>
              <a:t>:</a:t>
            </a:r>
            <a:endParaRPr lang="en-US">
              <a:latin typeface="Aptos" panose="02110004020202020204"/>
              <a:ea typeface="Aptos" panose="020B0004020202020204" pitchFamily="34" charset="0"/>
              <a:cs typeface="Times New Roman"/>
            </a:endParaRPr>
          </a:p>
          <a:p>
            <a:pPr marL="0" indent="0">
              <a:lnSpc>
                <a:spcPct val="100000"/>
              </a:lnSpc>
              <a:spcAft>
                <a:spcPts val="800"/>
              </a:spcAft>
              <a:buNone/>
            </a:pPr>
            <a:r>
              <a:rPr lang="en-GB" sz="1600" kern="100" dirty="0">
                <a:cs typeface="Times New Roman"/>
              </a:rPr>
              <a:t>Texture can be used in a photograph to portray how the subject physically feels.</a:t>
            </a:r>
          </a:p>
          <a:p>
            <a:pPr marL="0" indent="0">
              <a:lnSpc>
                <a:spcPct val="100000"/>
              </a:lnSpc>
              <a:spcAft>
                <a:spcPts val="800"/>
              </a:spcAft>
              <a:buNone/>
            </a:pPr>
            <a:r>
              <a:rPr lang="en-GB" sz="2400" b="1" kern="100" dirty="0">
                <a:effectLst/>
                <a:latin typeface="Aptos" panose="020B0004020202020204" pitchFamily="34" charset="0"/>
                <a:ea typeface="Aptos" panose="020B0004020202020204" pitchFamily="34" charset="0"/>
                <a:cs typeface="Times New Roman" panose="02020603050405020304" pitchFamily="18" charset="0"/>
              </a:rPr>
              <a:t>Repetition:</a:t>
            </a:r>
          </a:p>
          <a:p>
            <a:pPr marL="0" indent="0">
              <a:lnSpc>
                <a:spcPct val="100000"/>
              </a:lnSpc>
              <a:spcAft>
                <a:spcPts val="800"/>
              </a:spcAft>
              <a:buNone/>
            </a:pPr>
            <a:r>
              <a:rPr lang="en-GB" sz="1600" kern="100" dirty="0">
                <a:latin typeface="Aptos"/>
                <a:ea typeface="Aptos" panose="020B0004020202020204" pitchFamily="34" charset="0"/>
                <a:cs typeface="Times New Roman"/>
              </a:rPr>
              <a:t>Repetition in photography can be used to create balance and rhythm in a photograph.</a:t>
            </a:r>
          </a:p>
          <a:p>
            <a:pPr marL="0" indent="0">
              <a:lnSpc>
                <a:spcPct val="100000"/>
              </a:lnSpc>
              <a:spcAft>
                <a:spcPts val="800"/>
              </a:spcAft>
              <a:buNone/>
            </a:pPr>
            <a:r>
              <a:rPr lang="en-GB" sz="2400" b="1" kern="100" dirty="0">
                <a:effectLst/>
                <a:latin typeface="Aptos" panose="020B0004020202020204" pitchFamily="34" charset="0"/>
                <a:ea typeface="Aptos" panose="020B0004020202020204" pitchFamily="34" charset="0"/>
                <a:cs typeface="Times New Roman" panose="02020603050405020304" pitchFamily="18" charset="0"/>
              </a:rPr>
              <a:t>Pattern-break:</a:t>
            </a:r>
          </a:p>
          <a:p>
            <a:pPr marL="0" indent="0">
              <a:lnSpc>
                <a:spcPct val="100000"/>
              </a:lnSpc>
              <a:spcAft>
                <a:spcPts val="800"/>
              </a:spcAft>
              <a:buNone/>
            </a:pPr>
            <a:r>
              <a:rPr lang="en-GB" sz="1600" kern="100" dirty="0">
                <a:latin typeface="Aptos"/>
                <a:ea typeface="Aptos" panose="020B0004020202020204" pitchFamily="34" charset="0"/>
                <a:cs typeface="Times New Roman"/>
              </a:rPr>
              <a:t>Pattern-break in photography is the act of photographing a pattern that has parts of it that don’t match to make an interesting composition.</a:t>
            </a:r>
          </a:p>
          <a:p>
            <a:pPr marL="0" indent="0">
              <a:lnSpc>
                <a:spcPct val="100000"/>
              </a:lnSpc>
              <a:spcAft>
                <a:spcPts val="800"/>
              </a:spcAft>
              <a:buNone/>
            </a:pPr>
            <a:r>
              <a:rPr lang="en-GB" sz="2400" b="1" kern="100" dirty="0">
                <a:effectLst/>
                <a:latin typeface="Aptos" panose="020B0004020202020204" pitchFamily="34" charset="0"/>
                <a:ea typeface="Aptos" panose="020B0004020202020204" pitchFamily="34" charset="0"/>
                <a:cs typeface="Times New Roman" panose="02020603050405020304" pitchFamily="18" charset="0"/>
              </a:rPr>
              <a:t>Film-Grain/Digital-noise:</a:t>
            </a:r>
          </a:p>
          <a:p>
            <a:pPr marL="0" indent="0">
              <a:lnSpc>
                <a:spcPct val="100000"/>
              </a:lnSpc>
              <a:spcAft>
                <a:spcPts val="800"/>
              </a:spcAft>
              <a:buNone/>
            </a:pPr>
            <a:r>
              <a:rPr lang="en-GB" sz="1700" kern="100" dirty="0">
                <a:latin typeface="Aptos"/>
                <a:ea typeface="Aptos" panose="020B0004020202020204" pitchFamily="34" charset="0"/>
                <a:cs typeface="Times New Roman"/>
              </a:rPr>
              <a:t>Film-Grain, or Digital-noise, is an automatic artifact that is created when taking a photograph with a high ISO.</a:t>
            </a:r>
          </a:p>
          <a:p>
            <a:pPr marL="0" indent="0">
              <a:lnSpc>
                <a:spcPct val="100000"/>
              </a:lnSpc>
              <a:spcAft>
                <a:spcPts val="800"/>
              </a:spcAft>
              <a:buNone/>
            </a:pPr>
            <a:r>
              <a:rPr lang="en-GB" sz="2400" b="1" kern="100" dirty="0">
                <a:effectLst/>
                <a:latin typeface="Aptos"/>
                <a:ea typeface="Aptos" panose="020B0004020202020204" pitchFamily="34" charset="0"/>
                <a:cs typeface="Times New Roman"/>
              </a:rPr>
              <a:t>Juxtaposition: </a:t>
            </a:r>
            <a:endParaRPr lang="en-GB" sz="2400" b="1" kern="100" dirty="0">
              <a:latin typeface="Aptos"/>
              <a:ea typeface="Aptos" panose="020B0004020202020204" pitchFamily="34" charset="0"/>
              <a:cs typeface="Times New Roman"/>
            </a:endParaRPr>
          </a:p>
          <a:p>
            <a:pPr marL="0" indent="0">
              <a:lnSpc>
                <a:spcPct val="100000"/>
              </a:lnSpc>
              <a:spcAft>
                <a:spcPts val="800"/>
              </a:spcAft>
              <a:buNone/>
            </a:pPr>
            <a:r>
              <a:rPr lang="en-GB" sz="1600" kern="100" dirty="0">
                <a:effectLst/>
                <a:latin typeface="Aptos"/>
                <a:ea typeface="Aptos" panose="020B0004020202020204" pitchFamily="34" charset="0"/>
                <a:cs typeface="Times New Roman"/>
              </a:rPr>
              <a:t>How images are placed in proximity to </a:t>
            </a:r>
            <a:r>
              <a:rPr lang="en-GB" sz="1600" kern="100" dirty="0">
                <a:latin typeface="Aptos"/>
                <a:ea typeface="Aptos" panose="020B0004020202020204" pitchFamily="34" charset="0"/>
                <a:cs typeface="Times New Roman"/>
              </a:rPr>
              <a:t>each-other</a:t>
            </a:r>
            <a:r>
              <a:rPr lang="en-GB" sz="1600" kern="100" dirty="0">
                <a:effectLst/>
                <a:latin typeface="Aptos"/>
                <a:ea typeface="Aptos" panose="020B0004020202020204" pitchFamily="34" charset="0"/>
                <a:cs typeface="Times New Roman"/>
              </a:rPr>
              <a:t>. Can create visual narrative/highlight interest in a scene.</a:t>
            </a:r>
            <a:endParaRPr lang="en-GB" sz="1600">
              <a:latin typeface="Aptos"/>
              <a:cs typeface="Times New Roman"/>
            </a:endParaRPr>
          </a:p>
        </p:txBody>
      </p:sp>
      <p:pic>
        <p:nvPicPr>
          <p:cNvPr id="6" name="Picture 5" descr="A group of women in sombreros riding horses&#10;&#10;Description automatically generated">
            <a:extLst>
              <a:ext uri="{FF2B5EF4-FFF2-40B4-BE49-F238E27FC236}">
                <a16:creationId xmlns:a16="http://schemas.microsoft.com/office/drawing/2014/main" id="{BB6C800F-DF43-6DEA-E484-B91AE8B8045F}"/>
              </a:ext>
            </a:extLst>
          </p:cNvPr>
          <p:cNvPicPr>
            <a:picLocks noChangeAspect="1"/>
          </p:cNvPicPr>
          <p:nvPr/>
        </p:nvPicPr>
        <p:blipFill>
          <a:blip r:embed="rId2"/>
          <a:stretch>
            <a:fillRect/>
          </a:stretch>
        </p:blipFill>
        <p:spPr>
          <a:xfrm>
            <a:off x="6771641" y="160223"/>
            <a:ext cx="5293358" cy="1919833"/>
          </a:xfrm>
          <a:prstGeom prst="rect">
            <a:avLst/>
          </a:prstGeom>
        </p:spPr>
      </p:pic>
      <p:pic>
        <p:nvPicPr>
          <p:cNvPr id="5" name="Picture 4" descr="A film strip with a picture of a pot&#10;&#10;Description automatically generated">
            <a:extLst>
              <a:ext uri="{FF2B5EF4-FFF2-40B4-BE49-F238E27FC236}">
                <a16:creationId xmlns:a16="http://schemas.microsoft.com/office/drawing/2014/main" id="{57849445-DA01-E2D9-DBCA-9C8F62F21B36}"/>
              </a:ext>
            </a:extLst>
          </p:cNvPr>
          <p:cNvPicPr>
            <a:picLocks noChangeAspect="1"/>
          </p:cNvPicPr>
          <p:nvPr/>
        </p:nvPicPr>
        <p:blipFill>
          <a:blip r:embed="rId3"/>
          <a:srcRect l="27974" t="29823" r="31841" b="27143"/>
          <a:stretch/>
        </p:blipFill>
        <p:spPr>
          <a:xfrm>
            <a:off x="7942971" y="2380995"/>
            <a:ext cx="2756513" cy="4145692"/>
          </a:xfrm>
          <a:prstGeom prst="rect">
            <a:avLst/>
          </a:prstGeom>
        </p:spPr>
      </p:pic>
    </p:spTree>
    <p:extLst>
      <p:ext uri="{BB962C8B-B14F-4D97-AF65-F5344CB8AC3E}">
        <p14:creationId xmlns:p14="http://schemas.microsoft.com/office/powerpoint/2010/main" val="1524836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F6C89-4E53-8C20-D831-5DCA5D844B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4DB7CA-1556-50D5-C3A9-E1771E7C74EC}"/>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BALANCE</a:t>
            </a:r>
            <a:endParaRPr lang="en-GB" sz="4000">
              <a:latin typeface="Futura" pitchFamily="50" charset="0"/>
            </a:endParaRPr>
          </a:p>
        </p:txBody>
      </p:sp>
      <p:sp>
        <p:nvSpPr>
          <p:cNvPr id="3" name="Content Placeholder 2">
            <a:extLst>
              <a:ext uri="{FF2B5EF4-FFF2-40B4-BE49-F238E27FC236}">
                <a16:creationId xmlns:a16="http://schemas.microsoft.com/office/drawing/2014/main" id="{2CCEA16A-D156-C2E9-6C89-A7E644E88DBA}"/>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lnSpc>
                <a:spcPct val="100000"/>
              </a:lnSpc>
              <a:spcAft>
                <a:spcPts val="800"/>
              </a:spcAft>
              <a:buNone/>
            </a:pPr>
            <a:r>
              <a:rPr lang="en-GB" sz="2400" b="1" kern="100" dirty="0">
                <a:effectLst/>
                <a:latin typeface="Aptos"/>
                <a:ea typeface="Aptos" panose="020B0004020202020204" pitchFamily="34" charset="0"/>
                <a:cs typeface="Times New Roman"/>
              </a:rPr>
              <a:t>Symmetry:</a:t>
            </a:r>
            <a:endParaRPr lang="en-GB" sz="2400" kern="100" dirty="0">
              <a:latin typeface="Aptos" panose="020B0004020202020204" pitchFamily="34" charset="0"/>
              <a:ea typeface="Aptos" panose="020B0004020202020204" pitchFamily="34" charset="0"/>
              <a:cs typeface="Times New Roman"/>
            </a:endParaRPr>
          </a:p>
          <a:p>
            <a:pPr marL="0" indent="0">
              <a:lnSpc>
                <a:spcPct val="100000"/>
              </a:lnSpc>
              <a:spcAft>
                <a:spcPts val="800"/>
              </a:spcAft>
              <a:buNone/>
            </a:pPr>
            <a:r>
              <a:rPr lang="en-GB" sz="1600" kern="100" dirty="0">
                <a:latin typeface="Aptos"/>
                <a:ea typeface="Aptos" panose="020B0004020202020204" pitchFamily="34" charset="0"/>
                <a:cs typeface="Times New Roman"/>
              </a:rPr>
              <a:t>Symmetry is the act of using 2 subjects in a composition which are either parallel or are mirrored in the frame.</a:t>
            </a:r>
            <a:endParaRPr lang="en-GB" sz="1600" kern="100" dirty="0">
              <a:latin typeface="Aptos" panose="020B0004020202020204" pitchFamily="34" charset="0"/>
              <a:ea typeface="Aptos" panose="020B0004020202020204" pitchFamily="34" charset="0"/>
              <a:cs typeface="Times New Roman"/>
            </a:endParaRPr>
          </a:p>
          <a:p>
            <a:pPr marL="0" indent="0">
              <a:lnSpc>
                <a:spcPct val="100000"/>
              </a:lnSpc>
              <a:spcAft>
                <a:spcPts val="800"/>
              </a:spcAft>
              <a:buNone/>
            </a:pPr>
            <a:r>
              <a:rPr lang="en-GB" sz="2400" b="1" kern="100" dirty="0">
                <a:effectLst/>
                <a:latin typeface="Aptos"/>
                <a:ea typeface="Aptos" panose="020B0004020202020204" pitchFamily="34" charset="0"/>
                <a:cs typeface="Times New Roman"/>
              </a:rPr>
              <a:t>Asymmetry:</a:t>
            </a:r>
            <a:endParaRPr lang="en-GB" sz="2400" kern="100" dirty="0">
              <a:latin typeface="Aptos" panose="020B0004020202020204" pitchFamily="34" charset="0"/>
              <a:ea typeface="Aptos" panose="020B0004020202020204" pitchFamily="34" charset="0"/>
              <a:cs typeface="Times New Roman"/>
            </a:endParaRPr>
          </a:p>
          <a:p>
            <a:pPr marL="0" indent="0">
              <a:lnSpc>
                <a:spcPct val="100000"/>
              </a:lnSpc>
              <a:spcAft>
                <a:spcPts val="800"/>
              </a:spcAft>
              <a:buNone/>
            </a:pPr>
            <a:r>
              <a:rPr lang="en-GB" sz="1600" kern="100" dirty="0">
                <a:latin typeface="Aptos"/>
                <a:ea typeface="Aptos" panose="020B0004020202020204" pitchFamily="34" charset="0"/>
                <a:cs typeface="Times New Roman"/>
              </a:rPr>
              <a:t>Asymmetry is the use of 2 subjects that have 2 juxtaposing aesthetics. Usually next to each-other in a frame.</a:t>
            </a:r>
            <a:endParaRPr lang="en-GB" sz="1600" kern="100" dirty="0">
              <a:latin typeface="Aptos" panose="020B0004020202020204" pitchFamily="34" charset="0"/>
              <a:ea typeface="Aptos" panose="020B0004020202020204" pitchFamily="34" charset="0"/>
              <a:cs typeface="Times New Roman"/>
            </a:endParaRPr>
          </a:p>
          <a:p>
            <a:pPr marL="0" indent="0">
              <a:lnSpc>
                <a:spcPct val="100000"/>
              </a:lnSpc>
              <a:spcAft>
                <a:spcPts val="800"/>
              </a:spcAft>
              <a:buNone/>
            </a:pPr>
            <a:r>
              <a:rPr lang="en-GB" sz="2400" b="1" kern="100" dirty="0">
                <a:effectLst/>
                <a:latin typeface="Aptos"/>
                <a:ea typeface="Aptos" panose="020B0004020202020204" pitchFamily="34" charset="0"/>
                <a:cs typeface="Times New Roman"/>
              </a:rPr>
              <a:t>Foreground/Background: </a:t>
            </a:r>
            <a:endParaRPr lang="en-GB" sz="2400" b="1" kern="100" dirty="0">
              <a:latin typeface="Aptos" panose="020B0004020202020204" pitchFamily="34" charset="0"/>
              <a:ea typeface="Aptos" panose="020B0004020202020204" pitchFamily="34" charset="0"/>
              <a:cs typeface="Times New Roman"/>
            </a:endParaRPr>
          </a:p>
          <a:p>
            <a:pPr marL="0" indent="0">
              <a:lnSpc>
                <a:spcPct val="100000"/>
              </a:lnSpc>
              <a:spcAft>
                <a:spcPts val="800"/>
              </a:spcAft>
              <a:buNone/>
            </a:pPr>
            <a:r>
              <a:rPr lang="en-GB" sz="1600" kern="100" dirty="0">
                <a:effectLst/>
                <a:latin typeface="Aptos"/>
                <a:ea typeface="Aptos" panose="020B0004020202020204" pitchFamily="34" charset="0"/>
                <a:cs typeface="Times New Roman"/>
              </a:rPr>
              <a:t>Maintaining balance between the foreground and background can help isolate or highlight subjects</a:t>
            </a:r>
            <a:r>
              <a:rPr lang="en-GB" sz="1600" kern="100" dirty="0">
                <a:latin typeface="Aptos"/>
                <a:ea typeface="Aptos" panose="020B0004020202020204" pitchFamily="34" charset="0"/>
                <a:cs typeface="Times New Roman"/>
              </a:rPr>
              <a:t>.</a:t>
            </a:r>
            <a:endParaRPr lang="en-GB" sz="1600" dirty="0">
              <a:latin typeface="Aptos"/>
              <a:cs typeface="Times New Roman"/>
            </a:endParaRPr>
          </a:p>
        </p:txBody>
      </p:sp>
      <p:pic>
        <p:nvPicPr>
          <p:cNvPr id="6" name="Picture 5" descr="A person standing on a sidewalk looking at a person&#10;&#10;Description automatically generated">
            <a:extLst>
              <a:ext uri="{FF2B5EF4-FFF2-40B4-BE49-F238E27FC236}">
                <a16:creationId xmlns:a16="http://schemas.microsoft.com/office/drawing/2014/main" id="{CFA8BC2A-FCDA-76B6-07E6-4AAFD6E02C54}"/>
              </a:ext>
            </a:extLst>
          </p:cNvPr>
          <p:cNvPicPr>
            <a:picLocks noChangeAspect="1"/>
          </p:cNvPicPr>
          <p:nvPr/>
        </p:nvPicPr>
        <p:blipFill>
          <a:blip r:embed="rId2"/>
          <a:stretch>
            <a:fillRect/>
          </a:stretch>
        </p:blipFill>
        <p:spPr>
          <a:xfrm>
            <a:off x="7147450" y="104074"/>
            <a:ext cx="4358847" cy="2915265"/>
          </a:xfrm>
          <a:prstGeom prst="rect">
            <a:avLst/>
          </a:prstGeom>
        </p:spPr>
      </p:pic>
      <p:pic>
        <p:nvPicPr>
          <p:cNvPr id="5" name="Picture 4" descr="A film strip with a red tape&#10;&#10;Description automatically generated">
            <a:extLst>
              <a:ext uri="{FF2B5EF4-FFF2-40B4-BE49-F238E27FC236}">
                <a16:creationId xmlns:a16="http://schemas.microsoft.com/office/drawing/2014/main" id="{723375EA-7298-D912-93C6-86204C6EB2CE}"/>
              </a:ext>
            </a:extLst>
          </p:cNvPr>
          <p:cNvPicPr>
            <a:picLocks noChangeAspect="1"/>
          </p:cNvPicPr>
          <p:nvPr/>
        </p:nvPicPr>
        <p:blipFill>
          <a:blip r:embed="rId3"/>
          <a:srcRect l="30608" t="32342" r="33650" b="26868"/>
          <a:stretch/>
        </p:blipFill>
        <p:spPr>
          <a:xfrm>
            <a:off x="8072317" y="3099275"/>
            <a:ext cx="2512095" cy="3755208"/>
          </a:xfrm>
          <a:prstGeom prst="rect">
            <a:avLst/>
          </a:prstGeom>
        </p:spPr>
      </p:pic>
    </p:spTree>
    <p:extLst>
      <p:ext uri="{BB962C8B-B14F-4D97-AF65-F5344CB8AC3E}">
        <p14:creationId xmlns:p14="http://schemas.microsoft.com/office/powerpoint/2010/main" val="3488402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4DF81-C7EA-6A46-2EB6-63AA8BFA20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16CBB-C15A-084B-9BE6-D04909F983FF}"/>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COLOUR</a:t>
            </a:r>
            <a:endParaRPr lang="en-GB" sz="4000">
              <a:latin typeface="Futura" pitchFamily="50" charset="0"/>
            </a:endParaRPr>
          </a:p>
        </p:txBody>
      </p:sp>
      <p:sp>
        <p:nvSpPr>
          <p:cNvPr id="3" name="Content Placeholder 2">
            <a:extLst>
              <a:ext uri="{FF2B5EF4-FFF2-40B4-BE49-F238E27FC236}">
                <a16:creationId xmlns:a16="http://schemas.microsoft.com/office/drawing/2014/main" id="{3D2992A6-9235-149A-9664-298F5D806E0E}"/>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lnSpc>
                <a:spcPct val="107000"/>
              </a:lnSpc>
              <a:spcAft>
                <a:spcPts val="800"/>
              </a:spcAft>
              <a:buNone/>
            </a:pPr>
            <a:r>
              <a:rPr lang="en-GB" sz="2400" b="1" kern="100" dirty="0">
                <a:effectLst/>
                <a:latin typeface="Aptos"/>
                <a:ea typeface="Aptos" panose="020B0004020202020204" pitchFamily="34" charset="0"/>
                <a:cs typeface="Times New Roman"/>
              </a:rPr>
              <a:t>Complimentary Colours:</a:t>
            </a:r>
          </a:p>
          <a:p>
            <a:pPr marL="0" indent="0">
              <a:lnSpc>
                <a:spcPct val="107000"/>
              </a:lnSpc>
              <a:spcAft>
                <a:spcPts val="800"/>
              </a:spcAft>
              <a:buNone/>
            </a:pPr>
            <a:r>
              <a:rPr lang="en-GB" sz="1600" kern="100" dirty="0">
                <a:latin typeface="Aptos"/>
                <a:ea typeface="Aptos" panose="020B0004020202020204" pitchFamily="34" charset="0"/>
                <a:cs typeface="Times New Roman"/>
              </a:rPr>
              <a:t>Complimentary colours are colours that are opposite to each-other on a </a:t>
            </a:r>
            <a:r>
              <a:rPr lang="en-GB" sz="1600" kern="100">
                <a:latin typeface="Aptos"/>
                <a:ea typeface="Aptos" panose="020B0004020202020204" pitchFamily="34" charset="0"/>
                <a:cs typeface="Times New Roman"/>
              </a:rPr>
              <a:t>colour wheel. (blue – orange, red – green).</a:t>
            </a:r>
            <a:endParaRPr lang="en-GB" sz="1600" kern="100" dirty="0">
              <a:latin typeface="Aptos"/>
              <a:ea typeface="Aptos" panose="020B0004020202020204" pitchFamily="34" charset="0"/>
              <a:cs typeface="Times New Roman"/>
            </a:endParaRPr>
          </a:p>
          <a:p>
            <a:pPr marL="0" indent="0">
              <a:lnSpc>
                <a:spcPct val="107000"/>
              </a:lnSpc>
              <a:spcAft>
                <a:spcPts val="800"/>
              </a:spcAft>
              <a:buNone/>
            </a:pPr>
            <a:r>
              <a:rPr lang="en-GB" sz="2400" b="1" kern="100" dirty="0">
                <a:latin typeface="Aptos"/>
                <a:ea typeface="Aptos" panose="020B0004020202020204" pitchFamily="34" charset="0"/>
                <a:cs typeface="Times New Roman"/>
              </a:rPr>
              <a:t>Clashing Colours: </a:t>
            </a:r>
          </a:p>
          <a:p>
            <a:pPr marL="0" indent="0">
              <a:lnSpc>
                <a:spcPct val="107000"/>
              </a:lnSpc>
              <a:spcAft>
                <a:spcPts val="800"/>
              </a:spcAft>
              <a:buNone/>
            </a:pPr>
            <a:r>
              <a:rPr lang="en-GB" sz="1600" kern="100">
                <a:latin typeface="Aptos"/>
                <a:ea typeface="Aptos" panose="020B0004020202020204" pitchFamily="34" charset="0"/>
                <a:cs typeface="Times New Roman"/>
              </a:rPr>
              <a:t>Clashing colours can be </a:t>
            </a:r>
            <a:r>
              <a:rPr lang="en-GB" sz="1600" kern="100" dirty="0">
                <a:latin typeface="Aptos"/>
                <a:ea typeface="Aptos" panose="020B0004020202020204" pitchFamily="34" charset="0"/>
                <a:cs typeface="Times New Roman"/>
              </a:rPr>
              <a:t>used to create dynamism or chaos in a scene. </a:t>
            </a:r>
            <a:endParaRPr lang="en-GB" sz="1600" dirty="0">
              <a:latin typeface="Aptos"/>
              <a:cs typeface="Times New Roman"/>
            </a:endParaRPr>
          </a:p>
          <a:p>
            <a:pPr marL="0" indent="0">
              <a:lnSpc>
                <a:spcPct val="107000"/>
              </a:lnSpc>
              <a:spcAft>
                <a:spcPts val="800"/>
              </a:spcAft>
              <a:buNone/>
            </a:pPr>
            <a:r>
              <a:rPr lang="en-GB" sz="2400" b="1" kern="100" dirty="0">
                <a:latin typeface="Aptos"/>
                <a:ea typeface="Aptos" panose="020B0004020202020204" pitchFamily="34" charset="0"/>
                <a:cs typeface="Times New Roman"/>
              </a:rPr>
              <a:t>Saturation:</a:t>
            </a:r>
          </a:p>
          <a:p>
            <a:pPr marL="0" indent="0">
              <a:lnSpc>
                <a:spcPct val="107000"/>
              </a:lnSpc>
              <a:spcAft>
                <a:spcPts val="800"/>
              </a:spcAft>
              <a:buNone/>
            </a:pPr>
            <a:r>
              <a:rPr lang="en-GB" sz="1600" kern="100" dirty="0">
                <a:latin typeface="Aptos"/>
                <a:ea typeface="Aptos" panose="020B0004020202020204" pitchFamily="34" charset="0"/>
                <a:cs typeface="Times New Roman"/>
              </a:rPr>
              <a:t>Saturation is the act of increasing the intensity of any given colour.</a:t>
            </a:r>
            <a:endParaRPr lang="en-GB" sz="1600" kern="100" dirty="0">
              <a:latin typeface="Aptos"/>
              <a:ea typeface="Aptos" panose="020B0004020202020204" pitchFamily="34" charset="0"/>
              <a:cs typeface="Times New Roman" panose="02020603050405020304" pitchFamily="18" charset="0"/>
            </a:endParaRPr>
          </a:p>
        </p:txBody>
      </p:sp>
      <p:pic>
        <p:nvPicPr>
          <p:cNvPr id="6" name="Picture 5" descr="60ff6d79 6c1b 4ea2 9bb2 7bcd3b8e2719">
            <a:extLst>
              <a:ext uri="{FF2B5EF4-FFF2-40B4-BE49-F238E27FC236}">
                <a16:creationId xmlns:a16="http://schemas.microsoft.com/office/drawing/2014/main" id="{9ADEC219-11BA-E508-E6FD-8D7C183EED2E}"/>
              </a:ext>
            </a:extLst>
          </p:cNvPr>
          <p:cNvPicPr>
            <a:picLocks noChangeAspect="1"/>
          </p:cNvPicPr>
          <p:nvPr/>
        </p:nvPicPr>
        <p:blipFill>
          <a:blip r:embed="rId2"/>
          <a:stretch>
            <a:fillRect/>
          </a:stretch>
        </p:blipFill>
        <p:spPr>
          <a:xfrm>
            <a:off x="7394140" y="108817"/>
            <a:ext cx="4278164" cy="3208624"/>
          </a:xfrm>
          <a:prstGeom prst="rect">
            <a:avLst/>
          </a:prstGeom>
        </p:spPr>
      </p:pic>
      <p:pic>
        <p:nvPicPr>
          <p:cNvPr id="5" name="Picture 4">
            <a:extLst>
              <a:ext uri="{FF2B5EF4-FFF2-40B4-BE49-F238E27FC236}">
                <a16:creationId xmlns:a16="http://schemas.microsoft.com/office/drawing/2014/main" id="{0A58F531-7C0C-73FA-6D20-49D5C7ED7D52}"/>
              </a:ext>
            </a:extLst>
          </p:cNvPr>
          <p:cNvPicPr>
            <a:picLocks noChangeAspect="1"/>
          </p:cNvPicPr>
          <p:nvPr/>
        </p:nvPicPr>
        <p:blipFill>
          <a:blip r:embed="rId3"/>
          <a:stretch>
            <a:fillRect/>
          </a:stretch>
        </p:blipFill>
        <p:spPr>
          <a:xfrm>
            <a:off x="8301892" y="3319218"/>
            <a:ext cx="2465754" cy="3414102"/>
          </a:xfrm>
          <a:prstGeom prst="rect">
            <a:avLst/>
          </a:prstGeom>
        </p:spPr>
      </p:pic>
    </p:spTree>
    <p:extLst>
      <p:ext uri="{BB962C8B-B14F-4D97-AF65-F5344CB8AC3E}">
        <p14:creationId xmlns:p14="http://schemas.microsoft.com/office/powerpoint/2010/main" val="158453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0AD8-2EB7-E456-115C-58CD17FCB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5BB1A-0FAB-076C-58F6-C3C71CCB2911}"/>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FRAMING</a:t>
            </a:r>
            <a:endParaRPr lang="en-GB" sz="4000">
              <a:latin typeface="Futura" pitchFamily="50" charset="0"/>
            </a:endParaRPr>
          </a:p>
        </p:txBody>
      </p:sp>
      <p:sp>
        <p:nvSpPr>
          <p:cNvPr id="3" name="Content Placeholder 2">
            <a:extLst>
              <a:ext uri="{FF2B5EF4-FFF2-40B4-BE49-F238E27FC236}">
                <a16:creationId xmlns:a16="http://schemas.microsoft.com/office/drawing/2014/main" id="{9FD6E556-E697-5CF4-61FC-59C9B5E96C73}"/>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lnSpc>
                <a:spcPct val="107000"/>
              </a:lnSpc>
              <a:spcAft>
                <a:spcPts val="800"/>
              </a:spcAft>
              <a:buNone/>
            </a:pPr>
            <a:r>
              <a:rPr lang="en-GB" sz="2400" b="1" kern="100" dirty="0">
                <a:effectLst/>
                <a:latin typeface="Aptos"/>
                <a:ea typeface="Aptos" panose="020B0004020202020204" pitchFamily="34" charset="0"/>
                <a:cs typeface="Times New Roman"/>
              </a:rPr>
              <a:t>Sub-framing: </a:t>
            </a:r>
            <a:endParaRPr lang="en-US" dirty="0">
              <a:latin typeface="Aptos"/>
              <a:cs typeface="Times New Roman"/>
            </a:endParaRPr>
          </a:p>
          <a:p>
            <a:pPr marL="0" indent="0">
              <a:lnSpc>
                <a:spcPct val="107000"/>
              </a:lnSpc>
              <a:spcAft>
                <a:spcPts val="800"/>
              </a:spcAft>
              <a:buNone/>
            </a:pPr>
            <a:r>
              <a:rPr lang="en-GB" sz="1600" kern="100" dirty="0">
                <a:latin typeface="Aptos"/>
                <a:ea typeface="Aptos" panose="020B0004020202020204" pitchFamily="34" charset="0"/>
                <a:cs typeface="Times New Roman"/>
              </a:rPr>
              <a:t>Finding</a:t>
            </a:r>
            <a:r>
              <a:rPr lang="en-GB" sz="1600" kern="100" dirty="0">
                <a:effectLst/>
                <a:latin typeface="Aptos"/>
                <a:ea typeface="Aptos" panose="020B0004020202020204" pitchFamily="34" charset="0"/>
                <a:cs typeface="Times New Roman"/>
              </a:rPr>
              <a:t> frames within the frame can create visual interest. </a:t>
            </a:r>
            <a:r>
              <a:rPr lang="en-GB" sz="1600" kern="100" dirty="0">
                <a:latin typeface="Aptos"/>
                <a:ea typeface="Aptos" panose="020B0004020202020204" pitchFamily="34" charset="0"/>
                <a:cs typeface="Times New Roman"/>
              </a:rPr>
              <a:t>Can help to order information or draw the eye.</a:t>
            </a:r>
            <a:endParaRPr lang="en-GB" sz="1800" dirty="0">
              <a:latin typeface="Aptos"/>
              <a:cs typeface="Times New Roman"/>
            </a:endParaRPr>
          </a:p>
          <a:p>
            <a:pPr marL="0" indent="0">
              <a:lnSpc>
                <a:spcPct val="107000"/>
              </a:lnSpc>
              <a:spcAft>
                <a:spcPts val="800"/>
              </a:spcAft>
              <a:buNone/>
            </a:pPr>
            <a:r>
              <a:rPr lang="en-GB" sz="2400" b="1" kern="100" dirty="0">
                <a:effectLst/>
                <a:latin typeface="Aptos"/>
                <a:ea typeface="Aptos" panose="020B0004020202020204" pitchFamily="34" charset="0"/>
                <a:cs typeface="Times New Roman"/>
              </a:rPr>
              <a:t>Rule of Thirds:</a:t>
            </a:r>
          </a:p>
          <a:p>
            <a:pPr marL="0" indent="0">
              <a:lnSpc>
                <a:spcPct val="107000"/>
              </a:lnSpc>
              <a:spcAft>
                <a:spcPts val="800"/>
              </a:spcAft>
              <a:buNone/>
            </a:pPr>
            <a:r>
              <a:rPr lang="en-GB" sz="1600" kern="100">
                <a:latin typeface="Aptos"/>
                <a:ea typeface="Aptos" panose="020B0004020202020204" pitchFamily="34" charset="0"/>
                <a:cs typeface="Times New Roman"/>
              </a:rPr>
              <a:t>Rule of thirds is the act of placing subjects in the bottom or top thirds of a frame.</a:t>
            </a:r>
            <a:endParaRPr lang="en-GB" sz="1600" kern="100" dirty="0">
              <a:latin typeface="Aptos"/>
              <a:ea typeface="Aptos" panose="020B0004020202020204" pitchFamily="34" charset="0"/>
              <a:cs typeface="Times New Roman"/>
            </a:endParaRPr>
          </a:p>
          <a:p>
            <a:pPr marL="0" indent="0">
              <a:lnSpc>
                <a:spcPct val="107000"/>
              </a:lnSpc>
              <a:spcAft>
                <a:spcPts val="800"/>
              </a:spcAft>
              <a:buNone/>
            </a:pPr>
            <a:r>
              <a:rPr lang="en-GB" sz="2400" b="1" kern="100" dirty="0">
                <a:latin typeface="Aptos"/>
                <a:ea typeface="Aptos" panose="020B0004020202020204" pitchFamily="34" charset="0"/>
                <a:cs typeface="Times New Roman"/>
              </a:rPr>
              <a:t>Golden Ratio:</a:t>
            </a:r>
          </a:p>
          <a:p>
            <a:pPr marL="0" indent="0">
              <a:lnSpc>
                <a:spcPct val="107000"/>
              </a:lnSpc>
              <a:spcAft>
                <a:spcPts val="800"/>
              </a:spcAft>
              <a:buNone/>
            </a:pPr>
            <a:r>
              <a:rPr lang="en-GB" sz="1600" kern="100" dirty="0">
                <a:latin typeface="Aptos"/>
                <a:ea typeface="Aptos" panose="020B0004020202020204" pitchFamily="34" charset="0"/>
                <a:cs typeface="Times New Roman"/>
              </a:rPr>
              <a:t>Golden ratio is a spiral graph which is used to inform a photographer of </a:t>
            </a:r>
            <a:r>
              <a:rPr lang="en-GB" sz="1600" kern="100">
                <a:latin typeface="Aptos"/>
                <a:ea typeface="Aptos" panose="020B0004020202020204" pitchFamily="34" charset="0"/>
                <a:cs typeface="Times New Roman"/>
              </a:rPr>
              <a:t>where best to place their subject. </a:t>
            </a:r>
            <a:endParaRPr lang="en-GB" sz="1600" kern="100" dirty="0">
              <a:latin typeface="Aptos"/>
              <a:ea typeface="Aptos" panose="020B0004020202020204" pitchFamily="34" charset="0"/>
              <a:cs typeface="Times New Roman" panose="02020603050405020304" pitchFamily="18" charset="0"/>
            </a:endParaRPr>
          </a:p>
        </p:txBody>
      </p:sp>
      <p:pic>
        <p:nvPicPr>
          <p:cNvPr id="6" name="Picture 5" descr="A tractor in a field&#10;&#10;Description automatically generated">
            <a:extLst>
              <a:ext uri="{FF2B5EF4-FFF2-40B4-BE49-F238E27FC236}">
                <a16:creationId xmlns:a16="http://schemas.microsoft.com/office/drawing/2014/main" id="{D2946F32-E435-4165-BCCD-152AE8F99C97}"/>
              </a:ext>
            </a:extLst>
          </p:cNvPr>
          <p:cNvPicPr>
            <a:picLocks noChangeAspect="1"/>
          </p:cNvPicPr>
          <p:nvPr/>
        </p:nvPicPr>
        <p:blipFill>
          <a:blip r:embed="rId2"/>
          <a:stretch>
            <a:fillRect/>
          </a:stretch>
        </p:blipFill>
        <p:spPr>
          <a:xfrm>
            <a:off x="7437997" y="157242"/>
            <a:ext cx="4190450" cy="3122738"/>
          </a:xfrm>
          <a:prstGeom prst="rect">
            <a:avLst/>
          </a:prstGeom>
        </p:spPr>
      </p:pic>
      <p:pic>
        <p:nvPicPr>
          <p:cNvPr id="5" name="Picture 4" descr="A film strip with a white circle in the middle&#10;&#10;Description automatically generated">
            <a:extLst>
              <a:ext uri="{FF2B5EF4-FFF2-40B4-BE49-F238E27FC236}">
                <a16:creationId xmlns:a16="http://schemas.microsoft.com/office/drawing/2014/main" id="{0B37979F-6785-5F02-2F08-21C0CBA55AA7}"/>
              </a:ext>
            </a:extLst>
          </p:cNvPr>
          <p:cNvPicPr>
            <a:picLocks noChangeAspect="1"/>
          </p:cNvPicPr>
          <p:nvPr/>
        </p:nvPicPr>
        <p:blipFill>
          <a:blip r:embed="rId3"/>
          <a:srcRect l="33154" t="19691" r="31541" b="13018"/>
          <a:stretch/>
        </p:blipFill>
        <p:spPr>
          <a:xfrm rot="5400000">
            <a:off x="8036721" y="2802792"/>
            <a:ext cx="3001525" cy="4517593"/>
          </a:xfrm>
          <a:prstGeom prst="rect">
            <a:avLst/>
          </a:prstGeom>
        </p:spPr>
      </p:pic>
    </p:spTree>
    <p:extLst>
      <p:ext uri="{BB962C8B-B14F-4D97-AF65-F5344CB8AC3E}">
        <p14:creationId xmlns:p14="http://schemas.microsoft.com/office/powerpoint/2010/main" val="1805475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73ED1-845F-D70F-D153-3E160CFFC5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BA987C-60CA-984E-B474-92CC4F5C4AA6}"/>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FOCUS</a:t>
            </a:r>
            <a:endParaRPr lang="en-GB" sz="4000">
              <a:latin typeface="Futura" pitchFamily="50" charset="0"/>
            </a:endParaRPr>
          </a:p>
        </p:txBody>
      </p:sp>
      <p:sp>
        <p:nvSpPr>
          <p:cNvPr id="3" name="Content Placeholder 2">
            <a:extLst>
              <a:ext uri="{FF2B5EF4-FFF2-40B4-BE49-F238E27FC236}">
                <a16:creationId xmlns:a16="http://schemas.microsoft.com/office/drawing/2014/main" id="{730DCEEA-04DE-DD79-54A2-1DDF27011999}"/>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lnSpc>
                <a:spcPct val="107000"/>
              </a:lnSpc>
              <a:spcAft>
                <a:spcPts val="800"/>
              </a:spcAft>
              <a:buNone/>
            </a:pPr>
            <a:r>
              <a:rPr lang="en-GB" sz="2400" b="1" kern="100" dirty="0">
                <a:effectLst/>
                <a:latin typeface="Aptos"/>
                <a:ea typeface="Aptos" panose="020B0004020202020204" pitchFamily="34" charset="0"/>
                <a:cs typeface="Times New Roman"/>
              </a:rPr>
              <a:t>Focal Point:</a:t>
            </a:r>
          </a:p>
          <a:p>
            <a:pPr marL="0" indent="0">
              <a:lnSpc>
                <a:spcPct val="107000"/>
              </a:lnSpc>
              <a:spcAft>
                <a:spcPts val="800"/>
              </a:spcAft>
              <a:buNone/>
            </a:pPr>
            <a:r>
              <a:rPr lang="en-GB" sz="1600" kern="100" dirty="0">
                <a:latin typeface="Aptos"/>
                <a:ea typeface="Aptos" panose="020B0004020202020204" pitchFamily="34" charset="0"/>
                <a:cs typeface="Times New Roman"/>
              </a:rPr>
              <a:t>The point in an image where your eyes are naturally drawn to. Usually the subject that is most in focus.</a:t>
            </a:r>
          </a:p>
          <a:p>
            <a:pPr marL="0" indent="0">
              <a:lnSpc>
                <a:spcPct val="107000"/>
              </a:lnSpc>
              <a:spcAft>
                <a:spcPts val="800"/>
              </a:spcAft>
              <a:buNone/>
            </a:pPr>
            <a:r>
              <a:rPr lang="en-GB" sz="2400" b="1" kern="100" dirty="0">
                <a:latin typeface="Aptos"/>
                <a:ea typeface="Aptos" panose="020B0004020202020204" pitchFamily="34" charset="0"/>
                <a:cs typeface="Times New Roman"/>
              </a:rPr>
              <a:t>Depth of Field:</a:t>
            </a:r>
          </a:p>
          <a:p>
            <a:pPr marL="0" indent="0">
              <a:lnSpc>
                <a:spcPct val="107000"/>
              </a:lnSpc>
              <a:spcAft>
                <a:spcPts val="800"/>
              </a:spcAft>
              <a:buNone/>
            </a:pPr>
            <a:r>
              <a:rPr lang="en-GB" sz="1600" kern="100" dirty="0">
                <a:latin typeface="Aptos"/>
                <a:ea typeface="Aptos" panose="020B0004020202020204" pitchFamily="34" charset="0"/>
                <a:cs typeface="Times New Roman"/>
              </a:rPr>
              <a:t>The distance between the most and least in focus subjects in a photograph.</a:t>
            </a:r>
          </a:p>
          <a:p>
            <a:pPr marL="0" indent="0">
              <a:lnSpc>
                <a:spcPct val="107000"/>
              </a:lnSpc>
              <a:spcAft>
                <a:spcPts val="800"/>
              </a:spcAft>
              <a:buNone/>
            </a:pPr>
            <a:r>
              <a:rPr lang="en-GB" sz="2400" b="1" kern="100" dirty="0">
                <a:latin typeface="Aptos"/>
                <a:ea typeface="Aptos" panose="020B0004020202020204" pitchFamily="34" charset="0"/>
                <a:cs typeface="Times New Roman"/>
              </a:rPr>
              <a:t>Hyperfocal Distance: </a:t>
            </a:r>
          </a:p>
          <a:p>
            <a:pPr marL="0" indent="0">
              <a:lnSpc>
                <a:spcPct val="107000"/>
              </a:lnSpc>
              <a:spcAft>
                <a:spcPts val="800"/>
              </a:spcAft>
              <a:buNone/>
            </a:pPr>
            <a:r>
              <a:rPr lang="en-GB" sz="1600" kern="100" dirty="0">
                <a:latin typeface="Aptos"/>
                <a:ea typeface="Aptos" panose="020B0004020202020204" pitchFamily="34" charset="0"/>
                <a:cs typeface="Times New Roman"/>
              </a:rPr>
              <a:t>Dependent on the lens used. The focus and aperture combo that gives you the largest possible depth of field. Full range of information in focus can create a sense of realism and depth.</a:t>
            </a:r>
            <a:endParaRPr lang="en-GB" sz="2000" dirty="0">
              <a:latin typeface="Aptos"/>
              <a:cs typeface="Times New Roman"/>
            </a:endParaRPr>
          </a:p>
        </p:txBody>
      </p:sp>
      <p:pic>
        <p:nvPicPr>
          <p:cNvPr id="6" name="Picture 5" descr="A person in a barn with cows&#10;&#10;Description automatically generated">
            <a:extLst>
              <a:ext uri="{FF2B5EF4-FFF2-40B4-BE49-F238E27FC236}">
                <a16:creationId xmlns:a16="http://schemas.microsoft.com/office/drawing/2014/main" id="{B9B3EBC1-061A-07EA-F2A2-1B4576F0B8FD}"/>
              </a:ext>
            </a:extLst>
          </p:cNvPr>
          <p:cNvPicPr>
            <a:picLocks noChangeAspect="1"/>
          </p:cNvPicPr>
          <p:nvPr/>
        </p:nvPicPr>
        <p:blipFill>
          <a:blip r:embed="rId2"/>
          <a:stretch>
            <a:fillRect/>
          </a:stretch>
        </p:blipFill>
        <p:spPr>
          <a:xfrm>
            <a:off x="7465407" y="180085"/>
            <a:ext cx="3603807" cy="2671035"/>
          </a:xfrm>
          <a:prstGeom prst="rect">
            <a:avLst/>
          </a:prstGeom>
        </p:spPr>
      </p:pic>
      <p:pic>
        <p:nvPicPr>
          <p:cNvPr id="5" name="Picture 4" descr="A black and white photo of a door&#10;&#10;Description automatically generated">
            <a:extLst>
              <a:ext uri="{FF2B5EF4-FFF2-40B4-BE49-F238E27FC236}">
                <a16:creationId xmlns:a16="http://schemas.microsoft.com/office/drawing/2014/main" id="{937E3CC3-5FD5-7286-0830-1B1FB94C4185}"/>
              </a:ext>
            </a:extLst>
          </p:cNvPr>
          <p:cNvPicPr>
            <a:picLocks noChangeAspect="1"/>
          </p:cNvPicPr>
          <p:nvPr/>
        </p:nvPicPr>
        <p:blipFill>
          <a:blip r:embed="rId3"/>
          <a:srcRect l="27963" t="30364" r="26498" b="24846"/>
          <a:stretch/>
        </p:blipFill>
        <p:spPr>
          <a:xfrm>
            <a:off x="7802631" y="2854888"/>
            <a:ext cx="2926255" cy="3835959"/>
          </a:xfrm>
          <a:prstGeom prst="rect">
            <a:avLst/>
          </a:prstGeom>
        </p:spPr>
      </p:pic>
    </p:spTree>
    <p:extLst>
      <p:ext uri="{BB962C8B-B14F-4D97-AF65-F5344CB8AC3E}">
        <p14:creationId xmlns:p14="http://schemas.microsoft.com/office/powerpoint/2010/main" val="2646347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5946B-C28D-A8E1-884E-5CA5B065FD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CB1CBF-EE57-762F-C2A9-A19899513C28}"/>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POSITION/VIEWPOINT</a:t>
            </a:r>
            <a:endParaRPr lang="en-GB" sz="4000">
              <a:latin typeface="Futura" pitchFamily="50" charset="0"/>
            </a:endParaRPr>
          </a:p>
        </p:txBody>
      </p:sp>
      <p:sp>
        <p:nvSpPr>
          <p:cNvPr id="3" name="Content Placeholder 2">
            <a:extLst>
              <a:ext uri="{FF2B5EF4-FFF2-40B4-BE49-F238E27FC236}">
                <a16:creationId xmlns:a16="http://schemas.microsoft.com/office/drawing/2014/main" id="{FBC99157-00A1-DF7A-FE2F-A5E02CF08CFD}"/>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lnSpc>
                <a:spcPct val="107000"/>
              </a:lnSpc>
              <a:spcAft>
                <a:spcPts val="800"/>
              </a:spcAft>
              <a:buNone/>
            </a:pPr>
            <a:r>
              <a:rPr lang="en-GB" sz="2400" b="1" kern="100" dirty="0">
                <a:effectLst/>
                <a:latin typeface="Aptos"/>
                <a:ea typeface="Aptos" panose="020B0004020202020204" pitchFamily="34" charset="0"/>
                <a:cs typeface="Times New Roman"/>
              </a:rPr>
              <a:t>Eye-level:</a:t>
            </a:r>
          </a:p>
          <a:p>
            <a:pPr marL="0" indent="0">
              <a:lnSpc>
                <a:spcPct val="107000"/>
              </a:lnSpc>
              <a:spcAft>
                <a:spcPts val="800"/>
              </a:spcAft>
              <a:buNone/>
            </a:pPr>
            <a:r>
              <a:rPr lang="en-GB" sz="1600" kern="100" dirty="0">
                <a:latin typeface="Aptos"/>
                <a:cs typeface="Times New Roman"/>
              </a:rPr>
              <a:t>The use of an eye-line in photography gives the effect that the photo was taken from the viewers perspective. It gives the image a more 'real' look.</a:t>
            </a:r>
            <a:endParaRPr lang="en-GB" sz="1600" kern="100" dirty="0">
              <a:cs typeface="Times New Roman"/>
            </a:endParaRPr>
          </a:p>
          <a:p>
            <a:pPr marL="0" indent="0">
              <a:lnSpc>
                <a:spcPct val="107000"/>
              </a:lnSpc>
              <a:spcAft>
                <a:spcPts val="800"/>
              </a:spcAft>
              <a:buNone/>
            </a:pPr>
            <a:r>
              <a:rPr lang="en-GB" sz="2400" b="1" kern="100" dirty="0">
                <a:latin typeface="Aptos"/>
                <a:ea typeface="Aptos" panose="020B0004020202020204" pitchFamily="34" charset="0"/>
                <a:cs typeface="Times New Roman"/>
              </a:rPr>
              <a:t>Above:</a:t>
            </a:r>
          </a:p>
          <a:p>
            <a:pPr marL="0" indent="0">
              <a:lnSpc>
                <a:spcPct val="107000"/>
              </a:lnSpc>
              <a:spcAft>
                <a:spcPts val="800"/>
              </a:spcAft>
              <a:buNone/>
            </a:pPr>
            <a:r>
              <a:rPr lang="en-GB" sz="1600" kern="100" dirty="0">
                <a:latin typeface="Aptos"/>
                <a:ea typeface="Aptos" panose="020B0004020202020204" pitchFamily="34" charset="0"/>
                <a:cs typeface="Times New Roman"/>
              </a:rPr>
              <a:t>Looking down to a subject for it to appear small and miniscule in the composition.</a:t>
            </a:r>
          </a:p>
          <a:p>
            <a:pPr marL="0" indent="0">
              <a:lnSpc>
                <a:spcPct val="107000"/>
              </a:lnSpc>
              <a:spcAft>
                <a:spcPts val="800"/>
              </a:spcAft>
              <a:buNone/>
            </a:pPr>
            <a:r>
              <a:rPr lang="en-GB" sz="2400" b="1" kern="100" dirty="0">
                <a:effectLst/>
                <a:latin typeface="Aptos"/>
                <a:ea typeface="Aptos" panose="020B0004020202020204" pitchFamily="34" charset="0"/>
                <a:cs typeface="Times New Roman"/>
              </a:rPr>
              <a:t>Below: </a:t>
            </a:r>
            <a:endParaRPr lang="en-GB" sz="2400" b="1" kern="100" dirty="0">
              <a:latin typeface="Aptos"/>
              <a:ea typeface="Aptos" panose="020B0004020202020204" pitchFamily="34" charset="0"/>
              <a:cs typeface="Times New Roman"/>
            </a:endParaRPr>
          </a:p>
          <a:p>
            <a:pPr marL="0" indent="0">
              <a:lnSpc>
                <a:spcPct val="107000"/>
              </a:lnSpc>
              <a:spcAft>
                <a:spcPts val="800"/>
              </a:spcAft>
              <a:buNone/>
            </a:pPr>
            <a:r>
              <a:rPr lang="en-GB" sz="1600" kern="100" dirty="0">
                <a:effectLst/>
                <a:latin typeface="Aptos"/>
                <a:ea typeface="Aptos" panose="020B0004020202020204" pitchFamily="34" charset="0"/>
                <a:cs typeface="Times New Roman"/>
              </a:rPr>
              <a:t>Looking up to a subject makes it appear dominant and towering. This can create a sense of respect or make the viewer feel small.</a:t>
            </a:r>
            <a:endParaRPr lang="en-GB" sz="2000"/>
          </a:p>
        </p:txBody>
      </p:sp>
      <p:pic>
        <p:nvPicPr>
          <p:cNvPr id="6" name="Picture 5" descr="A person and person cutting grass&#10;&#10;Description automatically generated">
            <a:extLst>
              <a:ext uri="{FF2B5EF4-FFF2-40B4-BE49-F238E27FC236}">
                <a16:creationId xmlns:a16="http://schemas.microsoft.com/office/drawing/2014/main" id="{8D890947-AB52-94D6-4D2B-44124FCC4D82}"/>
              </a:ext>
            </a:extLst>
          </p:cNvPr>
          <p:cNvPicPr>
            <a:picLocks noChangeAspect="1"/>
          </p:cNvPicPr>
          <p:nvPr/>
        </p:nvPicPr>
        <p:blipFill>
          <a:blip r:embed="rId2"/>
          <a:stretch>
            <a:fillRect/>
          </a:stretch>
        </p:blipFill>
        <p:spPr>
          <a:xfrm>
            <a:off x="7470889" y="180084"/>
            <a:ext cx="4130149" cy="3066090"/>
          </a:xfrm>
          <a:prstGeom prst="rect">
            <a:avLst/>
          </a:prstGeom>
        </p:spPr>
      </p:pic>
      <p:pic>
        <p:nvPicPr>
          <p:cNvPr id="5" name="Picture 4" descr="A black and white photo of a person lying on a floor&#10;&#10;Description automatically generated">
            <a:extLst>
              <a:ext uri="{FF2B5EF4-FFF2-40B4-BE49-F238E27FC236}">
                <a16:creationId xmlns:a16="http://schemas.microsoft.com/office/drawing/2014/main" id="{AC4557C3-F6E6-D914-F0A9-C451A34F93CE}"/>
              </a:ext>
            </a:extLst>
          </p:cNvPr>
          <p:cNvPicPr>
            <a:picLocks noChangeAspect="1"/>
          </p:cNvPicPr>
          <p:nvPr/>
        </p:nvPicPr>
        <p:blipFill>
          <a:blip r:embed="rId3"/>
          <a:srcRect l="20035" t="36919" r="26714" b="33997"/>
          <a:stretch/>
        </p:blipFill>
        <p:spPr>
          <a:xfrm>
            <a:off x="7266356" y="3425581"/>
            <a:ext cx="4539584" cy="3276170"/>
          </a:xfrm>
          <a:prstGeom prst="rect">
            <a:avLst/>
          </a:prstGeom>
        </p:spPr>
      </p:pic>
    </p:spTree>
    <p:extLst>
      <p:ext uri="{BB962C8B-B14F-4D97-AF65-F5344CB8AC3E}">
        <p14:creationId xmlns:p14="http://schemas.microsoft.com/office/powerpoint/2010/main" val="3051596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64F76-A4BE-EA04-FC22-9400B6351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F79B6B-755A-2541-136D-742BD36CC0E4}"/>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MOVEMENT</a:t>
            </a:r>
            <a:endParaRPr lang="en-GB" sz="4000">
              <a:latin typeface="Futura" pitchFamily="50" charset="0"/>
            </a:endParaRPr>
          </a:p>
        </p:txBody>
      </p:sp>
      <p:sp>
        <p:nvSpPr>
          <p:cNvPr id="3" name="Content Placeholder 2">
            <a:extLst>
              <a:ext uri="{FF2B5EF4-FFF2-40B4-BE49-F238E27FC236}">
                <a16:creationId xmlns:a16="http://schemas.microsoft.com/office/drawing/2014/main" id="{35E3785C-7A2B-AD25-F5C9-9582DAFECB54}"/>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lnSpc>
                <a:spcPct val="107000"/>
              </a:lnSpc>
              <a:spcAft>
                <a:spcPts val="800"/>
              </a:spcAft>
              <a:buNone/>
            </a:pPr>
            <a:r>
              <a:rPr lang="en-GB" sz="2400" b="1" kern="100" dirty="0">
                <a:effectLst/>
                <a:latin typeface="Aptos"/>
                <a:ea typeface="Aptos" panose="020B0004020202020204" pitchFamily="34" charset="0"/>
                <a:cs typeface="Times New Roman"/>
              </a:rPr>
              <a:t>Frozen:</a:t>
            </a:r>
            <a:r>
              <a:rPr lang="en-GB" sz="2400" kern="100" dirty="0">
                <a:effectLst/>
                <a:latin typeface="Aptos"/>
                <a:ea typeface="Aptos" panose="020B0004020202020204" pitchFamily="34" charset="0"/>
                <a:cs typeface="Times New Roman"/>
              </a:rPr>
              <a:t> (High Shutter speed) </a:t>
            </a:r>
            <a:endParaRPr lang="en-GB" sz="2400" kern="100" dirty="0">
              <a:latin typeface="Aptos"/>
              <a:ea typeface="Aptos" panose="020B0004020202020204" pitchFamily="34" charset="0"/>
              <a:cs typeface="Times New Roman"/>
            </a:endParaRPr>
          </a:p>
          <a:p>
            <a:pPr marL="0" indent="0">
              <a:lnSpc>
                <a:spcPct val="107000"/>
              </a:lnSpc>
              <a:spcAft>
                <a:spcPts val="800"/>
              </a:spcAft>
              <a:buNone/>
            </a:pPr>
            <a:r>
              <a:rPr lang="en-GB" sz="1600" kern="100" dirty="0">
                <a:latin typeface="Aptos"/>
                <a:ea typeface="Aptos" panose="020B0004020202020204" pitchFamily="34" charset="0"/>
                <a:cs typeface="Times New Roman"/>
              </a:rPr>
              <a:t>Creates sharp and detailed images. Useful when taking portraits and documentary photos.</a:t>
            </a:r>
          </a:p>
          <a:p>
            <a:pPr marL="0" indent="0">
              <a:lnSpc>
                <a:spcPct val="107000"/>
              </a:lnSpc>
              <a:spcAft>
                <a:spcPts val="800"/>
              </a:spcAft>
              <a:buNone/>
            </a:pPr>
            <a:r>
              <a:rPr lang="en-GB" sz="2400" b="1" kern="100" dirty="0">
                <a:effectLst/>
                <a:latin typeface="Aptos"/>
                <a:ea typeface="Aptos" panose="020B0004020202020204" pitchFamily="34" charset="0"/>
                <a:cs typeface="Times New Roman"/>
              </a:rPr>
              <a:t>Blur: (</a:t>
            </a:r>
            <a:r>
              <a:rPr lang="en-GB" sz="2400" kern="100" dirty="0">
                <a:effectLst/>
                <a:latin typeface="Aptos"/>
                <a:ea typeface="Aptos" panose="020B0004020202020204" pitchFamily="34" charset="0"/>
                <a:cs typeface="Times New Roman"/>
              </a:rPr>
              <a:t>Lower shutter speed) </a:t>
            </a:r>
          </a:p>
          <a:p>
            <a:pPr marL="0" indent="0">
              <a:lnSpc>
                <a:spcPct val="107000"/>
              </a:lnSpc>
              <a:spcAft>
                <a:spcPts val="800"/>
              </a:spcAft>
              <a:buNone/>
            </a:pPr>
            <a:r>
              <a:rPr lang="en-GB" sz="1600" kern="100" dirty="0">
                <a:latin typeface="Aptos"/>
                <a:ea typeface="Aptos" panose="020B0004020202020204" pitchFamily="34" charset="0"/>
                <a:cs typeface="Times New Roman"/>
              </a:rPr>
              <a:t>Creates motion blur in fast moving objects to show the effect of high-speed objects.</a:t>
            </a:r>
          </a:p>
          <a:p>
            <a:pPr marL="0" indent="0">
              <a:lnSpc>
                <a:spcPct val="107000"/>
              </a:lnSpc>
              <a:spcAft>
                <a:spcPts val="800"/>
              </a:spcAft>
              <a:buNone/>
            </a:pPr>
            <a:r>
              <a:rPr lang="en-GB" sz="2400" b="1" kern="100" dirty="0">
                <a:latin typeface="Aptos"/>
                <a:ea typeface="Aptos" panose="020B0004020202020204" pitchFamily="34" charset="0"/>
                <a:cs typeface="Times New Roman"/>
              </a:rPr>
              <a:t>Long Exposure: </a:t>
            </a:r>
          </a:p>
          <a:p>
            <a:pPr marL="0" indent="0">
              <a:lnSpc>
                <a:spcPct val="107000"/>
              </a:lnSpc>
              <a:spcAft>
                <a:spcPts val="800"/>
              </a:spcAft>
              <a:buNone/>
            </a:pPr>
            <a:r>
              <a:rPr lang="en-GB" sz="1600" kern="100" dirty="0">
                <a:latin typeface="Aptos"/>
                <a:ea typeface="Aptos" panose="020B0004020202020204" pitchFamily="34" charset="0"/>
                <a:cs typeface="Times New Roman"/>
              </a:rPr>
              <a:t>Creates smooth water or ghostly moving objects. Useful to show a passing of time.</a:t>
            </a:r>
            <a:endParaRPr lang="en-GB" sz="1600" dirty="0">
              <a:latin typeface="Aptos"/>
              <a:cs typeface="Times New Roman"/>
            </a:endParaRPr>
          </a:p>
        </p:txBody>
      </p:sp>
      <p:pic>
        <p:nvPicPr>
          <p:cNvPr id="6" name="Picture 5" descr="A person playing a saxophone&#10;&#10;Description automatically generated">
            <a:extLst>
              <a:ext uri="{FF2B5EF4-FFF2-40B4-BE49-F238E27FC236}">
                <a16:creationId xmlns:a16="http://schemas.microsoft.com/office/drawing/2014/main" id="{A0B6540C-4A9B-FCA4-D687-86669787DE2E}"/>
              </a:ext>
            </a:extLst>
          </p:cNvPr>
          <p:cNvPicPr>
            <a:picLocks noChangeAspect="1"/>
          </p:cNvPicPr>
          <p:nvPr/>
        </p:nvPicPr>
        <p:blipFill>
          <a:blip r:embed="rId2"/>
          <a:stretch>
            <a:fillRect/>
          </a:stretch>
        </p:blipFill>
        <p:spPr>
          <a:xfrm>
            <a:off x="7871076" y="50982"/>
            <a:ext cx="3324294" cy="3324294"/>
          </a:xfrm>
          <a:prstGeom prst="rect">
            <a:avLst/>
          </a:prstGeom>
        </p:spPr>
      </p:pic>
      <p:pic>
        <p:nvPicPr>
          <p:cNvPr id="5" name="Picture 4" descr="A film strip with tape on it&#10;&#10;Description automatically generated">
            <a:extLst>
              <a:ext uri="{FF2B5EF4-FFF2-40B4-BE49-F238E27FC236}">
                <a16:creationId xmlns:a16="http://schemas.microsoft.com/office/drawing/2014/main" id="{56B83CF8-3828-4705-015F-226C72DA1C4D}"/>
              </a:ext>
            </a:extLst>
          </p:cNvPr>
          <p:cNvPicPr>
            <a:picLocks noChangeAspect="1"/>
          </p:cNvPicPr>
          <p:nvPr/>
        </p:nvPicPr>
        <p:blipFill>
          <a:blip r:embed="rId3"/>
          <a:srcRect l="18430" t="37719" r="18794" b="29824"/>
          <a:stretch/>
        </p:blipFill>
        <p:spPr>
          <a:xfrm>
            <a:off x="7568662" y="3660044"/>
            <a:ext cx="3932012" cy="2677413"/>
          </a:xfrm>
          <a:prstGeom prst="rect">
            <a:avLst/>
          </a:prstGeom>
        </p:spPr>
      </p:pic>
    </p:spTree>
    <p:extLst>
      <p:ext uri="{BB962C8B-B14F-4D97-AF65-F5344CB8AC3E}">
        <p14:creationId xmlns:p14="http://schemas.microsoft.com/office/powerpoint/2010/main" val="3877332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145472"/>
            <a:ext cx="10162309" cy="1587076"/>
          </a:xfrm>
          <a:noFill/>
        </p:spPr>
        <p:txBody>
          <a:bodyPr lIns="72000" tIns="144000" rIns="72000" bIns="72000" anchor="ctr">
            <a:normAutofit fontScale="90000"/>
          </a:bodyPr>
          <a:lstStyle/>
          <a:p>
            <a:r>
              <a:rPr lang="en-GB" dirty="0">
                <a:latin typeface="Futura" pitchFamily="50" charset="0"/>
              </a:rPr>
              <a:t>IMAGE ANALYSIS 3 - CONTEXT</a:t>
            </a:r>
          </a:p>
        </p:txBody>
      </p:sp>
      <p:pic>
        <p:nvPicPr>
          <p:cNvPr id="4" name="Picture 3" descr="A painting of men in robes&#10;&#10;Description automatically generated">
            <a:extLst>
              <a:ext uri="{FF2B5EF4-FFF2-40B4-BE49-F238E27FC236}">
                <a16:creationId xmlns:a16="http://schemas.microsoft.com/office/drawing/2014/main" id="{DA5BEB8B-4F2C-DB93-34EC-24C315026DD0}"/>
              </a:ext>
            </a:extLst>
          </p:cNvPr>
          <p:cNvPicPr>
            <a:picLocks noChangeAspect="1"/>
          </p:cNvPicPr>
          <p:nvPr/>
        </p:nvPicPr>
        <p:blipFill>
          <a:blip r:embed="rId2"/>
          <a:stretch>
            <a:fillRect/>
          </a:stretch>
        </p:blipFill>
        <p:spPr>
          <a:xfrm>
            <a:off x="3282518" y="1893795"/>
            <a:ext cx="4864963" cy="4807323"/>
          </a:xfrm>
          <a:prstGeom prst="rect">
            <a:avLst/>
          </a:prstGeom>
        </p:spPr>
      </p:pic>
    </p:spTree>
    <p:extLst>
      <p:ext uri="{BB962C8B-B14F-4D97-AF65-F5344CB8AC3E}">
        <p14:creationId xmlns:p14="http://schemas.microsoft.com/office/powerpoint/2010/main" val="3467643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Context - definition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fontScale="85000" lnSpcReduction="10000"/>
          </a:bodyPr>
          <a:lstStyle/>
          <a:p>
            <a:pPr marL="0" indent="0">
              <a:buNone/>
            </a:pPr>
            <a:endParaRPr lang="en-GB" sz="1300" dirty="0"/>
          </a:p>
          <a:p>
            <a:pPr marL="0" indent="0">
              <a:buNone/>
            </a:pPr>
            <a:r>
              <a:rPr lang="en-GB" sz="1300" dirty="0"/>
              <a:t>The content of this image includes; two men standing next to each-other, both men are leaning on a table, looking straight at the viewer, with a collection of academic and archaeological objects and tools in the scenter of the frame. Both men are also wearing high fashion attire. Beneath their feet, stretched across a tiled floor, is a skull with sharp shadows on it. Contrasting against the main subjects. All of this is then set in-front of a green, patterned curtain. This image is composed to make the two ambassadors feel overpowering and larger than life. With the table of items placed in the scenter of the frame to show political power and the fine clothing, pattern-covered curtain and tiled flooring shows financial power. The skull in the foreground contrasts the powerful symbolism of the ambassadors with its fearful image.  Using all the context clues given in this painting, we can deduce that this painting shows the humanistic ideals </a:t>
            </a:r>
            <a:r>
              <a:rPr lang="en-GB" sz="1300"/>
              <a:t>of the renaissance era, the bleak mortality of life</a:t>
            </a:r>
          </a:p>
          <a:p>
            <a:pPr marL="0" indent="0">
              <a:buNone/>
            </a:pPr>
            <a:r>
              <a:rPr lang="en-GB" sz="1300" dirty="0"/>
              <a:t>The context of an image can differ to a viewer not just because of each person's own perspective, but also because of where you are viewing the image. If you were to look at this painting on a screen you would most likely just take context from the image and that's all. Wheras in person, this painting is 207cm in height by 209cm in width, allowing you to almost walk around this image and gives the ability to physically investigate the image. You could even walk to the side of it to un-destort the skull to feel the full effect of the image. The way that we gather context from an image does not just come from the contents of a photograph/painting, but also how we view it physically. There are other reasons to why we might gather varying contexts from an image, like the time. Viewing this image in the 21st century means that we will make references to present day themes, where a person from that era would be able to relate to the image on a more personal level seeing as it would be a very relevant piece.  The ability to feel personal with this image is partly lost with time but also the beliefs these men would have had.  There are nods to the Protestant Reformation and the </a:t>
            </a:r>
            <a:r>
              <a:rPr lang="en-GB" sz="1300"/>
              <a:t>Catholic church in the painting, something that is not very present today</a:t>
            </a:r>
            <a:r>
              <a:rPr lang="en-GB" sz="1300" dirty="0"/>
              <a:t>, but at the time, something that was very impoortant.</a:t>
            </a:r>
          </a:p>
        </p:txBody>
      </p:sp>
      <p:pic>
        <p:nvPicPr>
          <p:cNvPr id="4" name="Picture 3" descr="A painting of men in robes&#10;&#10;Description automatically generated">
            <a:extLst>
              <a:ext uri="{FF2B5EF4-FFF2-40B4-BE49-F238E27FC236}">
                <a16:creationId xmlns:a16="http://schemas.microsoft.com/office/drawing/2014/main" id="{A8BD2E3E-C926-5349-EE15-57DCD6975A31}"/>
              </a:ext>
            </a:extLst>
          </p:cNvPr>
          <p:cNvPicPr>
            <a:picLocks noChangeAspect="1"/>
          </p:cNvPicPr>
          <p:nvPr/>
        </p:nvPicPr>
        <p:blipFill>
          <a:blip r:embed="rId2"/>
          <a:stretch>
            <a:fillRect/>
          </a:stretch>
        </p:blipFill>
        <p:spPr>
          <a:xfrm>
            <a:off x="6263283" y="750794"/>
            <a:ext cx="5526111" cy="5457265"/>
          </a:xfrm>
          <a:prstGeom prst="rect">
            <a:avLst/>
          </a:prstGeom>
        </p:spPr>
      </p:pic>
    </p:spTree>
    <p:extLst>
      <p:ext uri="{BB962C8B-B14F-4D97-AF65-F5344CB8AC3E}">
        <p14:creationId xmlns:p14="http://schemas.microsoft.com/office/powerpoint/2010/main" val="2167439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a:rPr>
              <a:t>Anna. Alec Soth. 2017</a:t>
            </a: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388233" y="1016004"/>
            <a:ext cx="5904206" cy="547232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300" dirty="0"/>
              <a:t>Visible contexts can consist of </a:t>
            </a:r>
            <a:r>
              <a:rPr lang="en-GB" sz="1300" dirty="0">
                <a:ea typeface="+mn-lt"/>
                <a:cs typeface="+mn-lt"/>
              </a:rPr>
              <a:t>Composition and Arrangement, which is how certain elements within a work of art are placed in a certain way so that they resonate a meaning. References to history of religious beliefs, a particular style or even the physical texture of an artwork, and the surroundings of a given subject in an artwork/ photograph. All these things work together to help us figure out the context of an image visually.</a:t>
            </a:r>
            <a:endParaRPr lang="en-GB" dirty="0">
              <a:ea typeface="+mn-lt"/>
              <a:cs typeface="+mn-lt"/>
            </a:endParaRPr>
          </a:p>
          <a:p>
            <a:pPr marL="0" indent="0">
              <a:buNone/>
            </a:pPr>
            <a:r>
              <a:rPr lang="en-GB" sz="1300" dirty="0"/>
              <a:t>This photograph contains: an older personsitting in a chair, greenery surrounding them via a reflection in  the window that this photo is being taken through, a colourful rug laid on the floor, brown (possibly wooden) walls, another window to the right of the frame and an out of focus flower in the foreground. All of this in then composed in a tight portrait shot with the person slightly askew of the frames centre.</a:t>
            </a:r>
          </a:p>
          <a:p>
            <a:pPr marL="0" indent="0">
              <a:buNone/>
            </a:pPr>
            <a:r>
              <a:rPr lang="en-GB" sz="1300" dirty="0"/>
              <a:t>Using the visual context given in this image, I can deduce that this photo is about alienation and the relation between the subject and the photographer. An older person, sitting on their own, minding their own business. And the photographer, looking into their life through a window, reflecting the outside world into theirs. Possibly the photographer telling a story from their perspective. Portraying a story of nature and the world outside of this room that the person sits in. This is what I gather from the symbolism present in the visual contexts.</a:t>
            </a:r>
          </a:p>
        </p:txBody>
      </p:sp>
      <p:pic>
        <p:nvPicPr>
          <p:cNvPr id="4" name="Picture 3" descr="A person sitting in a chair&#10;&#10;Description automatically generated">
            <a:extLst>
              <a:ext uri="{FF2B5EF4-FFF2-40B4-BE49-F238E27FC236}">
                <a16:creationId xmlns:a16="http://schemas.microsoft.com/office/drawing/2014/main" id="{8062FB3F-2895-CD2D-DBDA-01A5B51563EF}"/>
              </a:ext>
            </a:extLst>
          </p:cNvPr>
          <p:cNvPicPr>
            <a:picLocks noChangeAspect="1"/>
          </p:cNvPicPr>
          <p:nvPr/>
        </p:nvPicPr>
        <p:blipFill>
          <a:blip r:embed="rId2"/>
          <a:stretch>
            <a:fillRect/>
          </a:stretch>
        </p:blipFill>
        <p:spPr>
          <a:xfrm>
            <a:off x="6490112" y="373811"/>
            <a:ext cx="4919588" cy="6110378"/>
          </a:xfrm>
          <a:prstGeom prst="rect">
            <a:avLst/>
          </a:prstGeom>
        </p:spPr>
      </p:pic>
    </p:spTree>
    <p:extLst>
      <p:ext uri="{BB962C8B-B14F-4D97-AF65-F5344CB8AC3E}">
        <p14:creationId xmlns:p14="http://schemas.microsoft.com/office/powerpoint/2010/main" val="3521426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5443"/>
            <a:ext cx="10515600" cy="1017150"/>
          </a:xfrm>
        </p:spPr>
        <p:txBody>
          <a:bodyPr>
            <a:normAutofit/>
          </a:bodyPr>
          <a:lstStyle/>
          <a:p>
            <a:r>
              <a:rPr lang="en-GB" sz="4000" dirty="0">
                <a:latin typeface="Futura"/>
              </a:rPr>
              <a:t>CROWD 1, Alexey Titarenko, 1992 </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lnSpcReduction="10000"/>
          </a:bodyPr>
          <a:lstStyle/>
          <a:p>
            <a:pPr marL="0" indent="0">
              <a:buNone/>
            </a:pPr>
            <a:r>
              <a:rPr lang="en-GB" sz="1300" dirty="0"/>
              <a:t>Invisible contexts are things that you can’t know from the image. They are things that you would know from knowing where the photo was taken, when it was taken, who the photographer is and the overall background of the photographer. Through Researching photographers and the photographs that they take, you will to be able to find an abundance of information that allows you to collect the visual contexts of a photograph and the invisible contexts of a photograph. Allowing you to better understand the images you are studying. </a:t>
            </a:r>
          </a:p>
          <a:p>
            <a:pPr marL="0" indent="0">
              <a:buNone/>
            </a:pPr>
            <a:r>
              <a:rPr lang="en-GB" sz="1300" dirty="0"/>
              <a:t>At the time of this shoot (1991 – 1992), Alexey was living in St. Petersburg, Russia, during the collapse of the Soviet Union. It was due to this that the idea for this shoot, “The City of Shadows”, came to be. 	Whilst this idea was still young, he would walk around the streets of St. Petersburg and study the people around him,  the shop keepers and the emptiness of his once packed streets. This is where he realized that the people that were once humans had been turned into </a:t>
            </a:r>
            <a:r>
              <a:rPr lang="en-GB" sz="1300" i="1" dirty="0"/>
              <a:t>signs</a:t>
            </a:r>
            <a:r>
              <a:rPr lang="en-GB" sz="1300" dirty="0"/>
              <a:t> by the soviet regime, their smiles stolen and morphed into walking shadows.  	Alexey called the subjects of his photos “people-shadows” as a metaphor to convey the soulless feeling that he and the people around him portrayed. This metaphor that he created motivated him to work on this piece. In an interview in 2005, he discusses how he would walk sadly through the streets and how he would see empty shelves in stores, joyless groups of people, desolate roads and people with malnourished body's, pushing to get through the day, teetering on insanity. 	These feelings and social events that were happening around Alexey, once known, truly show the meaning of this photograph and the other photos in this shoot.</a:t>
            </a:r>
          </a:p>
        </p:txBody>
      </p:sp>
      <p:pic>
        <p:nvPicPr>
          <p:cNvPr id="5" name="Picture 4" descr="Vasileostrovskaya Metro Station, 1992 (Crowd 1)">
            <a:extLst>
              <a:ext uri="{FF2B5EF4-FFF2-40B4-BE49-F238E27FC236}">
                <a16:creationId xmlns:a16="http://schemas.microsoft.com/office/drawing/2014/main" id="{842FB084-961C-D7D1-D0FD-1CF2FF232A96}"/>
              </a:ext>
            </a:extLst>
          </p:cNvPr>
          <p:cNvPicPr>
            <a:picLocks noChangeAspect="1"/>
          </p:cNvPicPr>
          <p:nvPr/>
        </p:nvPicPr>
        <p:blipFill>
          <a:blip r:embed="rId2"/>
          <a:stretch>
            <a:fillRect/>
          </a:stretch>
        </p:blipFill>
        <p:spPr>
          <a:xfrm>
            <a:off x="6220778" y="1138220"/>
            <a:ext cx="5180459" cy="5228562"/>
          </a:xfrm>
          <a:prstGeom prst="rect">
            <a:avLst/>
          </a:prstGeom>
        </p:spPr>
      </p:pic>
    </p:spTree>
    <p:extLst>
      <p:ext uri="{BB962C8B-B14F-4D97-AF65-F5344CB8AC3E}">
        <p14:creationId xmlns:p14="http://schemas.microsoft.com/office/powerpoint/2010/main" val="28077958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358"/>
            <a:ext cx="11708920" cy="1023638"/>
          </a:xfrm>
        </p:spPr>
        <p:txBody>
          <a:bodyPr>
            <a:normAutofit/>
          </a:bodyPr>
          <a:lstStyle/>
          <a:p>
            <a:r>
              <a:rPr lang="en-GB" sz="4000">
                <a:latin typeface="Futura"/>
              </a:rPr>
              <a:t>No country for Young Men. Martin Seeds. </a:t>
            </a:r>
            <a:r>
              <a:rPr lang="en-GB" sz="4000" dirty="0">
                <a:latin typeface="Futura"/>
              </a:rPr>
              <a:t>2021.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When viewing a photograph in an exhibition. It can bring up new contexts which would not have been realised if it were displayed on a screen and not in person. Things like the lighting, print size, framing, the texture that it is printed onto and the way that it is physically displayed can all become ways of creating contexts. Lights can invoke a deeper feeling or a happier feeling, the display can convey narrative or obstruction, the print size can be overwhelming or intriguing, the texture can be hard to see or smooth and reflective. These are techniques an exhibitor can use to show contexts in images. </a:t>
            </a:r>
          </a:p>
          <a:p>
            <a:pPr marL="0" indent="0">
              <a:buNone/>
            </a:pPr>
            <a:r>
              <a:rPr lang="en-GB" sz="1300" dirty="0"/>
              <a:t>Martin seeds has explored  his experiences as a boy in Northern Ireland and found motivation to compose these photographs. Through these photographs he works to delve into conflicting experiences of identity, personal narratives, history and culture, relationships to places, politics and conflict are some of his themes that are present throughout his works. Martin seeds’s works have been exhibited all around the world in many different spaces creating a historical footprint for his photographs.  He has also taken interviews on radio shows and podcasts further cementing his name in photography's history.</a:t>
            </a:r>
          </a:p>
        </p:txBody>
      </p:sp>
      <p:pic>
        <p:nvPicPr>
          <p:cNvPr id="5" name="Picture 4" descr="A group of pictures of boys on a wall&#10;&#10;Description automatically generated">
            <a:extLst>
              <a:ext uri="{FF2B5EF4-FFF2-40B4-BE49-F238E27FC236}">
                <a16:creationId xmlns:a16="http://schemas.microsoft.com/office/drawing/2014/main" id="{177E2573-2FEE-BB38-6AEF-C131B8BDF933}"/>
              </a:ext>
            </a:extLst>
          </p:cNvPr>
          <p:cNvPicPr>
            <a:picLocks noChangeAspect="1"/>
          </p:cNvPicPr>
          <p:nvPr/>
        </p:nvPicPr>
        <p:blipFill>
          <a:blip r:embed="rId2"/>
          <a:stretch>
            <a:fillRect/>
          </a:stretch>
        </p:blipFill>
        <p:spPr>
          <a:xfrm>
            <a:off x="7085947" y="1020792"/>
            <a:ext cx="4777466" cy="5449019"/>
          </a:xfrm>
          <a:prstGeom prst="rect">
            <a:avLst/>
          </a:prstGeom>
        </p:spPr>
      </p:pic>
    </p:spTree>
    <p:extLst>
      <p:ext uri="{BB962C8B-B14F-4D97-AF65-F5344CB8AC3E}">
        <p14:creationId xmlns:p14="http://schemas.microsoft.com/office/powerpoint/2010/main" val="12160495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4800" y="358"/>
            <a:ext cx="12197749" cy="1023638"/>
          </a:xfrm>
        </p:spPr>
        <p:txBody>
          <a:bodyPr>
            <a:normAutofit fontScale="90000"/>
          </a:bodyPr>
          <a:lstStyle/>
          <a:p>
            <a:r>
              <a:rPr lang="en-GB" sz="4000" dirty="0">
                <a:latin typeface="Futura"/>
              </a:rPr>
              <a:t>This is how the earth must see itself. Tamsin Green. 2021.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208512"/>
            <a:ext cx="5501640" cy="5457945"/>
          </a:xfrm>
          <a:ln>
            <a:solidFill>
              <a:schemeClr val="tx1"/>
            </a:solidFill>
          </a:ln>
        </p:spPr>
        <p:txBody>
          <a:bodyPr>
            <a:normAutofit/>
          </a:bodyPr>
          <a:lstStyle/>
          <a:p>
            <a:pPr marL="0" indent="0">
              <a:buNone/>
            </a:pPr>
            <a:r>
              <a:rPr lang="en-GB" sz="1300" dirty="0"/>
              <a:t>In exhibition works. You will find photographs that are manipulated and displayed in ways that inform the viewer of contexts that they would not know if they were not there. These types of exhibitions use materials and abstract displaying methods to tell stories in their works. Stories that would not have been understood if you had not physically viewed the photographs.	</a:t>
            </a:r>
          </a:p>
          <a:p>
            <a:pPr marL="0" indent="0">
              <a:buNone/>
            </a:pPr>
            <a:r>
              <a:rPr lang="en-GB" sz="1300" dirty="0"/>
              <a:t>Tamsin is an artist and designer, living in London, who focusses on walking, photography, writing and book making. Whilst doing all these things she is also the founder of two companies, </a:t>
            </a:r>
            <a:r>
              <a:rPr lang="en-GB" sz="1300" i="1" dirty="0"/>
              <a:t>manual.editions </a:t>
            </a:r>
            <a:r>
              <a:rPr lang="en-GB" sz="1300" dirty="0"/>
              <a:t>and </a:t>
            </a:r>
            <a:r>
              <a:rPr lang="en-GB" sz="1300" i="1" dirty="0"/>
              <a:t>SPP Network. </a:t>
            </a:r>
            <a:r>
              <a:rPr lang="en-GB" sz="1300" dirty="0"/>
              <a:t>Tamsin has a very large passion for nature and the care for it, relating collections of images to ecologies. Also recycling and the importance of conservation of wildlife.	This exhibit is a collection of Ordnance Survey’s mapping of Great Britain in the late eighteenth century. This was done to find points of defence against a French invasion. She displays these rock features not as decorative features, but as if they were a representation of the intersection of the earth’s surface with the body of the earth.</a:t>
            </a:r>
          </a:p>
        </p:txBody>
      </p:sp>
      <p:pic>
        <p:nvPicPr>
          <p:cNvPr id="4" name="Picture 3" descr="A wall with pictures on it&#10;&#10;Description automatically generated">
            <a:extLst>
              <a:ext uri="{FF2B5EF4-FFF2-40B4-BE49-F238E27FC236}">
                <a16:creationId xmlns:a16="http://schemas.microsoft.com/office/drawing/2014/main" id="{7A62C7D1-F5CB-4F5B-4A21-8EF55260E2C2}"/>
              </a:ext>
            </a:extLst>
          </p:cNvPr>
          <p:cNvPicPr>
            <a:picLocks noChangeAspect="1"/>
          </p:cNvPicPr>
          <p:nvPr/>
        </p:nvPicPr>
        <p:blipFill>
          <a:blip r:embed="rId2"/>
          <a:stretch>
            <a:fillRect/>
          </a:stretch>
        </p:blipFill>
        <p:spPr>
          <a:xfrm>
            <a:off x="5981891" y="1408980"/>
            <a:ext cx="6094178" cy="4284454"/>
          </a:xfrm>
          <a:prstGeom prst="rect">
            <a:avLst/>
          </a:prstGeom>
        </p:spPr>
      </p:pic>
    </p:spTree>
    <p:extLst>
      <p:ext uri="{BB962C8B-B14F-4D97-AF65-F5344CB8AC3E}">
        <p14:creationId xmlns:p14="http://schemas.microsoft.com/office/powerpoint/2010/main" val="3515034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2029691" y="0"/>
            <a:ext cx="10162309" cy="719886"/>
          </a:xfrm>
          <a:noFill/>
        </p:spPr>
        <p:txBody>
          <a:bodyPr lIns="72000" tIns="144000" rIns="72000" bIns="72000" anchor="ctr">
            <a:normAutofit fontScale="90000"/>
          </a:bodyPr>
          <a:lstStyle/>
          <a:p>
            <a:r>
              <a:rPr lang="en-GB" dirty="0">
                <a:latin typeface="Futura" pitchFamily="50" charset="0"/>
              </a:rPr>
              <a:t> </a:t>
            </a:r>
            <a:br>
              <a:rPr lang="en-GB" dirty="0">
                <a:latin typeface="Futura" pitchFamily="50" charset="0"/>
              </a:rPr>
            </a:br>
            <a:r>
              <a:rPr lang="en-GB" dirty="0">
                <a:latin typeface="Futura" pitchFamily="50" charset="0"/>
              </a:rPr>
              <a:t>EXHIBITION REVIEW</a:t>
            </a:r>
          </a:p>
        </p:txBody>
      </p:sp>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dirty="0"/>
          </a:p>
        </p:txBody>
      </p:sp>
      <p:pic>
        <p:nvPicPr>
          <p:cNvPr id="4" name="Picture 3" descr="A group of people in a museum&#10;&#10;Description automatically generated">
            <a:extLst>
              <a:ext uri="{FF2B5EF4-FFF2-40B4-BE49-F238E27FC236}">
                <a16:creationId xmlns:a16="http://schemas.microsoft.com/office/drawing/2014/main" id="{B4E65584-BDC5-CBBE-30D7-3D22240F53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0137" y="1496385"/>
            <a:ext cx="6731725" cy="5048794"/>
          </a:xfrm>
          <a:prstGeom prst="rect">
            <a:avLst/>
          </a:prstGeom>
        </p:spPr>
      </p:pic>
    </p:spTree>
    <p:extLst>
      <p:ext uri="{BB962C8B-B14F-4D97-AF65-F5344CB8AC3E}">
        <p14:creationId xmlns:p14="http://schemas.microsoft.com/office/powerpoint/2010/main" val="16374068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EXHIBITION REVIEW OVERVIEW</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Reviewing an exhibition is not something that comes easily to me. I enjoy looking at peoples work and critiquing them. But for an exhibition review you need to tell an audience why you think the way they put the art on the wall was right or wrong. So, learning this skill can be very helpful in the future because it can teach you what to do and what not to do when making your own exhibition. 	</a:t>
            </a:r>
          </a:p>
          <a:p>
            <a:pPr marL="0" indent="0">
              <a:buNone/>
            </a:pPr>
            <a:r>
              <a:rPr lang="en-GB" sz="1300" dirty="0"/>
              <a:t>Actually, attending the exhibit is very important so that you can experience it first hand and see how the audience receives the works. How fast the move through the exhibit, were people bored, did anyone have an emotional reaction to some of the works. These are things you would not be able to see if you were not there in person.</a:t>
            </a:r>
          </a:p>
          <a:p>
            <a:pPr marL="0" indent="0">
              <a:buNone/>
            </a:pPr>
            <a:endParaRPr lang="en-GB" sz="1300" dirty="0"/>
          </a:p>
          <a:p>
            <a:pPr marL="0" indent="0">
              <a:buNone/>
            </a:pPr>
            <a:endParaRPr lang="en-GB" sz="1300" dirty="0"/>
          </a:p>
        </p:txBody>
      </p:sp>
      <p:pic>
        <p:nvPicPr>
          <p:cNvPr id="6" name="Picture 5" descr="A room with art on the wall&#10;&#10;Description automatically generated">
            <a:extLst>
              <a:ext uri="{FF2B5EF4-FFF2-40B4-BE49-F238E27FC236}">
                <a16:creationId xmlns:a16="http://schemas.microsoft.com/office/drawing/2014/main" id="{EC504EAA-2E4D-8613-8CF9-4359872EBF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4830" y="1305008"/>
            <a:ext cx="5663979" cy="4247984"/>
          </a:xfrm>
          <a:prstGeom prst="rect">
            <a:avLst/>
          </a:prstGeom>
        </p:spPr>
      </p:pic>
    </p:spTree>
    <p:extLst>
      <p:ext uri="{BB962C8B-B14F-4D97-AF65-F5344CB8AC3E}">
        <p14:creationId xmlns:p14="http://schemas.microsoft.com/office/powerpoint/2010/main" val="2178570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947FD-0782-2CAC-3A0F-5DD64473DB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0A2D75-B931-D612-F7E2-209A789A45B3}"/>
              </a:ext>
            </a:extLst>
          </p:cNvPr>
          <p:cNvSpPr>
            <a:spLocks noGrp="1"/>
          </p:cNvSpPr>
          <p:nvPr>
            <p:ph type="title"/>
          </p:nvPr>
        </p:nvSpPr>
        <p:spPr>
          <a:xfrm>
            <a:off x="182105" y="86621"/>
            <a:ext cx="11510542" cy="1019646"/>
          </a:xfrm>
        </p:spPr>
        <p:txBody>
          <a:bodyPr>
            <a:noAutofit/>
          </a:bodyPr>
          <a:lstStyle/>
          <a:p>
            <a:r>
              <a:rPr lang="en-GB" sz="3200" dirty="0">
                <a:latin typeface="Futura" pitchFamily="50" charset="0"/>
              </a:rPr>
              <a:t>Echoes of Cymru: A Journey Through Welsh Art and Vision</a:t>
            </a:r>
          </a:p>
        </p:txBody>
      </p:sp>
      <p:sp>
        <p:nvSpPr>
          <p:cNvPr id="3" name="Content Placeholder 2">
            <a:extLst>
              <a:ext uri="{FF2B5EF4-FFF2-40B4-BE49-F238E27FC236}">
                <a16:creationId xmlns:a16="http://schemas.microsoft.com/office/drawing/2014/main" id="{A3231F58-AB0C-7546-D323-1067596D4A56}"/>
              </a:ext>
            </a:extLst>
          </p:cNvPr>
          <p:cNvSpPr>
            <a:spLocks noGrp="1"/>
          </p:cNvSpPr>
          <p:nvPr>
            <p:ph idx="1"/>
          </p:nvPr>
        </p:nvSpPr>
        <p:spPr>
          <a:xfrm>
            <a:off x="301752" y="1016006"/>
            <a:ext cx="5501640" cy="5457945"/>
          </a:xfrm>
          <a:ln>
            <a:solidFill>
              <a:schemeClr val="tx1"/>
            </a:solidFill>
          </a:ln>
        </p:spPr>
        <p:txBody>
          <a:bodyPr>
            <a:normAutofit fontScale="92500" lnSpcReduction="20000"/>
          </a:bodyPr>
          <a:lstStyle/>
          <a:p>
            <a:pPr marL="0" indent="0">
              <a:buNone/>
            </a:pPr>
            <a:r>
              <a:rPr lang="en-GB" sz="1300" dirty="0"/>
              <a:t>Introduction. This exhibition contains photos and paintings which represent Wales, shows the people of Wales and the landscapes of Wales. Something that has not been done to this scale in a long time.  Something that I am happy to see now. This exhibition can make you nostalgic, make you reminisce, make you appreciate things  that you never thought you would and make you care about people that you never thought you would. I found myself stopping at almost every work in this exhibition, just to absorb the colourful history displayed across this wonderful art filled exhibition.</a:t>
            </a:r>
          </a:p>
          <a:p>
            <a:pPr marL="0" indent="0">
              <a:buNone/>
            </a:pPr>
            <a:r>
              <a:rPr lang="en-GB" sz="1300" dirty="0"/>
              <a:t>This photograph encapsulates the striking realness of this exhibition. When walking through this exhibit you’ll find yourself struck by the lack of filter and censorship in the photographs, I don’t mean that the photos are indecent in anyway, just that they are so vividly mundane and real. You can walk from one end of the room to the other and find works of art or photographs that you can say “yeah, that’s something I relate to” or maybe even just feel the familiarity of going for a walk and seeing a kid smoking a cigarette with his dad or older friend. Not something that is good to see, but you see it, just like seeing through the vision of the average Welsh person.</a:t>
            </a:r>
          </a:p>
          <a:p>
            <a:pPr marL="0" indent="0">
              <a:buNone/>
            </a:pPr>
            <a:r>
              <a:rPr lang="en-GB" sz="1300" dirty="0"/>
              <a:t>My key photo for this exhibition is one that arrested me in familiarity. A man and boy smoking cigarettes on the beach, the boy lighting, the man rolling. The sky and sea out of focus, calmly rolling onto the sand which is framed by some rocks and a walk path. Neither of them look very interested in what they are doing, almost carefree in their habits. 	The way that I view this image is not one of worry or sorrow for the child, nor  do I feel anger to the adult who has handed the child the cigarette, I see this as purely just life. The way that they are posed on either side of the frame tells me that they are opposed in some way, most likely their age and sizes. Only their upper-torso is in frame, allowing us to focus on their faces, careless and bored. This photo is brilliantly mundane and for me is the encapsulation of Wales in its boring but beautiful atmosphere.</a:t>
            </a:r>
          </a:p>
        </p:txBody>
      </p:sp>
      <p:pic>
        <p:nvPicPr>
          <p:cNvPr id="6" name="Picture 5" descr="A person and child standing on a beach&#10;&#10;Description automatically generated">
            <a:extLst>
              <a:ext uri="{FF2B5EF4-FFF2-40B4-BE49-F238E27FC236}">
                <a16:creationId xmlns:a16="http://schemas.microsoft.com/office/drawing/2014/main" id="{F921D829-D53B-5459-4B39-6C0321997C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06047"/>
            <a:ext cx="5794248" cy="4345686"/>
          </a:xfrm>
          <a:prstGeom prst="rect">
            <a:avLst/>
          </a:prstGeom>
        </p:spPr>
      </p:pic>
    </p:spTree>
    <p:extLst>
      <p:ext uri="{BB962C8B-B14F-4D97-AF65-F5344CB8AC3E}">
        <p14:creationId xmlns:p14="http://schemas.microsoft.com/office/powerpoint/2010/main" val="1133161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6FED6-8E73-DA4F-EFC2-9EFFFEE89D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7C428-04CA-8E16-FBA0-FB706692EA8C}"/>
              </a:ext>
            </a:extLst>
          </p:cNvPr>
          <p:cNvSpPr>
            <a:spLocks noGrp="1"/>
          </p:cNvSpPr>
          <p:nvPr>
            <p:ph type="title"/>
          </p:nvPr>
        </p:nvSpPr>
        <p:spPr>
          <a:xfrm>
            <a:off x="182105" y="86621"/>
            <a:ext cx="11645460" cy="668753"/>
          </a:xfrm>
        </p:spPr>
        <p:txBody>
          <a:bodyPr>
            <a:noAutofit/>
          </a:bodyPr>
          <a:lstStyle/>
          <a:p>
            <a:r>
              <a:rPr lang="en-GB" sz="2800" dirty="0">
                <a:latin typeface="Futura" pitchFamily="50" charset="0"/>
              </a:rPr>
              <a:t>PROJECT 1 – “Nia, The Gurnos”, 2016. Clémentine Schneidermann</a:t>
            </a:r>
            <a:r>
              <a:rPr lang="en-GB" sz="3200" dirty="0">
                <a:latin typeface="Futura" pitchFamily="50" charset="0"/>
              </a:rPr>
              <a:t>.</a:t>
            </a:r>
          </a:p>
        </p:txBody>
      </p:sp>
      <p:sp>
        <p:nvSpPr>
          <p:cNvPr id="3" name="Content Placeholder 2">
            <a:extLst>
              <a:ext uri="{FF2B5EF4-FFF2-40B4-BE49-F238E27FC236}">
                <a16:creationId xmlns:a16="http://schemas.microsoft.com/office/drawing/2014/main" id="{119241CD-FAE8-45F2-5269-08C93409E5D2}"/>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This photograph was taken as part of a project called “It’s called ffasiwn” which was completed with the Gellideg Foundation Group and the help of a stylist named Charlotte James.</a:t>
            </a:r>
          </a:p>
          <a:p>
            <a:pPr marL="0" indent="0">
              <a:buNone/>
            </a:pPr>
            <a:r>
              <a:rPr lang="en-GB" sz="1300" dirty="0"/>
              <a:t>This photograph was hung in a white frame, matching the walls, next to a painting of a gritty minor leading a horse. Whether the relation was meant or not I found the placement of these 2-juxtaposing works very fascinating. It was something that I stood and thought about for a while. A young girl, red dress, wind swept hair in a large retro bun who is standing Infront of a cracked, graffitied wall. Placed next to a painting of a gritty minor leading a white horse through a dark scene. This gave me a different feeling that when I look at this photo on its own, a more unsettled feeling. 	The way that this girl has been place in this blue frame makes you look at her with pure attention, you can’t look at anything else, so you must look at the girl in the red dress. I would also like to note the complimentary colour pallet in this photograph, the red dress and blue wall, simple but a nice touch to make it that much more intriguing. Through looking into this shoot, I found that the way this and other photos were taken were not the photographer's normal route. It was working the Charlotte that she was pushed to take more out of the ordinary photographs of the place that she had been living for the past 2 years. Wales.</a:t>
            </a:r>
          </a:p>
        </p:txBody>
      </p:sp>
      <p:pic>
        <p:nvPicPr>
          <p:cNvPr id="1026" name="Picture 2" descr="61b87dce bdd3 4b08 af2f 866ef807408f">
            <a:extLst>
              <a:ext uri="{FF2B5EF4-FFF2-40B4-BE49-F238E27FC236}">
                <a16:creationId xmlns:a16="http://schemas.microsoft.com/office/drawing/2014/main" id="{8D7127A0-BA1C-FC26-ED50-3ABA429C92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522730"/>
            <a:ext cx="5555616" cy="4444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9864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C913-B9DB-CABB-F044-EEF8813B44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869D22-5537-4348-5FCE-C097CA6E51AE}"/>
              </a:ext>
            </a:extLst>
          </p:cNvPr>
          <p:cNvSpPr>
            <a:spLocks noGrp="1"/>
          </p:cNvSpPr>
          <p:nvPr>
            <p:ph type="title"/>
          </p:nvPr>
        </p:nvSpPr>
        <p:spPr>
          <a:xfrm>
            <a:off x="182105" y="86621"/>
            <a:ext cx="10515600" cy="772915"/>
          </a:xfrm>
        </p:spPr>
        <p:txBody>
          <a:bodyPr>
            <a:normAutofit/>
          </a:bodyPr>
          <a:lstStyle/>
          <a:p>
            <a:r>
              <a:rPr lang="en-GB" sz="2800" dirty="0">
                <a:latin typeface="Futura" pitchFamily="50" charset="0"/>
              </a:rPr>
              <a:t>PROJECT 2 – Untitled, 2018. Dan Wood</a:t>
            </a:r>
            <a:r>
              <a:rPr lang="en-GB" sz="4000" dirty="0">
                <a:latin typeface="Futura" pitchFamily="50" charset="0"/>
              </a:rPr>
              <a:t>.</a:t>
            </a:r>
          </a:p>
        </p:txBody>
      </p:sp>
      <p:sp>
        <p:nvSpPr>
          <p:cNvPr id="3" name="Content Placeholder 2">
            <a:extLst>
              <a:ext uri="{FF2B5EF4-FFF2-40B4-BE49-F238E27FC236}">
                <a16:creationId xmlns:a16="http://schemas.microsoft.com/office/drawing/2014/main" id="{4F63F58F-0133-0698-4C43-33BBDA725628}"/>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This is a photograph taken by Dan Wood as part of his project “Black was the river, you see”. This was adapted into a book with the addition of a poem written by Rhian Edwards.</a:t>
            </a:r>
          </a:p>
          <a:p>
            <a:pPr marL="0" indent="0">
              <a:buNone/>
            </a:pPr>
            <a:r>
              <a:rPr lang="en-GB" sz="1300" dirty="0"/>
              <a:t>This photograph by Dan Wood shows us a young child standing on her own in a princess outfit, surrounded by a grassy landscape. The top of the frame filled with grey clouds, possibly suggesting rain or something looming. This little girl is framed in the centre of the photograph, her hair blown messy in the wind as she looks straight down the barrel of the camera. Her eyes shooting down the Lense and straight at you almost makes you stop and look. 	The print is framed in white to match the wall and placed in top of another of his works being another landscape like this one with a subject in the centre focus of the photograph. In this photograph the girl looks like she is meant to be there, the costume maybe not but she looks fitting, the juxtaposing photograph beneath this one contains a metal bin which, due to the focus, looks as if it is attempting to loom over the fills and even the audience. A completely different feeling but somehow a similar setting. A very interesting comparison to be made when at the exhibition. I like how he has placed this girl in the middle of the frame, taking us straight to where we need to be, leaving the stretching landscape fade out of focus and letting the girl stand strong in focus and dressed in vibrant contrasting colours.</a:t>
            </a:r>
            <a:endParaRPr lang="en-GB" sz="1300" dirty="0">
              <a:solidFill>
                <a:srgbClr val="FF0000"/>
              </a:solidFill>
            </a:endParaRPr>
          </a:p>
        </p:txBody>
      </p:sp>
      <p:pic>
        <p:nvPicPr>
          <p:cNvPr id="2050" name="Picture 2">
            <a:extLst>
              <a:ext uri="{FF2B5EF4-FFF2-40B4-BE49-F238E27FC236}">
                <a16:creationId xmlns:a16="http://schemas.microsoft.com/office/drawing/2014/main" id="{EAE937EA-F262-294F-AC06-1E5F9833B5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4486" y="1355321"/>
            <a:ext cx="5420106" cy="4422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8387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0D6D3-92B3-3994-2871-4983E8C2FD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9746DB-FE97-0B44-3A88-708ED8877898}"/>
              </a:ext>
            </a:extLst>
          </p:cNvPr>
          <p:cNvSpPr>
            <a:spLocks noGrp="1"/>
          </p:cNvSpPr>
          <p:nvPr>
            <p:ph type="title"/>
          </p:nvPr>
        </p:nvSpPr>
        <p:spPr>
          <a:xfrm>
            <a:off x="182105" y="86621"/>
            <a:ext cx="10515600" cy="773991"/>
          </a:xfrm>
        </p:spPr>
        <p:txBody>
          <a:bodyPr>
            <a:normAutofit/>
          </a:bodyPr>
          <a:lstStyle/>
          <a:p>
            <a:r>
              <a:rPr lang="en-GB" sz="3200" dirty="0">
                <a:latin typeface="Futura" pitchFamily="50" charset="0"/>
              </a:rPr>
              <a:t>PROJECT 3 – Leslie Terrace, 1998-9. Paul Cabuts.</a:t>
            </a:r>
          </a:p>
        </p:txBody>
      </p:sp>
      <p:sp>
        <p:nvSpPr>
          <p:cNvPr id="3" name="Content Placeholder 2">
            <a:extLst>
              <a:ext uri="{FF2B5EF4-FFF2-40B4-BE49-F238E27FC236}">
                <a16:creationId xmlns:a16="http://schemas.microsoft.com/office/drawing/2014/main" id="{49EF864B-7378-0D30-0CA5-C602555BE25B}"/>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This photograph Was taken by Paul Cabuts as part of his project “End of the Row”. A look at how the rows and rows of mirrored terraced houses all stand as monuments to the once colourful and vibrant past of The Valleys.</a:t>
            </a:r>
          </a:p>
          <a:p>
            <a:pPr marL="0" indent="0">
              <a:buNone/>
            </a:pPr>
            <a:r>
              <a:rPr lang="en-GB" sz="1300" dirty="0"/>
              <a:t>This photograph is not particularly interesting if you look at it on its own. It contains a house with phone lines leading from it, a blue sky surrounding it and a steep road to the bottom of it. The face of the house is empty with a slight peach colour covering it. This would make you think that it’s a bad photo or that it’s nothing special, this would be correct on its own. But when it’s place in sequence with the other 15 houses that look the same you start to see the true meaning. 	How bland and mundane life had become through industrialisation, poverty and social decline.  These houses were first built as places for miners who were working in the nearby mines to sleep and rest after there days at work. These houses are now occupied by commuters not miners, but the history lives on in these houses. This is the symbolism that Paul carried through this series. This is particularly shown through his display of these photographs. He printed them all very small and then framed them in the centre of large black frames. Creating almost a miniature effect for the audience to have to lean into and see. All these things, the history, the framing, the composition of the shots themselves and the way that all the framed photos are displayed next to each other, in a line, across a wall really makes this a thought-provoking piece.</a:t>
            </a:r>
          </a:p>
        </p:txBody>
      </p:sp>
      <p:pic>
        <p:nvPicPr>
          <p:cNvPr id="3074" name="Picture 2" descr="Leslie Terrace">
            <a:extLst>
              <a:ext uri="{FF2B5EF4-FFF2-40B4-BE49-F238E27FC236}">
                <a16:creationId xmlns:a16="http://schemas.microsoft.com/office/drawing/2014/main" id="{3730A00D-94B6-6FA6-50DF-BFC0FAB765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6615" y="1134177"/>
            <a:ext cx="4092164" cy="5221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60433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BA115-3899-C988-BE8F-6622356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35B087-6881-C69E-E3F7-8E9D58DA3967}"/>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CONCLUSION</a:t>
            </a:r>
          </a:p>
        </p:txBody>
      </p:sp>
      <p:sp>
        <p:nvSpPr>
          <p:cNvPr id="3" name="Content Placeholder 2">
            <a:extLst>
              <a:ext uri="{FF2B5EF4-FFF2-40B4-BE49-F238E27FC236}">
                <a16:creationId xmlns:a16="http://schemas.microsoft.com/office/drawing/2014/main" id="{84A33BCE-D314-0DCD-0CFA-3C845C45D025}"/>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This exhibition in my opinion is one that will leave people with a new-found sense of care and admiration for the Welsh artists and public. There are works in this exhibition which contain photos of people that are not posed, not actors and not faking anything. Just normal everyday people for you to relate to and  think about. Some people may go to exhibitions and think that it’s all a bunch of rich people throwing paint at a wall for money, but this is an example of an exhibition where people have put their hearts and souls onto a canvas, or into a Lense, for the viewers enjoyment and for the love of art. My favourite example of a photo depicted as if it were through the eyes of the viewer is Paul Cabuts “End of The Row”, where he depicts the bare side of council houses, something that the everyday person takes no notice of, but none the less, something that tells a deep, intriguing and tolling story of poverty and strife.</a:t>
            </a:r>
          </a:p>
          <a:p>
            <a:pPr marL="0" indent="0">
              <a:buNone/>
            </a:pPr>
            <a:r>
              <a:rPr lang="en-GB" sz="1300" dirty="0"/>
              <a:t>In conclusion, this is an exhibition for everyone and anyone, an exhibition that you can laugh at, cry at, and feel at home with. Some photographs may make you feel uncomfortable, and you may hate them, but you can always walk to a different room and enjoy a different look at the same thing. Welsh Art, Welsh Photography and Welsh History. </a:t>
            </a:r>
          </a:p>
          <a:p>
            <a:pPr marL="0" indent="0">
              <a:buNone/>
            </a:pPr>
            <a:r>
              <a:rPr lang="en-GB" sz="1300" dirty="0"/>
              <a:t>The vision and perception of Wales through Welsh eyes shown to you on canvas, paper, ceramic and many other mediums. In my opinion, a true delight of an exhibition.</a:t>
            </a:r>
          </a:p>
        </p:txBody>
      </p:sp>
      <p:pic>
        <p:nvPicPr>
          <p:cNvPr id="4" name="Picture 3" descr="A group of people in a museum&#10;&#10;Description automatically generated">
            <a:extLst>
              <a:ext uri="{FF2B5EF4-FFF2-40B4-BE49-F238E27FC236}">
                <a16:creationId xmlns:a16="http://schemas.microsoft.com/office/drawing/2014/main" id="{1F5EDCC7-B2FC-6330-4FCB-8930EB73E1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5603" y="1515735"/>
            <a:ext cx="5944645" cy="4458484"/>
          </a:xfrm>
          <a:prstGeom prst="rect">
            <a:avLst/>
          </a:prstGeom>
        </p:spPr>
      </p:pic>
    </p:spTree>
    <p:extLst>
      <p:ext uri="{BB962C8B-B14F-4D97-AF65-F5344CB8AC3E}">
        <p14:creationId xmlns:p14="http://schemas.microsoft.com/office/powerpoint/2010/main" val="86844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notebook and camera on a table&#10;&#10;Description automatically generated">
            <a:extLst>
              <a:ext uri="{FF2B5EF4-FFF2-40B4-BE49-F238E27FC236}">
                <a16:creationId xmlns:a16="http://schemas.microsoft.com/office/drawing/2014/main" id="{4CE4DA38-02F6-0BFB-1BE3-46A206F3654F}"/>
              </a:ext>
            </a:extLst>
          </p:cNvPr>
          <p:cNvPicPr>
            <a:picLocks noChangeAspect="1"/>
          </p:cNvPicPr>
          <p:nvPr/>
        </p:nvPicPr>
        <p:blipFill>
          <a:blip r:embed="rId2">
            <a:alphaModFix amt="50000"/>
          </a:blip>
          <a:srcRect t="31009" b="12741"/>
          <a:stretch/>
        </p:blipFill>
        <p:spPr>
          <a:xfrm>
            <a:off x="20" y="1"/>
            <a:ext cx="12191980" cy="6857999"/>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46747" y="1122362"/>
            <a:ext cx="9621253" cy="2900518"/>
          </a:xfrm>
        </p:spPr>
        <p:txBody>
          <a:bodyPr lIns="72000" tIns="144000" rIns="72000" bIns="72000">
            <a:normAutofit fontScale="90000"/>
          </a:bodyPr>
          <a:lstStyle/>
          <a:p>
            <a:r>
              <a:rPr lang="en-GB" dirty="0">
                <a:solidFill>
                  <a:srgbClr val="FFFFFF"/>
                </a:solidFill>
                <a:latin typeface="Futura" pitchFamily="50" charset="0"/>
              </a:rPr>
              <a:t>PROJECT CYCLE-</a:t>
            </a:r>
            <a:br>
              <a:rPr lang="en-GB" dirty="0">
                <a:solidFill>
                  <a:srgbClr val="FFFFFF"/>
                </a:solidFill>
                <a:latin typeface="Futura" pitchFamily="50" charset="0"/>
              </a:rPr>
            </a:br>
            <a:r>
              <a:rPr lang="en-GB" dirty="0">
                <a:solidFill>
                  <a:srgbClr val="FFFFFF"/>
                </a:solidFill>
                <a:latin typeface="Futura" pitchFamily="50" charset="0"/>
              </a:rPr>
              <a:t>Planning/Documenting</a:t>
            </a:r>
          </a:p>
        </p:txBody>
      </p:sp>
    </p:spTree>
    <p:extLst>
      <p:ext uri="{BB962C8B-B14F-4D97-AF65-F5344CB8AC3E}">
        <p14:creationId xmlns:p14="http://schemas.microsoft.com/office/powerpoint/2010/main" val="32130306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929323"/>
          </a:xfrm>
        </p:spPr>
        <p:txBody>
          <a:bodyPr>
            <a:normAutofit/>
          </a:bodyPr>
          <a:lstStyle/>
          <a:p>
            <a:r>
              <a:rPr lang="en-GB" sz="4000" dirty="0">
                <a:latin typeface="Futura" pitchFamily="50" charset="0"/>
              </a:rPr>
              <a:t>Planning and documenting</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149352" y="812806"/>
            <a:ext cx="5654040" cy="5955785"/>
          </a:xfrm>
          <a:ln>
            <a:solidFill>
              <a:schemeClr val="tx1"/>
            </a:solidFill>
          </a:ln>
        </p:spPr>
        <p:txBody>
          <a:bodyPr vert="horz" lIns="91440" tIns="45720" rIns="91440" bIns="45720" rtlCol="0" anchor="t">
            <a:normAutofit fontScale="85000" lnSpcReduction="20000"/>
          </a:bodyPr>
          <a:lstStyle/>
          <a:p>
            <a:pPr marL="0" indent="0">
              <a:buNone/>
            </a:pPr>
            <a:endParaRPr lang="en-GB" sz="1300" dirty="0"/>
          </a:p>
          <a:p>
            <a:r>
              <a:rPr lang="en-GB" sz="1400" dirty="0"/>
              <a:t>Why plan a shoot?</a:t>
            </a:r>
          </a:p>
          <a:p>
            <a:pPr marL="0" indent="0">
              <a:buNone/>
            </a:pPr>
            <a:r>
              <a:rPr lang="en-GB" sz="1200" dirty="0"/>
              <a:t>Planning a shoot is an important part of being a photographer, whether you're a professional or just a hobbyist. Planning allows you to know where you're shooting, when you're shooting, what equipment you're going to need and how you're going to take your photos. You could even find out the light readings on site, especially if you're shooting indoors or with film so that you can buy the correct film for the shoot.</a:t>
            </a:r>
          </a:p>
          <a:p>
            <a:r>
              <a:rPr lang="en-GB" sz="1400" dirty="0"/>
              <a:t>What are the important things to consider? Use the 7 bullet points we used in task one to discuss:</a:t>
            </a:r>
          </a:p>
          <a:p>
            <a:pPr marL="514350" indent="-514350">
              <a:buFont typeface="+mj-lt"/>
              <a:buAutoNum type="arabicPeriod"/>
            </a:pPr>
            <a:r>
              <a:rPr lang="en-GB" sz="1200" dirty="0"/>
              <a:t>Aim – Setting out an aim for your shoot and a solid Idea for the project</a:t>
            </a:r>
          </a:p>
          <a:p>
            <a:pPr marL="514350" indent="-514350">
              <a:buFont typeface="+mj-lt"/>
              <a:buAutoNum type="arabicPeriod"/>
            </a:pPr>
            <a:r>
              <a:rPr lang="en-GB" sz="1200" dirty="0"/>
              <a:t>Timescale – Understanding how much time you have, to take the relevant photographs. </a:t>
            </a:r>
          </a:p>
          <a:p>
            <a:pPr marL="514350" indent="-514350">
              <a:buFont typeface="+mj-lt"/>
              <a:buAutoNum type="arabicPeriod"/>
            </a:pPr>
            <a:r>
              <a:rPr lang="en-GB" sz="1200" dirty="0"/>
              <a:t>Kit – Gathering the necessary tools needed for the proceeding shoot.</a:t>
            </a:r>
          </a:p>
          <a:p>
            <a:pPr marL="514350" indent="-514350">
              <a:buFont typeface="+mj-lt"/>
              <a:buAutoNum type="arabicPeriod"/>
            </a:pPr>
            <a:r>
              <a:rPr lang="en-GB" sz="1200" dirty="0"/>
              <a:t>Research – Researching sites, times, rentals, venues and even studios if needed.</a:t>
            </a:r>
          </a:p>
          <a:p>
            <a:pPr marL="514350" indent="-514350">
              <a:buFont typeface="+mj-lt"/>
              <a:buAutoNum type="arabicPeriod"/>
            </a:pPr>
            <a:r>
              <a:rPr lang="en-GB" sz="1200" dirty="0"/>
              <a:t>Correspondence – Talking to the people you may be working for or with the get solid plans laid out.</a:t>
            </a:r>
          </a:p>
          <a:p>
            <a:pPr marL="514350" indent="-514350">
              <a:buFont typeface="+mj-lt"/>
              <a:buAutoNum type="arabicPeriod"/>
            </a:pPr>
            <a:r>
              <a:rPr lang="en-GB" sz="1200" dirty="0"/>
              <a:t>Location – Where is this happening? Make sure you know where and when you're shooting for conciseness and professionalism.</a:t>
            </a:r>
          </a:p>
          <a:p>
            <a:pPr marL="514350" indent="-514350">
              <a:buFont typeface="+mj-lt"/>
              <a:buAutoNum type="arabicPeriod"/>
            </a:pPr>
            <a:r>
              <a:rPr lang="en-GB" sz="1200" dirty="0"/>
              <a:t>And more!</a:t>
            </a:r>
          </a:p>
          <a:p>
            <a:r>
              <a:rPr lang="en-GB" sz="1400" dirty="0"/>
              <a:t>Discuss how one of the student examples is effective in planning or documenting work.</a:t>
            </a:r>
          </a:p>
          <a:p>
            <a:pPr marL="0" indent="0">
              <a:buNone/>
            </a:pPr>
            <a:r>
              <a:rPr lang="en-GB" sz="1300" dirty="0"/>
              <a:t>The example I have inserted here shows how the student planned for their shoot. They have talked about how they got the idea, expanded on it, started to consider the reality of the shoot and collected necessary kit for the shoot. They also talk about how they had been inspired by researching 2 photographers who had done similar shoots in the past and how they want their work to look like the 2 photographers works. In my opinion this example could do with a little bit more documenting on what kit they would be using and more on where they would be shooting. But other than that, I can tell that they have planned thoroughly and have documented their</a:t>
            </a:r>
            <a:r>
              <a:rPr lang="en-GB" sz="1300"/>
              <a:t> thought process going through the shoot.</a:t>
            </a:r>
          </a:p>
        </p:txBody>
      </p:sp>
      <p:pic>
        <p:nvPicPr>
          <p:cNvPr id="4" name="Picture 3" descr="A screenshot of a photo shop&#10;&#10;Description automatically generated">
            <a:extLst>
              <a:ext uri="{FF2B5EF4-FFF2-40B4-BE49-F238E27FC236}">
                <a16:creationId xmlns:a16="http://schemas.microsoft.com/office/drawing/2014/main" id="{43176BF5-D6BB-3E3F-69D1-69C99F2A47F1}"/>
              </a:ext>
            </a:extLst>
          </p:cNvPr>
          <p:cNvPicPr>
            <a:picLocks noChangeAspect="1"/>
          </p:cNvPicPr>
          <p:nvPr/>
        </p:nvPicPr>
        <p:blipFill>
          <a:blip r:embed="rId2"/>
          <a:stretch>
            <a:fillRect/>
          </a:stretch>
        </p:blipFill>
        <p:spPr>
          <a:xfrm>
            <a:off x="6001796" y="1502912"/>
            <a:ext cx="6098461" cy="4586378"/>
          </a:xfrm>
          <a:prstGeom prst="rect">
            <a:avLst/>
          </a:prstGeom>
        </p:spPr>
      </p:pic>
    </p:spTree>
    <p:extLst>
      <p:ext uri="{BB962C8B-B14F-4D97-AF65-F5344CB8AC3E}">
        <p14:creationId xmlns:p14="http://schemas.microsoft.com/office/powerpoint/2010/main" val="6511301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How did they do this?</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300" dirty="0"/>
          </a:p>
          <a:p>
            <a:pPr marL="514350" indent="-514350">
              <a:buFont typeface="+mj-lt"/>
              <a:buAutoNum type="arabicPeriod"/>
            </a:pPr>
            <a:r>
              <a:rPr lang="en-GB" sz="1400" dirty="0"/>
              <a:t>Aim – To explore the feelings of Being and Belonging by using textiles, form and subjects.</a:t>
            </a:r>
          </a:p>
          <a:p>
            <a:pPr marL="514350" indent="-514350">
              <a:buFont typeface="+mj-lt"/>
              <a:buAutoNum type="arabicPeriod"/>
            </a:pPr>
            <a:r>
              <a:rPr lang="en-GB" sz="1400" dirty="0"/>
              <a:t>Timescale –  This photo was taken in 2022 as part of a series of images. I can only presume that this was done in a rented studio, giving the photographer hours to do their works.</a:t>
            </a:r>
          </a:p>
          <a:p>
            <a:pPr marL="514350" indent="-514350">
              <a:buFont typeface="+mj-lt"/>
              <a:buAutoNum type="arabicPeriod"/>
            </a:pPr>
            <a:r>
              <a:rPr lang="en-GB" sz="1400" dirty="0"/>
              <a:t>Kit – In her shoots, including this one, she uses an abundance of fabrics and materials which are covered in vibrant and illusionary patterns. Also using black people as subjects to photograph with her camera. Given the angle I can assume she is using a tripod, and the lighting tells me she is in a well-lit studio, most likely lit by large soft boxes.</a:t>
            </a:r>
          </a:p>
          <a:p>
            <a:pPr marL="0" indent="0">
              <a:buNone/>
            </a:pPr>
            <a:endParaRPr lang="en-GB" sz="1400" i="1" dirty="0"/>
          </a:p>
          <a:p>
            <a:pPr marL="514350" indent="-514350">
              <a:buFont typeface="+mj-lt"/>
              <a:buAutoNum type="arabicPeriod"/>
            </a:pPr>
            <a:endParaRPr lang="en-GB" sz="1400" dirty="0"/>
          </a:p>
        </p:txBody>
      </p:sp>
      <p:sp>
        <p:nvSpPr>
          <p:cNvPr id="5" name="Content Placeholder 2">
            <a:extLst>
              <a:ext uri="{FF2B5EF4-FFF2-40B4-BE49-F238E27FC236}">
                <a16:creationId xmlns:a16="http://schemas.microsoft.com/office/drawing/2014/main" id="{42C1A304-4514-B236-47AC-361AAF44473F}"/>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Include an image of one of the photographs we studied</a:t>
            </a:r>
          </a:p>
        </p:txBody>
      </p:sp>
      <p:pic>
        <p:nvPicPr>
          <p:cNvPr id="4" name="Picture 3" descr="Two men lying on a purple and black patterned surface&#10;&#10;Description automatically generated">
            <a:extLst>
              <a:ext uri="{FF2B5EF4-FFF2-40B4-BE49-F238E27FC236}">
                <a16:creationId xmlns:a16="http://schemas.microsoft.com/office/drawing/2014/main" id="{05024529-79B0-8DE6-4877-0882B75283F5}"/>
              </a:ext>
            </a:extLst>
          </p:cNvPr>
          <p:cNvPicPr>
            <a:picLocks noChangeAspect="1"/>
          </p:cNvPicPr>
          <p:nvPr/>
        </p:nvPicPr>
        <p:blipFill>
          <a:blip r:embed="rId2"/>
          <a:stretch>
            <a:fillRect/>
          </a:stretch>
        </p:blipFill>
        <p:spPr>
          <a:xfrm>
            <a:off x="5959415" y="690113"/>
            <a:ext cx="5865963" cy="5894717"/>
          </a:xfrm>
          <a:prstGeom prst="rect">
            <a:avLst/>
          </a:prstGeom>
        </p:spPr>
      </p:pic>
    </p:spTree>
    <p:extLst>
      <p:ext uri="{BB962C8B-B14F-4D97-AF65-F5344CB8AC3E}">
        <p14:creationId xmlns:p14="http://schemas.microsoft.com/office/powerpoint/2010/main" val="35854381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F7D44-D435-B3A5-E15C-4971B4DCD9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BE4B2D-5E1D-75BE-C3E4-E68E43D1806F}"/>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How did they do this? (continued)</a:t>
            </a:r>
          </a:p>
        </p:txBody>
      </p:sp>
      <p:sp>
        <p:nvSpPr>
          <p:cNvPr id="3" name="Content Placeholder 2">
            <a:extLst>
              <a:ext uri="{FF2B5EF4-FFF2-40B4-BE49-F238E27FC236}">
                <a16:creationId xmlns:a16="http://schemas.microsoft.com/office/drawing/2014/main" id="{9E50A850-A3CA-F73D-245A-F2C761064D1A}"/>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300" dirty="0"/>
          </a:p>
          <a:p>
            <a:pPr marL="514350" indent="-514350">
              <a:buAutoNum type="arabicPeriod"/>
            </a:pPr>
            <a:r>
              <a:rPr lang="en-GB" sz="1400" dirty="0"/>
              <a:t>Research – </a:t>
            </a:r>
            <a:r>
              <a:rPr lang="en-GB" sz="1400" dirty="0">
                <a:ea typeface="+mn-lt"/>
                <a:cs typeface="+mn-lt"/>
              </a:rPr>
              <a:t>As the only woman working in Kenya's male-dominated advertising photography industry, Thandiwe often faced challenges that prompted her to reflect on the role of women in society, the significance of tradition, and her own sense of identity. This is what gave her the motivation to do this shoot.</a:t>
            </a:r>
            <a:endParaRPr lang="en-GB" sz="1400" dirty="0"/>
          </a:p>
          <a:p>
            <a:pPr marL="514350" indent="-514350">
              <a:buAutoNum type="arabicPeriod" startAt="5"/>
            </a:pPr>
            <a:r>
              <a:rPr lang="en-GB" sz="1400" dirty="0"/>
              <a:t>Correspondence – From what I have found this shoot was not a commission and not paid work. But it was put in an exhibition in multiple space. Notably the </a:t>
            </a:r>
            <a:r>
              <a:rPr lang="en-GB" sz="1400" dirty="0">
                <a:latin typeface="Aptos"/>
              </a:rPr>
              <a:t>Centre for Contemporary Art in Lagos.</a:t>
            </a:r>
            <a:endParaRPr lang="en-GB" dirty="0">
              <a:latin typeface="Aptos"/>
            </a:endParaRPr>
          </a:p>
          <a:p>
            <a:pPr marL="514350" indent="-514350">
              <a:buFont typeface="+mj-lt"/>
              <a:buAutoNum type="arabicPeriod" startAt="5"/>
            </a:pPr>
            <a:r>
              <a:rPr lang="en-GB" sz="1400" dirty="0"/>
              <a:t>Location – These photographs were taken in a studio, presumably in Kenya, where she lives.</a:t>
            </a:r>
          </a:p>
          <a:p>
            <a:pPr marL="0" indent="0">
              <a:buNone/>
            </a:pPr>
            <a:endParaRPr lang="en-GB" sz="1400" dirty="0"/>
          </a:p>
          <a:p>
            <a:pPr marL="514350" indent="-514350">
              <a:buFont typeface="+mj-lt"/>
              <a:buAutoNum type="arabicPeriod" startAt="5"/>
            </a:pPr>
            <a:endParaRPr lang="en-GB" sz="1400" dirty="0"/>
          </a:p>
        </p:txBody>
      </p:sp>
      <p:pic>
        <p:nvPicPr>
          <p:cNvPr id="6" name="Picture 5" descr="Two men lying on a purple and black patterned surface&#10;&#10;Description automatically generated">
            <a:extLst>
              <a:ext uri="{FF2B5EF4-FFF2-40B4-BE49-F238E27FC236}">
                <a16:creationId xmlns:a16="http://schemas.microsoft.com/office/drawing/2014/main" id="{E92CB318-97D7-B462-56C9-5D8C0C0D8A14}"/>
              </a:ext>
            </a:extLst>
          </p:cNvPr>
          <p:cNvPicPr>
            <a:picLocks noChangeAspect="1"/>
          </p:cNvPicPr>
          <p:nvPr/>
        </p:nvPicPr>
        <p:blipFill>
          <a:blip r:embed="rId2"/>
          <a:stretch>
            <a:fillRect/>
          </a:stretch>
        </p:blipFill>
        <p:spPr>
          <a:xfrm>
            <a:off x="6103189" y="1020792"/>
            <a:ext cx="5564039" cy="5449019"/>
          </a:xfrm>
          <a:prstGeom prst="rect">
            <a:avLst/>
          </a:prstGeom>
        </p:spPr>
      </p:pic>
    </p:spTree>
    <p:extLst>
      <p:ext uri="{BB962C8B-B14F-4D97-AF65-F5344CB8AC3E}">
        <p14:creationId xmlns:p14="http://schemas.microsoft.com/office/powerpoint/2010/main" val="34834271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14B4A-1C3C-0D2F-B3C3-5AB820AE18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019A1-1075-6045-21F5-553D270E08EA}"/>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Planning your next roll of film</a:t>
            </a:r>
          </a:p>
        </p:txBody>
      </p:sp>
      <p:sp>
        <p:nvSpPr>
          <p:cNvPr id="3" name="Content Placeholder 2">
            <a:extLst>
              <a:ext uri="{FF2B5EF4-FFF2-40B4-BE49-F238E27FC236}">
                <a16:creationId xmlns:a16="http://schemas.microsoft.com/office/drawing/2014/main" id="{686BFF2B-2376-358B-4D98-9311C670A9BD}"/>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300" dirty="0"/>
          </a:p>
          <a:p>
            <a:pPr marL="514350" indent="-514350">
              <a:buFont typeface="+mj-lt"/>
              <a:buAutoNum type="arabicPeriod"/>
            </a:pPr>
            <a:r>
              <a:rPr lang="en-GB" sz="1200" dirty="0"/>
              <a:t>Aim – I want to take photographs of a female subject in theatrical poses with spotlights and dark backgrounds. I aim to be able to tell a narrative with these photographs.</a:t>
            </a:r>
          </a:p>
          <a:p>
            <a:pPr marL="514350" indent="-514350">
              <a:buFont typeface="+mj-lt"/>
              <a:buAutoNum type="arabicPeriod"/>
            </a:pPr>
            <a:r>
              <a:rPr lang="en-GB" sz="1200" dirty="0"/>
              <a:t>Timescale – I will have 2 weeks to start and finish this shoot. And around 2 – 5 hours in a studio.</a:t>
            </a:r>
          </a:p>
          <a:p>
            <a:pPr marL="514350" indent="-514350">
              <a:buFont typeface="+mj-lt"/>
              <a:buAutoNum type="arabicPeriod"/>
            </a:pPr>
            <a:r>
              <a:rPr lang="en-GB" sz="1200" dirty="0"/>
              <a:t>Kit – I will need my  Canon AT-1, a tripod, light meter, studio lights with focus lenses, soft boxes and snoots. I will also need a studio to book out, a white backdrop and a female subject.</a:t>
            </a:r>
          </a:p>
          <a:p>
            <a:pPr marL="514350" indent="-514350">
              <a:buFont typeface="+mj-lt"/>
              <a:buAutoNum type="arabicPeriod"/>
            </a:pPr>
            <a:r>
              <a:rPr lang="en-GB" sz="1200" dirty="0"/>
              <a:t>Research – I have watched films, and theatre plays with dramatic lighting, posing and over expression of emotion. Plays such as Heathers, Hair Spray and Dear Evan Hansen were watched for research. </a:t>
            </a:r>
          </a:p>
          <a:p>
            <a:pPr marL="514350" indent="-514350">
              <a:buFont typeface="+mj-lt"/>
              <a:buAutoNum type="arabicPeriod"/>
            </a:pPr>
            <a:r>
              <a:rPr lang="en-GB" sz="1200" dirty="0"/>
              <a:t>Correspondence – I emailed the technician so that I could set up a time slot where I could use the studio for a set amount of time. I also had a session with him to brush up on my knowledge of the studio workings. Once I had this down, I talked to my subject to make sure they were aware of the plan I had made and were available on the shoot day.</a:t>
            </a:r>
          </a:p>
          <a:p>
            <a:pPr marL="514350" indent="-514350">
              <a:buFont typeface="+mj-lt"/>
              <a:buAutoNum type="arabicPeriod"/>
            </a:pPr>
            <a:r>
              <a:rPr lang="en-GB" sz="1200" dirty="0"/>
              <a:t>Location – This shoot will be taken in the Lighting studio in University of Trinity St David's, Swansea.</a:t>
            </a:r>
          </a:p>
          <a:p>
            <a:pPr marL="0" indent="0">
              <a:buNone/>
            </a:pPr>
            <a:endParaRPr lang="en-GB" sz="1300" dirty="0"/>
          </a:p>
          <a:p>
            <a:pPr marL="514350" indent="-514350">
              <a:buFont typeface="Aptos Display" panose="020F0302020204030204"/>
              <a:buAutoNum type="arabicPeriod" startAt="5"/>
            </a:pPr>
            <a:endParaRPr lang="en-GB" sz="1400" dirty="0"/>
          </a:p>
        </p:txBody>
      </p:sp>
      <p:pic>
        <p:nvPicPr>
          <p:cNvPr id="4" name="Picture 3" descr="AT-1 - Canon Camera Museum">
            <a:extLst>
              <a:ext uri="{FF2B5EF4-FFF2-40B4-BE49-F238E27FC236}">
                <a16:creationId xmlns:a16="http://schemas.microsoft.com/office/drawing/2014/main" id="{796A9F0B-4F6D-C0BD-BC2F-4695FD94B803}"/>
              </a:ext>
            </a:extLst>
          </p:cNvPr>
          <p:cNvPicPr>
            <a:picLocks noChangeAspect="1"/>
          </p:cNvPicPr>
          <p:nvPr/>
        </p:nvPicPr>
        <p:blipFill>
          <a:blip r:embed="rId2"/>
          <a:stretch>
            <a:fillRect/>
          </a:stretch>
        </p:blipFill>
        <p:spPr>
          <a:xfrm>
            <a:off x="6104626" y="1714384"/>
            <a:ext cx="5805577" cy="3616137"/>
          </a:xfrm>
          <a:prstGeom prst="rect">
            <a:avLst/>
          </a:prstGeom>
        </p:spPr>
      </p:pic>
    </p:spTree>
    <p:extLst>
      <p:ext uri="{BB962C8B-B14F-4D97-AF65-F5344CB8AC3E}">
        <p14:creationId xmlns:p14="http://schemas.microsoft.com/office/powerpoint/2010/main" val="26080899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DF608-99E5-0018-32EA-0E4CAF462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8A495-0C55-8253-5F54-4C6F90FD1726}"/>
              </a:ext>
            </a:extLst>
          </p:cNvPr>
          <p:cNvSpPr>
            <a:spLocks noGrp="1"/>
          </p:cNvSpPr>
          <p:nvPr>
            <p:ph type="title"/>
          </p:nvPr>
        </p:nvSpPr>
        <p:spPr>
          <a:xfrm>
            <a:off x="182105" y="86621"/>
            <a:ext cx="6425453" cy="933358"/>
          </a:xfrm>
        </p:spPr>
        <p:txBody>
          <a:bodyPr>
            <a:normAutofit fontScale="90000"/>
          </a:bodyPr>
          <a:lstStyle/>
          <a:p>
            <a:r>
              <a:rPr lang="en-GB" sz="4000" dirty="0">
                <a:latin typeface="Futura" pitchFamily="50" charset="0"/>
              </a:rPr>
              <a:t>Documenting your roll of film</a:t>
            </a:r>
          </a:p>
        </p:txBody>
      </p:sp>
      <p:sp>
        <p:nvSpPr>
          <p:cNvPr id="3" name="Content Placeholder 2">
            <a:extLst>
              <a:ext uri="{FF2B5EF4-FFF2-40B4-BE49-F238E27FC236}">
                <a16:creationId xmlns:a16="http://schemas.microsoft.com/office/drawing/2014/main" id="{F217A3BE-B2E2-7C2E-A1F0-FD9CAAE7A194}"/>
              </a:ext>
            </a:extLst>
          </p:cNvPr>
          <p:cNvSpPr>
            <a:spLocks noGrp="1"/>
          </p:cNvSpPr>
          <p:nvPr>
            <p:ph idx="1"/>
          </p:nvPr>
        </p:nvSpPr>
        <p:spPr>
          <a:xfrm>
            <a:off x="291800" y="1217658"/>
            <a:ext cx="5501640" cy="5457945"/>
          </a:xfrm>
          <a:ln>
            <a:solidFill>
              <a:schemeClr val="tx1"/>
            </a:solidFill>
          </a:ln>
        </p:spPr>
        <p:txBody>
          <a:bodyPr vert="horz" lIns="91440" tIns="45720" rIns="91440" bIns="45720" rtlCol="0" anchor="t">
            <a:normAutofit fontScale="92500"/>
          </a:bodyPr>
          <a:lstStyle/>
          <a:p>
            <a:pPr marL="0" indent="0">
              <a:buNone/>
            </a:pPr>
            <a:endParaRPr lang="en-GB" sz="1300" dirty="0"/>
          </a:p>
          <a:p>
            <a:pPr marL="0" indent="0">
              <a:buNone/>
            </a:pPr>
            <a:r>
              <a:rPr lang="en-GB" sz="1300" dirty="0"/>
              <a:t>Having a plan set out for this shoot made a big difference in how long the shoot took, my general mood throughout the shoot, my ability to work with the subject and my ability to competently work with the studio I was using. Having the plan to look at whilst I was doing the shoot made in go smoothly and created a much more enjoyable setting for photography.  I feel that I have achieved my aims with this shoot via good planning and, access to good equipment and a good understanding of photography techniques. </a:t>
            </a:r>
          </a:p>
          <a:p>
            <a:pPr marL="0" indent="0">
              <a:buNone/>
            </a:pPr>
            <a:r>
              <a:rPr lang="en-GB" sz="1300" dirty="0"/>
              <a:t>Discuss whether you achieved your aim.</a:t>
            </a:r>
          </a:p>
          <a:p>
            <a:pPr marL="0" indent="0">
              <a:buNone/>
            </a:pPr>
            <a:r>
              <a:rPr lang="en-GB" sz="1300" dirty="0"/>
              <a:t>My aim was to create a theatrical sequence of images that told a cohesive narrative. This sequence would consist of 5 separate images displayed next to each other in a particular order. This was what I wanted to do for this shoot, and it is what I did for this shoot. I was happy with how the photos came out and feel that I achieved my aim.</a:t>
            </a:r>
          </a:p>
          <a:p>
            <a:pPr marL="0" indent="0">
              <a:buNone/>
            </a:pPr>
            <a:r>
              <a:rPr lang="en-GB" sz="1300" dirty="0"/>
              <a:t>Reflect on your technical practice</a:t>
            </a:r>
          </a:p>
          <a:p>
            <a:pPr marL="0" indent="0">
              <a:buNone/>
            </a:pPr>
            <a:r>
              <a:rPr lang="en-GB" sz="1300" dirty="0"/>
              <a:t>During this shoot, I played around with different techniques, different lighting and different lenses to get the shots I wanted. I ended up with having a light placed above me for the spotlight shots, with the camera being on a tripod facing down onto the floor. And then for the standing geometric shots, I had 1 light facing to the front right, another to the back right, and another to the back left. This allowed me to negate as much shadow as possible to make the photos look almost surreal in their composition. The standing shots were taken with a 70 – 210mm Lense. The spotlight shots were taken with a 45mm Lense.</a:t>
            </a:r>
          </a:p>
          <a:p>
            <a:pPr marL="0" indent="0">
              <a:buNone/>
            </a:pPr>
            <a:endParaRPr lang="en-GB" sz="1300" dirty="0"/>
          </a:p>
          <a:p>
            <a:pPr marL="514350" indent="-514350">
              <a:buFont typeface="+mj-lt"/>
              <a:buAutoNum type="arabicPeriod" startAt="5"/>
            </a:pPr>
            <a:endParaRPr lang="en-GB" sz="1400" dirty="0"/>
          </a:p>
        </p:txBody>
      </p:sp>
      <p:pic>
        <p:nvPicPr>
          <p:cNvPr id="5" name="Picture 4" descr="A drawing of a face&#10;&#10;Description automatically generated">
            <a:extLst>
              <a:ext uri="{FF2B5EF4-FFF2-40B4-BE49-F238E27FC236}">
                <a16:creationId xmlns:a16="http://schemas.microsoft.com/office/drawing/2014/main" id="{DBBB48F2-82F0-00EE-ECAE-6114A7A2E500}"/>
              </a:ext>
            </a:extLst>
          </p:cNvPr>
          <p:cNvPicPr>
            <a:picLocks noChangeAspect="1"/>
          </p:cNvPicPr>
          <p:nvPr/>
        </p:nvPicPr>
        <p:blipFill>
          <a:blip r:embed="rId2"/>
          <a:stretch>
            <a:fillRect/>
          </a:stretch>
        </p:blipFill>
        <p:spPr>
          <a:xfrm>
            <a:off x="5973740" y="549966"/>
            <a:ext cx="3232897" cy="2677086"/>
          </a:xfrm>
          <a:prstGeom prst="rect">
            <a:avLst/>
          </a:prstGeom>
        </p:spPr>
      </p:pic>
      <p:pic>
        <p:nvPicPr>
          <p:cNvPr id="6" name="Picture 5" descr="A black square with orange circle and blue circle with orange and pink circles&#10;&#10;Description automatically generated">
            <a:extLst>
              <a:ext uri="{FF2B5EF4-FFF2-40B4-BE49-F238E27FC236}">
                <a16:creationId xmlns:a16="http://schemas.microsoft.com/office/drawing/2014/main" id="{D2DE47D9-2A77-A887-1F35-CE317C9D3E0B}"/>
              </a:ext>
            </a:extLst>
          </p:cNvPr>
          <p:cNvPicPr>
            <a:picLocks noChangeAspect="1"/>
          </p:cNvPicPr>
          <p:nvPr/>
        </p:nvPicPr>
        <p:blipFill>
          <a:blip r:embed="rId3"/>
          <a:stretch>
            <a:fillRect/>
          </a:stretch>
        </p:blipFill>
        <p:spPr>
          <a:xfrm>
            <a:off x="6100482" y="3653679"/>
            <a:ext cx="2837329" cy="3102908"/>
          </a:xfrm>
          <a:prstGeom prst="rect">
            <a:avLst/>
          </a:prstGeom>
        </p:spPr>
      </p:pic>
      <p:sp>
        <p:nvSpPr>
          <p:cNvPr id="7" name="TextBox 6">
            <a:extLst>
              <a:ext uri="{FF2B5EF4-FFF2-40B4-BE49-F238E27FC236}">
                <a16:creationId xmlns:a16="http://schemas.microsoft.com/office/drawing/2014/main" id="{AB2944C4-708C-70C3-3F6E-E0402595A051}"/>
              </a:ext>
            </a:extLst>
          </p:cNvPr>
          <p:cNvSpPr txBox="1"/>
          <p:nvPr/>
        </p:nvSpPr>
        <p:spPr>
          <a:xfrm>
            <a:off x="9206637" y="1256764"/>
            <a:ext cx="2891117"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i="1" dirty="0"/>
              <a:t>Keys for studio setup diagrams</a:t>
            </a:r>
            <a:endParaRPr lang="en-US" dirty="0"/>
          </a:p>
          <a:p>
            <a:endParaRPr lang="en-US" sz="1400" b="1" i="1" dirty="0">
              <a:solidFill>
                <a:srgbClr val="000000"/>
              </a:solidFill>
            </a:endParaRPr>
          </a:p>
          <a:p>
            <a:pPr marL="171450" indent="-171450">
              <a:buFont typeface="Arial"/>
              <a:buChar char="•"/>
            </a:pPr>
            <a:r>
              <a:rPr lang="en-US" sz="1400" dirty="0">
                <a:solidFill>
                  <a:srgbClr val="E85ADC"/>
                </a:solidFill>
              </a:rPr>
              <a:t>People / Subjects</a:t>
            </a:r>
            <a:r>
              <a:rPr lang="en-US" sz="1400" dirty="0"/>
              <a:t> </a:t>
            </a:r>
          </a:p>
          <a:p>
            <a:pPr marL="171450" indent="-171450">
              <a:buFont typeface="Arial"/>
              <a:buChar char="•"/>
            </a:pPr>
            <a:r>
              <a:rPr lang="en-US" sz="1400" dirty="0">
                <a:solidFill>
                  <a:srgbClr val="FF8C00"/>
                </a:solidFill>
              </a:rPr>
              <a:t>Studio lights</a:t>
            </a:r>
          </a:p>
          <a:p>
            <a:pPr marL="171450" indent="-171450">
              <a:buFont typeface="Arial"/>
              <a:buChar char="•"/>
            </a:pPr>
            <a:r>
              <a:rPr lang="en-US" sz="1400" dirty="0"/>
              <a:t>Darkness / props</a:t>
            </a:r>
          </a:p>
          <a:p>
            <a:pPr marL="171450" indent="-171450">
              <a:buFont typeface="Arial"/>
              <a:buChar char="•"/>
            </a:pPr>
            <a:r>
              <a:rPr lang="en-US" sz="1400" dirty="0">
                <a:solidFill>
                  <a:srgbClr val="0070C0"/>
                </a:solidFill>
              </a:rPr>
              <a:t>Camera</a:t>
            </a:r>
          </a:p>
          <a:p>
            <a:pPr marL="171450" indent="-171450">
              <a:buFont typeface="Arial"/>
              <a:buChar char="•"/>
            </a:pPr>
            <a:endParaRPr lang="en-US" sz="1100" dirty="0"/>
          </a:p>
          <a:p>
            <a:endParaRPr lang="en-US" sz="1100" dirty="0"/>
          </a:p>
        </p:txBody>
      </p:sp>
      <p:sp>
        <p:nvSpPr>
          <p:cNvPr id="9" name="TextBox 8">
            <a:extLst>
              <a:ext uri="{FF2B5EF4-FFF2-40B4-BE49-F238E27FC236}">
                <a16:creationId xmlns:a16="http://schemas.microsoft.com/office/drawing/2014/main" id="{AF2A73CF-647B-E624-B5BF-1C59D2F13259}"/>
              </a:ext>
            </a:extLst>
          </p:cNvPr>
          <p:cNvSpPr txBox="1"/>
          <p:nvPr/>
        </p:nvSpPr>
        <p:spPr>
          <a:xfrm>
            <a:off x="6096000" y="179293"/>
            <a:ext cx="27566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Standing Geometric shot</a:t>
            </a:r>
          </a:p>
        </p:txBody>
      </p:sp>
      <p:sp>
        <p:nvSpPr>
          <p:cNvPr id="10" name="TextBox 9">
            <a:extLst>
              <a:ext uri="{FF2B5EF4-FFF2-40B4-BE49-F238E27FC236}">
                <a16:creationId xmlns:a16="http://schemas.microsoft.com/office/drawing/2014/main" id="{98DAACCC-DE41-0050-EEA6-207F37534DDD}"/>
              </a:ext>
            </a:extLst>
          </p:cNvPr>
          <p:cNvSpPr txBox="1"/>
          <p:nvPr/>
        </p:nvSpPr>
        <p:spPr>
          <a:xfrm>
            <a:off x="5972734" y="3372969"/>
            <a:ext cx="27566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Spotlight shot</a:t>
            </a:r>
          </a:p>
        </p:txBody>
      </p:sp>
    </p:spTree>
    <p:extLst>
      <p:ext uri="{BB962C8B-B14F-4D97-AF65-F5344CB8AC3E}">
        <p14:creationId xmlns:p14="http://schemas.microsoft.com/office/powerpoint/2010/main" val="25326401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0C28DD-7C1B-2888-B71E-7FCE2D26AE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3955"/>
            <a:ext cx="12205357" cy="81381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2598821" y="-473955"/>
            <a:ext cx="7712242" cy="2586789"/>
          </a:xfrm>
          <a:solidFill>
            <a:schemeClr val="bg2"/>
          </a:solidFill>
        </p:spPr>
        <p:txBody>
          <a:bodyPr lIns="72000" tIns="144000" rIns="72000" bIns="72000" anchor="ctr">
            <a:normAutofit/>
          </a:bodyPr>
          <a:lstStyle/>
          <a:p>
            <a:r>
              <a:rPr lang="en-GB" dirty="0">
                <a:latin typeface="Futura" pitchFamily="50" charset="0"/>
              </a:rPr>
              <a:t>PROJECT CYCLE-</a:t>
            </a:r>
            <a:br>
              <a:rPr lang="en-GB" dirty="0">
                <a:latin typeface="Futura" pitchFamily="50" charset="0"/>
              </a:rPr>
            </a:br>
            <a:r>
              <a:rPr lang="en-GB" dirty="0">
                <a:latin typeface="Futura" pitchFamily="50" charset="0"/>
              </a:rPr>
              <a:t>Contact Sheets</a:t>
            </a:r>
          </a:p>
        </p:txBody>
      </p:sp>
    </p:spTree>
    <p:extLst>
      <p:ext uri="{BB962C8B-B14F-4D97-AF65-F5344CB8AC3E}">
        <p14:creationId xmlns:p14="http://schemas.microsoft.com/office/powerpoint/2010/main" val="30621901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a:normAutofit fontScale="92500" lnSpcReduction="20000"/>
          </a:bodyPr>
          <a:lstStyle/>
          <a:p>
            <a:pPr marL="0" indent="0">
              <a:buNone/>
            </a:pPr>
            <a:endParaRPr lang="en-GB" sz="1300"/>
          </a:p>
          <a:p>
            <a:pPr marL="0" indent="0">
              <a:buNone/>
            </a:pPr>
            <a:r>
              <a:rPr lang="en-GB" sz="1300"/>
              <a:t>A contact sheet is a compilation of photos, which have been contact printed onto a sheet of developing paper for the purposed of sorting, selecting, discussing and visualising a photo shoot .    Due to a contact sheet having all photos from 1 shoot laid out in a physical format, you can pick and choose favourite photos or least favourite photos and write comments and editing notes around the images .</a:t>
            </a:r>
          </a:p>
          <a:p>
            <a:pPr marL="0" indent="0">
              <a:buNone/>
            </a:pPr>
            <a:r>
              <a:rPr lang="en-GB" sz="1300"/>
              <a:t>When shooting my roll of film, I went into it with the mindset that I would take images that show a range of techniques including, composition, lines, tone and subject matter. I went to the Glynn Vivian art gallery with my class and took some photos of the exhibits that were displayed, with the objective of showing particular techniques. Once finished there, I went to my girlfriend’s house and took some portraits of her grandfather to study subject matter. When taking this array of images, I found that manually focussing and making sure my aperture was correct a slight difficulty when working in low lights, something I wouldn’t have to consider as much if I were shooting with my Mirrorless DSLR. One thing I did find fun when taking these photos was the new perspective that having a limited number of shots gave me. Only having 36 attempts at making a coherent shoot was a thrilling exercise and something I thoroughly enjoy. In doing this exercise I found myself learning about the care I should take in each image whether I can see it before I edit. The absence of a screen allowed me to trust in my techniques more than the ability of trial and error.</a:t>
            </a:r>
          </a:p>
          <a:p>
            <a:pPr marL="0" indent="0">
              <a:buNone/>
            </a:pPr>
            <a:r>
              <a:rPr lang="en-GB" sz="1300"/>
              <a:t> With analogue you can’t see your work until you have finished, developed, dried and contact printed the roll of film. Whereas with digital you can see almost instantly what your work looks like, how you can improve and what settings you need to change. This inability to see your work forces you to slow down and take your time more than “get it done I’ll just fix it in photoshop”. This makes analogue photography an exciting double-edged sword.</a:t>
            </a:r>
          </a:p>
          <a:p>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Include an image of a contact sheet from today’s session.</a:t>
            </a:r>
          </a:p>
        </p:txBody>
      </p:sp>
      <p:pic>
        <p:nvPicPr>
          <p:cNvPr id="6" name="Picture 5" descr="A poster with images of surfers&#10;&#10;Description automatically generated">
            <a:extLst>
              <a:ext uri="{FF2B5EF4-FFF2-40B4-BE49-F238E27FC236}">
                <a16:creationId xmlns:a16="http://schemas.microsoft.com/office/drawing/2014/main" id="{483273BD-6103-3330-A9A6-EEFA46378643}"/>
              </a:ext>
            </a:extLst>
          </p:cNvPr>
          <p:cNvPicPr>
            <a:picLocks noChangeAspect="1"/>
          </p:cNvPicPr>
          <p:nvPr/>
        </p:nvPicPr>
        <p:blipFill>
          <a:blip r:embed="rId2">
            <a:extLst>
              <a:ext uri="{28A0092B-C50C-407E-A947-70E740481C1C}">
                <a14:useLocalDpi xmlns:a14="http://schemas.microsoft.com/office/drawing/2010/main" val="0"/>
              </a:ext>
            </a:extLst>
          </a:blip>
          <a:srcRect l="3116" t="1503" r="1732" b="26176"/>
          <a:stretch/>
        </p:blipFill>
        <p:spPr>
          <a:xfrm>
            <a:off x="6096000" y="1016005"/>
            <a:ext cx="5701724" cy="5457945"/>
          </a:xfrm>
          <a:prstGeom prst="rect">
            <a:avLst/>
          </a:prstGeom>
        </p:spPr>
      </p:pic>
    </p:spTree>
    <p:extLst>
      <p:ext uri="{BB962C8B-B14F-4D97-AF65-F5344CB8AC3E}">
        <p14:creationId xmlns:p14="http://schemas.microsoft.com/office/powerpoint/2010/main" val="24876718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1A</a:t>
            </a:r>
            <a:endParaRPr lang="en-GB" sz="4000">
              <a:latin typeface="Futura" pitchFamily="50" charset="0"/>
            </a:endParaRP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100"/>
          </a:p>
          <a:p>
            <a:pPr marL="0" indent="0">
              <a:buFont typeface="Arial" panose="020B0604020202020204" pitchFamily="34" charset="0"/>
              <a:buNone/>
            </a:pPr>
            <a:r>
              <a:rPr lang="en-GB" sz="1300"/>
              <a:t>These photos were taken by Marilyn Silverstone as the 14th Dalai lama, Tenzin Gyatso, was fleeing Tibet in 1959 to seek exile in India, to avoid the Chinese government. Tenzin led an uprising against the Chinese communist party which failed, causing him to flee. Photographs on this contact sheet were taken of the crowds waiting to see him, and photographs of him meeting </a:t>
            </a:r>
            <a:r>
              <a:rPr lang="en-US" sz="1300"/>
              <a:t>Robert J. Godet, an anthropologist and scholar on Tibetan culture (who was covering the lama’s arrival for Paris-Presse) at the train station where he would be departing from. After gathering these images, Marilyn would step onto the train with the Dalai Lama, becoming a Tibetan nun in 1977.</a:t>
            </a:r>
          </a:p>
          <a:p>
            <a:pPr marL="0" indent="0">
              <a:buFont typeface="Arial" panose="020B0604020202020204" pitchFamily="34" charset="0"/>
              <a:buNone/>
            </a:pPr>
            <a:r>
              <a:rPr lang="en-GB" sz="1300"/>
              <a:t>My opinion on what it shows – I believe by taking these photos, Marilyn has created a display of all the people that possibly admire, hate, love, despise and respect the Dalai Lama. These images show how important Tenzin (the 14</a:t>
            </a:r>
            <a:r>
              <a:rPr lang="en-GB" sz="1300" baseline="30000"/>
              <a:t>th</a:t>
            </a:r>
            <a:r>
              <a:rPr lang="en-GB" sz="1300"/>
              <a:t> Dalai Lama) was to the people in Tibet and to the uprising against the Chinese communist regime.</a:t>
            </a:r>
          </a:p>
          <a:p>
            <a:pPr marL="0" indent="0">
              <a:buFont typeface="Arial" panose="020B0604020202020204" pitchFamily="34" charset="0"/>
              <a:buNone/>
            </a:pPr>
            <a:r>
              <a:rPr lang="en-GB" sz="1300"/>
              <a:t>The photos in this contact sheet show  people screaming and shouting, holding flags and being held back by guards and police as they crowd around the Dalai Lama. It also shows government officials meeting and talking with the Dalai Lama as he waits in a train station.</a:t>
            </a:r>
          </a:p>
        </p:txBody>
      </p:sp>
      <p:pic>
        <p:nvPicPr>
          <p:cNvPr id="8" name="Picture 7" descr="A black and white photo of a movie&#10;&#10;Description automatically generated">
            <a:extLst>
              <a:ext uri="{FF2B5EF4-FFF2-40B4-BE49-F238E27FC236}">
                <a16:creationId xmlns:a16="http://schemas.microsoft.com/office/drawing/2014/main" id="{CEF26912-1E08-3416-53E9-C9C731E0ED4C}"/>
              </a:ext>
            </a:extLst>
          </p:cNvPr>
          <p:cNvPicPr>
            <a:picLocks noChangeAspect="1"/>
          </p:cNvPicPr>
          <p:nvPr/>
        </p:nvPicPr>
        <p:blipFill>
          <a:blip r:embed="rId2">
            <a:extLst>
              <a:ext uri="{28A0092B-C50C-407E-A947-70E740481C1C}">
                <a14:useLocalDpi xmlns:a14="http://schemas.microsoft.com/office/drawing/2010/main" val="0"/>
              </a:ext>
            </a:extLst>
          </a:blip>
          <a:srcRect l="2631" t="1349" b="3023"/>
          <a:stretch/>
        </p:blipFill>
        <p:spPr>
          <a:xfrm>
            <a:off x="6568966" y="436390"/>
            <a:ext cx="4897821" cy="5985220"/>
          </a:xfrm>
          <a:prstGeom prst="rect">
            <a:avLst/>
          </a:prstGeom>
        </p:spPr>
      </p:pic>
    </p:spTree>
    <p:extLst>
      <p:ext uri="{BB962C8B-B14F-4D97-AF65-F5344CB8AC3E}">
        <p14:creationId xmlns:p14="http://schemas.microsoft.com/office/powerpoint/2010/main" val="37741838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4AC8D-D7C2-DDFC-1B20-7480091A3E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5DD91C-2FB7-FD9E-4F51-B7D84B05CE1A}"/>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1B</a:t>
            </a:r>
            <a:endParaRPr lang="en-GB" sz="4000">
              <a:latin typeface="Futura" pitchFamily="50" charset="0"/>
            </a:endParaRPr>
          </a:p>
        </p:txBody>
      </p:sp>
      <p:sp>
        <p:nvSpPr>
          <p:cNvPr id="7" name="Content Placeholder 2">
            <a:extLst>
              <a:ext uri="{FF2B5EF4-FFF2-40B4-BE49-F238E27FC236}">
                <a16:creationId xmlns:a16="http://schemas.microsoft.com/office/drawing/2014/main" id="{482AF593-C4D0-8E12-413F-8F3CA2603142}"/>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400" dirty="0"/>
          </a:p>
          <a:p>
            <a:pPr marL="0" indent="0">
              <a:buNone/>
            </a:pPr>
            <a:r>
              <a:rPr lang="en-GB" sz="1400" b="1" dirty="0"/>
              <a:t>Chosen.</a:t>
            </a:r>
          </a:p>
          <a:p>
            <a:pPr marL="0" indent="0">
              <a:buNone/>
            </a:pPr>
            <a:r>
              <a:rPr lang="en-GB" sz="1400" dirty="0"/>
              <a:t>The image that I have chosen is a very complex photograph and for me was the highlight of the contact sheet. The angle that this photo was taken at, the pose of the main subject and the surrounding area gives off a surreal and almost angelic composition.  The rest of the shoot shows photos of people swimming under-water. This photo is taken in such a way that it looks like there is a group of people flying under a sky of thick clouds. I this photo is especially iconic for these reasons, but if I were to edit this image, I would increase the exposure and contrast a small amount to re-enforce the depth in the image.</a:t>
            </a:r>
          </a:p>
          <a:p>
            <a:pPr marL="0" indent="0">
              <a:buNone/>
            </a:pPr>
            <a:r>
              <a:rPr lang="en-GB" sz="1400" dirty="0"/>
              <a:t>---------------------------------------------------------------------------------------</a:t>
            </a:r>
          </a:p>
          <a:p>
            <a:pPr marL="0" indent="0">
              <a:buNone/>
            </a:pPr>
            <a:r>
              <a:rPr lang="en-GB" sz="1400" b="1" dirty="0"/>
              <a:t>Group.</a:t>
            </a:r>
          </a:p>
          <a:p>
            <a:pPr marL="0" indent="0">
              <a:buNone/>
            </a:pPr>
            <a:r>
              <a:rPr lang="en-GB" sz="1400" dirty="0"/>
              <a:t>The image that we (as a group) decided on is an interesting choice. There is no straight horizon line and no clear point of interest for the photographer or the viewer. This makes the photo seem erratic and non-sensical, which usually would be a bad thing, but this is the aim of the shoot. This photo, whilst not perfectly composed, encapsulates the feverish theme that is present across the shoot. Photos taken quickly underwater, shot at a low &amp; wide angle to get as much information as possible, contrasting the bright light coming through the water and the dark abyss below.  When you take a step back and look at the photo in this way, you can see why it was chosen as the iconic image. It does a very good job of encapsulating the entire shoot.</a:t>
            </a:r>
          </a:p>
          <a:p>
            <a:pPr marL="0" indent="0">
              <a:buNone/>
            </a:pPr>
            <a:endParaRPr lang="en-GB" sz="1400" dirty="0"/>
          </a:p>
          <a:p>
            <a:pPr marL="0" indent="0">
              <a:buNone/>
            </a:pPr>
            <a:r>
              <a:rPr lang="en-GB" sz="1400" dirty="0"/>
              <a:t> </a:t>
            </a:r>
          </a:p>
          <a:p>
            <a:pPr>
              <a:buNone/>
            </a:pPr>
            <a:endParaRPr lang="en-GB" sz="1400" dirty="0"/>
          </a:p>
          <a:p>
            <a:pPr>
              <a:buNone/>
            </a:pPr>
            <a:endParaRPr lang="en-GB"/>
          </a:p>
          <a:p>
            <a:pPr>
              <a:buNone/>
            </a:pPr>
            <a:endParaRPr lang="en-GB"/>
          </a:p>
          <a:p>
            <a:pPr marL="0" indent="0">
              <a:buNone/>
            </a:pPr>
            <a:endParaRPr lang="en-GB" sz="2000"/>
          </a:p>
        </p:txBody>
      </p:sp>
      <p:pic>
        <p:nvPicPr>
          <p:cNvPr id="6" name="Picture 5" descr="A group of people swimming under water&#10;&#10;Description automatically generated">
            <a:extLst>
              <a:ext uri="{FF2B5EF4-FFF2-40B4-BE49-F238E27FC236}">
                <a16:creationId xmlns:a16="http://schemas.microsoft.com/office/drawing/2014/main" id="{DEC2AB56-CBCC-FAF7-B3F5-4330F3B982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1622" y="3141111"/>
            <a:ext cx="5006796" cy="3352376"/>
          </a:xfrm>
          <a:prstGeom prst="rect">
            <a:avLst/>
          </a:prstGeom>
        </p:spPr>
      </p:pic>
      <p:pic>
        <p:nvPicPr>
          <p:cNvPr id="1026" name="Picture 2" descr="The Seventh Wave - Michael Reid">
            <a:extLst>
              <a:ext uri="{FF2B5EF4-FFF2-40B4-BE49-F238E27FC236}">
                <a16:creationId xmlns:a16="http://schemas.microsoft.com/office/drawing/2014/main" id="{214C03F0-DB3F-E64B-67DE-AD8F2DC8F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0689" y="312688"/>
            <a:ext cx="4044816" cy="273752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D598096-7AB2-79EB-20AB-4B2BDB137CAD}"/>
              </a:ext>
            </a:extLst>
          </p:cNvPr>
          <p:cNvSpPr txBox="1"/>
          <p:nvPr/>
        </p:nvSpPr>
        <p:spPr>
          <a:xfrm>
            <a:off x="5871415" y="314935"/>
            <a:ext cx="9619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chosen</a:t>
            </a:r>
          </a:p>
        </p:txBody>
      </p:sp>
      <p:sp>
        <p:nvSpPr>
          <p:cNvPr id="4" name="TextBox 3">
            <a:extLst>
              <a:ext uri="{FF2B5EF4-FFF2-40B4-BE49-F238E27FC236}">
                <a16:creationId xmlns:a16="http://schemas.microsoft.com/office/drawing/2014/main" id="{3AE152D1-6D7E-9176-3897-97B65EC302E3}"/>
              </a:ext>
            </a:extLst>
          </p:cNvPr>
          <p:cNvSpPr txBox="1"/>
          <p:nvPr/>
        </p:nvSpPr>
        <p:spPr>
          <a:xfrm>
            <a:off x="5956764" y="3139546"/>
            <a:ext cx="8742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Group</a:t>
            </a:r>
          </a:p>
        </p:txBody>
      </p:sp>
    </p:spTree>
    <p:extLst>
      <p:ext uri="{BB962C8B-B14F-4D97-AF65-F5344CB8AC3E}">
        <p14:creationId xmlns:p14="http://schemas.microsoft.com/office/powerpoint/2010/main" val="18347665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345CD-F69C-651E-4136-EF4EEA5C3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67136A-A276-55EB-A736-2BA7E688E10E}"/>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2A</a:t>
            </a:r>
            <a:endParaRPr lang="en-GB" sz="4000">
              <a:latin typeface="Futura" pitchFamily="50" charset="0"/>
            </a:endParaRPr>
          </a:p>
        </p:txBody>
      </p:sp>
      <p:sp>
        <p:nvSpPr>
          <p:cNvPr id="7" name="Content Placeholder 2">
            <a:extLst>
              <a:ext uri="{FF2B5EF4-FFF2-40B4-BE49-F238E27FC236}">
                <a16:creationId xmlns:a16="http://schemas.microsoft.com/office/drawing/2014/main" id="{5DC532E2-4985-36AE-21F8-33A90FFD5299}"/>
              </a:ext>
            </a:extLst>
          </p:cNvPr>
          <p:cNvSpPr txBox="1">
            <a:spLocks/>
          </p:cNvSpPr>
          <p:nvPr/>
        </p:nvSpPr>
        <p:spPr>
          <a:xfrm>
            <a:off x="0" y="3554304"/>
            <a:ext cx="9305874" cy="3303696"/>
          </a:xfrm>
          <a:prstGeom prst="rect">
            <a:avLst/>
          </a:prstGeom>
          <a:ln>
            <a:solidFill>
              <a:schemeClr val="tx1"/>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t>We decided that the best option for a cover photo would be the photo that is eye-catching whilst also being important to the book and informative. We believed that the photo that would best do all 3 of these things would be the photo I have placed above. There was discussion of using a crowd image for the front cover because of how exciting the images were. But we decided that the more direct images told a more direct story.</a:t>
            </a:r>
          </a:p>
          <a:p>
            <a:pPr marL="0" indent="0">
              <a:buFont typeface="Arial" panose="020B0604020202020204" pitchFamily="34" charset="0"/>
              <a:buNone/>
            </a:pPr>
            <a:r>
              <a:rPr lang="en-GB" sz="1600" dirty="0"/>
              <a:t>The 3 images we chose to go into the book are all crowd shots of people shouting, screaming and fighting. But also, people waiting, watching, crying and talking. I believe the images tell a story of humanity when put together. </a:t>
            </a:r>
          </a:p>
          <a:p>
            <a:pPr marL="0" indent="0">
              <a:buFont typeface="Arial" panose="020B0604020202020204" pitchFamily="34" charset="0"/>
              <a:buNone/>
            </a:pPr>
            <a:r>
              <a:rPr lang="en-GB" sz="1600" dirty="0"/>
              <a:t>In the 3</a:t>
            </a:r>
            <a:r>
              <a:rPr lang="en-GB" sz="1600" baseline="30000" dirty="0"/>
              <a:t>rd</a:t>
            </a:r>
            <a:r>
              <a:rPr lang="en-GB" sz="1600" dirty="0"/>
              <a:t> image on the right-hand side, you can see an image that is composed of metal railings with cloths and rags hanging over it, a sea of people stretching all the way back and out of focus where there are trees, and some roofs of buildings. The people in the image are shouting and look angry. The top of the frame is a light grey with the sky and the bottom of the frame is dark with dirt. We can also see that the camera sensor is dirty due to the artifacts in the photograph. The photo (from what I can see) was taken in a rush, I believe this because of the camera shake in the image.</a:t>
            </a:r>
          </a:p>
          <a:p>
            <a:pPr marL="0" indent="0">
              <a:buFont typeface="Arial" panose="020B0604020202020204" pitchFamily="34" charset="0"/>
              <a:buNone/>
            </a:pPr>
            <a:endParaRPr lang="en-GB" sz="2400"/>
          </a:p>
        </p:txBody>
      </p:sp>
      <p:pic>
        <p:nvPicPr>
          <p:cNvPr id="8" name="Picture 7">
            <a:extLst>
              <a:ext uri="{FF2B5EF4-FFF2-40B4-BE49-F238E27FC236}">
                <a16:creationId xmlns:a16="http://schemas.microsoft.com/office/drawing/2014/main" id="{3391D021-9941-E755-87A8-390984E50BFE}"/>
              </a:ext>
            </a:extLst>
          </p:cNvPr>
          <p:cNvPicPr>
            <a:picLocks noChangeAspect="1"/>
          </p:cNvPicPr>
          <p:nvPr/>
        </p:nvPicPr>
        <p:blipFill>
          <a:blip r:embed="rId2"/>
          <a:srcRect l="76049" t="6863" r="2028" b="81726"/>
          <a:stretch/>
        </p:blipFill>
        <p:spPr>
          <a:xfrm rot="5400000">
            <a:off x="3256053" y="553774"/>
            <a:ext cx="3467683" cy="2435869"/>
          </a:xfrm>
          <a:prstGeom prst="rect">
            <a:avLst/>
          </a:prstGeom>
        </p:spPr>
      </p:pic>
      <p:pic>
        <p:nvPicPr>
          <p:cNvPr id="9" name="Picture 8">
            <a:extLst>
              <a:ext uri="{FF2B5EF4-FFF2-40B4-BE49-F238E27FC236}">
                <a16:creationId xmlns:a16="http://schemas.microsoft.com/office/drawing/2014/main" id="{DC5FD1CA-EBFC-33B7-DA5D-7EA913C90EE0}"/>
              </a:ext>
            </a:extLst>
          </p:cNvPr>
          <p:cNvPicPr>
            <a:picLocks noChangeAspect="1"/>
          </p:cNvPicPr>
          <p:nvPr/>
        </p:nvPicPr>
        <p:blipFill>
          <a:blip r:embed="rId2"/>
          <a:srcRect l="1448" t="46398" r="76216" b="43334"/>
          <a:stretch/>
        </p:blipFill>
        <p:spPr>
          <a:xfrm>
            <a:off x="8564798" y="37867"/>
            <a:ext cx="3541756" cy="2182108"/>
          </a:xfrm>
          <a:prstGeom prst="rect">
            <a:avLst/>
          </a:prstGeom>
        </p:spPr>
      </p:pic>
      <p:pic>
        <p:nvPicPr>
          <p:cNvPr id="10" name="Picture 9">
            <a:extLst>
              <a:ext uri="{FF2B5EF4-FFF2-40B4-BE49-F238E27FC236}">
                <a16:creationId xmlns:a16="http://schemas.microsoft.com/office/drawing/2014/main" id="{9402ECC9-2DDC-F78E-87C3-BFFE9C3F756F}"/>
              </a:ext>
            </a:extLst>
          </p:cNvPr>
          <p:cNvPicPr>
            <a:picLocks noChangeAspect="1"/>
          </p:cNvPicPr>
          <p:nvPr/>
        </p:nvPicPr>
        <p:blipFill>
          <a:blip r:embed="rId2"/>
          <a:srcRect l="37798" t="58933" r="42347" b="29656"/>
          <a:stretch/>
        </p:blipFill>
        <p:spPr>
          <a:xfrm>
            <a:off x="9416635" y="2278849"/>
            <a:ext cx="2689919" cy="2086363"/>
          </a:xfrm>
          <a:prstGeom prst="rect">
            <a:avLst/>
          </a:prstGeom>
        </p:spPr>
      </p:pic>
      <p:pic>
        <p:nvPicPr>
          <p:cNvPr id="11" name="Picture 10">
            <a:extLst>
              <a:ext uri="{FF2B5EF4-FFF2-40B4-BE49-F238E27FC236}">
                <a16:creationId xmlns:a16="http://schemas.microsoft.com/office/drawing/2014/main" id="{8BF24DC5-C768-E9D9-D9EB-FEF379552F19}"/>
              </a:ext>
            </a:extLst>
          </p:cNvPr>
          <p:cNvPicPr>
            <a:picLocks noChangeAspect="1"/>
          </p:cNvPicPr>
          <p:nvPr/>
        </p:nvPicPr>
        <p:blipFill>
          <a:blip r:embed="rId2"/>
          <a:srcRect l="22079" t="46667" r="58272" b="43448"/>
          <a:stretch/>
        </p:blipFill>
        <p:spPr>
          <a:xfrm rot="5400000">
            <a:off x="10063449" y="4759293"/>
            <a:ext cx="2454921" cy="1666760"/>
          </a:xfrm>
          <a:prstGeom prst="rect">
            <a:avLst/>
          </a:prstGeom>
        </p:spPr>
      </p:pic>
      <p:sp>
        <p:nvSpPr>
          <p:cNvPr id="3" name="Title 1">
            <a:extLst>
              <a:ext uri="{FF2B5EF4-FFF2-40B4-BE49-F238E27FC236}">
                <a16:creationId xmlns:a16="http://schemas.microsoft.com/office/drawing/2014/main" id="{0877145F-EC42-79A7-4FE8-D5C39B083F70}"/>
              </a:ext>
            </a:extLst>
          </p:cNvPr>
          <p:cNvSpPr txBox="1">
            <a:spLocks/>
          </p:cNvSpPr>
          <p:nvPr/>
        </p:nvSpPr>
        <p:spPr>
          <a:xfrm>
            <a:off x="8149816" y="649423"/>
            <a:ext cx="414982" cy="162942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00" i="1">
                <a:latin typeface="Futura" pitchFamily="50" charset="0"/>
              </a:rPr>
              <a:t>1</a:t>
            </a: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a:p>
            <a:endParaRPr lang="en-GB" sz="1400" i="1">
              <a:latin typeface="Futura" pitchFamily="50" charset="0"/>
            </a:endParaRPr>
          </a:p>
        </p:txBody>
      </p:sp>
      <p:sp>
        <p:nvSpPr>
          <p:cNvPr id="6" name="TextBox 5">
            <a:extLst>
              <a:ext uri="{FF2B5EF4-FFF2-40B4-BE49-F238E27FC236}">
                <a16:creationId xmlns:a16="http://schemas.microsoft.com/office/drawing/2014/main" id="{D78DFDFC-2BA6-EA18-6AE0-6B3924C7D834}"/>
              </a:ext>
            </a:extLst>
          </p:cNvPr>
          <p:cNvSpPr txBox="1"/>
          <p:nvPr/>
        </p:nvSpPr>
        <p:spPr>
          <a:xfrm>
            <a:off x="8961745" y="2439204"/>
            <a:ext cx="344129" cy="369332"/>
          </a:xfrm>
          <a:prstGeom prst="rect">
            <a:avLst/>
          </a:prstGeom>
          <a:noFill/>
        </p:spPr>
        <p:txBody>
          <a:bodyPr wrap="square">
            <a:spAutoFit/>
          </a:bodyPr>
          <a:lstStyle/>
          <a:p>
            <a:r>
              <a:rPr lang="en-GB" sz="1800" i="1">
                <a:latin typeface="Futura" pitchFamily="50" charset="0"/>
              </a:rPr>
              <a:t>2</a:t>
            </a:r>
          </a:p>
        </p:txBody>
      </p:sp>
      <p:sp>
        <p:nvSpPr>
          <p:cNvPr id="13" name="TextBox 12">
            <a:extLst>
              <a:ext uri="{FF2B5EF4-FFF2-40B4-BE49-F238E27FC236}">
                <a16:creationId xmlns:a16="http://schemas.microsoft.com/office/drawing/2014/main" id="{4566A955-C8F0-57D5-FECB-09CFAF24340F}"/>
              </a:ext>
            </a:extLst>
          </p:cNvPr>
          <p:cNvSpPr txBox="1"/>
          <p:nvPr/>
        </p:nvSpPr>
        <p:spPr>
          <a:xfrm>
            <a:off x="10069908" y="5238457"/>
            <a:ext cx="324465" cy="369332"/>
          </a:xfrm>
          <a:prstGeom prst="rect">
            <a:avLst/>
          </a:prstGeom>
          <a:noFill/>
        </p:spPr>
        <p:txBody>
          <a:bodyPr wrap="square">
            <a:spAutoFit/>
          </a:bodyPr>
          <a:lstStyle/>
          <a:p>
            <a:r>
              <a:rPr lang="en-GB" i="1">
                <a:latin typeface="Futura" pitchFamily="50" charset="0"/>
              </a:rPr>
              <a:t>3</a:t>
            </a:r>
            <a:endParaRPr lang="en-GB" sz="1800" i="1">
              <a:latin typeface="Futura" pitchFamily="50" charset="0"/>
            </a:endParaRPr>
          </a:p>
        </p:txBody>
      </p:sp>
    </p:spTree>
    <p:extLst>
      <p:ext uri="{BB962C8B-B14F-4D97-AF65-F5344CB8AC3E}">
        <p14:creationId xmlns:p14="http://schemas.microsoft.com/office/powerpoint/2010/main" val="12365106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AAF9-2E41-2291-7C2A-74E8724842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7508C8-7577-4182-1D06-33204E5C301F}"/>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2B</a:t>
            </a:r>
            <a:endParaRPr lang="en-GB" sz="4000">
              <a:latin typeface="Futura" pitchFamily="50" charset="0"/>
            </a:endParaRPr>
          </a:p>
        </p:txBody>
      </p:sp>
      <p:sp>
        <p:nvSpPr>
          <p:cNvPr id="7" name="Content Placeholder 2">
            <a:extLst>
              <a:ext uri="{FF2B5EF4-FFF2-40B4-BE49-F238E27FC236}">
                <a16:creationId xmlns:a16="http://schemas.microsoft.com/office/drawing/2014/main" id="{CC0DA6E2-AC03-F3A7-EFA9-9E00AC5AE094}"/>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t>Describe how you would edit one of the Images from Task 2A. Try to use photographic terms to describe your edits.</a:t>
            </a:r>
          </a:p>
          <a:p>
            <a:pPr marL="0" indent="0">
              <a:buFont typeface="Arial" panose="020B0604020202020204" pitchFamily="34" charset="0"/>
              <a:buNone/>
            </a:pPr>
            <a:r>
              <a:rPr lang="en-GB" sz="1600"/>
              <a:t>If your editing is minor, consider repeating this for more than one image. Discuss how the edits complement each other as a series.</a:t>
            </a:r>
          </a:p>
          <a:p>
            <a:pPr marL="0" indent="0">
              <a:buFont typeface="Arial" panose="020B0604020202020204" pitchFamily="34" charset="0"/>
              <a:buNone/>
            </a:pPr>
            <a:r>
              <a:rPr lang="en-GB" sz="1600"/>
              <a:t>If I were given this image to edit, I would begin by bringing up my shadow levels a minor amount to bring out some more detail in the shadows. 	If there is still this hazy look to the image after I’ve done these adjustments, I would go back in and use the dehaze tool to make the image sharper and bring back the contrast lost when bringing up the shadows, then bring up the exposure to compensate for the darkness created by the dehaze tool.</a:t>
            </a:r>
          </a:p>
          <a:p>
            <a:pPr marL="0" indent="0">
              <a:buFont typeface="Arial" panose="020B0604020202020204" pitchFamily="34" charset="0"/>
              <a:buNone/>
            </a:pPr>
            <a:r>
              <a:rPr lang="en-GB" sz="1600"/>
              <a:t>Hopefully, these adjustments will give the image a sharper look and will help with the motion blur in the photograph. 	</a:t>
            </a:r>
            <a:endParaRPr lang="en-GB" sz="2400"/>
          </a:p>
        </p:txBody>
      </p:sp>
      <p:pic>
        <p:nvPicPr>
          <p:cNvPr id="3" name="Picture 2">
            <a:extLst>
              <a:ext uri="{FF2B5EF4-FFF2-40B4-BE49-F238E27FC236}">
                <a16:creationId xmlns:a16="http://schemas.microsoft.com/office/drawing/2014/main" id="{238FF443-E2C9-982B-0F7C-A2E07CF3AB96}"/>
              </a:ext>
            </a:extLst>
          </p:cNvPr>
          <p:cNvPicPr>
            <a:picLocks noChangeAspect="1"/>
          </p:cNvPicPr>
          <p:nvPr/>
        </p:nvPicPr>
        <p:blipFill>
          <a:blip r:embed="rId2"/>
          <a:srcRect l="76049" t="6863" r="2028" b="81726"/>
          <a:stretch/>
        </p:blipFill>
        <p:spPr>
          <a:xfrm rot="5400000">
            <a:off x="6076669" y="1131773"/>
            <a:ext cx="6275874" cy="4408479"/>
          </a:xfrm>
          <a:prstGeom prst="rect">
            <a:avLst/>
          </a:prstGeom>
        </p:spPr>
      </p:pic>
    </p:spTree>
    <p:extLst>
      <p:ext uri="{BB962C8B-B14F-4D97-AF65-F5344CB8AC3E}">
        <p14:creationId xmlns:p14="http://schemas.microsoft.com/office/powerpoint/2010/main" val="22650853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E8102-6176-2ADA-824E-0F4F18C50C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1FB57A-B517-9300-94D6-FB03A8D92384}"/>
              </a:ext>
            </a:extLst>
          </p:cNvPr>
          <p:cNvSpPr>
            <a:spLocks noGrp="1"/>
          </p:cNvSpPr>
          <p:nvPr>
            <p:ph type="title"/>
          </p:nvPr>
        </p:nvSpPr>
        <p:spPr>
          <a:xfrm>
            <a:off x="182105" y="1"/>
            <a:ext cx="10515600" cy="1016004"/>
          </a:xfrm>
        </p:spPr>
        <p:txBody>
          <a:bodyPr>
            <a:normAutofit/>
          </a:bodyPr>
          <a:lstStyle/>
          <a:p>
            <a:r>
              <a:rPr lang="en-GB" sz="4000">
                <a:latin typeface="Futura" pitchFamily="50" charset="0"/>
              </a:rPr>
              <a:t>TTL (</a:t>
            </a:r>
            <a:r>
              <a:rPr lang="en-GB" sz="4000" i="1">
                <a:latin typeface="Futura" pitchFamily="50" charset="0"/>
              </a:rPr>
              <a:t>Through the Lense</a:t>
            </a:r>
            <a:r>
              <a:rPr lang="en-GB" sz="4000">
                <a:latin typeface="Futura" pitchFamily="50" charset="0"/>
              </a:rPr>
              <a:t>)</a:t>
            </a:r>
          </a:p>
        </p:txBody>
      </p:sp>
      <p:sp>
        <p:nvSpPr>
          <p:cNvPr id="7" name="Content Placeholder 2">
            <a:extLst>
              <a:ext uri="{FF2B5EF4-FFF2-40B4-BE49-F238E27FC236}">
                <a16:creationId xmlns:a16="http://schemas.microsoft.com/office/drawing/2014/main" id="{294EA134-323E-F50F-FE46-7D3877EA5D60}"/>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t>When we were discussing photos to use for our cover, I found that I had taken interest in an image that no one else had looked at.  Instead of brushing me off, we all looked at the image together, compare it to the other images and decided against choosing it. This made me feel comfortable to argue any points that I may have later.</a:t>
            </a:r>
          </a:p>
          <a:p>
            <a:pPr marL="0" indent="0">
              <a:buNone/>
            </a:pPr>
            <a:r>
              <a:rPr lang="en-GB" sz="1600"/>
              <a:t>I believe the images that we chose were well argued and debated. And the crits for any images were discussed fully and questioned to make sure that we were giving key images the time and effort they deserve.</a:t>
            </a:r>
          </a:p>
          <a:p>
            <a:pPr marL="0" indent="0">
              <a:buNone/>
            </a:pPr>
            <a:r>
              <a:rPr lang="en-GB" sz="1600"/>
              <a:t>I believe that if I were to be part of the TTL agency, I would fit in well as either a photographer or an editor. Whether that’s editing photos before advertisements, or drafting shooting sites for other photographers, or working as an on-call photographer.</a:t>
            </a:r>
          </a:p>
        </p:txBody>
      </p:sp>
      <p:pic>
        <p:nvPicPr>
          <p:cNvPr id="4" name="Picture 3" descr="A group of people sitting around a table&#10;&#10;Description automatically generated">
            <a:extLst>
              <a:ext uri="{FF2B5EF4-FFF2-40B4-BE49-F238E27FC236}">
                <a16:creationId xmlns:a16="http://schemas.microsoft.com/office/drawing/2014/main" id="{7CCDE9C2-403A-AB7C-622A-8EFD1CD9C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9139" y="1504335"/>
            <a:ext cx="6232861" cy="4674646"/>
          </a:xfrm>
          <a:prstGeom prst="rect">
            <a:avLst/>
          </a:prstGeom>
        </p:spPr>
      </p:pic>
      <p:sp>
        <p:nvSpPr>
          <p:cNvPr id="8" name="Title 1">
            <a:extLst>
              <a:ext uri="{FF2B5EF4-FFF2-40B4-BE49-F238E27FC236}">
                <a16:creationId xmlns:a16="http://schemas.microsoft.com/office/drawing/2014/main" id="{D9A2297F-1D70-FD44-C1B9-0F65260D7290}"/>
              </a:ext>
            </a:extLst>
          </p:cNvPr>
          <p:cNvSpPr txBox="1">
            <a:spLocks/>
          </p:cNvSpPr>
          <p:nvPr/>
        </p:nvSpPr>
        <p:spPr>
          <a:xfrm>
            <a:off x="5889873" y="1242146"/>
            <a:ext cx="3509908" cy="2621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100" i="1">
                <a:latin typeface="Futura" pitchFamily="50" charset="0"/>
              </a:rPr>
              <a:t>(Steven is taking the photo)</a:t>
            </a:r>
          </a:p>
        </p:txBody>
      </p:sp>
    </p:spTree>
    <p:extLst>
      <p:ext uri="{BB962C8B-B14F-4D97-AF65-F5344CB8AC3E}">
        <p14:creationId xmlns:p14="http://schemas.microsoft.com/office/powerpoint/2010/main" val="5258180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302C8-0F00-AE2B-F46F-124F185B10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DEE20D-9F28-DA49-12E1-33212BEA459E}"/>
              </a:ext>
            </a:extLst>
          </p:cNvPr>
          <p:cNvSpPr>
            <a:spLocks noGrp="1"/>
          </p:cNvSpPr>
          <p:nvPr>
            <p:ph type="title"/>
          </p:nvPr>
        </p:nvSpPr>
        <p:spPr>
          <a:xfrm>
            <a:off x="182105" y="86621"/>
            <a:ext cx="10515600" cy="929383"/>
          </a:xfrm>
        </p:spPr>
        <p:txBody>
          <a:bodyPr>
            <a:normAutofit/>
          </a:bodyPr>
          <a:lstStyle/>
          <a:p>
            <a:r>
              <a:rPr lang="en-GB" sz="4000">
                <a:latin typeface="Futura" pitchFamily="50" charset="0"/>
              </a:rPr>
              <a:t>Contact sheet – Key image</a:t>
            </a:r>
          </a:p>
        </p:txBody>
      </p:sp>
      <p:sp>
        <p:nvSpPr>
          <p:cNvPr id="7" name="Content Placeholder 2">
            <a:extLst>
              <a:ext uri="{FF2B5EF4-FFF2-40B4-BE49-F238E27FC236}">
                <a16:creationId xmlns:a16="http://schemas.microsoft.com/office/drawing/2014/main" id="{2F954F4F-90B0-99A9-E608-9351B5D0D8A2}"/>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600" dirty="0">
              <a:solidFill>
                <a:srgbClr val="C00000"/>
              </a:solidFill>
            </a:endParaRPr>
          </a:p>
          <a:p>
            <a:pPr marL="0" indent="0">
              <a:buNone/>
            </a:pPr>
            <a:r>
              <a:rPr lang="en-GB" sz="1600" dirty="0"/>
              <a:t>The contact sheet that I created was with a shoot that I did with my girlfriend at Swansea Beach. I chose a good day to do this shoot as it was very sunny and not very windy. I chose to use a wide-angle Lense for most of these images so that I could have a larger apeture range. The idea for the shoot was to try and experiment with film whilst having a cohesive shoot.  </a:t>
            </a:r>
          </a:p>
          <a:p>
            <a:pPr marL="0" indent="0">
              <a:buNone/>
            </a:pPr>
            <a:r>
              <a:rPr lang="en-GB" sz="1600" dirty="0"/>
              <a:t>I used a tripod so that I could use a tighter aperture with a lower shutter speed, this avoids the problem of blur when using a slower shutter speed.</a:t>
            </a:r>
            <a:endParaRPr lang="en-GB"/>
          </a:p>
          <a:p>
            <a:pPr marL="0" indent="0">
              <a:buNone/>
            </a:pPr>
            <a:r>
              <a:rPr lang="en-GB" sz="1600" dirty="0"/>
              <a:t> </a:t>
            </a:r>
            <a:r>
              <a:rPr lang="en-GB" sz="1600" dirty="0">
                <a:solidFill>
                  <a:srgbClr val="FFC000"/>
                </a:solidFill>
              </a:rPr>
              <a:t>  </a:t>
            </a:r>
          </a:p>
        </p:txBody>
      </p:sp>
      <p:pic>
        <p:nvPicPr>
          <p:cNvPr id="3" name="Picture 2" descr="A black and white photo album&#10;&#10;Description automatically generated">
            <a:extLst>
              <a:ext uri="{FF2B5EF4-FFF2-40B4-BE49-F238E27FC236}">
                <a16:creationId xmlns:a16="http://schemas.microsoft.com/office/drawing/2014/main" id="{C47FE1A4-E71C-9D6D-00C2-139A5E308C8B}"/>
              </a:ext>
            </a:extLst>
          </p:cNvPr>
          <p:cNvPicPr>
            <a:picLocks noChangeAspect="1"/>
          </p:cNvPicPr>
          <p:nvPr/>
        </p:nvPicPr>
        <p:blipFill>
          <a:blip r:embed="rId2"/>
          <a:stretch>
            <a:fillRect/>
          </a:stretch>
        </p:blipFill>
        <p:spPr>
          <a:xfrm>
            <a:off x="6095563" y="1302327"/>
            <a:ext cx="5895983" cy="4876800"/>
          </a:xfrm>
          <a:prstGeom prst="rect">
            <a:avLst/>
          </a:prstGeom>
        </p:spPr>
      </p:pic>
    </p:spTree>
    <p:extLst>
      <p:ext uri="{BB962C8B-B14F-4D97-AF65-F5344CB8AC3E}">
        <p14:creationId xmlns:p14="http://schemas.microsoft.com/office/powerpoint/2010/main" val="16954397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1E777-B8A6-F955-CD6C-E5F046C835C2}"/>
              </a:ext>
            </a:extLst>
          </p:cNvPr>
          <p:cNvSpPr>
            <a:spLocks noGrp="1"/>
          </p:cNvSpPr>
          <p:nvPr>
            <p:ph type="title"/>
          </p:nvPr>
        </p:nvSpPr>
        <p:spPr>
          <a:xfrm>
            <a:off x="4796" y="83949"/>
            <a:ext cx="3286370" cy="1325563"/>
          </a:xfrm>
        </p:spPr>
        <p:txBody>
          <a:bodyPr/>
          <a:lstStyle/>
          <a:p>
            <a:r>
              <a:rPr lang="en-GB" sz="4000" dirty="0">
                <a:ea typeface="+mj-lt"/>
                <a:cs typeface="+mj-lt"/>
              </a:rPr>
              <a:t>Contact sheet – Key images</a:t>
            </a:r>
            <a:endParaRPr lang="en-US" dirty="0"/>
          </a:p>
        </p:txBody>
      </p:sp>
      <p:pic>
        <p:nvPicPr>
          <p:cNvPr id="7" name="Picture 6" descr="A person sitting on a stone staircase">
            <a:extLst>
              <a:ext uri="{FF2B5EF4-FFF2-40B4-BE49-F238E27FC236}">
                <a16:creationId xmlns:a16="http://schemas.microsoft.com/office/drawing/2014/main" id="{571D93AA-4654-0892-3BF0-B218ED88CC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3183" y="731"/>
            <a:ext cx="3586971" cy="2303147"/>
          </a:xfrm>
          <a:prstGeom prst="rect">
            <a:avLst/>
          </a:prstGeom>
        </p:spPr>
      </p:pic>
      <p:pic>
        <p:nvPicPr>
          <p:cNvPr id="10" name="Picture 9" descr="A person and person taking a selfie&#10;&#10;Description automatically generated">
            <a:extLst>
              <a:ext uri="{FF2B5EF4-FFF2-40B4-BE49-F238E27FC236}">
                <a16:creationId xmlns:a16="http://schemas.microsoft.com/office/drawing/2014/main" id="{F2CFE470-4192-8914-FA66-767882EB1038}"/>
              </a:ext>
            </a:extLst>
          </p:cNvPr>
          <p:cNvPicPr>
            <a:picLocks noChangeAspect="1"/>
          </p:cNvPicPr>
          <p:nvPr/>
        </p:nvPicPr>
        <p:blipFill>
          <a:blip r:embed="rId3"/>
          <a:stretch>
            <a:fillRect/>
          </a:stretch>
        </p:blipFill>
        <p:spPr>
          <a:xfrm>
            <a:off x="7997599" y="86066"/>
            <a:ext cx="3529012" cy="2338387"/>
          </a:xfrm>
          <a:prstGeom prst="rect">
            <a:avLst/>
          </a:prstGeom>
        </p:spPr>
      </p:pic>
      <p:pic>
        <p:nvPicPr>
          <p:cNvPr id="11" name="Picture 10" descr="A snow covered ground with a black object in it&#10;&#10;Description automatically generated">
            <a:extLst>
              <a:ext uri="{FF2B5EF4-FFF2-40B4-BE49-F238E27FC236}">
                <a16:creationId xmlns:a16="http://schemas.microsoft.com/office/drawing/2014/main" id="{D1E14BBE-09A7-D1DB-FC49-A0B71AADFE5E}"/>
              </a:ext>
            </a:extLst>
          </p:cNvPr>
          <p:cNvPicPr>
            <a:picLocks noChangeAspect="1"/>
          </p:cNvPicPr>
          <p:nvPr/>
        </p:nvPicPr>
        <p:blipFill>
          <a:blip r:embed="rId4"/>
          <a:stretch>
            <a:fillRect/>
          </a:stretch>
        </p:blipFill>
        <p:spPr>
          <a:xfrm>
            <a:off x="8286068" y="4291692"/>
            <a:ext cx="3295651" cy="2450307"/>
          </a:xfrm>
          <a:prstGeom prst="rect">
            <a:avLst/>
          </a:prstGeom>
        </p:spPr>
      </p:pic>
      <p:pic>
        <p:nvPicPr>
          <p:cNvPr id="12" name="Picture 11" descr="A person standing in the sand&#10;&#10;Description automatically generated">
            <a:extLst>
              <a:ext uri="{FF2B5EF4-FFF2-40B4-BE49-F238E27FC236}">
                <a16:creationId xmlns:a16="http://schemas.microsoft.com/office/drawing/2014/main" id="{93A750CF-A844-FF19-49AF-AD88EB205793}"/>
              </a:ext>
            </a:extLst>
          </p:cNvPr>
          <p:cNvPicPr>
            <a:picLocks noChangeAspect="1"/>
          </p:cNvPicPr>
          <p:nvPr/>
        </p:nvPicPr>
        <p:blipFill>
          <a:blip r:embed="rId5"/>
          <a:stretch>
            <a:fillRect/>
          </a:stretch>
        </p:blipFill>
        <p:spPr>
          <a:xfrm>
            <a:off x="8834437" y="2495550"/>
            <a:ext cx="2705100" cy="1676400"/>
          </a:xfrm>
          <a:prstGeom prst="rect">
            <a:avLst/>
          </a:prstGeom>
        </p:spPr>
      </p:pic>
      <p:sp>
        <p:nvSpPr>
          <p:cNvPr id="13" name="TextBox 12">
            <a:extLst>
              <a:ext uri="{FF2B5EF4-FFF2-40B4-BE49-F238E27FC236}">
                <a16:creationId xmlns:a16="http://schemas.microsoft.com/office/drawing/2014/main" id="{87FBD1B3-AC6B-F0B7-3340-B6AD76E8D309}"/>
              </a:ext>
            </a:extLst>
          </p:cNvPr>
          <p:cNvSpPr txBox="1"/>
          <p:nvPr/>
        </p:nvSpPr>
        <p:spPr>
          <a:xfrm flipH="1">
            <a:off x="7573501" y="565408"/>
            <a:ext cx="19348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1</a:t>
            </a:r>
          </a:p>
        </p:txBody>
      </p:sp>
      <p:sp>
        <p:nvSpPr>
          <p:cNvPr id="14" name="TextBox 13">
            <a:extLst>
              <a:ext uri="{FF2B5EF4-FFF2-40B4-BE49-F238E27FC236}">
                <a16:creationId xmlns:a16="http://schemas.microsoft.com/office/drawing/2014/main" id="{23498EE2-6CEF-8309-2932-EFF39CB835DA}"/>
              </a:ext>
            </a:extLst>
          </p:cNvPr>
          <p:cNvSpPr txBox="1"/>
          <p:nvPr/>
        </p:nvSpPr>
        <p:spPr>
          <a:xfrm>
            <a:off x="8362098" y="2618735"/>
            <a:ext cx="1636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2</a:t>
            </a:r>
          </a:p>
        </p:txBody>
      </p:sp>
      <p:sp>
        <p:nvSpPr>
          <p:cNvPr id="15" name="TextBox 14">
            <a:extLst>
              <a:ext uri="{FF2B5EF4-FFF2-40B4-BE49-F238E27FC236}">
                <a16:creationId xmlns:a16="http://schemas.microsoft.com/office/drawing/2014/main" id="{E6990E43-FE68-4CE6-5A18-AB012B958772}"/>
              </a:ext>
            </a:extLst>
          </p:cNvPr>
          <p:cNvSpPr txBox="1"/>
          <p:nvPr/>
        </p:nvSpPr>
        <p:spPr>
          <a:xfrm>
            <a:off x="7871086" y="4344720"/>
            <a:ext cx="2380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3</a:t>
            </a:r>
          </a:p>
        </p:txBody>
      </p:sp>
      <p:sp>
        <p:nvSpPr>
          <p:cNvPr id="21" name="TextBox 20">
            <a:extLst>
              <a:ext uri="{FF2B5EF4-FFF2-40B4-BE49-F238E27FC236}">
                <a16:creationId xmlns:a16="http://schemas.microsoft.com/office/drawing/2014/main" id="{41FCD2AD-386F-DA68-1D03-E588FD5C2B23}"/>
              </a:ext>
            </a:extLst>
          </p:cNvPr>
          <p:cNvSpPr txBox="1"/>
          <p:nvPr/>
        </p:nvSpPr>
        <p:spPr>
          <a:xfrm>
            <a:off x="5861" y="2829170"/>
            <a:ext cx="7901353"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If I were to select photos from my contact sheet for the front cover and key images in a book, I would choose the four images presented here. The top image would serve as the front cover, as it is a wide-angle </a:t>
            </a:r>
            <a:r>
              <a:rPr lang="en-US" sz="1600" i="1" dirty="0"/>
              <a:t>establishing</a:t>
            </a:r>
            <a:r>
              <a:rPr lang="en-US" sz="1600" dirty="0"/>
              <a:t> shot that effectively conveys the setting and anticipates the visual theme of the rest of the shoot, while also being visually striking. </a:t>
            </a:r>
          </a:p>
          <a:p>
            <a:endParaRPr lang="en-US" sz="1600" dirty="0"/>
          </a:p>
          <a:p>
            <a:r>
              <a:rPr lang="en-US" sz="1600" dirty="0"/>
              <a:t>The remaining three images serve an informative purpose. The first image depicts the individual from the cover enjoying a moment with another person on the beach, suggesting a relationship characterized by happiness and contentment. This image is contrasted by the subsequent two, which feature the girl alone, centrally framed, with her face obscured. The first of these two images captures her standing and tossing a handful of sand in front of her face; this action can be interpreted in several ways, whether as playful, foreboding, or abstract. The final image provides clarity, presenting a wide shot of the girl lying on the beach with her head covered by a log, framed against the horizon. Together, these images create a cohesive narrative and an engaging visual story.</a:t>
            </a:r>
          </a:p>
        </p:txBody>
      </p:sp>
    </p:spTree>
    <p:extLst>
      <p:ext uri="{BB962C8B-B14F-4D97-AF65-F5344CB8AC3E}">
        <p14:creationId xmlns:p14="http://schemas.microsoft.com/office/powerpoint/2010/main" val="13390968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8C11B-2E96-0929-F844-4F06FBC0F1DC}"/>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dirty="0">
                <a:solidFill>
                  <a:schemeClr val="tx1"/>
                </a:solidFill>
              </a:rPr>
              <a:t>Digital Contact sheet</a:t>
            </a:r>
          </a:p>
        </p:txBody>
      </p:sp>
    </p:spTree>
    <p:extLst>
      <p:ext uri="{BB962C8B-B14F-4D97-AF65-F5344CB8AC3E}">
        <p14:creationId xmlns:p14="http://schemas.microsoft.com/office/powerpoint/2010/main" val="17446570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omputer&#10;&#10;Description automatically generated">
            <a:extLst>
              <a:ext uri="{FF2B5EF4-FFF2-40B4-BE49-F238E27FC236}">
                <a16:creationId xmlns:a16="http://schemas.microsoft.com/office/drawing/2014/main" id="{FAF33B9D-4E96-7205-CBDE-C34945C71E00}"/>
              </a:ext>
            </a:extLst>
          </p:cNvPr>
          <p:cNvPicPr>
            <a:picLocks noChangeAspect="1"/>
          </p:cNvPicPr>
          <p:nvPr/>
        </p:nvPicPr>
        <p:blipFill>
          <a:blip r:embed="rId2"/>
          <a:stretch>
            <a:fillRect/>
          </a:stretch>
        </p:blipFill>
        <p:spPr>
          <a:xfrm>
            <a:off x="323313" y="247891"/>
            <a:ext cx="5459019" cy="6371863"/>
          </a:xfrm>
          <a:prstGeom prst="rect">
            <a:avLst/>
          </a:prstGeom>
        </p:spPr>
      </p:pic>
      <p:pic>
        <p:nvPicPr>
          <p:cNvPr id="5" name="Picture 4" descr="A screenshot of a computer&#10;&#10;Description automatically generated">
            <a:extLst>
              <a:ext uri="{FF2B5EF4-FFF2-40B4-BE49-F238E27FC236}">
                <a16:creationId xmlns:a16="http://schemas.microsoft.com/office/drawing/2014/main" id="{92410808-FCD2-1CFD-6EF1-804E86D98E2E}"/>
              </a:ext>
            </a:extLst>
          </p:cNvPr>
          <p:cNvPicPr>
            <a:picLocks noChangeAspect="1"/>
          </p:cNvPicPr>
          <p:nvPr/>
        </p:nvPicPr>
        <p:blipFill>
          <a:blip r:embed="rId3"/>
          <a:srcRect r="68993" b="19574"/>
          <a:stretch/>
        </p:blipFill>
        <p:spPr>
          <a:xfrm>
            <a:off x="6568632" y="86065"/>
            <a:ext cx="4803497" cy="6687472"/>
          </a:xfrm>
          <a:prstGeom prst="rect">
            <a:avLst/>
          </a:prstGeom>
        </p:spPr>
      </p:pic>
    </p:spTree>
    <p:extLst>
      <p:ext uri="{BB962C8B-B14F-4D97-AF65-F5344CB8AC3E}">
        <p14:creationId xmlns:p14="http://schemas.microsoft.com/office/powerpoint/2010/main" val="1536170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ollage of images of a city&#10;&#10;Description automatically generated">
            <a:extLst>
              <a:ext uri="{FF2B5EF4-FFF2-40B4-BE49-F238E27FC236}">
                <a16:creationId xmlns:a16="http://schemas.microsoft.com/office/drawing/2014/main" id="{85783656-41B3-98DA-FE65-41F3420BCE7D}"/>
              </a:ext>
            </a:extLst>
          </p:cNvPr>
          <p:cNvPicPr>
            <a:picLocks noChangeAspect="1"/>
          </p:cNvPicPr>
          <p:nvPr/>
        </p:nvPicPr>
        <p:blipFill>
          <a:blip r:embed="rId2"/>
          <a:srcRect r="-93" b="18942"/>
          <a:stretch/>
        </p:blipFill>
        <p:spPr>
          <a:xfrm>
            <a:off x="751973" y="544763"/>
            <a:ext cx="10688065" cy="5775967"/>
          </a:xfrm>
          <a:prstGeom prst="rect">
            <a:avLst/>
          </a:prstGeom>
        </p:spPr>
      </p:pic>
    </p:spTree>
    <p:extLst>
      <p:ext uri="{BB962C8B-B14F-4D97-AF65-F5344CB8AC3E}">
        <p14:creationId xmlns:p14="http://schemas.microsoft.com/office/powerpoint/2010/main" val="10698366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930095"/>
          </a:xfrm>
        </p:spPr>
        <p:txBody>
          <a:bodyPr>
            <a:normAutofit/>
          </a:bodyPr>
          <a:lstStyle/>
          <a:p>
            <a:r>
              <a:rPr lang="en-GB" sz="4000">
                <a:latin typeface="Futura" pitchFamily="50" charset="0"/>
              </a:rPr>
              <a:t>Digital 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25186"/>
            <a:ext cx="11295888" cy="3918437"/>
          </a:xfrm>
          <a:ln>
            <a:solidFill>
              <a:schemeClr val="tx1"/>
            </a:solidFill>
          </a:ln>
        </p:spPr>
        <p:txBody>
          <a:bodyPr vert="horz" lIns="91440" tIns="45720" rIns="91440" bIns="45720" rtlCol="0" anchor="t">
            <a:normAutofit fontScale="92500" lnSpcReduction="10000"/>
          </a:bodyPr>
          <a:lstStyle/>
          <a:p>
            <a:pPr marL="0" indent="0">
              <a:buNone/>
            </a:pPr>
            <a:r>
              <a:rPr lang="en-GB" sz="1300" i="1" dirty="0"/>
              <a:t>Refer to Slide 12 for images.</a:t>
            </a:r>
          </a:p>
          <a:p>
            <a:pPr marL="0" indent="0">
              <a:buNone/>
            </a:pPr>
            <a:r>
              <a:rPr lang="en-GB" sz="1300" dirty="0"/>
              <a:t>Creating a Digital Contact sheet with Photoshop is made very easy with the addition of 'Contact sheet automation'. The process of using this tool is as follows:</a:t>
            </a:r>
          </a:p>
          <a:p>
            <a:pPr marL="285750" indent="-285750"/>
            <a:r>
              <a:rPr lang="en-GB" sz="1300" dirty="0"/>
              <a:t>Choose the photos you want to use in the sheet and put them all in the same folder.</a:t>
            </a:r>
          </a:p>
          <a:p>
            <a:pPr marL="285750" indent="-285750"/>
            <a:r>
              <a:rPr lang="en-GB" sz="1300" dirty="0"/>
              <a:t>Open Photoshop and select the </a:t>
            </a:r>
            <a:r>
              <a:rPr lang="en-GB" sz="1300" b="1" i="1" dirty="0"/>
              <a:t>File </a:t>
            </a:r>
            <a:r>
              <a:rPr lang="en-GB" sz="1300" dirty="0"/>
              <a:t>tab at the top of your screen.</a:t>
            </a:r>
          </a:p>
          <a:p>
            <a:pPr marL="285750" indent="-285750"/>
            <a:r>
              <a:rPr lang="en-GB" sz="1300" dirty="0"/>
              <a:t>Scroll down and find the </a:t>
            </a:r>
            <a:r>
              <a:rPr lang="en-GB" sz="1300" b="1" i="1" dirty="0"/>
              <a:t>Automate </a:t>
            </a:r>
            <a:r>
              <a:rPr lang="en-GB" sz="1300" dirty="0"/>
              <a:t>tab.</a:t>
            </a:r>
          </a:p>
          <a:p>
            <a:pPr marL="285750" indent="-285750"/>
            <a:r>
              <a:rPr lang="en-GB" sz="1300" dirty="0"/>
              <a:t>Once selected, go to the </a:t>
            </a:r>
            <a:r>
              <a:rPr lang="en-GB" sz="1300" b="1" i="1" dirty="0"/>
              <a:t>Contact Sheet || </a:t>
            </a:r>
            <a:r>
              <a:rPr lang="en-GB" sz="1300" dirty="0"/>
              <a:t>tab to start creating your contact sheet &amp; select the specifications.</a:t>
            </a:r>
          </a:p>
          <a:p>
            <a:pPr marL="285750" indent="-285750"/>
            <a:r>
              <a:rPr lang="en-GB" sz="1300" dirty="0"/>
              <a:t>You should now have a window open called </a:t>
            </a:r>
            <a:r>
              <a:rPr lang="en-GB" sz="1300" b="1" i="1" dirty="0"/>
              <a:t>Contact Sheet || </a:t>
            </a:r>
            <a:r>
              <a:rPr lang="en-GB" sz="1300" dirty="0"/>
              <a:t>with page specifications and folder choice listed. Here you choose the file destination, (where you want the contact sheet to pull photos from), change the number of rows and Columbs, the page size, the font type and size, and some other advanced specifications.</a:t>
            </a:r>
          </a:p>
          <a:p>
            <a:pPr marL="285750" indent="-285750"/>
            <a:r>
              <a:rPr lang="en-GB" sz="1300" dirty="0"/>
              <a:t>Once you have chosen your desired specifications from the list and made your file choice, you can go to the top of the page and click okay to start the creation of your Contact sheet.</a:t>
            </a:r>
          </a:p>
          <a:p>
            <a:pPr marL="0" indent="0">
              <a:buNone/>
            </a:pPr>
            <a:r>
              <a:rPr lang="en-GB" sz="1300" dirty="0"/>
              <a:t>-----------------------------------------------------------------------------------------------------------------------------------------------------------------------------------------------------</a:t>
            </a:r>
          </a:p>
          <a:p>
            <a:pPr marL="0" indent="0">
              <a:buNone/>
            </a:pPr>
            <a:r>
              <a:rPr lang="en-GB" sz="1300" i="1" dirty="0"/>
              <a:t>Refer to Slide 13 for images.</a:t>
            </a:r>
          </a:p>
          <a:p>
            <a:pPr marL="0" indent="0">
              <a:buNone/>
            </a:pPr>
            <a:r>
              <a:rPr lang="en-GB" sz="1300" dirty="0"/>
              <a:t>This is the contact sheet I created using the Photoshop contact sheet automation tool. </a:t>
            </a:r>
          </a:p>
          <a:p>
            <a:pPr marL="285750" indent="-285750"/>
            <a:endParaRPr lang="en-GB" sz="1300"/>
          </a:p>
        </p:txBody>
      </p:sp>
    </p:spTree>
    <p:extLst>
      <p:ext uri="{BB962C8B-B14F-4D97-AF65-F5344CB8AC3E}">
        <p14:creationId xmlns:p14="http://schemas.microsoft.com/office/powerpoint/2010/main" val="1772299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E08FED-AAC7-4918-E481-5F52FBD7401C}"/>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t="16932" r="-1" b="16087"/>
          <a:stretch/>
        </p:blipFill>
        <p:spPr bwMode="auto">
          <a:xfrm>
            <a:off x="0" y="0"/>
            <a:ext cx="12188930" cy="68579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1122363"/>
            <a:ext cx="9144000" cy="3063240"/>
          </a:xfrm>
        </p:spPr>
        <p:txBody>
          <a:bodyPr lIns="72000" tIns="144000" rIns="72000" bIns="72000">
            <a:normAutofit/>
          </a:bodyPr>
          <a:lstStyle/>
          <a:p>
            <a:r>
              <a:rPr lang="en-GB" sz="6600" dirty="0">
                <a:solidFill>
                  <a:schemeClr val="tx2">
                    <a:lumMod val="50000"/>
                  </a:schemeClr>
                </a:solidFill>
                <a:latin typeface="Futura" pitchFamily="50" charset="0"/>
              </a:rPr>
              <a:t>PROJECT CYCLE-</a:t>
            </a:r>
            <a:br>
              <a:rPr lang="en-GB" sz="6600" dirty="0">
                <a:solidFill>
                  <a:schemeClr val="tx2">
                    <a:lumMod val="50000"/>
                  </a:schemeClr>
                </a:solidFill>
                <a:latin typeface="Futura" pitchFamily="50" charset="0"/>
              </a:rPr>
            </a:br>
            <a:r>
              <a:rPr lang="en-GB" sz="6600" dirty="0">
                <a:solidFill>
                  <a:schemeClr val="tx2">
                    <a:lumMod val="50000"/>
                  </a:schemeClr>
                </a:solidFill>
                <a:latin typeface="Futura" pitchFamily="50" charset="0"/>
              </a:rPr>
              <a:t>Editing &amp; Evaluating</a:t>
            </a:r>
          </a:p>
        </p:txBody>
      </p:sp>
    </p:spTree>
    <p:extLst>
      <p:ext uri="{BB962C8B-B14F-4D97-AF65-F5344CB8AC3E}">
        <p14:creationId xmlns:p14="http://schemas.microsoft.com/office/powerpoint/2010/main" val="15642014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Editing </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193501" y="782053"/>
            <a:ext cx="5593688" cy="5989326"/>
          </a:xfrm>
          <a:ln>
            <a:solidFill>
              <a:schemeClr val="tx1"/>
            </a:solidFill>
          </a:ln>
        </p:spPr>
        <p:txBody>
          <a:bodyPr vert="horz" lIns="91440" tIns="45720" rIns="91440" bIns="45720" rtlCol="0" anchor="t">
            <a:normAutofit/>
          </a:bodyPr>
          <a:lstStyle/>
          <a:p>
            <a:pPr marL="0" indent="0">
              <a:buNone/>
            </a:pPr>
            <a:r>
              <a:rPr lang="en-GB" sz="1300" dirty="0"/>
              <a:t>I have not successfully documented the editing or darkroom process for this photograph. And through that I have learned how important it is to take notes in the editing and darkroom process. It is important to take notes of your darkroom processes and your editing processes so that you can look back on them when enlarging, editing or developing photographs from the same shoot. </a:t>
            </a:r>
          </a:p>
          <a:p>
            <a:pPr marL="0" indent="0">
              <a:buNone/>
            </a:pPr>
            <a:r>
              <a:rPr lang="en-GB" sz="1300" b="1" dirty="0"/>
              <a:t>Enlarger setting :</a:t>
            </a:r>
            <a:endParaRPr lang="en-GB" sz="1300" i="1" dirty="0"/>
          </a:p>
          <a:p>
            <a:pPr marL="0" indent="0">
              <a:buNone/>
            </a:pPr>
            <a:r>
              <a:rPr lang="en-GB" sz="1300" i="1" dirty="0"/>
              <a:t>Distance from Lense to paper ~ 11inch</a:t>
            </a:r>
            <a:r>
              <a:rPr lang="en-GB" sz="1300" b="1" dirty="0"/>
              <a:t> </a:t>
            </a:r>
          </a:p>
          <a:p>
            <a:pPr marL="0" indent="0">
              <a:buNone/>
            </a:pPr>
            <a:r>
              <a:rPr lang="en-GB" sz="1300" i="1" dirty="0"/>
              <a:t>Lense focal length ~ 5.6F</a:t>
            </a:r>
          </a:p>
          <a:p>
            <a:pPr marL="0" indent="0">
              <a:buNone/>
            </a:pPr>
            <a:r>
              <a:rPr lang="en-GB" sz="1300" b="1" dirty="0"/>
              <a:t>Crops :</a:t>
            </a:r>
          </a:p>
          <a:p>
            <a:pPr marL="0" indent="0">
              <a:buNone/>
            </a:pPr>
            <a:r>
              <a:rPr lang="en-GB" sz="1300" i="1" dirty="0"/>
              <a:t>I have not cropped the image in anyway. This is the full photograph with all original dimensions.</a:t>
            </a:r>
          </a:p>
          <a:p>
            <a:pPr marL="0" indent="0">
              <a:buNone/>
            </a:pPr>
            <a:r>
              <a:rPr lang="en-GB" sz="1300" b="1" dirty="0"/>
              <a:t>Contrast settings  :</a:t>
            </a:r>
          </a:p>
          <a:p>
            <a:pPr marL="0" indent="0">
              <a:buNone/>
            </a:pPr>
            <a:endParaRPr lang="en-GB" sz="1300" i="1" dirty="0"/>
          </a:p>
          <a:p>
            <a:pPr marL="0" indent="0">
              <a:buNone/>
            </a:pPr>
            <a:r>
              <a:rPr lang="en-GB" sz="1300" b="1" dirty="0"/>
              <a:t>Screenshots in photoshop ~</a:t>
            </a:r>
          </a:p>
          <a:p>
            <a:pPr marL="0" indent="0">
              <a:buNone/>
            </a:pPr>
            <a:endParaRPr lang="en-GB" sz="1300" dirty="0"/>
          </a:p>
        </p:txBody>
      </p:sp>
      <p:pic>
        <p:nvPicPr>
          <p:cNvPr id="4" name="Picture 3" descr="A group of people in a car&#10;&#10;Description automatically generated">
            <a:extLst>
              <a:ext uri="{FF2B5EF4-FFF2-40B4-BE49-F238E27FC236}">
                <a16:creationId xmlns:a16="http://schemas.microsoft.com/office/drawing/2014/main" id="{9769FD87-C97A-4047-BE71-71AE44A8B8DC}"/>
              </a:ext>
            </a:extLst>
          </p:cNvPr>
          <p:cNvPicPr>
            <a:picLocks noChangeAspect="1"/>
          </p:cNvPicPr>
          <p:nvPr/>
        </p:nvPicPr>
        <p:blipFill>
          <a:blip r:embed="rId2"/>
          <a:stretch>
            <a:fillRect/>
          </a:stretch>
        </p:blipFill>
        <p:spPr>
          <a:xfrm>
            <a:off x="5951220" y="1608832"/>
            <a:ext cx="6096000" cy="3640336"/>
          </a:xfrm>
          <a:prstGeom prst="rect">
            <a:avLst/>
          </a:prstGeom>
        </p:spPr>
      </p:pic>
      <p:pic>
        <p:nvPicPr>
          <p:cNvPr id="6" name="Picture 5">
            <a:extLst>
              <a:ext uri="{FF2B5EF4-FFF2-40B4-BE49-F238E27FC236}">
                <a16:creationId xmlns:a16="http://schemas.microsoft.com/office/drawing/2014/main" id="{132CD78F-9497-921F-0D23-CC1EC8433470}"/>
              </a:ext>
            </a:extLst>
          </p:cNvPr>
          <p:cNvPicPr>
            <a:picLocks noChangeAspect="1"/>
          </p:cNvPicPr>
          <p:nvPr/>
        </p:nvPicPr>
        <p:blipFill>
          <a:blip r:embed="rId3"/>
          <a:stretch>
            <a:fillRect/>
          </a:stretch>
        </p:blipFill>
        <p:spPr>
          <a:xfrm>
            <a:off x="299459" y="4243123"/>
            <a:ext cx="1790855" cy="312447"/>
          </a:xfrm>
          <a:prstGeom prst="rect">
            <a:avLst/>
          </a:prstGeom>
        </p:spPr>
      </p:pic>
      <p:pic>
        <p:nvPicPr>
          <p:cNvPr id="8" name="Picture 7">
            <a:extLst>
              <a:ext uri="{FF2B5EF4-FFF2-40B4-BE49-F238E27FC236}">
                <a16:creationId xmlns:a16="http://schemas.microsoft.com/office/drawing/2014/main" id="{6CB15981-1D32-1834-94CB-8D337F479673}"/>
              </a:ext>
            </a:extLst>
          </p:cNvPr>
          <p:cNvPicPr>
            <a:picLocks noChangeAspect="1"/>
          </p:cNvPicPr>
          <p:nvPr/>
        </p:nvPicPr>
        <p:blipFill>
          <a:blip r:embed="rId4"/>
          <a:stretch>
            <a:fillRect/>
          </a:stretch>
        </p:blipFill>
        <p:spPr>
          <a:xfrm>
            <a:off x="452066" y="4907480"/>
            <a:ext cx="1638248" cy="1804737"/>
          </a:xfrm>
          <a:prstGeom prst="rect">
            <a:avLst/>
          </a:prstGeom>
        </p:spPr>
      </p:pic>
      <p:pic>
        <p:nvPicPr>
          <p:cNvPr id="10" name="Picture 9">
            <a:extLst>
              <a:ext uri="{FF2B5EF4-FFF2-40B4-BE49-F238E27FC236}">
                <a16:creationId xmlns:a16="http://schemas.microsoft.com/office/drawing/2014/main" id="{B3C9F925-A8A5-7466-61FF-99794A26733D}"/>
              </a:ext>
            </a:extLst>
          </p:cNvPr>
          <p:cNvPicPr>
            <a:picLocks noChangeAspect="1"/>
          </p:cNvPicPr>
          <p:nvPr/>
        </p:nvPicPr>
        <p:blipFill>
          <a:blip r:embed="rId5"/>
          <a:stretch>
            <a:fillRect/>
          </a:stretch>
        </p:blipFill>
        <p:spPr>
          <a:xfrm>
            <a:off x="2514158" y="4555570"/>
            <a:ext cx="1889924" cy="2156647"/>
          </a:xfrm>
          <a:prstGeom prst="rect">
            <a:avLst/>
          </a:prstGeom>
        </p:spPr>
      </p:pic>
    </p:spTree>
    <p:extLst>
      <p:ext uri="{BB962C8B-B14F-4D97-AF65-F5344CB8AC3E}">
        <p14:creationId xmlns:p14="http://schemas.microsoft.com/office/powerpoint/2010/main" val="3101731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6AF49-D4AA-0FDB-6F92-0C3B04C2D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F91D1-0F04-8EBD-D4CE-F8924331A7C0}"/>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Evaluating </a:t>
            </a:r>
          </a:p>
        </p:txBody>
      </p:sp>
      <p:sp>
        <p:nvSpPr>
          <p:cNvPr id="3" name="Content Placeholder 2">
            <a:extLst>
              <a:ext uri="{FF2B5EF4-FFF2-40B4-BE49-F238E27FC236}">
                <a16:creationId xmlns:a16="http://schemas.microsoft.com/office/drawing/2014/main" id="{6239BD4D-5615-C889-1CFD-525718425BB9}"/>
              </a:ext>
            </a:extLst>
          </p:cNvPr>
          <p:cNvSpPr>
            <a:spLocks noGrp="1"/>
          </p:cNvSpPr>
          <p:nvPr>
            <p:ph idx="1"/>
          </p:nvPr>
        </p:nvSpPr>
        <p:spPr>
          <a:xfrm>
            <a:off x="301752" y="1016006"/>
            <a:ext cx="5501640" cy="5457945"/>
          </a:xfrm>
          <a:ln>
            <a:solidFill>
              <a:schemeClr val="tx1"/>
            </a:solidFill>
          </a:ln>
        </p:spPr>
        <p:txBody>
          <a:bodyPr>
            <a:normAutofit/>
          </a:bodyPr>
          <a:lstStyle/>
          <a:p>
            <a:pPr marL="0" indent="0">
              <a:buNone/>
            </a:pPr>
            <a:r>
              <a:rPr lang="en-GB" sz="1300" dirty="0"/>
              <a:t>By evaluating your work process you can see where you have done the right things so that you can take note of it. Or on the other hand, look back and see where you went wrong so that you can change it and do better when you do your next attempt. You could also pin-point where you exceeded your expectations or did not. 	Evaluating your workflow allows you to expand on your feelings and intentions with your work. You can look at your own photography as research pieces to exemplify the meanings in your photographic pieces.</a:t>
            </a:r>
          </a:p>
          <a:p>
            <a:pPr marL="0" indent="0">
              <a:buNone/>
            </a:pPr>
            <a:r>
              <a:rPr lang="en-GB" sz="1300" dirty="0"/>
              <a:t>Evaluating my work allows me to go back to the beginning and </a:t>
            </a:r>
          </a:p>
          <a:p>
            <a:pPr marL="0" indent="0">
              <a:buNone/>
            </a:pPr>
            <a:r>
              <a:rPr lang="en-GB" sz="1300" dirty="0"/>
              <a:t>Reflect on things you’ve learned</a:t>
            </a:r>
          </a:p>
          <a:p>
            <a:pPr marL="0" indent="0">
              <a:buNone/>
            </a:pPr>
            <a:r>
              <a:rPr lang="en-GB" sz="1300" dirty="0"/>
              <a:t>Reflect on things you’ve excelled at</a:t>
            </a:r>
          </a:p>
          <a:p>
            <a:pPr marL="0" indent="0">
              <a:buNone/>
            </a:pPr>
            <a:r>
              <a:rPr lang="en-GB" sz="1300" dirty="0"/>
              <a:t>Reflect on mistakes you’d like to avoid in the future.</a:t>
            </a:r>
          </a:p>
          <a:p>
            <a:pPr marL="0" indent="0">
              <a:buNone/>
            </a:pPr>
            <a:r>
              <a:rPr lang="en-GB" sz="1300" dirty="0"/>
              <a:t>Evaluating my work allowed me to move on in my photographic journey with new understandings and information that will improve not only how I work, but the way that my work will turn out. I was able to expand on what I had learned and created, to inform myself of the mistakes I could make when taking photos and avoid them or even correct them. </a:t>
            </a:r>
          </a:p>
        </p:txBody>
      </p:sp>
      <p:pic>
        <p:nvPicPr>
          <p:cNvPr id="4" name="Picture 3" descr="A diagram of a process&#10;&#10;Description automatically generated">
            <a:extLst>
              <a:ext uri="{FF2B5EF4-FFF2-40B4-BE49-F238E27FC236}">
                <a16:creationId xmlns:a16="http://schemas.microsoft.com/office/drawing/2014/main" id="{5FCA732F-92ED-97E3-C144-6124FD2AF4A2}"/>
              </a:ext>
            </a:extLst>
          </p:cNvPr>
          <p:cNvPicPr>
            <a:picLocks noChangeAspect="1"/>
          </p:cNvPicPr>
          <p:nvPr/>
        </p:nvPicPr>
        <p:blipFill>
          <a:blip r:embed="rId2"/>
          <a:stretch>
            <a:fillRect/>
          </a:stretch>
        </p:blipFill>
        <p:spPr>
          <a:xfrm>
            <a:off x="6895383" y="361460"/>
            <a:ext cx="4311620" cy="6115540"/>
          </a:xfrm>
          <a:prstGeom prst="rect">
            <a:avLst/>
          </a:prstGeom>
        </p:spPr>
      </p:pic>
    </p:spTree>
    <p:extLst>
      <p:ext uri="{BB962C8B-B14F-4D97-AF65-F5344CB8AC3E}">
        <p14:creationId xmlns:p14="http://schemas.microsoft.com/office/powerpoint/2010/main" val="24453425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Editing – Darkroom Printing</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301752" y="1016006"/>
            <a:ext cx="5501640" cy="5457945"/>
          </a:xfrm>
          <a:ln>
            <a:solidFill>
              <a:schemeClr val="tx1"/>
            </a:solidFill>
          </a:ln>
        </p:spPr>
        <p:txBody>
          <a:bodyPr>
            <a:normAutofit fontScale="92500" lnSpcReduction="20000"/>
          </a:bodyPr>
          <a:lstStyle/>
          <a:p>
            <a:pPr marL="0" indent="0">
              <a:buNone/>
            </a:pPr>
            <a:r>
              <a:rPr lang="en-GB" sz="1300" dirty="0"/>
              <a:t>100-300 words on how this work was printed</a:t>
            </a:r>
          </a:p>
          <a:p>
            <a:pPr marL="0" indent="0">
              <a:buNone/>
            </a:pPr>
            <a:r>
              <a:rPr lang="en-GB" sz="1300" dirty="0"/>
              <a:t>This work was printed using an enlarger in the university’s dark room. To enlarge, expose and properly  compose my prints in the darkroom, I:</a:t>
            </a:r>
          </a:p>
          <a:p>
            <a:pPr marL="342900" indent="-342900">
              <a:buFont typeface="+mj-lt"/>
              <a:buAutoNum type="arabicPeriod"/>
            </a:pPr>
            <a:r>
              <a:rPr lang="en-GB" sz="1300" dirty="0"/>
              <a:t>Put my developed film-strip into the enlarger</a:t>
            </a:r>
          </a:p>
          <a:p>
            <a:pPr marL="342900" indent="-342900">
              <a:buFont typeface="+mj-lt"/>
              <a:buAutoNum type="arabicPeriod"/>
            </a:pPr>
            <a:r>
              <a:rPr lang="en-GB" sz="1300" dirty="0"/>
              <a:t>Set the Focus (5.6F), exposure, Height (~11in) and focus for the chosen photograph</a:t>
            </a:r>
          </a:p>
          <a:p>
            <a:pPr marL="342900" indent="-342900">
              <a:buFont typeface="+mj-lt"/>
              <a:buAutoNum type="arabicPeriod"/>
            </a:pPr>
            <a:r>
              <a:rPr lang="en-GB" sz="1300" dirty="0"/>
              <a:t>Took 1 sheet of resin coated photographic developing paper, cut a small piece of it off to use as a test strip</a:t>
            </a:r>
          </a:p>
          <a:p>
            <a:pPr marL="342900" indent="-342900">
              <a:buFont typeface="+mj-lt"/>
              <a:buAutoNum type="arabicPeriod"/>
            </a:pPr>
            <a:r>
              <a:rPr lang="en-GB" sz="1300" dirty="0"/>
              <a:t>Set my exposure timing to start at 10 seconds so that I could judge how long I would need to expose the paper for</a:t>
            </a:r>
          </a:p>
          <a:p>
            <a:pPr marL="342900" indent="-342900">
              <a:buFont typeface="+mj-lt"/>
              <a:buAutoNum type="arabicPeriod"/>
            </a:pPr>
            <a:r>
              <a:rPr lang="en-GB" sz="1300" dirty="0"/>
              <a:t>Once I have the correct timing (~3 seconds) I adjust the photographic easel to fit the image casted onto the table below (attempting to not crop too much of the edge)</a:t>
            </a:r>
          </a:p>
          <a:p>
            <a:pPr marL="342900" indent="-342900">
              <a:buFont typeface="+mj-lt"/>
              <a:buAutoNum type="arabicPeriod"/>
            </a:pPr>
            <a:r>
              <a:rPr lang="en-GB" sz="1300" dirty="0"/>
              <a:t>Turn off the enlargers preview light so that I don’t ruin the RCP paper</a:t>
            </a:r>
          </a:p>
          <a:p>
            <a:pPr marL="342900" indent="-342900">
              <a:buFont typeface="+mj-lt"/>
              <a:buAutoNum type="arabicPeriod"/>
            </a:pPr>
            <a:r>
              <a:rPr lang="en-GB" sz="1300" dirty="0"/>
              <a:t>Then I go back to the box of RCP and take out 1 full A5 sheet, return to the enlarger</a:t>
            </a:r>
          </a:p>
          <a:p>
            <a:pPr marL="342900" indent="-342900">
              <a:buFont typeface="+mj-lt"/>
              <a:buAutoNum type="arabicPeriod"/>
            </a:pPr>
            <a:r>
              <a:rPr lang="en-GB" sz="1300" dirty="0"/>
              <a:t>Set it in the easel, making sure to only crop an even frame border</a:t>
            </a:r>
          </a:p>
          <a:p>
            <a:pPr marL="342900" indent="-342900">
              <a:buFont typeface="+mj-lt"/>
              <a:buAutoNum type="arabicPeriod"/>
            </a:pPr>
            <a:r>
              <a:rPr lang="en-GB" sz="1300" dirty="0"/>
              <a:t>Then begin the exposure of the image onto the RCP.</a:t>
            </a:r>
          </a:p>
          <a:p>
            <a:pPr marL="342900" indent="-342900">
              <a:buFont typeface="+mj-lt"/>
              <a:buAutoNum type="arabicPeriod"/>
            </a:pPr>
            <a:r>
              <a:rPr lang="en-GB" sz="1300" dirty="0"/>
              <a:t>Once I have done this, I can begin developing the RCP in standard developing chemicals using the standard method.</a:t>
            </a:r>
          </a:p>
          <a:p>
            <a:pPr marL="0" indent="0">
              <a:buNone/>
            </a:pPr>
            <a:r>
              <a:rPr lang="en-GB" sz="1300" dirty="0"/>
              <a:t>By doing this I can create a positive print of the negative at my chosen size. The cropping of the paper its-self is to create a border so that it can be framed without unnecessary cropping.</a:t>
            </a:r>
          </a:p>
          <a:p>
            <a:pPr marL="0" indent="0">
              <a:buNone/>
            </a:pPr>
            <a:endParaRPr lang="en-GB" sz="1400" dirty="0"/>
          </a:p>
        </p:txBody>
      </p:sp>
      <p:pic>
        <p:nvPicPr>
          <p:cNvPr id="4" name="Picture 3" descr="A person sitting on a couch&#10;&#10;Description automatically generated">
            <a:extLst>
              <a:ext uri="{FF2B5EF4-FFF2-40B4-BE49-F238E27FC236}">
                <a16:creationId xmlns:a16="http://schemas.microsoft.com/office/drawing/2014/main" id="{A049EFA8-BE7B-3FA6-9BBB-EF8F8559FBB2}"/>
              </a:ext>
            </a:extLst>
          </p:cNvPr>
          <p:cNvPicPr>
            <a:picLocks noChangeAspect="1"/>
          </p:cNvPicPr>
          <p:nvPr/>
        </p:nvPicPr>
        <p:blipFill>
          <a:blip r:embed="rId2"/>
          <a:stretch>
            <a:fillRect/>
          </a:stretch>
        </p:blipFill>
        <p:spPr>
          <a:xfrm>
            <a:off x="8534400" y="329148"/>
            <a:ext cx="3482340" cy="2161103"/>
          </a:xfrm>
          <a:prstGeom prst="rect">
            <a:avLst/>
          </a:prstGeom>
        </p:spPr>
      </p:pic>
      <p:pic>
        <p:nvPicPr>
          <p:cNvPr id="6" name="Picture 5" descr="A person looking out of a car window&#10;&#10;Description automatically generated">
            <a:extLst>
              <a:ext uri="{FF2B5EF4-FFF2-40B4-BE49-F238E27FC236}">
                <a16:creationId xmlns:a16="http://schemas.microsoft.com/office/drawing/2014/main" id="{D534AE25-0DA5-D2CB-AC28-9651B6A2E85D}"/>
              </a:ext>
            </a:extLst>
          </p:cNvPr>
          <p:cNvPicPr>
            <a:picLocks noChangeAspect="1"/>
          </p:cNvPicPr>
          <p:nvPr/>
        </p:nvPicPr>
        <p:blipFill>
          <a:blip r:embed="rId3"/>
          <a:stretch>
            <a:fillRect/>
          </a:stretch>
        </p:blipFill>
        <p:spPr>
          <a:xfrm>
            <a:off x="8534400" y="4423172"/>
            <a:ext cx="3474720" cy="2126456"/>
          </a:xfrm>
          <a:prstGeom prst="rect">
            <a:avLst/>
          </a:prstGeom>
        </p:spPr>
      </p:pic>
      <p:pic>
        <p:nvPicPr>
          <p:cNvPr id="7" name="Picture 6" descr="A person sitting on a couch&#10;&#10;Description automatically generated">
            <a:extLst>
              <a:ext uri="{FF2B5EF4-FFF2-40B4-BE49-F238E27FC236}">
                <a16:creationId xmlns:a16="http://schemas.microsoft.com/office/drawing/2014/main" id="{8B0B4650-5563-612E-2B9A-C36F7B194C29}"/>
              </a:ext>
            </a:extLst>
          </p:cNvPr>
          <p:cNvPicPr>
            <a:picLocks noChangeAspect="1"/>
          </p:cNvPicPr>
          <p:nvPr/>
        </p:nvPicPr>
        <p:blipFill>
          <a:blip r:embed="rId4"/>
          <a:stretch>
            <a:fillRect/>
          </a:stretch>
        </p:blipFill>
        <p:spPr>
          <a:xfrm>
            <a:off x="5911081" y="1371600"/>
            <a:ext cx="2503438" cy="4114800"/>
          </a:xfrm>
          <a:prstGeom prst="rect">
            <a:avLst/>
          </a:prstGeom>
        </p:spPr>
      </p:pic>
    </p:spTree>
    <p:extLst>
      <p:ext uri="{BB962C8B-B14F-4D97-AF65-F5344CB8AC3E}">
        <p14:creationId xmlns:p14="http://schemas.microsoft.com/office/powerpoint/2010/main" val="40222951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81448-DC50-E401-ED19-8029C9A00A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B4234-8350-721B-686A-B432C831F8EB}"/>
              </a:ext>
            </a:extLst>
          </p:cNvPr>
          <p:cNvSpPr>
            <a:spLocks noGrp="1"/>
          </p:cNvSpPr>
          <p:nvPr>
            <p:ph type="title"/>
          </p:nvPr>
        </p:nvSpPr>
        <p:spPr>
          <a:xfrm>
            <a:off x="182105" y="86621"/>
            <a:ext cx="10515600" cy="1325563"/>
          </a:xfrm>
        </p:spPr>
        <p:txBody>
          <a:bodyPr>
            <a:normAutofit/>
          </a:bodyPr>
          <a:lstStyle/>
          <a:p>
            <a:r>
              <a:rPr lang="en-GB" sz="4000" dirty="0">
                <a:latin typeface="Futura" pitchFamily="50" charset="0"/>
              </a:rPr>
              <a:t>Critique</a:t>
            </a:r>
          </a:p>
        </p:txBody>
      </p:sp>
      <p:sp>
        <p:nvSpPr>
          <p:cNvPr id="3" name="Content Placeholder 2">
            <a:extLst>
              <a:ext uri="{FF2B5EF4-FFF2-40B4-BE49-F238E27FC236}">
                <a16:creationId xmlns:a16="http://schemas.microsoft.com/office/drawing/2014/main" id="{59D2C44B-0C18-BCF7-6E0A-E27D21C00FDA}"/>
              </a:ext>
            </a:extLst>
          </p:cNvPr>
          <p:cNvSpPr>
            <a:spLocks noGrp="1"/>
          </p:cNvSpPr>
          <p:nvPr>
            <p:ph idx="1"/>
          </p:nvPr>
        </p:nvSpPr>
        <p:spPr>
          <a:xfrm>
            <a:off x="301752" y="1016006"/>
            <a:ext cx="5501640" cy="5457945"/>
          </a:xfrm>
          <a:ln>
            <a:solidFill>
              <a:schemeClr val="tx1"/>
            </a:solidFill>
          </a:ln>
        </p:spPr>
        <p:txBody>
          <a:bodyPr>
            <a:normAutofit lnSpcReduction="10000"/>
          </a:bodyPr>
          <a:lstStyle/>
          <a:p>
            <a:pPr marL="0" indent="0">
              <a:buNone/>
            </a:pPr>
            <a:r>
              <a:rPr lang="en-GB" sz="1300" dirty="0"/>
              <a:t>I found that almost all my critiques had been positive. Some talking about how the slow shutter speed shows an interesting visualisation of time passing, or that the way that I framed the photographs was done very well, overall good things. Whilst this is nice to see and it’s good to know people think I’m good at this, I would have much preferred people wrote the bad things about it, how some of the photos were underexposed, how I could have used more interesting subject matter or how I maybe could have drawn out the exposure for longer for a streakier effect. These are obviously my own thoughts about my work, but it would be more helpful for me to work off than just good things.</a:t>
            </a:r>
          </a:p>
          <a:p>
            <a:pPr marL="0" indent="0">
              <a:buNone/>
            </a:pPr>
            <a:r>
              <a:rPr lang="en-GB" sz="1300" dirty="0"/>
              <a:t>1. “Very well composed images, considered composition, visually pleasing black and white” – This critique tells me that I am good at using photography techniques and I should consider going down the route of black and white photography.</a:t>
            </a:r>
          </a:p>
          <a:p>
            <a:pPr marL="0" indent="0">
              <a:buNone/>
            </a:pPr>
            <a:r>
              <a:rPr lang="en-GB" sz="1300" dirty="0"/>
              <a:t>2. “I enjoy the composition of these images… Could try experimenting with different edits to further show the movement or blur it out even more” – I like this crit allot. It tells me that my idea has been clearly shown in the photo but could be further expanded if I were to introduce some editing and  touching up.</a:t>
            </a:r>
          </a:p>
          <a:p>
            <a:pPr marL="0" indent="0">
              <a:buNone/>
            </a:pPr>
            <a:r>
              <a:rPr lang="en-GB" sz="1300" dirty="0"/>
              <a:t>3. “The motion blur shows the business of the city. Very interesting display of a city that doesn’t sleep” – This is another of my favourite crits because the criticizer is able to not only look at my photo and understand the aim. But is also able to create their own narrative of a sleepless city. This allows tells me that I am on the right track and should continue taking photos with this same theme.</a:t>
            </a:r>
          </a:p>
        </p:txBody>
      </p:sp>
      <p:pic>
        <p:nvPicPr>
          <p:cNvPr id="4" name="Picture 3" descr="A group of people walking on a street&#10;&#10;Description automatically generated">
            <a:extLst>
              <a:ext uri="{FF2B5EF4-FFF2-40B4-BE49-F238E27FC236}">
                <a16:creationId xmlns:a16="http://schemas.microsoft.com/office/drawing/2014/main" id="{CC6730D4-3DF0-7F79-DA92-1581B98305C1}"/>
              </a:ext>
            </a:extLst>
          </p:cNvPr>
          <p:cNvPicPr>
            <a:picLocks noChangeAspect="1"/>
          </p:cNvPicPr>
          <p:nvPr/>
        </p:nvPicPr>
        <p:blipFill>
          <a:blip r:embed="rId2"/>
          <a:stretch>
            <a:fillRect/>
          </a:stretch>
        </p:blipFill>
        <p:spPr>
          <a:xfrm>
            <a:off x="5928360" y="1409700"/>
            <a:ext cx="6042660" cy="4541520"/>
          </a:xfrm>
          <a:prstGeom prst="rect">
            <a:avLst/>
          </a:prstGeom>
        </p:spPr>
      </p:pic>
    </p:spTree>
    <p:extLst>
      <p:ext uri="{BB962C8B-B14F-4D97-AF65-F5344CB8AC3E}">
        <p14:creationId xmlns:p14="http://schemas.microsoft.com/office/powerpoint/2010/main" val="42484620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A7D97-96E9-795B-7A65-13AAB24720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459E3-3189-9EA4-9039-E2668572AC0A}"/>
              </a:ext>
            </a:extLst>
          </p:cNvPr>
          <p:cNvSpPr>
            <a:spLocks noGrp="1"/>
          </p:cNvSpPr>
          <p:nvPr>
            <p:ph type="title"/>
          </p:nvPr>
        </p:nvSpPr>
        <p:spPr>
          <a:xfrm>
            <a:off x="182105" y="86622"/>
            <a:ext cx="10515600" cy="725142"/>
          </a:xfrm>
        </p:spPr>
        <p:txBody>
          <a:bodyPr>
            <a:normAutofit/>
          </a:bodyPr>
          <a:lstStyle/>
          <a:p>
            <a:r>
              <a:rPr lang="en-GB" sz="4000" dirty="0">
                <a:latin typeface="Futura" pitchFamily="50" charset="0"/>
              </a:rPr>
              <a:t>Evaluating</a:t>
            </a:r>
          </a:p>
        </p:txBody>
      </p:sp>
      <p:sp>
        <p:nvSpPr>
          <p:cNvPr id="3" name="Content Placeholder 2">
            <a:extLst>
              <a:ext uri="{FF2B5EF4-FFF2-40B4-BE49-F238E27FC236}">
                <a16:creationId xmlns:a16="http://schemas.microsoft.com/office/drawing/2014/main" id="{83E16A6A-1963-6A87-2D89-EC758A358B2D}"/>
              </a:ext>
            </a:extLst>
          </p:cNvPr>
          <p:cNvSpPr>
            <a:spLocks noGrp="1"/>
          </p:cNvSpPr>
          <p:nvPr>
            <p:ph idx="1"/>
          </p:nvPr>
        </p:nvSpPr>
        <p:spPr>
          <a:xfrm>
            <a:off x="301752" y="811764"/>
            <a:ext cx="5865783" cy="5662187"/>
          </a:xfrm>
          <a:ln>
            <a:solidFill>
              <a:schemeClr val="tx1"/>
            </a:solidFill>
          </a:ln>
        </p:spPr>
        <p:txBody>
          <a:bodyPr vert="horz" lIns="91440" tIns="45720" rIns="91440" bIns="45720" rtlCol="0" anchor="t">
            <a:normAutofit fontScale="77500" lnSpcReduction="20000"/>
          </a:bodyPr>
          <a:lstStyle/>
          <a:p>
            <a:pPr marL="0" indent="0">
              <a:buNone/>
            </a:pPr>
            <a:r>
              <a:rPr lang="en-GB" sz="1400" dirty="0"/>
              <a:t>Aim – I personally believe that this shoot successfully shows my aim of taking photographs that show movement and passing time. My personal feelings are also bolstered by the critiques, of which many of them reflecting that my aim has been perceived.</a:t>
            </a:r>
          </a:p>
          <a:p>
            <a:pPr marL="0" indent="0">
              <a:buNone/>
            </a:pPr>
            <a:r>
              <a:rPr lang="en-GB" sz="1400" dirty="0"/>
              <a:t>Planning – I feel that my planning for this shoot could have been more thorough, at least with the research. But overall was plentiful for me to be able to comfortably go out and take these photographs.</a:t>
            </a:r>
          </a:p>
          <a:p>
            <a:pPr marL="0" indent="0">
              <a:buNone/>
            </a:pPr>
            <a:r>
              <a:rPr lang="en-GB" sz="1400" dirty="0"/>
              <a:t>Shoot – For a public shoot in a busy city, specifically on a busy intersection, it went smoothly. There were going to be mishaps with a public shoot, things like people chatting with me, asking about my camera and interrupting shots. But nothing that could have been avoided. Everything that could have been avoided was avoided.</a:t>
            </a:r>
          </a:p>
          <a:p>
            <a:pPr marL="0" indent="0">
              <a:buNone/>
            </a:pPr>
            <a:r>
              <a:rPr lang="en-GB" sz="1400" dirty="0"/>
              <a:t>Selection (from contact Sheet) – I feel that the selection of images that were critiqued were my best photographs from this shoot and showed my aim the best. Everything that I wanted to show from this shoot was encapsulated in my exhibited images.</a:t>
            </a:r>
          </a:p>
          <a:p>
            <a:pPr marL="0" indent="0">
              <a:buNone/>
            </a:pPr>
            <a:r>
              <a:rPr lang="en-GB" sz="1400" dirty="0"/>
              <a:t>Editing/Printing– I feel that the editing and printing process of these photographs was a successful one that showed me that I had learned how to utilise the relevant techniques properly. There we some learning moments where I had done something wrong and had to ask for help to correct. These things showed me that there were things that I was going to crop or highlight that I didn’t need to. This gave me confidence in my work.</a:t>
            </a:r>
          </a:p>
          <a:p>
            <a:pPr marL="0" indent="0">
              <a:buNone/>
            </a:pPr>
            <a:r>
              <a:rPr lang="en-GB" sz="1400" dirty="0"/>
              <a:t>*Critique – Through the crit I was happily surprised by the amount of people that understood and enjoyed the meaning of my shoot. People enjoyed the composition and even the framing of my photographs. This showed me that people are seeing my work and invested in what it means and why I took the photos I did.</a:t>
            </a:r>
          </a:p>
          <a:p>
            <a:pPr marL="0" indent="0">
              <a:buNone/>
            </a:pPr>
            <a:r>
              <a:rPr lang="en-GB" sz="1400" dirty="0"/>
              <a:t>Outcomes – Have your outcomes displayed new skills? Do they 	achieve aims? What can you improve? The outcomes of these images display not so much a new skill, but a realisation of my proficiency with long exposure and ability to correctly frame and compose balanced images. There are things in the photographs that I feel I could improve on, things like exposure and focus would be 2 things I will improve. Even though these things are present in the image, I still feel that I have shown the aim of my shoot.</a:t>
            </a:r>
          </a:p>
          <a:p>
            <a:pPr marL="0" indent="0">
              <a:buNone/>
            </a:pPr>
            <a:endParaRPr lang="en-GB" sz="1400" dirty="0"/>
          </a:p>
        </p:txBody>
      </p:sp>
      <p:pic>
        <p:nvPicPr>
          <p:cNvPr id="4" name="Picture 3" descr="A collage of images of buildings&#10;&#10;Description automatically generated">
            <a:extLst>
              <a:ext uri="{FF2B5EF4-FFF2-40B4-BE49-F238E27FC236}">
                <a16:creationId xmlns:a16="http://schemas.microsoft.com/office/drawing/2014/main" id="{13264146-A6CF-439A-67CE-B5F3AE5EAFD9}"/>
              </a:ext>
            </a:extLst>
          </p:cNvPr>
          <p:cNvPicPr>
            <a:picLocks noChangeAspect="1"/>
          </p:cNvPicPr>
          <p:nvPr/>
        </p:nvPicPr>
        <p:blipFill>
          <a:blip r:embed="rId2"/>
          <a:srcRect t="1372" b="18589"/>
          <a:stretch/>
        </p:blipFill>
        <p:spPr>
          <a:xfrm>
            <a:off x="7106234" y="1016006"/>
            <a:ext cx="4903661" cy="4807917"/>
          </a:xfrm>
          <a:prstGeom prst="rect">
            <a:avLst/>
          </a:prstGeom>
        </p:spPr>
      </p:pic>
    </p:spTree>
    <p:extLst>
      <p:ext uri="{BB962C8B-B14F-4D97-AF65-F5344CB8AC3E}">
        <p14:creationId xmlns:p14="http://schemas.microsoft.com/office/powerpoint/2010/main" val="39254880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6E4C94D3791F742BF2CEB284273B86F" ma:contentTypeVersion="11" ma:contentTypeDescription="Create a new document." ma:contentTypeScope="" ma:versionID="925ac9757a05786c8bdb406578c0e2ed">
  <xsd:schema xmlns:xsd="http://www.w3.org/2001/XMLSchema" xmlns:xs="http://www.w3.org/2001/XMLSchema" xmlns:p="http://schemas.microsoft.com/office/2006/metadata/properties" xmlns:ns3="0085e1a2-9cbf-4b92-866b-21f3c89040b6" targetNamespace="http://schemas.microsoft.com/office/2006/metadata/properties" ma:root="true" ma:fieldsID="ecd4a2a480d3f6bff5c4776a5dcd12af" ns3:_="">
    <xsd:import namespace="0085e1a2-9cbf-4b92-866b-21f3c89040b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85e1a2-9cbf-4b92-866b-21f3c89040b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085e1a2-9cbf-4b92-866b-21f3c89040b6" xsi:nil="true"/>
  </documentManagement>
</p:properties>
</file>

<file path=customXml/itemProps1.xml><?xml version="1.0" encoding="utf-8"?>
<ds:datastoreItem xmlns:ds="http://schemas.openxmlformats.org/officeDocument/2006/customXml" ds:itemID="{6C183F5A-074D-4878-9652-C5E3CAD9CF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85e1a2-9cbf-4b92-866b-21f3c89040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D63F2F-FFF9-4972-A1D3-F4898F8E719D}">
  <ds:schemaRefs>
    <ds:schemaRef ds:uri="http://schemas.microsoft.com/sharepoint/v3/contenttype/forms"/>
  </ds:schemaRefs>
</ds:datastoreItem>
</file>

<file path=customXml/itemProps3.xml><?xml version="1.0" encoding="utf-8"?>
<ds:datastoreItem xmlns:ds="http://schemas.openxmlformats.org/officeDocument/2006/customXml" ds:itemID="{8BC8AC58-90E9-4D26-9345-86CAEFA6E6A6}">
  <ds:schemaRefs>
    <ds:schemaRef ds:uri="http://purl.org/dc/terms/"/>
    <ds:schemaRef ds:uri="http://schemas.microsoft.com/office/2006/documentManagement/types"/>
    <ds:schemaRef ds:uri="http://www.w3.org/XML/1998/namespace"/>
    <ds:schemaRef ds:uri="http://purl.org/dc/dcmitype/"/>
    <ds:schemaRef ds:uri="http://schemas.microsoft.com/office/infopath/2007/PartnerControls"/>
    <ds:schemaRef ds:uri="http://purl.org/dc/elements/1.1/"/>
    <ds:schemaRef ds:uri="http://schemas.openxmlformats.org/package/2006/metadata/core-properties"/>
    <ds:schemaRef ds:uri="0085e1a2-9cbf-4b92-866b-21f3c89040b6"/>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Ion</Template>
  <TotalTime>150</TotalTime>
  <Words>9998</Words>
  <Application>Microsoft Office PowerPoint</Application>
  <PresentationFormat>Widescreen</PresentationFormat>
  <Paragraphs>317</Paragraphs>
  <Slides>59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Aptos</vt:lpstr>
      <vt:lpstr>Aptos Display</vt:lpstr>
      <vt:lpstr>Arial</vt:lpstr>
      <vt:lpstr>Century Gothic</vt:lpstr>
      <vt:lpstr>Futura</vt:lpstr>
      <vt:lpstr>Futura Medium</vt:lpstr>
      <vt:lpstr>Substance W00 Regular</vt:lpstr>
      <vt:lpstr>Times New Roman</vt:lpstr>
      <vt:lpstr>Wingdings 3</vt:lpstr>
      <vt:lpstr>Ion</vt:lpstr>
      <vt:lpstr>Visual Studies 1- Joseph Allen</vt:lpstr>
      <vt:lpstr>IMAGE ANALYSIS 1 - CONTENT</vt:lpstr>
      <vt:lpstr>Visual Studies 1</vt:lpstr>
      <vt:lpstr>Garden of Earthly Delights. Hieronymus Bosch.1490 - 1500.</vt:lpstr>
      <vt:lpstr>Image Grid</vt:lpstr>
      <vt:lpstr>Unnamed. Joseph Allen. 2024.</vt:lpstr>
      <vt:lpstr>An Ordinary Eden. Margaret Mitchell.2023.</vt:lpstr>
      <vt:lpstr>Maxwell. Muntaka Chasant. 2023.</vt:lpstr>
      <vt:lpstr>IMAGE ANALYSIS 2 - COMPOSITION</vt:lpstr>
      <vt:lpstr>Composition</vt:lpstr>
      <vt:lpstr>Mood board</vt:lpstr>
      <vt:lpstr>LINE</vt:lpstr>
      <vt:lpstr>SHAPE</vt:lpstr>
      <vt:lpstr>TONE</vt:lpstr>
      <vt:lpstr>PATTERN</vt:lpstr>
      <vt:lpstr>BALANCE</vt:lpstr>
      <vt:lpstr>COLOUR</vt:lpstr>
      <vt:lpstr>FRAMING</vt:lpstr>
      <vt:lpstr>FOCUS</vt:lpstr>
      <vt:lpstr>POSITION/VIEWPOINT</vt:lpstr>
      <vt:lpstr>MOVEMENT</vt:lpstr>
      <vt:lpstr>IMAGE ANALYSIS 3 - CONTEXT</vt:lpstr>
      <vt:lpstr>Context - definition</vt:lpstr>
      <vt:lpstr>Anna. Alec Soth. 2017</vt:lpstr>
      <vt:lpstr>CROWD 1, Alexey Titarenko, 1992 </vt:lpstr>
      <vt:lpstr>No country for Young Men. Martin Seeds. 2021.</vt:lpstr>
      <vt:lpstr>This is how the earth must see itself. Tamsin Green. 2021.</vt:lpstr>
      <vt:lpstr>  EXHIBITION REVIEW</vt:lpstr>
      <vt:lpstr>EXHIBITION REVIEW OVERVIEW</vt:lpstr>
      <vt:lpstr>Echoes of Cymru: A Journey Through Welsh Art and Vision</vt:lpstr>
      <vt:lpstr>PROJECT 1 – “Nia, The Gurnos”, 2016. Clémentine Schneidermann.</vt:lpstr>
      <vt:lpstr>PROJECT 2 – Untitled, 2018. Dan Wood.</vt:lpstr>
      <vt:lpstr>PROJECT 3 – Leslie Terrace, 1998-9. Paul Cabuts.</vt:lpstr>
      <vt:lpstr>CONCLUSION</vt:lpstr>
      <vt:lpstr>PROJECT CYCLE- Planning/Documenting</vt:lpstr>
      <vt:lpstr>Planning and documenting</vt:lpstr>
      <vt:lpstr>How did they do this?</vt:lpstr>
      <vt:lpstr>How did they do this? (continued)</vt:lpstr>
      <vt:lpstr>Planning your next roll of film</vt:lpstr>
      <vt:lpstr>Documenting your roll of film</vt:lpstr>
      <vt:lpstr>PROJECT CYCLE- Contact Sheets</vt:lpstr>
      <vt:lpstr>Contact sheets</vt:lpstr>
      <vt:lpstr>Task 1A</vt:lpstr>
      <vt:lpstr>Task 1B</vt:lpstr>
      <vt:lpstr>Task 2A</vt:lpstr>
      <vt:lpstr>Task 2B</vt:lpstr>
      <vt:lpstr>TTL (Through the Lense)</vt:lpstr>
      <vt:lpstr>Contact sheet – Key image</vt:lpstr>
      <vt:lpstr>Contact sheet – Key images</vt:lpstr>
      <vt:lpstr>Digital Contact sheet</vt:lpstr>
      <vt:lpstr>PowerPoint Presentation</vt:lpstr>
      <vt:lpstr>PowerPoint Presentation</vt:lpstr>
      <vt:lpstr>Digital contact sheets</vt:lpstr>
      <vt:lpstr>PROJECT CYCLE- Editing &amp; Evaluating</vt:lpstr>
      <vt:lpstr>Editing </vt:lpstr>
      <vt:lpstr>Evaluating </vt:lpstr>
      <vt:lpstr>Editing – Darkroom Printing</vt:lpstr>
      <vt:lpstr>Critique</vt:lpstr>
      <vt:lpstr>Evaluating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Joseph Allen (2404792)</dc:creator>
  <cp:lastModifiedBy>Joseph Allen (2404792)</cp:lastModifiedBy>
  <cp:revision>2</cp:revision>
  <dcterms:created xsi:type="dcterms:W3CDTF">2025-01-07T13:38:24Z</dcterms:created>
  <dcterms:modified xsi:type="dcterms:W3CDTF">2025-01-07T16:08:44Z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0x01010086E4C94D3791F742BF2CEB284273B86F</vt:lpwstr>
  </property>
</Properties>
</file>