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15"/>
  </p:notesMasterIdLst>
  <p:sldIdLst>
    <p:sldId id="256" r:id="rId2"/>
    <p:sldId id="265" r:id="rId3"/>
    <p:sldId id="257" r:id="rId4"/>
    <p:sldId id="258" r:id="rId5"/>
    <p:sldId id="259" r:id="rId6"/>
    <p:sldId id="260" r:id="rId7"/>
    <p:sldId id="261" r:id="rId8"/>
    <p:sldId id="262" r:id="rId9"/>
    <p:sldId id="264" r:id="rId10"/>
    <p:sldId id="267" r:id="rId11"/>
    <p:sldId id="272" r:id="rId12"/>
    <p:sldId id="273"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6AD12-85B5-4044-AD07-671C9B242EE1}"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1E83EB-4F1E-4AE0-BC7B-0F0013D5FEEB}" type="slidenum">
              <a:rPr lang="en-GB" smtClean="0"/>
              <a:t>‹#›</a:t>
            </a:fld>
            <a:endParaRPr lang="en-GB"/>
          </a:p>
        </p:txBody>
      </p:sp>
    </p:spTree>
    <p:extLst>
      <p:ext uri="{BB962C8B-B14F-4D97-AF65-F5344CB8AC3E}">
        <p14:creationId xmlns:p14="http://schemas.microsoft.com/office/powerpoint/2010/main" val="2115191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1E83EB-4F1E-4AE0-BC7B-0F0013D5FEEB}" type="slidenum">
              <a:rPr lang="en-GB" smtClean="0"/>
              <a:t>9</a:t>
            </a:fld>
            <a:endParaRPr lang="en-GB"/>
          </a:p>
        </p:txBody>
      </p:sp>
    </p:spTree>
    <p:extLst>
      <p:ext uri="{BB962C8B-B14F-4D97-AF65-F5344CB8AC3E}">
        <p14:creationId xmlns:p14="http://schemas.microsoft.com/office/powerpoint/2010/main" val="10176387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7945029-CCFC-4A1F-B234-8CA91BF53047}" type="datetimeFigureOut">
              <a:rPr lang="en-GB" smtClean="0"/>
              <a:t>15/03/2026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621252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945029-CCFC-4A1F-B234-8CA91BF5304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1291181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945029-CCFC-4A1F-B234-8CA91BF5304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239677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945029-CCFC-4A1F-B234-8CA91BF53047}"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977195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945029-CCFC-4A1F-B234-8CA91BF53047}"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4006307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945029-CCFC-4A1F-B234-8CA91BF53047}"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1602677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945029-CCFC-4A1F-B234-8CA91BF53047}"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2980813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945029-CCFC-4A1F-B234-8CA91BF53047}"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1962796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945029-CCFC-4A1F-B234-8CA91BF53047}"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2299030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945029-CCFC-4A1F-B234-8CA91BF53047}"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3077592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7945029-CCFC-4A1F-B234-8CA91BF5304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40974037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7945029-CCFC-4A1F-B234-8CA91BF5304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270144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945029-CCFC-4A1F-B234-8CA91BF5304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134283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7945029-CCFC-4A1F-B234-8CA91BF53047}"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35377854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7945029-CCFC-4A1F-B234-8CA91BF53047}" type="datetimeFigureOut">
              <a:rPr lang="en-GB" smtClean="0"/>
              <a:t>15/03/2026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4718581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7945029-CCFC-4A1F-B234-8CA91BF5304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41151807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7945029-CCFC-4A1F-B234-8CA91BF5304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7DC66F-7B5D-4891-A175-5FDCD1761927}" type="slidenum">
              <a:rPr lang="en-GB" smtClean="0"/>
              <a:t>‹#›</a:t>
            </a:fld>
            <a:endParaRPr lang="en-GB"/>
          </a:p>
        </p:txBody>
      </p:sp>
    </p:spTree>
    <p:extLst>
      <p:ext uri="{BB962C8B-B14F-4D97-AF65-F5344CB8AC3E}">
        <p14:creationId xmlns:p14="http://schemas.microsoft.com/office/powerpoint/2010/main" val="773991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7945029-CCFC-4A1F-B234-8CA91BF53047}" type="datetimeFigureOut">
              <a:rPr lang="en-GB" smtClean="0"/>
              <a:t>15/03/2026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E7DC66F-7B5D-4891-A175-5FDCD1761927}" type="slidenum">
              <a:rPr lang="en-GB" smtClean="0"/>
              <a:t>‹#›</a:t>
            </a:fld>
            <a:endParaRPr lang="en-GB"/>
          </a:p>
        </p:txBody>
      </p:sp>
    </p:spTree>
    <p:extLst>
      <p:ext uri="{BB962C8B-B14F-4D97-AF65-F5344CB8AC3E}">
        <p14:creationId xmlns:p14="http://schemas.microsoft.com/office/powerpoint/2010/main" val="1597643841"/>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package" Target="../embeddings/Microsoft_Excel_Worksheet.xlsx"/><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kaplan.co.uk/blog/features/is-microsoft-excel-still-relevant?utm_source=chatgpt.com" TargetMode="External"/><Relationship Id="rId2" Type="http://schemas.openxmlformats.org/officeDocument/2006/relationships/hyperlink" Target="https://www.exceldemy.com/track-income-and-expenses-in-excel/" TargetMode="External"/><Relationship Id="rId1" Type="http://schemas.openxmlformats.org/officeDocument/2006/relationships/slideLayout" Target="../slideLayouts/slideLayout2.xml"/><Relationship Id="rId5" Type="http://schemas.openxmlformats.org/officeDocument/2006/relationships/hyperlink" Target="https://jw-webmagazine.com/tips/demon-slayer-kimetsu-no-yaiba-cafe-in-japan/" TargetMode="External"/><Relationship Id="rId4" Type="http://schemas.openxmlformats.org/officeDocument/2006/relationships/hyperlink" Target="https://www.linkedin.com/pulse/timeless-power-excel-why-still-reigns-digital-age-rosvi-s-xaghc?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A111A5B-5382-2C69-40A1-63F9912FDA9B}"/>
              </a:ext>
            </a:extLst>
          </p:cNvPr>
          <p:cNvSpPr>
            <a:spLocks noGrp="1"/>
          </p:cNvSpPr>
          <p:nvPr>
            <p:ph type="ctrTitle"/>
          </p:nvPr>
        </p:nvSpPr>
        <p:spPr>
          <a:xfrm>
            <a:off x="1199535" y="521257"/>
            <a:ext cx="9829586" cy="1825096"/>
          </a:xfrm>
        </p:spPr>
        <p:txBody>
          <a:bodyPr>
            <a:normAutofit/>
          </a:bodyPr>
          <a:lstStyle/>
          <a:p>
            <a:r>
              <a:rPr lang="en-US" dirty="0">
                <a:solidFill>
                  <a:schemeClr val="accent4">
                    <a:lumMod val="60000"/>
                    <a:lumOff val="40000"/>
                  </a:schemeClr>
                </a:solidFill>
                <a:latin typeface="Algerian" panose="04020705040A02060702" pitchFamily="82" charset="0"/>
              </a:rPr>
              <a:t>HASHIRA HOUSE CAFE</a:t>
            </a:r>
            <a:endParaRPr lang="en-GB" dirty="0">
              <a:solidFill>
                <a:schemeClr val="accent4">
                  <a:lumMod val="60000"/>
                  <a:lumOff val="40000"/>
                </a:schemeClr>
              </a:solidFill>
              <a:latin typeface="Algerian" panose="04020705040A02060702" pitchFamily="82" charset="0"/>
            </a:endParaRPr>
          </a:p>
        </p:txBody>
      </p:sp>
      <p:sp>
        <p:nvSpPr>
          <p:cNvPr id="7" name="Subtitle 6">
            <a:extLst>
              <a:ext uri="{FF2B5EF4-FFF2-40B4-BE49-F238E27FC236}">
                <a16:creationId xmlns:a16="http://schemas.microsoft.com/office/drawing/2014/main" id="{BCC0ABC8-3A65-6829-2997-FA028EA76587}"/>
              </a:ext>
            </a:extLst>
          </p:cNvPr>
          <p:cNvSpPr>
            <a:spLocks noGrp="1"/>
          </p:cNvSpPr>
          <p:nvPr>
            <p:ph type="subTitle" idx="1"/>
          </p:nvPr>
        </p:nvSpPr>
        <p:spPr>
          <a:xfrm>
            <a:off x="1371600" y="2552505"/>
            <a:ext cx="9448800" cy="1765496"/>
          </a:xfrm>
        </p:spPr>
        <p:txBody>
          <a:bodyPr>
            <a:noAutofit/>
          </a:bodyPr>
          <a:lstStyle/>
          <a:p>
            <a:r>
              <a:rPr lang="en-GB" sz="2400" b="1" dirty="0"/>
              <a:t>Module Name: </a:t>
            </a:r>
            <a:r>
              <a:rPr lang="en-GB" dirty="0"/>
              <a:t>Digital Skills for Personal Development and Business Growth</a:t>
            </a:r>
          </a:p>
          <a:p>
            <a:r>
              <a:rPr lang="en-GB" sz="2400" b="1" dirty="0"/>
              <a:t>Module Code: </a:t>
            </a:r>
            <a:r>
              <a:rPr lang="en-GB" dirty="0"/>
              <a:t> BMSW4008</a:t>
            </a:r>
          </a:p>
          <a:p>
            <a:r>
              <a:rPr lang="en-GB" sz="2400" b="1" dirty="0"/>
              <a:t>Assignment Name: </a:t>
            </a:r>
            <a:r>
              <a:rPr lang="en-GB" sz="2400" dirty="0"/>
              <a:t>PRESENTATION</a:t>
            </a:r>
          </a:p>
          <a:p>
            <a:r>
              <a:rPr lang="en-GB" sz="2400" b="1" dirty="0"/>
              <a:t>Student Name: </a:t>
            </a:r>
            <a:r>
              <a:rPr lang="en-GB" sz="2400" dirty="0"/>
              <a:t>Vera Yasmin Ahmed</a:t>
            </a:r>
          </a:p>
          <a:p>
            <a:r>
              <a:rPr lang="en-GB" sz="2400" b="1" dirty="0"/>
              <a:t>Student Number: </a:t>
            </a:r>
            <a:r>
              <a:rPr lang="en-GB" sz="2400" dirty="0"/>
              <a:t>2432984</a:t>
            </a:r>
          </a:p>
          <a:p>
            <a:r>
              <a:rPr lang="en-GB" sz="2400" b="1" dirty="0"/>
              <a:t>Lecturer: </a:t>
            </a:r>
            <a:r>
              <a:rPr lang="en-GB" sz="2400" dirty="0"/>
              <a:t>Gareth Hughes</a:t>
            </a:r>
          </a:p>
        </p:txBody>
      </p:sp>
      <p:pic>
        <p:nvPicPr>
          <p:cNvPr id="8" name="Picture 7">
            <a:extLst>
              <a:ext uri="{FF2B5EF4-FFF2-40B4-BE49-F238E27FC236}">
                <a16:creationId xmlns:a16="http://schemas.microsoft.com/office/drawing/2014/main" id="{352814AB-EF2D-4C3C-F2F3-EE341D0F1111}"/>
              </a:ext>
            </a:extLst>
          </p:cNvPr>
          <p:cNvPicPr>
            <a:picLocks noChangeAspect="1"/>
          </p:cNvPicPr>
          <p:nvPr/>
        </p:nvPicPr>
        <p:blipFill>
          <a:blip r:embed="rId2"/>
          <a:stretch>
            <a:fillRect/>
          </a:stretch>
        </p:blipFill>
        <p:spPr>
          <a:xfrm>
            <a:off x="7749745" y="315105"/>
            <a:ext cx="2981202" cy="959674"/>
          </a:xfrm>
          <a:prstGeom prst="rect">
            <a:avLst/>
          </a:prstGeom>
        </p:spPr>
      </p:pic>
    </p:spTree>
    <p:extLst>
      <p:ext uri="{BB962C8B-B14F-4D97-AF65-F5344CB8AC3E}">
        <p14:creationId xmlns:p14="http://schemas.microsoft.com/office/powerpoint/2010/main" val="3714532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E9760-7B22-85CC-C5A4-9B26C17D4FC4}"/>
              </a:ext>
            </a:extLst>
          </p:cNvPr>
          <p:cNvSpPr>
            <a:spLocks noGrp="1"/>
          </p:cNvSpPr>
          <p:nvPr>
            <p:ph type="title"/>
          </p:nvPr>
        </p:nvSpPr>
        <p:spPr/>
        <p:txBody>
          <a:bodyPr>
            <a:normAutofit fontScale="90000"/>
          </a:bodyPr>
          <a:lstStyle/>
          <a:p>
            <a:pPr algn="ctr"/>
            <a:r>
              <a:rPr lang="en-GB" b="1" dirty="0"/>
              <a:t> </a:t>
            </a:r>
            <a:br>
              <a:rPr lang="en-GB" dirty="0"/>
            </a:br>
            <a:r>
              <a:rPr lang="en-GB" b="1" dirty="0">
                <a:latin typeface="Algerian" panose="04020705040A02060702" pitchFamily="82" charset="0"/>
              </a:rPr>
              <a:t>Introduction</a:t>
            </a:r>
            <a:br>
              <a:rPr lang="en-GB" dirty="0">
                <a:latin typeface="Algerian" panose="04020705040A02060702" pitchFamily="82" charset="0"/>
              </a:rPr>
            </a:br>
            <a:endParaRPr lang="en-GB" dirty="0">
              <a:latin typeface="Algerian" panose="04020705040A02060702" pitchFamily="82" charset="0"/>
            </a:endParaRPr>
          </a:p>
        </p:txBody>
      </p:sp>
      <p:sp>
        <p:nvSpPr>
          <p:cNvPr id="3" name="Content Placeholder 2">
            <a:extLst>
              <a:ext uri="{FF2B5EF4-FFF2-40B4-BE49-F238E27FC236}">
                <a16:creationId xmlns:a16="http://schemas.microsoft.com/office/drawing/2014/main" id="{58A212B4-2264-DE67-42A5-649C234C51F5}"/>
              </a:ext>
            </a:extLst>
          </p:cNvPr>
          <p:cNvSpPr>
            <a:spLocks noGrp="1"/>
          </p:cNvSpPr>
          <p:nvPr>
            <p:ph idx="1"/>
          </p:nvPr>
        </p:nvSpPr>
        <p:spPr>
          <a:xfrm>
            <a:off x="258418" y="2676291"/>
            <a:ext cx="5267311" cy="3576364"/>
          </a:xfrm>
        </p:spPr>
        <p:txBody>
          <a:bodyPr>
            <a:normAutofit/>
          </a:bodyPr>
          <a:lstStyle/>
          <a:p>
            <a:r>
              <a:rPr lang="en-US" b="1" dirty="0">
                <a:solidFill>
                  <a:schemeClr val="accent6"/>
                </a:solidFill>
              </a:rPr>
              <a:t>Today I will be presenting my project on Hashira House Cafe. I will explain how I used market research to plan my business and how I applied the findings to create a website, marketing materials, financial projections in Excel, and a video advertisement. I will show examples from my survey, the website, flyer, Excel charts, and the video, so you can see how research shaped the design decisions what lead to the final chapter.</a:t>
            </a:r>
            <a:endParaRPr lang="en-GB" b="1" dirty="0">
              <a:solidFill>
                <a:schemeClr val="accent6"/>
              </a:solidFill>
            </a:endParaRPr>
          </a:p>
        </p:txBody>
      </p:sp>
      <p:pic>
        <p:nvPicPr>
          <p:cNvPr id="5" name="Picture 4">
            <a:extLst>
              <a:ext uri="{FF2B5EF4-FFF2-40B4-BE49-F238E27FC236}">
                <a16:creationId xmlns:a16="http://schemas.microsoft.com/office/drawing/2014/main" id="{23C2F3C7-1B01-A5CF-645B-A65E7B1BA6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67616" y="2912265"/>
            <a:ext cx="2558203" cy="3837305"/>
          </a:xfrm>
          <a:prstGeom prst="rect">
            <a:avLst/>
          </a:prstGeom>
          <a:ln>
            <a:noFill/>
          </a:ln>
          <a:effectLst>
            <a:softEdge rad="112500"/>
          </a:effectLst>
        </p:spPr>
      </p:pic>
      <p:pic>
        <p:nvPicPr>
          <p:cNvPr id="6" name="Picture 5">
            <a:extLst>
              <a:ext uri="{FF2B5EF4-FFF2-40B4-BE49-F238E27FC236}">
                <a16:creationId xmlns:a16="http://schemas.microsoft.com/office/drawing/2014/main" id="{B5676A5C-DD44-E502-BBDA-559B811DF133}"/>
              </a:ext>
            </a:extLst>
          </p:cNvPr>
          <p:cNvPicPr>
            <a:picLocks noChangeAspect="1"/>
          </p:cNvPicPr>
          <p:nvPr/>
        </p:nvPicPr>
        <p:blipFill>
          <a:blip r:embed="rId3">
            <a:extLst>
              <a:ext uri="{28A0092B-C50C-407E-A947-70E740481C1C}">
                <a14:useLocalDpi xmlns:a14="http://schemas.microsoft.com/office/drawing/2010/main" val="0"/>
              </a:ext>
            </a:extLst>
          </a:blip>
          <a:srcRect l="2687" t="1720" r="3549" b="70322"/>
          <a:stretch>
            <a:fillRect/>
          </a:stretch>
        </p:blipFill>
        <p:spPr>
          <a:xfrm>
            <a:off x="7138219" y="883852"/>
            <a:ext cx="4286865" cy="2156437"/>
          </a:xfrm>
          <a:prstGeom prst="rect">
            <a:avLst/>
          </a:prstGeom>
          <a:ln>
            <a:noFill/>
          </a:ln>
          <a:effectLst>
            <a:softEdge rad="112500"/>
          </a:effectLst>
        </p:spPr>
      </p:pic>
      <p:pic>
        <p:nvPicPr>
          <p:cNvPr id="8" name="Picture 7">
            <a:extLst>
              <a:ext uri="{FF2B5EF4-FFF2-40B4-BE49-F238E27FC236}">
                <a16:creationId xmlns:a16="http://schemas.microsoft.com/office/drawing/2014/main" id="{99022091-F58A-FF3D-E703-6EBA2FC62C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35660" y="3040289"/>
            <a:ext cx="4074029" cy="2716019"/>
          </a:xfrm>
          <a:prstGeom prst="rect">
            <a:avLst/>
          </a:prstGeom>
          <a:ln>
            <a:noFill/>
          </a:ln>
          <a:effectLst>
            <a:softEdge rad="112500"/>
          </a:effectLst>
        </p:spPr>
      </p:pic>
    </p:spTree>
    <p:extLst>
      <p:ext uri="{BB962C8B-B14F-4D97-AF65-F5344CB8AC3E}">
        <p14:creationId xmlns:p14="http://schemas.microsoft.com/office/powerpoint/2010/main" val="3166089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BB50D8C-A30A-0CE0-950E-5B9EF66672B9}"/>
              </a:ext>
            </a:extLst>
          </p:cNvPr>
          <p:cNvSpPr>
            <a:spLocks noGrp="1"/>
          </p:cNvSpPr>
          <p:nvPr>
            <p:ph type="title"/>
          </p:nvPr>
        </p:nvSpPr>
        <p:spPr/>
        <p:txBody>
          <a:bodyPr/>
          <a:lstStyle/>
          <a:p>
            <a:r>
              <a:rPr lang="en-GB" dirty="0"/>
              <a:t>Analysing the Data</a:t>
            </a:r>
          </a:p>
        </p:txBody>
      </p:sp>
      <p:sp>
        <p:nvSpPr>
          <p:cNvPr id="3" name="Content Placeholder 2">
            <a:extLst>
              <a:ext uri="{FF2B5EF4-FFF2-40B4-BE49-F238E27FC236}">
                <a16:creationId xmlns:a16="http://schemas.microsoft.com/office/drawing/2014/main" id="{92A3F682-E023-C4FD-ED70-DF08264A9B93}"/>
              </a:ext>
            </a:extLst>
          </p:cNvPr>
          <p:cNvSpPr>
            <a:spLocks noGrp="1"/>
          </p:cNvSpPr>
          <p:nvPr>
            <p:ph idx="1"/>
          </p:nvPr>
        </p:nvSpPr>
        <p:spPr>
          <a:xfrm>
            <a:off x="397871" y="2382700"/>
            <a:ext cx="5934103" cy="2546554"/>
          </a:xfrm>
        </p:spPr>
        <p:txBody>
          <a:bodyPr>
            <a:noAutofit/>
          </a:bodyPr>
          <a:lstStyle/>
          <a:p>
            <a:pPr>
              <a:buFont typeface="+mj-lt"/>
              <a:buAutoNum type="arabicPeriod"/>
            </a:pPr>
            <a:r>
              <a:rPr lang="en-US" sz="1200" dirty="0">
                <a:solidFill>
                  <a:schemeClr val="accent6"/>
                </a:solidFill>
                <a:latin typeface="Arial Black" panose="020B0A04020102020204" pitchFamily="34" charset="0"/>
              </a:rPr>
              <a:t>To start the project, I wanted to make sure people are actually  interested in an anime themed cafe, so I designed a questionnaire. I focused on three main areas: firstly, my main question was if people are interested in anime, secondly, if people like to go to cafes at all,  what food or drinks they enjoy, and thirdly, their interest in events such as cosplay nights, anime screenings, VR experiences, and birthday parties</a:t>
            </a:r>
            <a:r>
              <a:rPr lang="en-GB" sz="1200" b="1" dirty="0">
                <a:solidFill>
                  <a:schemeClr val="accent6"/>
                </a:solidFill>
                <a:latin typeface="Arial Black" panose="020B0A04020102020204" pitchFamily="34" charset="0"/>
              </a:rPr>
              <a:t>(Kurita, 2025)</a:t>
            </a:r>
            <a:r>
              <a:rPr lang="en-US" sz="1200" dirty="0">
                <a:solidFill>
                  <a:schemeClr val="accent6"/>
                </a:solidFill>
                <a:latin typeface="Arial Black" panose="020B0A04020102020204" pitchFamily="34" charset="0"/>
              </a:rPr>
              <a:t>. I asked participants if they wanted to be notified when the Hashira House Cafe launches. I tried to keep it simple with multiple choice and yes/no questions so it would not take too long to complete it. I shared it online with students, friends, and local anime fans and received 18 responses, which gave me enough data to see some clear patterns.</a:t>
            </a:r>
          </a:p>
          <a:p>
            <a:pPr fontAlgn="base">
              <a:buFont typeface="+mj-lt"/>
              <a:buAutoNum type="arabicPeriod"/>
            </a:pPr>
            <a:r>
              <a:rPr lang="en-US" sz="1200" b="1" dirty="0">
                <a:solidFill>
                  <a:schemeClr val="tx2">
                    <a:lumMod val="40000"/>
                    <a:lumOff val="60000"/>
                  </a:schemeClr>
                </a:solidFill>
                <a:latin typeface="Arial Black" panose="020B0A04020102020204" pitchFamily="34" charset="0"/>
              </a:rPr>
              <a:t>As an influencer, I have been sharing my anime artwork on Instagram stories to gauge audience interest. Both of my posts were shared by the official Demon Slayer verified account, resulting in 128,854 views within 24hours and 37,401 views in just 2 hours.​ And 200 000 view end of the day (</a:t>
            </a:r>
            <a:r>
              <a:rPr lang="en-US" sz="1200" b="1" dirty="0" err="1">
                <a:solidFill>
                  <a:schemeClr val="tx2">
                    <a:lumMod val="40000"/>
                    <a:lumOff val="60000"/>
                  </a:schemeClr>
                </a:solidFill>
                <a:latin typeface="Arial Black" panose="020B0A04020102020204" pitchFamily="34" charset="0"/>
              </a:rPr>
              <a:t>Animehunch</a:t>
            </a:r>
            <a:r>
              <a:rPr lang="en-US" sz="1200" b="1" dirty="0">
                <a:solidFill>
                  <a:schemeClr val="tx2">
                    <a:lumMod val="40000"/>
                    <a:lumOff val="60000"/>
                  </a:schemeClr>
                </a:solidFill>
                <a:latin typeface="Arial Black" panose="020B0A04020102020204" pitchFamily="34" charset="0"/>
              </a:rPr>
              <a:t>, 2025).</a:t>
            </a:r>
          </a:p>
          <a:p>
            <a:pPr fontAlgn="base">
              <a:buFont typeface="+mj-lt"/>
              <a:buAutoNum type="arabicPeriod"/>
            </a:pPr>
            <a:r>
              <a:rPr lang="en-US" sz="1200" b="1" dirty="0">
                <a:solidFill>
                  <a:schemeClr val="accent5">
                    <a:lumMod val="60000"/>
                    <a:lumOff val="40000"/>
                  </a:schemeClr>
                </a:solidFill>
                <a:latin typeface="Arial Black" panose="020B0A04020102020204" pitchFamily="34" charset="0"/>
              </a:rPr>
              <a:t>These metrics highlight not only the strong engagement of anime content but also the rapid response from a passionate audience, demonstrating significant potential for anime related content and business opportunities.</a:t>
            </a:r>
          </a:p>
          <a:p>
            <a:pPr>
              <a:buFont typeface="+mj-lt"/>
              <a:buAutoNum type="arabicPeriod"/>
            </a:pPr>
            <a:endParaRPr lang="en-US" sz="1200" i="1" dirty="0">
              <a:solidFill>
                <a:schemeClr val="accent6"/>
              </a:solidFill>
              <a:latin typeface="Arial Rounded MT Bold" panose="020F0704030504030204" pitchFamily="34" charset="0"/>
            </a:endParaRPr>
          </a:p>
        </p:txBody>
      </p:sp>
      <p:pic>
        <p:nvPicPr>
          <p:cNvPr id="4" name="Picture 3">
            <a:extLst>
              <a:ext uri="{FF2B5EF4-FFF2-40B4-BE49-F238E27FC236}">
                <a16:creationId xmlns:a16="http://schemas.microsoft.com/office/drawing/2014/main" id="{2006F82D-EA64-1AB2-802F-65B48E2CC2DA}"/>
              </a:ext>
            </a:extLst>
          </p:cNvPr>
          <p:cNvPicPr>
            <a:picLocks noChangeAspect="1"/>
          </p:cNvPicPr>
          <p:nvPr/>
        </p:nvPicPr>
        <p:blipFill>
          <a:blip r:embed="rId2">
            <a:extLst>
              <a:ext uri="{28A0092B-C50C-407E-A947-70E740481C1C}">
                <a14:useLocalDpi xmlns:a14="http://schemas.microsoft.com/office/drawing/2010/main" val="0"/>
              </a:ext>
            </a:extLst>
          </a:blip>
          <a:srcRect l="9836" t="3832" r="13525" b="18137"/>
          <a:stretch>
            <a:fillRect/>
          </a:stretch>
        </p:blipFill>
        <p:spPr>
          <a:xfrm>
            <a:off x="6800180" y="1292942"/>
            <a:ext cx="3677264" cy="4970206"/>
          </a:xfrm>
          <a:prstGeom prst="rect">
            <a:avLst/>
          </a:prstGeom>
        </p:spPr>
      </p:pic>
      <p:pic>
        <p:nvPicPr>
          <p:cNvPr id="11" name="Picture 10">
            <a:extLst>
              <a:ext uri="{FF2B5EF4-FFF2-40B4-BE49-F238E27FC236}">
                <a16:creationId xmlns:a16="http://schemas.microsoft.com/office/drawing/2014/main" id="{DDB55858-34E9-0523-2477-08AB6EAEA4BA}"/>
              </a:ext>
            </a:extLst>
          </p:cNvPr>
          <p:cNvPicPr>
            <a:picLocks noChangeAspect="1"/>
          </p:cNvPicPr>
          <p:nvPr/>
        </p:nvPicPr>
        <p:blipFill>
          <a:blip r:embed="rId3">
            <a:extLst>
              <a:ext uri="{28A0092B-C50C-407E-A947-70E740481C1C}">
                <a14:useLocalDpi xmlns:a14="http://schemas.microsoft.com/office/drawing/2010/main" val="0"/>
              </a:ext>
            </a:extLst>
          </a:blip>
          <a:srcRect r="20325" b="12748"/>
          <a:stretch>
            <a:fillRect/>
          </a:stretch>
        </p:blipFill>
        <p:spPr>
          <a:xfrm>
            <a:off x="9936669" y="2086109"/>
            <a:ext cx="2039021" cy="3478949"/>
          </a:xfrm>
          <a:prstGeom prst="rect">
            <a:avLst/>
          </a:prstGeom>
        </p:spPr>
      </p:pic>
    </p:spTree>
    <p:extLst>
      <p:ext uri="{BB962C8B-B14F-4D97-AF65-F5344CB8AC3E}">
        <p14:creationId xmlns:p14="http://schemas.microsoft.com/office/powerpoint/2010/main" val="815134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70BC9CB-0381-9A64-7109-41219A7E8D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2797" y="714020"/>
            <a:ext cx="3794674" cy="5735942"/>
          </a:xfrm>
          <a:prstGeom prst="rect">
            <a:avLst/>
          </a:prstGeom>
          <a:ln>
            <a:noFill/>
          </a:ln>
          <a:effectLst>
            <a:softEdge rad="112500"/>
          </a:effectLst>
        </p:spPr>
      </p:pic>
      <p:pic>
        <p:nvPicPr>
          <p:cNvPr id="10" name="Picture 9">
            <a:extLst>
              <a:ext uri="{FF2B5EF4-FFF2-40B4-BE49-F238E27FC236}">
                <a16:creationId xmlns:a16="http://schemas.microsoft.com/office/drawing/2014/main" id="{2A87D406-60BB-83B2-03CB-87857D62F7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9329" y="2302025"/>
            <a:ext cx="2561303" cy="3841955"/>
          </a:xfrm>
          <a:prstGeom prst="rect">
            <a:avLst/>
          </a:prstGeom>
          <a:ln>
            <a:noFill/>
          </a:ln>
          <a:effectLst>
            <a:softEdge rad="112500"/>
          </a:effectLst>
        </p:spPr>
      </p:pic>
      <p:pic>
        <p:nvPicPr>
          <p:cNvPr id="12" name="Picture 11">
            <a:extLst>
              <a:ext uri="{FF2B5EF4-FFF2-40B4-BE49-F238E27FC236}">
                <a16:creationId xmlns:a16="http://schemas.microsoft.com/office/drawing/2014/main" id="{FA2A206C-E128-840A-1548-7932DA778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65973" y="714020"/>
            <a:ext cx="2887627" cy="5735942"/>
          </a:xfrm>
          <a:prstGeom prst="rect">
            <a:avLst/>
          </a:prstGeom>
          <a:ln>
            <a:noFill/>
          </a:ln>
          <a:effectLst>
            <a:softEdge rad="112500"/>
          </a:effectLst>
        </p:spPr>
      </p:pic>
      <p:pic>
        <p:nvPicPr>
          <p:cNvPr id="15" name="Picture 14">
            <a:extLst>
              <a:ext uri="{FF2B5EF4-FFF2-40B4-BE49-F238E27FC236}">
                <a16:creationId xmlns:a16="http://schemas.microsoft.com/office/drawing/2014/main" id="{E8474A60-B692-0C6E-779B-44E1B9D8633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14503" y="2469173"/>
            <a:ext cx="2748116" cy="3507658"/>
          </a:xfrm>
          <a:prstGeom prst="rect">
            <a:avLst/>
          </a:prstGeom>
          <a:ln>
            <a:noFill/>
          </a:ln>
          <a:effectLst>
            <a:softEdge rad="112500"/>
          </a:effectLst>
        </p:spPr>
      </p:pic>
    </p:spTree>
    <p:extLst>
      <p:ext uri="{BB962C8B-B14F-4D97-AF65-F5344CB8AC3E}">
        <p14:creationId xmlns:p14="http://schemas.microsoft.com/office/powerpoint/2010/main" val="3766485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39B9B-BB42-0216-D028-8D5B9F5E3738}"/>
              </a:ext>
            </a:extLst>
          </p:cNvPr>
          <p:cNvSpPr>
            <a:spLocks noGrp="1"/>
          </p:cNvSpPr>
          <p:nvPr>
            <p:ph type="title"/>
          </p:nvPr>
        </p:nvSpPr>
        <p:spPr/>
        <p:txBody>
          <a:bodyPr>
            <a:normAutofit fontScale="90000"/>
          </a:bodyPr>
          <a:lstStyle/>
          <a:p>
            <a:r>
              <a:rPr lang="en-GB" dirty="0"/>
              <a:t>Analysing the Data</a:t>
            </a:r>
            <a:br>
              <a:rPr lang="en-GB" dirty="0">
                <a:latin typeface="Algerian" panose="04020705040A02060702" pitchFamily="82" charset="0"/>
              </a:rPr>
            </a:br>
            <a:endParaRPr lang="en-GB" dirty="0">
              <a:latin typeface="Algerian" panose="04020705040A02060702" pitchFamily="82" charset="0"/>
            </a:endParaRPr>
          </a:p>
        </p:txBody>
      </p:sp>
      <p:sp>
        <p:nvSpPr>
          <p:cNvPr id="3" name="Content Placeholder 2">
            <a:extLst>
              <a:ext uri="{FF2B5EF4-FFF2-40B4-BE49-F238E27FC236}">
                <a16:creationId xmlns:a16="http://schemas.microsoft.com/office/drawing/2014/main" id="{C5B305BA-E913-6C52-582D-7BCB17931560}"/>
              </a:ext>
            </a:extLst>
          </p:cNvPr>
          <p:cNvSpPr>
            <a:spLocks noGrp="1"/>
          </p:cNvSpPr>
          <p:nvPr>
            <p:ph idx="1"/>
          </p:nvPr>
        </p:nvSpPr>
        <p:spPr>
          <a:xfrm>
            <a:off x="616975" y="2507226"/>
            <a:ext cx="5950974" cy="3571842"/>
          </a:xfrm>
        </p:spPr>
        <p:txBody>
          <a:bodyPr>
            <a:normAutofit/>
          </a:bodyPr>
          <a:lstStyle/>
          <a:p>
            <a:r>
              <a:rPr lang="en-US" b="1" dirty="0">
                <a:solidFill>
                  <a:schemeClr val="accent6">
                    <a:lumMod val="75000"/>
                  </a:schemeClr>
                </a:solidFill>
              </a:rPr>
              <a:t>Once I collected the responses, I analyzed the data. Around 70% of people said they watch anime regularly, which shows there is definitely an audience for Hashira House Cafe. About 80% people said they would probably or definitely visit, which is really encouraging. When I looked at the events, cosplay nights and anime screenings, they been the most popular, VR experiences were also highly rated. Lastly, most respondents said they wanted notifications about the launch of the Cafe, which shown strong interested in visiting Hashira House Cafe.</a:t>
            </a:r>
            <a:endParaRPr lang="en-GB" b="1" dirty="0">
              <a:solidFill>
                <a:schemeClr val="accent6">
                  <a:lumMod val="75000"/>
                </a:schemeClr>
              </a:solidFill>
              <a:latin typeface="Arial Black" panose="020B0A04020102020204" pitchFamily="34" charset="0"/>
            </a:endParaRPr>
          </a:p>
        </p:txBody>
      </p:sp>
      <p:pic>
        <p:nvPicPr>
          <p:cNvPr id="5" name="Picture 4">
            <a:extLst>
              <a:ext uri="{FF2B5EF4-FFF2-40B4-BE49-F238E27FC236}">
                <a16:creationId xmlns:a16="http://schemas.microsoft.com/office/drawing/2014/main" id="{81E5F674-FA96-F79F-0661-B115DEABC8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3716" y="766916"/>
            <a:ext cx="4103329" cy="5845552"/>
          </a:xfrm>
          <a:prstGeom prst="rect">
            <a:avLst/>
          </a:prstGeom>
          <a:ln>
            <a:noFill/>
          </a:ln>
          <a:effectLst>
            <a:softEdge rad="112500"/>
          </a:effectLst>
        </p:spPr>
      </p:pic>
    </p:spTree>
    <p:extLst>
      <p:ext uri="{BB962C8B-B14F-4D97-AF65-F5344CB8AC3E}">
        <p14:creationId xmlns:p14="http://schemas.microsoft.com/office/powerpoint/2010/main" val="795186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FF5176B7-C423-5AA0-C838-6C217A617D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6916" y="344129"/>
            <a:ext cx="10972799" cy="5874109"/>
          </a:xfrm>
          <a:prstGeom prst="rect">
            <a:avLst/>
          </a:prstGeom>
          <a:ln>
            <a:noFill/>
          </a:ln>
          <a:effectLst>
            <a:softEdge rad="112500"/>
          </a:effectLst>
        </p:spPr>
      </p:pic>
    </p:spTree>
    <p:extLst>
      <p:ext uri="{BB962C8B-B14F-4D97-AF65-F5344CB8AC3E}">
        <p14:creationId xmlns:p14="http://schemas.microsoft.com/office/powerpoint/2010/main" val="1064738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C42C9-9F62-4921-50D2-49B9F7E85659}"/>
              </a:ext>
            </a:extLst>
          </p:cNvPr>
          <p:cNvSpPr>
            <a:spLocks noGrp="1"/>
          </p:cNvSpPr>
          <p:nvPr>
            <p:ph type="title"/>
          </p:nvPr>
        </p:nvSpPr>
        <p:spPr>
          <a:xfrm>
            <a:off x="116758" y="322834"/>
            <a:ext cx="10659397" cy="1703525"/>
          </a:xfrm>
        </p:spPr>
        <p:txBody>
          <a:bodyPr>
            <a:normAutofit/>
          </a:bodyPr>
          <a:lstStyle/>
          <a:p>
            <a:pPr algn="ctr"/>
            <a:r>
              <a:rPr lang="en-US" sz="4400" dirty="0">
                <a:latin typeface="Algerian" panose="04020705040A02060702" pitchFamily="82" charset="0"/>
              </a:rPr>
              <a:t>WEBSITE DESIGN</a:t>
            </a:r>
            <a:endParaRPr lang="en-GB" sz="4400" dirty="0">
              <a:latin typeface="Algerian" panose="04020705040A02060702" pitchFamily="82" charset="0"/>
            </a:endParaRPr>
          </a:p>
        </p:txBody>
      </p:sp>
      <p:sp>
        <p:nvSpPr>
          <p:cNvPr id="6" name="TextBox 5">
            <a:extLst>
              <a:ext uri="{FF2B5EF4-FFF2-40B4-BE49-F238E27FC236}">
                <a16:creationId xmlns:a16="http://schemas.microsoft.com/office/drawing/2014/main" id="{03C6A170-7EC5-3D4E-4F4B-DF0656375712}"/>
              </a:ext>
            </a:extLst>
          </p:cNvPr>
          <p:cNvSpPr txBox="1"/>
          <p:nvPr/>
        </p:nvSpPr>
        <p:spPr>
          <a:xfrm>
            <a:off x="8243886" y="2382671"/>
            <a:ext cx="3569110" cy="3754874"/>
          </a:xfrm>
          <a:prstGeom prst="rect">
            <a:avLst/>
          </a:prstGeom>
          <a:noFill/>
        </p:spPr>
        <p:txBody>
          <a:bodyPr wrap="square" rtlCol="0">
            <a:spAutoFit/>
          </a:bodyPr>
          <a:lstStyle/>
          <a:p>
            <a:r>
              <a:rPr lang="en-US" sz="1400" dirty="0">
                <a:solidFill>
                  <a:schemeClr val="accent1">
                    <a:lumMod val="60000"/>
                    <a:lumOff val="40000"/>
                  </a:schemeClr>
                </a:solidFill>
                <a:latin typeface="Arial Black" panose="020B0A04020102020204" pitchFamily="34" charset="0"/>
              </a:rPr>
              <a:t>The survey directly inspired me with the website design. Since VR and events were the most popular experiences according to charts, I made sure these were highlighted on the homepage. I also included the cafe menu and merchandise so visitors could see everything on offer. </a:t>
            </a:r>
            <a:r>
              <a:rPr lang="en-US" sz="1400" dirty="0">
                <a:solidFill>
                  <a:schemeClr val="accent6">
                    <a:lumMod val="50000"/>
                  </a:schemeClr>
                </a:solidFill>
                <a:latin typeface="Arial Black" panose="020B0A04020102020204" pitchFamily="34" charset="0"/>
              </a:rPr>
              <a:t>I made sure the address  is visible in form of written address and also picture of the location for easier access. I used bright, anime-inspired visuals to make the site fun and appealing, which matches the style that survey respondents said they enjoy.</a:t>
            </a:r>
            <a:endParaRPr lang="en-GB" sz="1400" dirty="0">
              <a:solidFill>
                <a:schemeClr val="accent6">
                  <a:lumMod val="50000"/>
                </a:schemeClr>
              </a:solidFill>
              <a:latin typeface="Arial Black" panose="020B0A04020102020204" pitchFamily="34" charset="0"/>
            </a:endParaRPr>
          </a:p>
        </p:txBody>
      </p:sp>
      <p:pic>
        <p:nvPicPr>
          <p:cNvPr id="11" name="Picture 10">
            <a:extLst>
              <a:ext uri="{FF2B5EF4-FFF2-40B4-BE49-F238E27FC236}">
                <a16:creationId xmlns:a16="http://schemas.microsoft.com/office/drawing/2014/main" id="{930D4521-6899-383E-A411-AF12FD768C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004" y="1611255"/>
            <a:ext cx="7683447" cy="5055016"/>
          </a:xfrm>
          <a:prstGeom prst="rect">
            <a:avLst/>
          </a:prstGeom>
          <a:ln>
            <a:noFill/>
          </a:ln>
          <a:effectLst>
            <a:softEdge rad="112500"/>
          </a:effectLst>
        </p:spPr>
      </p:pic>
    </p:spTree>
    <p:extLst>
      <p:ext uri="{BB962C8B-B14F-4D97-AF65-F5344CB8AC3E}">
        <p14:creationId xmlns:p14="http://schemas.microsoft.com/office/powerpoint/2010/main" val="1539250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BF9C4-65DA-7155-629E-13531555EFA1}"/>
              </a:ext>
            </a:extLst>
          </p:cNvPr>
          <p:cNvSpPr>
            <a:spLocks noGrp="1"/>
          </p:cNvSpPr>
          <p:nvPr>
            <p:ph type="title"/>
          </p:nvPr>
        </p:nvSpPr>
        <p:spPr/>
        <p:txBody>
          <a:bodyPr>
            <a:normAutofit/>
          </a:bodyPr>
          <a:lstStyle/>
          <a:p>
            <a:r>
              <a:rPr lang="en-GB" b="1" dirty="0">
                <a:latin typeface="Algerian" panose="04020705040A02060702" pitchFamily="82" charset="0"/>
              </a:rPr>
              <a:t>Marketing strategy</a:t>
            </a:r>
            <a:br>
              <a:rPr lang="en-GB" dirty="0"/>
            </a:br>
            <a:endParaRPr lang="en-GB" dirty="0"/>
          </a:p>
        </p:txBody>
      </p:sp>
      <p:sp>
        <p:nvSpPr>
          <p:cNvPr id="3" name="Content Placeholder 2">
            <a:extLst>
              <a:ext uri="{FF2B5EF4-FFF2-40B4-BE49-F238E27FC236}">
                <a16:creationId xmlns:a16="http://schemas.microsoft.com/office/drawing/2014/main" id="{4D44AAAA-472D-FC6D-0B64-73DAD348DFE1}"/>
              </a:ext>
            </a:extLst>
          </p:cNvPr>
          <p:cNvSpPr>
            <a:spLocks noGrp="1"/>
          </p:cNvSpPr>
          <p:nvPr>
            <p:ph type="body" idx="1"/>
          </p:nvPr>
        </p:nvSpPr>
        <p:spPr>
          <a:xfrm>
            <a:off x="6892500" y="2287088"/>
            <a:ext cx="3757545" cy="2283824"/>
          </a:xfrm>
        </p:spPr>
        <p:txBody>
          <a:bodyPr>
            <a:noAutofit/>
          </a:bodyPr>
          <a:lstStyle/>
          <a:p>
            <a:r>
              <a:rPr lang="en-US" sz="1200" dirty="0"/>
              <a:t>“The flyer was also designed based on survey results. cosplay nights, anime screenings, and VR experiences were the most popular, these were featured prominently. I included student discounts and family friendly activities because the target audience included students, ANIME FANS and local families.</a:t>
            </a:r>
          </a:p>
          <a:p>
            <a:endParaRPr lang="en-US" sz="1200" dirty="0"/>
          </a:p>
          <a:p>
            <a:r>
              <a:rPr lang="en-GB" sz="1200" dirty="0">
                <a:solidFill>
                  <a:schemeClr val="accent6">
                    <a:lumMod val="50000"/>
                  </a:schemeClr>
                </a:solidFill>
                <a:latin typeface="Arial Black" panose="020B0A04020102020204" pitchFamily="34" charset="0"/>
              </a:rPr>
              <a:t>Hashira House Cafe will promote its immersive experiences via social media platforms including Instagram, TikTok, and YouTube, alongside local university collaborations and cosplay/community events. Loyalty schemes, themed menus, and merchandise will encourage repeat visits(Kurita, 2025).</a:t>
            </a:r>
          </a:p>
        </p:txBody>
      </p:sp>
    </p:spTree>
    <p:extLst>
      <p:ext uri="{BB962C8B-B14F-4D97-AF65-F5344CB8AC3E}">
        <p14:creationId xmlns:p14="http://schemas.microsoft.com/office/powerpoint/2010/main" val="2894522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E22DEF6-434B-AE31-2FBB-0C0121DE233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07509" y="874984"/>
            <a:ext cx="5053781" cy="5663467"/>
          </a:xfrm>
          <a:prstGeom prst="rect">
            <a:avLst/>
          </a:prstGeom>
          <a:ln>
            <a:noFill/>
          </a:ln>
          <a:effectLst>
            <a:softEdge rad="112500"/>
          </a:effectLst>
        </p:spPr>
      </p:pic>
      <p:pic>
        <p:nvPicPr>
          <p:cNvPr id="7" name="HnVideoEditor_2026_03_15_142856006">
            <a:hlinkClick r:id="" action="ppaction://media"/>
            <a:extLst>
              <a:ext uri="{FF2B5EF4-FFF2-40B4-BE49-F238E27FC236}">
                <a16:creationId xmlns:a16="http://schemas.microsoft.com/office/drawing/2014/main" id="{9E8DCCD8-A599-27DD-422C-D69FC51B1EB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917781" y="874984"/>
            <a:ext cx="4548956" cy="5663467"/>
          </a:xfrm>
        </p:spPr>
      </p:pic>
    </p:spTree>
    <p:extLst>
      <p:ext uri="{BB962C8B-B14F-4D97-AF65-F5344CB8AC3E}">
        <p14:creationId xmlns:p14="http://schemas.microsoft.com/office/powerpoint/2010/main" val="65781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E705E-D617-59EA-CC49-928D04CD6028}"/>
              </a:ext>
            </a:extLst>
          </p:cNvPr>
          <p:cNvSpPr>
            <a:spLocks noGrp="1"/>
          </p:cNvSpPr>
          <p:nvPr>
            <p:ph type="title"/>
          </p:nvPr>
        </p:nvSpPr>
        <p:spPr/>
        <p:txBody>
          <a:bodyPr>
            <a:normAutofit fontScale="90000"/>
          </a:bodyPr>
          <a:lstStyle/>
          <a:p>
            <a:r>
              <a:rPr lang="en-GB" sz="3100" b="1" dirty="0">
                <a:latin typeface="Arial Rounded MT Bold" panose="020F0704030504030204" pitchFamily="34" charset="0"/>
              </a:rPr>
              <a:t>Financial Resources and Forecast using Excel</a:t>
            </a:r>
            <a:br>
              <a:rPr lang="en-GB" dirty="0"/>
            </a:br>
            <a:endParaRPr lang="en-GB" dirty="0"/>
          </a:p>
        </p:txBody>
      </p:sp>
      <p:sp>
        <p:nvSpPr>
          <p:cNvPr id="3" name="Content Placeholder 2">
            <a:extLst>
              <a:ext uri="{FF2B5EF4-FFF2-40B4-BE49-F238E27FC236}">
                <a16:creationId xmlns:a16="http://schemas.microsoft.com/office/drawing/2014/main" id="{5DBAE988-C4D8-A463-5DAF-1F4B13237028}"/>
              </a:ext>
            </a:extLst>
          </p:cNvPr>
          <p:cNvSpPr>
            <a:spLocks noGrp="1"/>
          </p:cNvSpPr>
          <p:nvPr>
            <p:ph idx="1"/>
          </p:nvPr>
        </p:nvSpPr>
        <p:spPr>
          <a:xfrm>
            <a:off x="784121" y="2450198"/>
            <a:ext cx="5085735" cy="4024125"/>
          </a:xfrm>
        </p:spPr>
        <p:txBody>
          <a:bodyPr>
            <a:normAutofit fontScale="92500" lnSpcReduction="20000"/>
          </a:bodyPr>
          <a:lstStyle/>
          <a:p>
            <a:r>
              <a:rPr lang="en-US" b="1" dirty="0">
                <a:solidFill>
                  <a:schemeClr val="accent1">
                    <a:lumMod val="40000"/>
                    <a:lumOff val="60000"/>
                  </a:schemeClr>
                </a:solidFill>
              </a:rPr>
              <a:t>For the financial planning of Hashira House Café, I used Microsoft Excel to create a twelve-month financial forecast. The spreadsheet includes projected income from food, VR experiences, and merchandise.</a:t>
            </a:r>
          </a:p>
          <a:p>
            <a:r>
              <a:rPr lang="en-GB" b="1" dirty="0">
                <a:solidFill>
                  <a:schemeClr val="accent6">
                    <a:lumMod val="75000"/>
                  </a:schemeClr>
                </a:solidFill>
              </a:rPr>
              <a:t>I added all the regular costs, like rent for the cafe, wages, and utilities. By using simple formulas, I could calculate total income, total expenses, and monthly profit or loss (Jahan, 2024).</a:t>
            </a:r>
          </a:p>
          <a:p>
            <a:r>
              <a:rPr lang="en-GB" b="1" dirty="0">
                <a:solidFill>
                  <a:schemeClr val="accent5">
                    <a:lumMod val="60000"/>
                    <a:lumOff val="40000"/>
                  </a:schemeClr>
                </a:solidFill>
              </a:rPr>
              <a:t>Visualising the numbers makes it much easier to make decisions than just looking at a list of figures. Another way Excel helps is by keeping track of how marketing or events perform (Charlesworth, 2024).</a:t>
            </a:r>
          </a:p>
        </p:txBody>
      </p:sp>
      <p:pic>
        <p:nvPicPr>
          <p:cNvPr id="8" name="Picture 7">
            <a:extLst>
              <a:ext uri="{FF2B5EF4-FFF2-40B4-BE49-F238E27FC236}">
                <a16:creationId xmlns:a16="http://schemas.microsoft.com/office/drawing/2014/main" id="{C0803887-F481-BB86-BD47-786E4C2854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9394" y="1600200"/>
            <a:ext cx="3608438" cy="4780935"/>
          </a:xfrm>
          <a:prstGeom prst="rect">
            <a:avLst/>
          </a:prstGeom>
        </p:spPr>
      </p:pic>
    </p:spTree>
    <p:extLst>
      <p:ext uri="{BB962C8B-B14F-4D97-AF65-F5344CB8AC3E}">
        <p14:creationId xmlns:p14="http://schemas.microsoft.com/office/powerpoint/2010/main" val="798099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2AB33D3C-E12F-B693-0452-304C3D717BF1}"/>
              </a:ext>
            </a:extLst>
          </p:cNvPr>
          <p:cNvGraphicFramePr>
            <a:graphicFrameLocks noChangeAspect="1"/>
          </p:cNvGraphicFramePr>
          <p:nvPr>
            <p:extLst>
              <p:ext uri="{D42A27DB-BD31-4B8C-83A1-F6EECF244321}">
                <p14:modId xmlns:p14="http://schemas.microsoft.com/office/powerpoint/2010/main" val="419451798"/>
              </p:ext>
            </p:extLst>
          </p:nvPr>
        </p:nvGraphicFramePr>
        <p:xfrm>
          <a:off x="353960" y="452285"/>
          <a:ext cx="11474245" cy="5928850"/>
        </p:xfrm>
        <a:graphic>
          <a:graphicData uri="http://schemas.openxmlformats.org/presentationml/2006/ole">
            <mc:AlternateContent xmlns:mc="http://schemas.openxmlformats.org/markup-compatibility/2006">
              <mc:Choice xmlns:v="urn:schemas-microsoft-com:vml" Requires="v">
                <p:oleObj name="Worksheet" r:id="rId2" imgW="10599385" imgH="3474673" progId="Excel.Sheet.12">
                  <p:embed/>
                </p:oleObj>
              </mc:Choice>
              <mc:Fallback>
                <p:oleObj name="Worksheet" r:id="rId2" imgW="10599385" imgH="3474673" progId="Excel.Sheet.12">
                  <p:embed/>
                  <p:pic>
                    <p:nvPicPr>
                      <p:cNvPr id="0" name=""/>
                      <p:cNvPicPr/>
                      <p:nvPr/>
                    </p:nvPicPr>
                    <p:blipFill>
                      <a:blip r:embed="rId3"/>
                      <a:stretch>
                        <a:fillRect/>
                      </a:stretch>
                    </p:blipFill>
                    <p:spPr>
                      <a:xfrm>
                        <a:off x="353960" y="452285"/>
                        <a:ext cx="11474245" cy="5928850"/>
                      </a:xfrm>
                      <a:prstGeom prst="rect">
                        <a:avLst/>
                      </a:prstGeom>
                    </p:spPr>
                  </p:pic>
                </p:oleObj>
              </mc:Fallback>
            </mc:AlternateContent>
          </a:graphicData>
        </a:graphic>
      </p:graphicFrame>
    </p:spTree>
    <p:extLst>
      <p:ext uri="{BB962C8B-B14F-4D97-AF65-F5344CB8AC3E}">
        <p14:creationId xmlns:p14="http://schemas.microsoft.com/office/powerpoint/2010/main" val="4044363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A7C26594-B72F-84F0-2CF0-F82D9C83130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779" b="2779"/>
          <a:stretch>
            <a:fillRect/>
          </a:stretch>
        </p:blipFill>
        <p:spPr>
          <a:xfrm>
            <a:off x="6547870" y="481781"/>
            <a:ext cx="4238117" cy="5869858"/>
          </a:xfrm>
          <a:prstGeom prst="rect">
            <a:avLst/>
          </a:prstGeom>
          <a:ln>
            <a:noFill/>
          </a:ln>
          <a:effectLst>
            <a:softEdge rad="112500"/>
          </a:effectLst>
        </p:spPr>
      </p:pic>
      <p:sp>
        <p:nvSpPr>
          <p:cNvPr id="3" name="Text Placeholder 2">
            <a:extLst>
              <a:ext uri="{FF2B5EF4-FFF2-40B4-BE49-F238E27FC236}">
                <a16:creationId xmlns:a16="http://schemas.microsoft.com/office/drawing/2014/main" id="{798A0435-6DED-B5E5-6471-01F05B1D9AB1}"/>
              </a:ext>
            </a:extLst>
          </p:cNvPr>
          <p:cNvSpPr>
            <a:spLocks noGrp="1"/>
          </p:cNvSpPr>
          <p:nvPr>
            <p:ph type="body" sz="half" idx="2"/>
          </p:nvPr>
        </p:nvSpPr>
        <p:spPr>
          <a:xfrm>
            <a:off x="1204115" y="963561"/>
            <a:ext cx="3859212" cy="1371600"/>
          </a:xfrm>
        </p:spPr>
        <p:txBody>
          <a:bodyPr>
            <a:normAutofit fontScale="25000" lnSpcReduction="20000"/>
          </a:bodyPr>
          <a:lstStyle/>
          <a:p>
            <a:r>
              <a:rPr lang="en-GB" sz="5600" b="1" dirty="0">
                <a:solidFill>
                  <a:schemeClr val="bg1"/>
                </a:solidFill>
              </a:rPr>
              <a:t>Excel is not just about numbers, but about understanding your business and being able to make smart choices. This tool let me manage income, VR experiences, and merchandise, while keeping an eye on costs like rent, wages, and utilities. It also helps me plan events, see customer demands and changing behaviour. Even though it might seem like a simple tool, Excel is really powerful and essential in the digital age for any business that is trying to succeed (</a:t>
            </a:r>
            <a:r>
              <a:rPr lang="en-GB" sz="5600" b="1" dirty="0" err="1">
                <a:solidFill>
                  <a:schemeClr val="bg1"/>
                </a:solidFill>
              </a:rPr>
              <a:t>Rosvi.S</a:t>
            </a:r>
            <a:r>
              <a:rPr lang="en-GB" sz="5600" b="1" dirty="0">
                <a:solidFill>
                  <a:schemeClr val="bg1"/>
                </a:solidFill>
              </a:rPr>
              <a:t>, 2025).</a:t>
            </a:r>
          </a:p>
          <a:p>
            <a:endParaRPr lang="en-GB" sz="5600" dirty="0">
              <a:solidFill>
                <a:schemeClr val="bg1"/>
              </a:solidFill>
            </a:endParaRPr>
          </a:p>
          <a:p>
            <a:r>
              <a:rPr lang="en-GB" sz="5600" b="1" dirty="0"/>
              <a:t>Creating the Excel financial forecast was little bit difficult because of my low knowledge on how to operate in Excel but I have gained a clearer picture of how the cafe could perform month to month bases and the importance of careful budgeting. It also made me more aware of potential risks, like unexpected expenses or slower customer attendance. Reflecting on the work, I feel proud of how the creativity align with research and </a:t>
            </a:r>
            <a:r>
              <a:rPr lang="en-GB" sz="4800" b="1" dirty="0"/>
              <a:t>planning. </a:t>
            </a:r>
            <a:endParaRPr lang="en-GB" sz="4800" b="1" dirty="0">
              <a:solidFill>
                <a:schemeClr val="bg1"/>
              </a:solidFill>
            </a:endParaRPr>
          </a:p>
          <a:p>
            <a:endParaRPr lang="en-GB" sz="5600" dirty="0">
              <a:solidFill>
                <a:schemeClr val="bg1"/>
              </a:solidFill>
            </a:endParaRPr>
          </a:p>
          <a:p>
            <a:endParaRPr lang="en-GB" dirty="0"/>
          </a:p>
        </p:txBody>
      </p:sp>
    </p:spTree>
    <p:extLst>
      <p:ext uri="{BB962C8B-B14F-4D97-AF65-F5344CB8AC3E}">
        <p14:creationId xmlns:p14="http://schemas.microsoft.com/office/powerpoint/2010/main" val="2603432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2B1DE7-8E7C-CAFE-71D1-B617DD5F5AF0}"/>
              </a:ext>
            </a:extLst>
          </p:cNvPr>
          <p:cNvSpPr>
            <a:spLocks noGrp="1"/>
          </p:cNvSpPr>
          <p:nvPr>
            <p:ph idx="1"/>
          </p:nvPr>
        </p:nvSpPr>
        <p:spPr>
          <a:xfrm>
            <a:off x="757084" y="2123769"/>
            <a:ext cx="10894142" cy="4129547"/>
          </a:xfrm>
        </p:spPr>
        <p:txBody>
          <a:bodyPr>
            <a:noAutofit/>
          </a:bodyPr>
          <a:lstStyle/>
          <a:p>
            <a:pPr marL="0" indent="0">
              <a:buNone/>
            </a:pPr>
            <a:r>
              <a:rPr lang="en-GB" sz="2400" b="1" dirty="0"/>
              <a:t>References:</a:t>
            </a:r>
          </a:p>
          <a:p>
            <a:pPr marL="0" indent="0">
              <a:buNone/>
            </a:pPr>
            <a:r>
              <a:rPr lang="en-GB" sz="1400" dirty="0" err="1"/>
              <a:t>Animehunch</a:t>
            </a:r>
            <a:r>
              <a:rPr lang="en-GB" sz="1400" dirty="0"/>
              <a:t> Team. (2025).  </a:t>
            </a:r>
            <a:r>
              <a:rPr lang="en-GB" sz="1400" i="1" dirty="0"/>
              <a:t>Demon Slayer: Infinity Castle movie earns over 17 billion yen, breaks into top 10 highest earning movies in Japan</a:t>
            </a:r>
            <a:r>
              <a:rPr lang="en-GB" sz="1400" dirty="0"/>
              <a:t>. Available at: </a:t>
            </a:r>
            <a:r>
              <a:rPr lang="en-GB" sz="1400" u="sng" dirty="0"/>
              <a:t>https://animehunch.com/demon-slayer-infinity-castle-movie-earns-17-billion-yen-breaks-into-top-10/</a:t>
            </a:r>
            <a:r>
              <a:rPr lang="en-GB" sz="1400" dirty="0"/>
              <a:t> (Accessed: 13 March 2026).</a:t>
            </a:r>
            <a:endParaRPr lang="en-GB" sz="1400" b="1" dirty="0"/>
          </a:p>
          <a:p>
            <a:pPr marL="0" indent="0">
              <a:buNone/>
            </a:pPr>
            <a:r>
              <a:rPr lang="en-GB" sz="1400" dirty="0"/>
              <a:t>Jahan, M. (2024. </a:t>
            </a:r>
            <a:r>
              <a:rPr lang="en-GB" sz="1400" i="1" dirty="0"/>
              <a:t>How to track income and expenses in Microsoft Excel. </a:t>
            </a:r>
            <a:r>
              <a:rPr lang="en-GB" sz="1400" dirty="0"/>
              <a:t>Available at: </a:t>
            </a:r>
            <a:r>
              <a:rPr lang="en-GB" sz="1400" u="sng" dirty="0">
                <a:hlinkClick r:id="rId2"/>
              </a:rPr>
              <a:t>https://www.exceldemy.com/track-income-and-expenses-in-excel/</a:t>
            </a:r>
            <a:r>
              <a:rPr lang="en-GB" sz="1400" dirty="0"/>
              <a:t> (Accessed: 02 March 2026).</a:t>
            </a:r>
          </a:p>
          <a:p>
            <a:pPr marL="0" indent="0">
              <a:buNone/>
            </a:pPr>
            <a:r>
              <a:rPr lang="en-GB" sz="1400" dirty="0"/>
              <a:t>Charlesworth, L. (2024). </a:t>
            </a:r>
            <a:r>
              <a:rPr lang="en-GB" sz="1400" i="1" dirty="0"/>
              <a:t>What is Microsoft Excel used for and is it still relevant?</a:t>
            </a:r>
            <a:r>
              <a:rPr lang="en-GB" sz="1400" dirty="0"/>
              <a:t> Available at: </a:t>
            </a:r>
            <a:r>
              <a:rPr lang="en-GB" sz="1400" u="sng" dirty="0">
                <a:hlinkClick r:id="rId3"/>
              </a:rPr>
              <a:t>https://kaplan.co.uk/blog/features/is-microsoft-excel-still-relevant</a:t>
            </a:r>
            <a:r>
              <a:rPr lang="en-GB" sz="1400" dirty="0"/>
              <a:t> (Accessed: 11 March 2026).</a:t>
            </a:r>
          </a:p>
          <a:p>
            <a:pPr marL="0" indent="0">
              <a:buNone/>
            </a:pPr>
            <a:r>
              <a:rPr lang="en-GB" sz="1400" dirty="0" err="1"/>
              <a:t>Rosvi</a:t>
            </a:r>
            <a:r>
              <a:rPr lang="en-GB" sz="1400" dirty="0"/>
              <a:t>, S. (2025). </a:t>
            </a:r>
            <a:r>
              <a:rPr lang="en-GB" sz="1400" i="1" dirty="0"/>
              <a:t>The timeless power of Excel.</a:t>
            </a:r>
            <a:r>
              <a:rPr lang="en-GB" sz="1400" dirty="0"/>
              <a:t> LinkedIn. Available at: </a:t>
            </a:r>
            <a:r>
              <a:rPr lang="en-GB" sz="1400" u="sng" dirty="0">
                <a:hlinkClick r:id="rId4"/>
              </a:rPr>
              <a:t>https://www.linkedin.com/pulse/timeless-power-excel-why-still-reigns-digital-age-rosvi-s-xaghc</a:t>
            </a:r>
            <a:r>
              <a:rPr lang="en-GB" sz="1400" dirty="0"/>
              <a:t> (Accessed: 10 March 2026).</a:t>
            </a:r>
          </a:p>
          <a:p>
            <a:pPr marL="0" indent="0">
              <a:buNone/>
            </a:pPr>
            <a:r>
              <a:rPr lang="en-GB" sz="1400" dirty="0"/>
              <a:t> Kurita, C. (2025) </a:t>
            </a:r>
            <a:r>
              <a:rPr lang="en-GB" sz="1400" i="1" dirty="0"/>
              <a:t>Demon Slayer: </a:t>
            </a:r>
            <a:r>
              <a:rPr lang="en-GB" sz="1400" i="1" dirty="0" err="1"/>
              <a:t>Kimetsu</a:t>
            </a:r>
            <a:r>
              <a:rPr lang="en-GB" sz="1400" i="1" dirty="0"/>
              <a:t> no </a:t>
            </a:r>
            <a:r>
              <a:rPr lang="en-GB" sz="1400" i="1" dirty="0" err="1"/>
              <a:t>Yaiba</a:t>
            </a:r>
            <a:r>
              <a:rPr lang="en-GB" sz="1400" i="1" dirty="0"/>
              <a:t> Cafe in Japan</a:t>
            </a:r>
            <a:r>
              <a:rPr lang="en-GB" sz="1400" dirty="0"/>
              <a:t>. Japan Web Magazine. Available at: </a:t>
            </a:r>
            <a:r>
              <a:rPr lang="en-GB" sz="1400" u="sng" dirty="0">
                <a:hlinkClick r:id="rId5"/>
              </a:rPr>
              <a:t>https://jw-webmagazine.com/tips/demon-slayer-kimetsu-no-yaiba-cafe-in-japan/</a:t>
            </a:r>
            <a:r>
              <a:rPr lang="en-GB" sz="1400" dirty="0"/>
              <a:t> (Accessed: 10 March 2026).</a:t>
            </a:r>
          </a:p>
          <a:p>
            <a:pPr marL="0" indent="0">
              <a:buNone/>
            </a:pPr>
            <a:endParaRPr lang="en-GB" sz="1200" dirty="0"/>
          </a:p>
          <a:p>
            <a:endParaRPr lang="en-GB" sz="1200" dirty="0"/>
          </a:p>
        </p:txBody>
      </p:sp>
    </p:spTree>
    <p:extLst>
      <p:ext uri="{BB962C8B-B14F-4D97-AF65-F5344CB8AC3E}">
        <p14:creationId xmlns:p14="http://schemas.microsoft.com/office/powerpoint/2010/main" val="1123939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412</TotalTime>
  <Words>1191</Words>
  <Application>Microsoft Office PowerPoint</Application>
  <PresentationFormat>Widescreen</PresentationFormat>
  <Paragraphs>35</Paragraphs>
  <Slides>13</Slides>
  <Notes>1</Notes>
  <HiddenSlides>0</HiddenSlides>
  <MMClips>1</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13</vt:i4>
      </vt:variant>
    </vt:vector>
  </HeadingPairs>
  <TitlesOfParts>
    <vt:vector size="22" baseType="lpstr">
      <vt:lpstr>Algerian</vt:lpstr>
      <vt:lpstr>Arial</vt:lpstr>
      <vt:lpstr>Arial Black</vt:lpstr>
      <vt:lpstr>Arial Rounded MT Bold</vt:lpstr>
      <vt:lpstr>Calibri</vt:lpstr>
      <vt:lpstr>Century Gothic</vt:lpstr>
      <vt:lpstr>Wingdings 3</vt:lpstr>
      <vt:lpstr>Ion Boardroom</vt:lpstr>
      <vt:lpstr>Microsoft Excel Worksheet</vt:lpstr>
      <vt:lpstr>HASHIRA HOUSE CAFE</vt:lpstr>
      <vt:lpstr>  Introduction </vt:lpstr>
      <vt:lpstr>Analysing the Data</vt:lpstr>
      <vt:lpstr>PowerPoint Presentation</vt:lpstr>
      <vt:lpstr>Analysing the Data </vt:lpstr>
      <vt:lpstr>PowerPoint Presentation</vt:lpstr>
      <vt:lpstr>WEBSITE DESIGN</vt:lpstr>
      <vt:lpstr>Marketing strategy </vt:lpstr>
      <vt:lpstr>PowerPoint Presentation</vt:lpstr>
      <vt:lpstr>Financial Resources and Forecast using Excel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Vera Ahmed</dc:creator>
  <cp:lastModifiedBy>Vera Ahmed</cp:lastModifiedBy>
  <cp:revision>5</cp:revision>
  <dcterms:created xsi:type="dcterms:W3CDTF">2026-03-08T23:20:27Z</dcterms:created>
  <dcterms:modified xsi:type="dcterms:W3CDTF">2026-03-16T00:33:52Z</dcterms:modified>
</cp:coreProperties>
</file>