
<file path=[Content_Types].xml><?xml version="1.0" encoding="utf-8"?>
<Types xmlns="http://schemas.openxmlformats.org/package/2006/content-types"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4"/>
  </p:sldMasterIdLst>
  <p:sldIdLst>
    <p:sldId id="257" r:id="rId5"/>
    <p:sldId id="258" r:id="rId6"/>
    <p:sldId id="259" r:id="rId7"/>
    <p:sldId id="266" r:id="rId8"/>
    <p:sldId id="267" r:id="rId9"/>
    <p:sldId id="261" r:id="rId10"/>
    <p:sldId id="262" r:id="rId11"/>
    <p:sldId id="264" r:id="rId12"/>
    <p:sldId id="260" r:id="rId13"/>
    <p:sldId id="263" r:id="rId14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384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5620"/>
    <p:restoredTop sz="94660"/>
  </p:normalViewPr>
  <p:slideViewPr>
    <p:cSldViewPr snapToGrid="0">
      <p:cViewPr varScale="1">
        <p:scale>
          <a:sx n="81" d="100"/>
          <a:sy n="81" d="100"/>
        </p:scale>
        <p:origin x="725" y="62"/>
      </p:cViewPr>
      <p:guideLst>
        <p:guide orient="horz" pos="2160"/>
        <p:guide pos="3840"/>
      </p:guideLst>
    </p:cSldViewPr>
  </p:slideViewPr>
  <p:notesTextViewPr>
    <p:cViewPr>
      <p:scale>
        <a:sx n="1" d="1"/>
        <a:sy n="1" d="1"/>
      </p:scale>
      <p:origin x="0" y="0"/>
    </p:cViewPr>
  </p:notesTextViewPr>
  <p:gridSpacing cx="76200" cy="7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tableStyles" Target="tableStyles.xml"/><Relationship Id="rId3" Type="http://schemas.openxmlformats.org/officeDocument/2006/relationships/customXml" Target="../customXml/item3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theme" Target="theme/theme1.xml"/><Relationship Id="rId2" Type="http://schemas.openxmlformats.org/officeDocument/2006/relationships/customXml" Target="../customXml/item2.xml"/><Relationship Id="rId16" Type="http://schemas.openxmlformats.org/officeDocument/2006/relationships/viewProps" Target="viewProps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5" Type="http://schemas.openxmlformats.org/officeDocument/2006/relationships/slide" Target="slides/slide1.xml"/><Relationship Id="rId15" Type="http://schemas.openxmlformats.org/officeDocument/2006/relationships/presProps" Target="presProps.xml"/><Relationship Id="rId10" Type="http://schemas.openxmlformats.org/officeDocument/2006/relationships/slide" Target="slides/slide6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showMasterSp="0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32" name="Straight Connector 31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4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Isosceles Triangle 26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0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31" name="Isosceles Triangle 30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19" name="Isosceles Triangle 18"/>
            <p:cNvSpPr/>
            <p:nvPr/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507067" y="2404534"/>
            <a:ext cx="7766936" cy="1646302"/>
          </a:xfrm>
        </p:spPr>
        <p:txBody>
          <a:bodyPr anchor="b">
            <a:noAutofit/>
          </a:bodyPr>
          <a:lstStyle>
            <a:lvl1pPr algn="r">
              <a:defRPr sz="5400">
                <a:solidFill>
                  <a:schemeClr val="accent1"/>
                </a:solidFill>
              </a:defRPr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507067" y="4050833"/>
            <a:ext cx="7766936" cy="1096899"/>
          </a:xfrm>
        </p:spPr>
        <p:txBody>
          <a:bodyPr anchor="t"/>
          <a:lstStyle>
            <a:lvl1pPr marL="0" indent="0" algn="r">
              <a:buNone/>
              <a:defRPr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>
            <a:lvl1pPr>
              <a:defRPr sz="36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2700867"/>
            <a:ext cx="8596668" cy="1826581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860400"/>
          </a:xfrm>
        </p:spPr>
        <p:txBody>
          <a:bodyPr anchor="t"/>
          <a:lstStyle>
            <a:lvl1pPr marL="0" indent="0" algn="l">
              <a:buNone/>
              <a:defRPr sz="20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677334" y="2160589"/>
            <a:ext cx="4184035" cy="3880772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089970" y="2160589"/>
            <a:ext cx="4184034" cy="3880773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EB712588-04B1-427B-82EE-E8DB90309F08}" type="datetimeFigureOut">
              <a:rPr lang="en-US" dirty="0"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6FF9F0C5-380F-41C2-899A-BAC0F0927E16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5745" y="2160983"/>
            <a:ext cx="418562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675745" y="2737245"/>
            <a:ext cx="4185623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088383" y="2160983"/>
            <a:ext cx="418561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088384" y="2737245"/>
            <a:ext cx="4185617" cy="330411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1498604"/>
            <a:ext cx="3854528" cy="1278466"/>
          </a:xfrm>
        </p:spPr>
        <p:txBody>
          <a:bodyPr anchor="b">
            <a:normAutofit/>
          </a:bodyPr>
          <a:lstStyle>
            <a:lvl1pPr>
              <a:defRPr sz="2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60461" y="514924"/>
            <a:ext cx="4513541" cy="5526437"/>
          </a:xfrm>
        </p:spPr>
        <p:txBody>
          <a:bodyPr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2777069"/>
            <a:ext cx="3854528" cy="2584449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063" indent="0">
              <a:buNone/>
              <a:defRPr sz="1400"/>
            </a:lvl2pPr>
            <a:lvl3pPr marL="914126" indent="0">
              <a:buNone/>
              <a:defRPr sz="1200"/>
            </a:lvl3pPr>
            <a:lvl4pPr marL="1371189" indent="0">
              <a:buNone/>
              <a:defRPr sz="1000"/>
            </a:lvl4pPr>
            <a:lvl5pPr marL="1828251" indent="0">
              <a:buNone/>
              <a:defRPr sz="1000"/>
            </a:lvl5pPr>
            <a:lvl6pPr marL="2285314" indent="0">
              <a:buNone/>
              <a:defRPr sz="1000"/>
            </a:lvl6pPr>
            <a:lvl7pPr marL="2742377" indent="0">
              <a:buNone/>
              <a:defRPr sz="1000"/>
            </a:lvl7pPr>
            <a:lvl8pPr marL="3199440" indent="0">
              <a:buNone/>
              <a:defRPr sz="1000"/>
            </a:lvl8pPr>
            <a:lvl9pPr marL="3656503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2A54C80-263E-416B-A8E0-580EDEADCBDC}" type="datetimeFigureOut">
              <a:rPr lang="en-US" dirty="0"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519954A3-9DFD-4C44-94BA-B95130A3BA1C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4" y="4800600"/>
            <a:ext cx="859666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77334" y="609600"/>
            <a:ext cx="8596668" cy="3845718"/>
          </a:xfrm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GB"/>
              <a:t>Click icon to add picture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677334" y="5367338"/>
            <a:ext cx="8596667" cy="674024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609600"/>
            <a:ext cx="8596668" cy="3403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1366139" y="3632200"/>
            <a:ext cx="7224524" cy="381000"/>
          </a:xfrm>
        </p:spPr>
        <p:txBody>
          <a:bodyPr anchor="ctr">
            <a:noAutofit/>
          </a:bodyPr>
          <a:lstStyle>
            <a:lvl1pPr marL="0" indent="0">
              <a:buFontTx/>
              <a:buNone/>
              <a:defRPr sz="16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470400"/>
            <a:ext cx="8596668" cy="1570962"/>
          </a:xfrm>
        </p:spPr>
        <p:txBody>
          <a:bodyPr anchor="ctr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0" name="TextBox 19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2" name="TextBox 21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latin typeface="Arial"/>
              </a:rPr>
              <a:t>”</a:t>
            </a:r>
            <a:endParaRPr lang="en-US">
              <a:solidFill>
                <a:schemeClr val="accent1">
                  <a:lumMod val="60000"/>
                  <a:lumOff val="40000"/>
                </a:schemeClr>
              </a:solidFill>
              <a:latin typeface="Arial"/>
            </a:endParaRPr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77335" y="1931988"/>
            <a:ext cx="8596668" cy="2595460"/>
          </a:xfrm>
        </p:spPr>
        <p:txBody>
          <a:bodyPr anchor="b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931334" y="609600"/>
            <a:ext cx="8094134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  <p:sp>
        <p:nvSpPr>
          <p:cNvPr id="24" name="TextBox 23"/>
          <p:cNvSpPr txBox="1"/>
          <p:nvPr/>
        </p:nvSpPr>
        <p:spPr>
          <a:xfrm>
            <a:off x="541870" y="790378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“</a:t>
            </a:r>
          </a:p>
        </p:txBody>
      </p:sp>
      <p:sp>
        <p:nvSpPr>
          <p:cNvPr id="25" name="TextBox 24"/>
          <p:cNvSpPr txBox="1"/>
          <p:nvPr/>
        </p:nvSpPr>
        <p:spPr>
          <a:xfrm>
            <a:off x="8893011" y="2886556"/>
            <a:ext cx="609600" cy="584776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pPr lvl="0"/>
            <a:r>
              <a:rPr lang="en-US" sz="8000" baseline="0">
                <a:ln w="3175" cmpd="sng">
                  <a:noFill/>
                </a:ln>
                <a:solidFill>
                  <a:schemeClr val="accent1">
                    <a:lumMod val="60000"/>
                    <a:lumOff val="40000"/>
                  </a:schemeClr>
                </a:solidFill>
                <a:effectLst/>
                <a:latin typeface="Arial"/>
              </a:rPr>
              <a:t>”</a:t>
            </a:r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rue or Fals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685799" y="609600"/>
            <a:ext cx="8588203" cy="3022600"/>
          </a:xfrm>
        </p:spPr>
        <p:txBody>
          <a:bodyPr anchor="ctr">
            <a:normAutofit/>
          </a:bodyPr>
          <a:lstStyle>
            <a:lvl1pPr algn="l">
              <a:defRPr sz="4400" b="0" cap="none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23" name="Text Placeholder 9"/>
          <p:cNvSpPr>
            <a:spLocks noGrp="1"/>
          </p:cNvSpPr>
          <p:nvPr>
            <p:ph type="body" sz="quarter" idx="13"/>
          </p:nvPr>
        </p:nvSpPr>
        <p:spPr>
          <a:xfrm>
            <a:off x="677332" y="4013200"/>
            <a:ext cx="8596669" cy="514248"/>
          </a:xfrm>
        </p:spPr>
        <p:txBody>
          <a:bodyPr anchor="b">
            <a:noAutofit/>
          </a:bodyPr>
          <a:lstStyle>
            <a:lvl1pPr marL="0" indent="0">
              <a:buFontTx/>
              <a:buNone/>
              <a:defRPr sz="2400">
                <a:solidFill>
                  <a:schemeClr val="accent1"/>
                </a:solidFill>
              </a:defRPr>
            </a:lvl1pPr>
            <a:lvl2pPr marL="457200" indent="0">
              <a:buFontTx/>
              <a:buNone/>
              <a:defRPr/>
            </a:lvl2pPr>
            <a:lvl3pPr marL="914400" indent="0">
              <a:buFontTx/>
              <a:buNone/>
              <a:defRPr/>
            </a:lvl3pPr>
            <a:lvl4pPr marL="1371600" indent="0">
              <a:buFontTx/>
              <a:buNone/>
              <a:defRPr/>
            </a:lvl4pPr>
            <a:lvl5pPr marL="1828800" indent="0">
              <a:buFontTx/>
              <a:buNone/>
              <a:defRPr/>
            </a:lvl5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5" y="4527448"/>
            <a:ext cx="8596668" cy="1513914"/>
          </a:xfrm>
        </p:spPr>
        <p:txBody>
          <a:bodyPr anchor="t">
            <a:normAutofit/>
          </a:bodyPr>
          <a:lstStyle>
            <a:lvl1pPr marL="0" indent="0" algn="l">
              <a:buNone/>
              <a:defRPr sz="1800">
                <a:solidFill>
                  <a:schemeClr val="tx1">
                    <a:lumMod val="50000"/>
                    <a:lumOff val="50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55C6B4A9-1611-4792-9094-5F34BCA07E0B}" type="datetimeFigureOut">
              <a:rPr lang="en-US" dirty="0"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89333C77-0158-454C-844F-B7AB9BD7DAD4}" type="slidenum">
              <a:rPr lang="en-US" dirty="0"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7967673" y="609599"/>
            <a:ext cx="1304743" cy="5251451"/>
          </a:xfrm>
        </p:spPr>
        <p:txBody>
          <a:bodyPr vert="eaVert" anchor="ctr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77335" y="609600"/>
            <a:ext cx="7060150" cy="5251450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7" name="Group 6"/>
          <p:cNvGrpSpPr/>
          <p:nvPr/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20" name="Straight Connector 19"/>
            <p:cNvCxnSpPr/>
            <p:nvPr/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21" name="Straight Connector 20"/>
            <p:cNvCxnSpPr/>
            <p:nvPr/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22" name="Rectangle 23"/>
            <p:cNvSpPr/>
            <p:nvPr/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5"/>
            <p:cNvSpPr/>
            <p:nvPr/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Isosceles Triangle 23"/>
            <p:cNvSpPr/>
            <p:nvPr/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Rectangle 27"/>
            <p:cNvSpPr/>
            <p:nvPr/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Rectangle 28"/>
            <p:cNvSpPr/>
            <p:nvPr/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7" name="Rectangle 29"/>
            <p:cNvSpPr/>
            <p:nvPr/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8" name="Isosceles Triangle 27"/>
            <p:cNvSpPr/>
            <p:nvPr/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9" name="Isosceles Triangle 28"/>
            <p:cNvSpPr/>
            <p:nvPr/>
          </p:nvSpPr>
          <p:spPr>
            <a:xfrm>
              <a:off x="0" y="4013200"/>
              <a:ext cx="448733" cy="2844800"/>
            </a:xfrm>
            <a:prstGeom prst="triangle">
              <a:avLst>
                <a:gd name="adj" fmla="val 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77334" y="609600"/>
            <a:ext cx="8596668" cy="1320800"/>
          </a:xfrm>
          <a:prstGeom prst="rect">
            <a:avLst/>
          </a:prstGeom>
        </p:spPr>
        <p:txBody>
          <a:bodyPr vert="horz" lIns="91440" tIns="45720" rIns="91440" bIns="45720" rtlCol="0" anchor="t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77334" y="2160589"/>
            <a:ext cx="8596668" cy="388077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7205133" y="6041362"/>
            <a:ext cx="9119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61BEF0D-F0BB-DE4B-95CE-6DB70DBA9567}" type="datetimeFigureOut">
              <a:rPr lang="en-US" dirty="0"/>
              <a:pPr/>
              <a:t>2/25/2021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677334" y="6041362"/>
            <a:ext cx="6297612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8590663" y="6041362"/>
            <a:ext cx="683339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accent1"/>
                </a:solidFill>
              </a:defRPr>
            </a:lvl1pPr>
          </a:lstStyle>
          <a:p>
            <a:fld id="{D57F1E4F-1CFF-5643-939E-217C01CDF565}" type="slidenum">
              <a:rPr lang="en-US" dirty="0"/>
              <a:pPr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65" r:id="rId4"/>
    <p:sldLayoutId id="2147483653" r:id="rId5"/>
    <p:sldLayoutId id="2147483654" r:id="rId6"/>
    <p:sldLayoutId id="2147483655" r:id="rId7"/>
    <p:sldLayoutId id="2147483666" r:id="rId8"/>
    <p:sldLayoutId id="2147483657" r:id="rId9"/>
    <p:sldLayoutId id="2147483660" r:id="rId10"/>
    <p:sldLayoutId id="2147483661" r:id="rId11"/>
    <p:sldLayoutId id="2147483662" r:id="rId12"/>
    <p:sldLayoutId id="2147483663" r:id="rId13"/>
    <p:sldLayoutId id="2147483664" r:id="rId14"/>
    <p:sldLayoutId id="2147483667" r:id="rId15"/>
    <p:sldLayoutId id="2147483659" r:id="rId16"/>
  </p:sldLayoutIdLst>
  <p:txStyles>
    <p:titleStyle>
      <a:lvl1pPr algn="l" defTabSz="457200" rtl="0" eaLnBrk="1" latinLnBrk="0" hangingPunct="1">
        <a:spcBef>
          <a:spcPct val="0"/>
        </a:spcBef>
        <a:buNone/>
        <a:defRPr sz="3600" kern="1200">
          <a:solidFill>
            <a:schemeClr val="accent1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200" kern="1200">
          <a:solidFill>
            <a:schemeClr val="tx1">
              <a:lumMod val="75000"/>
              <a:lumOff val="25000"/>
            </a:schemeClr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jpeg"/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6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hyperlink" Target="https://www.nhs.uk/conditions/acupuncture" TargetMode="External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16" name="Group 15">
            <a:extLst>
              <a:ext uri="{FF2B5EF4-FFF2-40B4-BE49-F238E27FC236}">
                <a16:creationId xmlns:a16="http://schemas.microsoft.com/office/drawing/2014/main" id="{88C9B83F-64CD-41C1-925F-A08801FFD0BD}"/>
              </a:ext>
              <a:ext uri="{C183D7F6-B498-43B3-948B-1728B52AA6E4}">
                <adec:decorative xmlns:adec="http://schemas.microsoft.com/office/drawing/2017/decorative" val="1"/>
              </a:ext>
            </a:extLst>
          </p:cNvPr>
          <p:cNvGrpSpPr>
            <a:grpSpLocks noGrp="1" noUngrp="1" noRot="1" noChangeAspect="1" noMove="1" noResize="1"/>
          </p:cNvGrpSpPr>
          <p:nvPr>
            <p:extLst>
              <p:ext uri="{386F3935-93C4-4BCD-93E2-E3B085C9AB24}">
                <p16:designElem xmlns:p16="http://schemas.microsoft.com/office/powerpoint/2015/main" val="1"/>
              </p:ext>
            </p:extLst>
          </p:nvPr>
        </p:nvGrpSpPr>
        <p:grpSpPr>
          <a:xfrm>
            <a:off x="0" y="-8467"/>
            <a:ext cx="12192000" cy="6866467"/>
            <a:chOff x="0" y="-8467"/>
            <a:chExt cx="12192000" cy="6866467"/>
          </a:xfrm>
        </p:grpSpPr>
        <p:cxnSp>
          <p:nvCxnSpPr>
            <p:cNvPr id="17" name="Straight Connector 16">
              <a:extLst>
                <a:ext uri="{FF2B5EF4-FFF2-40B4-BE49-F238E27FC236}">
                  <a16:creationId xmlns:a16="http://schemas.microsoft.com/office/drawing/2014/main" id="{E1655065-0BD7-4422-BEC0-4401E998090A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>
              <a:off x="9371012" y="0"/>
              <a:ext cx="1219200" cy="6858000"/>
            </a:xfrm>
            <a:prstGeom prst="line">
              <a:avLst/>
            </a:prstGeom>
            <a:ln w="9525">
              <a:solidFill>
                <a:schemeClr val="bg1">
                  <a:lumMod val="7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cxnSp>
          <p:nvCxnSpPr>
            <p:cNvPr id="18" name="Straight Connector 17">
              <a:extLst>
                <a:ext uri="{FF2B5EF4-FFF2-40B4-BE49-F238E27FC236}">
                  <a16:creationId xmlns:a16="http://schemas.microsoft.com/office/drawing/2014/main" id="{4DDD90AC-ABEC-4A76-9C9C-AD0A5F8FC7F2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Cxn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CxnSpPr>
          <p:spPr>
            <a:xfrm flipH="1">
              <a:off x="7425267" y="3681413"/>
              <a:ext cx="4763558" cy="3176587"/>
            </a:xfrm>
            <a:prstGeom prst="line">
              <a:avLst/>
            </a:prstGeom>
            <a:ln w="9525">
              <a:solidFill>
                <a:schemeClr val="bg1">
                  <a:lumMod val="85000"/>
                </a:schemeClr>
              </a:solidFill>
            </a:ln>
          </p:spPr>
          <p:style>
            <a:lnRef idx="2">
              <a:schemeClr val="accent1"/>
            </a:lnRef>
            <a:fillRef idx="0">
              <a:schemeClr val="accent1"/>
            </a:fillRef>
            <a:effectRef idx="1">
              <a:schemeClr val="accent1"/>
            </a:effectRef>
            <a:fontRef idx="minor">
              <a:schemeClr val="tx1"/>
            </a:fontRef>
          </p:style>
        </p:cxnSp>
        <p:sp>
          <p:nvSpPr>
            <p:cNvPr id="19" name="Rectangle 23">
              <a:extLst>
                <a:ext uri="{FF2B5EF4-FFF2-40B4-BE49-F238E27FC236}">
                  <a16:creationId xmlns:a16="http://schemas.microsoft.com/office/drawing/2014/main" id="{21A8AFEF-EC50-4C0B-9C64-814B76C82090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181476" y="-8467"/>
              <a:ext cx="3007349" cy="6866467"/>
            </a:xfrm>
            <a:custGeom>
              <a:avLst/>
              <a:gdLst/>
              <a:ahLst/>
              <a:cxnLst/>
              <a:rect l="l" t="t" r="r" b="b"/>
              <a:pathLst>
                <a:path w="3007349" h="6866467">
                  <a:moveTo>
                    <a:pt x="2045532" y="0"/>
                  </a:moveTo>
                  <a:lnTo>
                    <a:pt x="3007349" y="0"/>
                  </a:lnTo>
                  <a:lnTo>
                    <a:pt x="3007349" y="6866467"/>
                  </a:lnTo>
                  <a:lnTo>
                    <a:pt x="0" y="6866467"/>
                  </a:lnTo>
                  <a:lnTo>
                    <a:pt x="2045532" y="0"/>
                  </a:lnTo>
                  <a:close/>
                </a:path>
              </a:pathLst>
            </a:custGeom>
            <a:solidFill>
              <a:schemeClr val="accent1">
                <a:alpha val="3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0" name="Rectangle 25">
              <a:extLst>
                <a:ext uri="{FF2B5EF4-FFF2-40B4-BE49-F238E27FC236}">
                  <a16:creationId xmlns:a16="http://schemas.microsoft.com/office/drawing/2014/main" id="{CAFAA800-E117-4357-84E4-56B63EA03E37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603442" y="-8467"/>
              <a:ext cx="2588558" cy="6866467"/>
            </a:xfrm>
            <a:custGeom>
              <a:avLst/>
              <a:gdLst/>
              <a:ahLst/>
              <a:cxnLst/>
              <a:rect l="l" t="t" r="r" b="b"/>
              <a:pathLst>
                <a:path w="2573311" h="6866467">
                  <a:moveTo>
                    <a:pt x="0" y="0"/>
                  </a:moveTo>
                  <a:lnTo>
                    <a:pt x="2573311" y="0"/>
                  </a:lnTo>
                  <a:lnTo>
                    <a:pt x="2573311" y="6866467"/>
                  </a:lnTo>
                  <a:lnTo>
                    <a:pt x="1202336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2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1" name="Isosceles Triangle 20">
              <a:extLst>
                <a:ext uri="{FF2B5EF4-FFF2-40B4-BE49-F238E27FC236}">
                  <a16:creationId xmlns:a16="http://schemas.microsoft.com/office/drawing/2014/main" id="{8DDFC9F4-3B45-402D-8AD7-60B3F08ED755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8932333" y="3048000"/>
              <a:ext cx="3259667" cy="3810000"/>
            </a:xfrm>
            <a:prstGeom prst="triangle">
              <a:avLst>
                <a:gd name="adj" fmla="val 100000"/>
              </a:avLst>
            </a:prstGeom>
            <a:solidFill>
              <a:schemeClr val="accent2">
                <a:alpha val="72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2" name="Rectangle 27">
              <a:extLst>
                <a:ext uri="{FF2B5EF4-FFF2-40B4-BE49-F238E27FC236}">
                  <a16:creationId xmlns:a16="http://schemas.microsoft.com/office/drawing/2014/main" id="{F26A0854-FBE4-4587-B349-06BE192BD7F6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9334500" y="-8467"/>
              <a:ext cx="2854326" cy="6866467"/>
            </a:xfrm>
            <a:custGeom>
              <a:avLst/>
              <a:gdLst/>
              <a:ahLst/>
              <a:cxnLst/>
              <a:rect l="l" t="t" r="r" b="b"/>
              <a:pathLst>
                <a:path w="2858013" h="6866467">
                  <a:moveTo>
                    <a:pt x="0" y="0"/>
                  </a:moveTo>
                  <a:lnTo>
                    <a:pt x="2858013" y="0"/>
                  </a:lnTo>
                  <a:lnTo>
                    <a:pt x="2858013" y="6866467"/>
                  </a:lnTo>
                  <a:lnTo>
                    <a:pt x="2473942" y="6866467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2">
                <a:lumMod val="75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3" name="Rectangle 28">
              <a:extLst>
                <a:ext uri="{FF2B5EF4-FFF2-40B4-BE49-F238E27FC236}">
                  <a16:creationId xmlns:a16="http://schemas.microsoft.com/office/drawing/2014/main" id="{54A9C4C6-FF7D-470E-BFCA-CE4F60A1F0A8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898730" y="-8467"/>
              <a:ext cx="1290094" cy="6866467"/>
            </a:xfrm>
            <a:custGeom>
              <a:avLst/>
              <a:gdLst/>
              <a:ahLst/>
              <a:cxnLst/>
              <a:rect l="l" t="t" r="r" b="b"/>
              <a:pathLst>
                <a:path w="1290094" h="6858000">
                  <a:moveTo>
                    <a:pt x="1019735" y="0"/>
                  </a:moveTo>
                  <a:lnTo>
                    <a:pt x="1290094" y="0"/>
                  </a:lnTo>
                  <a:lnTo>
                    <a:pt x="1290094" y="6858000"/>
                  </a:lnTo>
                  <a:lnTo>
                    <a:pt x="0" y="6858000"/>
                  </a:lnTo>
                  <a:lnTo>
                    <a:pt x="1019735" y="0"/>
                  </a:lnTo>
                  <a:close/>
                </a:path>
              </a:pathLst>
            </a:custGeom>
            <a:solidFill>
              <a:schemeClr val="accent1">
                <a:lumMod val="60000"/>
                <a:lumOff val="40000"/>
                <a:alpha val="7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4" name="Rectangle 29">
              <a:extLst>
                <a:ext uri="{FF2B5EF4-FFF2-40B4-BE49-F238E27FC236}">
                  <a16:creationId xmlns:a16="http://schemas.microsoft.com/office/drawing/2014/main" id="{B1721EA8-4871-45D4-B78F-AE805A3004B1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938999" y="-8467"/>
              <a:ext cx="1249825" cy="6866467"/>
            </a:xfrm>
            <a:custGeom>
              <a:avLst/>
              <a:gdLst/>
              <a:ahLst/>
              <a:cxnLst/>
              <a:rect l="l" t="t" r="r" b="b"/>
              <a:pathLst>
                <a:path w="1249825" h="6858000">
                  <a:moveTo>
                    <a:pt x="0" y="0"/>
                  </a:moveTo>
                  <a:lnTo>
                    <a:pt x="1249825" y="0"/>
                  </a:lnTo>
                  <a:lnTo>
                    <a:pt x="1249825" y="6858000"/>
                  </a:lnTo>
                  <a:lnTo>
                    <a:pt x="1109382" y="6858000"/>
                  </a:lnTo>
                  <a:lnTo>
                    <a:pt x="0" y="0"/>
                  </a:lnTo>
                  <a:close/>
                </a:path>
              </a:pathLst>
            </a:custGeom>
            <a:solidFill>
              <a:schemeClr val="accent1">
                <a:alpha val="6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5" name="Isosceles Triangle 24">
              <a:extLst>
                <a:ext uri="{FF2B5EF4-FFF2-40B4-BE49-F238E27FC236}">
                  <a16:creationId xmlns:a16="http://schemas.microsoft.com/office/drawing/2014/main" id="{E5763971-E3A3-45C6-9BA8-2E032C7A55EB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>
              <a:off x="10371666" y="3589867"/>
              <a:ext cx="1817159" cy="3268133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0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  <p:sp>
          <p:nvSpPr>
            <p:cNvPr id="26" name="Isosceles Triangle 25">
              <a:extLst>
                <a:ext uri="{FF2B5EF4-FFF2-40B4-BE49-F238E27FC236}">
                  <a16:creationId xmlns:a16="http://schemas.microsoft.com/office/drawing/2014/main" id="{32752E94-0E01-4AF5-A43A-F2FAD8737C29}"/>
                </a:ext>
                <a:ext uri="{C183D7F6-B498-43B3-948B-1728B52AA6E4}">
                  <adec:decorative xmlns:adec="http://schemas.microsoft.com/office/drawing/2017/decorative" val="1"/>
                </a:ext>
              </a:extLst>
            </p:cNvPr>
            <p:cNvSpPr/>
            <p:nvPr>
              <p:extLst>
                <p:ext uri="{386F3935-93C4-4BCD-93E2-E3B085C9AB24}">
                  <p16:designElem xmlns:p16="http://schemas.microsoft.com/office/powerpoint/2015/main" val="1"/>
                </p:ext>
              </p:extLst>
            </p:nvPr>
          </p:nvSpPr>
          <p:spPr>
            <a:xfrm rot="10800000">
              <a:off x="0" y="0"/>
              <a:ext cx="842596" cy="5666154"/>
            </a:xfrm>
            <a:prstGeom prst="triangle">
              <a:avLst>
                <a:gd name="adj" fmla="val 100000"/>
              </a:avLst>
            </a:prstGeom>
            <a:solidFill>
              <a:schemeClr val="accent1">
                <a:alpha val="85000"/>
              </a:schemeClr>
            </a:solidFill>
            <a:ln>
              <a:noFill/>
            </a:ln>
            <a:effectLst/>
          </p:spPr>
          <p:style>
            <a:lnRef idx="1">
              <a:schemeClr val="accent1"/>
            </a:lnRef>
            <a:fillRef idx="3">
              <a:schemeClr val="accent1"/>
            </a:fillRef>
            <a:effectRef idx="2">
              <a:schemeClr val="accent1"/>
            </a:effectRef>
            <a:fontRef idx="minor">
              <a:schemeClr val="lt1"/>
            </a:fontRef>
          </p:style>
        </p:sp>
      </p:grpSp>
      <p:pic>
        <p:nvPicPr>
          <p:cNvPr id="6" name="Picture 11" descr="Person doing acupuncture">
            <a:extLst>
              <a:ext uri="{FF2B5EF4-FFF2-40B4-BE49-F238E27FC236}">
                <a16:creationId xmlns:a16="http://schemas.microsoft.com/office/drawing/2014/main" id="{AE62DFE1-6F34-4D8D-9687-37EC0B97E9B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37188" r="12526" b="4234"/>
          <a:stretch/>
        </p:blipFill>
        <p:spPr>
          <a:xfrm>
            <a:off x="20" y="-1"/>
            <a:ext cx="5394940" cy="6858001"/>
          </a:xfrm>
          <a:custGeom>
            <a:avLst/>
            <a:gdLst/>
            <a:ahLst/>
            <a:cxnLst/>
            <a:rect l="l" t="t" r="r" b="b"/>
            <a:pathLst>
              <a:path w="5394960" h="6858000">
                <a:moveTo>
                  <a:pt x="842596" y="0"/>
                </a:moveTo>
                <a:lnTo>
                  <a:pt x="5394960" y="0"/>
                </a:lnTo>
                <a:lnTo>
                  <a:pt x="5394960" y="21851"/>
                </a:lnTo>
                <a:lnTo>
                  <a:pt x="4365943" y="6858000"/>
                </a:lnTo>
                <a:lnTo>
                  <a:pt x="0" y="6858000"/>
                </a:lnTo>
                <a:lnTo>
                  <a:pt x="0" y="5666154"/>
                </a:lnTo>
                <a:close/>
              </a:path>
            </a:pathLst>
          </a:custGeom>
        </p:spPr>
      </p:pic>
      <p:sp>
        <p:nvSpPr>
          <p:cNvPr id="4" name="TextBox 3">
            <a:extLst>
              <a:ext uri="{FF2B5EF4-FFF2-40B4-BE49-F238E27FC236}">
                <a16:creationId xmlns:a16="http://schemas.microsoft.com/office/drawing/2014/main" id="{4216A186-48BF-488A-87AD-861287E71848}"/>
              </a:ext>
            </a:extLst>
          </p:cNvPr>
          <p:cNvSpPr txBox="1"/>
          <p:nvPr/>
        </p:nvSpPr>
        <p:spPr>
          <a:xfrm>
            <a:off x="5179281" y="1290475"/>
            <a:ext cx="3672179" cy="1538282"/>
          </a:xfrm>
          <a:prstGeom prst="rect">
            <a:avLst/>
          </a:prstGeom>
          <a:ln>
            <a:solidFill>
              <a:schemeClr val="bg1"/>
            </a:solidFill>
          </a:ln>
        </p:spPr>
        <p:style>
          <a:lnRef idx="2">
            <a:schemeClr val="dk1"/>
          </a:lnRef>
          <a:fillRef idx="1">
            <a:schemeClr val="lt1"/>
          </a:fillRef>
          <a:effectRef idx="0">
            <a:schemeClr val="dk1"/>
          </a:effectRef>
          <a:fontRef idx="minor">
            <a:schemeClr val="dk1"/>
          </a:fontRef>
        </p:style>
        <p:txBody>
          <a:bodyPr rot="0" spcFirstLastPara="0" vertOverflow="overflow" horzOverflow="overflow" vert="horz" lIns="91440" tIns="45720" rIns="91440" bIns="45720" numCol="1" spcCol="0" rtlCol="0" fromWordArt="0" anchor="b" anchorCtr="0" forceAA="0" compatLnSpc="1">
            <a:prstTxWarp prst="textNoShape">
              <a:avLst/>
            </a:prstTxWarp>
            <a:normAutofit/>
          </a:bodyPr>
          <a:lstStyle/>
          <a:p>
            <a:pPr algn="r">
              <a:spcBef>
                <a:spcPct val="0"/>
              </a:spcBef>
              <a:spcAft>
                <a:spcPts val="600"/>
              </a:spcAft>
            </a:pPr>
            <a:r>
              <a:rPr lang="en-US" sz="4800">
                <a:solidFill>
                  <a:schemeClr val="accent1"/>
                </a:solidFill>
                <a:latin typeface="+mj-lt"/>
                <a:ea typeface="+mj-ea"/>
                <a:cs typeface="+mj-cs"/>
              </a:rPr>
              <a:t>Acupuncture</a:t>
            </a: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D870F3CA-27D7-894C-912A-EB94A4B9F1EB}"/>
              </a:ext>
            </a:extLst>
          </p:cNvPr>
          <p:cNvSpPr txBox="1"/>
          <p:nvPr/>
        </p:nvSpPr>
        <p:spPr>
          <a:xfrm>
            <a:off x="5188708" y="251886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F9D5A5A8-EEC7-416A-9AC7-81C716251F64}"/>
              </a:ext>
            </a:extLst>
          </p:cNvPr>
          <p:cNvSpPr txBox="1"/>
          <p:nvPr/>
        </p:nvSpPr>
        <p:spPr>
          <a:xfrm>
            <a:off x="5010150" y="3486150"/>
            <a:ext cx="2743200" cy="369332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algn="l"/>
            <a:endParaRPr lang="en-US"/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255C22F8-6DB1-46C5-B94B-9EB9F787D44A}"/>
              </a:ext>
            </a:extLst>
          </p:cNvPr>
          <p:cNvSpPr txBox="1"/>
          <p:nvPr/>
        </p:nvSpPr>
        <p:spPr>
          <a:xfrm>
            <a:off x="4879854" y="4635440"/>
            <a:ext cx="3246408" cy="2308324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>
                <a:solidFill>
                  <a:schemeClr val="accent1"/>
                </a:solidFill>
              </a:rPr>
              <a:t>Rahim Ali </a:t>
            </a:r>
            <a:r>
              <a:rPr lang="en-US" err="1">
                <a:solidFill>
                  <a:schemeClr val="accent1"/>
                </a:solidFill>
              </a:rPr>
              <a:t>Saddeque</a:t>
            </a:r>
            <a:r>
              <a:rPr lang="en-US">
                <a:solidFill>
                  <a:schemeClr val="accent1"/>
                </a:solidFill>
              </a:rPr>
              <a:t>  1715434</a:t>
            </a:r>
          </a:p>
          <a:p>
            <a:r>
              <a:rPr lang="en-US">
                <a:solidFill>
                  <a:schemeClr val="accent1"/>
                </a:solidFill>
              </a:rPr>
              <a:t>Shahina Begum         1813849</a:t>
            </a:r>
          </a:p>
          <a:p>
            <a:r>
              <a:rPr lang="en-US">
                <a:solidFill>
                  <a:schemeClr val="accent1"/>
                </a:solidFill>
              </a:rPr>
              <a:t>Shabina Hoque         1715293</a:t>
            </a:r>
          </a:p>
          <a:p>
            <a:endParaRPr lang="en-US">
              <a:solidFill>
                <a:schemeClr val="accent1"/>
              </a:solidFill>
            </a:endParaRPr>
          </a:p>
          <a:p>
            <a:r>
              <a:rPr lang="en-US">
                <a:solidFill>
                  <a:schemeClr val="accent1"/>
                </a:solidFill>
                <a:ea typeface="+mn-lt"/>
                <a:cs typeface="+mn-lt"/>
              </a:rPr>
              <a:t>Complementary Therapies</a:t>
            </a:r>
          </a:p>
          <a:p>
            <a:r>
              <a:rPr lang="en-US">
                <a:solidFill>
                  <a:schemeClr val="accent1"/>
                </a:solidFill>
                <a:ea typeface="+mn-lt"/>
                <a:cs typeface="+mn-lt"/>
              </a:rPr>
              <a:t>BMHP5001</a:t>
            </a:r>
            <a:endParaRPr lang="en-US">
              <a:solidFill>
                <a:schemeClr val="accent1"/>
              </a:solidFill>
            </a:endParaRPr>
          </a:p>
          <a:p>
            <a:r>
              <a:rPr lang="en-US">
                <a:solidFill>
                  <a:schemeClr val="accent1"/>
                </a:solidFill>
                <a:ea typeface="+mn-lt"/>
                <a:cs typeface="+mn-lt"/>
              </a:rPr>
              <a:t>Dr Mark Gallagher-Read</a:t>
            </a: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431431977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TextBox 2">
            <a:extLst>
              <a:ext uri="{FF2B5EF4-FFF2-40B4-BE49-F238E27FC236}">
                <a16:creationId xmlns:a16="http://schemas.microsoft.com/office/drawing/2014/main" id="{CA574657-DADE-0644-859D-4E3E3851F447}"/>
              </a:ext>
            </a:extLst>
          </p:cNvPr>
          <p:cNvSpPr txBox="1"/>
          <p:nvPr/>
        </p:nvSpPr>
        <p:spPr>
          <a:xfrm>
            <a:off x="595855" y="710874"/>
            <a:ext cx="8702580" cy="12649617"/>
          </a:xfrm>
          <a:prstGeom prst="rect">
            <a:avLst/>
          </a:prstGeom>
          <a:noFill/>
        </p:spPr>
        <p:txBody>
          <a:bodyPr wrap="square" lIns="91440" tIns="45720" rIns="91440" bIns="45720" anchor="t">
            <a:spAutoFit/>
          </a:bodyPr>
          <a:lstStyle/>
          <a:p>
            <a:pPr algn="l"/>
            <a:r>
              <a:rPr lang="en-US" sz="2000">
                <a:solidFill>
                  <a:schemeClr val="accent1"/>
                </a:solidFill>
                <a:latin typeface="Arial"/>
                <a:cs typeface="Arial"/>
              </a:rPr>
              <a:t>Introduction</a:t>
            </a:r>
          </a:p>
          <a:p>
            <a:pPr algn="l"/>
            <a:endParaRPr lang="en-US" sz="2000" b="1">
              <a:solidFill>
                <a:schemeClr val="accent1"/>
              </a:solidFill>
              <a:latin typeface="Arial"/>
              <a:cs typeface="Arial"/>
            </a:endParaRPr>
          </a:p>
          <a:p>
            <a:endParaRPr lang="en-US">
              <a:latin typeface="Arial"/>
              <a:cs typeface="Arial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We are doing a presentation on complementary therapy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Explaining about the good and bad effects of complementary therapy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We chose acupuncture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Acupuncture originated from China in 5,000 years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Medical technique to relieve pain, curing disease, improve general health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Insertion of needles into skin to underlying points in the body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By 20</a:t>
            </a:r>
            <a:r>
              <a:rPr lang="en-US" baseline="30000">
                <a:latin typeface="Trebuchet MS"/>
                <a:cs typeface="Arial"/>
              </a:rPr>
              <a:t>th</a:t>
            </a:r>
            <a:r>
              <a:rPr lang="en-US">
                <a:latin typeface="Trebuchet MS"/>
                <a:cs typeface="Arial"/>
              </a:rPr>
              <a:t> century acupuncture reached other areas of the world</a:t>
            </a: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Needles and sharpened stones and long bones used were used 600 BCE </a:t>
            </a: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Wingdings" panose="020B0604020202020204" pitchFamily="34" charset="0"/>
              <a:buChar char="Ø"/>
            </a:pP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>
              <a:buFont typeface="Wingdings" panose="020B0604020202020204" pitchFamily="34" charset="0"/>
              <a:buChar char="Ø"/>
            </a:pPr>
            <a:r>
              <a:rPr lang="en-US">
                <a:latin typeface="Trebuchet MS"/>
                <a:cs typeface="Arial"/>
              </a:rPr>
              <a:t>( White A, a brief history of acupuncture 2004)</a:t>
            </a:r>
            <a:endParaRPr lang="en-US">
              <a:latin typeface="Trebuchet MS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 b="0" i="0">
              <a:solidFill>
                <a:srgbClr val="000000"/>
              </a:solidFill>
              <a:effectLst/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algn="l"/>
            <a:endParaRPr lang="en-US" sz="2000">
              <a:solidFill>
                <a:srgbClr val="000000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>
              <a:solidFill>
                <a:srgbClr val="1A1A1A"/>
              </a:solidFill>
              <a:latin typeface="Georgia" panose="02040502050405020303" pitchFamily="18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 sz="2000">
              <a:solidFill>
                <a:srgbClr val="1A1A1A"/>
              </a:solidFill>
              <a:latin typeface="Arial" panose="020B0604020202020204" pitchFamily="34" charset="0"/>
              <a:cs typeface="Arial" panose="020B0604020202020204" pitchFamily="34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>
              <a:solidFill>
                <a:srgbClr val="1A1A1A"/>
              </a:solidFill>
              <a:latin typeface="Georgia" panose="02040502050405020303" pitchFamily="18" charset="0"/>
            </a:endParaRPr>
          </a:p>
          <a:p>
            <a:pPr marL="342900" indent="-342900" algn="l">
              <a:buFont typeface="Arial" panose="020B0604020202020204" pitchFamily="34" charset="0"/>
              <a:buChar char="•"/>
            </a:pPr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/>
          </a:p>
          <a:p>
            <a:pPr algn="l"/>
            <a:endParaRPr lang="en-US"/>
          </a:p>
          <a:p>
            <a:pPr marL="285750" indent="-285750" algn="l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  <a:p>
            <a:pPr marL="285750" indent="-285750">
              <a:buFont typeface="Arial" panose="020B0604020202020204" pitchFamily="34" charset="0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339286004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9DF0FD17-24E9-F14B-AF2E-A635CD93B532}"/>
              </a:ext>
            </a:extLst>
          </p:cNvPr>
          <p:cNvSpPr txBox="1"/>
          <p:nvPr/>
        </p:nvSpPr>
        <p:spPr>
          <a:xfrm>
            <a:off x="5188708" y="2518865"/>
            <a:ext cx="1828800" cy="182880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B86C5855-ADB6-2841-ADC5-343D12581AE4}"/>
              </a:ext>
            </a:extLst>
          </p:cNvPr>
          <p:cNvSpPr txBox="1"/>
          <p:nvPr/>
        </p:nvSpPr>
        <p:spPr>
          <a:xfrm>
            <a:off x="906722" y="833839"/>
            <a:ext cx="7638095" cy="10372070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r>
              <a:rPr lang="en-US" sz="2000">
                <a:solidFill>
                  <a:schemeClr val="accent1"/>
                </a:solidFill>
                <a:latin typeface="Arial"/>
                <a:cs typeface="Arial"/>
              </a:rPr>
              <a:t>Acupuncture Background</a:t>
            </a:r>
          </a:p>
          <a:p>
            <a:pPr algn="l"/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Nerves sends signals to brain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Releases neutral hormones such as beta endorphins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Used to treat nerve damage after chemo -therapy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Help with depression caused by trauma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World health Organization recommended acupuncture for pain relief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latin typeface="Trebuchet MS"/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r>
              <a:rPr lang="en-US">
                <a:latin typeface="Trebuchet MS"/>
                <a:cs typeface="Arial"/>
              </a:rPr>
              <a:t>Asthma patient can also benefit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cs typeface="Arial"/>
              </a:rPr>
              <a:t>Life force known as Meridians</a:t>
            </a:r>
          </a:p>
          <a:p>
            <a:pPr marL="285750" indent="-285750">
              <a:buFont typeface="Wingdings"/>
              <a:buChar char="Ø"/>
            </a:pPr>
            <a:endParaRPr lang="en-US"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cs typeface="Arial"/>
              </a:rPr>
              <a:t>Force known as QI pronounced as('Chee')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cs typeface="Arial"/>
            </a:endParaRPr>
          </a:p>
          <a:p>
            <a:pPr marL="285750" indent="-285750">
              <a:buFont typeface="Wingdings"/>
              <a:buChar char="Ø"/>
            </a:pPr>
            <a:r>
              <a:rPr lang="en-US">
                <a:cs typeface="Arial"/>
              </a:rPr>
              <a:t>( NHS 2021)</a:t>
            </a:r>
          </a:p>
          <a:p>
            <a:pPr marL="285750" indent="-285750" algn="l">
              <a:buFont typeface="Wingdings"/>
              <a:buChar char="Ø"/>
            </a:pPr>
            <a:endParaRPr lang="en-US">
              <a:cs typeface="Arial"/>
            </a:endParaRPr>
          </a:p>
          <a:p>
            <a:pPr marL="285750" indent="-285750" algn="l">
              <a:buFont typeface="Wingdings"/>
              <a:buChar char="Ø"/>
            </a:pPr>
            <a:endParaRPr lang="en-US">
              <a:cs typeface="Arial"/>
            </a:endParaRPr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pPr algn="l"/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481417877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07C54F2-8794-4A74-9A48-DBFF1F8EE90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11349" y="373930"/>
            <a:ext cx="8596668" cy="1320800"/>
          </a:xfrm>
        </p:spPr>
        <p:txBody>
          <a:bodyPr>
            <a:normAutofit/>
          </a:bodyPr>
          <a:lstStyle/>
          <a:p>
            <a:r>
              <a:rPr lang="en-GB" sz="2000"/>
              <a:t>How  Acupuncture works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0522344-B424-4043-9D56-02107255565F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09047" y="1244339"/>
            <a:ext cx="8764956" cy="4797024"/>
          </a:xfrm>
        </p:spPr>
        <p:txBody>
          <a:bodyPr/>
          <a:lstStyle/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Qi is said to flow through meridians in human body and energy flows accessible through 350 acupuncture points in the body.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Acupuncture points stimulate the central nervous system.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Releases chemicals into the muscles, spinal cord, and brain.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Stimulate the body’s natural healing abilities.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Promotes physical and emotional well-being.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>
              <a:solidFill>
                <a:schemeClr val="tx1"/>
              </a:solidFill>
            </a:endParaRPr>
          </a:p>
          <a:p>
            <a:pPr>
              <a:buFont typeface="Wingdings" panose="05000000000000000000" pitchFamily="2" charset="2"/>
              <a:buChar char="Ø"/>
            </a:pPr>
            <a:r>
              <a:rPr lang="en-GB" dirty="0">
                <a:solidFill>
                  <a:schemeClr val="tx1"/>
                </a:solidFill>
              </a:rPr>
              <a:t>Increases blood flow.</a:t>
            </a:r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  <a:p>
            <a:pPr>
              <a:buFont typeface="Wingdings" panose="05000000000000000000" pitchFamily="2" charset="2"/>
              <a:buChar char="Ø"/>
            </a:pPr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569251667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1230EA5-2D01-476B-8C1C-63F95AA9AF3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GB" sz="2000"/>
              <a:t>How Acupuncture is performed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53D85F7-92D8-4087-BD14-D970C0502D2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677334" y="1488613"/>
            <a:ext cx="8596668" cy="4648236"/>
          </a:xfrm>
        </p:spPr>
        <p:txBody>
          <a:bodyPr/>
          <a:lstStyle/>
          <a:p>
            <a:r>
              <a:rPr lang="en-GB" dirty="0">
                <a:solidFill>
                  <a:schemeClr val="tx1"/>
                </a:solidFill>
              </a:rPr>
              <a:t>Initial session lasts between 20 minutes to 1 hour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Assessment of general health, medical history and physical examination.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Penetrating the skin with thin, solid metallic needles (Hugh 2006).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Gentle and specific movements by practitioner’s hands.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Improper placement of needles can cause pain (</a:t>
            </a:r>
            <a:r>
              <a:rPr lang="en-GB" dirty="0" err="1">
                <a:solidFill>
                  <a:schemeClr val="tx1"/>
                </a:solidFill>
              </a:rPr>
              <a:t>Rosted</a:t>
            </a:r>
            <a:r>
              <a:rPr lang="en-GB" dirty="0">
                <a:solidFill>
                  <a:schemeClr val="tx1"/>
                </a:solidFill>
              </a:rPr>
              <a:t> 2000).</a:t>
            </a:r>
          </a:p>
          <a:p>
            <a:endParaRPr lang="en-GB" dirty="0">
              <a:solidFill>
                <a:schemeClr val="tx1"/>
              </a:solidFill>
            </a:endParaRPr>
          </a:p>
          <a:p>
            <a:r>
              <a:rPr lang="en-GB" dirty="0">
                <a:solidFill>
                  <a:schemeClr val="tx1"/>
                </a:solidFill>
              </a:rPr>
              <a:t>Needles are sterilized to prevent infection.</a:t>
            </a:r>
          </a:p>
          <a:p>
            <a:endParaRPr lang="en-GB" dirty="0"/>
          </a:p>
          <a:p>
            <a:endParaRPr lang="en-GB" dirty="0"/>
          </a:p>
        </p:txBody>
      </p:sp>
    </p:spTree>
    <p:extLst>
      <p:ext uri="{BB962C8B-B14F-4D97-AF65-F5344CB8AC3E}">
        <p14:creationId xmlns:p14="http://schemas.microsoft.com/office/powerpoint/2010/main" val="396946928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4DEDC4B-91E2-40C0-9334-9A2D682DE6E7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>
                <a:ea typeface="+mj-lt"/>
                <a:cs typeface="+mj-lt"/>
              </a:rPr>
              <a:t>Is Acupuncture safe?</a:t>
            </a:r>
            <a:endParaRPr lang="en-US" sz="2000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7F241A4-BFA7-4900-B3C8-CAE0BAEFD719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461674" y="1096665"/>
            <a:ext cx="8596668" cy="2011717"/>
          </a:xfrm>
        </p:spPr>
        <p:txBody>
          <a:bodyPr vert="horz" lIns="91440" tIns="45720" rIns="91440" bIns="45720" rtlCol="0" anchor="t">
            <a:normAutofit/>
          </a:bodyPr>
          <a:lstStyle/>
          <a:p>
            <a:pPr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Is generally safe but can have adverse effects but extremely rare</a:t>
            </a:r>
            <a:endParaRPr lang="en-US">
              <a:solidFill>
                <a:schemeClr val="tx1"/>
              </a:solidFill>
            </a:endParaRPr>
          </a:p>
          <a:p>
            <a:pPr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Side effects include bleeding, bruising, drowsiness or feeling sick (Ernst, 2006)</a:t>
            </a:r>
            <a:endParaRPr lang="en-US">
              <a:solidFill>
                <a:schemeClr val="tx1"/>
              </a:solidFill>
            </a:endParaRPr>
          </a:p>
          <a:p>
            <a:pPr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Case reports have shown non-sterile needles can cause infections (Chon &amp; Lee, 2013).</a:t>
            </a:r>
            <a:endParaRPr lang="en-US">
              <a:solidFill>
                <a:schemeClr val="tx1"/>
              </a:solidFill>
            </a:endParaRPr>
          </a:p>
          <a:p>
            <a:endParaRPr lang="en-US"/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230C6DD7-0E95-4D19-BDA2-F1C3E0D249EF}"/>
              </a:ext>
            </a:extLst>
          </p:cNvPr>
          <p:cNvSpPr txBox="1"/>
          <p:nvPr/>
        </p:nvSpPr>
        <p:spPr>
          <a:xfrm>
            <a:off x="741872" y="2927230"/>
            <a:ext cx="2872596" cy="400110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r>
              <a:rPr lang="en-US" sz="2000">
                <a:solidFill>
                  <a:schemeClr val="accent1"/>
                </a:solidFill>
              </a:rPr>
              <a:t>Regulations</a:t>
            </a:r>
            <a:r>
              <a:rPr lang="en-US">
                <a:solidFill>
                  <a:schemeClr val="accent1"/>
                </a:solidFill>
              </a:rPr>
              <a:t> 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4FE621E2-3F41-4AD0-A797-F66C8D735B34}"/>
              </a:ext>
            </a:extLst>
          </p:cNvPr>
          <p:cNvSpPr txBox="1"/>
          <p:nvPr/>
        </p:nvSpPr>
        <p:spPr>
          <a:xfrm>
            <a:off x="510935" y="3386407"/>
            <a:ext cx="8177841" cy="38595181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>
                <a:ea typeface="+mn-lt"/>
                <a:cs typeface="+mn-lt"/>
              </a:rPr>
              <a:t>Must be done by a qualified practitioner to reduce risk of side effects (White, 2006)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>
                <a:ea typeface="+mn-lt"/>
                <a:cs typeface="+mn-lt"/>
              </a:rPr>
              <a:t>Anyone is free to practice in the UK as there are no statutory regulations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>
                <a:ea typeface="+mn-lt"/>
                <a:cs typeface="+mn-lt"/>
              </a:rPr>
              <a:t>Practitioners should register with their local authority</a:t>
            </a: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r>
              <a:rPr lang="en-US">
                <a:ea typeface="+mn-lt"/>
                <a:cs typeface="+mn-lt"/>
              </a:rPr>
              <a:t>An accredited register of acupuncture practitioners  can be found on the Professional Standards Authority for Health and Social Care website (British Acupuncture Council, 2016).</a:t>
            </a:r>
            <a:endParaRPr lang="en-US"/>
          </a:p>
          <a:p>
            <a:pPr marL="285750" indent="-285750" algn="l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lnSpc>
                <a:spcPct val="150000"/>
              </a:lnSpc>
              <a:buFont typeface="Wingdings"/>
              <a:buChar char="Ø"/>
            </a:pPr>
            <a:endParaRPr lang="en-US"/>
          </a:p>
          <a:p>
            <a:pPr marL="285750" indent="-285750">
              <a:buFont typeface="Arial"/>
              <a:buChar char="•"/>
            </a:pPr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532034838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BE85383-AFBB-41A7-BE82-835734224A0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 b="1"/>
              <a:t>Summary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D90CA4DA-452E-4B45-B9DD-68F75AE23081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47938" y="1341080"/>
            <a:ext cx="8265989" cy="3880773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Acupuncture may help in relieving symptoms and reducing pain in most people</a:t>
            </a:r>
            <a:endParaRPr lang="en-US"/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</a:rPr>
              <a:t>Research has shown it can reduce nausea and vomiting after chemotherapy</a:t>
            </a:r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Acupuncture will not treat health issues or any underlying health problems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It is advised that acupuncture is used alongside any current medical treatment </a:t>
            </a:r>
            <a:endParaRPr lang="en-US">
              <a:solidFill>
                <a:schemeClr val="tx1"/>
              </a:solidFill>
            </a:endParaRPr>
          </a:p>
          <a:p>
            <a:pPr>
              <a:lnSpc>
                <a:spcPct val="150000"/>
              </a:lnSpc>
              <a:buFont typeface="Wingdings" charset="2"/>
              <a:buChar char="Ø"/>
            </a:pPr>
            <a:r>
              <a:rPr lang="en-US">
                <a:solidFill>
                  <a:schemeClr val="tx1"/>
                </a:solidFill>
                <a:ea typeface="+mn-lt"/>
                <a:cs typeface="+mn-lt"/>
              </a:rPr>
              <a:t>It is important for patients to seek proper medical help for their illness by consulting their doctor.</a:t>
            </a:r>
            <a:endParaRPr lang="en-US">
              <a:solidFill>
                <a:schemeClr val="tx1"/>
              </a:solidFill>
            </a:endParaRPr>
          </a:p>
          <a:p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62454656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0641D7C-6DF9-4332-93CE-3D296CDCBA26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>
            <a:normAutofit/>
          </a:bodyPr>
          <a:lstStyle/>
          <a:p>
            <a:r>
              <a:rPr lang="en-US" sz="2000"/>
              <a:t>Mini quiz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501E2CD-C565-4BEE-A6B9-736CD3E0115B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62315" y="1484853"/>
            <a:ext cx="8596668" cy="4340848"/>
          </a:xfrm>
        </p:spPr>
        <p:txBody>
          <a:bodyPr vert="horz" lIns="91440" tIns="45720" rIns="91440" bIns="45720" rtlCol="0" anchor="t">
            <a:normAutofit lnSpcReduction="10000"/>
          </a:bodyPr>
          <a:lstStyle/>
          <a:p>
            <a:pPr marL="0" indent="0">
              <a:buNone/>
            </a:pPr>
            <a:r>
              <a:rPr lang="en-US" dirty="0"/>
              <a:t>1</a:t>
            </a:r>
            <a:r>
              <a:rPr lang="en-US" dirty="0">
                <a:solidFill>
                  <a:schemeClr val="tx1"/>
                </a:solidFill>
              </a:rPr>
              <a:t>. Where did acupuncture originate from?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India                                 China 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2. Are there regulations to practice acupuncture in the UK?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Yes                                    No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3. What can acupuncture help with?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Treat illnesses                   Relieve pain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4. Does acupuncture have side effects?</a:t>
            </a:r>
          </a:p>
          <a:p>
            <a:pPr marL="0" indent="0">
              <a:buNone/>
            </a:pPr>
            <a:r>
              <a:rPr lang="en-US" dirty="0">
                <a:solidFill>
                  <a:schemeClr val="tx1"/>
                </a:solidFill>
              </a:rPr>
              <a:t>Yes                                    No</a:t>
            </a:r>
          </a:p>
          <a:p>
            <a:pPr marL="0" indent="0">
              <a:buNone/>
            </a:pPr>
            <a:endParaRPr lang="en-US" dirty="0">
              <a:solidFill>
                <a:schemeClr val="tx1"/>
              </a:solidFill>
            </a:endParaRPr>
          </a:p>
        </p:txBody>
      </p:sp>
      <p:sp>
        <p:nvSpPr>
          <p:cNvPr id="4" name="Rectangle 3">
            <a:extLst>
              <a:ext uri="{FF2B5EF4-FFF2-40B4-BE49-F238E27FC236}">
                <a16:creationId xmlns:a16="http://schemas.microsoft.com/office/drawing/2014/main" id="{1D6E53E8-6E11-4171-9873-00020BF84358}"/>
              </a:ext>
            </a:extLst>
          </p:cNvPr>
          <p:cNvSpPr/>
          <p:nvPr/>
        </p:nvSpPr>
        <p:spPr>
          <a:xfrm>
            <a:off x="1368725" y="1850366"/>
            <a:ext cx="603849" cy="3163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5" name="Rectangle 4">
            <a:extLst>
              <a:ext uri="{FF2B5EF4-FFF2-40B4-BE49-F238E27FC236}">
                <a16:creationId xmlns:a16="http://schemas.microsoft.com/office/drawing/2014/main" id="{1988C36A-BEEE-4805-98A5-EE69A0E430BF}"/>
              </a:ext>
            </a:extLst>
          </p:cNvPr>
          <p:cNvSpPr/>
          <p:nvPr/>
        </p:nvSpPr>
        <p:spPr>
          <a:xfrm>
            <a:off x="4286430" y="1878223"/>
            <a:ext cx="618226" cy="273169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6" name="Rectangle 5">
            <a:extLst>
              <a:ext uri="{FF2B5EF4-FFF2-40B4-BE49-F238E27FC236}">
                <a16:creationId xmlns:a16="http://schemas.microsoft.com/office/drawing/2014/main" id="{74548010-EC89-4A46-A536-C13EC43B7903}"/>
              </a:ext>
            </a:extLst>
          </p:cNvPr>
          <p:cNvSpPr/>
          <p:nvPr/>
        </p:nvSpPr>
        <p:spPr>
          <a:xfrm>
            <a:off x="1368725" y="2986177"/>
            <a:ext cx="603849" cy="301924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Rectangle 6">
            <a:extLst>
              <a:ext uri="{FF2B5EF4-FFF2-40B4-BE49-F238E27FC236}">
                <a16:creationId xmlns:a16="http://schemas.microsoft.com/office/drawing/2014/main" id="{EBD35BF7-F1B0-4895-8690-1ECEDF004578}"/>
              </a:ext>
            </a:extLst>
          </p:cNvPr>
          <p:cNvSpPr/>
          <p:nvPr/>
        </p:nvSpPr>
        <p:spPr>
          <a:xfrm>
            <a:off x="4286430" y="2985279"/>
            <a:ext cx="575094" cy="3163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0837C9A9-B4D9-4529-9621-2AA89913808F}"/>
              </a:ext>
            </a:extLst>
          </p:cNvPr>
          <p:cNvSpPr/>
          <p:nvPr/>
        </p:nvSpPr>
        <p:spPr>
          <a:xfrm>
            <a:off x="2288876" y="4107611"/>
            <a:ext cx="575095" cy="31630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9" name="Rectangle 8">
            <a:extLst>
              <a:ext uri="{FF2B5EF4-FFF2-40B4-BE49-F238E27FC236}">
                <a16:creationId xmlns:a16="http://schemas.microsoft.com/office/drawing/2014/main" id="{903CA0BD-7915-4A39-8943-2B82ACDC7EA9}"/>
              </a:ext>
            </a:extLst>
          </p:cNvPr>
          <p:cNvSpPr/>
          <p:nvPr/>
        </p:nvSpPr>
        <p:spPr>
          <a:xfrm>
            <a:off x="4904656" y="4106712"/>
            <a:ext cx="560717" cy="316301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0" name="Rectangle 9">
            <a:extLst>
              <a:ext uri="{FF2B5EF4-FFF2-40B4-BE49-F238E27FC236}">
                <a16:creationId xmlns:a16="http://schemas.microsoft.com/office/drawing/2014/main" id="{B6055F9F-7E2D-4C8C-AACE-3B105DBFDFB9}"/>
              </a:ext>
            </a:extLst>
          </p:cNvPr>
          <p:cNvSpPr/>
          <p:nvPr/>
        </p:nvSpPr>
        <p:spPr>
          <a:xfrm>
            <a:off x="1253706" y="5171536"/>
            <a:ext cx="646981" cy="31630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11" name="Rectangle 10">
            <a:extLst>
              <a:ext uri="{FF2B5EF4-FFF2-40B4-BE49-F238E27FC236}">
                <a16:creationId xmlns:a16="http://schemas.microsoft.com/office/drawing/2014/main" id="{B0F592DB-E136-4218-8B62-B87AFAD4B5F3}"/>
              </a:ext>
            </a:extLst>
          </p:cNvPr>
          <p:cNvSpPr/>
          <p:nvPr/>
        </p:nvSpPr>
        <p:spPr>
          <a:xfrm>
            <a:off x="4099524" y="5170636"/>
            <a:ext cx="589472" cy="316302"/>
          </a:xfrm>
          <a:prstGeom prst="rect">
            <a:avLst/>
          </a:prstGeom>
          <a:solidFill>
            <a:schemeClr val="accent1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78820860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D73471FD-2796-454F-B20F-7A4590FDFB6D}"/>
              </a:ext>
            </a:extLst>
          </p:cNvPr>
          <p:cNvSpPr txBox="1"/>
          <p:nvPr/>
        </p:nvSpPr>
        <p:spPr>
          <a:xfrm>
            <a:off x="580136" y="0"/>
            <a:ext cx="8639277" cy="6417141"/>
          </a:xfrm>
          <a:prstGeom prst="rect">
            <a:avLst/>
          </a:prstGeom>
          <a:noFill/>
        </p:spPr>
        <p:txBody>
          <a:bodyPr wrap="square" lIns="91440" tIns="45720" rIns="91440" bIns="45720" rtlCol="0" anchor="t">
            <a:spAutoFit/>
          </a:bodyPr>
          <a:lstStyle/>
          <a:p>
            <a:endParaRPr lang="en-US" sz="2000" dirty="0">
              <a:solidFill>
                <a:schemeClr val="accent1"/>
              </a:solidFill>
            </a:endParaRPr>
          </a:p>
          <a:p>
            <a:endParaRPr lang="en-US" sz="2000" dirty="0">
              <a:solidFill>
                <a:schemeClr val="accent1"/>
              </a:solidFill>
            </a:endParaRPr>
          </a:p>
          <a:p>
            <a:pPr algn="l"/>
            <a:r>
              <a:rPr lang="en-US" sz="2000" dirty="0">
                <a:solidFill>
                  <a:schemeClr val="accent1"/>
                </a:solidFill>
              </a:rPr>
              <a:t>References</a:t>
            </a:r>
            <a:endParaRPr lang="en-US" dirty="0">
              <a:solidFill>
                <a:schemeClr val="accent1"/>
              </a:solidFill>
            </a:endParaRPr>
          </a:p>
          <a:p>
            <a:pPr algn="l">
              <a:lnSpc>
                <a:spcPct val="150000"/>
              </a:lnSpc>
            </a:pPr>
            <a:endParaRPr lang="en-US" dirty="0"/>
          </a:p>
          <a:p>
            <a:r>
              <a:rPr lang="en-US" dirty="0">
                <a:ea typeface="+mn-lt"/>
                <a:cs typeface="+mn-lt"/>
              </a:rPr>
              <a:t>British Acupuncture Council (2016).</a:t>
            </a:r>
            <a:r>
              <a:rPr lang="en-US" b="1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Do acupuncturists have to be registered and licensed to practice? Available at link-https://www.acupuncture.org.uk/public-content/public-ask-an-expert/ask-an-expert-about-acupuncture/3761-do-acupuncturists-have-to-be-registered-and-licensed-to-practice.html (Accessed: 18th February 2021).</a:t>
            </a:r>
          </a:p>
          <a:p>
            <a:r>
              <a:rPr lang="en-US" dirty="0">
                <a:ea typeface="+mn-lt"/>
                <a:cs typeface="+mn-lt"/>
              </a:rPr>
              <a:t> </a:t>
            </a:r>
          </a:p>
          <a:p>
            <a:r>
              <a:rPr lang="en-US" dirty="0">
                <a:ea typeface="+mn-lt"/>
                <a:cs typeface="+mn-lt"/>
              </a:rPr>
              <a:t>Chon, T. Y., &amp; Lee, M. C. (2013, October). Acupuncture. In </a:t>
            </a:r>
            <a:r>
              <a:rPr lang="en-US" i="1" dirty="0">
                <a:ea typeface="+mn-lt"/>
                <a:cs typeface="+mn-lt"/>
              </a:rPr>
              <a:t>Mayo Clinic Proceedings</a:t>
            </a:r>
            <a:r>
              <a:rPr lang="en-US" dirty="0">
                <a:ea typeface="+mn-lt"/>
                <a:cs typeface="+mn-lt"/>
              </a:rPr>
              <a:t> (Vol. 88, No. 10, pp. 1141-1146). Elsevier.  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Ernst, E. (2006). Acupuncture–a critical analysis. </a:t>
            </a:r>
            <a:r>
              <a:rPr lang="en-US" i="1" dirty="0">
                <a:ea typeface="+mn-lt"/>
                <a:cs typeface="+mn-lt"/>
              </a:rPr>
              <a:t>Journal of internal medicine</a:t>
            </a:r>
            <a:r>
              <a:rPr lang="en-US" dirty="0">
                <a:ea typeface="+mn-lt"/>
                <a:cs typeface="+mn-lt"/>
              </a:rPr>
              <a:t>, </a:t>
            </a:r>
            <a:r>
              <a:rPr lang="en-US" i="1" dirty="0">
                <a:ea typeface="+mn-lt"/>
                <a:cs typeface="+mn-lt"/>
              </a:rPr>
              <a:t>259</a:t>
            </a:r>
            <a:r>
              <a:rPr lang="en-US" dirty="0">
                <a:ea typeface="+mn-lt"/>
                <a:cs typeface="+mn-lt"/>
              </a:rPr>
              <a:t>(2), 125-137.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>
                <a:ea typeface="+mn-lt"/>
                <a:cs typeface="+mn-lt"/>
              </a:rPr>
              <a:t>Hugh, M., Aziz, A. (2006). Acupuncture Needle  Sensations Associated with De Qi: A Classification Based on Experts Ratings. </a:t>
            </a:r>
            <a:r>
              <a:rPr lang="en-US" i="1" dirty="0">
                <a:ea typeface="+mn-lt"/>
                <a:cs typeface="+mn-lt"/>
              </a:rPr>
              <a:t>Journal of Alternative &amp; Complementary Medicine, 12, 663-637.</a:t>
            </a:r>
            <a:r>
              <a:rPr lang="en-US" dirty="0">
                <a:ea typeface="+mn-lt"/>
                <a:cs typeface="+mn-lt"/>
              </a:rPr>
              <a:t>  </a:t>
            </a:r>
          </a:p>
          <a:p>
            <a:endParaRPr lang="en-US" dirty="0">
              <a:ea typeface="+mn-lt"/>
              <a:cs typeface="+mn-lt"/>
            </a:endParaRPr>
          </a:p>
          <a:p>
            <a:endParaRPr lang="en-US" dirty="0"/>
          </a:p>
          <a:p>
            <a:endParaRPr lang="en-US" dirty="0"/>
          </a:p>
        </p:txBody>
      </p:sp>
      <p:sp>
        <p:nvSpPr>
          <p:cNvPr id="3" name="TextBox 2">
            <a:extLst>
              <a:ext uri="{FF2B5EF4-FFF2-40B4-BE49-F238E27FC236}">
                <a16:creationId xmlns:a16="http://schemas.microsoft.com/office/drawing/2014/main" id="{729492BD-E81F-FE47-8BEC-399EFF5C3E7C}"/>
              </a:ext>
            </a:extLst>
          </p:cNvPr>
          <p:cNvSpPr txBox="1"/>
          <p:nvPr/>
        </p:nvSpPr>
        <p:spPr>
          <a:xfrm>
            <a:off x="1032112" y="2008563"/>
            <a:ext cx="5985396" cy="40011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l"/>
            <a:endParaRPr lang="en-US" sz="2000">
              <a:latin typeface="Arial" panose="020B0604020202020204" pitchFamily="34" charset="0"/>
              <a:cs typeface="Arial" panose="020B0604020202020204" pitchFamily="34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971275624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extBox 1">
            <a:extLst>
              <a:ext uri="{FF2B5EF4-FFF2-40B4-BE49-F238E27FC236}">
                <a16:creationId xmlns:a16="http://schemas.microsoft.com/office/drawing/2014/main" id="{BCE21866-D923-4E3A-9BF3-6372C1180169}"/>
              </a:ext>
            </a:extLst>
          </p:cNvPr>
          <p:cNvSpPr txBox="1"/>
          <p:nvPr/>
        </p:nvSpPr>
        <p:spPr>
          <a:xfrm>
            <a:off x="439947" y="526211"/>
            <a:ext cx="8637917" cy="4616648"/>
          </a:xfrm>
          <a:prstGeom prst="rect">
            <a:avLst/>
          </a:prstGeom>
          <a:noFill/>
        </p:spPr>
        <p:txBody>
          <a:bodyPr rot="0" spcFirstLastPara="0" vertOverflow="overflow" horzOverflow="overflow" vert="horz" wrap="square" lIns="91440" tIns="45720" rIns="91440" bIns="45720" numCol="1" spcCol="0" rtlCol="0" fromWordArt="0" anchor="t" anchorCtr="0" forceAA="0" compatLnSpc="1">
            <a:prstTxWarp prst="textNoShape">
              <a:avLst/>
            </a:prstTxWarp>
            <a:spAutoFit/>
          </a:bodyPr>
          <a:lstStyle/>
          <a:p>
            <a:pPr>
              <a:lnSpc>
                <a:spcPct val="150000"/>
              </a:lnSpc>
            </a:pPr>
            <a:endParaRPr lang="en-US" sz="1600" dirty="0">
              <a:cs typeface="Segoe UI"/>
            </a:endParaRPr>
          </a:p>
          <a:p>
            <a:r>
              <a:rPr lang="en-US" dirty="0">
                <a:ea typeface="+mn-lt"/>
                <a:cs typeface="+mn-lt"/>
              </a:rPr>
              <a:t>Nhs.uk. 2021. </a:t>
            </a:r>
            <a:r>
              <a:rPr lang="en-GB" i="1" u="sng" dirty="0">
                <a:ea typeface="+mn-lt"/>
                <a:cs typeface="+mn-lt"/>
              </a:rPr>
              <a:t>Acupuncture. </a:t>
            </a:r>
            <a:r>
              <a:rPr lang="en-GB" dirty="0">
                <a:ea typeface="+mn-lt"/>
                <a:cs typeface="+mn-lt"/>
              </a:rPr>
              <a:t>[online] Available at: </a:t>
            </a:r>
            <a:r>
              <a:rPr lang="en-GB" i="1" u="sng" dirty="0">
                <a:ea typeface="+mn-lt"/>
                <a:cs typeface="+mn-lt"/>
                <a:hlinkClick r:id="rId2"/>
              </a:rPr>
              <a:t>https://www.nhs.uk/conditions/acupuncture</a:t>
            </a:r>
            <a:r>
              <a:rPr lang="en-GB" i="1" u="sng" dirty="0">
                <a:ea typeface="+mn-lt"/>
                <a:cs typeface="+mn-lt"/>
              </a:rPr>
              <a:t> </a:t>
            </a:r>
            <a:r>
              <a:rPr lang="en-US" dirty="0">
                <a:ea typeface="+mn-lt"/>
                <a:cs typeface="+mn-lt"/>
              </a:rPr>
              <a:t>(</a:t>
            </a:r>
            <a:r>
              <a:rPr lang="en-GB" dirty="0">
                <a:ea typeface="+mn-lt"/>
                <a:cs typeface="+mn-lt"/>
              </a:rPr>
              <a:t>Accessed 25 February 2021</a:t>
            </a:r>
            <a:r>
              <a:rPr lang="en-US" dirty="0">
                <a:ea typeface="+mn-lt"/>
                <a:cs typeface="+mn-lt"/>
              </a:rPr>
              <a:t>).</a:t>
            </a:r>
          </a:p>
          <a:p>
            <a:endParaRPr lang="en-US" dirty="0">
              <a:ea typeface="+mn-lt"/>
              <a:cs typeface="+mn-lt"/>
            </a:endParaRPr>
          </a:p>
          <a:p>
            <a:r>
              <a:rPr lang="en-US" dirty="0" err="1">
                <a:ea typeface="+mn-lt"/>
                <a:cs typeface="+mn-lt"/>
              </a:rPr>
              <a:t>Rosted</a:t>
            </a:r>
            <a:r>
              <a:rPr lang="en-US" dirty="0">
                <a:ea typeface="+mn-lt"/>
                <a:cs typeface="+mn-lt"/>
              </a:rPr>
              <a:t>, P., </a:t>
            </a:r>
            <a:r>
              <a:rPr lang="en-US" dirty="0" err="1">
                <a:ea typeface="+mn-lt"/>
                <a:cs typeface="+mn-lt"/>
              </a:rPr>
              <a:t>Rosted</a:t>
            </a:r>
            <a:r>
              <a:rPr lang="en-US" dirty="0">
                <a:ea typeface="+mn-lt"/>
                <a:cs typeface="+mn-lt"/>
              </a:rPr>
              <a:t> ,P.(2000). Introduction to acupuncture in dentistry.</a:t>
            </a:r>
            <a:r>
              <a:rPr lang="en-US" i="1" dirty="0">
                <a:ea typeface="+mn-lt"/>
                <a:cs typeface="+mn-lt"/>
              </a:rPr>
              <a:t> British Dental Journal,</a:t>
            </a:r>
            <a:r>
              <a:rPr lang="en-US" dirty="0">
                <a:ea typeface="+mn-lt"/>
                <a:cs typeface="+mn-lt"/>
              </a:rPr>
              <a:t>189, 136-140.  </a:t>
            </a:r>
          </a:p>
          <a:p>
            <a:endParaRPr lang="en-US" dirty="0"/>
          </a:p>
          <a:p>
            <a:r>
              <a:rPr lang="en-US" dirty="0">
                <a:cs typeface="Segoe UI"/>
              </a:rPr>
              <a:t>​</a:t>
            </a:r>
            <a:r>
              <a:rPr lang="en-US" dirty="0" err="1">
                <a:cs typeface="Segoe UI"/>
              </a:rPr>
              <a:t>Stux</a:t>
            </a:r>
            <a:r>
              <a:rPr lang="en-GB" dirty="0">
                <a:cs typeface="Segoe UI"/>
              </a:rPr>
              <a:t>, G., Berman, B. and </a:t>
            </a:r>
            <a:r>
              <a:rPr lang="en-GB" dirty="0" err="1">
                <a:cs typeface="Segoe UI"/>
              </a:rPr>
              <a:t>Pomeranz</a:t>
            </a:r>
            <a:r>
              <a:rPr lang="en-GB" dirty="0">
                <a:cs typeface="Segoe UI"/>
              </a:rPr>
              <a:t>, B., 2003. Basics of Acupuncture. Berlin, Heidelberg: Springer Berlin Heidelberg.</a:t>
            </a:r>
            <a:r>
              <a:rPr lang="en-US" dirty="0">
                <a:cs typeface="Segoe UI"/>
              </a:rPr>
              <a:t> </a:t>
            </a:r>
          </a:p>
          <a:p>
            <a:r>
              <a:rPr lang="en-US" dirty="0">
                <a:cs typeface="Segoe UI"/>
              </a:rPr>
              <a:t> </a:t>
            </a:r>
            <a:endParaRPr lang="en-US" dirty="0">
              <a:ea typeface="+mn-lt"/>
              <a:cs typeface="+mn-lt"/>
            </a:endParaRPr>
          </a:p>
          <a:p>
            <a:r>
              <a:rPr lang="en-US" dirty="0">
                <a:cs typeface="Segoe UI"/>
              </a:rPr>
              <a:t>White, A. (2006). The safety of acupuncture–evidence from the UK. </a:t>
            </a:r>
            <a:r>
              <a:rPr lang="en-US" i="1" dirty="0">
                <a:cs typeface="Segoe UI"/>
              </a:rPr>
              <a:t>Acupuncture in Medicine</a:t>
            </a:r>
            <a:r>
              <a:rPr lang="en-US" dirty="0">
                <a:cs typeface="Segoe UI"/>
              </a:rPr>
              <a:t>, </a:t>
            </a:r>
            <a:r>
              <a:rPr lang="en-US" i="1" dirty="0">
                <a:cs typeface="Segoe UI"/>
              </a:rPr>
              <a:t>24</a:t>
            </a:r>
            <a:r>
              <a:rPr lang="en-US" dirty="0">
                <a:cs typeface="Segoe UI"/>
              </a:rPr>
              <a:t>(1_suppl), 53-57.</a:t>
            </a:r>
          </a:p>
          <a:p>
            <a:r>
              <a:rPr lang="en-US" dirty="0">
                <a:cs typeface="Segoe UI"/>
              </a:rPr>
              <a:t>  </a:t>
            </a:r>
            <a:endParaRPr lang="en-US" dirty="0">
              <a:ea typeface="+mn-lt"/>
              <a:cs typeface="+mn-lt"/>
            </a:endParaRPr>
          </a:p>
          <a:p>
            <a:pPr>
              <a:lnSpc>
                <a:spcPct val="150000"/>
              </a:lnSpc>
            </a:pPr>
            <a:r>
              <a:rPr lang="en-US" dirty="0">
                <a:ea typeface="+mn-lt"/>
                <a:cs typeface="+mn-lt"/>
              </a:rPr>
              <a:t>White, A., 2004. </a:t>
            </a:r>
            <a:r>
              <a:rPr lang="en-GB" i="1" dirty="0">
                <a:ea typeface="+mn-lt"/>
                <a:cs typeface="+mn-lt"/>
              </a:rPr>
              <a:t>A brief history of acupuncture. Rheumatology, </a:t>
            </a:r>
            <a:r>
              <a:rPr lang="en-GB" dirty="0">
                <a:ea typeface="+mn-lt"/>
                <a:cs typeface="+mn-lt"/>
              </a:rPr>
              <a:t>43(5), pp.662-663.</a:t>
            </a:r>
            <a:r>
              <a:rPr lang="en-US" dirty="0">
                <a:ea typeface="+mn-lt"/>
                <a:cs typeface="+mn-lt"/>
              </a:rPr>
              <a:t>  </a:t>
            </a:r>
            <a:endParaRPr lang="en-US" dirty="0"/>
          </a:p>
        </p:txBody>
      </p:sp>
    </p:spTree>
    <p:extLst>
      <p:ext uri="{BB962C8B-B14F-4D97-AF65-F5344CB8AC3E}">
        <p14:creationId xmlns:p14="http://schemas.microsoft.com/office/powerpoint/2010/main" val="152835383"/>
      </p:ext>
    </p:extLst>
  </p:cSld>
  <p:clrMapOvr>
    <a:masterClrMapping/>
  </p:clrMapOvr>
</p:sld>
</file>

<file path=ppt/theme/theme1.xml><?xml version="1.0" encoding="utf-8"?>
<a:theme xmlns:a="http://schemas.openxmlformats.org/drawingml/2006/main" name="Facet">
  <a:themeElements>
    <a:clrScheme name="Facet">
      <a:dk1>
        <a:sysClr val="windowText" lastClr="000000"/>
      </a:dk1>
      <a:lt1>
        <a:sysClr val="window" lastClr="FFFFFF"/>
      </a:lt1>
      <a:dk2>
        <a:srgbClr val="2C3C43"/>
      </a:dk2>
      <a:lt2>
        <a:srgbClr val="EBEBEB"/>
      </a:lt2>
      <a:accent1>
        <a:srgbClr val="90C226"/>
      </a:accent1>
      <a:accent2>
        <a:srgbClr val="54A021"/>
      </a:accent2>
      <a:accent3>
        <a:srgbClr val="E6B91E"/>
      </a:accent3>
      <a:accent4>
        <a:srgbClr val="E76618"/>
      </a:accent4>
      <a:accent5>
        <a:srgbClr val="C42F1A"/>
      </a:accent5>
      <a:accent6>
        <a:srgbClr val="918655"/>
      </a:accent6>
      <a:hlink>
        <a:srgbClr val="99CA3C"/>
      </a:hlink>
      <a:folHlink>
        <a:srgbClr val="B9D181"/>
      </a:folHlink>
    </a:clrScheme>
    <a:fontScheme name="Facet">
      <a:majorFont>
        <a:latin typeface="Trebuchet MS" panose="020B0603020202020204"/>
        <a:ea typeface=""/>
        <a:cs typeface=""/>
        <a:font script="Jpan" typeface="メイリオ"/>
        <a:font script="Hang" typeface="맑은 고딕"/>
        <a:font script="Hans" typeface="方正姚体"/>
        <a:font script="Hant" typeface="微軟正黑體"/>
        <a:font script="Arab" typeface="Tahoma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Trebuchet MS" panose="020B0603020202020204"/>
        <a:ea typeface=""/>
        <a:cs typeface=""/>
        <a:font script="Jpan" typeface="メイリオ"/>
        <a:font script="Hang" typeface="HY그래픽M"/>
        <a:font script="Hans" typeface="华文新魏"/>
        <a:font script="Hant" typeface="微軟正黑體"/>
        <a:font script="Arab" typeface="Tahoma"/>
        <a:font script="Hebr" typeface="Gisha"/>
        <a:font script="Thai" typeface="Iris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Facet">
      <a:fillStyleLst>
        <a:solidFill>
          <a:schemeClr val="phClr"/>
        </a:solidFill>
        <a:gradFill rotWithShape="1">
          <a:gsLst>
            <a:gs pos="0">
              <a:schemeClr val="phClr">
                <a:tint val="65000"/>
                <a:lumMod val="110000"/>
              </a:schemeClr>
            </a:gs>
            <a:gs pos="88000">
              <a:schemeClr val="phClr">
                <a:tint val="9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6000"/>
                <a:lumMod val="100000"/>
              </a:schemeClr>
            </a:gs>
            <a:gs pos="78000">
              <a:schemeClr val="phClr">
                <a:shade val="94000"/>
                <a:lumMod val="94000"/>
              </a:schemeClr>
            </a:gs>
          </a:gsLst>
          <a:lin ang="5400000" scaled="0"/>
        </a:gradFill>
      </a:fillStyleLst>
      <a:lnStyleLst>
        <a:ln w="12700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5400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50800" dist="381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0000"/>
                <a:lumMod val="104000"/>
              </a:schemeClr>
            </a:gs>
            <a:gs pos="94000">
              <a:schemeClr val="phClr">
                <a:shade val="96000"/>
                <a:lumMod val="82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0000"/>
                <a:lumMod val="110000"/>
              </a:schemeClr>
            </a:gs>
            <a:gs pos="100000">
              <a:schemeClr val="phClr">
                <a:shade val="94000"/>
                <a:lumMod val="96000"/>
              </a:schemeClr>
            </a:gs>
          </a:gsLst>
          <a:path path="circle">
            <a:fillToRect l="50000" t="50000" r="100000" b="10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Facet" id="{C0C680CD-088A-49FC-A102-D699147F32B2}" vid="{CFBC31BA-B70F-4F30-BCAA-4F3011E16C4D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cument" ma:contentTypeID="0x0101000C41B3020ADFF34FB68876CC667076BE" ma:contentTypeVersion="4" ma:contentTypeDescription="Create a new document." ma:contentTypeScope="" ma:versionID="bbfd8ddf50c5df29983a74109d39f6e8">
  <xsd:schema xmlns:xsd="http://www.w3.org/2001/XMLSchema" xmlns:xs="http://www.w3.org/2001/XMLSchema" xmlns:p="http://schemas.microsoft.com/office/2006/metadata/properties" xmlns:ns3="96fe496f-45b1-4fc3-9270-48a0dc4eb43b" targetNamespace="http://schemas.microsoft.com/office/2006/metadata/properties" ma:root="true" ma:fieldsID="cc82d75d024c69a71a5c6fd3c7af2e1e" ns3:_="">
    <xsd:import namespace="96fe496f-45b1-4fc3-9270-48a0dc4eb43b"/>
    <xsd:element name="properties">
      <xsd:complexType>
        <xsd:sequence>
          <xsd:element name="documentManagement">
            <xsd:complexType>
              <xsd:all>
                <xsd:element ref="ns3:MediaServiceMetadata" minOccurs="0"/>
                <xsd:element ref="ns3:MediaServiceFastMetadata" minOccurs="0"/>
                <xsd:element ref="ns3:MediaServiceAutoKeyPoints" minOccurs="0"/>
                <xsd:element ref="ns3:MediaServiceKeyPoint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96fe496f-45b1-4fc3-9270-48a0dc4eb43b" elementFormDefault="qualified">
    <xsd:import namespace="http://schemas.microsoft.com/office/2006/documentManagement/types"/>
    <xsd:import namespace="http://schemas.microsoft.com/office/infopath/2007/PartnerControls"/>
    <xsd:element name="MediaServiceMetadata" ma:index="8" nillable="true" ma:displayName="MediaServiceMetadata" ma:hidden="true" ma:internalName="MediaServiceMetadata" ma:readOnly="true">
      <xsd:simpleType>
        <xsd:restriction base="dms:Note"/>
      </xsd:simpleType>
    </xsd:element>
    <xsd:element name="MediaServiceFastMetadata" ma:index="9" nillable="true" ma:displayName="MediaServiceFastMetadata" ma:hidden="true" ma:internalName="MediaServiceFastMetadata" ma:readOnly="true">
      <xsd:simpleType>
        <xsd:restriction base="dms:Note"/>
      </xsd:simpleType>
    </xsd:element>
    <xsd:element name="MediaServiceAutoKeyPoints" ma:index="10" nillable="true" ma:displayName="MediaServiceAutoKeyPoints" ma:hidden="true" ma:internalName="MediaServiceAutoKeyPoints" ma:readOnly="true">
      <xsd:simpleType>
        <xsd:restriction base="dms:Note"/>
      </xsd:simpleType>
    </xsd:element>
    <xsd:element name="MediaServiceKeyPoints" ma:index="11" nillable="true" ma:displayName="KeyPoints" ma:internalName="MediaServiceKeyPoint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Content Type"/>
        <xsd:element ref="dc:title" minOccurs="0" maxOccurs="1" ma:index="4" ma:displayName="Title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3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/>
</p:properties>
</file>

<file path=customXml/itemProps1.xml><?xml version="1.0" encoding="utf-8"?>
<ds:datastoreItem xmlns:ds="http://schemas.openxmlformats.org/officeDocument/2006/customXml" ds:itemID="{B18633FF-5F89-4512-86EB-1661C67DE15A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96fe496f-45b1-4fc3-9270-48a0dc4eb43b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DBF2EDDE-6A01-44CF-BB03-923F0D5EF920}">
  <ds:schemaRefs>
    <ds:schemaRef ds:uri="http://schemas.microsoft.com/sharepoint/v3/contenttype/forms"/>
  </ds:schemaRefs>
</ds:datastoreItem>
</file>

<file path=customXml/itemProps3.xml><?xml version="1.0" encoding="utf-8"?>
<ds:datastoreItem xmlns:ds="http://schemas.openxmlformats.org/officeDocument/2006/customXml" ds:itemID="{A05EFCDA-88DB-4DEB-94F8-A6C9E080FB91}">
  <ds:schemaRefs>
    <ds:schemaRef ds:uri="http://purl.org/dc/dcmitype/"/>
    <ds:schemaRef ds:uri="http://schemas.openxmlformats.org/package/2006/metadata/core-properties"/>
    <ds:schemaRef ds:uri="http://purl.org/dc/elements/1.1/"/>
    <ds:schemaRef ds:uri="96fe496f-45b1-4fc3-9270-48a0dc4eb43b"/>
    <ds:schemaRef ds:uri="http://www.w3.org/XML/1998/namespace"/>
    <ds:schemaRef ds:uri="http://schemas.microsoft.com/office/2006/documentManagement/types"/>
    <ds:schemaRef ds:uri="http://schemas.microsoft.com/office/2006/metadata/properties"/>
    <ds:schemaRef ds:uri="http://schemas.microsoft.com/office/infopath/2007/PartnerControls"/>
    <ds:schemaRef ds:uri="http://purl.org/dc/terms/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otalTime>15</TotalTime>
  <Words>792</Words>
  <Application>Microsoft Office PowerPoint</Application>
  <PresentationFormat>Widescreen</PresentationFormat>
  <Paragraphs>245</Paragraphs>
  <Slides>10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5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10</vt:i4>
      </vt:variant>
    </vt:vector>
  </HeadingPairs>
  <TitlesOfParts>
    <vt:vector size="16" baseType="lpstr">
      <vt:lpstr>Arial</vt:lpstr>
      <vt:lpstr>Georgia</vt:lpstr>
      <vt:lpstr>Trebuchet MS</vt:lpstr>
      <vt:lpstr>Wingdings</vt:lpstr>
      <vt:lpstr>Wingdings 3</vt:lpstr>
      <vt:lpstr>Facet</vt:lpstr>
      <vt:lpstr>PowerPoint Presentation</vt:lpstr>
      <vt:lpstr>PowerPoint Presentation</vt:lpstr>
      <vt:lpstr>PowerPoint Presentation</vt:lpstr>
      <vt:lpstr>How  Acupuncture works</vt:lpstr>
      <vt:lpstr>How Acupuncture is performed</vt:lpstr>
      <vt:lpstr>Is Acupuncture safe?</vt:lpstr>
      <vt:lpstr>Summary</vt:lpstr>
      <vt:lpstr>Mini quiz</vt:lpstr>
      <vt:lpstr>PowerPoint Presentation</vt:lpstr>
      <vt:lpstr>PowerPoint Presentation</vt:lpstr>
    </vt:vector>
  </TitlesOfParts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Shabina Hoque</dc:creator>
  <cp:lastModifiedBy>Rahim</cp:lastModifiedBy>
  <cp:revision>4</cp:revision>
  <dcterms:created xsi:type="dcterms:W3CDTF">2021-02-21T18:39:33Z</dcterms:created>
  <dcterms:modified xsi:type="dcterms:W3CDTF">2021-02-25T22:33:44Z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0x0101000C41B3020ADFF34FB68876CC667076BE</vt:lpwstr>
  </property>
</Properties>
</file>