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tags/tag6.xml" ContentType="application/vnd.openxmlformats-officedocument.presentationml.tags+xml"/>
  <Override PartName="/ppt/tags/tag8.xml" ContentType="application/vnd.openxmlformats-officedocument.presentationml.tags+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ags/tag4.xml" ContentType="application/vnd.openxmlformats-officedocument.presentationml.tags+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tags/tag2.xml" ContentType="application/vnd.openxmlformats-officedocument.presentationml.tags+xml"/>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tags/tag16.xml" ContentType="application/vnd.openxmlformats-officedocument.presentationml.tags+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14.xml" ContentType="application/vnd.openxmlformats-officedocument.presentationml.tags+xml"/>
  <Override PartName="/ppt/tags/tag15.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tags/tag12.xml" ContentType="application/vnd.openxmlformats-officedocument.presentationml.tags+xml"/>
  <Override PartName="/ppt/tags/tag13.xml" ContentType="application/vnd.openxmlformats-officedocument.presentationml.tags+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tags/tag7.xml" ContentType="application/vnd.openxmlformats-officedocument.presentationml.tags+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tags/tag5.xml" ContentType="application/vnd.openxmlformats-officedocument.presentationml.tags+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Override PartName="/ppt/tags/tag3.xml" ContentType="application/vnd.openxmlformats-officedocument.presentationml.tags+xml"/>
  <Default Extension="jpeg" ContentType="image/jpeg"/>
  <Override PartName="/ppt/presentation.xml" ContentType="application/vnd.ms-powerpoint.presentation.macroEnabled.main+xml"/>
  <Override PartName="/ppt/slides/slide13.xml" ContentType="application/vnd.openxmlformats-officedocument.presentationml.slide+xml"/>
  <Override PartName="/ppt/tags/tag1.xml" ContentType="application/vnd.openxmlformats-officedocument.presentationml.tags+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notesSlides/notesSlide13.xml" ContentType="application/vnd.openxmlformats-officedocument.presentationml.notesSlide+xml"/>
  <Override PartName="/ppt/tags/tag17.xml" ContentType="application/vnd.openxmlformats-officedocument.presentationml.tag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70" r:id="rId3"/>
    <p:sldId id="257" r:id="rId4"/>
    <p:sldId id="258" r:id="rId5"/>
    <p:sldId id="259" r:id="rId6"/>
    <p:sldId id="261" r:id="rId7"/>
    <p:sldId id="262" r:id="rId8"/>
    <p:sldId id="271" r:id="rId9"/>
    <p:sldId id="263" r:id="rId10"/>
    <p:sldId id="260" r:id="rId11"/>
    <p:sldId id="264" r:id="rId12"/>
    <p:sldId id="265" r:id="rId13"/>
    <p:sldId id="267" r:id="rId14"/>
    <p:sldId id="266" r:id="rId15"/>
    <p:sldId id="268" r:id="rId16"/>
    <p:sldId id="269" r:id="rId17"/>
  </p:sldIdLst>
  <p:sldSz cx="9144000" cy="6858000" type="screen4x3"/>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showPr>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4624" autoAdjust="0"/>
  </p:normalViewPr>
  <p:slideViewPr>
    <p:cSldViewPr>
      <p:cViewPr varScale="1">
        <p:scale>
          <a:sx n="69" d="100"/>
          <a:sy n="69" d="100"/>
        </p:scale>
        <p:origin x="-1416" y="-102"/>
      </p:cViewPr>
      <p:guideLst>
        <p:guide orient="horz" pos="2160"/>
        <p:guide pos="2880"/>
      </p:guideLst>
    </p:cSldViewPr>
  </p:slideViewPr>
  <p:outlineViewPr>
    <p:cViewPr>
      <p:scale>
        <a:sx n="33" d="100"/>
        <a:sy n="33" d="100"/>
      </p:scale>
      <p:origin x="0" y="426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tags" Target="tags/tag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DDD9A0-22B6-40E3-B44B-512A90C37A2B}" type="datetimeFigureOut">
              <a:rPr lang="en-US" smtClean="0"/>
              <a:pPr/>
              <a:t>2/25/2022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308CF1D-E876-4814-BC01-A792336B3F93}"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308CF1D-E876-4814-BC01-A792336B3F93}"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308CF1D-E876-4814-BC01-A792336B3F93}"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308CF1D-E876-4814-BC01-A792336B3F93}"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308CF1D-E876-4814-BC01-A792336B3F93}"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308CF1D-E876-4814-BC01-A792336B3F93}"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308CF1D-E876-4814-BC01-A792336B3F93}"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308CF1D-E876-4814-BC01-A792336B3F93}"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308CF1D-E876-4814-BC01-A792336B3F93}"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308CF1D-E876-4814-BC01-A792336B3F93}"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308CF1D-E876-4814-BC01-A792336B3F93}"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308CF1D-E876-4814-BC01-A792336B3F93}"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308CF1D-E876-4814-BC01-A792336B3F93}"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308CF1D-E876-4814-BC01-A792336B3F93}"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308CF1D-E876-4814-BC01-A792336B3F93}"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308CF1D-E876-4814-BC01-A792336B3F93}" type="slidenum">
              <a:rPr lang="en-GB" smtClean="0"/>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308CF1D-E876-4814-BC01-A792336B3F93}" type="slidenum">
              <a:rPr lang="en-GB" smtClean="0"/>
              <a:pPr/>
              <a:t>16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B6A6334-D8DE-4D47-A958-D3B35D37AFEA}" type="datetime1">
              <a:rPr lang="en-US" smtClean="0"/>
              <a:pPr/>
              <a:t>2/25/2022</a:t>
            </a:fld>
            <a:endParaRPr lang="en-GB"/>
          </a:p>
        </p:txBody>
      </p:sp>
      <p:sp>
        <p:nvSpPr>
          <p:cNvPr id="5" name="Footer Placeholder 4"/>
          <p:cNvSpPr>
            <a:spLocks noGrp="1"/>
          </p:cNvSpPr>
          <p:nvPr>
            <p:ph type="ftr" sz="quarter" idx="11"/>
          </p:nvPr>
        </p:nvSpPr>
        <p:spPr/>
        <p:txBody>
          <a:bodyPr/>
          <a:lstStyle/>
          <a:p>
            <a:r>
              <a:rPr lang="en-GB" smtClean="0"/>
              <a:t>Zujaja T Kharal 1919419</a:t>
            </a:r>
            <a:endParaRPr lang="en-GB"/>
          </a:p>
        </p:txBody>
      </p:sp>
      <p:sp>
        <p:nvSpPr>
          <p:cNvPr id="6" name="Slide Number Placeholder 5"/>
          <p:cNvSpPr>
            <a:spLocks noGrp="1"/>
          </p:cNvSpPr>
          <p:nvPr>
            <p:ph type="sldNum" sz="quarter" idx="12"/>
          </p:nvPr>
        </p:nvSpPr>
        <p:spPr/>
        <p:txBody>
          <a:bodyPr/>
          <a:lstStyle/>
          <a:p>
            <a:fld id="{026348B4-C2CF-44E1-89AF-01D17AFE46B3}"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C22FF3C-8B10-4375-AA27-1197B6B674E8}" type="datetime1">
              <a:rPr lang="en-US" smtClean="0"/>
              <a:pPr/>
              <a:t>2/25/2022</a:t>
            </a:fld>
            <a:endParaRPr lang="en-GB"/>
          </a:p>
        </p:txBody>
      </p:sp>
      <p:sp>
        <p:nvSpPr>
          <p:cNvPr id="5" name="Footer Placeholder 4"/>
          <p:cNvSpPr>
            <a:spLocks noGrp="1"/>
          </p:cNvSpPr>
          <p:nvPr>
            <p:ph type="ftr" sz="quarter" idx="11"/>
          </p:nvPr>
        </p:nvSpPr>
        <p:spPr/>
        <p:txBody>
          <a:bodyPr/>
          <a:lstStyle/>
          <a:p>
            <a:r>
              <a:rPr lang="en-GB" smtClean="0"/>
              <a:t>Zujaja T Kharal 1919419</a:t>
            </a:r>
            <a:endParaRPr lang="en-GB"/>
          </a:p>
        </p:txBody>
      </p:sp>
      <p:sp>
        <p:nvSpPr>
          <p:cNvPr id="6" name="Slide Number Placeholder 5"/>
          <p:cNvSpPr>
            <a:spLocks noGrp="1"/>
          </p:cNvSpPr>
          <p:nvPr>
            <p:ph type="sldNum" sz="quarter" idx="12"/>
          </p:nvPr>
        </p:nvSpPr>
        <p:spPr/>
        <p:txBody>
          <a:bodyPr/>
          <a:lstStyle/>
          <a:p>
            <a:fld id="{026348B4-C2CF-44E1-89AF-01D17AFE46B3}"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2F369CC-6393-4E9D-8DC2-347372406928}" type="datetime1">
              <a:rPr lang="en-US" smtClean="0"/>
              <a:pPr/>
              <a:t>2/25/2022</a:t>
            </a:fld>
            <a:endParaRPr lang="en-GB"/>
          </a:p>
        </p:txBody>
      </p:sp>
      <p:sp>
        <p:nvSpPr>
          <p:cNvPr id="5" name="Footer Placeholder 4"/>
          <p:cNvSpPr>
            <a:spLocks noGrp="1"/>
          </p:cNvSpPr>
          <p:nvPr>
            <p:ph type="ftr" sz="quarter" idx="11"/>
          </p:nvPr>
        </p:nvSpPr>
        <p:spPr/>
        <p:txBody>
          <a:bodyPr/>
          <a:lstStyle/>
          <a:p>
            <a:r>
              <a:rPr lang="en-GB" smtClean="0"/>
              <a:t>Zujaja T Kharal 1919419</a:t>
            </a:r>
            <a:endParaRPr lang="en-GB"/>
          </a:p>
        </p:txBody>
      </p:sp>
      <p:sp>
        <p:nvSpPr>
          <p:cNvPr id="6" name="Slide Number Placeholder 5"/>
          <p:cNvSpPr>
            <a:spLocks noGrp="1"/>
          </p:cNvSpPr>
          <p:nvPr>
            <p:ph type="sldNum" sz="quarter" idx="12"/>
          </p:nvPr>
        </p:nvSpPr>
        <p:spPr/>
        <p:txBody>
          <a:bodyPr/>
          <a:lstStyle/>
          <a:p>
            <a:fld id="{026348B4-C2CF-44E1-89AF-01D17AFE46B3}"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2460028-9A62-4FB5-B88F-D4AFE520FDF0}" type="datetime1">
              <a:rPr lang="en-US" smtClean="0"/>
              <a:pPr/>
              <a:t>2/25/2022</a:t>
            </a:fld>
            <a:endParaRPr lang="en-GB"/>
          </a:p>
        </p:txBody>
      </p:sp>
      <p:sp>
        <p:nvSpPr>
          <p:cNvPr id="6" name="Footer Placeholder 5"/>
          <p:cNvSpPr>
            <a:spLocks noGrp="1"/>
          </p:cNvSpPr>
          <p:nvPr>
            <p:ph type="ftr" sz="quarter" idx="11"/>
          </p:nvPr>
        </p:nvSpPr>
        <p:spPr/>
        <p:txBody>
          <a:bodyPr/>
          <a:lstStyle/>
          <a:p>
            <a:r>
              <a:rPr lang="en-GB" smtClean="0"/>
              <a:t>Zujaja T Kharal 1919419</a:t>
            </a:r>
            <a:endParaRPr lang="en-GB"/>
          </a:p>
        </p:txBody>
      </p:sp>
      <p:sp>
        <p:nvSpPr>
          <p:cNvPr id="7" name="Slide Number Placeholder 6"/>
          <p:cNvSpPr>
            <a:spLocks noGrp="1"/>
          </p:cNvSpPr>
          <p:nvPr>
            <p:ph type="sldNum" sz="quarter" idx="12"/>
          </p:nvPr>
        </p:nvSpPr>
        <p:spPr/>
        <p:txBody>
          <a:bodyPr/>
          <a:lstStyle/>
          <a:p>
            <a:fld id="{026348B4-C2CF-44E1-89AF-01D17AFE46B3}"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A8F7D2E-4962-43A6-BC70-31EC85EA2D92}" type="datetime1">
              <a:rPr lang="en-US" smtClean="0"/>
              <a:pPr/>
              <a:t>2/25/2022</a:t>
            </a:fld>
            <a:endParaRPr lang="en-GB"/>
          </a:p>
        </p:txBody>
      </p:sp>
      <p:sp>
        <p:nvSpPr>
          <p:cNvPr id="8" name="Footer Placeholder 7"/>
          <p:cNvSpPr>
            <a:spLocks noGrp="1"/>
          </p:cNvSpPr>
          <p:nvPr>
            <p:ph type="ftr" sz="quarter" idx="11"/>
          </p:nvPr>
        </p:nvSpPr>
        <p:spPr/>
        <p:txBody>
          <a:bodyPr/>
          <a:lstStyle/>
          <a:p>
            <a:r>
              <a:rPr lang="en-GB" smtClean="0"/>
              <a:t>Zujaja T Kharal 1919419</a:t>
            </a:r>
            <a:endParaRPr lang="en-GB"/>
          </a:p>
        </p:txBody>
      </p:sp>
      <p:sp>
        <p:nvSpPr>
          <p:cNvPr id="9" name="Slide Number Placeholder 8"/>
          <p:cNvSpPr>
            <a:spLocks noGrp="1"/>
          </p:cNvSpPr>
          <p:nvPr>
            <p:ph type="sldNum" sz="quarter" idx="12"/>
          </p:nvPr>
        </p:nvSpPr>
        <p:spPr/>
        <p:txBody>
          <a:bodyPr/>
          <a:lstStyle/>
          <a:p>
            <a:fld id="{026348B4-C2CF-44E1-89AF-01D17AFE46B3}"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BB7C497-B2AC-4D1B-8E4B-D2CC66B3B188}" type="datetime1">
              <a:rPr lang="en-US" smtClean="0"/>
              <a:pPr/>
              <a:t>2/25/2022</a:t>
            </a:fld>
            <a:endParaRPr lang="en-GB"/>
          </a:p>
        </p:txBody>
      </p:sp>
      <p:sp>
        <p:nvSpPr>
          <p:cNvPr id="4" name="Footer Placeholder 3"/>
          <p:cNvSpPr>
            <a:spLocks noGrp="1"/>
          </p:cNvSpPr>
          <p:nvPr>
            <p:ph type="ftr" sz="quarter" idx="11"/>
          </p:nvPr>
        </p:nvSpPr>
        <p:spPr/>
        <p:txBody>
          <a:bodyPr/>
          <a:lstStyle/>
          <a:p>
            <a:r>
              <a:rPr lang="en-GB" smtClean="0"/>
              <a:t>Zujaja T Kharal 1919419</a:t>
            </a:r>
            <a:endParaRPr lang="en-GB"/>
          </a:p>
        </p:txBody>
      </p:sp>
      <p:sp>
        <p:nvSpPr>
          <p:cNvPr id="5" name="Slide Number Placeholder 4"/>
          <p:cNvSpPr>
            <a:spLocks noGrp="1"/>
          </p:cNvSpPr>
          <p:nvPr>
            <p:ph type="sldNum" sz="quarter" idx="12"/>
          </p:nvPr>
        </p:nvSpPr>
        <p:spPr/>
        <p:txBody>
          <a:bodyPr/>
          <a:lstStyle/>
          <a:p>
            <a:fld id="{026348B4-C2CF-44E1-89AF-01D17AFE46B3}"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272668-BBE0-4898-8E05-8715D977E0AD}" type="datetime1">
              <a:rPr lang="en-US" smtClean="0"/>
              <a:pPr/>
              <a:t>2/25/2022</a:t>
            </a:fld>
            <a:endParaRPr lang="en-GB"/>
          </a:p>
        </p:txBody>
      </p:sp>
      <p:sp>
        <p:nvSpPr>
          <p:cNvPr id="3" name="Footer Placeholder 2"/>
          <p:cNvSpPr>
            <a:spLocks noGrp="1"/>
          </p:cNvSpPr>
          <p:nvPr>
            <p:ph type="ftr" sz="quarter" idx="11"/>
          </p:nvPr>
        </p:nvSpPr>
        <p:spPr/>
        <p:txBody>
          <a:bodyPr/>
          <a:lstStyle/>
          <a:p>
            <a:r>
              <a:rPr lang="en-GB" smtClean="0"/>
              <a:t>Zujaja T Kharal 1919419</a:t>
            </a:r>
            <a:endParaRPr lang="en-GB"/>
          </a:p>
        </p:txBody>
      </p:sp>
      <p:sp>
        <p:nvSpPr>
          <p:cNvPr id="4" name="Slide Number Placeholder 3"/>
          <p:cNvSpPr>
            <a:spLocks noGrp="1"/>
          </p:cNvSpPr>
          <p:nvPr>
            <p:ph type="sldNum" sz="quarter" idx="12"/>
          </p:nvPr>
        </p:nvSpPr>
        <p:spPr/>
        <p:txBody>
          <a:bodyPr/>
          <a:lstStyle/>
          <a:p>
            <a:fld id="{026348B4-C2CF-44E1-89AF-01D17AFE46B3}"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BCA5A13-B98C-4417-BF97-D942FFB0663C}" type="datetime1">
              <a:rPr lang="en-US" smtClean="0"/>
              <a:pPr/>
              <a:t>2/25/2022</a:t>
            </a:fld>
            <a:endParaRPr lang="en-GB"/>
          </a:p>
        </p:txBody>
      </p:sp>
      <p:sp>
        <p:nvSpPr>
          <p:cNvPr id="6" name="Footer Placeholder 5"/>
          <p:cNvSpPr>
            <a:spLocks noGrp="1"/>
          </p:cNvSpPr>
          <p:nvPr>
            <p:ph type="ftr" sz="quarter" idx="11"/>
          </p:nvPr>
        </p:nvSpPr>
        <p:spPr/>
        <p:txBody>
          <a:bodyPr/>
          <a:lstStyle/>
          <a:p>
            <a:r>
              <a:rPr lang="en-GB" smtClean="0"/>
              <a:t>Zujaja T Kharal 1919419</a:t>
            </a:r>
            <a:endParaRPr lang="en-GB"/>
          </a:p>
        </p:txBody>
      </p:sp>
      <p:sp>
        <p:nvSpPr>
          <p:cNvPr id="7" name="Slide Number Placeholder 6"/>
          <p:cNvSpPr>
            <a:spLocks noGrp="1"/>
          </p:cNvSpPr>
          <p:nvPr>
            <p:ph type="sldNum" sz="quarter" idx="12"/>
          </p:nvPr>
        </p:nvSpPr>
        <p:spPr/>
        <p:txBody>
          <a:bodyPr/>
          <a:lstStyle/>
          <a:p>
            <a:fld id="{026348B4-C2CF-44E1-89AF-01D17AFE46B3}"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CF6DB9F-F32E-40AF-A8A0-12CA9DC68931}" type="datetime1">
              <a:rPr lang="en-US" smtClean="0"/>
              <a:pPr/>
              <a:t>2/25/2022</a:t>
            </a:fld>
            <a:endParaRPr lang="en-GB"/>
          </a:p>
        </p:txBody>
      </p:sp>
      <p:sp>
        <p:nvSpPr>
          <p:cNvPr id="6" name="Footer Placeholder 5"/>
          <p:cNvSpPr>
            <a:spLocks noGrp="1"/>
          </p:cNvSpPr>
          <p:nvPr>
            <p:ph type="ftr" sz="quarter" idx="11"/>
          </p:nvPr>
        </p:nvSpPr>
        <p:spPr/>
        <p:txBody>
          <a:bodyPr/>
          <a:lstStyle/>
          <a:p>
            <a:r>
              <a:rPr lang="en-GB" smtClean="0"/>
              <a:t>Zujaja T Kharal 1919419</a:t>
            </a:r>
            <a:endParaRPr lang="en-GB"/>
          </a:p>
        </p:txBody>
      </p:sp>
      <p:sp>
        <p:nvSpPr>
          <p:cNvPr id="7" name="Slide Number Placeholder 6"/>
          <p:cNvSpPr>
            <a:spLocks noGrp="1"/>
          </p:cNvSpPr>
          <p:nvPr>
            <p:ph type="sldNum" sz="quarter" idx="12"/>
          </p:nvPr>
        </p:nvSpPr>
        <p:spPr/>
        <p:txBody>
          <a:bodyPr/>
          <a:lstStyle/>
          <a:p>
            <a:fld id="{026348B4-C2CF-44E1-89AF-01D17AFE46B3}"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CB6078E-EC61-42DE-BD78-DBCB8DCAC70E}" type="datetime1">
              <a:rPr lang="en-US" smtClean="0"/>
              <a:pPr/>
              <a:t>2/25/2022</a:t>
            </a:fld>
            <a:endParaRPr lang="en-GB"/>
          </a:p>
        </p:txBody>
      </p:sp>
      <p:sp>
        <p:nvSpPr>
          <p:cNvPr id="5" name="Footer Placeholder 4"/>
          <p:cNvSpPr>
            <a:spLocks noGrp="1"/>
          </p:cNvSpPr>
          <p:nvPr>
            <p:ph type="ftr" sz="quarter" idx="11"/>
          </p:nvPr>
        </p:nvSpPr>
        <p:spPr/>
        <p:txBody>
          <a:bodyPr/>
          <a:lstStyle/>
          <a:p>
            <a:r>
              <a:rPr lang="en-GB" smtClean="0"/>
              <a:t>Zujaja T Kharal 1919419</a:t>
            </a:r>
            <a:endParaRPr lang="en-GB"/>
          </a:p>
        </p:txBody>
      </p:sp>
      <p:sp>
        <p:nvSpPr>
          <p:cNvPr id="6" name="Slide Number Placeholder 5"/>
          <p:cNvSpPr>
            <a:spLocks noGrp="1"/>
          </p:cNvSpPr>
          <p:nvPr>
            <p:ph type="sldNum" sz="quarter" idx="12"/>
          </p:nvPr>
        </p:nvSpPr>
        <p:spPr/>
        <p:txBody>
          <a:bodyPr/>
          <a:lstStyle/>
          <a:p>
            <a:fld id="{026348B4-C2CF-44E1-89AF-01D17AFE46B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FE51A0B-361F-4288-B5ED-B5F86121FA59}" type="datetime1">
              <a:rPr lang="en-US" smtClean="0"/>
              <a:pPr/>
              <a:t>2/25/2022</a:t>
            </a:fld>
            <a:endParaRPr lang="en-GB"/>
          </a:p>
        </p:txBody>
      </p:sp>
      <p:sp>
        <p:nvSpPr>
          <p:cNvPr id="5" name="Footer Placeholder 4"/>
          <p:cNvSpPr>
            <a:spLocks noGrp="1"/>
          </p:cNvSpPr>
          <p:nvPr>
            <p:ph type="ftr" sz="quarter" idx="11"/>
          </p:nvPr>
        </p:nvSpPr>
        <p:spPr/>
        <p:txBody>
          <a:bodyPr/>
          <a:lstStyle/>
          <a:p>
            <a:r>
              <a:rPr lang="en-GB" smtClean="0"/>
              <a:t>Zujaja T Kharal 1919419</a:t>
            </a:r>
            <a:endParaRPr lang="en-GB"/>
          </a:p>
        </p:txBody>
      </p:sp>
      <p:sp>
        <p:nvSpPr>
          <p:cNvPr id="6" name="Slide Number Placeholder 5"/>
          <p:cNvSpPr>
            <a:spLocks noGrp="1"/>
          </p:cNvSpPr>
          <p:nvPr>
            <p:ph type="sldNum" sz="quarter" idx="12"/>
          </p:nvPr>
        </p:nvSpPr>
        <p:spPr/>
        <p:txBody>
          <a:bodyPr/>
          <a:lstStyle/>
          <a:p>
            <a:fld id="{026348B4-C2CF-44E1-89AF-01D17AFE46B3}"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47CF16-A043-4C9D-8484-D521676528D9}" type="datetime1">
              <a:rPr lang="en-US" smtClean="0"/>
              <a:pPr/>
              <a:t>2/25/2022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smtClean="0"/>
              <a:t>Zujaja T Kharal 1919419</a:t>
            </a: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6348B4-C2CF-44E1-89AF-01D17AFE46B3}"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5.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6.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7.xml"/><Relationship Id="rId4" Type="http://schemas.openxmlformats.org/officeDocument/2006/relationships/hyperlink" Target="https://www.personio.com/blog/hybrid-work-model/" TargetMode="Externa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8.xm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11.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14.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ags" Target="../tags/tag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smtClean="0"/>
              <a:t>Workplace Culture and its impact on Organisational Efficiency</a:t>
            </a:r>
            <a:endParaRPr lang="en-GB" dirty="0"/>
          </a:p>
        </p:txBody>
      </p:sp>
      <p:sp>
        <p:nvSpPr>
          <p:cNvPr id="3" name="Subtitle 2"/>
          <p:cNvSpPr>
            <a:spLocks noGrp="1"/>
          </p:cNvSpPr>
          <p:nvPr>
            <p:ph type="subTitle" idx="1"/>
          </p:nvPr>
        </p:nvSpPr>
        <p:spPr/>
        <p:txBody>
          <a:bodyPr/>
          <a:lstStyle/>
          <a:p>
            <a:r>
              <a:rPr lang="en-GB" sz="8800" dirty="0" smtClean="0">
                <a:solidFill>
                  <a:schemeClr val="tx2">
                    <a:lumMod val="60000"/>
                    <a:lumOff val="40000"/>
                  </a:schemeClr>
                </a:solidFill>
              </a:rPr>
              <a:t>G</a:t>
            </a:r>
            <a:r>
              <a:rPr lang="en-GB" sz="8800" dirty="0" smtClean="0">
                <a:solidFill>
                  <a:srgbClr val="FF0000"/>
                </a:solidFill>
              </a:rPr>
              <a:t>o</a:t>
            </a:r>
            <a:r>
              <a:rPr lang="en-GB" sz="8800" dirty="0" smtClean="0">
                <a:solidFill>
                  <a:srgbClr val="92D050"/>
                </a:solidFill>
              </a:rPr>
              <a:t>o</a:t>
            </a:r>
            <a:r>
              <a:rPr lang="en-GB" sz="8800" dirty="0" smtClean="0">
                <a:solidFill>
                  <a:srgbClr val="FFFF00"/>
                </a:solidFill>
              </a:rPr>
              <a:t>g</a:t>
            </a:r>
            <a:r>
              <a:rPr lang="en-GB" sz="8800" dirty="0" smtClean="0">
                <a:solidFill>
                  <a:srgbClr val="C00000"/>
                </a:solidFill>
              </a:rPr>
              <a:t>l</a:t>
            </a:r>
            <a:r>
              <a:rPr lang="en-GB" sz="8800" dirty="0" smtClean="0">
                <a:solidFill>
                  <a:srgbClr val="002060"/>
                </a:solidFill>
              </a:rPr>
              <a:t>e</a:t>
            </a:r>
            <a:endParaRPr lang="en-GB" sz="8800" dirty="0">
              <a:solidFill>
                <a:srgbClr val="002060"/>
              </a:solidFill>
            </a:endParaRPr>
          </a:p>
        </p:txBody>
      </p:sp>
      <p:sp>
        <p:nvSpPr>
          <p:cNvPr id="4" name="Slide Number Placeholder 3"/>
          <p:cNvSpPr>
            <a:spLocks noGrp="1"/>
          </p:cNvSpPr>
          <p:nvPr>
            <p:ph type="sldNum" sz="quarter" idx="12"/>
          </p:nvPr>
        </p:nvSpPr>
        <p:spPr/>
        <p:txBody>
          <a:bodyPr/>
          <a:lstStyle/>
          <a:p>
            <a:fld id="{026348B4-C2CF-44E1-89AF-01D17AFE46B3}" type="slidenum">
              <a:rPr lang="en-GB" smtClean="0"/>
              <a:pPr/>
              <a:t>1</a:t>
            </a:fld>
            <a:endParaRPr lang="en-GB"/>
          </a:p>
        </p:txBody>
      </p:sp>
      <p:sp>
        <p:nvSpPr>
          <p:cNvPr id="5" name="Footer Placeholder 4"/>
          <p:cNvSpPr>
            <a:spLocks noGrp="1"/>
          </p:cNvSpPr>
          <p:nvPr>
            <p:ph type="ftr" sz="quarter" idx="11"/>
          </p:nvPr>
        </p:nvSpPr>
        <p:spPr/>
        <p:txBody>
          <a:bodyPr/>
          <a:lstStyle/>
          <a:p>
            <a:r>
              <a:rPr lang="en-GB" smtClean="0"/>
              <a:t>Zujaja T Kharal 1919419</a:t>
            </a:r>
            <a:endParaRPr lang="en-GB"/>
          </a:p>
        </p:txBody>
      </p:sp>
      <p:graphicFrame>
        <p:nvGraphicFramePr>
          <p:cNvPr id="6" name="Table 5"/>
          <p:cNvGraphicFramePr>
            <a:graphicFrameLocks noGrp="1"/>
          </p:cNvGraphicFramePr>
          <p:nvPr/>
        </p:nvGraphicFramePr>
        <p:xfrm>
          <a:off x="1524000" y="1397000"/>
          <a:ext cx="6096000" cy="640080"/>
        </p:xfrm>
        <a:graphic>
          <a:graphicData uri="http://schemas.openxmlformats.org/drawingml/2006/table">
            <a:tbl>
              <a:tblPr firstRow="1" bandRow="1">
                <a:tableStyleId>{5C22544A-7EE6-4342-B048-85BDC9FD1C3A}</a:tableStyleId>
              </a:tblPr>
              <a:tblGrid>
                <a:gridCol w="6096000"/>
              </a:tblGrid>
              <a:tr h="370840">
                <a:tc>
                  <a:txBody>
                    <a:bodyPr/>
                    <a:lstStyle/>
                    <a:p>
                      <a:pPr algn="ctr"/>
                      <a:r>
                        <a:rPr lang="en-GB" sz="1800" b="1" kern="1200" dirty="0" smtClean="0">
                          <a:solidFill>
                            <a:schemeClr val="lt1"/>
                          </a:solidFill>
                          <a:latin typeface="+mn-lt"/>
                          <a:ea typeface="+mn-ea"/>
                          <a:cs typeface="+mn-cs"/>
                        </a:rPr>
                        <a:t>BA Leadership and Management Skills for the Workplace BMSW5105</a:t>
                      </a:r>
                      <a:endParaRPr lang="en-GB" dirty="0"/>
                    </a:p>
                  </a:txBody>
                  <a:tcPr/>
                </a:tc>
              </a:tr>
            </a:tbl>
          </a:graphicData>
        </a:graphic>
      </p:graphicFrame>
    </p:spTree>
    <p:custDataLst>
      <p:tags r:id="rId1"/>
    </p:custData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Culture?</a:t>
            </a:r>
            <a:endParaRPr lang="en-GB" dirty="0"/>
          </a:p>
        </p:txBody>
      </p:sp>
      <p:sp>
        <p:nvSpPr>
          <p:cNvPr id="3" name="Content Placeholder 2"/>
          <p:cNvSpPr>
            <a:spLocks noGrp="1"/>
          </p:cNvSpPr>
          <p:nvPr>
            <p:ph idx="1"/>
          </p:nvPr>
        </p:nvSpPr>
        <p:spPr/>
        <p:txBody>
          <a:bodyPr/>
          <a:lstStyle/>
          <a:p>
            <a:pPr>
              <a:buNone/>
            </a:pPr>
            <a:r>
              <a:rPr lang="en-GB" dirty="0" smtClean="0"/>
              <a:t>	The </a:t>
            </a:r>
            <a:r>
              <a:rPr lang="en-GB" dirty="0" smtClean="0"/>
              <a:t>definition of culture includes all of the ways of life, including arts, beliefs, and institutions, of a population that are passed down from generation to generation. "The culture of a society includes its codes of manners, dress, language, religion, rituals, and art."</a:t>
            </a:r>
          </a:p>
          <a:p>
            <a:endParaRPr lang="en-GB" dirty="0"/>
          </a:p>
        </p:txBody>
      </p:sp>
      <p:sp>
        <p:nvSpPr>
          <p:cNvPr id="4" name="Footer Placeholder 3"/>
          <p:cNvSpPr>
            <a:spLocks noGrp="1"/>
          </p:cNvSpPr>
          <p:nvPr>
            <p:ph type="ftr" sz="quarter" idx="11"/>
          </p:nvPr>
        </p:nvSpPr>
        <p:spPr/>
        <p:txBody>
          <a:bodyPr/>
          <a:lstStyle/>
          <a:p>
            <a:r>
              <a:rPr lang="en-GB" smtClean="0"/>
              <a:t>Zujaja T Kharal 1919419</a:t>
            </a:r>
            <a:endParaRPr lang="en-GB"/>
          </a:p>
        </p:txBody>
      </p:sp>
      <p:sp>
        <p:nvSpPr>
          <p:cNvPr id="5" name="Slide Number Placeholder 4"/>
          <p:cNvSpPr>
            <a:spLocks noGrp="1"/>
          </p:cNvSpPr>
          <p:nvPr>
            <p:ph type="sldNum" sz="quarter" idx="12"/>
          </p:nvPr>
        </p:nvSpPr>
        <p:spPr/>
        <p:txBody>
          <a:bodyPr/>
          <a:lstStyle/>
          <a:p>
            <a:fld id="{026348B4-C2CF-44E1-89AF-01D17AFE46B3}" type="slidenum">
              <a:rPr lang="en-GB" smtClean="0"/>
              <a:pPr/>
              <a:t>2</a:t>
            </a:fld>
            <a:endParaRPr lang="en-GB"/>
          </a:p>
        </p:txBody>
      </p:sp>
    </p:spTree>
    <p:custDataLst>
      <p:tags r:id="rId1"/>
    </p:custData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t>Presentation </a:t>
            </a:r>
            <a:r>
              <a:rPr lang="en-GB" sz="3200" b="1" dirty="0" smtClean="0"/>
              <a:t>on </a:t>
            </a:r>
            <a:r>
              <a:rPr lang="en-GB" sz="3200" b="1" dirty="0" smtClean="0"/>
              <a:t>Workplace Culture and its impact on Organisational Efficiency</a:t>
            </a:r>
            <a:endParaRPr lang="en-GB" sz="3200" dirty="0"/>
          </a:p>
        </p:txBody>
      </p:sp>
      <p:sp>
        <p:nvSpPr>
          <p:cNvPr id="3" name="Content Placeholder 2"/>
          <p:cNvSpPr>
            <a:spLocks noGrp="1"/>
          </p:cNvSpPr>
          <p:nvPr>
            <p:ph idx="1"/>
          </p:nvPr>
        </p:nvSpPr>
        <p:spPr/>
        <p:txBody>
          <a:bodyPr/>
          <a:lstStyle/>
          <a:p>
            <a:pPr algn="ctr">
              <a:buNone/>
            </a:pPr>
            <a:r>
              <a:rPr lang="en-GB" dirty="0" smtClean="0"/>
              <a:t>What Is Work Place Culture?</a:t>
            </a:r>
          </a:p>
          <a:p>
            <a:pPr>
              <a:buNone/>
            </a:pPr>
            <a:r>
              <a:rPr lang="en-GB" dirty="0" smtClean="0"/>
              <a:t>	A company's culture determines its overall character. It consists of elements such as values, beliefs, behaviours, goals, attitudes and workplace practices that are unique to the company / Business</a:t>
            </a:r>
            <a:endParaRPr lang="en-GB" dirty="0"/>
          </a:p>
        </p:txBody>
      </p:sp>
      <p:sp>
        <p:nvSpPr>
          <p:cNvPr id="4" name="Slide Number Placeholder 3"/>
          <p:cNvSpPr>
            <a:spLocks noGrp="1"/>
          </p:cNvSpPr>
          <p:nvPr>
            <p:ph type="sldNum" sz="quarter" idx="12"/>
          </p:nvPr>
        </p:nvSpPr>
        <p:spPr/>
        <p:txBody>
          <a:bodyPr/>
          <a:lstStyle/>
          <a:p>
            <a:fld id="{026348B4-C2CF-44E1-89AF-01D17AFE46B3}" type="slidenum">
              <a:rPr lang="en-GB" smtClean="0"/>
              <a:pPr/>
              <a:t>3</a:t>
            </a:fld>
            <a:endParaRPr lang="en-GB"/>
          </a:p>
        </p:txBody>
      </p:sp>
      <p:sp>
        <p:nvSpPr>
          <p:cNvPr id="5" name="Footer Placeholder 4"/>
          <p:cNvSpPr>
            <a:spLocks noGrp="1"/>
          </p:cNvSpPr>
          <p:nvPr>
            <p:ph type="ftr" sz="quarter" idx="11"/>
          </p:nvPr>
        </p:nvSpPr>
        <p:spPr/>
        <p:txBody>
          <a:bodyPr/>
          <a:lstStyle/>
          <a:p>
            <a:r>
              <a:rPr lang="en-GB" smtClean="0"/>
              <a:t>Zujaja T Kharal 1919419</a:t>
            </a:r>
            <a:endParaRPr lang="en-GB"/>
          </a:p>
        </p:txBody>
      </p:sp>
      <p:pic>
        <p:nvPicPr>
          <p:cNvPr id="1027" name="Picture 3"/>
          <p:cNvPicPr>
            <a:picLocks noChangeAspect="1" noChangeArrowheads="1"/>
          </p:cNvPicPr>
          <p:nvPr/>
        </p:nvPicPr>
        <p:blipFill>
          <a:blip r:embed="rId4" cstate="print"/>
          <a:srcRect/>
          <a:stretch>
            <a:fillRect/>
          </a:stretch>
        </p:blipFill>
        <p:spPr bwMode="auto">
          <a:xfrm>
            <a:off x="4857752" y="4645767"/>
            <a:ext cx="4286248" cy="2212233"/>
          </a:xfrm>
          <a:prstGeom prst="rect">
            <a:avLst/>
          </a:prstGeom>
          <a:noFill/>
          <a:ln w="9525">
            <a:noFill/>
            <a:miter lim="800000"/>
            <a:headEnd/>
            <a:tailEnd/>
          </a:ln>
        </p:spPr>
      </p:pic>
    </p:spTree>
    <p:custDataLst>
      <p:tags r:id="rId1"/>
    </p:custData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Elements of Culture </a:t>
            </a:r>
            <a:endParaRPr lang="en-GB" dirty="0"/>
          </a:p>
        </p:txBody>
      </p:sp>
      <p:pic>
        <p:nvPicPr>
          <p:cNvPr id="4" name="Content Placeholder 3" descr="2022-02-10 (3).png"/>
          <p:cNvPicPr>
            <a:picLocks noGrp="1"/>
          </p:cNvPicPr>
          <p:nvPr>
            <p:ph idx="1"/>
          </p:nvPr>
        </p:nvPicPr>
        <p:blipFill>
          <a:blip r:embed="rId4" cstate="print"/>
          <a:stretch>
            <a:fillRect/>
          </a:stretch>
        </p:blipFill>
        <p:spPr>
          <a:xfrm>
            <a:off x="1428728" y="1428736"/>
            <a:ext cx="6500857" cy="4697427"/>
          </a:xfrm>
          <a:prstGeom prst="rect">
            <a:avLst/>
          </a:prstGeom>
        </p:spPr>
      </p:pic>
      <p:sp>
        <p:nvSpPr>
          <p:cNvPr id="1025" name="Rectangle 1"/>
          <p:cNvSpPr>
            <a:spLocks noChangeArrowheads="1"/>
          </p:cNvSpPr>
          <p:nvPr/>
        </p:nvSpPr>
        <p:spPr bwMode="auto">
          <a:xfrm>
            <a:off x="0" y="6334449"/>
            <a:ext cx="9144000" cy="26161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GB"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(Anon 2021)</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5" name="Slide Number Placeholder 4"/>
          <p:cNvSpPr>
            <a:spLocks noGrp="1"/>
          </p:cNvSpPr>
          <p:nvPr>
            <p:ph type="sldNum" sz="quarter" idx="12"/>
          </p:nvPr>
        </p:nvSpPr>
        <p:spPr/>
        <p:txBody>
          <a:bodyPr/>
          <a:lstStyle/>
          <a:p>
            <a:fld id="{026348B4-C2CF-44E1-89AF-01D17AFE46B3}" type="slidenum">
              <a:rPr lang="en-GB" smtClean="0"/>
              <a:pPr/>
              <a:t>4</a:t>
            </a:fld>
            <a:endParaRPr lang="en-GB"/>
          </a:p>
        </p:txBody>
      </p:sp>
      <p:sp>
        <p:nvSpPr>
          <p:cNvPr id="6" name="Footer Placeholder 5"/>
          <p:cNvSpPr>
            <a:spLocks noGrp="1"/>
          </p:cNvSpPr>
          <p:nvPr>
            <p:ph type="ftr" sz="quarter" idx="11"/>
          </p:nvPr>
        </p:nvSpPr>
        <p:spPr/>
        <p:txBody>
          <a:bodyPr/>
          <a:lstStyle/>
          <a:p>
            <a:r>
              <a:rPr lang="en-GB" smtClean="0"/>
              <a:t>Zujaja T Kharal 1919419</a:t>
            </a:r>
            <a:endParaRPr lang="en-GB"/>
          </a:p>
        </p:txBody>
      </p:sp>
    </p:spTree>
    <p:custDataLst>
      <p:tags r:id="rId1"/>
    </p:custData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Organisational Culture </a:t>
            </a:r>
            <a:endParaRPr lang="en-GB" dirty="0"/>
          </a:p>
        </p:txBody>
      </p:sp>
      <p:pic>
        <p:nvPicPr>
          <p:cNvPr id="4" name="Content Placeholder 3" descr="2022-02-10 (5).png"/>
          <p:cNvPicPr>
            <a:picLocks noGrp="1"/>
          </p:cNvPicPr>
          <p:nvPr>
            <p:ph idx="1"/>
          </p:nvPr>
        </p:nvPicPr>
        <p:blipFill>
          <a:blip r:embed="rId4" cstate="print"/>
          <a:stretch>
            <a:fillRect/>
          </a:stretch>
        </p:blipFill>
        <p:spPr>
          <a:xfrm>
            <a:off x="1179674" y="1600200"/>
            <a:ext cx="6784651" cy="4525963"/>
          </a:xfrm>
          <a:prstGeom prst="rect">
            <a:avLst/>
          </a:prstGeom>
        </p:spPr>
      </p:pic>
      <p:sp>
        <p:nvSpPr>
          <p:cNvPr id="5" name="Slide Number Placeholder 4"/>
          <p:cNvSpPr>
            <a:spLocks noGrp="1"/>
          </p:cNvSpPr>
          <p:nvPr>
            <p:ph type="sldNum" sz="quarter" idx="12"/>
          </p:nvPr>
        </p:nvSpPr>
        <p:spPr/>
        <p:txBody>
          <a:bodyPr/>
          <a:lstStyle/>
          <a:p>
            <a:fld id="{026348B4-C2CF-44E1-89AF-01D17AFE46B3}" type="slidenum">
              <a:rPr lang="en-GB" smtClean="0"/>
              <a:pPr/>
              <a:t>5</a:t>
            </a:fld>
            <a:endParaRPr lang="en-GB"/>
          </a:p>
        </p:txBody>
      </p:sp>
      <p:sp>
        <p:nvSpPr>
          <p:cNvPr id="6" name="Footer Placeholder 5"/>
          <p:cNvSpPr>
            <a:spLocks noGrp="1"/>
          </p:cNvSpPr>
          <p:nvPr>
            <p:ph type="ftr" sz="quarter" idx="11"/>
          </p:nvPr>
        </p:nvSpPr>
        <p:spPr/>
        <p:txBody>
          <a:bodyPr/>
          <a:lstStyle/>
          <a:p>
            <a:r>
              <a:rPr lang="en-GB" smtClean="0"/>
              <a:t>Zujaja T Kharal 1919419</a:t>
            </a:r>
            <a:endParaRPr lang="en-GB"/>
          </a:p>
        </p:txBody>
      </p:sp>
    </p:spTree>
    <p:custDataLst>
      <p:tags r:id="rId1"/>
    </p:custData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Corporate Culture</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Corporate culture, and the models that go with them, are far from a static topic. In fact, your culture may be fine one day, and not the next. And, even the smallest change can have a cascading effect: maybe it’s a new hire in management, a change in the on boarding process, or a new </a:t>
            </a:r>
            <a:r>
              <a:rPr lang="en-GB" u="sng" dirty="0" smtClean="0">
                <a:hlinkClick r:id="rId4"/>
              </a:rPr>
              <a:t>hybrid working policy</a:t>
            </a:r>
            <a:r>
              <a:rPr lang="en-GB" dirty="0" smtClean="0"/>
              <a:t>.</a:t>
            </a:r>
          </a:p>
          <a:p>
            <a:r>
              <a:rPr lang="en-GB" dirty="0" smtClean="0"/>
              <a:t>So, it’s both fluid and fragile. What a corporate culture model can do is put a framework in place to try and better define or root culture in a meaningful way. That way, it becomes less conceptual and more actionable.  </a:t>
            </a:r>
          </a:p>
          <a:p>
            <a:pPr>
              <a:buNone/>
            </a:pPr>
            <a:endParaRPr lang="en-GB" dirty="0" smtClean="0"/>
          </a:p>
        </p:txBody>
      </p:sp>
      <p:sp>
        <p:nvSpPr>
          <p:cNvPr id="4" name="Slide Number Placeholder 3"/>
          <p:cNvSpPr>
            <a:spLocks noGrp="1"/>
          </p:cNvSpPr>
          <p:nvPr>
            <p:ph type="sldNum" sz="quarter" idx="12"/>
          </p:nvPr>
        </p:nvSpPr>
        <p:spPr/>
        <p:txBody>
          <a:bodyPr/>
          <a:lstStyle/>
          <a:p>
            <a:fld id="{026348B4-C2CF-44E1-89AF-01D17AFE46B3}" type="slidenum">
              <a:rPr lang="en-GB" smtClean="0"/>
              <a:pPr/>
              <a:t>6</a:t>
            </a:fld>
            <a:endParaRPr lang="en-GB"/>
          </a:p>
        </p:txBody>
      </p:sp>
      <p:sp>
        <p:nvSpPr>
          <p:cNvPr id="5" name="Footer Placeholder 4"/>
          <p:cNvSpPr>
            <a:spLocks noGrp="1"/>
          </p:cNvSpPr>
          <p:nvPr>
            <p:ph type="ftr" sz="quarter" idx="11"/>
          </p:nvPr>
        </p:nvSpPr>
        <p:spPr/>
        <p:txBody>
          <a:bodyPr/>
          <a:lstStyle/>
          <a:p>
            <a:r>
              <a:rPr lang="en-GB" smtClean="0"/>
              <a:t>Zujaja T Kharal 1919419</a:t>
            </a:r>
            <a:endParaRPr lang="en-GB"/>
          </a:p>
        </p:txBody>
      </p:sp>
    </p:spTree>
    <p:custDataLst>
      <p:tags r:id="rId1"/>
    </p:custData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5 Aspects of Company Culture</a:t>
            </a:r>
            <a:br>
              <a:rPr lang="en-GB" b="1" dirty="0" smtClean="0"/>
            </a:br>
            <a:r>
              <a:rPr lang="en-GB" sz="1800" dirty="0" smtClean="0"/>
              <a:t>(Church &amp; Conger, 2020)</a:t>
            </a:r>
            <a:br>
              <a:rPr lang="en-GB" sz="1800" dirty="0" smtClean="0"/>
            </a:br>
            <a:endParaRPr lang="en-GB" sz="1800" dirty="0"/>
          </a:p>
        </p:txBody>
      </p:sp>
      <p:sp>
        <p:nvSpPr>
          <p:cNvPr id="3" name="Content Placeholder 2"/>
          <p:cNvSpPr>
            <a:spLocks noGrp="1"/>
          </p:cNvSpPr>
          <p:nvPr>
            <p:ph idx="1"/>
          </p:nvPr>
        </p:nvSpPr>
        <p:spPr/>
        <p:txBody>
          <a:bodyPr/>
          <a:lstStyle/>
          <a:p>
            <a:r>
              <a:rPr lang="en-GB" dirty="0" smtClean="0"/>
              <a:t>Relationships</a:t>
            </a:r>
            <a:endParaRPr lang="en-GB" b="1" dirty="0" smtClean="0"/>
          </a:p>
          <a:p>
            <a:r>
              <a:rPr lang="en-GB" dirty="0" smtClean="0"/>
              <a:t>Communications</a:t>
            </a:r>
            <a:endParaRPr lang="en-GB" b="1" dirty="0" smtClean="0"/>
          </a:p>
          <a:p>
            <a:r>
              <a:rPr lang="en-GB" dirty="0" smtClean="0"/>
              <a:t>Decision-Making</a:t>
            </a:r>
            <a:endParaRPr lang="en-GB" b="1" dirty="0" smtClean="0"/>
          </a:p>
          <a:p>
            <a:r>
              <a:rPr lang="en-GB" dirty="0" smtClean="0"/>
              <a:t>Individual Versus Group Perspectives</a:t>
            </a:r>
            <a:endParaRPr lang="en-GB" b="1" dirty="0" smtClean="0"/>
          </a:p>
          <a:p>
            <a:r>
              <a:rPr lang="en-GB" dirty="0" smtClean="0"/>
              <a:t>Change</a:t>
            </a:r>
            <a:endParaRPr lang="en-GB" b="1" dirty="0" smtClean="0"/>
          </a:p>
          <a:p>
            <a:pPr>
              <a:buNone/>
            </a:pPr>
            <a:endParaRPr lang="en-GB" dirty="0"/>
          </a:p>
        </p:txBody>
      </p:sp>
      <p:pic>
        <p:nvPicPr>
          <p:cNvPr id="4" name="Picture 3" descr="images.jpg"/>
          <p:cNvPicPr>
            <a:picLocks noChangeAspect="1"/>
          </p:cNvPicPr>
          <p:nvPr/>
        </p:nvPicPr>
        <p:blipFill>
          <a:blip r:embed="rId4" cstate="print"/>
          <a:stretch>
            <a:fillRect/>
          </a:stretch>
        </p:blipFill>
        <p:spPr>
          <a:xfrm>
            <a:off x="3786182" y="3929066"/>
            <a:ext cx="4619638" cy="2228854"/>
          </a:xfrm>
          <a:prstGeom prst="rect">
            <a:avLst/>
          </a:prstGeom>
        </p:spPr>
      </p:pic>
      <p:sp>
        <p:nvSpPr>
          <p:cNvPr id="5" name="Slide Number Placeholder 4"/>
          <p:cNvSpPr>
            <a:spLocks noGrp="1"/>
          </p:cNvSpPr>
          <p:nvPr>
            <p:ph type="sldNum" sz="quarter" idx="12"/>
          </p:nvPr>
        </p:nvSpPr>
        <p:spPr/>
        <p:txBody>
          <a:bodyPr/>
          <a:lstStyle/>
          <a:p>
            <a:fld id="{026348B4-C2CF-44E1-89AF-01D17AFE46B3}" type="slidenum">
              <a:rPr lang="en-GB" smtClean="0"/>
              <a:pPr/>
              <a:t>7</a:t>
            </a:fld>
            <a:endParaRPr lang="en-GB"/>
          </a:p>
        </p:txBody>
      </p:sp>
      <p:sp>
        <p:nvSpPr>
          <p:cNvPr id="6" name="Footer Placeholder 5"/>
          <p:cNvSpPr>
            <a:spLocks noGrp="1"/>
          </p:cNvSpPr>
          <p:nvPr>
            <p:ph type="ftr" sz="quarter" idx="11"/>
          </p:nvPr>
        </p:nvSpPr>
        <p:spPr/>
        <p:txBody>
          <a:bodyPr/>
          <a:lstStyle/>
          <a:p>
            <a:r>
              <a:rPr lang="en-GB" smtClean="0"/>
              <a:t>Zujaja T Kharal 1919419</a:t>
            </a:r>
            <a:endParaRPr lang="en-GB"/>
          </a:p>
        </p:txBody>
      </p:sp>
    </p:spTree>
    <p:custDataLst>
      <p:tags r:id="rId1"/>
    </p:custData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 choice of </a:t>
            </a:r>
            <a:r>
              <a:rPr lang="en-GB" dirty="0" err="1" smtClean="0"/>
              <a:t>comapny</a:t>
            </a:r>
            <a:r>
              <a:rPr lang="en-GB" dirty="0" smtClean="0"/>
              <a:t> </a:t>
            </a:r>
            <a:endParaRPr lang="en-GB" dirty="0"/>
          </a:p>
        </p:txBody>
      </p:sp>
      <p:sp>
        <p:nvSpPr>
          <p:cNvPr id="3" name="Content Placeholder 2"/>
          <p:cNvSpPr>
            <a:spLocks noGrp="1"/>
          </p:cNvSpPr>
          <p:nvPr>
            <p:ph idx="1"/>
          </p:nvPr>
        </p:nvSpPr>
        <p:spPr/>
        <p:txBody>
          <a:bodyPr/>
          <a:lstStyle/>
          <a:p>
            <a:pPr>
              <a:buNone/>
            </a:pPr>
            <a:endParaRPr lang="en-GB" dirty="0" smtClean="0"/>
          </a:p>
          <a:p>
            <a:pPr lvl="0"/>
            <a:r>
              <a:rPr lang="en-US" dirty="0" smtClean="0"/>
              <a:t>Ryan Air</a:t>
            </a:r>
            <a:endParaRPr lang="en-GB" dirty="0" smtClean="0"/>
          </a:p>
          <a:p>
            <a:pPr lvl="0"/>
            <a:r>
              <a:rPr lang="en-US" dirty="0" smtClean="0"/>
              <a:t>British Airways</a:t>
            </a:r>
            <a:endParaRPr lang="en-GB" dirty="0" smtClean="0"/>
          </a:p>
          <a:p>
            <a:pPr lvl="0"/>
            <a:r>
              <a:rPr lang="en-US" dirty="0" smtClean="0"/>
              <a:t>Apple</a:t>
            </a:r>
            <a:endParaRPr lang="en-GB" dirty="0" smtClean="0"/>
          </a:p>
          <a:p>
            <a:pPr lvl="0"/>
            <a:r>
              <a:rPr lang="en-US" dirty="0" smtClean="0"/>
              <a:t>Disney</a:t>
            </a:r>
            <a:endParaRPr lang="en-GB" dirty="0" smtClean="0"/>
          </a:p>
          <a:p>
            <a:pPr lvl="0"/>
            <a:r>
              <a:rPr lang="en-US" b="1" dirty="0" smtClean="0"/>
              <a:t>Google</a:t>
            </a:r>
            <a:endParaRPr lang="en-GB" b="1" dirty="0" smtClean="0"/>
          </a:p>
          <a:p>
            <a:endParaRPr lang="en-GB" dirty="0"/>
          </a:p>
        </p:txBody>
      </p:sp>
      <p:sp>
        <p:nvSpPr>
          <p:cNvPr id="4" name="Footer Placeholder 3"/>
          <p:cNvSpPr>
            <a:spLocks noGrp="1"/>
          </p:cNvSpPr>
          <p:nvPr>
            <p:ph type="ftr" sz="quarter" idx="11"/>
          </p:nvPr>
        </p:nvSpPr>
        <p:spPr/>
        <p:txBody>
          <a:bodyPr/>
          <a:lstStyle/>
          <a:p>
            <a:r>
              <a:rPr lang="en-GB" smtClean="0"/>
              <a:t>Zujaja T Kharal 1919419</a:t>
            </a:r>
            <a:endParaRPr lang="en-GB"/>
          </a:p>
        </p:txBody>
      </p:sp>
      <p:sp>
        <p:nvSpPr>
          <p:cNvPr id="5" name="Slide Number Placeholder 4"/>
          <p:cNvSpPr>
            <a:spLocks noGrp="1"/>
          </p:cNvSpPr>
          <p:nvPr>
            <p:ph type="sldNum" sz="quarter" idx="12"/>
          </p:nvPr>
        </p:nvSpPr>
        <p:spPr/>
        <p:txBody>
          <a:bodyPr/>
          <a:lstStyle/>
          <a:p>
            <a:fld id="{026348B4-C2CF-44E1-89AF-01D17AFE46B3}" type="slidenum">
              <a:rPr lang="en-GB" smtClean="0"/>
              <a:pPr/>
              <a:t>8</a:t>
            </a:fld>
            <a:endParaRPr lang="en-GB"/>
          </a:p>
        </p:txBody>
      </p:sp>
    </p:spTree>
    <p:custDataLst>
      <p:tags r:id="rId1"/>
    </p:custData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Google</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Google is a very large international organisation holding more then 16 departments form engineering to marketing operations to communication and many more to make its operation successful each second of the day on every inch of the glob under the command of CEO Mr </a:t>
            </a:r>
            <a:r>
              <a:rPr lang="en-GB" dirty="0" err="1" smtClean="0"/>
              <a:t>Sundar</a:t>
            </a:r>
            <a:r>
              <a:rPr lang="en-GB" dirty="0" smtClean="0"/>
              <a:t> </a:t>
            </a:r>
            <a:r>
              <a:rPr lang="en-GB" dirty="0" err="1" smtClean="0"/>
              <a:t>Pichai</a:t>
            </a:r>
            <a:r>
              <a:rPr lang="en-GB" dirty="0" smtClean="0"/>
              <a:t>.</a:t>
            </a:r>
          </a:p>
          <a:p>
            <a:r>
              <a:rPr lang="en-GB" dirty="0" smtClean="0"/>
              <a:t>Google scored 63079 total rating on comparably the study which was participated by 4375 employees the breakdown can be accessed on the website Comparably.com   </a:t>
            </a:r>
          </a:p>
          <a:p>
            <a:r>
              <a:rPr lang="en-GB" dirty="0" smtClean="0"/>
              <a:t>Google scored best on not only culture but also on Diversity, Women, CEO as well making it number one </a:t>
            </a:r>
          </a:p>
          <a:p>
            <a:r>
              <a:rPr lang="en-GB" dirty="0" smtClean="0"/>
              <a:t>Happiness scores at Google is rated an A+ by 3471 employees and work culture scores at Goole is rated an A by 4201 Employees where as office culture scores at Google is rated b by 523 employees </a:t>
            </a:r>
          </a:p>
        </p:txBody>
      </p:sp>
      <p:sp>
        <p:nvSpPr>
          <p:cNvPr id="4" name="Slide Number Placeholder 3"/>
          <p:cNvSpPr>
            <a:spLocks noGrp="1"/>
          </p:cNvSpPr>
          <p:nvPr>
            <p:ph type="sldNum" sz="quarter" idx="12"/>
          </p:nvPr>
        </p:nvSpPr>
        <p:spPr/>
        <p:txBody>
          <a:bodyPr/>
          <a:lstStyle/>
          <a:p>
            <a:fld id="{026348B4-C2CF-44E1-89AF-01D17AFE46B3}" type="slidenum">
              <a:rPr lang="en-GB" smtClean="0"/>
              <a:pPr/>
              <a:t>9</a:t>
            </a:fld>
            <a:endParaRPr lang="en-GB"/>
          </a:p>
        </p:txBody>
      </p:sp>
      <p:sp>
        <p:nvSpPr>
          <p:cNvPr id="5" name="Footer Placeholder 4"/>
          <p:cNvSpPr>
            <a:spLocks noGrp="1"/>
          </p:cNvSpPr>
          <p:nvPr>
            <p:ph type="ftr" sz="quarter" idx="11"/>
          </p:nvPr>
        </p:nvSpPr>
        <p:spPr/>
        <p:txBody>
          <a:bodyPr/>
          <a:lstStyle/>
          <a:p>
            <a:r>
              <a:rPr lang="en-GB" smtClean="0"/>
              <a:t>Zujaja T Kharal 1919419</a:t>
            </a:r>
            <a:endParaRPr lang="en-GB"/>
          </a:p>
        </p:txBody>
      </p:sp>
    </p:spTree>
    <p:custDataLst>
      <p:tags r:id="rId1"/>
    </p:custData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Best company global culture Award 2021</a:t>
            </a:r>
            <a:endParaRPr lang="en-GB" dirty="0"/>
          </a:p>
        </p:txBody>
      </p:sp>
      <p:pic>
        <p:nvPicPr>
          <p:cNvPr id="4" name="Content Placeholder 3" descr="2022-02-10 (7).png"/>
          <p:cNvPicPr>
            <a:picLocks noGrp="1"/>
          </p:cNvPicPr>
          <p:nvPr>
            <p:ph idx="1"/>
          </p:nvPr>
        </p:nvPicPr>
        <p:blipFill>
          <a:blip r:embed="rId4" cstate="print"/>
          <a:stretch>
            <a:fillRect/>
          </a:stretch>
        </p:blipFill>
        <p:spPr>
          <a:xfrm>
            <a:off x="1928794" y="1571612"/>
            <a:ext cx="5429288" cy="4525963"/>
          </a:xfrm>
          <a:prstGeom prst="rect">
            <a:avLst/>
          </a:prstGeom>
        </p:spPr>
      </p:pic>
      <p:sp>
        <p:nvSpPr>
          <p:cNvPr id="16385" name="Rectangle 1"/>
          <p:cNvSpPr>
            <a:spLocks noChangeArrowheads="1"/>
          </p:cNvSpPr>
          <p:nvPr/>
        </p:nvSpPr>
        <p:spPr bwMode="auto">
          <a:xfrm>
            <a:off x="0" y="6315741"/>
            <a:ext cx="9144000" cy="26161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GB"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(Comparably , 2021)</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5" name="Slide Number Placeholder 4"/>
          <p:cNvSpPr>
            <a:spLocks noGrp="1"/>
          </p:cNvSpPr>
          <p:nvPr>
            <p:ph type="sldNum" sz="quarter" idx="12"/>
          </p:nvPr>
        </p:nvSpPr>
        <p:spPr/>
        <p:txBody>
          <a:bodyPr/>
          <a:lstStyle/>
          <a:p>
            <a:fld id="{026348B4-C2CF-44E1-89AF-01D17AFE46B3}" type="slidenum">
              <a:rPr lang="en-GB" smtClean="0"/>
              <a:pPr/>
              <a:t>10</a:t>
            </a:fld>
            <a:endParaRPr lang="en-GB"/>
          </a:p>
        </p:txBody>
      </p:sp>
      <p:sp>
        <p:nvSpPr>
          <p:cNvPr id="6" name="Footer Placeholder 5"/>
          <p:cNvSpPr>
            <a:spLocks noGrp="1"/>
          </p:cNvSpPr>
          <p:nvPr>
            <p:ph type="ftr" sz="quarter" idx="11"/>
          </p:nvPr>
        </p:nvSpPr>
        <p:spPr/>
        <p:txBody>
          <a:bodyPr/>
          <a:lstStyle/>
          <a:p>
            <a:r>
              <a:rPr lang="en-GB" smtClean="0"/>
              <a:t>Zujaja T Kharal 1919419</a:t>
            </a:r>
            <a:endParaRPr lang="en-GB"/>
          </a:p>
        </p:txBody>
      </p:sp>
    </p:spTree>
    <p:custDataLst>
      <p:tags r:id="rId1"/>
    </p:custData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Companies</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The 2</a:t>
            </a:r>
            <a:r>
              <a:rPr lang="en-GB" baseline="30000" dirty="0" smtClean="0"/>
              <a:t>nd</a:t>
            </a:r>
            <a:r>
              <a:rPr lang="en-GB" dirty="0" smtClean="0"/>
              <a:t> best company Adobe under CEO </a:t>
            </a:r>
            <a:r>
              <a:rPr lang="en-GB" dirty="0" err="1" smtClean="0"/>
              <a:t>Shantanu</a:t>
            </a:r>
            <a:r>
              <a:rPr lang="en-GB" dirty="0" smtClean="0"/>
              <a:t> </a:t>
            </a:r>
            <a:r>
              <a:rPr lang="en-GB" dirty="0" err="1" smtClean="0"/>
              <a:t>Narayen</a:t>
            </a:r>
            <a:r>
              <a:rPr lang="en-GB" dirty="0" smtClean="0"/>
              <a:t> Scored 22673 total rating where 896 employees participated and it culture was awarded A+</a:t>
            </a:r>
          </a:p>
          <a:p>
            <a:r>
              <a:rPr lang="en-GB" dirty="0" smtClean="0"/>
              <a:t>The lowest in the list at number 50 was Cisco under CEO Chuck Robbins with 8830 employees from which 625 employees participated, Mr Chuck Scored 81 out 100 , but over all companies Culture was </a:t>
            </a:r>
            <a:r>
              <a:rPr lang="en-GB" dirty="0" err="1" smtClean="0"/>
              <a:t>reated</a:t>
            </a:r>
            <a:r>
              <a:rPr lang="en-GB" dirty="0" smtClean="0"/>
              <a:t> as A-. Large number of employees wanted the work </a:t>
            </a:r>
            <a:r>
              <a:rPr lang="en-GB" dirty="0" err="1" smtClean="0"/>
              <a:t>cultre</a:t>
            </a:r>
            <a:r>
              <a:rPr lang="en-GB" dirty="0" smtClean="0"/>
              <a:t> to be improved at CISCO .</a:t>
            </a:r>
          </a:p>
          <a:p>
            <a:r>
              <a:rPr lang="en-GB" dirty="0" err="1" smtClean="0"/>
              <a:t>Uber</a:t>
            </a:r>
            <a:r>
              <a:rPr lang="en-GB" dirty="0" smtClean="0"/>
              <a:t> is on number 40 and Dell at number 32, where Amazon secured it position at number 13 </a:t>
            </a:r>
          </a:p>
          <a:p>
            <a:endParaRPr lang="en-GB" dirty="0" smtClean="0"/>
          </a:p>
          <a:p>
            <a:pPr>
              <a:buNone/>
            </a:pPr>
            <a:endParaRPr lang="en-GB" dirty="0"/>
          </a:p>
        </p:txBody>
      </p:sp>
      <p:sp>
        <p:nvSpPr>
          <p:cNvPr id="4" name="Slide Number Placeholder 3"/>
          <p:cNvSpPr>
            <a:spLocks noGrp="1"/>
          </p:cNvSpPr>
          <p:nvPr>
            <p:ph type="sldNum" sz="quarter" idx="12"/>
          </p:nvPr>
        </p:nvSpPr>
        <p:spPr/>
        <p:txBody>
          <a:bodyPr/>
          <a:lstStyle/>
          <a:p>
            <a:fld id="{026348B4-C2CF-44E1-89AF-01D17AFE46B3}" type="slidenum">
              <a:rPr lang="en-GB" smtClean="0"/>
              <a:pPr/>
              <a:t>11</a:t>
            </a:fld>
            <a:endParaRPr lang="en-GB"/>
          </a:p>
        </p:txBody>
      </p:sp>
      <p:sp>
        <p:nvSpPr>
          <p:cNvPr id="5" name="Footer Placeholder 4"/>
          <p:cNvSpPr>
            <a:spLocks noGrp="1"/>
          </p:cNvSpPr>
          <p:nvPr>
            <p:ph type="ftr" sz="quarter" idx="11"/>
          </p:nvPr>
        </p:nvSpPr>
        <p:spPr/>
        <p:txBody>
          <a:bodyPr/>
          <a:lstStyle/>
          <a:p>
            <a:r>
              <a:rPr lang="en-GB" smtClean="0"/>
              <a:t>Zujaja T Kharal 1919419</a:t>
            </a:r>
            <a:endParaRPr lang="en-GB"/>
          </a:p>
        </p:txBody>
      </p:sp>
    </p:spTree>
    <p:custDataLst>
      <p:tags r:id="rId1"/>
    </p:custDataLst>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dirty="0" smtClean="0"/>
              <a:t>10 Things to Learn From Google Values and Culture of Success</a:t>
            </a:r>
            <a:r>
              <a:rPr lang="en-GB" sz="3200" b="1" dirty="0" smtClean="0"/>
              <a:t/>
            </a:r>
            <a:br>
              <a:rPr lang="en-GB" sz="3200" b="1" dirty="0" smtClean="0"/>
            </a:br>
            <a:endParaRPr lang="en-GB" sz="3200" dirty="0"/>
          </a:p>
        </p:txBody>
      </p:sp>
      <p:sp>
        <p:nvSpPr>
          <p:cNvPr id="3" name="Content Placeholder 2"/>
          <p:cNvSpPr>
            <a:spLocks noGrp="1"/>
          </p:cNvSpPr>
          <p:nvPr>
            <p:ph idx="1"/>
          </p:nvPr>
        </p:nvSpPr>
        <p:spPr>
          <a:xfrm>
            <a:off x="428596" y="1571612"/>
            <a:ext cx="8229600" cy="4525963"/>
          </a:xfrm>
        </p:spPr>
        <p:txBody>
          <a:bodyPr>
            <a:normAutofit fontScale="77500" lnSpcReduction="20000"/>
          </a:bodyPr>
          <a:lstStyle/>
          <a:p>
            <a:pPr marL="514350" lvl="0" indent="-514350">
              <a:buFont typeface="+mj-lt"/>
              <a:buAutoNum type="arabicPeriod"/>
            </a:pPr>
            <a:r>
              <a:rPr lang="en-GB" dirty="0" smtClean="0"/>
              <a:t>Inspires Creativity</a:t>
            </a:r>
          </a:p>
          <a:p>
            <a:pPr marL="514350" indent="-514350">
              <a:buFont typeface="+mj-lt"/>
              <a:buAutoNum type="arabicPeriod"/>
            </a:pPr>
            <a:r>
              <a:rPr lang="en-GB" dirty="0" smtClean="0"/>
              <a:t>Open Communication Practice</a:t>
            </a:r>
            <a:endParaRPr lang="en-GB" b="1" dirty="0" smtClean="0"/>
          </a:p>
          <a:p>
            <a:pPr marL="514350" indent="-514350">
              <a:buFont typeface="+mj-lt"/>
              <a:buAutoNum type="arabicPeriod"/>
            </a:pPr>
            <a:r>
              <a:rPr lang="en-GB" dirty="0" smtClean="0"/>
              <a:t>A Strong Purpose and Mission</a:t>
            </a:r>
            <a:endParaRPr lang="en-GB" b="1" dirty="0" smtClean="0"/>
          </a:p>
          <a:p>
            <a:pPr marL="514350" indent="-514350">
              <a:buFont typeface="+mj-lt"/>
              <a:buAutoNum type="arabicPeriod"/>
            </a:pPr>
            <a:r>
              <a:rPr lang="en-GB" dirty="0" smtClean="0"/>
              <a:t>The People Operations Team</a:t>
            </a:r>
            <a:endParaRPr lang="en-GB" b="1" dirty="0" smtClean="0"/>
          </a:p>
          <a:p>
            <a:pPr marL="514350" indent="-514350">
              <a:buFont typeface="+mj-lt"/>
              <a:buAutoNum type="arabicPeriod"/>
            </a:pPr>
            <a:r>
              <a:rPr lang="en-GB" dirty="0" smtClean="0"/>
              <a:t>A Devoted Attention on Employee Happiness</a:t>
            </a:r>
          </a:p>
          <a:p>
            <a:pPr marL="514350" lvl="0" indent="-514350">
              <a:buFont typeface="+mj-lt"/>
              <a:buAutoNum type="arabicPeriod"/>
            </a:pPr>
            <a:r>
              <a:rPr lang="en-GB" dirty="0" smtClean="0"/>
              <a:t>Flexible Transition</a:t>
            </a:r>
          </a:p>
          <a:p>
            <a:pPr marL="514350" indent="-514350">
              <a:buFont typeface="+mj-lt"/>
              <a:buAutoNum type="arabicPeriod"/>
            </a:pPr>
            <a:r>
              <a:rPr lang="en-GB" dirty="0" smtClean="0"/>
              <a:t>A Fun Workplace</a:t>
            </a:r>
            <a:endParaRPr lang="en-GB" b="1" dirty="0" smtClean="0"/>
          </a:p>
          <a:p>
            <a:pPr marL="514350" indent="-514350">
              <a:buFont typeface="+mj-lt"/>
              <a:buAutoNum type="arabicPeriod"/>
            </a:pPr>
            <a:r>
              <a:rPr lang="en-GB" dirty="0" smtClean="0"/>
              <a:t>Recruits for Skills and Character</a:t>
            </a:r>
            <a:endParaRPr lang="en-GB" b="1" dirty="0" smtClean="0"/>
          </a:p>
          <a:p>
            <a:pPr marL="514350" indent="-514350">
              <a:buFont typeface="+mj-lt"/>
              <a:buAutoNum type="arabicPeriod"/>
            </a:pPr>
            <a:r>
              <a:rPr lang="en-GB" dirty="0" smtClean="0"/>
              <a:t>Financial Maintenance for Workforce</a:t>
            </a:r>
            <a:endParaRPr lang="en-GB" b="1" dirty="0" smtClean="0"/>
          </a:p>
          <a:p>
            <a:pPr marL="514350" indent="-514350">
              <a:buFont typeface="+mj-lt"/>
              <a:buAutoNum type="arabicPeriod"/>
            </a:pPr>
            <a:r>
              <a:rPr lang="en-GB" dirty="0" smtClean="0"/>
              <a:t>Innovation is Prioritized</a:t>
            </a:r>
            <a:endParaRPr lang="en-GB" b="1" dirty="0" smtClean="0"/>
          </a:p>
          <a:p>
            <a:pPr marL="514350" indent="-514350" algn="r">
              <a:buNone/>
            </a:pPr>
            <a:r>
              <a:rPr lang="en-GB" dirty="0" smtClean="0"/>
              <a:t>(Patel, 2021)</a:t>
            </a:r>
          </a:p>
          <a:p>
            <a:pPr marL="514350" lvl="0" indent="-514350">
              <a:buFont typeface="+mj-lt"/>
              <a:buAutoNum type="arabicPeriod"/>
            </a:pPr>
            <a:endParaRPr lang="en-GB" b="1" dirty="0" smtClean="0"/>
          </a:p>
          <a:p>
            <a:endParaRPr lang="en-GB" dirty="0"/>
          </a:p>
        </p:txBody>
      </p:sp>
      <p:sp>
        <p:nvSpPr>
          <p:cNvPr id="4" name="Slide Number Placeholder 3"/>
          <p:cNvSpPr>
            <a:spLocks noGrp="1"/>
          </p:cNvSpPr>
          <p:nvPr>
            <p:ph type="sldNum" sz="quarter" idx="12"/>
          </p:nvPr>
        </p:nvSpPr>
        <p:spPr/>
        <p:txBody>
          <a:bodyPr/>
          <a:lstStyle/>
          <a:p>
            <a:fld id="{026348B4-C2CF-44E1-89AF-01D17AFE46B3}" type="slidenum">
              <a:rPr lang="en-GB" smtClean="0"/>
              <a:pPr/>
              <a:t>12</a:t>
            </a:fld>
            <a:endParaRPr lang="en-GB"/>
          </a:p>
        </p:txBody>
      </p:sp>
      <p:sp>
        <p:nvSpPr>
          <p:cNvPr id="5" name="Footer Placeholder 4"/>
          <p:cNvSpPr>
            <a:spLocks noGrp="1"/>
          </p:cNvSpPr>
          <p:nvPr>
            <p:ph type="ftr" sz="quarter" idx="11"/>
          </p:nvPr>
        </p:nvSpPr>
        <p:spPr/>
        <p:txBody>
          <a:bodyPr/>
          <a:lstStyle/>
          <a:p>
            <a:r>
              <a:rPr lang="en-GB" smtClean="0"/>
              <a:t>Zujaja T Kharal 1919419</a:t>
            </a:r>
            <a:endParaRPr lang="en-GB"/>
          </a:p>
        </p:txBody>
      </p:sp>
    </p:spTree>
    <p:custDataLst>
      <p:tags r:id="rId1"/>
    </p:custDataLst>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smtClean="0"/>
              <a:t/>
            </a:r>
            <a:br>
              <a:rPr lang="en-GB" sz="4000" dirty="0" smtClean="0"/>
            </a:br>
            <a:r>
              <a:rPr lang="en-GB" sz="4000" dirty="0" err="1" smtClean="0"/>
              <a:t>Wondershare</a:t>
            </a:r>
            <a:r>
              <a:rPr lang="en-GB" sz="4000" dirty="0" smtClean="0"/>
              <a:t> </a:t>
            </a:r>
            <a:r>
              <a:rPr lang="en-GB" sz="4000" dirty="0" err="1" smtClean="0"/>
              <a:t>EdrawMax</a:t>
            </a:r>
            <a:r>
              <a:rPr lang="en-GB" sz="4000" dirty="0" smtClean="0"/>
              <a:t/>
            </a:r>
            <a:br>
              <a:rPr lang="en-GB" sz="4000" dirty="0" smtClean="0"/>
            </a:br>
            <a:r>
              <a:rPr lang="en-GB" sz="4000" dirty="0" smtClean="0"/>
              <a:t>07/02/2021</a:t>
            </a:r>
            <a:r>
              <a:rPr lang="en-GB" dirty="0" smtClean="0"/>
              <a:t/>
            </a:r>
            <a:br>
              <a:rPr lang="en-GB" dirty="0" smtClean="0"/>
            </a:br>
            <a:endParaRPr lang="en-GB" dirty="0"/>
          </a:p>
        </p:txBody>
      </p:sp>
      <p:pic>
        <p:nvPicPr>
          <p:cNvPr id="5" name="Content Placeholder 4" descr="2022-02-13 (2).png"/>
          <p:cNvPicPr>
            <a:picLocks noGrp="1" noChangeAspect="1"/>
          </p:cNvPicPr>
          <p:nvPr>
            <p:ph idx="1"/>
          </p:nvPr>
        </p:nvPicPr>
        <p:blipFill>
          <a:blip r:embed="rId4" cstate="print"/>
          <a:stretch>
            <a:fillRect/>
          </a:stretch>
        </p:blipFill>
        <p:spPr>
          <a:xfrm>
            <a:off x="475678" y="1743573"/>
            <a:ext cx="8192644" cy="4239217"/>
          </a:xfrm>
        </p:spPr>
      </p:pic>
      <p:sp>
        <p:nvSpPr>
          <p:cNvPr id="6" name="Slide Number Placeholder 5"/>
          <p:cNvSpPr>
            <a:spLocks noGrp="1"/>
          </p:cNvSpPr>
          <p:nvPr>
            <p:ph type="sldNum" sz="quarter" idx="12"/>
          </p:nvPr>
        </p:nvSpPr>
        <p:spPr/>
        <p:txBody>
          <a:bodyPr/>
          <a:lstStyle/>
          <a:p>
            <a:fld id="{026348B4-C2CF-44E1-89AF-01D17AFE46B3}" type="slidenum">
              <a:rPr lang="en-GB" smtClean="0"/>
              <a:pPr/>
              <a:t>13</a:t>
            </a:fld>
            <a:endParaRPr lang="en-GB"/>
          </a:p>
        </p:txBody>
      </p:sp>
      <p:sp>
        <p:nvSpPr>
          <p:cNvPr id="7" name="Footer Placeholder 6"/>
          <p:cNvSpPr>
            <a:spLocks noGrp="1"/>
          </p:cNvSpPr>
          <p:nvPr>
            <p:ph type="ftr" sz="quarter" idx="11"/>
          </p:nvPr>
        </p:nvSpPr>
        <p:spPr/>
        <p:txBody>
          <a:bodyPr/>
          <a:lstStyle/>
          <a:p>
            <a:r>
              <a:rPr lang="en-GB" smtClean="0"/>
              <a:t>Zujaja T Kharal 1919419</a:t>
            </a:r>
            <a:endParaRPr lang="en-GB"/>
          </a:p>
        </p:txBody>
      </p:sp>
    </p:spTree>
    <p:custDataLst>
      <p:tags r:id="rId1"/>
    </p:custData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smtClean="0"/>
              <a:t>13 Reasons Google Deserves Its 'Best Company Culture' Award</a:t>
            </a:r>
            <a:br>
              <a:rPr lang="en-GB" sz="3600" b="1" dirty="0" smtClean="0"/>
            </a:br>
            <a:endParaRPr lang="en-GB" sz="3600" dirty="0"/>
          </a:p>
        </p:txBody>
      </p:sp>
      <p:sp>
        <p:nvSpPr>
          <p:cNvPr id="3" name="Content Placeholder 2"/>
          <p:cNvSpPr>
            <a:spLocks noGrp="1"/>
          </p:cNvSpPr>
          <p:nvPr>
            <p:ph idx="1"/>
          </p:nvPr>
        </p:nvSpPr>
        <p:spPr/>
        <p:txBody>
          <a:bodyPr>
            <a:normAutofit fontScale="62500" lnSpcReduction="20000"/>
          </a:bodyPr>
          <a:lstStyle/>
          <a:p>
            <a:r>
              <a:rPr lang="en-GB" b="1" dirty="0" smtClean="0"/>
              <a:t>1. True Flexibility</a:t>
            </a:r>
            <a:endParaRPr lang="en-GB" dirty="0" smtClean="0"/>
          </a:p>
          <a:p>
            <a:r>
              <a:rPr lang="en-GB" b="1" dirty="0" smtClean="0"/>
              <a:t>2. The Freedom To Be Creative</a:t>
            </a:r>
            <a:endParaRPr lang="en-GB" dirty="0" smtClean="0"/>
          </a:p>
          <a:p>
            <a:r>
              <a:rPr lang="en-GB" b="1" dirty="0" smtClean="0"/>
              <a:t>3. A Fun Environment</a:t>
            </a:r>
            <a:endParaRPr lang="en-GB" dirty="0" smtClean="0"/>
          </a:p>
          <a:p>
            <a:r>
              <a:rPr lang="en-GB" b="1" dirty="0" smtClean="0"/>
              <a:t>4. The People And Their Expertise</a:t>
            </a:r>
            <a:endParaRPr lang="en-GB" dirty="0" smtClean="0"/>
          </a:p>
          <a:p>
            <a:r>
              <a:rPr lang="en-GB" b="1" dirty="0" smtClean="0"/>
              <a:t>5. Dog-Friendly Workplace</a:t>
            </a:r>
            <a:endParaRPr lang="en-GB" dirty="0" smtClean="0"/>
          </a:p>
          <a:p>
            <a:r>
              <a:rPr lang="en-GB" b="1" dirty="0" smtClean="0"/>
              <a:t>6. Shared Values Across The Organization</a:t>
            </a:r>
            <a:endParaRPr lang="en-GB" dirty="0" smtClean="0"/>
          </a:p>
          <a:p>
            <a:r>
              <a:rPr lang="en-GB" b="1" dirty="0" smtClean="0"/>
              <a:t>7. Constant Innovation</a:t>
            </a:r>
            <a:endParaRPr lang="en-GB" dirty="0" smtClean="0"/>
          </a:p>
          <a:p>
            <a:r>
              <a:rPr lang="en-GB" b="1" dirty="0" smtClean="0"/>
              <a:t>8. Trust</a:t>
            </a:r>
            <a:endParaRPr lang="en-GB" dirty="0" smtClean="0"/>
          </a:p>
          <a:p>
            <a:r>
              <a:rPr lang="en-GB" b="1" dirty="0" smtClean="0"/>
              <a:t>9. Alignment With Employees' Wants And Needs </a:t>
            </a:r>
            <a:endParaRPr lang="en-GB" dirty="0" smtClean="0"/>
          </a:p>
          <a:p>
            <a:r>
              <a:rPr lang="en-GB" b="1" dirty="0" smtClean="0"/>
              <a:t>10. A Growth And Improvement Mindset</a:t>
            </a:r>
            <a:endParaRPr lang="en-GB" dirty="0" smtClean="0"/>
          </a:p>
          <a:p>
            <a:r>
              <a:rPr lang="en-GB" b="1" dirty="0" smtClean="0"/>
              <a:t>11. A Dedicated Focus On Employee Happiness</a:t>
            </a:r>
            <a:endParaRPr lang="en-GB" dirty="0" smtClean="0"/>
          </a:p>
          <a:p>
            <a:r>
              <a:rPr lang="en-GB" b="1" dirty="0" smtClean="0"/>
              <a:t>12.'Radical </a:t>
            </a:r>
            <a:r>
              <a:rPr lang="en-GB" b="1" dirty="0" err="1" smtClean="0"/>
              <a:t>Candor</a:t>
            </a:r>
            <a:r>
              <a:rPr lang="en-GB" b="1" dirty="0" smtClean="0"/>
              <a:t>'</a:t>
            </a:r>
            <a:endParaRPr lang="en-GB" dirty="0" smtClean="0"/>
          </a:p>
          <a:p>
            <a:r>
              <a:rPr lang="en-GB" b="1" dirty="0" smtClean="0"/>
              <a:t>13. A Clear Purpose</a:t>
            </a:r>
            <a:endParaRPr lang="en-GB" dirty="0" smtClean="0"/>
          </a:p>
          <a:p>
            <a:pPr algn="r">
              <a:buNone/>
            </a:pPr>
            <a:r>
              <a:rPr lang="en-GB" dirty="0" smtClean="0"/>
              <a:t>(Editors, 2021)</a:t>
            </a:r>
          </a:p>
          <a:p>
            <a:endParaRPr lang="en-GB" dirty="0"/>
          </a:p>
        </p:txBody>
      </p:sp>
      <p:sp>
        <p:nvSpPr>
          <p:cNvPr id="4" name="Slide Number Placeholder 3"/>
          <p:cNvSpPr>
            <a:spLocks noGrp="1"/>
          </p:cNvSpPr>
          <p:nvPr>
            <p:ph type="sldNum" sz="quarter" idx="12"/>
          </p:nvPr>
        </p:nvSpPr>
        <p:spPr/>
        <p:txBody>
          <a:bodyPr/>
          <a:lstStyle/>
          <a:p>
            <a:fld id="{026348B4-C2CF-44E1-89AF-01D17AFE46B3}" type="slidenum">
              <a:rPr lang="en-GB" smtClean="0"/>
              <a:pPr/>
              <a:t>14</a:t>
            </a:fld>
            <a:endParaRPr lang="en-GB"/>
          </a:p>
        </p:txBody>
      </p:sp>
      <p:sp>
        <p:nvSpPr>
          <p:cNvPr id="5" name="Footer Placeholder 4"/>
          <p:cNvSpPr>
            <a:spLocks noGrp="1"/>
          </p:cNvSpPr>
          <p:nvPr>
            <p:ph type="ftr" sz="quarter" idx="11"/>
          </p:nvPr>
        </p:nvSpPr>
        <p:spPr/>
        <p:txBody>
          <a:bodyPr/>
          <a:lstStyle/>
          <a:p>
            <a:r>
              <a:rPr lang="en-GB" smtClean="0"/>
              <a:t>Zujaja T Kharal 1919419</a:t>
            </a:r>
            <a:endParaRPr lang="en-GB"/>
          </a:p>
        </p:txBody>
      </p:sp>
    </p:spTree>
    <p:custDataLst>
      <p:tags r:id="rId1"/>
    </p:custData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Google SWOT Analysis</a:t>
            </a:r>
            <a:br>
              <a:rPr lang="en-GB" b="1" dirty="0" smtClean="0"/>
            </a:br>
            <a:endParaRPr lang="en-GB" dirty="0"/>
          </a:p>
        </p:txBody>
      </p:sp>
      <p:graphicFrame>
        <p:nvGraphicFramePr>
          <p:cNvPr id="4" name="Content Placeholder 3"/>
          <p:cNvGraphicFramePr>
            <a:graphicFrameLocks noGrp="1"/>
          </p:cNvGraphicFramePr>
          <p:nvPr>
            <p:ph idx="1"/>
          </p:nvPr>
        </p:nvGraphicFramePr>
        <p:xfrm>
          <a:off x="457200" y="1600200"/>
          <a:ext cx="8229600" cy="6126480"/>
        </p:xfrm>
        <a:graphic>
          <a:graphicData uri="http://schemas.openxmlformats.org/drawingml/2006/table">
            <a:tbl>
              <a:tblPr firstRow="1" bandRow="1">
                <a:tableStyleId>{5C22544A-7EE6-4342-B048-85BDC9FD1C3A}</a:tableStyleId>
              </a:tblPr>
              <a:tblGrid>
                <a:gridCol w="4114800"/>
                <a:gridCol w="4114800"/>
              </a:tblGrid>
              <a:tr h="237887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b="1" kern="1200" dirty="0" smtClean="0">
                          <a:solidFill>
                            <a:schemeClr val="lt1"/>
                          </a:solidFill>
                          <a:latin typeface="+mn-lt"/>
                          <a:ea typeface="+mn-ea"/>
                          <a:cs typeface="+mn-cs"/>
                        </a:rPr>
                        <a:t>Strength Of Google</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lt1"/>
                          </a:solidFill>
                          <a:latin typeface="+mn-lt"/>
                          <a:ea typeface="+mn-ea"/>
                          <a:cs typeface="+mn-cs"/>
                        </a:rPr>
                        <a:t>1. Search Engine Market Leader</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lt1"/>
                          </a:solidFill>
                          <a:latin typeface="+mn-lt"/>
                          <a:ea typeface="+mn-ea"/>
                          <a:cs typeface="+mn-cs"/>
                        </a:rPr>
                        <a:t>2. Web Search Engine</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lt1"/>
                          </a:solidFill>
                          <a:latin typeface="+mn-lt"/>
                          <a:ea typeface="+mn-ea"/>
                          <a:cs typeface="+mn-cs"/>
                        </a:rPr>
                        <a:t>3. Massive Data Collection</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lt1"/>
                          </a:solidFill>
                          <a:latin typeface="+mn-lt"/>
                          <a:ea typeface="+mn-ea"/>
                          <a:cs typeface="+mn-cs"/>
                        </a:rPr>
                        <a:t>4. Ability to Generate User Traffic</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lt1"/>
                          </a:solidFill>
                          <a:latin typeface="+mn-lt"/>
                          <a:ea typeface="+mn-ea"/>
                          <a:cs typeface="+mn-cs"/>
                        </a:rPr>
                        <a:t>5. Mobile Operating System</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lt1"/>
                          </a:solidFill>
                          <a:latin typeface="+mn-lt"/>
                          <a:ea typeface="+mn-ea"/>
                          <a:cs typeface="+mn-cs"/>
                        </a:rPr>
                        <a:t>6. Ad-based business model</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lt1"/>
                          </a:solidFill>
                          <a:latin typeface="+mn-lt"/>
                          <a:ea typeface="+mn-ea"/>
                          <a:cs typeface="+mn-cs"/>
                        </a:rPr>
                        <a:t>7. Most Valuable Brand</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lt1"/>
                          </a:solidFill>
                          <a:latin typeface="+mn-lt"/>
                          <a:ea typeface="+mn-ea"/>
                          <a:cs typeface="+mn-cs"/>
                        </a:rPr>
                        <a:t>8. Rapid Growth</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b="1" kern="1200" dirty="0" smtClean="0">
                          <a:solidFill>
                            <a:schemeClr val="lt1"/>
                          </a:solidFill>
                          <a:latin typeface="+mn-lt"/>
                          <a:ea typeface="+mn-ea"/>
                          <a:cs typeface="+mn-cs"/>
                        </a:rPr>
                        <a:t>Weaknesses Of Google</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lt1"/>
                          </a:solidFill>
                          <a:latin typeface="+mn-lt"/>
                          <a:ea typeface="+mn-ea"/>
                          <a:cs typeface="+mn-cs"/>
                        </a:rPr>
                        <a:t>1. Falling Ad Rates</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lt1"/>
                          </a:solidFill>
                          <a:latin typeface="+mn-lt"/>
                          <a:ea typeface="+mn-ea"/>
                          <a:cs typeface="+mn-cs"/>
                        </a:rPr>
                        <a:t>2. The secret Google ranking algorithm.</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lt1"/>
                          </a:solidFill>
                          <a:latin typeface="+mn-lt"/>
                          <a:ea typeface="+mn-ea"/>
                          <a:cs typeface="+mn-cs"/>
                        </a:rPr>
                        <a:t>3. Data-gathering frightens users</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lt1"/>
                          </a:solidFill>
                          <a:latin typeface="+mn-lt"/>
                          <a:ea typeface="+mn-ea"/>
                          <a:cs typeface="+mn-cs"/>
                        </a:rPr>
                        <a:t>4. Ad revenues are risky.</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lt1"/>
                          </a:solidFill>
                          <a:latin typeface="+mn-lt"/>
                          <a:ea typeface="+mn-ea"/>
                          <a:cs typeface="+mn-cs"/>
                        </a:rPr>
                        <a:t>5. Privacy policies</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lt1"/>
                          </a:solidFill>
                          <a:latin typeface="+mn-lt"/>
                          <a:ea typeface="+mn-ea"/>
                          <a:cs typeface="+mn-cs"/>
                        </a:rPr>
                        <a:t>6. Deceptive Business Practices</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lt1"/>
                          </a:solidFill>
                          <a:latin typeface="+mn-lt"/>
                          <a:ea typeface="+mn-ea"/>
                          <a:cs typeface="+mn-cs"/>
                        </a:rPr>
                        <a:t>7. High employee turnover</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lt1"/>
                          </a:solidFill>
                          <a:latin typeface="+mn-lt"/>
                          <a:ea typeface="+mn-ea"/>
                          <a:cs typeface="+mn-cs"/>
                        </a:rPr>
                        <a:t>8. A weak pricing strategy</a:t>
                      </a:r>
                    </a:p>
                    <a:p>
                      <a:endParaRPr lang="en-GB" dirty="0"/>
                    </a:p>
                  </a:txBody>
                  <a:tcPr/>
                </a:tc>
              </a:tr>
              <a:tr h="237887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b="1" kern="1200" dirty="0" smtClean="0">
                          <a:solidFill>
                            <a:schemeClr val="dk1"/>
                          </a:solidFill>
                          <a:latin typeface="+mn-lt"/>
                          <a:ea typeface="+mn-ea"/>
                          <a:cs typeface="+mn-cs"/>
                        </a:rPr>
                        <a:t>Opportunities For Google</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dk1"/>
                          </a:solidFill>
                          <a:latin typeface="+mn-lt"/>
                          <a:ea typeface="+mn-ea"/>
                          <a:cs typeface="+mn-cs"/>
                        </a:rPr>
                        <a:t>1. Android Operating System</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dk1"/>
                          </a:solidFill>
                          <a:latin typeface="+mn-lt"/>
                          <a:ea typeface="+mn-ea"/>
                          <a:cs typeface="+mn-cs"/>
                        </a:rPr>
                        <a:t>2. Wearable Market</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dk1"/>
                          </a:solidFill>
                          <a:latin typeface="+mn-lt"/>
                          <a:ea typeface="+mn-ea"/>
                          <a:cs typeface="+mn-cs"/>
                        </a:rPr>
                        <a:t>3. Google Play and Google Glass</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dk1"/>
                          </a:solidFill>
                          <a:latin typeface="+mn-lt"/>
                          <a:ea typeface="+mn-ea"/>
                          <a:cs typeface="+mn-cs"/>
                        </a:rPr>
                        <a:t>4. Ad-free models of business</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dk1"/>
                          </a:solidFill>
                          <a:latin typeface="+mn-lt"/>
                          <a:ea typeface="+mn-ea"/>
                          <a:cs typeface="+mn-cs"/>
                        </a:rPr>
                        <a:t>5. Cloud Computing</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dk1"/>
                          </a:solidFill>
                          <a:latin typeface="+mn-lt"/>
                          <a:ea typeface="+mn-ea"/>
                          <a:cs typeface="+mn-cs"/>
                        </a:rPr>
                        <a:t>6. Cloud Store</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dk1"/>
                          </a:solidFill>
                          <a:latin typeface="+mn-lt"/>
                          <a:ea typeface="+mn-ea"/>
                          <a:cs typeface="+mn-cs"/>
                        </a:rPr>
                        <a:t>7. Remote Work</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dk1"/>
                          </a:solidFill>
                          <a:latin typeface="+mn-lt"/>
                          <a:ea typeface="+mn-ea"/>
                          <a:cs typeface="+mn-cs"/>
                        </a:rPr>
                        <a:t>8. Expanding into new AI, ML, and robotics industries</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b="1" kern="1200" dirty="0" smtClean="0">
                          <a:solidFill>
                            <a:schemeClr val="dk1"/>
                          </a:solidFill>
                          <a:latin typeface="+mn-lt"/>
                          <a:ea typeface="+mn-ea"/>
                          <a:cs typeface="+mn-cs"/>
                        </a:rPr>
                        <a:t>Threats For Google</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dk1"/>
                          </a:solidFill>
                          <a:latin typeface="+mn-lt"/>
                          <a:ea typeface="+mn-ea"/>
                          <a:cs typeface="+mn-cs"/>
                        </a:rPr>
                        <a:t>1. Mobile Computing</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dk1"/>
                          </a:solidFill>
                          <a:latin typeface="+mn-lt"/>
                          <a:ea typeface="+mn-ea"/>
                          <a:cs typeface="+mn-cs"/>
                        </a:rPr>
                        <a:t>2. Apple’s swerving</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dk1"/>
                          </a:solidFill>
                          <a:latin typeface="+mn-lt"/>
                          <a:ea typeface="+mn-ea"/>
                          <a:cs typeface="+mn-cs"/>
                        </a:rPr>
                        <a:t>3. Amazon vs. Google</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dk1"/>
                          </a:solidFill>
                          <a:latin typeface="+mn-lt"/>
                          <a:ea typeface="+mn-ea"/>
                          <a:cs typeface="+mn-cs"/>
                        </a:rPr>
                        <a:t>4. Extreme competition</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dk1"/>
                          </a:solidFill>
                          <a:latin typeface="+mn-lt"/>
                          <a:ea typeface="+mn-ea"/>
                          <a:cs typeface="+mn-cs"/>
                        </a:rPr>
                        <a:t>5. Antitrust controversy</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dk1"/>
                          </a:solidFill>
                          <a:latin typeface="+mn-lt"/>
                          <a:ea typeface="+mn-ea"/>
                          <a:cs typeface="+mn-cs"/>
                        </a:rPr>
                        <a:t>6. Pandemic Uncertainty</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dk1"/>
                          </a:solidFill>
                          <a:latin typeface="+mn-lt"/>
                          <a:ea typeface="+mn-ea"/>
                          <a:cs typeface="+mn-cs"/>
                        </a:rPr>
                        <a:t>7. Business pages, groups, and pages on </a:t>
                      </a:r>
                      <a:r>
                        <a:rPr lang="en-GB" sz="1800" b="1" kern="1200" dirty="0" err="1" smtClean="0">
                          <a:solidFill>
                            <a:schemeClr val="dk1"/>
                          </a:solidFill>
                          <a:latin typeface="+mn-lt"/>
                          <a:ea typeface="+mn-ea"/>
                          <a:cs typeface="+mn-cs"/>
                        </a:rPr>
                        <a:t>Facebook</a:t>
                      </a:r>
                      <a:r>
                        <a:rPr lang="en-GB" sz="1800" b="1" kern="1200" dirty="0" smtClean="0">
                          <a:solidFill>
                            <a:schemeClr val="dk1"/>
                          </a:solidFill>
                          <a:latin typeface="+mn-lt"/>
                          <a:ea typeface="+mn-ea"/>
                          <a:cs typeface="+mn-cs"/>
                        </a:rPr>
                        <a:t>.</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dk1"/>
                          </a:solidFill>
                          <a:latin typeface="+mn-lt"/>
                          <a:ea typeface="+mn-ea"/>
                          <a:cs typeface="+mn-cs"/>
                        </a:rPr>
                        <a:t>8. Relations with China</a:t>
                      </a:r>
                    </a:p>
                    <a:p>
                      <a:endParaRPr lang="en-GB" dirty="0"/>
                    </a:p>
                  </a:txBody>
                  <a:tcPr/>
                </a:tc>
              </a:tr>
            </a:tbl>
          </a:graphicData>
        </a:graphic>
      </p:graphicFrame>
      <p:sp>
        <p:nvSpPr>
          <p:cNvPr id="5" name="Slide Number Placeholder 4"/>
          <p:cNvSpPr>
            <a:spLocks noGrp="1"/>
          </p:cNvSpPr>
          <p:nvPr>
            <p:ph type="sldNum" sz="quarter" idx="12"/>
          </p:nvPr>
        </p:nvSpPr>
        <p:spPr/>
        <p:txBody>
          <a:bodyPr/>
          <a:lstStyle/>
          <a:p>
            <a:fld id="{026348B4-C2CF-44E1-89AF-01D17AFE46B3}" type="slidenum">
              <a:rPr lang="en-GB" smtClean="0"/>
              <a:pPr/>
              <a:t>15</a:t>
            </a:fld>
            <a:endParaRPr lang="en-GB"/>
          </a:p>
        </p:txBody>
      </p:sp>
      <p:sp>
        <p:nvSpPr>
          <p:cNvPr id="6" name="Footer Placeholder 5"/>
          <p:cNvSpPr>
            <a:spLocks noGrp="1"/>
          </p:cNvSpPr>
          <p:nvPr>
            <p:ph type="ftr" sz="quarter" idx="11"/>
          </p:nvPr>
        </p:nvSpPr>
        <p:spPr/>
        <p:txBody>
          <a:bodyPr/>
          <a:lstStyle/>
          <a:p>
            <a:r>
              <a:rPr lang="en-GB" smtClean="0"/>
              <a:t>Zujaja T Kharal 1919419</a:t>
            </a:r>
            <a:endParaRPr lang="en-GB"/>
          </a:p>
        </p:txBody>
      </p:sp>
    </p:spTree>
    <p:custDataLst>
      <p:tags r:id="rId1"/>
    </p:custData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Referance</a:t>
            </a:r>
            <a:r>
              <a:rPr lang="en-GB" dirty="0" smtClean="0"/>
              <a:t> List</a:t>
            </a:r>
            <a:endParaRPr lang="en-GB" dirty="0"/>
          </a:p>
        </p:txBody>
      </p:sp>
      <p:sp>
        <p:nvSpPr>
          <p:cNvPr id="3" name="Content Placeholder 2"/>
          <p:cNvSpPr>
            <a:spLocks noGrp="1"/>
          </p:cNvSpPr>
          <p:nvPr>
            <p:ph idx="1"/>
          </p:nvPr>
        </p:nvSpPr>
        <p:spPr/>
        <p:txBody>
          <a:bodyPr>
            <a:normAutofit fontScale="47500" lnSpcReduction="20000"/>
          </a:bodyPr>
          <a:lstStyle/>
          <a:p>
            <a:r>
              <a:rPr lang="en-GB" dirty="0" smtClean="0"/>
              <a:t>Buchanan, D.A. &amp; </a:t>
            </a:r>
            <a:r>
              <a:rPr lang="en-GB" dirty="0" err="1" smtClean="0"/>
              <a:t>Huczynski</a:t>
            </a:r>
            <a:r>
              <a:rPr lang="en-GB" dirty="0" smtClean="0"/>
              <a:t>, A., 2017. </a:t>
            </a:r>
            <a:r>
              <a:rPr lang="en-GB" i="1" dirty="0" smtClean="0"/>
              <a:t>Organizational behaviour</a:t>
            </a:r>
            <a:r>
              <a:rPr lang="en-GB" dirty="0" smtClean="0"/>
              <a:t>, (9), pp.107–141. </a:t>
            </a:r>
          </a:p>
          <a:p>
            <a:r>
              <a:rPr lang="en-GB" dirty="0" smtClean="0"/>
              <a:t>Anon, 2021. A guide to the 3 most popular corporate culture models. </a:t>
            </a:r>
            <a:r>
              <a:rPr lang="en-GB" i="1" dirty="0" err="1" smtClean="0"/>
              <a:t>Personio</a:t>
            </a:r>
            <a:r>
              <a:rPr lang="en-GB" dirty="0" smtClean="0"/>
              <a:t>. Available at: https://www.personio.com/hr-lexicon/corporate-culture-models/#start [Accessed February 10, 2022]. </a:t>
            </a:r>
          </a:p>
          <a:p>
            <a:r>
              <a:rPr lang="en-GB" dirty="0" smtClean="0"/>
              <a:t>Church, A.H. &amp; Conger, J.A., 2020. When you start a new job, pay attention to these 5 aspects of company culture. </a:t>
            </a:r>
            <a:r>
              <a:rPr lang="en-GB" i="1" dirty="0" smtClean="0"/>
              <a:t>Harvard Business Review</a:t>
            </a:r>
            <a:r>
              <a:rPr lang="en-GB" dirty="0" smtClean="0"/>
              <a:t>. Available at: https://hbr.org/2018/03/when-you-start-a-new-job-pay-attention-to-these-5-aspects-of-company-culture [Accessed February 10, 2022]. </a:t>
            </a:r>
          </a:p>
          <a:p>
            <a:r>
              <a:rPr lang="en-GB" dirty="0" smtClean="0"/>
              <a:t>Anon, 2018. Enduring ideas: The 7-S framework. </a:t>
            </a:r>
            <a:r>
              <a:rPr lang="en-GB" i="1" dirty="0" smtClean="0"/>
              <a:t>McKinsey &amp; Company</a:t>
            </a:r>
            <a:r>
              <a:rPr lang="en-GB" dirty="0" smtClean="0"/>
              <a:t>. Available at: https://www.mckinsey.com/business-functions/strategy-and-corporate-finance/our-insights/enduring-ideas-the-7-s-framework [Accessed February 10, 2022]. </a:t>
            </a:r>
          </a:p>
          <a:p>
            <a:r>
              <a:rPr lang="en-GB" dirty="0" smtClean="0"/>
              <a:t> </a:t>
            </a:r>
          </a:p>
          <a:p>
            <a:r>
              <a:rPr lang="en-GB" dirty="0" smtClean="0"/>
              <a:t>Comparably , C., 2021. Best Global Culture 2021. </a:t>
            </a:r>
            <a:r>
              <a:rPr lang="en-GB" i="1" dirty="0" smtClean="0"/>
              <a:t>https://www.comparably.com/news/best-global-culture-2021/</a:t>
            </a:r>
            <a:r>
              <a:rPr lang="en-GB" dirty="0" smtClean="0"/>
              <a:t>. Available at: https://www.comparably.com/news/best-global-culture-2021/ [Accessed February 10, 2022]. </a:t>
            </a:r>
          </a:p>
          <a:p>
            <a:r>
              <a:rPr lang="en-GB" dirty="0" smtClean="0"/>
              <a:t> </a:t>
            </a:r>
          </a:p>
          <a:p>
            <a:r>
              <a:rPr lang="en-GB" dirty="0" smtClean="0"/>
              <a:t>Patel, R., 2021. 10 Things to Learn From Google Values and Culture of Success. </a:t>
            </a:r>
            <a:r>
              <a:rPr lang="en-GB" i="1" dirty="0" smtClean="0"/>
              <a:t>Cloud Tutorial</a:t>
            </a:r>
            <a:r>
              <a:rPr lang="en-GB" dirty="0" smtClean="0"/>
              <a:t>. Available at: https://www.thecloudtutorial.com/google-values/ [Accessed February 12, 2022]. </a:t>
            </a:r>
          </a:p>
          <a:p>
            <a:r>
              <a:rPr lang="en-GB" dirty="0" smtClean="0"/>
              <a:t>Editors, F.T.C., 2021. Council post: 13 reasons </a:t>
            </a:r>
            <a:r>
              <a:rPr lang="en-GB" dirty="0" err="1" smtClean="0"/>
              <a:t>google</a:t>
            </a:r>
            <a:r>
              <a:rPr lang="en-GB" dirty="0" smtClean="0"/>
              <a:t> deserves its 'best company culture' award. </a:t>
            </a:r>
            <a:r>
              <a:rPr lang="en-GB" i="1" dirty="0" smtClean="0"/>
              <a:t>Forbes</a:t>
            </a:r>
            <a:r>
              <a:rPr lang="en-GB" dirty="0" smtClean="0"/>
              <a:t>. Available at: https://www.forbes.com/sites/forbestechcouncil/2018/02/08/13-reasons-google-deserves-its-best-company-culture-award/ [Accessed February 12, 2022]. </a:t>
            </a:r>
          </a:p>
          <a:p>
            <a:r>
              <a:rPr lang="en-GB" dirty="0" err="1" smtClean="0"/>
              <a:t>Madhav</a:t>
            </a:r>
            <a:r>
              <a:rPr lang="en-GB" dirty="0" smtClean="0"/>
              <a:t>, 2022. Google SW</a:t>
            </a:r>
            <a:endParaRPr lang="en-GB" dirty="0"/>
          </a:p>
        </p:txBody>
      </p:sp>
      <p:sp>
        <p:nvSpPr>
          <p:cNvPr id="4" name="Slide Number Placeholder 3"/>
          <p:cNvSpPr>
            <a:spLocks noGrp="1"/>
          </p:cNvSpPr>
          <p:nvPr>
            <p:ph type="sldNum" sz="quarter" idx="12"/>
          </p:nvPr>
        </p:nvSpPr>
        <p:spPr/>
        <p:txBody>
          <a:bodyPr/>
          <a:lstStyle/>
          <a:p>
            <a:fld id="{026348B4-C2CF-44E1-89AF-01D17AFE46B3}" type="slidenum">
              <a:rPr lang="en-GB" smtClean="0"/>
              <a:pPr/>
              <a:t>16</a:t>
            </a:fld>
            <a:endParaRPr lang="en-GB"/>
          </a:p>
        </p:txBody>
      </p:sp>
      <p:sp>
        <p:nvSpPr>
          <p:cNvPr id="5" name="Footer Placeholder 4"/>
          <p:cNvSpPr>
            <a:spLocks noGrp="1"/>
          </p:cNvSpPr>
          <p:nvPr>
            <p:ph type="ftr" sz="quarter" idx="11"/>
          </p:nvPr>
        </p:nvSpPr>
        <p:spPr/>
        <p:txBody>
          <a:bodyPr/>
          <a:lstStyle/>
          <a:p>
            <a:r>
              <a:rPr lang="en-GB" smtClean="0"/>
              <a:t>Zujaja T Kharal 1919419</a:t>
            </a:r>
            <a:endParaRPr lang="en-GB"/>
          </a:p>
        </p:txBody>
      </p:sp>
    </p:spTree>
    <p:custDataLst>
      <p:tags r:id="rId1"/>
    </p:custDataLst>
  </p:cSld>
  <p:clrMapOvr>
    <a:masterClrMapping/>
  </p:clrMapOvr>
  <p:transition/>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ISPRING_UUID" val="{F85E6155-949B-4141-A668-3F0C264ED3CB}"/>
  <p:tag name="ISPRING_RESOURCE_FOLDER" val="C:\Users\Zujaja\Documents\Uni\BA (Y2)\2nd Term\BMSW5105\Workplace Culture and its impact on Organisational Efficiency\"/>
  <p:tag name="ISPRING_PRESENTATION_PATH" val="C:\Users\Zujaja\Documents\Uni\BA (Y2)\2nd Term\BMSW5105\Workplace Culture and its impact on Organisational Efficiency.pptm"/>
  <p:tag name="ISPRING_PROJECT_VERSION" val="9.3"/>
  <p:tag name="ISPRING_PROJECT_FOLDER_UPDATED" val="1"/>
  <p:tag name="ISPRING_SCREEN_RECS_UPDATED" val="C:\Users\Zujaja\Documents\Uni\BA (Y2)\2nd Term\BMSW5105\Workplace Culture and its impact on Organisational Efficiency\"/>
  <p:tag name="ISPRING_PRESENTATION_INFO_2" val="&lt;?xml version=&quot;1.0&quot; encoding=&quot;UTF-8&quot; standalone=&quot;no&quot; ?&gt;&#10;&lt;presentation2&gt;&#10;&#10;  &lt;slides&gt;&#10;    &lt;slide id=&quot;{E068B612-FE6C-4D9B-8395-BD61198A98C7}&quot; pptId=&quot;256&quot;/&gt;&#10;    &lt;slide id=&quot;{0E11AB89-64BA-4CFD-A69F-C27D0E1FB9F1}&quot; pptId=&quot;270&quot;/&gt;&#10;    &lt;slide id=&quot;{F37095AD-1A52-4198-8846-E504BC42586C}&quot; pptId=&quot;257&quot;/&gt;&#10;    &lt;slide id=&quot;{00D43F1E-3A39-499E-AEF5-76CAF11CE954}&quot; pptId=&quot;258&quot;/&gt;&#10;    &lt;slide id=&quot;{EC30BCB9-CB3B-4E8C-BCA7-1C32556E9A53}&quot; pptId=&quot;259&quot;/&gt;&#10;    &lt;slide id=&quot;{5AB0A44F-79DC-4608-936F-4BDAF34D4CE8}&quot; pptId=&quot;261&quot;/&gt;&#10;    &lt;slide id=&quot;{53A11306-4BD9-4A86-8F7E-A8C7A8F43E4C}&quot; pptId=&quot;262&quot;/&gt;&#10;    &lt;slide id=&quot;{1C5975F2-3F2C-426C-BC28-DEE5F54E2970}&quot; pptId=&quot;271&quot;/&gt;&#10;    &lt;slide id=&quot;{40D72340-F6F5-45E7-A286-A4CBC35FF886}&quot; pptId=&quot;263&quot;/&gt;&#10;    &lt;slide id=&quot;{94384E29-55D8-4FD6-A2FA-0D203ECDD213}&quot; pptId=&quot;260&quot;/&gt;&#10;    &lt;slide id=&quot;{ED97690E-B32A-43D3-B8C0-E072530D4018}&quot; pptId=&quot;264&quot;/&gt;&#10;    &lt;slide id=&quot;{AF36AFE0-9A1C-417A-B9E2-A91CDD5F1068}&quot; pptId=&quot;265&quot;/&gt;&#10;    &lt;slide id=&quot;{AEFBE6AE-2A80-4FDB-A8F5-77D5BE64EDB3}&quot; pptId=&quot;267&quot;/&gt;&#10;    &lt;slide id=&quot;{C4D3E235-80F2-4973-AFDA-FDAA37DE9315}&quot; pptId=&quot;266&quot;/&gt;&#10;    &lt;slide id=&quot;{8302B7C3-E911-47CD-942A-D08405D8344B}&quot; pptId=&quot;268&quot;/&gt;&#10;    &lt;slide id=&quot;{540CF1FD-EF46-48A2-972E-C49A45645635}&quot; pptId=&quot;269&quot;/&gt;&#10;  &lt;/slides&gt;&#10;&#10;  &lt;narration&gt;&#10;    &lt;audioTracks/&gt;&#10;    &lt;videoTracks&gt;&#10;      &lt;videoTrack muted=&quot;false&quot; name=&quot;Video 4&quot; resource=&quot;21866399&quot; slideId=&quot;{00D43F1E-3A39-499E-AEF5-76CAF11CE954}&quot; startTime=&quot;0&quot; stepIndex=&quot;0&quot; volume=&quot;1&quot;&gt;&#10;        &lt;video format=&quot;yuv420p&quot; frameRate=&quot;30&quot; height=&quot;360&quot; pixelAspectRatio=&quot;1&quot; width=&quot;640&quot;/&gt;&#10;        &lt;audio channels=&quot;1&quot; format=&quot;s16&quot; sampleRate=&quot;44100&quot;/&gt;&#10;      &lt;/videoTrack&gt;&#10;      &lt;videoTrack muted=&quot;false&quot; name=&quot;Video 5&quot; resource=&quot;5604c94b&quot; slideId=&quot;{E068B612-FE6C-4D9B-8395-BD61198A98C7}&quot; startTime=&quot;0&quot; stepIndex=&quot;0&quot; volume=&quot;1&quot;&gt;&#10;        &lt;video format=&quot;yuv420p&quot; frameRate=&quot;30&quot; height=&quot;360&quot; pixelAspectRatio=&quot;1&quot; width=&quot;640&quot;/&gt;&#10;        &lt;audio channels=&quot;1&quot; format=&quot;s16&quot; sampleRate=&quot;44100&quot;/&gt;&#10;      &lt;/videoTrack&gt;&#10;      &lt;videoTrack muted=&quot;false&quot; name=&quot;Video 6&quot; resource=&quot;8c2296e9&quot; slideId=&quot;{0E11AB89-64BA-4CFD-A69F-C27D0E1FB9F1}&quot; startTime=&quot;0&quot; stepIndex=&quot;0&quot; volume=&quot;1&quot;&gt;&#10;        &lt;video format=&quot;yuv420p&quot; frameRate=&quot;30&quot; height=&quot;360&quot; pixelAspectRatio=&quot;1&quot; width=&quot;640&quot;/&gt;&#10;        &lt;audio channels=&quot;1&quot; format=&quot;s16&quot; sampleRate=&quot;44100&quot;/&gt;&#10;      &lt;/videoTrack&gt;&#10;      &lt;videoTrack muted=&quot;false&quot; name=&quot;Video 7&quot; resource=&quot;a437cb49&quot; slideId=&quot;{F37095AD-1A52-4198-8846-E504BC42586C}&quot; startTime=&quot;0&quot; stepIndex=&quot;0&quot; volume=&quot;1&quot;&gt;&#10;        &lt;video format=&quot;yuv420p&quot; frameRate=&quot;30&quot; height=&quot;360&quot; pixelAspectRatio=&quot;1&quot; width=&quot;640&quot;/&gt;&#10;        &lt;audio channels=&quot;1&quot; format=&quot;s16&quot; sampleRate=&quot;44100&quot;/&gt;&#10;      &lt;/videoTrack&gt;&#10;    &lt;/videoTracks&gt;&#10;  &lt;/narration&gt;&#10;&#10;&lt;/presentation2&gt;&#10;"/>
</p:tagLst>
</file>

<file path=ppt/tags/tag2.xml><?xml version="1.0" encoding="utf-8"?>
<p:tagLst xmlns:a="http://schemas.openxmlformats.org/drawingml/2006/main" xmlns:r="http://schemas.openxmlformats.org/officeDocument/2006/relationships" xmlns:p="http://schemas.openxmlformats.org/presentationml/2006/main">
  <p:tag name="ISPRING_CUSTOM_TIMING_USED" val="1"/>
  <p:tag name="ISPRING_SLIDE_ID_2" val="{E068B612-FE6C-4D9B-8395-BD61198A98C7}"/>
  <p:tag name="GENSWF_ADVANCE_TIME" val="17.538"/>
</p:tagLst>
</file>

<file path=ppt/tags/tag3.xml><?xml version="1.0" encoding="utf-8"?>
<p:tagLst xmlns:a="http://schemas.openxmlformats.org/drawingml/2006/main" xmlns:r="http://schemas.openxmlformats.org/officeDocument/2006/relationships" xmlns:p="http://schemas.openxmlformats.org/presentationml/2006/main">
  <p:tag name="ISPRING_CUSTOM_TIMING_USED" val="1"/>
  <p:tag name="ISPRING_SLIDE_ID_2" val="{0E11AB89-64BA-4CFD-A69F-C27D0E1FB9F1}"/>
  <p:tag name="GENSWF_ADVANCE_TIME" val="29.991"/>
</p:tagLst>
</file>

<file path=ppt/tags/tag4.xml><?xml version="1.0" encoding="utf-8"?>
<p:tagLst xmlns:a="http://schemas.openxmlformats.org/drawingml/2006/main" xmlns:r="http://schemas.openxmlformats.org/officeDocument/2006/relationships" xmlns:p="http://schemas.openxmlformats.org/presentationml/2006/main">
  <p:tag name="GENSWF_ADVANCE_TIME" val="25.923"/>
  <p:tag name="ISPRING_CUSTOM_TIMING_USED" val="1"/>
  <p:tag name="ISPRING_SLIDE_ID_2" val="{F37095AD-1A52-4198-8846-E504BC42586C}"/>
</p:tagLst>
</file>

<file path=ppt/tags/tag5.xml><?xml version="1.0" encoding="utf-8"?>
<p:tagLst xmlns:a="http://schemas.openxmlformats.org/drawingml/2006/main" xmlns:r="http://schemas.openxmlformats.org/officeDocument/2006/relationships" xmlns:p="http://schemas.openxmlformats.org/presentationml/2006/main">
  <p:tag name="GENSWF_ADVANCE_TIME" val="54.983"/>
  <p:tag name="ISPRING_CUSTOM_TIMING_USED" val="1"/>
  <p:tag name="ISPRING_SLIDE_ID_2" val="{00D43F1E-3A39-499E-AEF5-76CAF11CE954}"/>
</p:tagLst>
</file>

<file path=ppt/tags/tag6.xml><?xml version="1.0" encoding="utf-8"?>
<p:tagLst xmlns:a="http://schemas.openxmlformats.org/drawingml/2006/main" xmlns:r="http://schemas.openxmlformats.org/officeDocument/2006/relationships" xmlns:p="http://schemas.openxmlformats.org/presentationml/2006/main">
  <p:tag name="GENSWF_ADVANCE_TIME" val="5.000"/>
  <p:tag name="ISPRING_CUSTOM_TIMING_USED" val="1"/>
  <p:tag name="ISPRING_SLIDE_ID_2" val="{EC30BCB9-CB3B-4E8C-BCA7-1C32556E9A53}"/>
</p:tagLst>
</file>

<file path=ppt/tags/tag7.xml><?xml version="1.0" encoding="utf-8"?>
<p:tagLst xmlns:a="http://schemas.openxmlformats.org/drawingml/2006/main" xmlns:r="http://schemas.openxmlformats.org/officeDocument/2006/relationships" xmlns:p="http://schemas.openxmlformats.org/presentationml/2006/main">
  <p:tag name="GENSWF_ADVANCE_TIME" val="5.000"/>
  <p:tag name="ISPRING_CUSTOM_TIMING_USED" val="1"/>
  <p:tag name="ISPRING_SLIDE_ID_2" val="{5AB0A44F-79DC-4608-936F-4BDAF34D4CE8}"/>
</p:tagLst>
</file>

<file path=ppt/tags/tag8.xml><?xml version="1.0" encoding="utf-8"?>
<p:tagLst xmlns:a="http://schemas.openxmlformats.org/drawingml/2006/main" xmlns:r="http://schemas.openxmlformats.org/officeDocument/2006/relationships" xmlns:p="http://schemas.openxmlformats.org/presentationml/2006/main">
  <p:tag name="GENSWF_ADVANCE_TIME" val="5.000"/>
  <p:tag name="ISPRING_CUSTOM_TIMING_USED" val="1"/>
  <p:tag name="ISPRING_SLIDE_ID_2" val="{53A11306-4BD9-4A86-8F7E-A8C7A8F43E4C}"/>
</p:tagLst>
</file>

<file path=ppt/tags/tag9.xml><?xml version="1.0" encoding="utf-8"?>
<p:tagLst xmlns:a="http://schemas.openxmlformats.org/drawingml/2006/main" xmlns:r="http://schemas.openxmlformats.org/officeDocument/2006/relationships" xmlns:p="http://schemas.openxmlformats.org/presentationml/2006/main">
  <p:tag name="GENSWF_ADVANCE_TIME" val="5.000"/>
  <p:tag name="ISPRING_CUSTOM_TIMING_USED" val="1"/>
  <p:tag name="ISPRING_SLIDE_ID_2" val="{1C5975F2-3F2C-426C-BC28-DEE5F54E2970}"/>
</p:tagLst>
</file>

<file path=ppt/tags/tag10.xml><?xml version="1.0" encoding="utf-8"?>
<p:tagLst xmlns:a="http://schemas.openxmlformats.org/drawingml/2006/main" xmlns:r="http://schemas.openxmlformats.org/officeDocument/2006/relationships" xmlns:p="http://schemas.openxmlformats.org/presentationml/2006/main">
  <p:tag name="GENSWF_ADVANCE_TIME" val="5.000"/>
  <p:tag name="ISPRING_CUSTOM_TIMING_USED" val="1"/>
  <p:tag name="ISPRING_SLIDE_ID_2" val="{40D72340-F6F5-45E7-A286-A4CBC35FF886}"/>
</p:tagLst>
</file>

<file path=ppt/tags/tag11.xml><?xml version="1.0" encoding="utf-8"?>
<p:tagLst xmlns:a="http://schemas.openxmlformats.org/drawingml/2006/main" xmlns:r="http://schemas.openxmlformats.org/officeDocument/2006/relationships" xmlns:p="http://schemas.openxmlformats.org/presentationml/2006/main">
  <p:tag name="GENSWF_ADVANCE_TIME" val="5.000"/>
  <p:tag name="ISPRING_CUSTOM_TIMING_USED" val="1"/>
  <p:tag name="ISPRING_SLIDE_ID_2" val="{94384E29-55D8-4FD6-A2FA-0D203ECDD213}"/>
</p:tagLst>
</file>

<file path=ppt/tags/tag12.xml><?xml version="1.0" encoding="utf-8"?>
<p:tagLst xmlns:a="http://schemas.openxmlformats.org/drawingml/2006/main" xmlns:r="http://schemas.openxmlformats.org/officeDocument/2006/relationships" xmlns:p="http://schemas.openxmlformats.org/presentationml/2006/main">
  <p:tag name="GENSWF_ADVANCE_TIME" val="5.000"/>
  <p:tag name="ISPRING_CUSTOM_TIMING_USED" val="1"/>
  <p:tag name="ISPRING_SLIDE_ID_2" val="{ED97690E-B32A-43D3-B8C0-E072530D4018}"/>
</p:tagLst>
</file>

<file path=ppt/tags/tag13.xml><?xml version="1.0" encoding="utf-8"?>
<p:tagLst xmlns:a="http://schemas.openxmlformats.org/drawingml/2006/main" xmlns:r="http://schemas.openxmlformats.org/officeDocument/2006/relationships" xmlns:p="http://schemas.openxmlformats.org/presentationml/2006/main">
  <p:tag name="GENSWF_ADVANCE_TIME" val="5.000"/>
  <p:tag name="ISPRING_CUSTOM_TIMING_USED" val="1"/>
  <p:tag name="ISPRING_SLIDE_ID_2" val="{AF36AFE0-9A1C-417A-B9E2-A91CDD5F1068}"/>
</p:tagLst>
</file>

<file path=ppt/tags/tag14.xml><?xml version="1.0" encoding="utf-8"?>
<p:tagLst xmlns:a="http://schemas.openxmlformats.org/drawingml/2006/main" xmlns:r="http://schemas.openxmlformats.org/officeDocument/2006/relationships" xmlns:p="http://schemas.openxmlformats.org/presentationml/2006/main">
  <p:tag name="GENSWF_ADVANCE_TIME" val="5.000"/>
  <p:tag name="ISPRING_CUSTOM_TIMING_USED" val="1"/>
  <p:tag name="ISPRING_SLIDE_ID_2" val="{AEFBE6AE-2A80-4FDB-A8F5-77D5BE64EDB3}"/>
</p:tagLst>
</file>

<file path=ppt/tags/tag15.xml><?xml version="1.0" encoding="utf-8"?>
<p:tagLst xmlns:a="http://schemas.openxmlformats.org/drawingml/2006/main" xmlns:r="http://schemas.openxmlformats.org/officeDocument/2006/relationships" xmlns:p="http://schemas.openxmlformats.org/presentationml/2006/main">
  <p:tag name="GENSWF_ADVANCE_TIME" val="5.000"/>
  <p:tag name="ISPRING_CUSTOM_TIMING_USED" val="1"/>
  <p:tag name="ISPRING_SLIDE_ID_2" val="{C4D3E235-80F2-4973-AFDA-FDAA37DE9315}"/>
</p:tagLst>
</file>

<file path=ppt/tags/tag16.xml><?xml version="1.0" encoding="utf-8"?>
<p:tagLst xmlns:a="http://schemas.openxmlformats.org/drawingml/2006/main" xmlns:r="http://schemas.openxmlformats.org/officeDocument/2006/relationships" xmlns:p="http://schemas.openxmlformats.org/presentationml/2006/main">
  <p:tag name="GENSWF_ADVANCE_TIME" val="5.000"/>
  <p:tag name="ISPRING_CUSTOM_TIMING_USED" val="1"/>
  <p:tag name="ISPRING_SLIDE_ID_2" val="{8302B7C3-E911-47CD-942A-D08405D8344B}"/>
</p:tagLst>
</file>

<file path=ppt/tags/tag17.xml><?xml version="1.0" encoding="utf-8"?>
<p:tagLst xmlns:a="http://schemas.openxmlformats.org/drawingml/2006/main" xmlns:r="http://schemas.openxmlformats.org/officeDocument/2006/relationships" xmlns:p="http://schemas.openxmlformats.org/presentationml/2006/main">
  <p:tag name="GENSWF_ADVANCE_TIME" val="5.000"/>
  <p:tag name="ISPRING_CUSTOM_TIMING_USED" val="1"/>
  <p:tag name="ISPRING_SLIDE_ID_2" val="{540CF1FD-EF46-48A2-972E-C49A4564563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1096</TotalTime>
  <Words>907</Words>
  <Application>Microsoft Office PowerPoint</Application>
  <PresentationFormat>On-screen Show (4:3)</PresentationFormat>
  <Paragraphs>162</Paragraphs>
  <Slides>16</Slides>
  <Notes>16</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Workplace Culture and its impact on Organisational Efficiency</vt:lpstr>
      <vt:lpstr>What is Culture?</vt:lpstr>
      <vt:lpstr>Presentation on Workplace Culture and its impact on Organisational Efficiency</vt:lpstr>
      <vt:lpstr>Elements of Culture </vt:lpstr>
      <vt:lpstr>Types of Organisational Culture </vt:lpstr>
      <vt:lpstr>Corporate Culture</vt:lpstr>
      <vt:lpstr>5 Aspects of Company Culture (Church &amp; Conger, 2020) </vt:lpstr>
      <vt:lpstr>My choice of comapny </vt:lpstr>
      <vt:lpstr>Google</vt:lpstr>
      <vt:lpstr>Best company global culture Award 2021</vt:lpstr>
      <vt:lpstr>Other Companies</vt:lpstr>
      <vt:lpstr>10 Things to Learn From Google Values and Culture of Success </vt:lpstr>
      <vt:lpstr> Wondershare EdrawMax 07/02/2021 </vt:lpstr>
      <vt:lpstr>13 Reasons Google Deserves Its 'Best Company Culture' Award </vt:lpstr>
      <vt:lpstr>Google SWOT Analysis </vt:lpstr>
      <vt:lpstr>Referance List</vt:lpstr>
    </vt:vector>
  </TitlesOfParts>
  <Company>BLACK EDITION - tum0r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Zujaja</dc:creator>
  <cp:lastModifiedBy>Zujaja</cp:lastModifiedBy>
  <cp:revision>23</cp:revision>
  <dcterms:created xsi:type="dcterms:W3CDTF">2022-02-10T20:05:14Z</dcterms:created>
  <dcterms:modified xsi:type="dcterms:W3CDTF">2022-02-25T12:34:02Z</dcterms:modified>
</cp:coreProperties>
</file>