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slides/slide6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0.xml" ContentType="application/vnd.openxmlformats-officedocument.presentationml.slideLayout+xml"/>
  <Default Extension="gif" ContentType="image/gif"/>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handoutMasters/handoutMaster1.xml" ContentType="application/vnd.openxmlformats-officedocument.presentationml.handoutMaster+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3" r:id="rId1"/>
  </p:sldMasterIdLst>
  <p:notesMasterIdLst>
    <p:notesMasterId r:id="rId74"/>
  </p:notesMasterIdLst>
  <p:handoutMasterIdLst>
    <p:handoutMasterId r:id="rId75"/>
  </p:handoutMasterIdLst>
  <p:sldIdLst>
    <p:sldId id="256" r:id="rId2"/>
    <p:sldId id="423" r:id="rId3"/>
    <p:sldId id="380" r:id="rId4"/>
    <p:sldId id="424" r:id="rId5"/>
    <p:sldId id="426" r:id="rId6"/>
    <p:sldId id="427" r:id="rId7"/>
    <p:sldId id="301" r:id="rId8"/>
    <p:sldId id="302" r:id="rId9"/>
    <p:sldId id="428" r:id="rId10"/>
    <p:sldId id="443" r:id="rId11"/>
    <p:sldId id="429" r:id="rId12"/>
    <p:sldId id="430" r:id="rId13"/>
    <p:sldId id="431" r:id="rId14"/>
    <p:sldId id="432" r:id="rId15"/>
    <p:sldId id="433" r:id="rId16"/>
    <p:sldId id="434" r:id="rId17"/>
    <p:sldId id="435" r:id="rId18"/>
    <p:sldId id="436" r:id="rId19"/>
    <p:sldId id="437" r:id="rId20"/>
    <p:sldId id="462" r:id="rId21"/>
    <p:sldId id="438" r:id="rId22"/>
    <p:sldId id="439" r:id="rId23"/>
    <p:sldId id="441" r:id="rId24"/>
    <p:sldId id="445" r:id="rId25"/>
    <p:sldId id="464" r:id="rId26"/>
    <p:sldId id="440" r:id="rId27"/>
    <p:sldId id="466" r:id="rId28"/>
    <p:sldId id="467" r:id="rId29"/>
    <p:sldId id="468" r:id="rId30"/>
    <p:sldId id="469" r:id="rId31"/>
    <p:sldId id="470" r:id="rId32"/>
    <p:sldId id="471" r:id="rId33"/>
    <p:sldId id="472" r:id="rId34"/>
    <p:sldId id="473" r:id="rId35"/>
    <p:sldId id="474" r:id="rId36"/>
    <p:sldId id="476" r:id="rId37"/>
    <p:sldId id="483" r:id="rId38"/>
    <p:sldId id="484" r:id="rId39"/>
    <p:sldId id="485" r:id="rId40"/>
    <p:sldId id="486" r:id="rId41"/>
    <p:sldId id="487" r:id="rId42"/>
    <p:sldId id="488" r:id="rId43"/>
    <p:sldId id="490" r:id="rId44"/>
    <p:sldId id="496" r:id="rId45"/>
    <p:sldId id="497" r:id="rId46"/>
    <p:sldId id="463" r:id="rId47"/>
    <p:sldId id="499" r:id="rId48"/>
    <p:sldId id="500" r:id="rId49"/>
    <p:sldId id="501" r:id="rId50"/>
    <p:sldId id="502" r:id="rId51"/>
    <p:sldId id="503" r:id="rId52"/>
    <p:sldId id="504" r:id="rId53"/>
    <p:sldId id="505" r:id="rId54"/>
    <p:sldId id="506" r:id="rId55"/>
    <p:sldId id="507" r:id="rId56"/>
    <p:sldId id="508" r:id="rId57"/>
    <p:sldId id="465" r:id="rId58"/>
    <p:sldId id="460" r:id="rId59"/>
    <p:sldId id="446" r:id="rId60"/>
    <p:sldId id="447" r:id="rId61"/>
    <p:sldId id="448" r:id="rId62"/>
    <p:sldId id="449" r:id="rId63"/>
    <p:sldId id="450" r:id="rId64"/>
    <p:sldId id="451" r:id="rId65"/>
    <p:sldId id="452" r:id="rId66"/>
    <p:sldId id="453" r:id="rId67"/>
    <p:sldId id="454" r:id="rId68"/>
    <p:sldId id="455" r:id="rId69"/>
    <p:sldId id="456" r:id="rId70"/>
    <p:sldId id="459" r:id="rId71"/>
    <p:sldId id="457" r:id="rId72"/>
    <p:sldId id="418" r:id="rId73"/>
  </p:sldIdLst>
  <p:sldSz cx="9144000" cy="6858000" type="screen4x3"/>
  <p:notesSz cx="9144000" cy="6858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99"/>
    <a:srgbClr val="331BC3"/>
  </p:clrMru>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5" d="100"/>
          <a:sy n="75" d="100"/>
        </p:scale>
        <p:origin x="-1200" y="-7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notesMaster" Target="notesMasters/notesMaster1.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5179484" y="0"/>
            <a:ext cx="3962400" cy="342900"/>
          </a:xfrm>
          <a:prstGeom prst="rect">
            <a:avLst/>
          </a:prstGeom>
        </p:spPr>
        <p:txBody>
          <a:bodyPr vert="horz" lIns="91440" tIns="45720" rIns="91440" bIns="45720" rtlCol="0"/>
          <a:lstStyle>
            <a:lvl1pPr algn="r">
              <a:defRPr sz="1200"/>
            </a:lvl1pPr>
          </a:lstStyle>
          <a:p>
            <a:fld id="{47E29371-87FB-4F4D-AB47-2706D65751F0}" type="datetimeFigureOut">
              <a:rPr lang="en-GB" smtClean="0"/>
              <a:pPr/>
              <a:t>16/10/2017</a:t>
            </a:fld>
            <a:endParaRPr lang="en-GB"/>
          </a:p>
        </p:txBody>
      </p:sp>
      <p:sp>
        <p:nvSpPr>
          <p:cNvPr id="4" name="Footer Placeholder 3"/>
          <p:cNvSpPr>
            <a:spLocks noGrp="1"/>
          </p:cNvSpPr>
          <p:nvPr>
            <p:ph type="ftr" sz="quarter" idx="2"/>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5179484" y="6513910"/>
            <a:ext cx="3962400" cy="342900"/>
          </a:xfrm>
          <a:prstGeom prst="rect">
            <a:avLst/>
          </a:prstGeom>
        </p:spPr>
        <p:txBody>
          <a:bodyPr vert="horz" lIns="91440" tIns="45720" rIns="91440" bIns="45720" rtlCol="0" anchor="b"/>
          <a:lstStyle>
            <a:lvl1pPr algn="r">
              <a:defRPr sz="1200"/>
            </a:lvl1pPr>
          </a:lstStyle>
          <a:p>
            <a:fld id="{7AE3EF0C-7EB4-4E82-BF7C-4C53F0C14FFA}" type="slidenum">
              <a:rPr lang="en-GB" smtClean="0"/>
              <a:pPr/>
              <a:t>‹#›</a:t>
            </a:fld>
            <a:endParaRPr lang="en-GB"/>
          </a:p>
        </p:txBody>
      </p:sp>
    </p:spTree>
    <p:extLst>
      <p:ext uri="{BB962C8B-B14F-4D97-AF65-F5344CB8AC3E}">
        <p14:creationId xmlns="" xmlns:p14="http://schemas.microsoft.com/office/powerpoint/2010/main" val="31954321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2900"/>
          </a:xfrm>
          <a:prstGeom prst="rect">
            <a:avLst/>
          </a:prstGeom>
        </p:spPr>
        <p:txBody>
          <a:bodyPr vert="horz" lIns="91440" tIns="45720" rIns="91440" bIns="45720" rtlCol="0"/>
          <a:lstStyle>
            <a:lvl1pPr algn="r">
              <a:defRPr sz="1200"/>
            </a:lvl1pPr>
          </a:lstStyle>
          <a:p>
            <a:fld id="{90DB64D1-7E7D-4EB9-829A-62A2D03CE4AA}" type="datetimeFigureOut">
              <a:rPr lang="en-GB" smtClean="0"/>
              <a:pPr/>
              <a:t>16/10/2017</a:t>
            </a:fld>
            <a:endParaRPr lang="en-GB"/>
          </a:p>
        </p:txBody>
      </p:sp>
      <p:sp>
        <p:nvSpPr>
          <p:cNvPr id="4" name="Slide Image Placeholder 3"/>
          <p:cNvSpPr>
            <a:spLocks noGrp="1" noRot="1" noChangeAspect="1"/>
          </p:cNvSpPr>
          <p:nvPr>
            <p:ph type="sldImg" idx="2"/>
          </p:nvPr>
        </p:nvSpPr>
        <p:spPr>
          <a:xfrm>
            <a:off x="2857500" y="514350"/>
            <a:ext cx="3429000" cy="25717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257550"/>
            <a:ext cx="7315200" cy="30861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6513910"/>
            <a:ext cx="3962400" cy="3429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2900"/>
          </a:xfrm>
          <a:prstGeom prst="rect">
            <a:avLst/>
          </a:prstGeom>
        </p:spPr>
        <p:txBody>
          <a:bodyPr vert="horz" lIns="91440" tIns="45720" rIns="91440" bIns="45720" rtlCol="0" anchor="b"/>
          <a:lstStyle>
            <a:lvl1pPr algn="r">
              <a:defRPr sz="1200"/>
            </a:lvl1pPr>
          </a:lstStyle>
          <a:p>
            <a:fld id="{40D193EC-F29A-4802-9DED-69FA59CA1CA4}" type="slidenum">
              <a:rPr lang="en-GB" smtClean="0"/>
              <a:pPr/>
              <a:t>‹#›</a:t>
            </a:fld>
            <a:endParaRPr lang="en-GB"/>
          </a:p>
        </p:txBody>
      </p:sp>
    </p:spTree>
    <p:extLst>
      <p:ext uri="{BB962C8B-B14F-4D97-AF65-F5344CB8AC3E}">
        <p14:creationId xmlns="" xmlns:p14="http://schemas.microsoft.com/office/powerpoint/2010/main" val="19208033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pPr>
              <a:defRPr/>
            </a:pPr>
            <a:fld id="{81BB4D88-01AB-4C18-BD28-0C89BC094654}" type="datetimeFigureOut">
              <a:rPr lang="en-US" smtClean="0"/>
              <a:pPr>
                <a:defRPr/>
              </a:pPr>
              <a:t>10/16/2017</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pPr>
              <a:defRPr/>
            </a:pPr>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pPr>
              <a:defRPr/>
            </a:pPr>
            <a:fld id="{CED0E861-3FF0-4132-877D-98E1CEA906AD}"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pPr>
              <a:defRPr/>
            </a:pPr>
            <a:fld id="{E7728C56-A700-42D5-9636-0B2B03B88053}" type="datetimeFigureOut">
              <a:rPr lang="en-US" smtClean="0"/>
              <a:pPr>
                <a:defRPr/>
              </a:pPr>
              <a:t>10/16/2017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pPr>
              <a:defRPr/>
            </a:pPr>
            <a:fld id="{D9806F36-EC1D-4F3D-AF0A-E18899F058CC}" type="slidenum">
              <a:rPr lang="en-GB" smtClean="0"/>
              <a:pPr>
                <a:defRPr/>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fld id="{C3C09EB7-EDD1-4D40-ABB7-BE0CE03C250B}" type="datetimeFigureOut">
              <a:rPr lang="en-US" smtClean="0"/>
              <a:pPr>
                <a:defRPr/>
              </a:pPr>
              <a:t>10/16/2017</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pPr>
              <a:defRPr/>
            </a:pPr>
            <a:fld id="{A7DE1202-54C2-4D02-84A5-94FA7B826E3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pPr>
              <a:defRPr/>
            </a:pPr>
            <a:fld id="{F5B3FA63-9085-41A4-81EB-A35E68F75486}" type="datetimeFigureOut">
              <a:rPr lang="en-US" smtClean="0"/>
              <a:pPr>
                <a:defRPr/>
              </a:pPr>
              <a:t>10/16/2017</a:t>
            </a:fld>
            <a:endParaRPr lang="en-GB"/>
          </a:p>
        </p:txBody>
      </p:sp>
      <p:sp>
        <p:nvSpPr>
          <p:cNvPr id="10" name="Slide Number Placeholder 9"/>
          <p:cNvSpPr>
            <a:spLocks noGrp="1"/>
          </p:cNvSpPr>
          <p:nvPr>
            <p:ph type="sldNum" sz="quarter" idx="16"/>
          </p:nvPr>
        </p:nvSpPr>
        <p:spPr/>
        <p:txBody>
          <a:bodyPr rtlCol="0"/>
          <a:lstStyle/>
          <a:p>
            <a:pPr>
              <a:defRPr/>
            </a:pPr>
            <a:fld id="{E72E4FCE-7C50-4EEF-BFC1-A701B1F46C78}" type="slidenum">
              <a:rPr lang="en-GB" smtClean="0"/>
              <a:pPr>
                <a:defRPr/>
              </a:pPr>
              <a:t>‹#›</a:t>
            </a:fld>
            <a:endParaRPr lang="en-GB"/>
          </a:p>
        </p:txBody>
      </p:sp>
      <p:sp>
        <p:nvSpPr>
          <p:cNvPr id="12" name="Footer Placeholder 11"/>
          <p:cNvSpPr>
            <a:spLocks noGrp="1"/>
          </p:cNvSpPr>
          <p:nvPr>
            <p:ph type="ftr" sz="quarter" idx="17"/>
          </p:nvPr>
        </p:nvSpPr>
        <p:spPr/>
        <p:txBody>
          <a:bodyPr rtlCol="0"/>
          <a:lstStyle/>
          <a:p>
            <a:pPr>
              <a:defRPr/>
            </a:pPr>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pPr>
              <a:defRPr/>
            </a:pPr>
            <a:fld id="{34BE7454-88F5-48FD-B540-F5CC2BA126C1}" type="datetimeFigureOut">
              <a:rPr lang="en-US" smtClean="0"/>
              <a:pPr>
                <a:defRPr/>
              </a:pPr>
              <a:t>10/16/2017</a:t>
            </a:fld>
            <a:endParaRPr lang="en-GB"/>
          </a:p>
        </p:txBody>
      </p:sp>
      <p:sp>
        <p:nvSpPr>
          <p:cNvPr id="12" name="Slide Number Placeholder 11"/>
          <p:cNvSpPr>
            <a:spLocks noGrp="1"/>
          </p:cNvSpPr>
          <p:nvPr>
            <p:ph type="sldNum" sz="quarter" idx="16"/>
          </p:nvPr>
        </p:nvSpPr>
        <p:spPr/>
        <p:txBody>
          <a:bodyPr rtlCol="0"/>
          <a:lstStyle/>
          <a:p>
            <a:pPr>
              <a:defRPr/>
            </a:pPr>
            <a:fld id="{2950D148-932C-40A6-A29B-E407FC03E1F6}" type="slidenum">
              <a:rPr lang="en-GB" smtClean="0"/>
              <a:pPr>
                <a:defRPr/>
              </a:pPr>
              <a:t>‹#›</a:t>
            </a:fld>
            <a:endParaRPr lang="en-GB"/>
          </a:p>
        </p:txBody>
      </p:sp>
      <p:sp>
        <p:nvSpPr>
          <p:cNvPr id="14" name="Footer Placeholder 13"/>
          <p:cNvSpPr>
            <a:spLocks noGrp="1"/>
          </p:cNvSpPr>
          <p:nvPr>
            <p:ph type="ftr" sz="quarter" idx="17"/>
          </p:nvPr>
        </p:nvSpPr>
        <p:spPr/>
        <p:txBody>
          <a:bodyPr rtlCol="0"/>
          <a:lstStyle/>
          <a:p>
            <a:pPr>
              <a:defRPr/>
            </a:pPr>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pPr>
              <a:defRPr/>
            </a:pPr>
            <a:fld id="{767B3044-CBD3-4051-AA03-ADD5DCC2C435}" type="datetimeFigureOut">
              <a:rPr lang="en-US" smtClean="0"/>
              <a:pPr>
                <a:defRPr/>
              </a:pPr>
              <a:t>10/16/2017</a:t>
            </a:fld>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pPr>
              <a:defRPr/>
            </a:pPr>
            <a:fld id="{CE352B25-6D13-4094-9D9D-64D8FA252370}" type="slidenum">
              <a:rPr lang="en-GB" smtClean="0"/>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4D3C328A-DD1F-4DC6-9658-CE9474A21B51}" type="datetimeFigureOut">
              <a:rPr lang="en-US" smtClean="0"/>
              <a:pPr>
                <a:defRPr/>
              </a:pPr>
              <a:t>10/16/2017</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pPr>
              <a:defRPr/>
            </a:pPr>
            <a:fld id="{A871F100-8EC6-4200-80A1-268DE830E33D}"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pPr>
              <a:defRPr/>
            </a:pPr>
            <a:fld id="{80B25C40-B787-4F89-9D54-85647DE077AE}" type="datetimeFigureOut">
              <a:rPr lang="en-US" smtClean="0"/>
              <a:pPr>
                <a:defRPr/>
              </a:pPr>
              <a:t>10/16/2017</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pPr>
              <a:defRPr/>
            </a:pPr>
            <a:fld id="{3D715733-BCE8-484A-84FE-353D7C94E071}" type="slidenum">
              <a:rPr lang="en-GB" smtClean="0"/>
              <a:pPr>
                <a:defRPr/>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pPr>
              <a:defRPr/>
            </a:pPr>
            <a:fld id="{D39564AC-1B47-4657-ADA3-63A8B6E8E679}" type="datetimeFigureOut">
              <a:rPr lang="en-US" smtClean="0"/>
              <a:pPr>
                <a:defRPr/>
              </a:pPr>
              <a:t>10/16/2017</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pPr>
              <a:defRPr/>
            </a:pPr>
            <a:fld id="{2E20FCC1-F0AD-41A7-9F7E-9DD3CC32AA76}" type="slidenum">
              <a:rPr lang="en-GB" smtClean="0"/>
              <a:pPr>
                <a:defRPr/>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pPr>
              <a:defRPr/>
            </a:pPr>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363143B7-B152-4604-B430-EAB73F6F565C}" type="datetimeFigureOut">
              <a:rPr lang="en-US" smtClean="0"/>
              <a:pPr>
                <a:defRPr/>
              </a:pPr>
              <a:t>10/16/2017</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81DCD676-3243-49C0-B3F0-1F9B92DDA6FD}"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pPr>
              <a:defRPr/>
            </a:pPr>
            <a:fld id="{FA840545-D47C-4347-8779-96EC4477FAE3}" type="datetimeFigureOut">
              <a:rPr lang="en-US" smtClean="0"/>
              <a:pPr>
                <a:defRPr/>
              </a:pPr>
              <a:t>10/16/2017</a:t>
            </a:fld>
            <a:endParaRPr lang="en-GB"/>
          </a:p>
        </p:txBody>
      </p:sp>
      <p:sp>
        <p:nvSpPr>
          <p:cNvPr id="5" name="Footer Placeholder 4"/>
          <p:cNvSpPr>
            <a:spLocks noGrp="1"/>
          </p:cNvSpPr>
          <p:nvPr>
            <p:ph type="ftr" sz="quarter" idx="11"/>
          </p:nvPr>
        </p:nvSpPr>
        <p:spPr>
          <a:xfrm>
            <a:off x="457201" y="6248207"/>
            <a:ext cx="5573483" cy="365125"/>
          </a:xfrm>
        </p:spPr>
        <p:txBody>
          <a:bodyPr/>
          <a:lstStyle/>
          <a:p>
            <a:pPr>
              <a:defRPr/>
            </a:pPr>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pPr>
              <a:defRPr/>
            </a:pPr>
            <a:fld id="{547AF01A-C4B6-44F0-89E2-30CEF0131A4D}" type="slidenum">
              <a:rPr lang="en-GB" smtClean="0"/>
              <a:pPr>
                <a:defRPr/>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pPr>
              <a:defRPr/>
            </a:pPr>
            <a:fld id="{71FEDEE2-94F0-4D77-8357-3D6F76566775}" type="datetimeFigureOut">
              <a:rPr lang="en-US" smtClean="0"/>
              <a:pPr>
                <a:defRPr/>
              </a:pPr>
              <a:t>10/16/2017</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pPr>
              <a:defRPr/>
            </a:pPr>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pPr>
              <a:defRPr/>
            </a:pPr>
            <a:fld id="{68172E74-130B-4F24-9C78-50C5A64603DB}" type="slidenum">
              <a:rPr lang="en-GB" smtClean="0"/>
              <a:pPr>
                <a:defRPr/>
              </a:pPr>
              <a:t>‹#›</a:t>
            </a:fld>
            <a:endParaRPr lang="en-GB"/>
          </a:p>
        </p:txBody>
      </p:sp>
    </p:spTree>
  </p:cSld>
  <p:clrMap bg1="lt1" tx1="dk1" bg2="lt2" tx2="dk2" accent1="accent1" accent2="accent2" accent3="accent3" accent4="accent4" accent5="accent5" accent6="accent6" hlink="hlink" folHlink="folHlink"/>
  <p:sldLayoutIdLst>
    <p:sldLayoutId id="2147483814" r:id="rId1"/>
    <p:sldLayoutId id="2147483815" r:id="rId2"/>
    <p:sldLayoutId id="2147483816" r:id="rId3"/>
    <p:sldLayoutId id="2147483817" r:id="rId4"/>
    <p:sldLayoutId id="2147483818" r:id="rId5"/>
    <p:sldLayoutId id="2147483819" r:id="rId6"/>
    <p:sldLayoutId id="2147483820" r:id="rId7"/>
    <p:sldLayoutId id="2147483821" r:id="rId8"/>
    <p:sldLayoutId id="2147483822" r:id="rId9"/>
    <p:sldLayoutId id="2147483823" r:id="rId10"/>
    <p:sldLayoutId id="2147483824"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app.simplydo.io/idea/aDzkr9rC4SonrGawi/pitch"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hmrc.gov.uk/"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2" Type="http://schemas.openxmlformats.org/officeDocument/2006/relationships/hyperlink" Target="http://www.ipo.gov.uk/" TargetMode="Externa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j.mp/od6SNf" TargetMode="External"/><Relationship Id="rId1" Type="http://schemas.openxmlformats.org/officeDocument/2006/relationships/slideLayout" Target="../slideLayouts/slideLayout7.xml"/><Relationship Id="rId4" Type="http://schemas.openxmlformats.org/officeDocument/2006/relationships/hyperlink" Target="http://www.prsformusic.com/"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j.mp/nqu4cW" TargetMode="External"/><Relationship Id="rId2" Type="http://schemas.openxmlformats.org/officeDocument/2006/relationships/hyperlink" Target="http://www.ppluk.com/" TargetMode="Externa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lstStyle/>
          <a:p>
            <a:pPr eaLnBrk="1" hangingPunct="1"/>
            <a:r>
              <a:rPr lang="en-GB" sz="4800" b="1" dirty="0" err="1" smtClean="0"/>
              <a:t>BuSINESS</a:t>
            </a:r>
            <a:r>
              <a:rPr lang="en-GB" sz="4800" b="1" dirty="0" smtClean="0"/>
              <a:t>, MARKETING</a:t>
            </a:r>
            <a:br>
              <a:rPr lang="en-GB" sz="4800" b="1" dirty="0" smtClean="0"/>
            </a:br>
            <a:r>
              <a:rPr lang="en-GB" sz="4800" b="1" dirty="0" smtClean="0"/>
              <a:t>&amp; SELF PROMOTION</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262979"/>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Last week’s home tasks:</a:t>
            </a:r>
          </a:p>
          <a:p>
            <a:pPr marL="514350" indent="-514350" eaLnBrk="0" hangingPunct="0">
              <a:spcBef>
                <a:spcPct val="50000"/>
              </a:spcBef>
            </a:pPr>
            <a:endParaRPr lang="en-GB" sz="2800" b="1"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Run an industry analysis using PESTEL. Review your environment.</a:t>
            </a: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Complete the written side of your CV – the detail.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[Next week you’ll add creativity and present a draft to me]</a:t>
            </a:r>
          </a:p>
          <a:p>
            <a:pPr marL="514350" indent="-514350" eaLnBrk="0" hangingPunct="0">
              <a:spcBef>
                <a:spcPct val="50000"/>
              </a:spcBef>
              <a:buFont typeface="+mj-lt"/>
              <a:buAutoNum type="arabicPeriod"/>
            </a:pPr>
            <a:r>
              <a:rPr lang="en-GB" sz="2800" dirty="0">
                <a:latin typeface="Tahoma" pitchFamily="34" charset="0"/>
                <a:ea typeface="ＭＳ Ｐゴシック" pitchFamily="-112" charset="-128"/>
              </a:rPr>
              <a:t>Create a LinkedIn profile and connect with me.</a:t>
            </a:r>
            <a:endParaRPr lang="en-GB" sz="28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normAutofit fontScale="90000"/>
          </a:bodyPr>
          <a:lstStyle/>
          <a:p>
            <a:pPr eaLnBrk="1" hangingPunct="1"/>
            <a:r>
              <a:rPr lang="en-GB" sz="4800" b="1" dirty="0" smtClean="0"/>
              <a:t>SCANNING YOUR ENVIRONMENT</a:t>
            </a:r>
            <a:br>
              <a:rPr lang="en-GB" sz="4800" b="1" dirty="0" smtClean="0"/>
            </a:br>
            <a:endParaRPr lang="en-GB" sz="4800" b="1" dirty="0" smtClean="0"/>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2246769"/>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Last week’s home tasks:</a:t>
            </a:r>
          </a:p>
          <a:p>
            <a:pPr marL="514350" indent="-514350" eaLnBrk="0" hangingPunct="0">
              <a:spcBef>
                <a:spcPct val="50000"/>
              </a:spcBef>
            </a:pPr>
            <a:endParaRPr lang="en-GB" sz="2800" b="1"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Run an industry analysis using PESTEL. Review your environment.</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8485" y="1700808"/>
            <a:ext cx="8281987" cy="954107"/>
          </a:xfrm>
          <a:prstGeom prst="rect">
            <a:avLst/>
          </a:prstGeom>
          <a:noFill/>
          <a:ln w="9525">
            <a:noFill/>
            <a:miter lim="800000"/>
            <a:headEnd/>
            <a:tailEnd/>
          </a:ln>
        </p:spPr>
        <p:txBody>
          <a:bodyPr wrap="square" numCol="1">
            <a:spAutoFit/>
          </a:bodyPr>
          <a:lstStyle/>
          <a:p>
            <a:pPr marL="514350" indent="-514350" eaLnBrk="0" hangingPunct="0">
              <a:spcBef>
                <a:spcPct val="50000"/>
              </a:spcBef>
            </a:pPr>
            <a:r>
              <a:rPr lang="en-GB" sz="2800" b="1" dirty="0" smtClean="0">
                <a:latin typeface="Calibri" pitchFamily="34" charset="0"/>
                <a:cs typeface="Calibri" pitchFamily="34" charset="0"/>
              </a:rPr>
              <a:t>PESTEL Analysis</a:t>
            </a:r>
            <a:br>
              <a:rPr lang="en-GB" sz="2800" b="1" dirty="0" smtClean="0">
                <a:latin typeface="Calibri" pitchFamily="34" charset="0"/>
                <a:cs typeface="Calibri" pitchFamily="34" charset="0"/>
              </a:rPr>
            </a:br>
            <a:r>
              <a:rPr lang="en-GB" sz="2800" b="1" i="1" dirty="0" smtClean="0">
                <a:solidFill>
                  <a:srgbClr val="00B050"/>
                </a:solidFill>
                <a:latin typeface="Calibri" pitchFamily="34" charset="0"/>
                <a:cs typeface="Calibri" pitchFamily="34" charset="0"/>
              </a:rPr>
              <a:t>... PEST is fine!</a:t>
            </a:r>
          </a:p>
        </p:txBody>
      </p:sp>
      <p:pic>
        <p:nvPicPr>
          <p:cNvPr id="7" name="Picture 2" descr="Related image"/>
          <p:cNvPicPr>
            <a:picLocks noChangeAspect="1" noChangeArrowheads="1"/>
          </p:cNvPicPr>
          <p:nvPr/>
        </p:nvPicPr>
        <p:blipFill>
          <a:blip r:embed="rId2" cstate="print"/>
          <a:srcRect t="20374" b="14860"/>
          <a:stretch>
            <a:fillRect/>
          </a:stretch>
        </p:blipFill>
        <p:spPr bwMode="auto">
          <a:xfrm>
            <a:off x="2123728" y="2564904"/>
            <a:ext cx="4279826" cy="2093561"/>
          </a:xfrm>
          <a:prstGeom prst="rect">
            <a:avLst/>
          </a:prstGeom>
          <a:noFill/>
        </p:spPr>
      </p:pic>
      <p:sp>
        <p:nvSpPr>
          <p:cNvPr id="9" name="Title 1"/>
          <p:cNvSpPr txBox="1">
            <a:spLocks/>
          </p:cNvSpPr>
          <p:nvPr/>
        </p:nvSpPr>
        <p:spPr>
          <a:xfrm>
            <a:off x="457200" y="328406"/>
            <a:ext cx="8229600" cy="868346"/>
          </a:xfrm>
          <a:prstGeom prst="rect">
            <a:avLst/>
          </a:prstGeom>
        </p:spPr>
        <p:txBody>
          <a:bodyPr vert="horz" anchor="ctr">
            <a:norm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endParaRPr kumimoji="0" lang="en-GB" sz="4400" b="1" i="0" u="none" strike="noStrike" kern="1200" cap="none" spc="0" normalizeH="0" baseline="0" noProof="0" dirty="0">
              <a:ln>
                <a:noFill/>
              </a:ln>
              <a:solidFill>
                <a:schemeClr val="tx2"/>
              </a:solidFill>
              <a:effectLst/>
              <a:uLnTx/>
              <a:uFillTx/>
              <a:latin typeface="+mj-lt"/>
              <a:ea typeface="+mj-ea"/>
              <a:cs typeface="+mj-cs"/>
            </a:endParaRPr>
          </a:p>
        </p:txBody>
      </p:sp>
      <p:pic>
        <p:nvPicPr>
          <p:cNvPr id="11" name="Picture 4" descr="Image result for pestle"/>
          <p:cNvPicPr>
            <a:picLocks noChangeAspect="1" noChangeArrowheads="1"/>
          </p:cNvPicPr>
          <p:nvPr/>
        </p:nvPicPr>
        <p:blipFill>
          <a:blip r:embed="rId3" cstate="print"/>
          <a:srcRect b="50394"/>
          <a:stretch>
            <a:fillRect/>
          </a:stretch>
        </p:blipFill>
        <p:spPr bwMode="auto">
          <a:xfrm>
            <a:off x="806202" y="4869160"/>
            <a:ext cx="3333750" cy="1800200"/>
          </a:xfrm>
          <a:prstGeom prst="rect">
            <a:avLst/>
          </a:prstGeom>
          <a:noFill/>
        </p:spPr>
      </p:pic>
      <p:pic>
        <p:nvPicPr>
          <p:cNvPr id="12" name="Picture 4" descr="Image result for pestle"/>
          <p:cNvPicPr>
            <a:picLocks noChangeAspect="1" noChangeArrowheads="1"/>
          </p:cNvPicPr>
          <p:nvPr/>
        </p:nvPicPr>
        <p:blipFill>
          <a:blip r:embed="rId3" cstate="print"/>
          <a:srcRect t="49606"/>
          <a:stretch>
            <a:fillRect/>
          </a:stretch>
        </p:blipFill>
        <p:spPr bwMode="auto">
          <a:xfrm>
            <a:off x="4572000" y="4869160"/>
            <a:ext cx="3333750" cy="1828825"/>
          </a:xfrm>
          <a:prstGeom prst="rect">
            <a:avLst/>
          </a:prstGeom>
          <a:noFill/>
        </p:spPr>
      </p:pic>
      <p:sp>
        <p:nvSpPr>
          <p:cNvPr id="14" name="Rectangle 13"/>
          <p:cNvSpPr/>
          <p:nvPr/>
        </p:nvSpPr>
        <p:spPr>
          <a:xfrm>
            <a:off x="2195736" y="2636912"/>
            <a:ext cx="4176464" cy="208823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A MARKETING PLAN</a:t>
            </a:r>
            <a:endParaRPr lang="en-GB" b="1" dirty="0">
              <a:latin typeface="Century Gothic" pitchFamily="34" charset="0"/>
            </a:endParaRPr>
          </a:p>
        </p:txBody>
      </p:sp>
      <p:pic>
        <p:nvPicPr>
          <p:cNvPr id="47106" name="Picture 2" descr="Related image"/>
          <p:cNvPicPr>
            <a:picLocks noChangeAspect="1" noChangeArrowheads="1"/>
          </p:cNvPicPr>
          <p:nvPr/>
        </p:nvPicPr>
        <p:blipFill>
          <a:blip r:embed="rId2" cstate="print"/>
          <a:srcRect/>
          <a:stretch>
            <a:fillRect/>
          </a:stretch>
        </p:blipFill>
        <p:spPr bwMode="auto">
          <a:xfrm>
            <a:off x="467544" y="332656"/>
            <a:ext cx="7992888" cy="6000932"/>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Course Outline</a:t>
            </a:r>
            <a:endParaRPr lang="en-GB" sz="2400" b="1" dirty="0">
              <a:solidFill>
                <a:schemeClr val="accent2">
                  <a:lumMod val="75000"/>
                </a:schemeClr>
              </a:solidFill>
              <a:latin typeface="Tahoma" pitchFamily="34" charset="0"/>
              <a:ea typeface="ＭＳ Ｐゴシック" pitchFamily="-112" charset="-128"/>
            </a:endParaRPr>
          </a:p>
        </p:txBody>
      </p:sp>
      <p:graphicFrame>
        <p:nvGraphicFramePr>
          <p:cNvPr id="5" name="Table 4"/>
          <p:cNvGraphicFramePr>
            <a:graphicFrameLocks noGrp="1"/>
          </p:cNvGraphicFramePr>
          <p:nvPr/>
        </p:nvGraphicFramePr>
        <p:xfrm>
          <a:off x="3059832" y="0"/>
          <a:ext cx="6084168" cy="6838872"/>
        </p:xfrm>
        <a:graphic>
          <a:graphicData uri="http://schemas.openxmlformats.org/drawingml/2006/table">
            <a:tbl>
              <a:tblPr/>
              <a:tblGrid>
                <a:gridCol w="917265"/>
                <a:gridCol w="845685"/>
                <a:gridCol w="4321218"/>
              </a:tblGrid>
              <a:tr h="236483">
                <a:tc>
                  <a:txBody>
                    <a:bodyPr/>
                    <a:lstStyle/>
                    <a:p>
                      <a:pPr>
                        <a:lnSpc>
                          <a:spcPct val="115000"/>
                        </a:lnSpc>
                        <a:spcAft>
                          <a:spcPts val="0"/>
                        </a:spcAft>
                      </a:pPr>
                      <a:r>
                        <a:rPr lang="en-GB" sz="1200" b="1" dirty="0">
                          <a:latin typeface="Calibri"/>
                          <a:ea typeface="Calibri"/>
                          <a:cs typeface="Calibri"/>
                        </a:rPr>
                        <a:t>WEEK</a:t>
                      </a:r>
                      <a:endParaRPr lang="en-GB" sz="1200" dirty="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latin typeface="Calibri"/>
                          <a:ea typeface="Calibri"/>
                          <a:cs typeface="Calibri"/>
                        </a:rPr>
                        <a:t>Date:</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latin typeface="Calibri"/>
                          <a:ea typeface="Calibri"/>
                          <a:cs typeface="Calibri"/>
                        </a:rPr>
                        <a:t>TOPIC</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strike="sngStrike">
                          <a:solidFill>
                            <a:srgbClr val="808080"/>
                          </a:solidFill>
                          <a:latin typeface="Calibri"/>
                          <a:ea typeface="Calibri"/>
                          <a:cs typeface="Calibri"/>
                        </a:rPr>
                        <a:t>Wk 1: </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rgbClr val="808080"/>
                          </a:solidFill>
                          <a:latin typeface="Calibri"/>
                          <a:ea typeface="Calibri"/>
                          <a:cs typeface="Calibri"/>
                        </a:rPr>
                        <a:t>2nd Oct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a:solidFill>
                            <a:srgbClr val="808080"/>
                          </a:solidFill>
                          <a:latin typeface="Calibri"/>
                          <a:ea typeface="Calibri"/>
                          <a:cs typeface="Calibri"/>
                        </a:rPr>
                        <a:t>Introduction &amp; Assignment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strike="sngStrike">
                          <a:solidFill>
                            <a:srgbClr val="808080"/>
                          </a:solidFill>
                          <a:latin typeface="Calibri"/>
                          <a:ea typeface="Calibri"/>
                          <a:cs typeface="Calibri"/>
                        </a:rPr>
                        <a:t>Wk 2: </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strike="sngStrike">
                          <a:solidFill>
                            <a:srgbClr val="808080"/>
                          </a:solidFill>
                          <a:latin typeface="Calibri"/>
                          <a:ea typeface="Calibri"/>
                          <a:cs typeface="Calibri"/>
                        </a:rPr>
                        <a:t>9th Oct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strike="sngStrike">
                          <a:solidFill>
                            <a:srgbClr val="808080"/>
                          </a:solidFill>
                          <a:latin typeface="Calibri"/>
                          <a:ea typeface="Calibri"/>
                          <a:cs typeface="Calibri"/>
                        </a:rPr>
                        <a:t>Self-Evaluation</a:t>
                      </a:r>
                      <a:r>
                        <a:rPr lang="en-GB" sz="1200" strike="sngStrike">
                          <a:solidFill>
                            <a:srgbClr val="808080"/>
                          </a:solidFill>
                          <a:latin typeface="Calibri"/>
                          <a:ea typeface="Calibri"/>
                          <a:cs typeface="Calibri"/>
                        </a:rPr>
                        <a:t> (CV, Application &amp; Interviews)</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847343">
                <a:tc>
                  <a:txBody>
                    <a:bodyPr/>
                    <a:lstStyle/>
                    <a:p>
                      <a:pPr>
                        <a:lnSpc>
                          <a:spcPct val="115000"/>
                        </a:lnSpc>
                        <a:spcAft>
                          <a:spcPts val="0"/>
                        </a:spcAft>
                      </a:pPr>
                      <a:r>
                        <a:rPr lang="en-GB" sz="1200">
                          <a:latin typeface="Calibri"/>
                          <a:ea typeface="Calibri"/>
                          <a:cs typeface="Calibri"/>
                        </a:rPr>
                        <a:t>Wk 3:</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latin typeface="Calibri"/>
                          <a:ea typeface="Calibri"/>
                          <a:cs typeface="Calibri"/>
                        </a:rPr>
                        <a:t>16th Oct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latin typeface="Calibri"/>
                          <a:ea typeface="Calibri"/>
                          <a:cs typeface="Calibri"/>
                        </a:rPr>
                        <a:t>Researching the Market &amp; Scanning the Environment</a:t>
                      </a:r>
                      <a:r>
                        <a:rPr lang="en-GB" sz="1200" dirty="0">
                          <a:latin typeface="Calibri"/>
                          <a:ea typeface="Calibri"/>
                          <a:cs typeface="Calibri"/>
                        </a:rPr>
                        <a:t> (Taking a Snapshot) </a:t>
                      </a:r>
                      <a:endParaRPr lang="en-GB" sz="1200" dirty="0">
                        <a:latin typeface="Calibri"/>
                        <a:ea typeface="Calibri"/>
                        <a:cs typeface="Times New Roman"/>
                      </a:endParaRPr>
                    </a:p>
                    <a:p>
                      <a:pPr>
                        <a:lnSpc>
                          <a:spcPct val="115000"/>
                        </a:lnSpc>
                        <a:spcAft>
                          <a:spcPts val="0"/>
                        </a:spcAft>
                      </a:pPr>
                      <a:r>
                        <a:rPr lang="en-GB" sz="1200" b="1" dirty="0">
                          <a:latin typeface="Calibri"/>
                          <a:ea typeface="Calibri"/>
                          <a:cs typeface="Calibri"/>
                        </a:rPr>
                        <a:t>Business Planning – The Formal Stuff</a:t>
                      </a:r>
                      <a:r>
                        <a:rPr lang="en-GB" sz="1200" dirty="0">
                          <a:latin typeface="Calibri"/>
                          <a:ea typeface="Calibri"/>
                          <a:cs typeface="Calibri"/>
                        </a:rPr>
                        <a:t> (Structure, Legal)</a:t>
                      </a:r>
                      <a:endParaRPr lang="en-GB" sz="1200" dirty="0">
                        <a:latin typeface="Calibri"/>
                        <a:ea typeface="Calibri"/>
                        <a:cs typeface="Times New Roman"/>
                      </a:endParaRPr>
                    </a:p>
                    <a:p>
                      <a:pPr>
                        <a:lnSpc>
                          <a:spcPct val="115000"/>
                        </a:lnSpc>
                        <a:spcAft>
                          <a:spcPts val="0"/>
                        </a:spcAft>
                      </a:pPr>
                      <a:r>
                        <a:rPr lang="en-GB" sz="1200" b="1" dirty="0" smtClean="0">
                          <a:latin typeface="Calibri"/>
                          <a:ea typeface="Calibri"/>
                          <a:cs typeface="Calibri"/>
                        </a:rPr>
                        <a:t>Introduction to </a:t>
                      </a:r>
                      <a:r>
                        <a:rPr lang="en-GB" sz="1200" b="1" dirty="0">
                          <a:latin typeface="Calibri"/>
                          <a:ea typeface="Calibri"/>
                          <a:cs typeface="Calibri"/>
                        </a:rPr>
                        <a:t>Simply Do Ideas Portal</a:t>
                      </a:r>
                      <a:r>
                        <a:rPr lang="en-GB" sz="1200" dirty="0">
                          <a:latin typeface="Calibri"/>
                          <a:ea typeface="Calibri"/>
                          <a:cs typeface="Calibri"/>
                        </a:rPr>
                        <a:t> (Canvas and Sign-up)</a:t>
                      </a:r>
                      <a:endParaRPr lang="en-GB" sz="1200" dirty="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709448">
                <a:tc>
                  <a:txBody>
                    <a:bodyPr/>
                    <a:lstStyle/>
                    <a:p>
                      <a:pPr>
                        <a:lnSpc>
                          <a:spcPct val="115000"/>
                        </a:lnSpc>
                        <a:spcAft>
                          <a:spcPts val="0"/>
                        </a:spcAft>
                      </a:pPr>
                      <a:r>
                        <a:rPr lang="en-GB" sz="1200">
                          <a:solidFill>
                            <a:srgbClr val="808080"/>
                          </a:solidFill>
                          <a:latin typeface="Calibri"/>
                          <a:ea typeface="Calibri"/>
                          <a:cs typeface="Calibri"/>
                        </a:rPr>
                        <a:t>Wk 4:</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23rd Oct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STEP 1. Concept</a:t>
                      </a:r>
                      <a:r>
                        <a:rPr lang="en-GB" sz="1200">
                          <a:solidFill>
                            <a:srgbClr val="808080"/>
                          </a:solidFill>
                          <a:latin typeface="Calibri"/>
                          <a:ea typeface="Calibri"/>
                          <a:cs typeface="Calibri"/>
                        </a:rPr>
                        <a:t> (including SWOT Analysis of idea, value proposition, features, benefits)</a:t>
                      </a:r>
                      <a:endParaRPr lang="en-GB" sz="1200">
                        <a:latin typeface="Calibri"/>
                        <a:ea typeface="Calibri"/>
                        <a:cs typeface="Times New Roman"/>
                      </a:endParaRPr>
                    </a:p>
                    <a:p>
                      <a:pPr>
                        <a:lnSpc>
                          <a:spcPct val="115000"/>
                        </a:lnSpc>
                        <a:spcAft>
                          <a:spcPts val="0"/>
                        </a:spcAft>
                      </a:pPr>
                      <a:r>
                        <a:rPr lang="en-GB" sz="1200" b="1">
                          <a:solidFill>
                            <a:srgbClr val="808080"/>
                          </a:solidFill>
                          <a:latin typeface="Calibri"/>
                          <a:ea typeface="Calibri"/>
                          <a:cs typeface="Calibri"/>
                        </a:rPr>
                        <a:t>STEP 2. Customer </a:t>
                      </a:r>
                      <a:r>
                        <a:rPr lang="en-GB" sz="1200">
                          <a:solidFill>
                            <a:srgbClr val="808080"/>
                          </a:solidFill>
                          <a:latin typeface="Calibri"/>
                          <a:ea typeface="Calibri"/>
                          <a:cs typeface="Calibri"/>
                        </a:rPr>
                        <a:t>(market research, demographics, profiling)</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45931">
                <a:tc>
                  <a:txBody>
                    <a:bodyPr/>
                    <a:lstStyle/>
                    <a:p>
                      <a:pPr>
                        <a:lnSpc>
                          <a:spcPct val="115000"/>
                        </a:lnSpc>
                        <a:spcAft>
                          <a:spcPts val="0"/>
                        </a:spcAft>
                      </a:pPr>
                      <a:r>
                        <a:rPr lang="en-GB" sz="1200">
                          <a:solidFill>
                            <a:srgbClr val="808080"/>
                          </a:solidFill>
                          <a:latin typeface="Calibri"/>
                          <a:ea typeface="Calibri"/>
                          <a:cs typeface="Calibri"/>
                        </a:rPr>
                        <a:t>Wk 5:</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30th Oct</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STEP 3.</a:t>
                      </a:r>
                      <a:r>
                        <a:rPr lang="en-GB" sz="1200">
                          <a:solidFill>
                            <a:srgbClr val="808080"/>
                          </a:solidFill>
                          <a:latin typeface="Calibri"/>
                          <a:ea typeface="Calibri"/>
                          <a:cs typeface="Calibri"/>
                        </a:rPr>
                        <a:t> </a:t>
                      </a:r>
                      <a:r>
                        <a:rPr lang="en-GB" sz="1200" b="1">
                          <a:solidFill>
                            <a:srgbClr val="808080"/>
                          </a:solidFill>
                          <a:latin typeface="Calibri"/>
                          <a:ea typeface="Calibri"/>
                          <a:cs typeface="Calibri"/>
                        </a:rPr>
                        <a:t>Competitors</a:t>
                      </a:r>
                      <a:r>
                        <a:rPr lang="en-GB" sz="1200">
                          <a:solidFill>
                            <a:srgbClr val="808080"/>
                          </a:solidFill>
                          <a:latin typeface="Calibri"/>
                          <a:ea typeface="Calibri"/>
                          <a:cs typeface="Calibri"/>
                        </a:rPr>
                        <a:t> (competitor analysis with 5 Forces)</a:t>
                      </a:r>
                      <a:endParaRPr lang="en-GB" sz="1200">
                        <a:latin typeface="Calibri"/>
                        <a:ea typeface="Calibri"/>
                        <a:cs typeface="Times New Roman"/>
                      </a:endParaRPr>
                    </a:p>
                    <a:p>
                      <a:pPr>
                        <a:lnSpc>
                          <a:spcPct val="115000"/>
                        </a:lnSpc>
                        <a:spcAft>
                          <a:spcPts val="0"/>
                        </a:spcAft>
                      </a:pPr>
                      <a:r>
                        <a:rPr lang="en-GB" sz="1200" b="1">
                          <a:solidFill>
                            <a:srgbClr val="808080"/>
                          </a:solidFill>
                          <a:latin typeface="Calibri"/>
                          <a:ea typeface="Calibri"/>
                          <a:cs typeface="Calibri"/>
                        </a:rPr>
                        <a:t>Insight into Marketing</a:t>
                      </a:r>
                      <a:r>
                        <a:rPr lang="en-GB" sz="1200">
                          <a:solidFill>
                            <a:srgbClr val="808080"/>
                          </a:solidFill>
                          <a:latin typeface="Calibri"/>
                          <a:ea typeface="Calibri"/>
                          <a:cs typeface="Calibri"/>
                        </a:rPr>
                        <a:t>  (how to Get, Keep, Grow customers – marketing, self-promotion, elevator pitch, relationship marketing, networking, pricing strategy)</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a:solidFill>
                            <a:srgbClr val="808080"/>
                          </a:solidFill>
                          <a:latin typeface="Calibri"/>
                          <a:ea typeface="Calibri"/>
                          <a:cs typeface="Calibri"/>
                        </a:rPr>
                        <a:t>Wk 6:</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6th Nov</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FEEDBACK TUTORIAL WEEK</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1182414">
                <a:tc>
                  <a:txBody>
                    <a:bodyPr/>
                    <a:lstStyle/>
                    <a:p>
                      <a:pPr>
                        <a:lnSpc>
                          <a:spcPct val="115000"/>
                        </a:lnSpc>
                        <a:spcAft>
                          <a:spcPts val="0"/>
                        </a:spcAft>
                      </a:pPr>
                      <a:r>
                        <a:rPr lang="en-GB" sz="1200">
                          <a:solidFill>
                            <a:srgbClr val="808080"/>
                          </a:solidFill>
                          <a:latin typeface="Calibri"/>
                          <a:ea typeface="Calibri"/>
                          <a:cs typeface="Calibri"/>
                        </a:rPr>
                        <a:t>Wk 7:</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13th Nov</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STEP 4. Compatibility</a:t>
                      </a:r>
                      <a:r>
                        <a:rPr lang="en-GB" sz="1200">
                          <a:solidFill>
                            <a:srgbClr val="808080"/>
                          </a:solidFill>
                          <a:latin typeface="Calibri"/>
                          <a:ea typeface="Calibri"/>
                          <a:cs typeface="Calibri"/>
                        </a:rPr>
                        <a:t> (going back to self-evaluation, roles and responsibilities, human resource, skills)</a:t>
                      </a:r>
                      <a:endParaRPr lang="en-GB" sz="1200">
                        <a:latin typeface="Calibri"/>
                        <a:ea typeface="Calibri"/>
                        <a:cs typeface="Times New Roman"/>
                      </a:endParaRPr>
                    </a:p>
                    <a:p>
                      <a:pPr>
                        <a:lnSpc>
                          <a:spcPct val="115000"/>
                        </a:lnSpc>
                        <a:spcAft>
                          <a:spcPts val="0"/>
                        </a:spcAft>
                      </a:pPr>
                      <a:r>
                        <a:rPr lang="en-GB" sz="1200" b="1">
                          <a:solidFill>
                            <a:srgbClr val="808080"/>
                          </a:solidFill>
                          <a:latin typeface="Calibri"/>
                          <a:ea typeface="Calibri"/>
                          <a:cs typeface="Calibri"/>
                        </a:rPr>
                        <a:t>Insight into Networks </a:t>
                      </a:r>
                      <a:r>
                        <a:rPr lang="en-GB" sz="1200">
                          <a:solidFill>
                            <a:srgbClr val="808080"/>
                          </a:solidFill>
                          <a:latin typeface="Calibri"/>
                          <a:ea typeface="Calibri"/>
                          <a:cs typeface="Calibri"/>
                        </a:rPr>
                        <a:t>(the importance of networks, alliances, partnerships – support, advice and suppliers/customers)</a:t>
                      </a:r>
                      <a:endParaRPr lang="en-GB" sz="1200">
                        <a:latin typeface="Calibri"/>
                        <a:ea typeface="Calibri"/>
                        <a:cs typeface="Times New Roman"/>
                      </a:endParaRPr>
                    </a:p>
                    <a:p>
                      <a:pPr>
                        <a:lnSpc>
                          <a:spcPct val="115000"/>
                        </a:lnSpc>
                        <a:spcAft>
                          <a:spcPts val="0"/>
                        </a:spcAft>
                      </a:pPr>
                      <a:r>
                        <a:rPr lang="en-GB" sz="1200" b="1">
                          <a:solidFill>
                            <a:srgbClr val="808080"/>
                          </a:solidFill>
                          <a:latin typeface="Calibri"/>
                          <a:ea typeface="Calibri"/>
                          <a:cs typeface="Calibri"/>
                        </a:rPr>
                        <a:t>STEP 5. Contents</a:t>
                      </a:r>
                      <a:r>
                        <a:rPr lang="en-GB" sz="1200">
                          <a:solidFill>
                            <a:srgbClr val="808080"/>
                          </a:solidFill>
                          <a:latin typeface="Calibri"/>
                          <a:ea typeface="Calibri"/>
                          <a:cs typeface="Calibri"/>
                        </a:rPr>
                        <a:t> (distribution, assets, resources, equipment, training)</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945931">
                <a:tc>
                  <a:txBody>
                    <a:bodyPr/>
                    <a:lstStyle/>
                    <a:p>
                      <a:pPr>
                        <a:lnSpc>
                          <a:spcPct val="115000"/>
                        </a:lnSpc>
                        <a:spcAft>
                          <a:spcPts val="0"/>
                        </a:spcAft>
                      </a:pPr>
                      <a:r>
                        <a:rPr lang="en-GB" sz="1200">
                          <a:solidFill>
                            <a:srgbClr val="808080"/>
                          </a:solidFill>
                          <a:latin typeface="Calibri"/>
                          <a:ea typeface="Calibri"/>
                          <a:cs typeface="Calibri"/>
                        </a:rPr>
                        <a:t>Wk 8:</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20th Nov</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STEP 6. Cash</a:t>
                      </a:r>
                      <a:r>
                        <a:rPr lang="en-GB" sz="1200">
                          <a:solidFill>
                            <a:srgbClr val="808080"/>
                          </a:solidFill>
                          <a:latin typeface="Calibri"/>
                          <a:ea typeface="Calibri"/>
                          <a:cs typeface="Calibri"/>
                        </a:rPr>
                        <a:t> (key costs and income, funding)</a:t>
                      </a:r>
                      <a:endParaRPr lang="en-GB" sz="1200">
                        <a:latin typeface="Calibri"/>
                        <a:ea typeface="Calibri"/>
                        <a:cs typeface="Times New Roman"/>
                      </a:endParaRPr>
                    </a:p>
                    <a:p>
                      <a:pPr>
                        <a:lnSpc>
                          <a:spcPct val="115000"/>
                        </a:lnSpc>
                        <a:spcAft>
                          <a:spcPts val="0"/>
                        </a:spcAft>
                      </a:pPr>
                      <a:r>
                        <a:rPr lang="en-GB" sz="1200" b="1">
                          <a:solidFill>
                            <a:srgbClr val="808080"/>
                          </a:solidFill>
                          <a:latin typeface="Calibri"/>
                          <a:ea typeface="Calibri"/>
                          <a:cs typeface="Calibri"/>
                        </a:rPr>
                        <a:t>Insight into Financial Planning and Projections</a:t>
                      </a:r>
                      <a:r>
                        <a:rPr lang="en-GB" sz="1200">
                          <a:solidFill>
                            <a:srgbClr val="808080"/>
                          </a:solidFill>
                          <a:latin typeface="Calibri"/>
                          <a:ea typeface="Calibri"/>
                          <a:cs typeface="Calibri"/>
                        </a:rPr>
                        <a:t> (Income, expenditure and profit)</a:t>
                      </a:r>
                      <a:endParaRPr lang="en-GB" sz="1200">
                        <a:latin typeface="Calibri"/>
                        <a:ea typeface="Calibri"/>
                        <a:cs typeface="Times New Roman"/>
                      </a:endParaRPr>
                    </a:p>
                    <a:p>
                      <a:pPr>
                        <a:lnSpc>
                          <a:spcPct val="115000"/>
                        </a:lnSpc>
                        <a:spcAft>
                          <a:spcPts val="0"/>
                        </a:spcAft>
                      </a:pPr>
                      <a:r>
                        <a:rPr lang="en-GB" sz="1200" b="1">
                          <a:solidFill>
                            <a:srgbClr val="808080"/>
                          </a:solidFill>
                          <a:latin typeface="Calibri"/>
                          <a:ea typeface="Calibri"/>
                          <a:cs typeface="Calibri"/>
                        </a:rPr>
                        <a:t>Insight into Funding</a:t>
                      </a:r>
                      <a:r>
                        <a:rPr lang="en-GB" sz="1200">
                          <a:solidFill>
                            <a:srgbClr val="808080"/>
                          </a:solidFill>
                          <a:latin typeface="Calibri"/>
                          <a:ea typeface="Calibri"/>
                          <a:cs typeface="Calibri"/>
                        </a:rPr>
                        <a:t> (Crowdfunding, loans, grants)</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a:latin typeface="Calibri"/>
                          <a:ea typeface="Calibri"/>
                          <a:cs typeface="Calibri"/>
                        </a:rPr>
                        <a:t>Wk 9: </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latin typeface="Calibri"/>
                          <a:ea typeface="Calibri"/>
                          <a:cs typeface="Calibri"/>
                        </a:rPr>
                        <a:t>27th Nov</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latin typeface="Calibri"/>
                          <a:ea typeface="Calibri"/>
                          <a:cs typeface="Calibri"/>
                        </a:rPr>
                        <a:t>Recap and Troubleshooting Session</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a:solidFill>
                            <a:srgbClr val="808080"/>
                          </a:solidFill>
                          <a:latin typeface="Calibri"/>
                          <a:ea typeface="Calibri"/>
                          <a:cs typeface="Calibri"/>
                        </a:rPr>
                        <a:t>Wk 10:</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4th Dec</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Self-study and assignment preparation</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472966">
                <a:tc>
                  <a:txBody>
                    <a:bodyPr/>
                    <a:lstStyle/>
                    <a:p>
                      <a:pPr>
                        <a:lnSpc>
                          <a:spcPct val="115000"/>
                        </a:lnSpc>
                        <a:spcAft>
                          <a:spcPts val="0"/>
                        </a:spcAft>
                      </a:pPr>
                      <a:r>
                        <a:rPr lang="en-GB" sz="1200">
                          <a:solidFill>
                            <a:srgbClr val="808080"/>
                          </a:solidFill>
                          <a:latin typeface="Calibri"/>
                          <a:ea typeface="Calibri"/>
                          <a:cs typeface="Calibri"/>
                        </a:rPr>
                        <a:t>Wk 11:</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11th Dec</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a:solidFill>
                            <a:srgbClr val="808080"/>
                          </a:solidFill>
                          <a:latin typeface="Calibri"/>
                          <a:ea typeface="Calibri"/>
                          <a:cs typeface="Calibri"/>
                        </a:rPr>
                        <a:t>1-2-1 Assignment Support Slots</a:t>
                      </a:r>
                      <a:endParaRPr lang="en-GB" sz="1200">
                        <a:latin typeface="Calibri"/>
                        <a:ea typeface="Calibri"/>
                        <a:cs typeface="Times New Roman"/>
                      </a:endParaRPr>
                    </a:p>
                    <a:p>
                      <a:pPr>
                        <a:lnSpc>
                          <a:spcPct val="115000"/>
                        </a:lnSpc>
                        <a:spcAft>
                          <a:spcPts val="0"/>
                        </a:spcAft>
                      </a:pPr>
                      <a:r>
                        <a:rPr lang="en-GB" sz="1200" i="1">
                          <a:solidFill>
                            <a:srgbClr val="808080"/>
                          </a:solidFill>
                          <a:latin typeface="Calibri"/>
                          <a:ea typeface="Calibri"/>
                          <a:cs typeface="Calibri"/>
                        </a:rPr>
                        <a:t>Assessment Submission Deadline Week</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r h="236483">
                <a:tc>
                  <a:txBody>
                    <a:bodyPr/>
                    <a:lstStyle/>
                    <a:p>
                      <a:pPr>
                        <a:lnSpc>
                          <a:spcPct val="115000"/>
                        </a:lnSpc>
                        <a:spcAft>
                          <a:spcPts val="0"/>
                        </a:spcAft>
                      </a:pPr>
                      <a:r>
                        <a:rPr lang="en-GB" sz="1200">
                          <a:solidFill>
                            <a:srgbClr val="808080"/>
                          </a:solidFill>
                          <a:latin typeface="Calibri"/>
                          <a:ea typeface="Calibri"/>
                          <a:cs typeface="Calibri"/>
                        </a:rPr>
                        <a:t>Wk 12:</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a:solidFill>
                            <a:srgbClr val="808080"/>
                          </a:solidFill>
                          <a:latin typeface="Calibri"/>
                          <a:ea typeface="Calibri"/>
                          <a:cs typeface="Calibri"/>
                        </a:rPr>
                        <a:t>8th Jan</a:t>
                      </a:r>
                      <a:endParaRPr lang="en-GB" sz="120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c>
                  <a:txBody>
                    <a:bodyPr/>
                    <a:lstStyle/>
                    <a:p>
                      <a:pPr>
                        <a:lnSpc>
                          <a:spcPct val="115000"/>
                        </a:lnSpc>
                        <a:spcAft>
                          <a:spcPts val="0"/>
                        </a:spcAft>
                      </a:pPr>
                      <a:r>
                        <a:rPr lang="en-GB" sz="1200" b="1" dirty="0">
                          <a:solidFill>
                            <a:srgbClr val="808080"/>
                          </a:solidFill>
                          <a:latin typeface="Calibri"/>
                          <a:ea typeface="Calibri"/>
                          <a:cs typeface="Calibri"/>
                        </a:rPr>
                        <a:t>Feedback to students and module evaluation</a:t>
                      </a:r>
                      <a:endParaRPr lang="en-GB" sz="1200" dirty="0">
                        <a:latin typeface="Calibri"/>
                        <a:ea typeface="Calibri"/>
                        <a:cs typeface="Times New Roman"/>
                      </a:endParaRPr>
                    </a:p>
                  </a:txBody>
                  <a:tcPr marL="49851" marR="498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bg1"/>
                    </a:solidFill>
                  </a:tcPr>
                </a:tc>
              </a:tr>
            </a:tbl>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Box 3"/>
          <p:cNvSpPr txBox="1">
            <a:spLocks noChangeArrowheads="1"/>
          </p:cNvSpPr>
          <p:nvPr/>
        </p:nvSpPr>
        <p:spPr bwMode="auto">
          <a:xfrm>
            <a:off x="611188" y="2483018"/>
            <a:ext cx="8281987" cy="3970318"/>
          </a:xfrm>
          <a:prstGeom prst="rect">
            <a:avLst/>
          </a:prstGeom>
          <a:noFill/>
          <a:ln w="9525">
            <a:noFill/>
            <a:miter lim="800000"/>
            <a:headEnd/>
            <a:tailEnd/>
          </a:ln>
        </p:spPr>
        <p:txBody>
          <a:bodyPr>
            <a:spAutoFit/>
          </a:bodyPr>
          <a:lstStyle/>
          <a:p>
            <a:pPr lvl="0"/>
            <a:r>
              <a:rPr lang="en-GB" dirty="0" smtClean="0"/>
              <a:t>1. The </a:t>
            </a:r>
            <a:r>
              <a:rPr lang="en-GB" dirty="0"/>
              <a:t>Simply Do Ideas Tool: This online system works on 6 ‘business’ elements or steps. The student is asked to analyse and complete necessary sections under each of these elements. These are then automatically compiled and presented in an online or presentation format as seen in this example here: </a:t>
            </a:r>
            <a:r>
              <a:rPr lang="en-GB" u="sng" dirty="0">
                <a:hlinkClick r:id="rId2"/>
              </a:rPr>
              <a:t>https://app.simplydo.io/idea/aDzkr9rC4SonrGawi/pitch</a:t>
            </a:r>
            <a:endParaRPr lang="en-GB" dirty="0"/>
          </a:p>
          <a:p>
            <a:r>
              <a:rPr lang="en-GB" b="1" dirty="0" smtClean="0"/>
              <a:t>	Student </a:t>
            </a:r>
            <a:r>
              <a:rPr lang="en-GB" b="1" dirty="0"/>
              <a:t>requirements:</a:t>
            </a:r>
            <a:endParaRPr lang="en-GB" dirty="0"/>
          </a:p>
          <a:p>
            <a:pPr lvl="0"/>
            <a:r>
              <a:rPr lang="en-GB" dirty="0" smtClean="0"/>
              <a:t>	Submission </a:t>
            </a:r>
            <a:r>
              <a:rPr lang="en-GB" dirty="0"/>
              <a:t>of completed online portfolio. [50%]</a:t>
            </a:r>
          </a:p>
          <a:p>
            <a:pPr lvl="0"/>
            <a:r>
              <a:rPr lang="en-GB" dirty="0" smtClean="0"/>
              <a:t>	Supporting </a:t>
            </a:r>
            <a:r>
              <a:rPr lang="en-GB" dirty="0"/>
              <a:t>attachments to include: [40%]</a:t>
            </a:r>
          </a:p>
          <a:p>
            <a:pPr lvl="1"/>
            <a:r>
              <a:rPr lang="en-GB" dirty="0" smtClean="0"/>
              <a:t>		SWOT </a:t>
            </a:r>
            <a:r>
              <a:rPr lang="en-GB" dirty="0"/>
              <a:t>Analysis of their </a:t>
            </a:r>
            <a:r>
              <a:rPr lang="en-GB" dirty="0" smtClean="0"/>
              <a:t>idea/business</a:t>
            </a:r>
            <a:endParaRPr lang="en-GB" dirty="0"/>
          </a:p>
          <a:p>
            <a:pPr lvl="1"/>
            <a:r>
              <a:rPr lang="en-GB" dirty="0" smtClean="0"/>
              <a:t>		Five </a:t>
            </a:r>
            <a:r>
              <a:rPr lang="en-GB" dirty="0"/>
              <a:t>Forces Competitor Analysis </a:t>
            </a:r>
          </a:p>
          <a:p>
            <a:pPr lvl="1"/>
            <a:r>
              <a:rPr lang="en-GB" dirty="0" smtClean="0"/>
              <a:t>		Pricing </a:t>
            </a:r>
            <a:r>
              <a:rPr lang="en-GB" dirty="0"/>
              <a:t>Proposal and Financial Projection</a:t>
            </a:r>
          </a:p>
          <a:p>
            <a:pPr lvl="1"/>
            <a:r>
              <a:rPr lang="en-GB" dirty="0" smtClean="0"/>
              <a:t>		Marketing Plan</a:t>
            </a:r>
          </a:p>
          <a:p>
            <a:pPr lvl="1"/>
            <a:endParaRPr lang="en-GB" dirty="0"/>
          </a:p>
          <a:p>
            <a:pPr lvl="0"/>
            <a:r>
              <a:rPr lang="en-GB" dirty="0" smtClean="0"/>
              <a:t>2. A </a:t>
            </a:r>
            <a:r>
              <a:rPr lang="en-GB" dirty="0"/>
              <a:t>completed and professional CV (10%)</a:t>
            </a:r>
          </a:p>
        </p:txBody>
      </p:sp>
      <p:sp>
        <p:nvSpPr>
          <p:cNvPr id="6" name="Text Box 2"/>
          <p:cNvSpPr txBox="1">
            <a:spLocks noChangeArrowheads="1"/>
          </p:cNvSpPr>
          <p:nvPr/>
        </p:nvSpPr>
        <p:spPr bwMode="auto">
          <a:xfrm>
            <a:off x="611188" y="836712"/>
            <a:ext cx="7993062" cy="461962"/>
          </a:xfrm>
          <a:prstGeom prst="rect">
            <a:avLst/>
          </a:prstGeom>
          <a:noFill/>
          <a:ln w="9525">
            <a:noFill/>
            <a:miter lim="800000"/>
            <a:headEnd/>
            <a:tailEnd/>
          </a:ln>
        </p:spPr>
        <p:txBody>
          <a:bodyPr>
            <a:spAutoFit/>
          </a:bodyPr>
          <a:lstStyle/>
          <a:p>
            <a:pPr eaLnBrk="0" hangingPunct="0">
              <a:spcBef>
                <a:spcPct val="50000"/>
              </a:spcBef>
            </a:pPr>
            <a:r>
              <a:rPr lang="en-GB" sz="2400" b="1" dirty="0" smtClean="0">
                <a:solidFill>
                  <a:schemeClr val="accent2">
                    <a:lumMod val="75000"/>
                  </a:schemeClr>
                </a:solidFill>
                <a:latin typeface="Tahoma" pitchFamily="34" charset="0"/>
                <a:ea typeface="ＭＳ Ｐゴシック" pitchFamily="-112" charset="-128"/>
              </a:rPr>
              <a:t>Assessment</a:t>
            </a:r>
            <a:endParaRPr lang="en-GB" sz="2400" b="1" dirty="0">
              <a:solidFill>
                <a:schemeClr val="accent2">
                  <a:lumMod val="75000"/>
                </a:schemeClr>
              </a:solidFill>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5262979"/>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Last week’s home tasks:</a:t>
            </a:r>
          </a:p>
          <a:p>
            <a:pPr marL="514350" indent="-514350" eaLnBrk="0" hangingPunct="0">
              <a:spcBef>
                <a:spcPct val="50000"/>
              </a:spcBef>
            </a:pPr>
            <a:endParaRPr lang="en-GB" sz="2800" b="1" dirty="0" smtClean="0">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800" dirty="0" smtClean="0">
                <a:solidFill>
                  <a:schemeClr val="bg1">
                    <a:lumMod val="85000"/>
                  </a:schemeClr>
                </a:solidFill>
                <a:latin typeface="Tahoma" pitchFamily="34" charset="0"/>
                <a:ea typeface="ＭＳ Ｐゴシック" pitchFamily="-112" charset="-128"/>
              </a:rPr>
              <a:t>Run an industry analysis using PESTEL. Review your environment.</a:t>
            </a:r>
          </a:p>
          <a:p>
            <a:pPr marL="514350" indent="-514350" eaLnBrk="0" hangingPunct="0">
              <a:spcBef>
                <a:spcPct val="50000"/>
              </a:spcBef>
              <a:buFont typeface="+mj-lt"/>
              <a:buAutoNum type="arabicPeriod"/>
            </a:pPr>
            <a:r>
              <a:rPr lang="en-GB" sz="2800" dirty="0" smtClean="0">
                <a:latin typeface="Tahoma" pitchFamily="34" charset="0"/>
                <a:ea typeface="ＭＳ Ｐゴシック" pitchFamily="-112" charset="-128"/>
              </a:rPr>
              <a:t>Complete the written side of your CV – the detail.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[Next week you’ll add creativity and present a draft to me]</a:t>
            </a:r>
          </a:p>
          <a:p>
            <a:pPr marL="514350" indent="-514350" eaLnBrk="0" hangingPunct="0">
              <a:spcBef>
                <a:spcPct val="50000"/>
              </a:spcBef>
              <a:buFont typeface="+mj-lt"/>
              <a:buAutoNum type="arabicPeriod"/>
            </a:pPr>
            <a:r>
              <a:rPr lang="en-GB" sz="2800" dirty="0">
                <a:latin typeface="Tahoma" pitchFamily="34" charset="0"/>
                <a:ea typeface="ＭＳ Ｐゴシック" pitchFamily="-112" charset="-128"/>
              </a:rPr>
              <a:t>Create a LinkedIn profile and connect with me.</a:t>
            </a:r>
            <a:endParaRPr lang="en-GB" sz="28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normAutofit/>
          </a:bodyPr>
          <a:lstStyle/>
          <a:p>
            <a:pPr eaLnBrk="1" hangingPunct="1"/>
            <a:r>
              <a:rPr lang="en-GB" sz="4800" b="1" dirty="0" smtClean="0"/>
              <a:t>BUSINESS STRUCTURE</a:t>
            </a:r>
            <a:br>
              <a:rPr lang="en-GB" sz="4800" b="1" dirty="0" smtClean="0"/>
            </a:br>
            <a:endParaRPr lang="en-GB" sz="4800" b="1" dirty="0" smtClean="0"/>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328406"/>
            <a:ext cx="8229600" cy="868346"/>
          </a:xfrm>
        </p:spPr>
        <p:txBody>
          <a:bodyPr/>
          <a:lstStyle/>
          <a:p>
            <a:r>
              <a:rPr lang="en-GB" b="1" dirty="0" smtClean="0">
                <a:latin typeface="Century Gothic" pitchFamily="34" charset="0"/>
              </a:rPr>
              <a:t>The Formal (Boring) Stuff</a:t>
            </a:r>
            <a:endParaRPr lang="en-GB" b="1" dirty="0">
              <a:latin typeface="Century Gothic" pitchFamily="34" charset="0"/>
            </a:endParaRPr>
          </a:p>
        </p:txBody>
      </p:sp>
      <p:sp>
        <p:nvSpPr>
          <p:cNvPr id="8" name="Text Box 3"/>
          <p:cNvSpPr txBox="1">
            <a:spLocks noChangeArrowheads="1"/>
          </p:cNvSpPr>
          <p:nvPr/>
        </p:nvSpPr>
        <p:spPr bwMode="auto">
          <a:xfrm>
            <a:off x="538485" y="1844824"/>
            <a:ext cx="8281987" cy="4401205"/>
          </a:xfrm>
          <a:prstGeom prst="rect">
            <a:avLst/>
          </a:prstGeom>
          <a:noFill/>
          <a:ln w="9525">
            <a:noFill/>
            <a:miter lim="800000"/>
            <a:headEnd/>
            <a:tailEnd/>
          </a:ln>
        </p:spPr>
        <p:txBody>
          <a:bodyPr>
            <a:spAutoFit/>
          </a:bodyPr>
          <a:lstStyle/>
          <a:p>
            <a:pPr eaLnBrk="0" hangingPunct="0">
              <a:spcBef>
                <a:spcPct val="50000"/>
              </a:spcBef>
              <a:buFontTx/>
              <a:buChar char="-"/>
            </a:pPr>
            <a:r>
              <a:rPr lang="en-GB" sz="2800" b="1" dirty="0" smtClean="0">
                <a:latin typeface="Century Gothic" pitchFamily="34" charset="0"/>
                <a:ea typeface="ＭＳ Ｐゴシック" pitchFamily="-112" charset="-128"/>
              </a:rPr>
              <a:t> The HMRC </a:t>
            </a:r>
          </a:p>
          <a:p>
            <a:pPr eaLnBrk="0" hangingPunct="0">
              <a:spcBef>
                <a:spcPct val="50000"/>
              </a:spcBef>
            </a:pPr>
            <a:endParaRPr lang="en-GB" sz="2800" b="1" dirty="0" smtClean="0">
              <a:latin typeface="Century Gothic" pitchFamily="34" charset="0"/>
              <a:ea typeface="ＭＳ Ｐゴシック" pitchFamily="-112" charset="-128"/>
            </a:endParaRPr>
          </a:p>
          <a:p>
            <a:pPr eaLnBrk="0" hangingPunct="0">
              <a:spcBef>
                <a:spcPct val="50000"/>
              </a:spcBef>
              <a:buFontTx/>
              <a:buChar char="-"/>
            </a:pPr>
            <a:r>
              <a:rPr lang="en-GB" sz="2800" b="1" dirty="0" smtClean="0">
                <a:latin typeface="Century Gothic" pitchFamily="34" charset="0"/>
                <a:ea typeface="ＭＳ Ｐゴシック" pitchFamily="-112" charset="-128"/>
              </a:rPr>
              <a:t> The Structures </a:t>
            </a:r>
          </a:p>
          <a:p>
            <a:pPr eaLnBrk="0" hangingPunct="0">
              <a:spcBef>
                <a:spcPct val="50000"/>
              </a:spcBef>
            </a:pPr>
            <a:endParaRPr lang="en-GB" sz="2800" b="1" dirty="0" smtClean="0">
              <a:latin typeface="Century Gothic" pitchFamily="34" charset="0"/>
              <a:ea typeface="ＭＳ Ｐゴシック" pitchFamily="-112" charset="-128"/>
            </a:endParaRPr>
          </a:p>
          <a:p>
            <a:pPr eaLnBrk="0" hangingPunct="0">
              <a:spcBef>
                <a:spcPct val="50000"/>
              </a:spcBef>
              <a:buFontTx/>
              <a:buChar char="-"/>
            </a:pPr>
            <a:r>
              <a:rPr lang="en-GB" sz="2800" b="1" dirty="0" smtClean="0">
                <a:latin typeface="Century Gothic" pitchFamily="34" charset="0"/>
                <a:ea typeface="ＭＳ Ｐゴシック" pitchFamily="-112" charset="-128"/>
              </a:rPr>
              <a:t> The Legal Considerations</a:t>
            </a:r>
          </a:p>
          <a:p>
            <a:pPr eaLnBrk="0" hangingPunct="0">
              <a:spcBef>
                <a:spcPct val="50000"/>
              </a:spcBef>
            </a:pPr>
            <a:endParaRPr lang="en-GB" sz="2800" b="1" dirty="0" smtClean="0">
              <a:latin typeface="Century Gothic" pitchFamily="34" charset="0"/>
              <a:ea typeface="ＭＳ Ｐゴシック" pitchFamily="-112" charset="-128"/>
            </a:endParaRPr>
          </a:p>
          <a:p>
            <a:pPr eaLnBrk="0" hangingPunct="0">
              <a:spcBef>
                <a:spcPct val="50000"/>
              </a:spcBef>
              <a:buFontTx/>
              <a:buChar char="-"/>
            </a:pPr>
            <a:r>
              <a:rPr lang="en-GB" sz="2800" b="1" dirty="0" smtClean="0">
                <a:latin typeface="Century Gothic" pitchFamily="34" charset="0"/>
                <a:ea typeface="ＭＳ Ｐゴシック" pitchFamily="-112" charset="-128"/>
              </a:rPr>
              <a:t> The other stuff...</a:t>
            </a:r>
            <a:endParaRPr lang="en-GB" sz="2800" b="1" dirty="0">
              <a:latin typeface="Century Gothic"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328406"/>
            <a:ext cx="8229600" cy="868346"/>
          </a:xfrm>
        </p:spPr>
        <p:txBody>
          <a:bodyPr/>
          <a:lstStyle/>
          <a:p>
            <a:r>
              <a:rPr lang="en-GB" b="1" dirty="0" smtClean="0">
                <a:latin typeface="Century Gothic" pitchFamily="34" charset="0"/>
              </a:rPr>
              <a:t>The HMRC</a:t>
            </a:r>
            <a:endParaRPr lang="en-GB" b="1" dirty="0">
              <a:latin typeface="Century Gothic" pitchFamily="34" charset="0"/>
            </a:endParaRPr>
          </a:p>
        </p:txBody>
      </p:sp>
      <p:sp>
        <p:nvSpPr>
          <p:cNvPr id="8" name="Text Box 3"/>
          <p:cNvSpPr txBox="1">
            <a:spLocks noChangeArrowheads="1"/>
          </p:cNvSpPr>
          <p:nvPr/>
        </p:nvSpPr>
        <p:spPr bwMode="auto">
          <a:xfrm>
            <a:off x="538485" y="1844824"/>
            <a:ext cx="8281987" cy="1585049"/>
          </a:xfrm>
          <a:prstGeom prst="rect">
            <a:avLst/>
          </a:prstGeom>
          <a:noFill/>
          <a:ln w="9525">
            <a:noFill/>
            <a:miter lim="800000"/>
            <a:headEnd/>
            <a:tailEnd/>
          </a:ln>
        </p:spPr>
        <p:txBody>
          <a:bodyPr wrap="square">
            <a:spAutoFit/>
          </a:bodyPr>
          <a:lstStyle/>
          <a:p>
            <a:pPr eaLnBrk="0" hangingPunct="0">
              <a:spcBef>
                <a:spcPct val="50000"/>
              </a:spcBef>
              <a:buFontTx/>
              <a:buChar char="-"/>
            </a:pPr>
            <a:r>
              <a:rPr lang="en-GB" sz="2800" b="1" dirty="0" smtClean="0">
                <a:latin typeface="Century Gothic" pitchFamily="34" charset="0"/>
                <a:ea typeface="ＭＳ Ｐゴシック" pitchFamily="-112" charset="-128"/>
              </a:rPr>
              <a:t> When are you self-employed?</a:t>
            </a:r>
          </a:p>
          <a:p>
            <a:pPr eaLnBrk="0" hangingPunct="0">
              <a:spcBef>
                <a:spcPct val="50000"/>
              </a:spcBef>
              <a:buFontTx/>
              <a:buChar char="-"/>
            </a:pPr>
            <a:r>
              <a:rPr lang="en-GB" sz="2800" b="1" dirty="0" smtClean="0">
                <a:latin typeface="Century Gothic" pitchFamily="34" charset="0"/>
                <a:ea typeface="ＭＳ Ｐゴシック" pitchFamily="-112" charset="-128"/>
              </a:rPr>
              <a:t> When do you need to tell the HMRC?</a:t>
            </a:r>
          </a:p>
          <a:p>
            <a:pPr eaLnBrk="0" hangingPunct="0">
              <a:spcBef>
                <a:spcPct val="50000"/>
              </a:spcBef>
            </a:pPr>
            <a:r>
              <a:rPr lang="en-GB" dirty="0" smtClean="0">
                <a:latin typeface="Century Gothic" pitchFamily="34" charset="0"/>
                <a:ea typeface="ＭＳ Ｐゴシック" pitchFamily="-112" charset="-128"/>
              </a:rPr>
              <a:t>				(within 3 months or £100 fine upwards)</a:t>
            </a:r>
          </a:p>
        </p:txBody>
      </p:sp>
      <p:sp>
        <p:nvSpPr>
          <p:cNvPr id="4" name="Text Box 3"/>
          <p:cNvSpPr txBox="1">
            <a:spLocks noChangeArrowheads="1"/>
          </p:cNvSpPr>
          <p:nvPr/>
        </p:nvSpPr>
        <p:spPr bwMode="auto">
          <a:xfrm>
            <a:off x="538485" y="3339569"/>
            <a:ext cx="8281987" cy="2893100"/>
          </a:xfrm>
          <a:prstGeom prst="rect">
            <a:avLst/>
          </a:prstGeom>
          <a:noFill/>
          <a:ln w="9525">
            <a:noFill/>
            <a:miter lim="800000"/>
            <a:headEnd/>
            <a:tailEnd/>
          </a:ln>
        </p:spPr>
        <p:txBody>
          <a:bodyPr wrap="square">
            <a:spAutoFit/>
          </a:bodyPr>
          <a:lstStyle/>
          <a:p>
            <a:pPr eaLnBrk="0" hangingPunct="0">
              <a:spcBef>
                <a:spcPct val="50000"/>
              </a:spcBef>
            </a:pPr>
            <a:endParaRPr lang="en-GB" sz="2800" dirty="0" smtClean="0">
              <a:latin typeface="Century Gothic" pitchFamily="34" charset="0"/>
              <a:ea typeface="ＭＳ Ｐゴシック" pitchFamily="-112" charset="-128"/>
              <a:hlinkClick r:id="rId2"/>
            </a:endParaRPr>
          </a:p>
          <a:p>
            <a:pPr eaLnBrk="0" hangingPunct="0">
              <a:spcBef>
                <a:spcPct val="50000"/>
              </a:spcBef>
            </a:pPr>
            <a:r>
              <a:rPr lang="en-GB" sz="2800" dirty="0" smtClean="0">
                <a:latin typeface="Century Gothic" pitchFamily="34" charset="0"/>
                <a:ea typeface="ＭＳ Ｐゴシック" pitchFamily="-112" charset="-128"/>
                <a:hlinkClick r:id="rId2"/>
              </a:rPr>
              <a:t>www.hmrc.gov.uk</a:t>
            </a:r>
            <a:r>
              <a:rPr lang="en-GB" sz="2800" dirty="0" smtClean="0">
                <a:latin typeface="Century Gothic" pitchFamily="34" charset="0"/>
                <a:ea typeface="ＭＳ Ｐゴシック" pitchFamily="-112" charset="-128"/>
              </a:rPr>
              <a:t> (self employment guide)</a:t>
            </a:r>
          </a:p>
          <a:p>
            <a:pPr eaLnBrk="0" hangingPunct="0">
              <a:spcBef>
                <a:spcPct val="50000"/>
              </a:spcBef>
            </a:pPr>
            <a:endParaRPr lang="en-GB" sz="2800" dirty="0" smtClean="0">
              <a:latin typeface="Century Gothic" pitchFamily="34" charset="0"/>
              <a:ea typeface="ＭＳ Ｐゴシック" pitchFamily="-112" charset="-128"/>
            </a:endParaRPr>
          </a:p>
          <a:p>
            <a:pPr eaLnBrk="0" hangingPunct="0">
              <a:spcBef>
                <a:spcPct val="50000"/>
              </a:spcBef>
            </a:pPr>
            <a:r>
              <a:rPr lang="en-GB" sz="2800" dirty="0" smtClean="0">
                <a:latin typeface="Century Gothic" pitchFamily="34" charset="0"/>
                <a:ea typeface="ＭＳ Ｐゴシック" pitchFamily="-112" charset="-128"/>
              </a:rPr>
              <a:t>Interested in tax, VAT, PAYE, credits and national insurance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fontScale="90000"/>
          </a:bodyPr>
          <a:lstStyle/>
          <a:p>
            <a:r>
              <a:rPr lang="en-GB" b="1" dirty="0" smtClean="0">
                <a:latin typeface="Century Gothic" pitchFamily="34" charset="0"/>
              </a:rPr>
              <a:t>Business Structure </a:t>
            </a:r>
            <a:br>
              <a:rPr lang="en-GB" b="1" dirty="0" smtClean="0">
                <a:latin typeface="Century Gothic" pitchFamily="34" charset="0"/>
              </a:rPr>
            </a:br>
            <a:r>
              <a:rPr lang="en-GB" sz="4000" b="1" dirty="0" smtClean="0">
                <a:latin typeface="Century Gothic" pitchFamily="34" charset="0"/>
              </a:rPr>
              <a:t>(or models or set-up or formation)</a:t>
            </a:r>
            <a:endParaRPr lang="en-GB" b="1" dirty="0">
              <a:latin typeface="Century Gothic" pitchFamily="34" charset="0"/>
            </a:endParaRPr>
          </a:p>
        </p:txBody>
      </p:sp>
      <p:sp>
        <p:nvSpPr>
          <p:cNvPr id="8" name="Text Box 3"/>
          <p:cNvSpPr txBox="1">
            <a:spLocks noChangeArrowheads="1"/>
          </p:cNvSpPr>
          <p:nvPr/>
        </p:nvSpPr>
        <p:spPr bwMode="auto">
          <a:xfrm>
            <a:off x="538485" y="1844824"/>
            <a:ext cx="8281987" cy="523220"/>
          </a:xfrm>
          <a:prstGeom prst="rect">
            <a:avLst/>
          </a:prstGeom>
          <a:noFill/>
          <a:ln w="9525">
            <a:noFill/>
            <a:miter lim="800000"/>
            <a:headEnd/>
            <a:tailEnd/>
          </a:ln>
        </p:spPr>
        <p:txBody>
          <a:bodyPr wrap="square">
            <a:spAutoFit/>
          </a:bodyPr>
          <a:lstStyle/>
          <a:p>
            <a:pPr eaLnBrk="0" hangingPunct="0">
              <a:spcBef>
                <a:spcPct val="50000"/>
              </a:spcBef>
              <a:buFontTx/>
              <a:buChar char="-"/>
            </a:pPr>
            <a:r>
              <a:rPr lang="en-GB" sz="2800" b="1" dirty="0" smtClean="0">
                <a:latin typeface="Century Gothic" pitchFamily="34" charset="0"/>
                <a:ea typeface="ＭＳ Ｐゴシック" pitchFamily="-112" charset="-128"/>
              </a:rPr>
              <a:t> What structures are there?</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Business Structure </a:t>
            </a:r>
            <a:endParaRPr lang="en-GB" b="1" dirty="0">
              <a:latin typeface="Century Gothic" pitchFamily="34" charset="0"/>
            </a:endParaRPr>
          </a:p>
        </p:txBody>
      </p:sp>
      <p:sp>
        <p:nvSpPr>
          <p:cNvPr id="4" name="Text Box 3"/>
          <p:cNvSpPr txBox="1">
            <a:spLocks noChangeArrowheads="1"/>
          </p:cNvSpPr>
          <p:nvPr/>
        </p:nvSpPr>
        <p:spPr bwMode="auto">
          <a:xfrm>
            <a:off x="395536" y="1628800"/>
            <a:ext cx="8281987" cy="3970318"/>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Self-employed/Sole Trader </a:t>
            </a:r>
            <a:br>
              <a:rPr lang="en-GB" sz="2800" b="1" dirty="0" smtClean="0">
                <a:latin typeface="Century Gothic" pitchFamily="34" charset="0"/>
                <a:ea typeface="ＭＳ Ｐゴシック" pitchFamily="-112" charset="-128"/>
              </a:rPr>
            </a:br>
            <a:r>
              <a:rPr lang="en-GB" sz="2800" dirty="0" smtClean="0">
                <a:latin typeface="Century Gothic" pitchFamily="34" charset="0"/>
                <a:ea typeface="ＭＳ Ｐゴシック" pitchFamily="-112" charset="-128"/>
              </a:rPr>
              <a:t>(or contractor or freelancer)</a:t>
            </a:r>
          </a:p>
          <a:p>
            <a:pPr eaLnBrk="0" hangingPunct="0">
              <a:spcBef>
                <a:spcPct val="50000"/>
              </a:spcBef>
            </a:pPr>
            <a:endParaRPr lang="en-GB" sz="2800" dirty="0" smtClean="0">
              <a:latin typeface="Century Gothic" pitchFamily="34" charset="0"/>
              <a:ea typeface="ＭＳ Ｐゴシック" pitchFamily="-112" charset="-128"/>
            </a:endParaRPr>
          </a:p>
          <a:p>
            <a:pPr eaLnBrk="0" hangingPunct="0">
              <a:spcBef>
                <a:spcPct val="50000"/>
              </a:spcBef>
            </a:pPr>
            <a:r>
              <a:rPr lang="en-GB" sz="2800" b="1" dirty="0" smtClean="0">
                <a:latin typeface="Century Gothic" pitchFamily="34" charset="0"/>
                <a:ea typeface="ＭＳ Ｐゴシック" pitchFamily="-112" charset="-128"/>
              </a:rPr>
              <a:t>VS</a:t>
            </a:r>
          </a:p>
          <a:p>
            <a:pPr eaLnBrk="0" hangingPunct="0">
              <a:spcBef>
                <a:spcPct val="50000"/>
              </a:spcBef>
            </a:pPr>
            <a:endParaRPr lang="en-GB" sz="2800" b="1" dirty="0" smtClean="0">
              <a:latin typeface="Century Gothic" pitchFamily="34" charset="0"/>
              <a:ea typeface="ＭＳ Ｐゴシック" pitchFamily="-112" charset="-128"/>
            </a:endParaRPr>
          </a:p>
          <a:p>
            <a:pPr eaLnBrk="0" hangingPunct="0">
              <a:spcBef>
                <a:spcPct val="50000"/>
              </a:spcBef>
            </a:pPr>
            <a:r>
              <a:rPr lang="en-GB" sz="2800" b="1" dirty="0" smtClean="0">
                <a:latin typeface="Century Gothic" pitchFamily="34" charset="0"/>
                <a:ea typeface="ＭＳ Ｐゴシック" pitchFamily="-112" charset="-128"/>
              </a:rPr>
              <a:t>Private Limited Company</a:t>
            </a:r>
            <a:br>
              <a:rPr lang="en-GB" sz="2800" b="1" dirty="0" smtClean="0">
                <a:latin typeface="Century Gothic" pitchFamily="34" charset="0"/>
                <a:ea typeface="ＭＳ Ｐゴシック" pitchFamily="-112" charset="-128"/>
              </a:rPr>
            </a:br>
            <a:r>
              <a:rPr lang="en-GB" sz="2800" dirty="0" smtClean="0">
                <a:latin typeface="Century Gothic" pitchFamily="34" charset="0"/>
                <a:ea typeface="ＭＳ Ｐゴシック" pitchFamily="-112" charset="-128"/>
              </a:rPr>
              <a:t>(Director and employee)</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9552" y="476672"/>
            <a:ext cx="8281987" cy="523220"/>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Sole Trader </a:t>
            </a:r>
            <a:r>
              <a:rPr lang="en-GB" sz="2800" b="1" dirty="0" err="1" smtClean="0">
                <a:latin typeface="Century Gothic" pitchFamily="34" charset="0"/>
                <a:ea typeface="ＭＳ Ｐゴシック" pitchFamily="-112" charset="-128"/>
              </a:rPr>
              <a:t>vs</a:t>
            </a:r>
            <a:r>
              <a:rPr lang="en-GB" sz="2800" b="1" dirty="0" smtClean="0">
                <a:latin typeface="Century Gothic" pitchFamily="34" charset="0"/>
                <a:ea typeface="ＭＳ Ｐゴシック" pitchFamily="-112" charset="-128"/>
              </a:rPr>
              <a:t> Ltd</a:t>
            </a:r>
          </a:p>
        </p:txBody>
      </p:sp>
      <p:graphicFrame>
        <p:nvGraphicFramePr>
          <p:cNvPr id="9" name="Table 8"/>
          <p:cNvGraphicFramePr>
            <a:graphicFrameLocks noGrp="1"/>
          </p:cNvGraphicFramePr>
          <p:nvPr/>
        </p:nvGraphicFramePr>
        <p:xfrm>
          <a:off x="395536" y="1628800"/>
          <a:ext cx="8280921" cy="4949650"/>
        </p:xfrm>
        <a:graphic>
          <a:graphicData uri="http://schemas.openxmlformats.org/drawingml/2006/table">
            <a:tbl>
              <a:tblPr firstRow="1" bandRow="1">
                <a:tableStyleId>{5C22544A-7EE6-4342-B048-85BDC9FD1C3A}</a:tableStyleId>
              </a:tblPr>
              <a:tblGrid>
                <a:gridCol w="2760307"/>
                <a:gridCol w="2760307"/>
                <a:gridCol w="2760307"/>
              </a:tblGrid>
              <a:tr h="585065">
                <a:tc>
                  <a:txBody>
                    <a:bodyPr/>
                    <a:lstStyle/>
                    <a:p>
                      <a:r>
                        <a:rPr lang="en-GB" sz="1400" dirty="0" smtClean="0"/>
                        <a:t>Sole Trader (or partnership)</a:t>
                      </a:r>
                      <a:endParaRPr lang="en-GB" sz="1400" dirty="0"/>
                    </a:p>
                  </a:txBody>
                  <a:tcPr/>
                </a:tc>
                <a:tc>
                  <a:txBody>
                    <a:bodyPr/>
                    <a:lstStyle/>
                    <a:p>
                      <a:r>
                        <a:rPr lang="en-GB" sz="1400" dirty="0" smtClean="0"/>
                        <a:t>Limited Company (by shares)</a:t>
                      </a:r>
                      <a:endParaRPr lang="en-GB" sz="1400" dirty="0"/>
                    </a:p>
                  </a:txBody>
                  <a:tcPr/>
                </a:tc>
                <a:tc>
                  <a:txBody>
                    <a:bodyPr/>
                    <a:lstStyle/>
                    <a:p>
                      <a:r>
                        <a:rPr lang="en-GB" sz="1400" dirty="0" smtClean="0"/>
                        <a:t>My</a:t>
                      </a:r>
                      <a:r>
                        <a:rPr lang="en-GB" sz="1400" baseline="0" dirty="0" smtClean="0"/>
                        <a:t> opinion...</a:t>
                      </a:r>
                      <a:endParaRPr lang="en-GB" sz="1400" dirty="0"/>
                    </a:p>
                  </a:txBody>
                  <a:tcPr/>
                </a:tc>
              </a:tr>
              <a:tr h="585065">
                <a:tc>
                  <a:txBody>
                    <a:bodyPr/>
                    <a:lstStyle/>
                    <a:p>
                      <a:r>
                        <a:rPr lang="en-GB" sz="1400" dirty="0" smtClean="0"/>
                        <a:t>You are the business (legally and for risk)</a:t>
                      </a:r>
                      <a:endParaRPr lang="en-GB" sz="1400" dirty="0"/>
                    </a:p>
                  </a:txBody>
                  <a:tcPr/>
                </a:tc>
                <a:tc>
                  <a:txBody>
                    <a:bodyPr/>
                    <a:lstStyle/>
                    <a:p>
                      <a:r>
                        <a:rPr lang="en-GB" sz="1400" dirty="0" smtClean="0"/>
                        <a:t>The business is a separate legal identity</a:t>
                      </a:r>
                      <a:r>
                        <a:rPr lang="en-GB" sz="1400" baseline="0" dirty="0" smtClean="0"/>
                        <a:t> (you have ownership via shares) with Companies House (</a:t>
                      </a:r>
                      <a:r>
                        <a:rPr lang="en-GB" sz="1400" baseline="0" dirty="0" err="1" smtClean="0"/>
                        <a:t>Reg</a:t>
                      </a:r>
                      <a:r>
                        <a:rPr lang="en-GB" sz="1400" baseline="0" dirty="0" smtClean="0"/>
                        <a:t> No, Arts &amp; </a:t>
                      </a:r>
                      <a:r>
                        <a:rPr lang="en-GB" sz="1400" baseline="0" dirty="0" err="1" smtClean="0"/>
                        <a:t>Mems</a:t>
                      </a:r>
                      <a:r>
                        <a:rPr lang="en-GB" sz="1400" baseline="0" dirty="0" smtClean="0"/>
                        <a:t>)</a:t>
                      </a:r>
                      <a:endParaRPr lang="en-GB" sz="1400" dirty="0"/>
                    </a:p>
                  </a:txBody>
                  <a:tcPr/>
                </a:tc>
                <a:tc>
                  <a:txBody>
                    <a:bodyPr/>
                    <a:lstStyle/>
                    <a:p>
                      <a:pPr algn="r"/>
                      <a:r>
                        <a:rPr lang="en-GB" sz="1400" dirty="0" smtClean="0">
                          <a:solidFill>
                            <a:srgbClr val="C00000"/>
                          </a:solidFill>
                        </a:rPr>
                        <a:t>Bit more paperwork but risk of personal</a:t>
                      </a:r>
                      <a:r>
                        <a:rPr lang="en-GB" sz="1400" baseline="0" dirty="0" smtClean="0">
                          <a:solidFill>
                            <a:srgbClr val="C00000"/>
                          </a:solidFill>
                        </a:rPr>
                        <a:t> losses is greatly reduced</a:t>
                      </a:r>
                      <a:endParaRPr lang="en-GB" sz="1400" dirty="0">
                        <a:solidFill>
                          <a:srgbClr val="C00000"/>
                        </a:solidFill>
                      </a:endParaRPr>
                    </a:p>
                  </a:txBody>
                  <a:tcPr/>
                </a:tc>
              </a:tr>
              <a:tr h="585065">
                <a:tc>
                  <a:txBody>
                    <a:bodyPr/>
                    <a:lstStyle/>
                    <a:p>
                      <a:r>
                        <a:rPr lang="en-GB" sz="1400" dirty="0" smtClean="0"/>
                        <a:t>You are self-employed</a:t>
                      </a:r>
                      <a:endParaRPr lang="en-GB" sz="1400" dirty="0"/>
                    </a:p>
                  </a:txBody>
                  <a:tcPr/>
                </a:tc>
                <a:tc>
                  <a:txBody>
                    <a:bodyPr/>
                    <a:lstStyle/>
                    <a:p>
                      <a:r>
                        <a:rPr lang="en-GB" sz="1400" dirty="0" smtClean="0"/>
                        <a:t>You are</a:t>
                      </a:r>
                      <a:r>
                        <a:rPr lang="en-GB" sz="1400" baseline="0" dirty="0" smtClean="0"/>
                        <a:t> a Director (and if you chose an employee)</a:t>
                      </a:r>
                      <a:endParaRPr lang="en-GB" sz="1400" dirty="0"/>
                    </a:p>
                  </a:txBody>
                  <a:tcPr/>
                </a:tc>
                <a:tc>
                  <a:txBody>
                    <a:bodyPr/>
                    <a:lstStyle/>
                    <a:p>
                      <a:pPr algn="r"/>
                      <a:r>
                        <a:rPr lang="en-GB" sz="1400" dirty="0" smtClean="0">
                          <a:solidFill>
                            <a:srgbClr val="C00000"/>
                          </a:solidFill>
                        </a:rPr>
                        <a:t>Director/Ltd adds gravitas</a:t>
                      </a:r>
                      <a:endParaRPr lang="en-GB" sz="1400" dirty="0">
                        <a:solidFill>
                          <a:srgbClr val="C00000"/>
                        </a:solidFill>
                      </a:endParaRPr>
                    </a:p>
                  </a:txBody>
                  <a:tcPr/>
                </a:tc>
              </a:tr>
              <a:tr h="585065">
                <a:tc>
                  <a:txBody>
                    <a:bodyPr/>
                    <a:lstStyle/>
                    <a:p>
                      <a:r>
                        <a:rPr lang="en-GB" sz="1400" dirty="0" smtClean="0"/>
                        <a:t>Your</a:t>
                      </a:r>
                      <a:r>
                        <a:rPr lang="en-GB" sz="1400" baseline="0" dirty="0" smtClean="0"/>
                        <a:t> salary is your profit (income minus expenditure – keep your receipts)</a:t>
                      </a:r>
                      <a:endParaRPr lang="en-GB" sz="1400" dirty="0"/>
                    </a:p>
                  </a:txBody>
                  <a:tcPr/>
                </a:tc>
                <a:tc>
                  <a:txBody>
                    <a:bodyPr/>
                    <a:lstStyle/>
                    <a:p>
                      <a:r>
                        <a:rPr lang="en-GB" sz="1400" dirty="0" smtClean="0"/>
                        <a:t>You can pay yourself a salary and take dividends from the profits the company</a:t>
                      </a:r>
                      <a:r>
                        <a:rPr lang="en-GB" sz="1400" baseline="0" dirty="0" smtClean="0"/>
                        <a:t> make.</a:t>
                      </a:r>
                      <a:endParaRPr lang="en-GB" sz="1400" dirty="0"/>
                    </a:p>
                  </a:txBody>
                  <a:tcPr/>
                </a:tc>
                <a:tc>
                  <a:txBody>
                    <a:bodyPr/>
                    <a:lstStyle/>
                    <a:p>
                      <a:pPr algn="r"/>
                      <a:r>
                        <a:rPr lang="en-GB" sz="1400" dirty="0" smtClean="0">
                          <a:solidFill>
                            <a:srgbClr val="C00000"/>
                          </a:solidFill>
                        </a:rPr>
                        <a:t>Much</a:t>
                      </a:r>
                      <a:r>
                        <a:rPr lang="en-GB" sz="1400" baseline="0" dirty="0" smtClean="0">
                          <a:solidFill>
                            <a:srgbClr val="C00000"/>
                          </a:solidFill>
                        </a:rPr>
                        <a:t> simpler as sole trader</a:t>
                      </a:r>
                      <a:endParaRPr lang="en-GB" sz="1400" dirty="0">
                        <a:solidFill>
                          <a:srgbClr val="C00000"/>
                        </a:solidFill>
                      </a:endParaRPr>
                    </a:p>
                  </a:txBody>
                  <a:tcPr/>
                </a:tc>
              </a:tr>
              <a:tr h="585065">
                <a:tc>
                  <a:txBody>
                    <a:bodyPr/>
                    <a:lstStyle/>
                    <a:p>
                      <a:r>
                        <a:rPr lang="en-GB" sz="1400" dirty="0" smtClean="0"/>
                        <a:t>You will pay</a:t>
                      </a:r>
                      <a:r>
                        <a:rPr lang="en-GB" sz="1400" baseline="0" dirty="0" smtClean="0"/>
                        <a:t> national insurance and</a:t>
                      </a:r>
                      <a:r>
                        <a:rPr lang="en-GB" sz="1400" dirty="0" smtClean="0"/>
                        <a:t> income tax (over allowance) on your profits after completing an annual self-assessment</a:t>
                      </a:r>
                      <a:endParaRPr lang="en-GB" sz="1400" dirty="0"/>
                    </a:p>
                  </a:txBody>
                  <a:tcPr/>
                </a:tc>
                <a:tc>
                  <a:txBody>
                    <a:bodyPr/>
                    <a:lstStyle/>
                    <a:p>
                      <a:r>
                        <a:rPr lang="en-GB" sz="1400" dirty="0" smtClean="0"/>
                        <a:t>The company will be charged corporation tax on all profits.</a:t>
                      </a:r>
                    </a:p>
                    <a:p>
                      <a:r>
                        <a:rPr lang="en-GB" sz="1400" dirty="0" smtClean="0"/>
                        <a:t>Directors will be taxed on their dividends after allowance.</a:t>
                      </a:r>
                    </a:p>
                    <a:p>
                      <a:r>
                        <a:rPr lang="en-GB" sz="1400" dirty="0" smtClean="0"/>
                        <a:t>Employees</a:t>
                      </a:r>
                      <a:r>
                        <a:rPr lang="en-GB" sz="1400" baseline="0" dirty="0" smtClean="0"/>
                        <a:t> will be taxed via PAYE and NICS.</a:t>
                      </a:r>
                      <a:r>
                        <a:rPr lang="en-GB" sz="1400" dirty="0" smtClean="0"/>
                        <a:t> </a:t>
                      </a:r>
                      <a:endParaRPr lang="en-GB" sz="1400" dirty="0"/>
                    </a:p>
                  </a:txBody>
                  <a:tcPr/>
                </a:tc>
                <a:tc>
                  <a:txBody>
                    <a:bodyPr/>
                    <a:lstStyle/>
                    <a:p>
                      <a:pPr algn="r"/>
                      <a:r>
                        <a:rPr lang="en-GB" sz="1400" dirty="0" smtClean="0">
                          <a:solidFill>
                            <a:srgbClr val="C00000"/>
                          </a:solidFill>
                        </a:rPr>
                        <a:t>Corporation tax is less than income tax, and with dividends allowance you are generally better off as a company (but is</a:t>
                      </a:r>
                      <a:r>
                        <a:rPr lang="en-GB" sz="1400" baseline="0" dirty="0" smtClean="0">
                          <a:solidFill>
                            <a:srgbClr val="C00000"/>
                          </a:solidFill>
                        </a:rPr>
                        <a:t> it worth the extra hassle or the cost of using an accountant).</a:t>
                      </a:r>
                      <a:endParaRPr lang="en-GB" sz="1400" dirty="0">
                        <a:solidFill>
                          <a:srgbClr val="C00000"/>
                        </a:solidFill>
                      </a:endParaRPr>
                    </a:p>
                  </a:txBody>
                  <a:tcPr/>
                </a:tc>
              </a:tr>
              <a:tr h="585065">
                <a:tc>
                  <a:txBody>
                    <a:bodyPr/>
                    <a:lstStyle/>
                    <a:p>
                      <a:r>
                        <a:rPr lang="en-GB" sz="1400" dirty="0" smtClean="0"/>
                        <a:t>Must complete the Self-Assessment</a:t>
                      </a:r>
                      <a:endParaRPr lang="en-GB" sz="1400" dirty="0"/>
                    </a:p>
                  </a:txBody>
                  <a:tcPr/>
                </a:tc>
                <a:tc>
                  <a:txBody>
                    <a:bodyPr/>
                    <a:lstStyle/>
                    <a:p>
                      <a:r>
                        <a:rPr lang="en-GB" sz="1400" dirty="0" smtClean="0"/>
                        <a:t>Must complete annual accounts for</a:t>
                      </a:r>
                      <a:r>
                        <a:rPr lang="en-GB" sz="1400" baseline="0" dirty="0" smtClean="0"/>
                        <a:t> HMRC</a:t>
                      </a:r>
                      <a:r>
                        <a:rPr lang="en-GB" sz="1400" dirty="0" smtClean="0"/>
                        <a:t> and statement with Companies House. </a:t>
                      </a:r>
                      <a:endParaRPr lang="en-GB" sz="1400" dirty="0"/>
                    </a:p>
                  </a:txBody>
                  <a:tcPr/>
                </a:tc>
                <a:tc>
                  <a:txBody>
                    <a:bodyPr/>
                    <a:lstStyle/>
                    <a:p>
                      <a:pPr algn="r"/>
                      <a:r>
                        <a:rPr lang="en-GB" sz="1400" dirty="0" smtClean="0">
                          <a:solidFill>
                            <a:srgbClr val="C00000"/>
                          </a:solidFill>
                        </a:rPr>
                        <a:t>This</a:t>
                      </a:r>
                      <a:r>
                        <a:rPr lang="en-GB" sz="1400" baseline="0" dirty="0" smtClean="0">
                          <a:solidFill>
                            <a:srgbClr val="C00000"/>
                          </a:solidFill>
                        </a:rPr>
                        <a:t> is a big consideration. Accounting is a specialism and is costly!</a:t>
                      </a:r>
                      <a:endParaRPr lang="en-GB" sz="1400" dirty="0">
                        <a:solidFill>
                          <a:srgbClr val="C00000"/>
                        </a:solidFill>
                      </a:endParaRPr>
                    </a:p>
                  </a:txBody>
                  <a:tcPr/>
                </a:tc>
              </a:tr>
            </a:tbl>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9552" y="476672"/>
            <a:ext cx="8281987" cy="523220"/>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Sole Trader </a:t>
            </a:r>
            <a:r>
              <a:rPr lang="en-GB" sz="2800" b="1" dirty="0" err="1" smtClean="0">
                <a:latin typeface="Century Gothic" pitchFamily="34" charset="0"/>
                <a:ea typeface="ＭＳ Ｐゴシック" pitchFamily="-112" charset="-128"/>
              </a:rPr>
              <a:t>vs</a:t>
            </a:r>
            <a:r>
              <a:rPr lang="en-GB" sz="2800" b="1" dirty="0" smtClean="0">
                <a:latin typeface="Century Gothic" pitchFamily="34" charset="0"/>
                <a:ea typeface="ＭＳ Ｐゴシック" pitchFamily="-112" charset="-128"/>
              </a:rPr>
              <a:t> Ltd</a:t>
            </a:r>
          </a:p>
        </p:txBody>
      </p:sp>
      <p:pic>
        <p:nvPicPr>
          <p:cNvPr id="95234" name="Picture 2" descr="Related image"/>
          <p:cNvPicPr>
            <a:picLocks noChangeAspect="1" noChangeArrowheads="1"/>
          </p:cNvPicPr>
          <p:nvPr/>
        </p:nvPicPr>
        <p:blipFill>
          <a:blip r:embed="rId2" cstate="print"/>
          <a:srcRect t="20677" b="20956"/>
          <a:stretch>
            <a:fillRect/>
          </a:stretch>
        </p:blipFill>
        <p:spPr bwMode="auto">
          <a:xfrm>
            <a:off x="1187624" y="1772816"/>
            <a:ext cx="6029325" cy="4536504"/>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A bit of both?</a:t>
            </a:r>
            <a:endParaRPr lang="en-GB" b="1" dirty="0">
              <a:latin typeface="Century Gothic" pitchFamily="34" charset="0"/>
            </a:endParaRPr>
          </a:p>
        </p:txBody>
      </p:sp>
      <p:sp>
        <p:nvSpPr>
          <p:cNvPr id="8" name="Text Box 3"/>
          <p:cNvSpPr txBox="1">
            <a:spLocks noChangeArrowheads="1"/>
          </p:cNvSpPr>
          <p:nvPr/>
        </p:nvSpPr>
        <p:spPr bwMode="auto">
          <a:xfrm>
            <a:off x="395536" y="2564904"/>
            <a:ext cx="8281987" cy="954107"/>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What if I work (employed) for a company but also do my own thing and earn extra money?</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9552" y="476672"/>
            <a:ext cx="8281987" cy="523220"/>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Available on request</a:t>
            </a:r>
          </a:p>
        </p:txBody>
      </p:sp>
      <p:pic>
        <p:nvPicPr>
          <p:cNvPr id="1026" name="Picture 2"/>
          <p:cNvPicPr>
            <a:picLocks noChangeAspect="1" noChangeArrowheads="1"/>
          </p:cNvPicPr>
          <p:nvPr/>
        </p:nvPicPr>
        <p:blipFill>
          <a:blip r:embed="rId2" cstate="print"/>
          <a:srcRect l="20269" t="12001" r="14657" b="9323"/>
          <a:stretch>
            <a:fillRect/>
          </a:stretch>
        </p:blipFill>
        <p:spPr bwMode="auto">
          <a:xfrm>
            <a:off x="2483768" y="1772816"/>
            <a:ext cx="4392488" cy="424847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9552" y="476672"/>
            <a:ext cx="8281987" cy="523220"/>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Social Enterprises</a:t>
            </a:r>
          </a:p>
        </p:txBody>
      </p:sp>
      <p:pic>
        <p:nvPicPr>
          <p:cNvPr id="94210" name="Picture 2"/>
          <p:cNvPicPr>
            <a:picLocks noChangeAspect="1" noChangeArrowheads="1"/>
          </p:cNvPicPr>
          <p:nvPr/>
        </p:nvPicPr>
        <p:blipFill>
          <a:blip r:embed="rId2" cstate="print"/>
          <a:srcRect/>
          <a:stretch>
            <a:fillRect/>
          </a:stretch>
        </p:blipFill>
        <p:spPr bwMode="auto">
          <a:xfrm>
            <a:off x="683568" y="1268760"/>
            <a:ext cx="7735162" cy="5413028"/>
          </a:xfrm>
          <a:prstGeom prst="rect">
            <a:avLst/>
          </a:prstGeom>
          <a:noFill/>
          <a:ln w="9525">
            <a:noFill/>
            <a:miter lim="800000"/>
            <a:headEnd/>
            <a:tailEnd/>
          </a:ln>
        </p:spPr>
      </p:pic>
      <p:sp>
        <p:nvSpPr>
          <p:cNvPr id="4" name="TextBox 3"/>
          <p:cNvSpPr txBox="1"/>
          <p:nvPr/>
        </p:nvSpPr>
        <p:spPr>
          <a:xfrm>
            <a:off x="5652120" y="6237312"/>
            <a:ext cx="2880320" cy="338554"/>
          </a:xfrm>
          <a:prstGeom prst="rect">
            <a:avLst/>
          </a:prstGeom>
          <a:noFill/>
        </p:spPr>
        <p:txBody>
          <a:bodyPr wrap="square" rtlCol="0">
            <a:spAutoFit/>
          </a:bodyPr>
          <a:lstStyle/>
          <a:p>
            <a:r>
              <a:rPr lang="en-GB" sz="1600" dirty="0" smtClean="0">
                <a:solidFill>
                  <a:srgbClr val="0070C0"/>
                </a:solidFill>
                <a:latin typeface="Segoe UI Black" pitchFamily="34" charset="0"/>
                <a:ea typeface="Segoe UI Black" pitchFamily="34" charset="0"/>
                <a:cs typeface="Segoe UI Black" pitchFamily="34" charset="0"/>
              </a:rPr>
              <a:t>*Loads of material/info!*</a:t>
            </a:r>
            <a:endParaRPr lang="en-GB" sz="1600" dirty="0">
              <a:solidFill>
                <a:srgbClr val="0070C0"/>
              </a:solidFill>
              <a:latin typeface="Segoe UI Black" pitchFamily="34" charset="0"/>
              <a:ea typeface="Segoe UI Black" pitchFamily="34" charset="0"/>
              <a:cs typeface="Segoe UI Black"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Box 3"/>
          <p:cNvSpPr txBox="1">
            <a:spLocks noChangeArrowheads="1"/>
          </p:cNvSpPr>
          <p:nvPr/>
        </p:nvSpPr>
        <p:spPr bwMode="auto">
          <a:xfrm>
            <a:off x="539552" y="476672"/>
            <a:ext cx="8281987" cy="523220"/>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Community Interest Companies (CIC’s)</a:t>
            </a:r>
          </a:p>
        </p:txBody>
      </p:sp>
      <p:sp>
        <p:nvSpPr>
          <p:cNvPr id="5" name="TextBox 4"/>
          <p:cNvSpPr txBox="1"/>
          <p:nvPr/>
        </p:nvSpPr>
        <p:spPr>
          <a:xfrm>
            <a:off x="611560" y="1700808"/>
            <a:ext cx="6840760" cy="4247317"/>
          </a:xfrm>
          <a:prstGeom prst="rect">
            <a:avLst/>
          </a:prstGeom>
          <a:noFill/>
        </p:spPr>
        <p:txBody>
          <a:bodyPr wrap="square" rtlCol="0">
            <a:spAutoFit/>
          </a:bodyPr>
          <a:lstStyle/>
          <a:p>
            <a:r>
              <a:rPr lang="en-GB" b="1" dirty="0" smtClean="0"/>
              <a:t>A CIC is a special type of limited company which exists to benefit the community rather than private shareholders.</a:t>
            </a:r>
          </a:p>
          <a:p>
            <a:endParaRPr lang="en-GB" b="1" dirty="0" smtClean="0"/>
          </a:p>
          <a:p>
            <a:r>
              <a:rPr lang="en-GB" dirty="0" smtClean="0"/>
              <a:t>To set up a CIC, you need to apply to Companies House, and:</a:t>
            </a:r>
          </a:p>
          <a:p>
            <a:endParaRPr lang="en-GB" b="1" dirty="0" smtClean="0"/>
          </a:p>
          <a:p>
            <a:pPr>
              <a:buFont typeface="Arial" pitchFamily="34" charset="0"/>
              <a:buChar char="•"/>
            </a:pPr>
            <a:r>
              <a:rPr lang="en-GB" b="1" dirty="0" smtClean="0"/>
              <a:t>include a ‘community interest statement’, explaining what your business plans to do</a:t>
            </a:r>
          </a:p>
          <a:p>
            <a:pPr>
              <a:buFont typeface="Arial" pitchFamily="34" charset="0"/>
              <a:buChar char="•"/>
            </a:pPr>
            <a:endParaRPr lang="en-GB" b="1" dirty="0" smtClean="0"/>
          </a:p>
          <a:p>
            <a:pPr>
              <a:buFont typeface="Arial" pitchFamily="34" charset="0"/>
              <a:buChar char="•"/>
            </a:pPr>
            <a:r>
              <a:rPr lang="en-GB" b="1" dirty="0" smtClean="0"/>
              <a:t>create an ‘asset lock’- a legal promise stating that the company’s assets will only be used for its social objectives, and setting limits to the money it can pay to shareholders</a:t>
            </a:r>
          </a:p>
          <a:p>
            <a:pPr>
              <a:buFont typeface="Arial" pitchFamily="34" charset="0"/>
              <a:buChar char="•"/>
            </a:pPr>
            <a:endParaRPr lang="en-GB" b="1" dirty="0" smtClean="0"/>
          </a:p>
          <a:p>
            <a:pPr>
              <a:buFont typeface="Arial" pitchFamily="34" charset="0"/>
              <a:buChar char="•"/>
            </a:pPr>
            <a:r>
              <a:rPr lang="en-GB" b="1" dirty="0" smtClean="0"/>
              <a:t>get your company approved by the community interest company regulator - your application will automatically be sent to them</a:t>
            </a:r>
            <a:endParaRPr lang="en-GB" b="1" dirty="0"/>
          </a:p>
        </p:txBody>
      </p:sp>
      <p:sp>
        <p:nvSpPr>
          <p:cNvPr id="6" name="TextBox 5"/>
          <p:cNvSpPr txBox="1"/>
          <p:nvPr/>
        </p:nvSpPr>
        <p:spPr>
          <a:xfrm>
            <a:off x="5652120" y="6237312"/>
            <a:ext cx="2880320" cy="338554"/>
          </a:xfrm>
          <a:prstGeom prst="rect">
            <a:avLst/>
          </a:prstGeom>
          <a:noFill/>
        </p:spPr>
        <p:txBody>
          <a:bodyPr wrap="square" rtlCol="0">
            <a:spAutoFit/>
          </a:bodyPr>
          <a:lstStyle/>
          <a:p>
            <a:r>
              <a:rPr lang="en-GB" sz="1600" dirty="0" smtClean="0">
                <a:solidFill>
                  <a:srgbClr val="0070C0"/>
                </a:solidFill>
                <a:latin typeface="Segoe UI Black" pitchFamily="34" charset="0"/>
                <a:ea typeface="Segoe UI Black" pitchFamily="34" charset="0"/>
                <a:cs typeface="Segoe UI Black" pitchFamily="34" charset="0"/>
              </a:rPr>
              <a:t>Examples Arts &amp; </a:t>
            </a:r>
            <a:r>
              <a:rPr lang="en-GB" sz="1600" dirty="0" err="1" smtClean="0">
                <a:solidFill>
                  <a:srgbClr val="0070C0"/>
                </a:solidFill>
                <a:latin typeface="Segoe UI Black" pitchFamily="34" charset="0"/>
                <a:ea typeface="Segoe UI Black" pitchFamily="34" charset="0"/>
                <a:cs typeface="Segoe UI Black" pitchFamily="34" charset="0"/>
              </a:rPr>
              <a:t>Mems</a:t>
            </a:r>
            <a:endParaRPr lang="en-GB" sz="1600" dirty="0" smtClean="0">
              <a:solidFill>
                <a:srgbClr val="0070C0"/>
              </a:solidFill>
              <a:latin typeface="Segoe UI Black" pitchFamily="34" charset="0"/>
              <a:ea typeface="Segoe UI Black" pitchFamily="34" charset="0"/>
              <a:cs typeface="Segoe UI Black"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fontScale="90000"/>
          </a:bodyPr>
          <a:lstStyle/>
          <a:p>
            <a:r>
              <a:rPr lang="en-GB" b="1" dirty="0" smtClean="0">
                <a:latin typeface="Century Gothic" pitchFamily="34" charset="0"/>
              </a:rPr>
              <a:t>Business Structure </a:t>
            </a:r>
            <a:br>
              <a:rPr lang="en-GB" b="1" dirty="0" smtClean="0">
                <a:latin typeface="Century Gothic" pitchFamily="34" charset="0"/>
              </a:rPr>
            </a:br>
            <a:r>
              <a:rPr lang="en-GB" sz="4000" b="1" dirty="0" smtClean="0">
                <a:latin typeface="Century Gothic" pitchFamily="34" charset="0"/>
              </a:rPr>
              <a:t>(or models or set-up or formation)</a:t>
            </a:r>
            <a:endParaRPr lang="en-GB" b="1" dirty="0">
              <a:latin typeface="Century Gothic" pitchFamily="34" charset="0"/>
            </a:endParaRPr>
          </a:p>
        </p:txBody>
      </p:sp>
      <p:sp>
        <p:nvSpPr>
          <p:cNvPr id="8" name="Text Box 3"/>
          <p:cNvSpPr txBox="1">
            <a:spLocks noChangeArrowheads="1"/>
          </p:cNvSpPr>
          <p:nvPr/>
        </p:nvSpPr>
        <p:spPr bwMode="auto">
          <a:xfrm>
            <a:off x="538485" y="1844824"/>
            <a:ext cx="8281987" cy="4401205"/>
          </a:xfrm>
          <a:prstGeom prst="rect">
            <a:avLst/>
          </a:prstGeom>
          <a:noFill/>
          <a:ln w="9525">
            <a:noFill/>
            <a:miter lim="800000"/>
            <a:headEnd/>
            <a:tailEnd/>
          </a:ln>
        </p:spPr>
        <p:txBody>
          <a:bodyPr wrap="square">
            <a:spAutoFit/>
          </a:bodyPr>
          <a:lstStyle/>
          <a:p>
            <a:pPr eaLnBrk="0" hangingPunct="0">
              <a:spcBef>
                <a:spcPct val="50000"/>
              </a:spcBef>
              <a:buFontTx/>
              <a:buChar char="-"/>
            </a:pPr>
            <a:r>
              <a:rPr lang="en-GB" sz="2800" b="1" dirty="0" smtClean="0">
                <a:latin typeface="Century Gothic" pitchFamily="34" charset="0"/>
                <a:ea typeface="ＭＳ Ｐゴシック" pitchFamily="-112" charset="-128"/>
              </a:rPr>
              <a:t> What other structures are there?</a:t>
            </a:r>
          </a:p>
          <a:p>
            <a:pPr eaLnBrk="0" hangingPunct="0">
              <a:spcBef>
                <a:spcPct val="50000"/>
              </a:spcBef>
              <a:buFontTx/>
              <a:buChar char="-"/>
            </a:pPr>
            <a:endParaRPr lang="en-GB" sz="2800" b="1" dirty="0" smtClean="0">
              <a:latin typeface="Century Gothic" pitchFamily="34" charset="0"/>
              <a:ea typeface="ＭＳ Ｐゴシック" pitchFamily="-112" charset="-128"/>
            </a:endParaRPr>
          </a:p>
          <a:p>
            <a:pPr eaLnBrk="0" hangingPunct="0">
              <a:spcBef>
                <a:spcPct val="50000"/>
              </a:spcBef>
              <a:buFont typeface="Arial" pitchFamily="34" charset="0"/>
              <a:buChar char="•"/>
            </a:pPr>
            <a:r>
              <a:rPr lang="en-GB" sz="2800" b="1" dirty="0" smtClean="0">
                <a:latin typeface="Century Gothic" pitchFamily="34" charset="0"/>
                <a:ea typeface="ＭＳ Ｐゴシック" pitchFamily="-112" charset="-128"/>
              </a:rPr>
              <a:t> Partnership </a:t>
            </a:r>
          </a:p>
          <a:p>
            <a:pPr eaLnBrk="0" hangingPunct="0">
              <a:spcBef>
                <a:spcPct val="50000"/>
              </a:spcBef>
              <a:buFont typeface="Arial" pitchFamily="34" charset="0"/>
              <a:buChar char="•"/>
            </a:pPr>
            <a:r>
              <a:rPr lang="en-GB" sz="2800" b="1" dirty="0" smtClean="0">
                <a:latin typeface="Century Gothic" pitchFamily="34" charset="0"/>
                <a:ea typeface="ＭＳ Ｐゴシック" pitchFamily="-112" charset="-128"/>
              </a:rPr>
              <a:t> Limited Liability Partnership</a:t>
            </a:r>
          </a:p>
          <a:p>
            <a:pPr eaLnBrk="0" hangingPunct="0">
              <a:spcBef>
                <a:spcPct val="50000"/>
              </a:spcBef>
              <a:buFont typeface="Arial" pitchFamily="34" charset="0"/>
              <a:buChar char="•"/>
            </a:pPr>
            <a:r>
              <a:rPr lang="en-GB" sz="2800" b="1" dirty="0" smtClean="0">
                <a:latin typeface="Century Gothic" pitchFamily="34" charset="0"/>
                <a:ea typeface="ＭＳ Ｐゴシック" pitchFamily="-112" charset="-128"/>
              </a:rPr>
              <a:t> Public Limited Company</a:t>
            </a:r>
          </a:p>
          <a:p>
            <a:pPr eaLnBrk="0" hangingPunct="0">
              <a:spcBef>
                <a:spcPct val="50000"/>
              </a:spcBef>
              <a:buFont typeface="Arial" pitchFamily="34" charset="0"/>
              <a:buChar char="•"/>
            </a:pPr>
            <a:r>
              <a:rPr lang="en-GB" sz="2800" b="1" dirty="0" smtClean="0">
                <a:latin typeface="Century Gothic" pitchFamily="34" charset="0"/>
                <a:ea typeface="ＭＳ Ｐゴシック" pitchFamily="-112" charset="-128"/>
              </a:rPr>
              <a:t> Franchises</a:t>
            </a:r>
          </a:p>
          <a:p>
            <a:pPr eaLnBrk="0" hangingPunct="0">
              <a:spcBef>
                <a:spcPct val="50000"/>
              </a:spcBef>
              <a:buFont typeface="Arial" pitchFamily="34" charset="0"/>
              <a:buChar char="•"/>
            </a:pPr>
            <a:r>
              <a:rPr lang="en-GB" sz="2800" b="1" dirty="0" smtClean="0">
                <a:latin typeface="Century Gothic" pitchFamily="34" charset="0"/>
                <a:ea typeface="ＭＳ Ｐゴシック" pitchFamily="-112" charset="-128"/>
              </a:rPr>
              <a:t> Charities or Clubs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fontScale="90000"/>
          </a:bodyPr>
          <a:lstStyle/>
          <a:p>
            <a:r>
              <a:rPr lang="en-GB" b="1" dirty="0" smtClean="0">
                <a:latin typeface="Century Gothic" pitchFamily="34" charset="0"/>
              </a:rPr>
              <a:t>Business Structure </a:t>
            </a:r>
            <a:br>
              <a:rPr lang="en-GB" b="1" dirty="0" smtClean="0">
                <a:latin typeface="Century Gothic" pitchFamily="34" charset="0"/>
              </a:rPr>
            </a:br>
            <a:r>
              <a:rPr lang="en-GB" sz="4000" b="1" dirty="0" smtClean="0">
                <a:latin typeface="Century Gothic" pitchFamily="34" charset="0"/>
              </a:rPr>
              <a:t>(or models or set-up or formation)</a:t>
            </a:r>
            <a:endParaRPr lang="en-GB" b="1" dirty="0">
              <a:latin typeface="Century Gothic" pitchFamily="34" charset="0"/>
            </a:endParaRPr>
          </a:p>
        </p:txBody>
      </p:sp>
      <p:sp>
        <p:nvSpPr>
          <p:cNvPr id="8" name="Text Box 3"/>
          <p:cNvSpPr txBox="1">
            <a:spLocks noChangeArrowheads="1"/>
          </p:cNvSpPr>
          <p:nvPr/>
        </p:nvSpPr>
        <p:spPr bwMode="auto">
          <a:xfrm>
            <a:off x="251520" y="1844824"/>
            <a:ext cx="8712967" cy="4104456"/>
          </a:xfrm>
          <a:prstGeom prst="rect">
            <a:avLst/>
          </a:prstGeom>
          <a:noFill/>
          <a:ln w="9525">
            <a:noFill/>
            <a:miter lim="800000"/>
            <a:headEnd/>
            <a:tailEnd/>
          </a:ln>
        </p:spPr>
        <p:txBody>
          <a:bodyPr wrap="square" numCol="2">
            <a:spAutoFit/>
          </a:bodyPr>
          <a:lstStyle/>
          <a:p>
            <a:pPr eaLnBrk="0" hangingPunct="0">
              <a:spcBef>
                <a:spcPct val="50000"/>
              </a:spcBef>
              <a:buFontTx/>
              <a:buChar char="-"/>
            </a:pPr>
            <a:r>
              <a:rPr lang="en-GB" sz="2800" b="1" dirty="0" smtClean="0">
                <a:latin typeface="Century Gothic" pitchFamily="34" charset="0"/>
                <a:ea typeface="ＭＳ Ｐゴシック" pitchFamily="-112" charset="-128"/>
              </a:rPr>
              <a:t>Other stuff...</a:t>
            </a:r>
          </a:p>
          <a:p>
            <a:pPr eaLnBrk="0" hangingPunct="0">
              <a:spcBef>
                <a:spcPct val="50000"/>
              </a:spcBef>
            </a:pPr>
            <a:endParaRPr lang="en-GB" sz="2800" b="1" dirty="0" smtClean="0">
              <a:latin typeface="Century Gothic" pitchFamily="34" charset="0"/>
              <a:ea typeface="ＭＳ Ｐゴシック" pitchFamily="-112" charset="-128"/>
            </a:endParaRP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VAT</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Taking on staff</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Allowable expenses, pensions, loans</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Grants and funding</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Insurance (PI/PL)</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Bank accounts</a:t>
            </a:r>
          </a:p>
          <a:p>
            <a:pPr eaLnBrk="0" hangingPunct="0">
              <a:spcBef>
                <a:spcPct val="50000"/>
              </a:spcBef>
              <a:buFont typeface="Arial" pitchFamily="34" charset="0"/>
              <a:buChar char="•"/>
            </a:pPr>
            <a:r>
              <a:rPr lang="en-GB" sz="2400" b="1" dirty="0" smtClean="0">
                <a:solidFill>
                  <a:srgbClr val="FF0000"/>
                </a:solidFill>
                <a:latin typeface="Century Gothic" pitchFamily="34" charset="0"/>
                <a:ea typeface="ＭＳ Ｐゴシック" pitchFamily="-112" charset="-128"/>
              </a:rPr>
              <a:t>Accreditations, Memberships &amp; Unions</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Tenders/Bids</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Policies/Procedures</a:t>
            </a:r>
          </a:p>
          <a:p>
            <a:pPr eaLnBrk="0" hangingPunct="0">
              <a:spcBef>
                <a:spcPct val="50000"/>
              </a:spcBef>
              <a:buFont typeface="Arial" pitchFamily="34" charset="0"/>
              <a:buChar char="•"/>
            </a:pPr>
            <a:r>
              <a:rPr lang="en-GB" sz="2400" b="1" dirty="0" smtClean="0">
                <a:latin typeface="Century Gothic" pitchFamily="34" charset="0"/>
                <a:ea typeface="ＭＳ Ｐゴシック" pitchFamily="-112" charset="-128"/>
              </a:rPr>
              <a:t>T&amp;C’s, contracts, invoices, receipts, etc. </a:t>
            </a:r>
            <a:endParaRPr lang="en-GB" sz="2400" b="1" dirty="0" smtClean="0">
              <a:solidFill>
                <a:srgbClr val="00B050"/>
              </a:solidFill>
              <a:latin typeface="Century Gothic"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2" end="2"/>
                                            </p:txEl>
                                          </p:spTgt>
                                        </p:tgtEl>
                                        <p:attrNameLst>
                                          <p:attrName>style.visibility</p:attrName>
                                        </p:attrNameLst>
                                      </p:cBhvr>
                                      <p:to>
                                        <p:strVal val="visible"/>
                                      </p:to>
                                    </p:set>
                                    <p:anim calcmode="lin" valueType="num">
                                      <p:cBhvr additive="base">
                                        <p:cTn id="13"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4" end="4"/>
                                            </p:txEl>
                                          </p:spTgt>
                                        </p:tgtEl>
                                        <p:attrNameLst>
                                          <p:attrName>style.visibility</p:attrName>
                                        </p:attrNameLst>
                                      </p:cBhvr>
                                      <p:to>
                                        <p:strVal val="visible"/>
                                      </p:to>
                                    </p:set>
                                    <p:anim calcmode="lin" valueType="num">
                                      <p:cBhvr additive="base">
                                        <p:cTn id="25"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anim calcmode="lin" valueType="num">
                                      <p:cBhvr additive="base">
                                        <p:cTn id="31"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 calcmode="lin" valueType="num">
                                      <p:cBhvr additive="base">
                                        <p:cTn id="37"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7" end="7"/>
                                            </p:txEl>
                                          </p:spTgt>
                                        </p:tgtEl>
                                        <p:attrNameLst>
                                          <p:attrName>style.visibility</p:attrName>
                                        </p:attrNameLst>
                                      </p:cBhvr>
                                      <p:to>
                                        <p:strVal val="visible"/>
                                      </p:to>
                                    </p:set>
                                    <p:anim calcmode="lin" valueType="num">
                                      <p:cBhvr additive="base">
                                        <p:cTn id="43"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8" end="8"/>
                                            </p:txEl>
                                          </p:spTgt>
                                        </p:tgtEl>
                                        <p:attrNameLst>
                                          <p:attrName>style.visibility</p:attrName>
                                        </p:attrNameLst>
                                      </p:cBhvr>
                                      <p:to>
                                        <p:strVal val="visible"/>
                                      </p:to>
                                    </p:set>
                                    <p:anim calcmode="lin" valueType="num">
                                      <p:cBhvr additive="base">
                                        <p:cTn id="49"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xEl>
                                              <p:pRg st="9" end="9"/>
                                            </p:txEl>
                                          </p:spTgt>
                                        </p:tgtEl>
                                        <p:attrNameLst>
                                          <p:attrName>style.visibility</p:attrName>
                                        </p:attrNameLst>
                                      </p:cBhvr>
                                      <p:to>
                                        <p:strVal val="visible"/>
                                      </p:to>
                                    </p:set>
                                    <p:anim calcmode="lin" valueType="num">
                                      <p:cBhvr additive="base">
                                        <p:cTn id="55" dur="500" fill="hold"/>
                                        <p:tgtEl>
                                          <p:spTgt spid="8">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8">
                                            <p:txEl>
                                              <p:pRg st="10" end="10"/>
                                            </p:txEl>
                                          </p:spTgt>
                                        </p:tgtEl>
                                        <p:attrNameLst>
                                          <p:attrName>style.visibility</p:attrName>
                                        </p:attrNameLst>
                                      </p:cBhvr>
                                      <p:to>
                                        <p:strVal val="visible"/>
                                      </p:to>
                                    </p:set>
                                    <p:anim calcmode="lin" valueType="num">
                                      <p:cBhvr additive="base">
                                        <p:cTn id="61" dur="500" fill="hold"/>
                                        <p:tgtEl>
                                          <p:spTgt spid="8">
                                            <p:txEl>
                                              <p:pRg st="10" end="10"/>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8">
                                            <p:txEl>
                                              <p:pRg st="11" end="11"/>
                                            </p:txEl>
                                          </p:spTgt>
                                        </p:tgtEl>
                                        <p:attrNameLst>
                                          <p:attrName>style.visibility</p:attrName>
                                        </p:attrNameLst>
                                      </p:cBhvr>
                                      <p:to>
                                        <p:strVal val="visible"/>
                                      </p:to>
                                    </p:set>
                                    <p:anim calcmode="lin" valueType="num">
                                      <p:cBhvr additive="base">
                                        <p:cTn id="67" dur="500" fill="hold"/>
                                        <p:tgtEl>
                                          <p:spTgt spid="8">
                                            <p:txEl>
                                              <p:pRg st="11" end="11"/>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michaeljagdeo.files.wordpress.com/2012/01/confused.jpg"/>
          <p:cNvPicPr>
            <a:picLocks noChangeAspect="1" noChangeArrowheads="1"/>
          </p:cNvPicPr>
          <p:nvPr/>
        </p:nvPicPr>
        <p:blipFill>
          <a:blip r:embed="rId2" cstate="print"/>
          <a:srcRect/>
          <a:stretch>
            <a:fillRect/>
          </a:stretch>
        </p:blipFill>
        <p:spPr bwMode="auto">
          <a:xfrm>
            <a:off x="2987824" y="476672"/>
            <a:ext cx="3000395" cy="2400317"/>
          </a:xfrm>
          <a:prstGeom prst="rect">
            <a:avLst/>
          </a:prstGeom>
          <a:noFill/>
        </p:spPr>
      </p:pic>
      <p:sp>
        <p:nvSpPr>
          <p:cNvPr id="5" name="Text Box 3"/>
          <p:cNvSpPr txBox="1">
            <a:spLocks noChangeArrowheads="1"/>
          </p:cNvSpPr>
          <p:nvPr/>
        </p:nvSpPr>
        <p:spPr bwMode="auto">
          <a:xfrm>
            <a:off x="323528" y="3149674"/>
            <a:ext cx="8281987" cy="3231654"/>
          </a:xfrm>
          <a:prstGeom prst="rect">
            <a:avLst/>
          </a:prstGeom>
          <a:noFill/>
          <a:ln w="9525">
            <a:noFill/>
            <a:miter lim="800000"/>
            <a:headEnd/>
            <a:tailEnd/>
          </a:ln>
        </p:spPr>
        <p:txBody>
          <a:bodyPr wrap="square">
            <a:spAutoFit/>
          </a:bodyPr>
          <a:lstStyle/>
          <a:p>
            <a:pPr algn="ctr" eaLnBrk="0" hangingPunct="0">
              <a:spcBef>
                <a:spcPct val="50000"/>
              </a:spcBef>
            </a:pPr>
            <a:r>
              <a:rPr lang="en-GB" sz="2400" b="1" u="sng" dirty="0" smtClean="0">
                <a:solidFill>
                  <a:srgbClr val="0070C0"/>
                </a:solidFill>
              </a:rPr>
              <a:t>www.hmrc.gov.uk/startingup  </a:t>
            </a:r>
          </a:p>
          <a:p>
            <a:pPr algn="ctr" eaLnBrk="0" hangingPunct="0">
              <a:spcBef>
                <a:spcPct val="50000"/>
              </a:spcBef>
            </a:pPr>
            <a:endParaRPr lang="en-GB" sz="2400" b="1" dirty="0" smtClean="0">
              <a:latin typeface="Century Gothic" pitchFamily="34" charset="0"/>
              <a:ea typeface="ＭＳ Ｐゴシック" pitchFamily="-112" charset="-128"/>
            </a:endParaRPr>
          </a:p>
          <a:p>
            <a:pPr algn="ctr" eaLnBrk="0" hangingPunct="0">
              <a:spcBef>
                <a:spcPct val="50000"/>
              </a:spcBef>
            </a:pPr>
            <a:r>
              <a:rPr lang="en-GB" sz="2400" b="1" dirty="0" smtClean="0">
                <a:latin typeface="Century Gothic" pitchFamily="34" charset="0"/>
                <a:ea typeface="ＭＳ Ｐゴシック" pitchFamily="-112" charset="-128"/>
              </a:rPr>
              <a:t>*Seek professional help!*</a:t>
            </a:r>
          </a:p>
          <a:p>
            <a:pPr algn="ctr" eaLnBrk="0" hangingPunct="0">
              <a:spcBef>
                <a:spcPct val="50000"/>
              </a:spcBef>
              <a:buFontTx/>
              <a:buChar char="-"/>
            </a:pPr>
            <a:r>
              <a:rPr lang="en-GB" sz="2400" b="1" dirty="0" smtClean="0">
                <a:latin typeface="Century Gothic" pitchFamily="34" charset="0"/>
                <a:ea typeface="ＭＳ Ｐゴシック" pitchFamily="-112" charset="-128"/>
              </a:rPr>
              <a:t>Business Support</a:t>
            </a:r>
          </a:p>
          <a:p>
            <a:pPr algn="ctr" eaLnBrk="0" hangingPunct="0">
              <a:spcBef>
                <a:spcPct val="50000"/>
              </a:spcBef>
              <a:buFontTx/>
              <a:buChar char="-"/>
            </a:pPr>
            <a:r>
              <a:rPr lang="en-GB" sz="2400" b="1" dirty="0" smtClean="0">
                <a:latin typeface="Century Gothic" pitchFamily="34" charset="0"/>
                <a:ea typeface="ＭＳ Ｐゴシック" pitchFamily="-112" charset="-128"/>
              </a:rPr>
              <a:t>Legal Advice</a:t>
            </a:r>
          </a:p>
          <a:p>
            <a:pPr algn="ctr" eaLnBrk="0" hangingPunct="0">
              <a:spcBef>
                <a:spcPct val="50000"/>
              </a:spcBef>
              <a:buFontTx/>
              <a:buChar char="-"/>
            </a:pPr>
            <a:r>
              <a:rPr lang="en-GB" sz="2400" b="1" dirty="0" smtClean="0">
                <a:latin typeface="Century Gothic" pitchFamily="34" charset="0"/>
                <a:ea typeface="ＭＳ Ｐゴシック" pitchFamily="-112" charset="-128"/>
              </a:rPr>
              <a:t>Accountants</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468313" y="260350"/>
            <a:ext cx="8229600" cy="1211263"/>
          </a:xfrm>
        </p:spPr>
        <p:txBody>
          <a:bodyPr vert="horz" anchor="ctr">
            <a:normAutofit/>
          </a:bodyPr>
          <a:lstStyle/>
          <a:p>
            <a:r>
              <a:rPr lang="en-GB" b="1" dirty="0" smtClean="0">
                <a:latin typeface="Century Gothic" pitchFamily="34" charset="0"/>
              </a:rPr>
              <a:t>Summary</a:t>
            </a:r>
          </a:p>
        </p:txBody>
      </p:sp>
      <p:sp>
        <p:nvSpPr>
          <p:cNvPr id="15363" name="TextBox 6"/>
          <p:cNvSpPr txBox="1">
            <a:spLocks noChangeArrowheads="1"/>
          </p:cNvSpPr>
          <p:nvPr/>
        </p:nvSpPr>
        <p:spPr bwMode="auto">
          <a:xfrm>
            <a:off x="684213" y="1773238"/>
            <a:ext cx="7848600" cy="368300"/>
          </a:xfrm>
          <a:prstGeom prst="rect">
            <a:avLst/>
          </a:prstGeom>
          <a:noFill/>
          <a:ln w="9525">
            <a:noFill/>
            <a:miter lim="800000"/>
            <a:headEnd/>
            <a:tailEnd/>
          </a:ln>
        </p:spPr>
        <p:txBody>
          <a:bodyPr>
            <a:spAutoFit/>
          </a:bodyPr>
          <a:lstStyle/>
          <a:p>
            <a:endParaRPr lang="en-US"/>
          </a:p>
        </p:txBody>
      </p:sp>
      <p:sp>
        <p:nvSpPr>
          <p:cNvPr id="9" name="Rectangle 3"/>
          <p:cNvSpPr>
            <a:spLocks noChangeArrowheads="1"/>
          </p:cNvSpPr>
          <p:nvPr/>
        </p:nvSpPr>
        <p:spPr bwMode="auto">
          <a:xfrm>
            <a:off x="468313" y="1773238"/>
            <a:ext cx="8147050" cy="3600450"/>
          </a:xfrm>
          <a:prstGeom prst="rect">
            <a:avLst/>
          </a:prstGeom>
          <a:noFill/>
          <a:ln w="9525">
            <a:noFill/>
            <a:miter lim="800000"/>
            <a:headEnd/>
            <a:tailEnd/>
          </a:ln>
        </p:spPr>
        <p:txBody>
          <a:bodyPr lIns="92075" tIns="46038" rIns="92075" bIns="46038"/>
          <a:lstStyle/>
          <a:p>
            <a:pPr>
              <a:buFont typeface="Arial" pitchFamily="34" charset="0"/>
              <a:buChar char="•"/>
              <a:defRPr/>
            </a:pPr>
            <a:r>
              <a:rPr lang="en-GB" sz="2400" b="1" dirty="0" smtClean="0">
                <a:solidFill>
                  <a:srgbClr val="000000"/>
                </a:solidFill>
                <a:latin typeface="+mn-lt"/>
              </a:rPr>
              <a:t>If you work or earn money through your own ventures then you are self-employed.</a:t>
            </a:r>
          </a:p>
          <a:p>
            <a:pPr>
              <a:defRPr/>
            </a:pPr>
            <a:r>
              <a:rPr lang="en-GB" dirty="0" smtClean="0">
                <a:solidFill>
                  <a:srgbClr val="000000"/>
                </a:solidFill>
                <a:latin typeface="+mn-lt"/>
              </a:rPr>
              <a:t>(if you’re employed and ‘doing your own thing’ then typically the employer will cover your PAYE taxes, you just need to work out your own tax from your own business)</a:t>
            </a:r>
          </a:p>
          <a:p>
            <a:pPr>
              <a:buFont typeface="Arial" pitchFamily="34" charset="0"/>
              <a:buChar char="•"/>
              <a:defRPr/>
            </a:pPr>
            <a:endParaRPr lang="en-GB" sz="2400" b="1" dirty="0" smtClean="0">
              <a:solidFill>
                <a:srgbClr val="000000"/>
              </a:solidFill>
              <a:latin typeface="+mn-lt"/>
            </a:endParaRPr>
          </a:p>
          <a:p>
            <a:pPr>
              <a:buFont typeface="Arial" pitchFamily="34" charset="0"/>
              <a:buChar char="•"/>
              <a:defRPr/>
            </a:pPr>
            <a:r>
              <a:rPr lang="en-GB" sz="2400" b="1" dirty="0" smtClean="0">
                <a:solidFill>
                  <a:srgbClr val="000000"/>
                </a:solidFill>
                <a:latin typeface="+mn-lt"/>
              </a:rPr>
              <a:t>Your tax system </a:t>
            </a:r>
            <a:r>
              <a:rPr lang="en-GB" sz="2400" b="1" dirty="0">
                <a:solidFill>
                  <a:srgbClr val="000000"/>
                </a:solidFill>
                <a:latin typeface="+mn-lt"/>
              </a:rPr>
              <a:t>is known as “self assessment”</a:t>
            </a:r>
          </a:p>
          <a:p>
            <a:pPr>
              <a:buFont typeface="Arial" pitchFamily="34" charset="0"/>
              <a:buChar char="•"/>
              <a:defRPr/>
            </a:pPr>
            <a:endParaRPr lang="en-GB" sz="2400" b="1" dirty="0">
              <a:solidFill>
                <a:srgbClr val="000000"/>
              </a:solidFill>
              <a:latin typeface="+mn-lt"/>
            </a:endParaRPr>
          </a:p>
          <a:p>
            <a:pPr>
              <a:buFont typeface="Arial" pitchFamily="34" charset="0"/>
              <a:buChar char="•"/>
              <a:defRPr/>
            </a:pPr>
            <a:r>
              <a:rPr lang="en-GB" sz="2400" b="1" dirty="0">
                <a:solidFill>
                  <a:srgbClr val="000000"/>
                </a:solidFill>
                <a:latin typeface="+mn-lt"/>
              </a:rPr>
              <a:t>It relies on you keeping your own records of </a:t>
            </a:r>
            <a:r>
              <a:rPr lang="en-GB" sz="2400" b="1" dirty="0" smtClean="0">
                <a:solidFill>
                  <a:srgbClr val="000000"/>
                </a:solidFill>
                <a:latin typeface="+mn-lt"/>
              </a:rPr>
              <a:t>profits… and </a:t>
            </a:r>
            <a:r>
              <a:rPr lang="en-GB" sz="2400" b="1" dirty="0">
                <a:solidFill>
                  <a:srgbClr val="000000"/>
                </a:solidFill>
                <a:latin typeface="+mn-lt"/>
              </a:rPr>
              <a:t>“allowable” </a:t>
            </a:r>
            <a:r>
              <a:rPr lang="en-GB" sz="2400" b="1" dirty="0" smtClean="0">
                <a:solidFill>
                  <a:srgbClr val="000000"/>
                </a:solidFill>
                <a:latin typeface="+mn-lt"/>
              </a:rPr>
              <a:t>expenses (keep receipts)</a:t>
            </a:r>
            <a:endParaRPr lang="en-GB" sz="2400" b="1" dirty="0">
              <a:solidFill>
                <a:srgbClr val="000000"/>
              </a:solidFill>
              <a:latin typeface="+mn-lt"/>
            </a:endParaRPr>
          </a:p>
          <a:p>
            <a:pPr>
              <a:buFont typeface="Arial" pitchFamily="34" charset="0"/>
              <a:buChar char="•"/>
              <a:defRPr/>
            </a:pPr>
            <a:endParaRPr lang="en-GB" sz="2400" b="1" dirty="0">
              <a:solidFill>
                <a:srgbClr val="000000"/>
              </a:solidFill>
              <a:latin typeface="+mn-lt"/>
            </a:endParaRPr>
          </a:p>
          <a:p>
            <a:pPr>
              <a:buFont typeface="Arial" pitchFamily="34" charset="0"/>
              <a:buChar char="•"/>
              <a:defRPr/>
            </a:pPr>
            <a:r>
              <a:rPr lang="en-GB" sz="2400" b="1" dirty="0" smtClean="0">
                <a:solidFill>
                  <a:srgbClr val="000000"/>
                </a:solidFill>
                <a:latin typeface="+mn-lt"/>
              </a:rPr>
              <a:t>You </a:t>
            </a:r>
            <a:r>
              <a:rPr lang="en-GB" sz="2400" b="1" dirty="0">
                <a:solidFill>
                  <a:srgbClr val="000000"/>
                </a:solidFill>
                <a:latin typeface="+mn-lt"/>
              </a:rPr>
              <a:t>will pay tax on any profits you make over £</a:t>
            </a:r>
            <a:r>
              <a:rPr lang="en-GB" sz="2400" b="1" dirty="0" smtClean="0">
                <a:solidFill>
                  <a:srgbClr val="000000"/>
                </a:solidFill>
                <a:latin typeface="+mn-lt"/>
              </a:rPr>
              <a:t>11,500 </a:t>
            </a:r>
            <a:br>
              <a:rPr lang="en-GB" sz="2400" b="1" dirty="0" smtClean="0">
                <a:solidFill>
                  <a:srgbClr val="000000"/>
                </a:solidFill>
                <a:latin typeface="+mn-lt"/>
              </a:rPr>
            </a:br>
            <a:r>
              <a:rPr lang="en-GB" sz="2400" b="1" dirty="0" smtClean="0">
                <a:solidFill>
                  <a:srgbClr val="000000"/>
                </a:solidFill>
                <a:latin typeface="+mn-lt"/>
              </a:rPr>
              <a:t>(</a:t>
            </a:r>
            <a:r>
              <a:rPr lang="en-GB" sz="2400" b="1" dirty="0">
                <a:solidFill>
                  <a:srgbClr val="000000"/>
                </a:solidFill>
                <a:latin typeface="+mn-lt"/>
              </a:rPr>
              <a:t>personal annual allowance in </a:t>
            </a:r>
            <a:r>
              <a:rPr lang="en-GB" sz="2400" b="1" dirty="0" smtClean="0">
                <a:solidFill>
                  <a:srgbClr val="000000"/>
                </a:solidFill>
                <a:latin typeface="+mn-lt"/>
              </a:rPr>
              <a:t>2017/18)</a:t>
            </a:r>
            <a:br>
              <a:rPr lang="en-GB" sz="2400" b="1" dirty="0" smtClean="0">
                <a:solidFill>
                  <a:srgbClr val="000000"/>
                </a:solidFill>
                <a:latin typeface="+mn-lt"/>
              </a:rPr>
            </a:br>
            <a:r>
              <a:rPr lang="en-GB" dirty="0" smtClean="0">
                <a:solidFill>
                  <a:srgbClr val="000000"/>
                </a:solidFill>
                <a:latin typeface="+mn-lt"/>
              </a:rPr>
              <a:t>(plus national insurance contributions – few quid a week)</a:t>
            </a:r>
            <a:endParaRPr lang="en-GB" sz="2400" dirty="0">
              <a:solidFill>
                <a:srgbClr val="000000"/>
              </a:solidFill>
              <a:latin typeface="+mn-lt"/>
            </a:endParaRPr>
          </a:p>
          <a:p>
            <a:pPr>
              <a:buFont typeface="Arial" pitchFamily="34" charset="0"/>
              <a:buChar char="•"/>
              <a:defRPr/>
            </a:pPr>
            <a:endParaRPr lang="en-GB" sz="2400" b="1" dirty="0">
              <a:solidFill>
                <a:srgbClr val="000000"/>
              </a:solidFill>
              <a:latin typeface="+mn-lt"/>
            </a:endParaRPr>
          </a:p>
          <a:p>
            <a:pPr>
              <a:buFont typeface="Arial" pitchFamily="34" charset="0"/>
              <a:buChar char="•"/>
              <a:defRPr/>
            </a:pPr>
            <a:endParaRPr lang="en-GB" sz="2400" b="1" dirty="0">
              <a:solidFill>
                <a:srgbClr val="000000"/>
              </a:solidFill>
              <a:latin typeface="+mn-lt"/>
            </a:endParaRPr>
          </a:p>
          <a:p>
            <a:pPr>
              <a:buFont typeface="Arial" pitchFamily="34" charset="0"/>
              <a:buChar char="•"/>
              <a:defRPr/>
            </a:pPr>
            <a:endParaRPr lang="en-GB" sz="2400" b="1" dirty="0">
              <a:solidFill>
                <a:srgbClr val="000000"/>
              </a:solidFill>
              <a:latin typeface="+mn-lt"/>
            </a:endParaRPr>
          </a:p>
        </p:txBody>
      </p:sp>
    </p:spTree>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normAutofit/>
          </a:bodyPr>
          <a:lstStyle/>
          <a:p>
            <a:pPr eaLnBrk="1" hangingPunct="1"/>
            <a:r>
              <a:rPr lang="en-GB" sz="4800" b="1" dirty="0" smtClean="0"/>
              <a:t>Intellectual Property (IP)</a:t>
            </a:r>
          </a:p>
        </p:txBody>
      </p:sp>
      <p:sp>
        <p:nvSpPr>
          <p:cNvPr id="5123" name="Subtitle 2"/>
          <p:cNvSpPr>
            <a:spLocks noGrp="1"/>
          </p:cNvSpPr>
          <p:nvPr>
            <p:ph type="subTitle" idx="1"/>
          </p:nvPr>
        </p:nvSpPr>
        <p:spPr>
          <a:xfrm>
            <a:off x="457200" y="3860800"/>
            <a:ext cx="1738536" cy="1752600"/>
          </a:xfrm>
        </p:spPr>
        <p:txBody>
          <a:bodyPr/>
          <a:lstStyle/>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Intellectual Property (IP)</a:t>
            </a:r>
            <a:endParaRPr lang="en-GB" b="1" dirty="0">
              <a:latin typeface="Century Gothic" pitchFamily="34" charset="0"/>
            </a:endParaRPr>
          </a:p>
        </p:txBody>
      </p:sp>
      <p:sp>
        <p:nvSpPr>
          <p:cNvPr id="8" name="Text Box 3"/>
          <p:cNvSpPr txBox="1">
            <a:spLocks noChangeArrowheads="1"/>
          </p:cNvSpPr>
          <p:nvPr/>
        </p:nvSpPr>
        <p:spPr bwMode="auto">
          <a:xfrm>
            <a:off x="538485" y="1844824"/>
            <a:ext cx="8281987" cy="1938992"/>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Century Gothic" pitchFamily="34" charset="0"/>
                <a:ea typeface="ＭＳ Ｐゴシック" pitchFamily="-112" charset="-128"/>
              </a:rPr>
              <a:t>Intellectual Property (IP)</a:t>
            </a:r>
          </a:p>
          <a:p>
            <a:pPr eaLnBrk="0" hangingPunct="0">
              <a:spcBef>
                <a:spcPct val="50000"/>
              </a:spcBef>
            </a:pPr>
            <a:endParaRPr lang="en-GB" sz="2800" b="1" dirty="0" smtClean="0">
              <a:latin typeface="Century Gothic" pitchFamily="34" charset="0"/>
              <a:ea typeface="ＭＳ Ｐゴシック" pitchFamily="-112" charset="-128"/>
            </a:endParaRPr>
          </a:p>
          <a:p>
            <a:pPr algn="ctr" eaLnBrk="0" hangingPunct="0">
              <a:spcBef>
                <a:spcPct val="50000"/>
              </a:spcBef>
            </a:pPr>
            <a:r>
              <a:rPr lang="en-GB" sz="2000" b="1" dirty="0" smtClean="0">
                <a:latin typeface="Century Gothic" pitchFamily="34" charset="0"/>
                <a:ea typeface="ＭＳ Ｐゴシック" pitchFamily="-112" charset="-128"/>
              </a:rPr>
              <a:t>“It is creations of the mind, once expressed, that make up IP. No protection for ideas/concepts – MUST BE EXPRESSED!”</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a:xfrm>
            <a:off x="457200" y="2492375"/>
            <a:ext cx="8458200" cy="1243013"/>
          </a:xfrm>
        </p:spPr>
        <p:txBody>
          <a:bodyPr>
            <a:normAutofit/>
          </a:bodyPr>
          <a:lstStyle/>
          <a:p>
            <a:pPr eaLnBrk="1" hangingPunct="1"/>
            <a:r>
              <a:rPr lang="en-GB" altLang="en-US" sz="4000" b="1" dirty="0" smtClean="0"/>
              <a:t>INTELLECTUAL PROPERTY</a:t>
            </a:r>
          </a:p>
        </p:txBody>
      </p:sp>
      <p:sp>
        <p:nvSpPr>
          <p:cNvPr id="5123" name="Subtitle 2"/>
          <p:cNvSpPr>
            <a:spLocks noGrp="1"/>
          </p:cNvSpPr>
          <p:nvPr>
            <p:ph type="subTitle" idx="1"/>
          </p:nvPr>
        </p:nvSpPr>
        <p:spPr>
          <a:xfrm>
            <a:off x="457200" y="3860800"/>
            <a:ext cx="4953000" cy="1752600"/>
          </a:xfrm>
        </p:spPr>
        <p:txBody>
          <a:bodyPr/>
          <a:lstStyle/>
          <a:p>
            <a:pPr marL="63500" eaLnBrk="1" hangingPunct="1"/>
            <a:r>
              <a:rPr lang="en-GB" altLang="en-US" b="1" smtClean="0">
                <a:solidFill>
                  <a:schemeClr val="tx1"/>
                </a:solidFill>
              </a:rPr>
              <a:t>Ian Simmons</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3075"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117766" name="Text Box 6"/>
          <p:cNvSpPr txBox="1">
            <a:spLocks noChangeArrowheads="1"/>
          </p:cNvSpPr>
          <p:nvPr/>
        </p:nvSpPr>
        <p:spPr bwMode="auto">
          <a:xfrm>
            <a:off x="1295400" y="1752600"/>
            <a:ext cx="7543800" cy="6096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Paper and pen is given to an artist...</a:t>
            </a:r>
          </a:p>
        </p:txBody>
      </p:sp>
      <p:sp>
        <p:nvSpPr>
          <p:cNvPr id="117767" name="Text Box 7"/>
          <p:cNvSpPr txBox="1">
            <a:spLocks noChangeArrowheads="1"/>
          </p:cNvSpPr>
          <p:nvPr/>
        </p:nvSpPr>
        <p:spPr bwMode="auto">
          <a:xfrm>
            <a:off x="1295400" y="2971800"/>
            <a:ext cx="7391400" cy="6858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The friend discards the drawing (hates it)...</a:t>
            </a:r>
          </a:p>
        </p:txBody>
      </p:sp>
      <p:sp>
        <p:nvSpPr>
          <p:cNvPr id="117768" name="Text Box 8"/>
          <p:cNvSpPr txBox="1">
            <a:spLocks noChangeArrowheads="1"/>
          </p:cNvSpPr>
          <p:nvPr/>
        </p:nvSpPr>
        <p:spPr bwMode="auto">
          <a:xfrm>
            <a:off x="1295400" y="2362200"/>
            <a:ext cx="7391400" cy="3810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Who does a drawing and gives it to a friend...</a:t>
            </a:r>
          </a:p>
        </p:txBody>
      </p:sp>
      <p:sp>
        <p:nvSpPr>
          <p:cNvPr id="117769" name="Text Box 9"/>
          <p:cNvSpPr txBox="1">
            <a:spLocks noChangeArrowheads="1"/>
          </p:cNvSpPr>
          <p:nvPr/>
        </p:nvSpPr>
        <p:spPr bwMode="auto">
          <a:xfrm>
            <a:off x="1295400" y="3657600"/>
            <a:ext cx="7391400" cy="6858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Which is discovered by somebody who appreciates its value...</a:t>
            </a:r>
          </a:p>
        </p:txBody>
      </p:sp>
      <p:sp>
        <p:nvSpPr>
          <p:cNvPr id="117770" name="Text Box 10"/>
          <p:cNvSpPr txBox="1">
            <a:spLocks noChangeArrowheads="1"/>
          </p:cNvSpPr>
          <p:nvPr/>
        </p:nvSpPr>
        <p:spPr bwMode="auto">
          <a:xfrm>
            <a:off x="1295400" y="4572000"/>
            <a:ext cx="7391400" cy="6858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An offer from a print company is accepted..</a:t>
            </a:r>
          </a:p>
        </p:txBody>
      </p:sp>
      <p:sp>
        <p:nvSpPr>
          <p:cNvPr id="117771" name="Text Box 11"/>
          <p:cNvSpPr txBox="1">
            <a:spLocks noChangeArrowheads="1"/>
          </p:cNvSpPr>
          <p:nvPr/>
        </p:nvSpPr>
        <p:spPr bwMode="auto">
          <a:xfrm>
            <a:off x="1295400" y="5334000"/>
            <a:ext cx="7391400" cy="685800"/>
          </a:xfrm>
          <a:prstGeom prst="rect">
            <a:avLst/>
          </a:prstGeom>
          <a:noFill/>
          <a:ln w="9525">
            <a:noFill/>
            <a:miter lim="800000"/>
            <a:headEnd/>
            <a:tailEnd/>
          </a:ln>
        </p:spPr>
        <p:txBody>
          <a:bodyPr/>
          <a:lstStyle/>
          <a:p>
            <a:pPr marL="342900" indent="-342900">
              <a:spcBef>
                <a:spcPct val="50000"/>
              </a:spcBef>
              <a:buFontTx/>
              <a:buChar char="•"/>
            </a:pPr>
            <a:r>
              <a:rPr lang="en-GB" sz="2400">
                <a:solidFill>
                  <a:srgbClr val="CC0000"/>
                </a:solidFill>
                <a:latin typeface="Arial" charset="0"/>
              </a:rPr>
              <a:t>Are they legally entitled to print it?</a:t>
            </a:r>
            <a:endParaRPr lang="en-GB" sz="2400">
              <a:latin typeface="Arial" charset="0"/>
            </a:endParaRPr>
          </a:p>
        </p:txBody>
      </p:sp>
      <p:sp>
        <p:nvSpPr>
          <p:cNvPr id="3082" name="Text Box 12"/>
          <p:cNvSpPr txBox="1">
            <a:spLocks noChangeArrowheads="1"/>
          </p:cNvSpPr>
          <p:nvPr/>
        </p:nvSpPr>
        <p:spPr bwMode="auto">
          <a:xfrm>
            <a:off x="1295400" y="1143000"/>
            <a:ext cx="7391400" cy="519113"/>
          </a:xfrm>
          <a:prstGeom prst="rect">
            <a:avLst/>
          </a:prstGeom>
          <a:noFill/>
          <a:ln w="9525">
            <a:noFill/>
            <a:miter lim="800000"/>
            <a:headEnd/>
            <a:tailEnd/>
          </a:ln>
        </p:spPr>
        <p:txBody>
          <a:bodyPr>
            <a:spAutoFit/>
          </a:bodyPr>
          <a:lstStyle/>
          <a:p>
            <a:pPr eaLnBrk="0" hangingPunct="0">
              <a:spcBef>
                <a:spcPct val="50000"/>
              </a:spcBef>
            </a:pPr>
            <a:r>
              <a:rPr lang="en-GB" sz="2800">
                <a:solidFill>
                  <a:srgbClr val="CC0000"/>
                </a:solidFill>
                <a:latin typeface="Trebuchet MS" pitchFamily="34" charset="0"/>
              </a:rPr>
              <a:t>Question 1</a:t>
            </a:r>
            <a:endParaRPr lang="en-GB" sz="2400">
              <a:latin typeface="Trebuchet MS"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7766"/>
                                        </p:tgtEl>
                                        <p:attrNameLst>
                                          <p:attrName>style.visibility</p:attrName>
                                        </p:attrNameLst>
                                      </p:cBhvr>
                                      <p:to>
                                        <p:strVal val="visible"/>
                                      </p:to>
                                    </p:set>
                                    <p:anim calcmode="lin" valueType="num">
                                      <p:cBhvr additive="base">
                                        <p:cTn id="7" dur="500" fill="hold"/>
                                        <p:tgtEl>
                                          <p:spTgt spid="117766"/>
                                        </p:tgtEl>
                                        <p:attrNameLst>
                                          <p:attrName>ppt_x</p:attrName>
                                        </p:attrNameLst>
                                      </p:cBhvr>
                                      <p:tavLst>
                                        <p:tav tm="0">
                                          <p:val>
                                            <p:strVal val="0-#ppt_w/2"/>
                                          </p:val>
                                        </p:tav>
                                        <p:tav tm="100000">
                                          <p:val>
                                            <p:strVal val="#ppt_x"/>
                                          </p:val>
                                        </p:tav>
                                      </p:tavLst>
                                    </p:anim>
                                    <p:anim calcmode="lin" valueType="num">
                                      <p:cBhvr additive="base">
                                        <p:cTn id="8" dur="500" fill="hold"/>
                                        <p:tgtEl>
                                          <p:spTgt spid="11776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7768"/>
                                        </p:tgtEl>
                                        <p:attrNameLst>
                                          <p:attrName>style.visibility</p:attrName>
                                        </p:attrNameLst>
                                      </p:cBhvr>
                                      <p:to>
                                        <p:strVal val="visible"/>
                                      </p:to>
                                    </p:set>
                                    <p:anim calcmode="lin" valueType="num">
                                      <p:cBhvr additive="base">
                                        <p:cTn id="13" dur="500" fill="hold"/>
                                        <p:tgtEl>
                                          <p:spTgt spid="117768"/>
                                        </p:tgtEl>
                                        <p:attrNameLst>
                                          <p:attrName>ppt_x</p:attrName>
                                        </p:attrNameLst>
                                      </p:cBhvr>
                                      <p:tavLst>
                                        <p:tav tm="0">
                                          <p:val>
                                            <p:strVal val="0-#ppt_w/2"/>
                                          </p:val>
                                        </p:tav>
                                        <p:tav tm="100000">
                                          <p:val>
                                            <p:strVal val="#ppt_x"/>
                                          </p:val>
                                        </p:tav>
                                      </p:tavLst>
                                    </p:anim>
                                    <p:anim calcmode="lin" valueType="num">
                                      <p:cBhvr additive="base">
                                        <p:cTn id="14" dur="500" fill="hold"/>
                                        <p:tgtEl>
                                          <p:spTgt spid="11776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7767"/>
                                        </p:tgtEl>
                                        <p:attrNameLst>
                                          <p:attrName>style.visibility</p:attrName>
                                        </p:attrNameLst>
                                      </p:cBhvr>
                                      <p:to>
                                        <p:strVal val="visible"/>
                                      </p:to>
                                    </p:set>
                                    <p:anim calcmode="lin" valueType="num">
                                      <p:cBhvr additive="base">
                                        <p:cTn id="19" dur="500" fill="hold"/>
                                        <p:tgtEl>
                                          <p:spTgt spid="117767"/>
                                        </p:tgtEl>
                                        <p:attrNameLst>
                                          <p:attrName>ppt_x</p:attrName>
                                        </p:attrNameLst>
                                      </p:cBhvr>
                                      <p:tavLst>
                                        <p:tav tm="0">
                                          <p:val>
                                            <p:strVal val="0-#ppt_w/2"/>
                                          </p:val>
                                        </p:tav>
                                        <p:tav tm="100000">
                                          <p:val>
                                            <p:strVal val="#ppt_x"/>
                                          </p:val>
                                        </p:tav>
                                      </p:tavLst>
                                    </p:anim>
                                    <p:anim calcmode="lin" valueType="num">
                                      <p:cBhvr additive="base">
                                        <p:cTn id="20" dur="500" fill="hold"/>
                                        <p:tgtEl>
                                          <p:spTgt spid="11776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7769"/>
                                        </p:tgtEl>
                                        <p:attrNameLst>
                                          <p:attrName>style.visibility</p:attrName>
                                        </p:attrNameLst>
                                      </p:cBhvr>
                                      <p:to>
                                        <p:strVal val="visible"/>
                                      </p:to>
                                    </p:set>
                                    <p:anim calcmode="lin" valueType="num">
                                      <p:cBhvr additive="base">
                                        <p:cTn id="25" dur="500" fill="hold"/>
                                        <p:tgtEl>
                                          <p:spTgt spid="117769"/>
                                        </p:tgtEl>
                                        <p:attrNameLst>
                                          <p:attrName>ppt_x</p:attrName>
                                        </p:attrNameLst>
                                      </p:cBhvr>
                                      <p:tavLst>
                                        <p:tav tm="0">
                                          <p:val>
                                            <p:strVal val="0-#ppt_w/2"/>
                                          </p:val>
                                        </p:tav>
                                        <p:tav tm="100000">
                                          <p:val>
                                            <p:strVal val="#ppt_x"/>
                                          </p:val>
                                        </p:tav>
                                      </p:tavLst>
                                    </p:anim>
                                    <p:anim calcmode="lin" valueType="num">
                                      <p:cBhvr additive="base">
                                        <p:cTn id="26" dur="500" fill="hold"/>
                                        <p:tgtEl>
                                          <p:spTgt spid="117769"/>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7770"/>
                                        </p:tgtEl>
                                        <p:attrNameLst>
                                          <p:attrName>style.visibility</p:attrName>
                                        </p:attrNameLst>
                                      </p:cBhvr>
                                      <p:to>
                                        <p:strVal val="visible"/>
                                      </p:to>
                                    </p:set>
                                    <p:anim calcmode="lin" valueType="num">
                                      <p:cBhvr additive="base">
                                        <p:cTn id="31" dur="500" fill="hold"/>
                                        <p:tgtEl>
                                          <p:spTgt spid="117770"/>
                                        </p:tgtEl>
                                        <p:attrNameLst>
                                          <p:attrName>ppt_x</p:attrName>
                                        </p:attrNameLst>
                                      </p:cBhvr>
                                      <p:tavLst>
                                        <p:tav tm="0">
                                          <p:val>
                                            <p:strVal val="0-#ppt_w/2"/>
                                          </p:val>
                                        </p:tav>
                                        <p:tav tm="100000">
                                          <p:val>
                                            <p:strVal val="#ppt_x"/>
                                          </p:val>
                                        </p:tav>
                                      </p:tavLst>
                                    </p:anim>
                                    <p:anim calcmode="lin" valueType="num">
                                      <p:cBhvr additive="base">
                                        <p:cTn id="32" dur="500" fill="hold"/>
                                        <p:tgtEl>
                                          <p:spTgt spid="117770"/>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7771"/>
                                        </p:tgtEl>
                                        <p:attrNameLst>
                                          <p:attrName>style.visibility</p:attrName>
                                        </p:attrNameLst>
                                      </p:cBhvr>
                                      <p:to>
                                        <p:strVal val="visible"/>
                                      </p:to>
                                    </p:set>
                                    <p:anim calcmode="lin" valueType="num">
                                      <p:cBhvr additive="base">
                                        <p:cTn id="37" dur="500" fill="hold"/>
                                        <p:tgtEl>
                                          <p:spTgt spid="117771"/>
                                        </p:tgtEl>
                                        <p:attrNameLst>
                                          <p:attrName>ppt_x</p:attrName>
                                        </p:attrNameLst>
                                      </p:cBhvr>
                                      <p:tavLst>
                                        <p:tav tm="0">
                                          <p:val>
                                            <p:strVal val="0-#ppt_w/2"/>
                                          </p:val>
                                        </p:tav>
                                        <p:tav tm="100000">
                                          <p:val>
                                            <p:strVal val="#ppt_x"/>
                                          </p:val>
                                        </p:tav>
                                      </p:tavLst>
                                    </p:anim>
                                    <p:anim calcmode="lin" valueType="num">
                                      <p:cBhvr additive="base">
                                        <p:cTn id="38" dur="500" fill="hold"/>
                                        <p:tgtEl>
                                          <p:spTgt spid="11777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6" grpId="0" autoUpdateAnimBg="0"/>
      <p:bldP spid="117767" grpId="0" autoUpdateAnimBg="0"/>
      <p:bldP spid="117768" grpId="0" autoUpdateAnimBg="0"/>
      <p:bldP spid="117769" grpId="0" autoUpdateAnimBg="0"/>
      <p:bldP spid="117770" grpId="0" autoUpdateAnimBg="0"/>
      <p:bldP spid="117771" grpId="0"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4099"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179203" name="Text Box 3"/>
          <p:cNvSpPr txBox="1">
            <a:spLocks noChangeArrowheads="1"/>
          </p:cNvSpPr>
          <p:nvPr/>
        </p:nvSpPr>
        <p:spPr bwMode="auto">
          <a:xfrm>
            <a:off x="755650" y="2016125"/>
            <a:ext cx="7391400" cy="1219200"/>
          </a:xfrm>
          <a:prstGeom prst="rect">
            <a:avLst/>
          </a:prstGeom>
          <a:noFill/>
          <a:ln w="9525">
            <a:noFill/>
            <a:miter lim="800000"/>
            <a:headEnd/>
            <a:tailEnd/>
          </a:ln>
        </p:spPr>
        <p:txBody>
          <a:bodyPr/>
          <a:lstStyle/>
          <a:p>
            <a:pPr marL="342900" indent="-342900">
              <a:spcBef>
                <a:spcPct val="50000"/>
              </a:spcBef>
              <a:buFontTx/>
              <a:buChar char="•"/>
            </a:pPr>
            <a:endParaRPr lang="en-US">
              <a:latin typeface="Times" pitchFamily="28" charset="0"/>
            </a:endParaRPr>
          </a:p>
        </p:txBody>
      </p:sp>
      <p:sp>
        <p:nvSpPr>
          <p:cNvPr id="179204" name="Text Box 4"/>
          <p:cNvSpPr txBox="1">
            <a:spLocks noChangeArrowheads="1"/>
          </p:cNvSpPr>
          <p:nvPr/>
        </p:nvSpPr>
        <p:spPr bwMode="auto">
          <a:xfrm>
            <a:off x="755650" y="3540125"/>
            <a:ext cx="7543800" cy="685800"/>
          </a:xfrm>
          <a:prstGeom prst="rect">
            <a:avLst/>
          </a:prstGeom>
          <a:noFill/>
          <a:ln w="9525">
            <a:noFill/>
            <a:miter lim="800000"/>
            <a:headEnd/>
            <a:tailEnd/>
          </a:ln>
        </p:spPr>
        <p:txBody>
          <a:bodyPr/>
          <a:lstStyle/>
          <a:p>
            <a:pPr marL="342900" indent="-342900">
              <a:spcBef>
                <a:spcPct val="50000"/>
              </a:spcBef>
              <a:buFontTx/>
              <a:buChar char="•"/>
            </a:pPr>
            <a:r>
              <a:rPr lang="en-GB" sz="2400">
                <a:latin typeface="Trebuchet MS" pitchFamily="34" charset="0"/>
              </a:rPr>
              <a:t>“Because IP assets cannot be seen or touched it is sometimes hard to appreciate their value” </a:t>
            </a:r>
            <a:r>
              <a:rPr lang="en-GB" sz="1200">
                <a:latin typeface="Trebuchet MS" pitchFamily="34" charset="0"/>
              </a:rPr>
              <a:t>(UKIPO, 2007)</a:t>
            </a:r>
            <a:endParaRPr lang="en-GB" sz="3200">
              <a:latin typeface="Times" pitchFamily="28" charset="0"/>
            </a:endParaRPr>
          </a:p>
        </p:txBody>
      </p:sp>
      <p:sp>
        <p:nvSpPr>
          <p:cNvPr id="179205" name="Text Box 5"/>
          <p:cNvSpPr txBox="1">
            <a:spLocks noChangeArrowheads="1"/>
          </p:cNvSpPr>
          <p:nvPr/>
        </p:nvSpPr>
        <p:spPr bwMode="auto">
          <a:xfrm>
            <a:off x="755650" y="4530725"/>
            <a:ext cx="7391400" cy="914400"/>
          </a:xfrm>
          <a:prstGeom prst="rect">
            <a:avLst/>
          </a:prstGeom>
          <a:noFill/>
          <a:ln w="9525">
            <a:noFill/>
            <a:miter lim="800000"/>
            <a:headEnd/>
            <a:tailEnd/>
          </a:ln>
        </p:spPr>
        <p:txBody>
          <a:bodyPr/>
          <a:lstStyle/>
          <a:p>
            <a:pPr marL="342900" indent="-342900">
              <a:spcBef>
                <a:spcPct val="50000"/>
              </a:spcBef>
              <a:buFontTx/>
              <a:buChar char="•"/>
            </a:pPr>
            <a:r>
              <a:rPr lang="en-GB" sz="2400">
                <a:solidFill>
                  <a:srgbClr val="CC0000"/>
                </a:solidFill>
                <a:latin typeface="Trebuchet MS" pitchFamily="34" charset="0"/>
              </a:rPr>
              <a:t>Yet in the US “65% of assets are not the factories or equipment, but intellectual property” </a:t>
            </a:r>
            <a:br>
              <a:rPr lang="en-GB" sz="2400">
                <a:solidFill>
                  <a:srgbClr val="CC0000"/>
                </a:solidFill>
                <a:latin typeface="Trebuchet MS" pitchFamily="34" charset="0"/>
              </a:rPr>
            </a:br>
            <a:r>
              <a:rPr lang="en-GB" sz="1200">
                <a:solidFill>
                  <a:srgbClr val="CC0000"/>
                </a:solidFill>
                <a:latin typeface="Trebuchet MS" pitchFamily="34" charset="0"/>
              </a:rPr>
              <a:t>(Christobal, 2006)</a:t>
            </a:r>
            <a:endParaRPr lang="en-GB" sz="3200">
              <a:latin typeface="Times" pitchFamily="2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nodePh="1">
                                  <p:stCondLst>
                                    <p:cond delay="0"/>
                                  </p:stCondLst>
                                  <p:endCondLst>
                                    <p:cond evt="begin" delay="0">
                                      <p:tn val="5"/>
                                    </p:cond>
                                  </p:endCondLst>
                                  <p:childTnLst>
                                    <p:set>
                                      <p:cBhvr>
                                        <p:cTn id="6" dur="1" fill="hold">
                                          <p:stCondLst>
                                            <p:cond delay="0"/>
                                          </p:stCondLst>
                                        </p:cTn>
                                        <p:tgtEl>
                                          <p:spTgt spid="179203"/>
                                        </p:tgtEl>
                                        <p:attrNameLst>
                                          <p:attrName>style.visibility</p:attrName>
                                        </p:attrNameLst>
                                      </p:cBhvr>
                                      <p:to>
                                        <p:strVal val="visible"/>
                                      </p:to>
                                    </p:set>
                                    <p:anim calcmode="lin" valueType="num">
                                      <p:cBhvr additive="base">
                                        <p:cTn id="7" dur="500" fill="hold"/>
                                        <p:tgtEl>
                                          <p:spTgt spid="179203"/>
                                        </p:tgtEl>
                                        <p:attrNameLst>
                                          <p:attrName>ppt_x</p:attrName>
                                        </p:attrNameLst>
                                      </p:cBhvr>
                                      <p:tavLst>
                                        <p:tav tm="0">
                                          <p:val>
                                            <p:strVal val="0-#ppt_w/2"/>
                                          </p:val>
                                        </p:tav>
                                        <p:tav tm="100000">
                                          <p:val>
                                            <p:strVal val="#ppt_x"/>
                                          </p:val>
                                        </p:tav>
                                      </p:tavLst>
                                    </p:anim>
                                    <p:anim calcmode="lin" valueType="num">
                                      <p:cBhvr additive="base">
                                        <p:cTn id="8" dur="500" fill="hold"/>
                                        <p:tgtEl>
                                          <p:spTgt spid="179203"/>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79204"/>
                                        </p:tgtEl>
                                        <p:attrNameLst>
                                          <p:attrName>style.visibility</p:attrName>
                                        </p:attrNameLst>
                                      </p:cBhvr>
                                      <p:to>
                                        <p:strVal val="visible"/>
                                      </p:to>
                                    </p:set>
                                    <p:anim calcmode="lin" valueType="num">
                                      <p:cBhvr additive="base">
                                        <p:cTn id="13" dur="500" fill="hold"/>
                                        <p:tgtEl>
                                          <p:spTgt spid="179204"/>
                                        </p:tgtEl>
                                        <p:attrNameLst>
                                          <p:attrName>ppt_x</p:attrName>
                                        </p:attrNameLst>
                                      </p:cBhvr>
                                      <p:tavLst>
                                        <p:tav tm="0">
                                          <p:val>
                                            <p:strVal val="0-#ppt_w/2"/>
                                          </p:val>
                                        </p:tav>
                                        <p:tav tm="100000">
                                          <p:val>
                                            <p:strVal val="#ppt_x"/>
                                          </p:val>
                                        </p:tav>
                                      </p:tavLst>
                                    </p:anim>
                                    <p:anim calcmode="lin" valueType="num">
                                      <p:cBhvr additive="base">
                                        <p:cTn id="14" dur="500" fill="hold"/>
                                        <p:tgtEl>
                                          <p:spTgt spid="179204"/>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9205"/>
                                        </p:tgtEl>
                                        <p:attrNameLst>
                                          <p:attrName>style.visibility</p:attrName>
                                        </p:attrNameLst>
                                      </p:cBhvr>
                                      <p:to>
                                        <p:strVal val="visible"/>
                                      </p:to>
                                    </p:set>
                                    <p:anim calcmode="lin" valueType="num">
                                      <p:cBhvr additive="base">
                                        <p:cTn id="19" dur="500" fill="hold"/>
                                        <p:tgtEl>
                                          <p:spTgt spid="179205"/>
                                        </p:tgtEl>
                                        <p:attrNameLst>
                                          <p:attrName>ppt_x</p:attrName>
                                        </p:attrNameLst>
                                      </p:cBhvr>
                                      <p:tavLst>
                                        <p:tav tm="0">
                                          <p:val>
                                            <p:strVal val="0-#ppt_w/2"/>
                                          </p:val>
                                        </p:tav>
                                        <p:tav tm="100000">
                                          <p:val>
                                            <p:strVal val="#ppt_x"/>
                                          </p:val>
                                        </p:tav>
                                      </p:tavLst>
                                    </p:anim>
                                    <p:anim calcmode="lin" valueType="num">
                                      <p:cBhvr additive="base">
                                        <p:cTn id="20" dur="500" fill="hold"/>
                                        <p:tgtEl>
                                          <p:spTgt spid="17920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autoUpdateAnimBg="0"/>
      <p:bldP spid="179204" grpId="0" autoUpdateAnimBg="0"/>
      <p:bldP spid="179205" grpId="0"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5123"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5124" name="Text Box 2"/>
          <p:cNvSpPr txBox="1">
            <a:spLocks noChangeArrowheads="1"/>
          </p:cNvSpPr>
          <p:nvPr/>
        </p:nvSpPr>
        <p:spPr bwMode="auto">
          <a:xfrm>
            <a:off x="1403350" y="1844675"/>
            <a:ext cx="7315200" cy="457200"/>
          </a:xfrm>
          <a:prstGeom prst="rect">
            <a:avLst/>
          </a:prstGeom>
          <a:noFill/>
          <a:ln w="9525">
            <a:noFill/>
            <a:miter lim="800000"/>
            <a:headEnd/>
            <a:tailEnd/>
          </a:ln>
        </p:spPr>
        <p:txBody>
          <a:bodyPr>
            <a:spAutoFit/>
          </a:bodyPr>
          <a:lstStyle/>
          <a:p>
            <a:pPr eaLnBrk="0" hangingPunct="0">
              <a:spcBef>
                <a:spcPct val="50000"/>
              </a:spcBef>
            </a:pPr>
            <a:r>
              <a:rPr lang="en-GB" sz="2400">
                <a:solidFill>
                  <a:srgbClr val="003366"/>
                </a:solidFill>
                <a:latin typeface="Arial" charset="0"/>
              </a:rPr>
              <a:t>The types:</a:t>
            </a:r>
            <a:endParaRPr lang="en-GB" sz="2400">
              <a:latin typeface="Times" pitchFamily="28" charset="0"/>
            </a:endParaRPr>
          </a:p>
        </p:txBody>
      </p:sp>
      <p:sp>
        <p:nvSpPr>
          <p:cNvPr id="265219" name="Text Box 3"/>
          <p:cNvSpPr txBox="1">
            <a:spLocks noChangeArrowheads="1"/>
          </p:cNvSpPr>
          <p:nvPr/>
        </p:nvSpPr>
        <p:spPr bwMode="auto">
          <a:xfrm>
            <a:off x="2470150" y="3398838"/>
            <a:ext cx="5954713" cy="579437"/>
          </a:xfrm>
          <a:prstGeom prst="rect">
            <a:avLst/>
          </a:prstGeom>
          <a:noFill/>
          <a:ln w="9525">
            <a:noFill/>
            <a:miter lim="800000"/>
            <a:headEnd/>
            <a:tailEnd/>
          </a:ln>
        </p:spPr>
        <p:txBody>
          <a:bodyPr>
            <a:spAutoFit/>
          </a:bodyPr>
          <a:lstStyle/>
          <a:p>
            <a:pPr eaLnBrk="0" hangingPunct="0">
              <a:spcBef>
                <a:spcPct val="50000"/>
              </a:spcBef>
              <a:buFontTx/>
              <a:buChar char="•"/>
            </a:pPr>
            <a:r>
              <a:rPr lang="en-GB" sz="3200">
                <a:solidFill>
                  <a:srgbClr val="CC0000"/>
                </a:solidFill>
                <a:latin typeface="Arial" charset="0"/>
              </a:rPr>
              <a:t> Trademarks</a:t>
            </a:r>
            <a:endParaRPr lang="en-GB" sz="2400">
              <a:latin typeface="Times" pitchFamily="28" charset="0"/>
            </a:endParaRPr>
          </a:p>
        </p:txBody>
      </p:sp>
      <p:sp>
        <p:nvSpPr>
          <p:cNvPr id="265220" name="Text Box 4"/>
          <p:cNvSpPr txBox="1">
            <a:spLocks noChangeArrowheads="1"/>
          </p:cNvSpPr>
          <p:nvPr/>
        </p:nvSpPr>
        <p:spPr bwMode="auto">
          <a:xfrm>
            <a:off x="2470150" y="2835275"/>
            <a:ext cx="5791200" cy="579438"/>
          </a:xfrm>
          <a:prstGeom prst="rect">
            <a:avLst/>
          </a:prstGeom>
          <a:noFill/>
          <a:ln w="9525">
            <a:noFill/>
            <a:miter lim="800000"/>
            <a:headEnd/>
            <a:tailEnd/>
          </a:ln>
        </p:spPr>
        <p:txBody>
          <a:bodyPr>
            <a:spAutoFit/>
          </a:bodyPr>
          <a:lstStyle/>
          <a:p>
            <a:pPr eaLnBrk="0" hangingPunct="0">
              <a:spcBef>
                <a:spcPct val="50000"/>
              </a:spcBef>
              <a:buFontTx/>
              <a:buChar char="•"/>
            </a:pPr>
            <a:r>
              <a:rPr lang="en-GB" sz="3200">
                <a:solidFill>
                  <a:srgbClr val="CC0000"/>
                </a:solidFill>
                <a:latin typeface="Arial" charset="0"/>
              </a:rPr>
              <a:t> Copyright</a:t>
            </a:r>
            <a:endParaRPr lang="en-GB" sz="2400">
              <a:latin typeface="Times" pitchFamily="28" charset="0"/>
            </a:endParaRPr>
          </a:p>
        </p:txBody>
      </p:sp>
      <p:sp>
        <p:nvSpPr>
          <p:cNvPr id="265221" name="Text Box 5"/>
          <p:cNvSpPr txBox="1">
            <a:spLocks noChangeArrowheads="1"/>
          </p:cNvSpPr>
          <p:nvPr/>
        </p:nvSpPr>
        <p:spPr bwMode="auto">
          <a:xfrm>
            <a:off x="2470150" y="3948113"/>
            <a:ext cx="6019800" cy="579437"/>
          </a:xfrm>
          <a:prstGeom prst="rect">
            <a:avLst/>
          </a:prstGeom>
          <a:noFill/>
          <a:ln w="9525">
            <a:noFill/>
            <a:miter lim="800000"/>
            <a:headEnd/>
            <a:tailEnd/>
          </a:ln>
        </p:spPr>
        <p:txBody>
          <a:bodyPr>
            <a:spAutoFit/>
          </a:bodyPr>
          <a:lstStyle/>
          <a:p>
            <a:pPr eaLnBrk="0" hangingPunct="0">
              <a:spcBef>
                <a:spcPct val="50000"/>
              </a:spcBef>
              <a:buFontTx/>
              <a:buChar char="•"/>
            </a:pPr>
            <a:r>
              <a:rPr lang="en-GB" sz="3200">
                <a:solidFill>
                  <a:srgbClr val="CC0000"/>
                </a:solidFill>
                <a:latin typeface="Arial" charset="0"/>
              </a:rPr>
              <a:t> Patents</a:t>
            </a:r>
            <a:endParaRPr lang="en-GB" sz="2400">
              <a:latin typeface="Times" pitchFamily="28" charset="0"/>
            </a:endParaRPr>
          </a:p>
        </p:txBody>
      </p:sp>
      <p:sp>
        <p:nvSpPr>
          <p:cNvPr id="6" name="Text Box 5"/>
          <p:cNvSpPr txBox="1">
            <a:spLocks noChangeArrowheads="1"/>
          </p:cNvSpPr>
          <p:nvPr/>
        </p:nvSpPr>
        <p:spPr bwMode="auto">
          <a:xfrm>
            <a:off x="2503488" y="4505325"/>
            <a:ext cx="6119812" cy="579438"/>
          </a:xfrm>
          <a:prstGeom prst="rect">
            <a:avLst/>
          </a:prstGeom>
          <a:noFill/>
          <a:ln w="9525">
            <a:noFill/>
            <a:miter lim="800000"/>
            <a:headEnd/>
            <a:tailEnd/>
          </a:ln>
        </p:spPr>
        <p:txBody>
          <a:bodyPr>
            <a:spAutoFit/>
          </a:bodyPr>
          <a:lstStyle/>
          <a:p>
            <a:pPr eaLnBrk="0" hangingPunct="0">
              <a:spcBef>
                <a:spcPct val="50000"/>
              </a:spcBef>
              <a:buFontTx/>
              <a:buChar char="•"/>
            </a:pPr>
            <a:r>
              <a:rPr lang="en-GB" sz="3200">
                <a:solidFill>
                  <a:srgbClr val="CC0000"/>
                </a:solidFill>
                <a:latin typeface="Arial" charset="0"/>
              </a:rPr>
              <a:t>Registered Designs</a:t>
            </a:r>
            <a:endParaRPr lang="en-GB" sz="2400">
              <a:latin typeface="Times" pitchFamily="2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grpId="0" nodeType="clickEffect">
                                  <p:stCondLst>
                                    <p:cond delay="0"/>
                                  </p:stCondLst>
                                  <p:childTnLst>
                                    <p:set>
                                      <p:cBhvr>
                                        <p:cTn id="6" dur="1" fill="hold">
                                          <p:stCondLst>
                                            <p:cond delay="0"/>
                                          </p:stCondLst>
                                        </p:cTn>
                                        <p:tgtEl>
                                          <p:spTgt spid="265220"/>
                                        </p:tgtEl>
                                        <p:attrNameLst>
                                          <p:attrName>style.visibility</p:attrName>
                                        </p:attrNameLst>
                                      </p:cBhvr>
                                      <p:to>
                                        <p:strVal val="visible"/>
                                      </p:to>
                                    </p:set>
                                    <p:animEffect transition="in" filter="slide(fromLeft)">
                                      <p:cBhvr>
                                        <p:cTn id="7" dur="500"/>
                                        <p:tgtEl>
                                          <p:spTgt spid="265220"/>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8" fill="hold" grpId="0" nodeType="clickEffect">
                                  <p:stCondLst>
                                    <p:cond delay="0"/>
                                  </p:stCondLst>
                                  <p:childTnLst>
                                    <p:set>
                                      <p:cBhvr>
                                        <p:cTn id="11" dur="1" fill="hold">
                                          <p:stCondLst>
                                            <p:cond delay="0"/>
                                          </p:stCondLst>
                                        </p:cTn>
                                        <p:tgtEl>
                                          <p:spTgt spid="265219"/>
                                        </p:tgtEl>
                                        <p:attrNameLst>
                                          <p:attrName>style.visibility</p:attrName>
                                        </p:attrNameLst>
                                      </p:cBhvr>
                                      <p:to>
                                        <p:strVal val="visible"/>
                                      </p:to>
                                    </p:set>
                                    <p:animEffect transition="in" filter="slide(fromLeft)">
                                      <p:cBhvr>
                                        <p:cTn id="12" dur="500"/>
                                        <p:tgtEl>
                                          <p:spTgt spid="265219"/>
                                        </p:tgtEl>
                                      </p:cBhvr>
                                    </p:animEffect>
                                  </p:childTnLst>
                                </p:cTn>
                              </p:par>
                            </p:childTnLst>
                          </p:cTn>
                        </p:par>
                      </p:childTnLst>
                    </p:cTn>
                  </p:par>
                  <p:par>
                    <p:cTn id="13" fill="hold">
                      <p:stCondLst>
                        <p:cond delay="indefinite"/>
                      </p:stCondLst>
                      <p:childTnLst>
                        <p:par>
                          <p:cTn id="14" fill="hold">
                            <p:stCondLst>
                              <p:cond delay="0"/>
                            </p:stCondLst>
                            <p:childTnLst>
                              <p:par>
                                <p:cTn id="15" presetID="12" presetClass="entr" presetSubtype="8" fill="hold" grpId="0" nodeType="clickEffect">
                                  <p:stCondLst>
                                    <p:cond delay="0"/>
                                  </p:stCondLst>
                                  <p:childTnLst>
                                    <p:set>
                                      <p:cBhvr>
                                        <p:cTn id="16" dur="1" fill="hold">
                                          <p:stCondLst>
                                            <p:cond delay="0"/>
                                          </p:stCondLst>
                                        </p:cTn>
                                        <p:tgtEl>
                                          <p:spTgt spid="265221"/>
                                        </p:tgtEl>
                                        <p:attrNameLst>
                                          <p:attrName>style.visibility</p:attrName>
                                        </p:attrNameLst>
                                      </p:cBhvr>
                                      <p:to>
                                        <p:strVal val="visible"/>
                                      </p:to>
                                    </p:set>
                                    <p:animEffect transition="in" filter="slide(fromLeft)">
                                      <p:cBhvr>
                                        <p:cTn id="17" dur="500"/>
                                        <p:tgtEl>
                                          <p:spTgt spid="265221"/>
                                        </p:tgtEl>
                                      </p:cBhvr>
                                    </p:animEffect>
                                  </p:childTnLst>
                                </p:cTn>
                              </p:par>
                            </p:childTnLst>
                          </p:cTn>
                        </p:par>
                      </p:childTnLst>
                    </p:cTn>
                  </p:par>
                  <p:par>
                    <p:cTn id="18" fill="hold">
                      <p:stCondLst>
                        <p:cond delay="indefinite"/>
                      </p:stCondLst>
                      <p:childTnLst>
                        <p:par>
                          <p:cTn id="19" fill="hold">
                            <p:stCondLst>
                              <p:cond delay="0"/>
                            </p:stCondLst>
                            <p:childTnLst>
                              <p:par>
                                <p:cTn id="20" presetID="12" presetClass="entr" presetSubtype="8"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slide(fromLeft)">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5219" grpId="0" autoUpdateAnimBg="0"/>
      <p:bldP spid="265220" grpId="0" autoUpdateAnimBg="0"/>
      <p:bldP spid="265221" grpId="0" autoUpdateAnimBg="0"/>
      <p:bldP spid="6" grpId="0" autoUpdateAnimBg="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6147"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6148" name="Text Box 4"/>
          <p:cNvSpPr txBox="1">
            <a:spLocks noChangeArrowheads="1"/>
          </p:cNvSpPr>
          <p:nvPr/>
        </p:nvSpPr>
        <p:spPr bwMode="auto">
          <a:xfrm>
            <a:off x="179388" y="765175"/>
            <a:ext cx="8713787" cy="1506538"/>
          </a:xfrm>
          <a:prstGeom prst="rect">
            <a:avLst/>
          </a:prstGeom>
          <a:noFill/>
          <a:ln w="9525">
            <a:noFill/>
            <a:miter lim="800000"/>
            <a:headEnd/>
            <a:tailEnd/>
          </a:ln>
        </p:spPr>
        <p:txBody>
          <a:bodyPr>
            <a:spAutoFit/>
          </a:bodyPr>
          <a:lstStyle/>
          <a:p>
            <a:pPr algn="ctr">
              <a:spcBef>
                <a:spcPct val="50000"/>
              </a:spcBef>
            </a:pPr>
            <a:r>
              <a:rPr lang="en-GB" sz="2400" b="1">
                <a:solidFill>
                  <a:srgbClr val="FF0000"/>
                </a:solidFill>
              </a:rPr>
              <a:t>“Copyright is a proprietary right given to the creator of an original literary, dramatic, musical or artistic work”</a:t>
            </a:r>
            <a:r>
              <a:rPr lang="en-GB" b="1">
                <a:solidFill>
                  <a:srgbClr val="FF0000"/>
                </a:solidFill>
              </a:rPr>
              <a:t> </a:t>
            </a:r>
          </a:p>
          <a:p>
            <a:pPr algn="ctr">
              <a:spcBef>
                <a:spcPct val="50000"/>
              </a:spcBef>
            </a:pPr>
            <a:r>
              <a:rPr lang="en-GB" sz="1400" b="1" i="1">
                <a:solidFill>
                  <a:srgbClr val="FF0000"/>
                </a:solidFill>
              </a:rPr>
              <a:t>Copyright Designs and Patents Act, 1988</a:t>
            </a:r>
          </a:p>
        </p:txBody>
      </p:sp>
      <p:sp>
        <p:nvSpPr>
          <p:cNvPr id="23557" name="Text Box 5"/>
          <p:cNvSpPr txBox="1">
            <a:spLocks noChangeArrowheads="1"/>
          </p:cNvSpPr>
          <p:nvPr/>
        </p:nvSpPr>
        <p:spPr bwMode="auto">
          <a:xfrm>
            <a:off x="179388" y="2511425"/>
            <a:ext cx="8713787" cy="457200"/>
          </a:xfrm>
          <a:prstGeom prst="rect">
            <a:avLst/>
          </a:prstGeom>
          <a:noFill/>
          <a:ln w="9525">
            <a:noFill/>
            <a:miter lim="800000"/>
            <a:headEnd/>
            <a:tailEnd/>
          </a:ln>
        </p:spPr>
        <p:txBody>
          <a:bodyPr>
            <a:spAutoFit/>
          </a:bodyPr>
          <a:lstStyle/>
          <a:p>
            <a:pPr algn="ctr">
              <a:spcBef>
                <a:spcPct val="50000"/>
              </a:spcBef>
            </a:pPr>
            <a:r>
              <a:rPr lang="en-GB" sz="2400"/>
              <a:t>Copyright is an Intellectual Property Right</a:t>
            </a:r>
          </a:p>
        </p:txBody>
      </p:sp>
      <p:sp>
        <p:nvSpPr>
          <p:cNvPr id="23558" name="Text Box 6"/>
          <p:cNvSpPr txBox="1">
            <a:spLocks noChangeArrowheads="1"/>
          </p:cNvSpPr>
          <p:nvPr/>
        </p:nvSpPr>
        <p:spPr bwMode="auto">
          <a:xfrm>
            <a:off x="179388" y="3022600"/>
            <a:ext cx="8713787"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It’s not a physical asset</a:t>
            </a:r>
          </a:p>
        </p:txBody>
      </p:sp>
      <p:sp>
        <p:nvSpPr>
          <p:cNvPr id="23559" name="Text Box 7"/>
          <p:cNvSpPr txBox="1">
            <a:spLocks noChangeArrowheads="1"/>
          </p:cNvSpPr>
          <p:nvPr/>
        </p:nvSpPr>
        <p:spPr bwMode="auto">
          <a:xfrm>
            <a:off x="179388" y="3525838"/>
            <a:ext cx="8713787"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It is a proprietary right</a:t>
            </a:r>
          </a:p>
        </p:txBody>
      </p:sp>
      <p:sp>
        <p:nvSpPr>
          <p:cNvPr id="23560" name="Text Box 8"/>
          <p:cNvSpPr txBox="1">
            <a:spLocks noChangeArrowheads="1"/>
          </p:cNvSpPr>
          <p:nvPr/>
        </p:nvSpPr>
        <p:spPr bwMode="auto">
          <a:xfrm>
            <a:off x="179388" y="4030663"/>
            <a:ext cx="8713787"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It can be bought and sold</a:t>
            </a:r>
          </a:p>
        </p:txBody>
      </p:sp>
      <p:sp>
        <p:nvSpPr>
          <p:cNvPr id="23561" name="Text Box 9"/>
          <p:cNvSpPr txBox="1">
            <a:spLocks noChangeArrowheads="1"/>
          </p:cNvSpPr>
          <p:nvPr/>
        </p:nvSpPr>
        <p:spPr bwMode="auto">
          <a:xfrm>
            <a:off x="179388" y="4533900"/>
            <a:ext cx="8713787"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It has a value like any other asset</a:t>
            </a:r>
          </a:p>
        </p:txBody>
      </p:sp>
      <p:sp>
        <p:nvSpPr>
          <p:cNvPr id="23562" name="Text Box 10"/>
          <p:cNvSpPr txBox="1">
            <a:spLocks noChangeArrowheads="1"/>
          </p:cNvSpPr>
          <p:nvPr/>
        </p:nvSpPr>
        <p:spPr bwMode="auto">
          <a:xfrm>
            <a:off x="179388" y="5319713"/>
            <a:ext cx="8713787" cy="822325"/>
          </a:xfrm>
          <a:prstGeom prst="rect">
            <a:avLst/>
          </a:prstGeom>
          <a:noFill/>
          <a:ln w="9525">
            <a:noFill/>
            <a:miter lim="800000"/>
            <a:headEnd/>
            <a:tailEnd/>
          </a:ln>
        </p:spPr>
        <p:txBody>
          <a:bodyPr>
            <a:spAutoFit/>
          </a:bodyPr>
          <a:lstStyle/>
          <a:p>
            <a:pPr algn="ctr">
              <a:spcBef>
                <a:spcPct val="50000"/>
              </a:spcBef>
              <a:buFont typeface="Symbol" pitchFamily="18" charset="2"/>
              <a:buNone/>
            </a:pPr>
            <a:r>
              <a:rPr lang="en-GB" sz="2400" b="1">
                <a:solidFill>
                  <a:srgbClr val="FF0000"/>
                </a:solidFill>
              </a:rPr>
              <a:t>Copyright is created as a result of any act that involves original creative work</a:t>
            </a:r>
            <a:r>
              <a:rPr lang="en-GB" sz="2400">
                <a:solidFill>
                  <a:srgbClr val="FF0000"/>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6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356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356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7" grpId="0"/>
      <p:bldP spid="23558" grpId="0"/>
      <p:bldP spid="23559" grpId="0"/>
      <p:bldP spid="23560" grpId="0"/>
      <p:bldP spid="23561" grpId="0"/>
      <p:bldP spid="23562"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7171"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7172" name="Text Box 4"/>
          <p:cNvSpPr txBox="1">
            <a:spLocks noChangeArrowheads="1"/>
          </p:cNvSpPr>
          <p:nvPr/>
        </p:nvSpPr>
        <p:spPr bwMode="auto">
          <a:xfrm>
            <a:off x="250825" y="692150"/>
            <a:ext cx="8713788" cy="822325"/>
          </a:xfrm>
          <a:prstGeom prst="rect">
            <a:avLst/>
          </a:prstGeom>
          <a:noFill/>
          <a:ln w="9525">
            <a:noFill/>
            <a:miter lim="800000"/>
            <a:headEnd/>
            <a:tailEnd/>
          </a:ln>
        </p:spPr>
        <p:txBody>
          <a:bodyPr>
            <a:spAutoFit/>
          </a:bodyPr>
          <a:lstStyle/>
          <a:p>
            <a:pPr algn="ctr">
              <a:spcBef>
                <a:spcPct val="50000"/>
              </a:spcBef>
            </a:pPr>
            <a:r>
              <a:rPr lang="en-GB" sz="2400" b="1">
                <a:solidFill>
                  <a:srgbClr val="FF0000"/>
                </a:solidFill>
              </a:rPr>
              <a:t>What types of creative works are protected by copyright?</a:t>
            </a:r>
          </a:p>
        </p:txBody>
      </p:sp>
      <p:sp>
        <p:nvSpPr>
          <p:cNvPr id="24581" name="Text Box 5"/>
          <p:cNvSpPr txBox="1">
            <a:spLocks noChangeArrowheads="1"/>
          </p:cNvSpPr>
          <p:nvPr/>
        </p:nvSpPr>
        <p:spPr bwMode="auto">
          <a:xfrm>
            <a:off x="250825" y="1771650"/>
            <a:ext cx="8713788" cy="457200"/>
          </a:xfrm>
          <a:prstGeom prst="rect">
            <a:avLst/>
          </a:prstGeom>
          <a:noFill/>
          <a:ln w="9525">
            <a:noFill/>
            <a:miter lim="800000"/>
            <a:headEnd/>
            <a:tailEnd/>
          </a:ln>
        </p:spPr>
        <p:txBody>
          <a:bodyPr>
            <a:spAutoFit/>
          </a:bodyPr>
          <a:lstStyle/>
          <a:p>
            <a:pPr algn="ctr">
              <a:spcBef>
                <a:spcPct val="50000"/>
              </a:spcBef>
              <a:buFontTx/>
              <a:buChar char="•"/>
            </a:pPr>
            <a:r>
              <a:rPr lang="en-GB" sz="2400" b="1"/>
              <a:t> </a:t>
            </a:r>
            <a:r>
              <a:rPr lang="en-GB" sz="2400"/>
              <a:t>Literary (E.g. Books)</a:t>
            </a:r>
          </a:p>
        </p:txBody>
      </p:sp>
      <p:sp>
        <p:nvSpPr>
          <p:cNvPr id="24582" name="Text Box 6"/>
          <p:cNvSpPr txBox="1">
            <a:spLocks noChangeArrowheads="1"/>
          </p:cNvSpPr>
          <p:nvPr/>
        </p:nvSpPr>
        <p:spPr bwMode="auto">
          <a:xfrm>
            <a:off x="250825" y="2289175"/>
            <a:ext cx="8713788"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Dramatic (E.g. A Play)</a:t>
            </a:r>
          </a:p>
        </p:txBody>
      </p:sp>
      <p:sp>
        <p:nvSpPr>
          <p:cNvPr id="24583" name="Text Box 7"/>
          <p:cNvSpPr txBox="1">
            <a:spLocks noChangeArrowheads="1"/>
          </p:cNvSpPr>
          <p:nvPr/>
        </p:nvSpPr>
        <p:spPr bwMode="auto">
          <a:xfrm>
            <a:off x="250825" y="2794000"/>
            <a:ext cx="8713788"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Musical (E.g. A Musical Composition)</a:t>
            </a:r>
          </a:p>
        </p:txBody>
      </p:sp>
      <p:sp>
        <p:nvSpPr>
          <p:cNvPr id="24584" name="Text Box 8"/>
          <p:cNvSpPr txBox="1">
            <a:spLocks noChangeArrowheads="1"/>
          </p:cNvSpPr>
          <p:nvPr/>
        </p:nvSpPr>
        <p:spPr bwMode="auto">
          <a:xfrm>
            <a:off x="250825" y="3290888"/>
            <a:ext cx="8713788"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Artistic (E.g. A Painting)</a:t>
            </a:r>
          </a:p>
        </p:txBody>
      </p:sp>
      <p:sp>
        <p:nvSpPr>
          <p:cNvPr id="24585" name="Text Box 9"/>
          <p:cNvSpPr txBox="1">
            <a:spLocks noChangeArrowheads="1"/>
          </p:cNvSpPr>
          <p:nvPr/>
        </p:nvSpPr>
        <p:spPr bwMode="auto">
          <a:xfrm>
            <a:off x="250825" y="3795713"/>
            <a:ext cx="8713788"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Sound Recordings (E.g. Music CD)</a:t>
            </a:r>
          </a:p>
        </p:txBody>
      </p:sp>
      <p:sp>
        <p:nvSpPr>
          <p:cNvPr id="24586" name="Text Box 10"/>
          <p:cNvSpPr txBox="1">
            <a:spLocks noChangeArrowheads="1"/>
          </p:cNvSpPr>
          <p:nvPr/>
        </p:nvSpPr>
        <p:spPr bwMode="auto">
          <a:xfrm>
            <a:off x="250825" y="4286250"/>
            <a:ext cx="8713788"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Films (E.g. Funnily enough – A Film)</a:t>
            </a:r>
          </a:p>
        </p:txBody>
      </p:sp>
      <p:sp>
        <p:nvSpPr>
          <p:cNvPr id="24587" name="Text Box 11"/>
          <p:cNvSpPr txBox="1">
            <a:spLocks noChangeArrowheads="1"/>
          </p:cNvSpPr>
          <p:nvPr/>
        </p:nvSpPr>
        <p:spPr bwMode="auto">
          <a:xfrm>
            <a:off x="250825" y="4789488"/>
            <a:ext cx="8713788" cy="457200"/>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Broadcast or Cable Programmes (E.g. TV or Radio)</a:t>
            </a:r>
          </a:p>
        </p:txBody>
      </p:sp>
      <p:sp>
        <p:nvSpPr>
          <p:cNvPr id="24588" name="Text Box 12"/>
          <p:cNvSpPr txBox="1">
            <a:spLocks noChangeArrowheads="1"/>
          </p:cNvSpPr>
          <p:nvPr/>
        </p:nvSpPr>
        <p:spPr bwMode="auto">
          <a:xfrm>
            <a:off x="250825" y="5294313"/>
            <a:ext cx="8713788" cy="822325"/>
          </a:xfrm>
          <a:prstGeom prst="rect">
            <a:avLst/>
          </a:prstGeom>
          <a:noFill/>
          <a:ln w="9525">
            <a:noFill/>
            <a:miter lim="800000"/>
            <a:headEnd/>
            <a:tailEnd/>
          </a:ln>
        </p:spPr>
        <p:txBody>
          <a:bodyPr>
            <a:spAutoFit/>
          </a:bodyPr>
          <a:lstStyle/>
          <a:p>
            <a:pPr algn="ctr">
              <a:spcBef>
                <a:spcPct val="50000"/>
              </a:spcBef>
              <a:buFont typeface="Symbol" pitchFamily="18" charset="2"/>
              <a:buChar char=""/>
            </a:pPr>
            <a:r>
              <a:rPr lang="en-GB" sz="2400" b="1"/>
              <a:t> </a:t>
            </a:r>
            <a:r>
              <a:rPr lang="en-GB" sz="2400"/>
              <a:t>Typographical Work (E.g. Typeface or layout of a book)</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8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8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8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8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458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458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458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2458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1" grpId="0"/>
      <p:bldP spid="24582" grpId="0"/>
      <p:bldP spid="24583" grpId="0"/>
      <p:bldP spid="24584" grpId="0"/>
      <p:bldP spid="24585" grpId="0"/>
      <p:bldP spid="24586" grpId="0"/>
      <p:bldP spid="24587" grpId="0"/>
      <p:bldP spid="2458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8195"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25604" name="Text Box 4"/>
          <p:cNvSpPr txBox="1">
            <a:spLocks noChangeArrowheads="1"/>
          </p:cNvSpPr>
          <p:nvPr/>
        </p:nvSpPr>
        <p:spPr bwMode="auto">
          <a:xfrm>
            <a:off x="250825" y="981075"/>
            <a:ext cx="8713788" cy="5254625"/>
          </a:xfrm>
          <a:prstGeom prst="rect">
            <a:avLst/>
          </a:prstGeom>
          <a:noFill/>
          <a:ln w="9525">
            <a:noFill/>
            <a:miter lim="800000"/>
            <a:headEnd/>
            <a:tailEnd/>
          </a:ln>
        </p:spPr>
        <p:txBody>
          <a:bodyPr>
            <a:spAutoFit/>
          </a:bodyPr>
          <a:lstStyle/>
          <a:p>
            <a:pPr algn="ctr">
              <a:spcBef>
                <a:spcPct val="50000"/>
              </a:spcBef>
            </a:pPr>
            <a:r>
              <a:rPr lang="en-GB" sz="2400" b="1">
                <a:solidFill>
                  <a:srgbClr val="FF0000"/>
                </a:solidFill>
              </a:rPr>
              <a:t>Now let’s look at the copyright symbol itself </a:t>
            </a:r>
            <a:r>
              <a:rPr lang="en-GB" sz="9600" b="1">
                <a:solidFill>
                  <a:srgbClr val="080808"/>
                </a:solidFill>
              </a:rPr>
              <a:t>©</a:t>
            </a:r>
            <a:r>
              <a:rPr lang="en-GB" b="1">
                <a:solidFill>
                  <a:srgbClr val="080808"/>
                </a:solidFill>
              </a:rPr>
              <a:t> </a:t>
            </a:r>
          </a:p>
          <a:p>
            <a:pPr algn="ctr">
              <a:spcBef>
                <a:spcPct val="50000"/>
              </a:spcBef>
            </a:pPr>
            <a:endParaRPr lang="en-GB" b="1">
              <a:solidFill>
                <a:srgbClr val="080808"/>
              </a:solidFill>
            </a:endParaRPr>
          </a:p>
          <a:p>
            <a:pPr algn="ctr">
              <a:spcBef>
                <a:spcPct val="50000"/>
              </a:spcBef>
            </a:pPr>
            <a:r>
              <a:rPr lang="en-GB" sz="2400"/>
              <a:t>The use of this symbol itself does not create copyright, it simply acts as a notice to tell people that you are the copyright owner, and should warn them not to copy your work without your approval. </a:t>
            </a:r>
          </a:p>
          <a:p>
            <a:pPr algn="ctr">
              <a:spcBef>
                <a:spcPct val="50000"/>
              </a:spcBef>
            </a:pPr>
            <a:r>
              <a:rPr lang="en-GB" sz="2400"/>
              <a:t>So if, for example, Joe Bloggs writes a book and puts </a:t>
            </a:r>
            <a:r>
              <a:rPr lang="en-GB" sz="2400" b="1"/>
              <a:t>©</a:t>
            </a:r>
            <a:r>
              <a:rPr lang="en-GB" sz="2400"/>
              <a:t>Joe Bloggs inside the cover, it means Joe Bloggs is telling the world he owns the copyright of that book.</a:t>
            </a:r>
            <a:r>
              <a:rPr lang="en-GB">
                <a:solidFill>
                  <a:srgbClr val="080808"/>
                </a:solidFill>
              </a:rPr>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9219"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9220" name="Text Box 4"/>
          <p:cNvSpPr txBox="1">
            <a:spLocks noChangeArrowheads="1"/>
          </p:cNvSpPr>
          <p:nvPr/>
        </p:nvSpPr>
        <p:spPr bwMode="auto">
          <a:xfrm>
            <a:off x="250825" y="620713"/>
            <a:ext cx="8713788" cy="457200"/>
          </a:xfrm>
          <a:prstGeom prst="rect">
            <a:avLst/>
          </a:prstGeom>
          <a:noFill/>
          <a:ln w="9525">
            <a:noFill/>
            <a:miter lim="800000"/>
            <a:headEnd/>
            <a:tailEnd/>
          </a:ln>
        </p:spPr>
        <p:txBody>
          <a:bodyPr>
            <a:spAutoFit/>
          </a:bodyPr>
          <a:lstStyle/>
          <a:p>
            <a:pPr algn="ctr">
              <a:spcBef>
                <a:spcPct val="50000"/>
              </a:spcBef>
            </a:pPr>
            <a:r>
              <a:rPr lang="en-GB" sz="2400" b="1">
                <a:solidFill>
                  <a:srgbClr val="FF0000"/>
                </a:solidFill>
              </a:rPr>
              <a:t>When is copyright created?</a:t>
            </a:r>
          </a:p>
        </p:txBody>
      </p:sp>
      <p:sp>
        <p:nvSpPr>
          <p:cNvPr id="30725" name="Text Box 5"/>
          <p:cNvSpPr txBox="1">
            <a:spLocks noChangeArrowheads="1"/>
          </p:cNvSpPr>
          <p:nvPr/>
        </p:nvSpPr>
        <p:spPr bwMode="auto">
          <a:xfrm>
            <a:off x="971550" y="1196975"/>
            <a:ext cx="7272338" cy="822325"/>
          </a:xfrm>
          <a:prstGeom prst="rect">
            <a:avLst/>
          </a:prstGeom>
          <a:noFill/>
          <a:ln w="9525">
            <a:noFill/>
            <a:miter lim="800000"/>
            <a:headEnd/>
            <a:tailEnd/>
          </a:ln>
        </p:spPr>
        <p:txBody>
          <a:bodyPr>
            <a:spAutoFit/>
          </a:bodyPr>
          <a:lstStyle/>
          <a:p>
            <a:pPr lvl="1" algn="ctr">
              <a:spcBef>
                <a:spcPct val="50000"/>
              </a:spcBef>
            </a:pPr>
            <a:r>
              <a:rPr lang="en-GB" sz="2400" b="1">
                <a:solidFill>
                  <a:srgbClr val="FF0000"/>
                </a:solidFill>
              </a:rPr>
              <a:t>Copyright is automatically created when an original work is created</a:t>
            </a:r>
            <a:r>
              <a:rPr lang="en-GB">
                <a:solidFill>
                  <a:srgbClr val="080808"/>
                </a:solidFill>
              </a:rPr>
              <a:t> </a:t>
            </a:r>
          </a:p>
        </p:txBody>
      </p:sp>
      <p:sp>
        <p:nvSpPr>
          <p:cNvPr id="30726" name="Text Box 6"/>
          <p:cNvSpPr txBox="1">
            <a:spLocks noChangeArrowheads="1"/>
          </p:cNvSpPr>
          <p:nvPr/>
        </p:nvSpPr>
        <p:spPr bwMode="auto">
          <a:xfrm>
            <a:off x="250825" y="5084763"/>
            <a:ext cx="8642350" cy="1187450"/>
          </a:xfrm>
          <a:prstGeom prst="rect">
            <a:avLst/>
          </a:prstGeom>
          <a:noFill/>
          <a:ln w="9525">
            <a:noFill/>
            <a:miter lim="800000"/>
            <a:headEnd/>
            <a:tailEnd/>
          </a:ln>
        </p:spPr>
        <p:txBody>
          <a:bodyPr>
            <a:spAutoFit/>
          </a:bodyPr>
          <a:lstStyle/>
          <a:p>
            <a:pPr algn="ctr">
              <a:spcBef>
                <a:spcPct val="50000"/>
              </a:spcBef>
              <a:buFont typeface="Symbol" pitchFamily="18" charset="2"/>
              <a:buNone/>
            </a:pPr>
            <a:r>
              <a:rPr lang="en-GB" sz="2400" b="1">
                <a:solidFill>
                  <a:srgbClr val="FF0000"/>
                </a:solidFill>
              </a:rPr>
              <a:t>The same goes for a song, book or other original work, the quality is not important; to be original the work must simply not be copied</a:t>
            </a:r>
            <a:r>
              <a:rPr lang="en-GB">
                <a:solidFill>
                  <a:srgbClr val="080808"/>
                </a:solidFill>
              </a:rPr>
              <a:t> </a:t>
            </a:r>
          </a:p>
        </p:txBody>
      </p:sp>
      <p:pic>
        <p:nvPicPr>
          <p:cNvPr id="30727" name="Picture 7" descr="drawing"/>
          <p:cNvPicPr>
            <a:picLocks noChangeAspect="1" noChangeArrowheads="1"/>
          </p:cNvPicPr>
          <p:nvPr/>
        </p:nvPicPr>
        <p:blipFill>
          <a:blip r:embed="rId2" cstate="print"/>
          <a:srcRect/>
          <a:stretch>
            <a:fillRect/>
          </a:stretch>
        </p:blipFill>
        <p:spPr bwMode="auto">
          <a:xfrm>
            <a:off x="361950" y="2085975"/>
            <a:ext cx="2430463" cy="2952750"/>
          </a:xfrm>
          <a:prstGeom prst="rect">
            <a:avLst/>
          </a:prstGeom>
          <a:noFill/>
          <a:ln w="9525">
            <a:noFill/>
            <a:miter lim="800000"/>
            <a:headEnd/>
            <a:tailEnd/>
          </a:ln>
        </p:spPr>
      </p:pic>
      <p:sp>
        <p:nvSpPr>
          <p:cNvPr id="30728" name="Text Box 8"/>
          <p:cNvSpPr txBox="1">
            <a:spLocks noChangeArrowheads="1"/>
          </p:cNvSpPr>
          <p:nvPr/>
        </p:nvSpPr>
        <p:spPr bwMode="auto">
          <a:xfrm>
            <a:off x="2771775" y="2349500"/>
            <a:ext cx="5976938" cy="1187450"/>
          </a:xfrm>
          <a:prstGeom prst="rect">
            <a:avLst/>
          </a:prstGeom>
          <a:noFill/>
          <a:ln w="9525">
            <a:noFill/>
            <a:miter lim="800000"/>
            <a:headEnd/>
            <a:tailEnd/>
          </a:ln>
        </p:spPr>
        <p:txBody>
          <a:bodyPr>
            <a:spAutoFit/>
          </a:bodyPr>
          <a:lstStyle/>
          <a:p>
            <a:pPr>
              <a:spcBef>
                <a:spcPct val="50000"/>
              </a:spcBef>
            </a:pPr>
            <a:r>
              <a:rPr lang="en-GB" sz="2400"/>
              <a:t>The test of originality isn’t very high; to be original the work must simply not be copied </a:t>
            </a:r>
          </a:p>
        </p:txBody>
      </p:sp>
      <p:sp>
        <p:nvSpPr>
          <p:cNvPr id="30729" name="Text Box 9"/>
          <p:cNvSpPr txBox="1">
            <a:spLocks noChangeArrowheads="1"/>
          </p:cNvSpPr>
          <p:nvPr/>
        </p:nvSpPr>
        <p:spPr bwMode="auto">
          <a:xfrm>
            <a:off x="2843213" y="3681413"/>
            <a:ext cx="5905500" cy="1187450"/>
          </a:xfrm>
          <a:prstGeom prst="rect">
            <a:avLst/>
          </a:prstGeom>
          <a:noFill/>
          <a:ln w="9525">
            <a:noFill/>
            <a:miter lim="800000"/>
            <a:headEnd/>
            <a:tailEnd/>
          </a:ln>
        </p:spPr>
        <p:txBody>
          <a:bodyPr>
            <a:spAutoFit/>
          </a:bodyPr>
          <a:lstStyle/>
          <a:p>
            <a:pPr>
              <a:spcBef>
                <a:spcPct val="50000"/>
              </a:spcBef>
            </a:pPr>
            <a:r>
              <a:rPr lang="en-GB" sz="2400"/>
              <a:t>The drawing to the left may be poor, but is an original work and therefore subject to copyright protection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072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7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5" grpId="0"/>
      <p:bldP spid="30726" grpId="0"/>
      <p:bldP spid="30728" grpId="0"/>
      <p:bldP spid="30729"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0243"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10244" name="Text Box 4"/>
          <p:cNvSpPr txBox="1">
            <a:spLocks noChangeArrowheads="1"/>
          </p:cNvSpPr>
          <p:nvPr/>
        </p:nvSpPr>
        <p:spPr bwMode="auto">
          <a:xfrm>
            <a:off x="250825" y="836613"/>
            <a:ext cx="8713788" cy="457200"/>
          </a:xfrm>
          <a:prstGeom prst="rect">
            <a:avLst/>
          </a:prstGeom>
          <a:noFill/>
          <a:ln w="9525">
            <a:noFill/>
            <a:miter lim="800000"/>
            <a:headEnd/>
            <a:tailEnd/>
          </a:ln>
        </p:spPr>
        <p:txBody>
          <a:bodyPr>
            <a:spAutoFit/>
          </a:bodyPr>
          <a:lstStyle/>
          <a:p>
            <a:pPr algn="ctr">
              <a:spcBef>
                <a:spcPct val="50000"/>
              </a:spcBef>
            </a:pPr>
            <a:r>
              <a:rPr lang="en-GB" sz="2400" b="1">
                <a:solidFill>
                  <a:srgbClr val="FF0000"/>
                </a:solidFill>
              </a:rPr>
              <a:t>When is copyright infringed?</a:t>
            </a:r>
          </a:p>
        </p:txBody>
      </p:sp>
      <p:sp>
        <p:nvSpPr>
          <p:cNvPr id="35845" name="Text Box 5"/>
          <p:cNvSpPr txBox="1">
            <a:spLocks noChangeArrowheads="1"/>
          </p:cNvSpPr>
          <p:nvPr/>
        </p:nvSpPr>
        <p:spPr bwMode="auto">
          <a:xfrm>
            <a:off x="395288" y="1563688"/>
            <a:ext cx="8353425" cy="3743325"/>
          </a:xfrm>
          <a:prstGeom prst="rect">
            <a:avLst/>
          </a:prstGeom>
          <a:noFill/>
          <a:ln w="9525">
            <a:noFill/>
            <a:miter lim="800000"/>
            <a:headEnd/>
            <a:tailEnd/>
          </a:ln>
        </p:spPr>
        <p:txBody>
          <a:bodyPr>
            <a:spAutoFit/>
          </a:bodyPr>
          <a:lstStyle/>
          <a:p>
            <a:pPr algn="ctr"/>
            <a:r>
              <a:rPr lang="en-GB" sz="2400" b="1">
                <a:solidFill>
                  <a:srgbClr val="FF0000"/>
                </a:solidFill>
              </a:rPr>
              <a:t>The copyright owner has the exclusive right to:</a:t>
            </a:r>
          </a:p>
          <a:p>
            <a:endParaRPr lang="en-GB" sz="2400" b="1">
              <a:solidFill>
                <a:srgbClr val="FF0000"/>
              </a:solidFill>
            </a:endParaRPr>
          </a:p>
          <a:p>
            <a:pPr lvl="1">
              <a:buFontTx/>
              <a:buChar char="•"/>
            </a:pPr>
            <a:r>
              <a:rPr lang="en-GB" sz="2400"/>
              <a:t> Copy the original work</a:t>
            </a:r>
            <a:endParaRPr lang="en-US" sz="2400"/>
          </a:p>
          <a:p>
            <a:pPr lvl="1">
              <a:buFontTx/>
              <a:buChar char="•"/>
            </a:pPr>
            <a:r>
              <a:rPr lang="en-GB" sz="2400"/>
              <a:t> Issue copies of it to the public</a:t>
            </a:r>
            <a:endParaRPr lang="en-US" sz="2400"/>
          </a:p>
          <a:p>
            <a:pPr lvl="1">
              <a:buFontTx/>
              <a:buChar char="•"/>
            </a:pPr>
            <a:r>
              <a:rPr lang="en-GB" sz="2400"/>
              <a:t> Rent or lend it to the public</a:t>
            </a:r>
            <a:endParaRPr lang="en-US" sz="2400"/>
          </a:p>
          <a:p>
            <a:pPr lvl="1">
              <a:buFontTx/>
              <a:buChar char="•"/>
            </a:pPr>
            <a:r>
              <a:rPr lang="en-GB" sz="2400"/>
              <a:t> Perform it in public</a:t>
            </a:r>
            <a:endParaRPr lang="en-US" sz="2400"/>
          </a:p>
          <a:p>
            <a:pPr lvl="1">
              <a:buFontTx/>
              <a:buChar char="•"/>
            </a:pPr>
            <a:r>
              <a:rPr lang="en-GB" sz="2400"/>
              <a:t> Broadcast it</a:t>
            </a:r>
            <a:endParaRPr lang="en-US" sz="2400"/>
          </a:p>
          <a:p>
            <a:pPr lvl="1">
              <a:buFontTx/>
              <a:buChar char="•"/>
            </a:pPr>
            <a:r>
              <a:rPr lang="en-GB" sz="2400"/>
              <a:t> Sell it to the public</a:t>
            </a:r>
            <a:endParaRPr lang="en-US" sz="2400"/>
          </a:p>
          <a:p>
            <a:pPr lvl="1">
              <a:buFontTx/>
              <a:buChar char="•"/>
            </a:pPr>
            <a:r>
              <a:rPr lang="en-GB" sz="2400"/>
              <a:t> Make an arrangement or adaptation of it</a:t>
            </a:r>
          </a:p>
          <a:p>
            <a:pPr lvl="1"/>
            <a:endParaRPr lang="en-GB" sz="2400"/>
          </a:p>
        </p:txBody>
      </p:sp>
      <p:sp>
        <p:nvSpPr>
          <p:cNvPr id="35846" name="Text Box 6"/>
          <p:cNvSpPr txBox="1">
            <a:spLocks noChangeArrowheads="1"/>
          </p:cNvSpPr>
          <p:nvPr/>
        </p:nvSpPr>
        <p:spPr bwMode="auto">
          <a:xfrm>
            <a:off x="323850" y="5149850"/>
            <a:ext cx="8496300" cy="1187450"/>
          </a:xfrm>
          <a:prstGeom prst="rect">
            <a:avLst/>
          </a:prstGeom>
          <a:noFill/>
          <a:ln w="9525">
            <a:noFill/>
            <a:miter lim="800000"/>
            <a:headEnd/>
            <a:tailEnd/>
          </a:ln>
        </p:spPr>
        <p:txBody>
          <a:bodyPr>
            <a:spAutoFit/>
          </a:bodyPr>
          <a:lstStyle/>
          <a:p>
            <a:pPr algn="ctr"/>
            <a:r>
              <a:rPr lang="en-GB" sz="2400" b="1">
                <a:solidFill>
                  <a:srgbClr val="FF0000"/>
                </a:solidFill>
              </a:rPr>
              <a:t>If anyone does any of the above without the owner’s permission, it’s known as copyright infringement.</a:t>
            </a:r>
            <a:endParaRPr lang="en-GB" sz="240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p:bldP spid="35846"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2291"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12292" name="Text Box 2"/>
          <p:cNvSpPr txBox="1">
            <a:spLocks noChangeArrowheads="1"/>
          </p:cNvSpPr>
          <p:nvPr/>
        </p:nvSpPr>
        <p:spPr bwMode="auto">
          <a:xfrm>
            <a:off x="1116013" y="1196975"/>
            <a:ext cx="7086600" cy="519113"/>
          </a:xfrm>
          <a:prstGeom prst="rect">
            <a:avLst/>
          </a:prstGeom>
          <a:noFill/>
          <a:ln w="9525">
            <a:noFill/>
            <a:miter lim="800000"/>
            <a:headEnd/>
            <a:tailEnd/>
          </a:ln>
        </p:spPr>
        <p:txBody>
          <a:bodyPr>
            <a:spAutoFit/>
          </a:bodyPr>
          <a:lstStyle/>
          <a:p>
            <a:pPr eaLnBrk="0" hangingPunct="0">
              <a:spcBef>
                <a:spcPct val="50000"/>
              </a:spcBef>
            </a:pPr>
            <a:r>
              <a:rPr lang="en-GB" sz="2800">
                <a:solidFill>
                  <a:srgbClr val="CC0000"/>
                </a:solidFill>
                <a:latin typeface="Arial" charset="0"/>
              </a:rPr>
              <a:t>Trademarks - a definition</a:t>
            </a:r>
            <a:endParaRPr lang="en-GB" sz="2800">
              <a:latin typeface="Arial" charset="0"/>
            </a:endParaRPr>
          </a:p>
        </p:txBody>
      </p:sp>
      <p:sp>
        <p:nvSpPr>
          <p:cNvPr id="330755" name="Text Box 3"/>
          <p:cNvSpPr txBox="1">
            <a:spLocks noChangeArrowheads="1"/>
          </p:cNvSpPr>
          <p:nvPr/>
        </p:nvSpPr>
        <p:spPr bwMode="auto">
          <a:xfrm>
            <a:off x="811213" y="1958975"/>
            <a:ext cx="7543800" cy="6096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Any sign capable of graphically distinguishing the goods or services of one individual to another</a:t>
            </a:r>
          </a:p>
        </p:txBody>
      </p:sp>
      <p:sp>
        <p:nvSpPr>
          <p:cNvPr id="330756" name="Text Box 4"/>
          <p:cNvSpPr txBox="1">
            <a:spLocks noChangeArrowheads="1"/>
          </p:cNvSpPr>
          <p:nvPr/>
        </p:nvSpPr>
        <p:spPr bwMode="auto">
          <a:xfrm>
            <a:off x="811213" y="34067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Words</a:t>
            </a:r>
          </a:p>
        </p:txBody>
      </p:sp>
      <p:sp>
        <p:nvSpPr>
          <p:cNvPr id="330757" name="Text Box 5"/>
          <p:cNvSpPr txBox="1">
            <a:spLocks noChangeArrowheads="1"/>
          </p:cNvSpPr>
          <p:nvPr/>
        </p:nvSpPr>
        <p:spPr bwMode="auto">
          <a:xfrm>
            <a:off x="811213" y="2873375"/>
            <a:ext cx="6705600" cy="381000"/>
          </a:xfrm>
          <a:prstGeom prst="rect">
            <a:avLst/>
          </a:prstGeom>
          <a:noFill/>
          <a:ln w="9525">
            <a:noFill/>
            <a:miter lim="800000"/>
            <a:headEnd/>
            <a:tailEnd/>
          </a:ln>
        </p:spPr>
        <p:txBody>
          <a:bodyPr/>
          <a:lstStyle/>
          <a:p>
            <a:pPr algn="ctr">
              <a:lnSpc>
                <a:spcPct val="90000"/>
              </a:lnSpc>
              <a:spcBef>
                <a:spcPct val="50000"/>
              </a:spcBef>
              <a:defRPr/>
            </a:pPr>
            <a:r>
              <a:rPr lang="en-GB" sz="2400" b="1">
                <a:effectLst>
                  <a:outerShdw blurRad="38100" dist="38100" dir="2700000" algn="tl">
                    <a:srgbClr val="C0C0C0"/>
                  </a:outerShdw>
                </a:effectLst>
                <a:latin typeface="Arial" charset="0"/>
              </a:rPr>
              <a:t>For example it can be applied to;</a:t>
            </a:r>
          </a:p>
        </p:txBody>
      </p:sp>
      <p:sp>
        <p:nvSpPr>
          <p:cNvPr id="330758" name="Text Box 6"/>
          <p:cNvSpPr txBox="1">
            <a:spLocks noChangeArrowheads="1"/>
          </p:cNvSpPr>
          <p:nvPr/>
        </p:nvSpPr>
        <p:spPr bwMode="auto">
          <a:xfrm>
            <a:off x="811213" y="40163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Letters</a:t>
            </a:r>
          </a:p>
        </p:txBody>
      </p:sp>
      <p:sp>
        <p:nvSpPr>
          <p:cNvPr id="330759" name="Text Box 7"/>
          <p:cNvSpPr txBox="1">
            <a:spLocks noChangeArrowheads="1"/>
          </p:cNvSpPr>
          <p:nvPr/>
        </p:nvSpPr>
        <p:spPr bwMode="auto">
          <a:xfrm>
            <a:off x="811213" y="46259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Jingles</a:t>
            </a:r>
          </a:p>
        </p:txBody>
      </p:sp>
      <p:sp>
        <p:nvSpPr>
          <p:cNvPr id="330760" name="Text Box 8"/>
          <p:cNvSpPr txBox="1">
            <a:spLocks noChangeArrowheads="1"/>
          </p:cNvSpPr>
          <p:nvPr/>
        </p:nvSpPr>
        <p:spPr bwMode="auto">
          <a:xfrm>
            <a:off x="811213" y="52355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Even shapes!!!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30755"/>
                                        </p:tgtEl>
                                        <p:attrNameLst>
                                          <p:attrName>style.visibility</p:attrName>
                                        </p:attrNameLst>
                                      </p:cBhvr>
                                      <p:to>
                                        <p:strVal val="visible"/>
                                      </p:to>
                                    </p:set>
                                    <p:anim calcmode="lin" valueType="num">
                                      <p:cBhvr additive="base">
                                        <p:cTn id="7" dur="500" fill="hold"/>
                                        <p:tgtEl>
                                          <p:spTgt spid="330755"/>
                                        </p:tgtEl>
                                        <p:attrNameLst>
                                          <p:attrName>ppt_x</p:attrName>
                                        </p:attrNameLst>
                                      </p:cBhvr>
                                      <p:tavLst>
                                        <p:tav tm="0">
                                          <p:val>
                                            <p:strVal val="0-#ppt_w/2"/>
                                          </p:val>
                                        </p:tav>
                                        <p:tav tm="100000">
                                          <p:val>
                                            <p:strVal val="#ppt_x"/>
                                          </p:val>
                                        </p:tav>
                                      </p:tavLst>
                                    </p:anim>
                                    <p:anim calcmode="lin" valueType="num">
                                      <p:cBhvr additive="base">
                                        <p:cTn id="8" dur="500" fill="hold"/>
                                        <p:tgtEl>
                                          <p:spTgt spid="33075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0757"/>
                                        </p:tgtEl>
                                        <p:attrNameLst>
                                          <p:attrName>style.visibility</p:attrName>
                                        </p:attrNameLst>
                                      </p:cBhvr>
                                      <p:to>
                                        <p:strVal val="visible"/>
                                      </p:to>
                                    </p:set>
                                    <p:anim calcmode="lin" valueType="num">
                                      <p:cBhvr additive="base">
                                        <p:cTn id="13" dur="500" fill="hold"/>
                                        <p:tgtEl>
                                          <p:spTgt spid="330757"/>
                                        </p:tgtEl>
                                        <p:attrNameLst>
                                          <p:attrName>ppt_x</p:attrName>
                                        </p:attrNameLst>
                                      </p:cBhvr>
                                      <p:tavLst>
                                        <p:tav tm="0">
                                          <p:val>
                                            <p:strVal val="0-#ppt_w/2"/>
                                          </p:val>
                                        </p:tav>
                                        <p:tav tm="100000">
                                          <p:val>
                                            <p:strVal val="#ppt_x"/>
                                          </p:val>
                                        </p:tav>
                                      </p:tavLst>
                                    </p:anim>
                                    <p:anim calcmode="lin" valueType="num">
                                      <p:cBhvr additive="base">
                                        <p:cTn id="14" dur="500" fill="hold"/>
                                        <p:tgtEl>
                                          <p:spTgt spid="33075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0756"/>
                                        </p:tgtEl>
                                        <p:attrNameLst>
                                          <p:attrName>style.visibility</p:attrName>
                                        </p:attrNameLst>
                                      </p:cBhvr>
                                      <p:to>
                                        <p:strVal val="visible"/>
                                      </p:to>
                                    </p:set>
                                    <p:anim calcmode="lin" valueType="num">
                                      <p:cBhvr additive="base">
                                        <p:cTn id="19" dur="500" fill="hold"/>
                                        <p:tgtEl>
                                          <p:spTgt spid="330756"/>
                                        </p:tgtEl>
                                        <p:attrNameLst>
                                          <p:attrName>ppt_x</p:attrName>
                                        </p:attrNameLst>
                                      </p:cBhvr>
                                      <p:tavLst>
                                        <p:tav tm="0">
                                          <p:val>
                                            <p:strVal val="0-#ppt_w/2"/>
                                          </p:val>
                                        </p:tav>
                                        <p:tav tm="100000">
                                          <p:val>
                                            <p:strVal val="#ppt_x"/>
                                          </p:val>
                                        </p:tav>
                                      </p:tavLst>
                                    </p:anim>
                                    <p:anim calcmode="lin" valueType="num">
                                      <p:cBhvr additive="base">
                                        <p:cTn id="20" dur="500" fill="hold"/>
                                        <p:tgtEl>
                                          <p:spTgt spid="330756"/>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0758"/>
                                        </p:tgtEl>
                                        <p:attrNameLst>
                                          <p:attrName>style.visibility</p:attrName>
                                        </p:attrNameLst>
                                      </p:cBhvr>
                                      <p:to>
                                        <p:strVal val="visible"/>
                                      </p:to>
                                    </p:set>
                                    <p:anim calcmode="lin" valueType="num">
                                      <p:cBhvr additive="base">
                                        <p:cTn id="25" dur="500" fill="hold"/>
                                        <p:tgtEl>
                                          <p:spTgt spid="330758"/>
                                        </p:tgtEl>
                                        <p:attrNameLst>
                                          <p:attrName>ppt_x</p:attrName>
                                        </p:attrNameLst>
                                      </p:cBhvr>
                                      <p:tavLst>
                                        <p:tav tm="0">
                                          <p:val>
                                            <p:strVal val="0-#ppt_w/2"/>
                                          </p:val>
                                        </p:tav>
                                        <p:tav tm="100000">
                                          <p:val>
                                            <p:strVal val="#ppt_x"/>
                                          </p:val>
                                        </p:tav>
                                      </p:tavLst>
                                    </p:anim>
                                    <p:anim calcmode="lin" valueType="num">
                                      <p:cBhvr additive="base">
                                        <p:cTn id="26" dur="500" fill="hold"/>
                                        <p:tgtEl>
                                          <p:spTgt spid="330758"/>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30759"/>
                                        </p:tgtEl>
                                        <p:attrNameLst>
                                          <p:attrName>style.visibility</p:attrName>
                                        </p:attrNameLst>
                                      </p:cBhvr>
                                      <p:to>
                                        <p:strVal val="visible"/>
                                      </p:to>
                                    </p:set>
                                    <p:anim calcmode="lin" valueType="num">
                                      <p:cBhvr additive="base">
                                        <p:cTn id="31" dur="500" fill="hold"/>
                                        <p:tgtEl>
                                          <p:spTgt spid="330759"/>
                                        </p:tgtEl>
                                        <p:attrNameLst>
                                          <p:attrName>ppt_x</p:attrName>
                                        </p:attrNameLst>
                                      </p:cBhvr>
                                      <p:tavLst>
                                        <p:tav tm="0">
                                          <p:val>
                                            <p:strVal val="0-#ppt_w/2"/>
                                          </p:val>
                                        </p:tav>
                                        <p:tav tm="100000">
                                          <p:val>
                                            <p:strVal val="#ppt_x"/>
                                          </p:val>
                                        </p:tav>
                                      </p:tavLst>
                                    </p:anim>
                                    <p:anim calcmode="lin" valueType="num">
                                      <p:cBhvr additive="base">
                                        <p:cTn id="32" dur="500" fill="hold"/>
                                        <p:tgtEl>
                                          <p:spTgt spid="330759"/>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330760"/>
                                        </p:tgtEl>
                                        <p:attrNameLst>
                                          <p:attrName>style.visibility</p:attrName>
                                        </p:attrNameLst>
                                      </p:cBhvr>
                                      <p:to>
                                        <p:strVal val="visible"/>
                                      </p:to>
                                    </p:set>
                                    <p:anim calcmode="lin" valueType="num">
                                      <p:cBhvr additive="base">
                                        <p:cTn id="37" dur="500" fill="hold"/>
                                        <p:tgtEl>
                                          <p:spTgt spid="330760"/>
                                        </p:tgtEl>
                                        <p:attrNameLst>
                                          <p:attrName>ppt_x</p:attrName>
                                        </p:attrNameLst>
                                      </p:cBhvr>
                                      <p:tavLst>
                                        <p:tav tm="0">
                                          <p:val>
                                            <p:strVal val="0-#ppt_w/2"/>
                                          </p:val>
                                        </p:tav>
                                        <p:tav tm="100000">
                                          <p:val>
                                            <p:strVal val="#ppt_x"/>
                                          </p:val>
                                        </p:tav>
                                      </p:tavLst>
                                    </p:anim>
                                    <p:anim calcmode="lin" valueType="num">
                                      <p:cBhvr additive="base">
                                        <p:cTn id="38" dur="500" fill="hold"/>
                                        <p:tgtEl>
                                          <p:spTgt spid="33076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0755" grpId="0" autoUpdateAnimBg="0"/>
      <p:bldP spid="330756" grpId="0" autoUpdateAnimBg="0"/>
      <p:bldP spid="330757" grpId="0" autoUpdateAnimBg="0"/>
      <p:bldP spid="330758" grpId="0" autoUpdateAnimBg="0"/>
      <p:bldP spid="330759" grpId="0" autoUpdateAnimBg="0"/>
      <p:bldP spid="330760" grpId="0"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19459"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45060" name="Rectangle 2"/>
          <p:cNvSpPr>
            <a:spLocks noChangeArrowheads="1"/>
          </p:cNvSpPr>
          <p:nvPr/>
        </p:nvSpPr>
        <p:spPr bwMode="auto">
          <a:xfrm>
            <a:off x="1905000" y="1143000"/>
            <a:ext cx="6985000" cy="935038"/>
          </a:xfrm>
          <a:prstGeom prst="rect">
            <a:avLst/>
          </a:prstGeom>
          <a:solidFill>
            <a:srgbClr val="FFFFFF"/>
          </a:solidFill>
          <a:ln w="0">
            <a:noFill/>
            <a:miter lim="800000"/>
            <a:headEnd/>
            <a:tailEnd/>
          </a:ln>
        </p:spPr>
        <p:txBody>
          <a:bodyPr/>
          <a:lstStyle/>
          <a:p>
            <a:pPr>
              <a:lnSpc>
                <a:spcPct val="90000"/>
              </a:lnSpc>
              <a:defRPr/>
            </a:pPr>
            <a:r>
              <a:rPr lang="en-GB" sz="4800" b="1">
                <a:solidFill>
                  <a:srgbClr val="000099"/>
                </a:solidFill>
                <a:effectLst>
                  <a:outerShdw blurRad="38100" dist="38100" dir="2700000" algn="tl">
                    <a:srgbClr val="C0C0C0"/>
                  </a:outerShdw>
                </a:effectLst>
                <a:latin typeface="Arial" charset="0"/>
              </a:rPr>
              <a:t>Slogans ® ???</a:t>
            </a:r>
            <a:endParaRPr lang="en-GB" sz="4800" b="1" u="sng">
              <a:solidFill>
                <a:srgbClr val="000099"/>
              </a:solidFill>
              <a:effectLst>
                <a:outerShdw blurRad="38100" dist="38100" dir="2700000" algn="tl">
                  <a:srgbClr val="C0C0C0"/>
                </a:outerShdw>
              </a:effectLst>
            </a:endParaRPr>
          </a:p>
        </p:txBody>
      </p:sp>
      <p:sp>
        <p:nvSpPr>
          <p:cNvPr id="355331" name="Rectangle 3"/>
          <p:cNvSpPr>
            <a:spLocks noChangeArrowheads="1"/>
          </p:cNvSpPr>
          <p:nvPr/>
        </p:nvSpPr>
        <p:spPr bwMode="auto">
          <a:xfrm>
            <a:off x="1905000" y="2362200"/>
            <a:ext cx="6096000" cy="2819400"/>
          </a:xfrm>
          <a:prstGeom prst="rect">
            <a:avLst/>
          </a:prstGeom>
          <a:noFill/>
          <a:ln w="9525">
            <a:noFill/>
            <a:miter lim="800000"/>
            <a:headEnd/>
            <a:tailEnd/>
          </a:ln>
        </p:spPr>
        <p:txBody>
          <a:bodyPr/>
          <a:lstStyle/>
          <a:p>
            <a:pPr>
              <a:lnSpc>
                <a:spcPct val="120000"/>
              </a:lnSpc>
              <a:spcBef>
                <a:spcPct val="20000"/>
              </a:spcBef>
              <a:tabLst>
                <a:tab pos="361950" algn="l"/>
              </a:tabLst>
              <a:defRPr/>
            </a:pPr>
            <a:r>
              <a:rPr lang="en-GB" sz="2400" b="1">
                <a:solidFill>
                  <a:srgbClr val="000099"/>
                </a:solidFill>
                <a:effectLst>
                  <a:outerShdw blurRad="38100" dist="38100" dir="2700000" algn="tl">
                    <a:srgbClr val="C0C0C0"/>
                  </a:outerShdw>
                </a:effectLst>
                <a:latin typeface="Arial" charset="0"/>
              </a:rPr>
              <a:t>Just Do It </a:t>
            </a:r>
          </a:p>
          <a:p>
            <a:pPr>
              <a:lnSpc>
                <a:spcPct val="120000"/>
              </a:lnSpc>
              <a:spcBef>
                <a:spcPct val="20000"/>
              </a:spcBef>
              <a:tabLst>
                <a:tab pos="361950" algn="l"/>
              </a:tabLst>
              <a:defRPr/>
            </a:pPr>
            <a:r>
              <a:rPr lang="en-GB" sz="2400" b="1">
                <a:solidFill>
                  <a:srgbClr val="000099"/>
                </a:solidFill>
                <a:effectLst>
                  <a:outerShdw blurRad="38100" dist="38100" dir="2700000" algn="tl">
                    <a:srgbClr val="C0C0C0"/>
                  </a:outerShdw>
                </a:effectLst>
                <a:latin typeface="Arial" charset="0"/>
              </a:rPr>
              <a:t>I’m Lovin it</a:t>
            </a:r>
          </a:p>
          <a:p>
            <a:pPr>
              <a:lnSpc>
                <a:spcPct val="120000"/>
              </a:lnSpc>
              <a:spcBef>
                <a:spcPct val="20000"/>
              </a:spcBef>
              <a:tabLst>
                <a:tab pos="361950" algn="l"/>
              </a:tabLst>
              <a:defRPr/>
            </a:pPr>
            <a:r>
              <a:rPr lang="en-GB" sz="2400" b="1">
                <a:solidFill>
                  <a:srgbClr val="000099"/>
                </a:solidFill>
                <a:effectLst>
                  <a:outerShdw blurRad="38100" dist="38100" dir="2700000" algn="tl">
                    <a:srgbClr val="C0C0C0"/>
                  </a:outerShdw>
                </a:effectLst>
                <a:latin typeface="Arial" charset="0"/>
              </a:rPr>
              <a:t>Don’t leave home without it</a:t>
            </a:r>
          </a:p>
          <a:p>
            <a:pPr>
              <a:lnSpc>
                <a:spcPct val="120000"/>
              </a:lnSpc>
              <a:spcBef>
                <a:spcPct val="20000"/>
              </a:spcBef>
              <a:tabLst>
                <a:tab pos="361950" algn="l"/>
              </a:tabLst>
              <a:defRPr/>
            </a:pPr>
            <a:r>
              <a:rPr lang="en-GB" sz="2400" b="1">
                <a:solidFill>
                  <a:srgbClr val="000099"/>
                </a:solidFill>
                <a:effectLst>
                  <a:outerShdw blurRad="38100" dist="38100" dir="2700000" algn="tl">
                    <a:srgbClr val="C0C0C0"/>
                  </a:outerShdw>
                </a:effectLst>
                <a:latin typeface="Arial" charset="0"/>
              </a:rPr>
              <a:t>Work, Rest &amp; Play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55331">
                                            <p:txEl>
                                              <p:pRg st="0" end="0"/>
                                            </p:txEl>
                                          </p:spTgt>
                                        </p:tgtEl>
                                        <p:attrNameLst>
                                          <p:attrName>style.visibility</p:attrName>
                                        </p:attrNameLst>
                                      </p:cBhvr>
                                      <p:to>
                                        <p:strVal val="visible"/>
                                      </p:to>
                                    </p:set>
                                    <p:animEffect transition="in" filter="fade">
                                      <p:cBhvr>
                                        <p:cTn id="7" dur="2000"/>
                                        <p:tgtEl>
                                          <p:spTgt spid="355331">
                                            <p:txEl>
                                              <p:pRg st="0" end="0"/>
                                            </p:txEl>
                                          </p:spTgt>
                                        </p:tgtEl>
                                      </p:cBhvr>
                                    </p:animEffect>
                                  </p:childTnLst>
                                </p:cTn>
                              </p:par>
                            </p:childTnLst>
                          </p:cTn>
                        </p:par>
                        <p:par>
                          <p:cTn id="8" fill="hold">
                            <p:stCondLst>
                              <p:cond delay="2000"/>
                            </p:stCondLst>
                            <p:childTnLst>
                              <p:par>
                                <p:cTn id="9" presetID="10" presetClass="entr" presetSubtype="0" fill="hold" nodeType="afterEffect">
                                  <p:stCondLst>
                                    <p:cond delay="0"/>
                                  </p:stCondLst>
                                  <p:childTnLst>
                                    <p:set>
                                      <p:cBhvr>
                                        <p:cTn id="10" dur="1" fill="hold">
                                          <p:stCondLst>
                                            <p:cond delay="0"/>
                                          </p:stCondLst>
                                        </p:cTn>
                                        <p:tgtEl>
                                          <p:spTgt spid="355331">
                                            <p:txEl>
                                              <p:pRg st="1" end="1"/>
                                            </p:txEl>
                                          </p:spTgt>
                                        </p:tgtEl>
                                        <p:attrNameLst>
                                          <p:attrName>style.visibility</p:attrName>
                                        </p:attrNameLst>
                                      </p:cBhvr>
                                      <p:to>
                                        <p:strVal val="visible"/>
                                      </p:to>
                                    </p:set>
                                    <p:animEffect transition="in" filter="fade">
                                      <p:cBhvr>
                                        <p:cTn id="11" dur="2000"/>
                                        <p:tgtEl>
                                          <p:spTgt spid="355331">
                                            <p:txEl>
                                              <p:pRg st="1" end="1"/>
                                            </p:txEl>
                                          </p:spTgt>
                                        </p:tgtEl>
                                      </p:cBhvr>
                                    </p:animEffect>
                                  </p:childTnLst>
                                </p:cTn>
                              </p:par>
                            </p:childTnLst>
                          </p:cTn>
                        </p:par>
                        <p:par>
                          <p:cTn id="12" fill="hold">
                            <p:stCondLst>
                              <p:cond delay="4000"/>
                            </p:stCondLst>
                            <p:childTnLst>
                              <p:par>
                                <p:cTn id="13" presetID="10" presetClass="entr" presetSubtype="0" fill="hold" nodeType="afterEffect">
                                  <p:stCondLst>
                                    <p:cond delay="0"/>
                                  </p:stCondLst>
                                  <p:childTnLst>
                                    <p:set>
                                      <p:cBhvr>
                                        <p:cTn id="14" dur="1" fill="hold">
                                          <p:stCondLst>
                                            <p:cond delay="0"/>
                                          </p:stCondLst>
                                        </p:cTn>
                                        <p:tgtEl>
                                          <p:spTgt spid="355331">
                                            <p:txEl>
                                              <p:pRg st="2" end="2"/>
                                            </p:txEl>
                                          </p:spTgt>
                                        </p:tgtEl>
                                        <p:attrNameLst>
                                          <p:attrName>style.visibility</p:attrName>
                                        </p:attrNameLst>
                                      </p:cBhvr>
                                      <p:to>
                                        <p:strVal val="visible"/>
                                      </p:to>
                                    </p:set>
                                    <p:animEffect transition="in" filter="fade">
                                      <p:cBhvr>
                                        <p:cTn id="15" dur="2000"/>
                                        <p:tgtEl>
                                          <p:spTgt spid="355331">
                                            <p:txEl>
                                              <p:pRg st="2" end="2"/>
                                            </p:txEl>
                                          </p:spTgt>
                                        </p:tgtEl>
                                      </p:cBhvr>
                                    </p:animEffect>
                                  </p:childTnLst>
                                </p:cTn>
                              </p:par>
                            </p:childTnLst>
                          </p:cTn>
                        </p:par>
                        <p:par>
                          <p:cTn id="16" fill="hold">
                            <p:stCondLst>
                              <p:cond delay="6000"/>
                            </p:stCondLst>
                            <p:childTnLst>
                              <p:par>
                                <p:cTn id="17" presetID="10" presetClass="entr" presetSubtype="0" fill="hold" nodeType="afterEffect">
                                  <p:stCondLst>
                                    <p:cond delay="0"/>
                                  </p:stCondLst>
                                  <p:childTnLst>
                                    <p:set>
                                      <p:cBhvr>
                                        <p:cTn id="18" dur="1" fill="hold">
                                          <p:stCondLst>
                                            <p:cond delay="0"/>
                                          </p:stCondLst>
                                        </p:cTn>
                                        <p:tgtEl>
                                          <p:spTgt spid="355331">
                                            <p:txEl>
                                              <p:pRg st="3" end="3"/>
                                            </p:txEl>
                                          </p:spTgt>
                                        </p:tgtEl>
                                        <p:attrNameLst>
                                          <p:attrName>style.visibility</p:attrName>
                                        </p:attrNameLst>
                                      </p:cBhvr>
                                      <p:to>
                                        <p:strVal val="visible"/>
                                      </p:to>
                                    </p:set>
                                    <p:animEffect transition="in" filter="fade">
                                      <p:cBhvr>
                                        <p:cTn id="19" dur="2000"/>
                                        <p:tgtEl>
                                          <p:spTgt spid="35533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20483"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20484" name="Text Box 2"/>
          <p:cNvSpPr txBox="1">
            <a:spLocks noChangeArrowheads="1"/>
          </p:cNvSpPr>
          <p:nvPr/>
        </p:nvSpPr>
        <p:spPr bwMode="auto">
          <a:xfrm>
            <a:off x="1116013" y="1196975"/>
            <a:ext cx="7086600" cy="519113"/>
          </a:xfrm>
          <a:prstGeom prst="rect">
            <a:avLst/>
          </a:prstGeom>
          <a:noFill/>
          <a:ln w="9525">
            <a:noFill/>
            <a:miter lim="800000"/>
            <a:headEnd/>
            <a:tailEnd/>
          </a:ln>
        </p:spPr>
        <p:txBody>
          <a:bodyPr>
            <a:spAutoFit/>
          </a:bodyPr>
          <a:lstStyle/>
          <a:p>
            <a:pPr eaLnBrk="0" hangingPunct="0">
              <a:spcBef>
                <a:spcPct val="50000"/>
              </a:spcBef>
            </a:pPr>
            <a:r>
              <a:rPr lang="en-GB" sz="2800">
                <a:solidFill>
                  <a:srgbClr val="CC0000"/>
                </a:solidFill>
                <a:latin typeface="Arial" charset="0"/>
              </a:rPr>
              <a:t>Trademarks - recognition</a:t>
            </a:r>
            <a:endParaRPr lang="en-GB" sz="2800">
              <a:latin typeface="Arial" charset="0"/>
            </a:endParaRPr>
          </a:p>
        </p:txBody>
      </p:sp>
      <p:sp>
        <p:nvSpPr>
          <p:cNvPr id="357379" name="Text Box 3"/>
          <p:cNvSpPr txBox="1">
            <a:spLocks noChangeArrowheads="1"/>
          </p:cNvSpPr>
          <p:nvPr/>
        </p:nvSpPr>
        <p:spPr bwMode="auto">
          <a:xfrm>
            <a:off x="811213" y="1958975"/>
            <a:ext cx="7543800" cy="6096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Registered Trademark =       </a:t>
            </a:r>
            <a:r>
              <a:rPr lang="en-GB" sz="6000">
                <a:latin typeface="Arial" charset="0"/>
              </a:rPr>
              <a:t>®</a:t>
            </a:r>
            <a:endParaRPr lang="en-GB" sz="2400">
              <a:latin typeface="Arial" charset="0"/>
            </a:endParaRPr>
          </a:p>
        </p:txBody>
      </p:sp>
      <p:sp>
        <p:nvSpPr>
          <p:cNvPr id="357380" name="Text Box 4"/>
          <p:cNvSpPr txBox="1">
            <a:spLocks noChangeArrowheads="1"/>
          </p:cNvSpPr>
          <p:nvPr/>
        </p:nvSpPr>
        <p:spPr bwMode="auto">
          <a:xfrm>
            <a:off x="811213" y="34067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Must be distinctive for your goods or service</a:t>
            </a:r>
          </a:p>
        </p:txBody>
      </p:sp>
      <p:sp>
        <p:nvSpPr>
          <p:cNvPr id="357381" name="Text Box 5"/>
          <p:cNvSpPr txBox="1">
            <a:spLocks noChangeArrowheads="1"/>
          </p:cNvSpPr>
          <p:nvPr/>
        </p:nvSpPr>
        <p:spPr bwMode="auto">
          <a:xfrm>
            <a:off x="811213" y="3940175"/>
            <a:ext cx="63246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And not resemble one already in your line of business</a:t>
            </a:r>
          </a:p>
        </p:txBody>
      </p:sp>
      <p:sp>
        <p:nvSpPr>
          <p:cNvPr id="357382" name="Text Box 6"/>
          <p:cNvSpPr txBox="1">
            <a:spLocks noChangeArrowheads="1"/>
          </p:cNvSpPr>
          <p:nvPr/>
        </p:nvSpPr>
        <p:spPr bwMode="auto">
          <a:xfrm>
            <a:off x="811213" y="47783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This will be subject to checking</a:t>
            </a:r>
          </a:p>
        </p:txBody>
      </p:sp>
      <p:sp>
        <p:nvSpPr>
          <p:cNvPr id="357383" name="Text Box 7"/>
          <p:cNvSpPr txBox="1">
            <a:spLocks noChangeArrowheads="1"/>
          </p:cNvSpPr>
          <p:nvPr/>
        </p:nvSpPr>
        <p:spPr bwMode="auto">
          <a:xfrm>
            <a:off x="811213" y="52355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In the ‘Trade Marks Journal’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57379"/>
                                        </p:tgtEl>
                                        <p:attrNameLst>
                                          <p:attrName>style.visibility</p:attrName>
                                        </p:attrNameLst>
                                      </p:cBhvr>
                                      <p:to>
                                        <p:strVal val="visible"/>
                                      </p:to>
                                    </p:set>
                                    <p:anim calcmode="lin" valueType="num">
                                      <p:cBhvr additive="base">
                                        <p:cTn id="7" dur="500" fill="hold"/>
                                        <p:tgtEl>
                                          <p:spTgt spid="357379"/>
                                        </p:tgtEl>
                                        <p:attrNameLst>
                                          <p:attrName>ppt_x</p:attrName>
                                        </p:attrNameLst>
                                      </p:cBhvr>
                                      <p:tavLst>
                                        <p:tav tm="0">
                                          <p:val>
                                            <p:strVal val="0-#ppt_w/2"/>
                                          </p:val>
                                        </p:tav>
                                        <p:tav tm="100000">
                                          <p:val>
                                            <p:strVal val="#ppt_x"/>
                                          </p:val>
                                        </p:tav>
                                      </p:tavLst>
                                    </p:anim>
                                    <p:anim calcmode="lin" valueType="num">
                                      <p:cBhvr additive="base">
                                        <p:cTn id="8" dur="500" fill="hold"/>
                                        <p:tgtEl>
                                          <p:spTgt spid="357379"/>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57380"/>
                                        </p:tgtEl>
                                        <p:attrNameLst>
                                          <p:attrName>style.visibility</p:attrName>
                                        </p:attrNameLst>
                                      </p:cBhvr>
                                      <p:to>
                                        <p:strVal val="visible"/>
                                      </p:to>
                                    </p:set>
                                    <p:anim calcmode="lin" valueType="num">
                                      <p:cBhvr additive="base">
                                        <p:cTn id="13" dur="500" fill="hold"/>
                                        <p:tgtEl>
                                          <p:spTgt spid="357380"/>
                                        </p:tgtEl>
                                        <p:attrNameLst>
                                          <p:attrName>ppt_x</p:attrName>
                                        </p:attrNameLst>
                                      </p:cBhvr>
                                      <p:tavLst>
                                        <p:tav tm="0">
                                          <p:val>
                                            <p:strVal val="0-#ppt_w/2"/>
                                          </p:val>
                                        </p:tav>
                                        <p:tav tm="100000">
                                          <p:val>
                                            <p:strVal val="#ppt_x"/>
                                          </p:val>
                                        </p:tav>
                                      </p:tavLst>
                                    </p:anim>
                                    <p:anim calcmode="lin" valueType="num">
                                      <p:cBhvr additive="base">
                                        <p:cTn id="14" dur="500" fill="hold"/>
                                        <p:tgtEl>
                                          <p:spTgt spid="357380"/>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57381"/>
                                        </p:tgtEl>
                                        <p:attrNameLst>
                                          <p:attrName>style.visibility</p:attrName>
                                        </p:attrNameLst>
                                      </p:cBhvr>
                                      <p:to>
                                        <p:strVal val="visible"/>
                                      </p:to>
                                    </p:set>
                                    <p:anim calcmode="lin" valueType="num">
                                      <p:cBhvr additive="base">
                                        <p:cTn id="19" dur="500" fill="hold"/>
                                        <p:tgtEl>
                                          <p:spTgt spid="357381"/>
                                        </p:tgtEl>
                                        <p:attrNameLst>
                                          <p:attrName>ppt_x</p:attrName>
                                        </p:attrNameLst>
                                      </p:cBhvr>
                                      <p:tavLst>
                                        <p:tav tm="0">
                                          <p:val>
                                            <p:strVal val="0-#ppt_w/2"/>
                                          </p:val>
                                        </p:tav>
                                        <p:tav tm="100000">
                                          <p:val>
                                            <p:strVal val="#ppt_x"/>
                                          </p:val>
                                        </p:tav>
                                      </p:tavLst>
                                    </p:anim>
                                    <p:anim calcmode="lin" valueType="num">
                                      <p:cBhvr additive="base">
                                        <p:cTn id="20" dur="500" fill="hold"/>
                                        <p:tgtEl>
                                          <p:spTgt spid="357381"/>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57382"/>
                                        </p:tgtEl>
                                        <p:attrNameLst>
                                          <p:attrName>style.visibility</p:attrName>
                                        </p:attrNameLst>
                                      </p:cBhvr>
                                      <p:to>
                                        <p:strVal val="visible"/>
                                      </p:to>
                                    </p:set>
                                    <p:anim calcmode="lin" valueType="num">
                                      <p:cBhvr additive="base">
                                        <p:cTn id="25" dur="500" fill="hold"/>
                                        <p:tgtEl>
                                          <p:spTgt spid="357382"/>
                                        </p:tgtEl>
                                        <p:attrNameLst>
                                          <p:attrName>ppt_x</p:attrName>
                                        </p:attrNameLst>
                                      </p:cBhvr>
                                      <p:tavLst>
                                        <p:tav tm="0">
                                          <p:val>
                                            <p:strVal val="0-#ppt_w/2"/>
                                          </p:val>
                                        </p:tav>
                                        <p:tav tm="100000">
                                          <p:val>
                                            <p:strVal val="#ppt_x"/>
                                          </p:val>
                                        </p:tav>
                                      </p:tavLst>
                                    </p:anim>
                                    <p:anim calcmode="lin" valueType="num">
                                      <p:cBhvr additive="base">
                                        <p:cTn id="26" dur="500" fill="hold"/>
                                        <p:tgtEl>
                                          <p:spTgt spid="357382"/>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57383"/>
                                        </p:tgtEl>
                                        <p:attrNameLst>
                                          <p:attrName>style.visibility</p:attrName>
                                        </p:attrNameLst>
                                      </p:cBhvr>
                                      <p:to>
                                        <p:strVal val="visible"/>
                                      </p:to>
                                    </p:set>
                                    <p:anim calcmode="lin" valueType="num">
                                      <p:cBhvr additive="base">
                                        <p:cTn id="31" dur="500" fill="hold"/>
                                        <p:tgtEl>
                                          <p:spTgt spid="357383"/>
                                        </p:tgtEl>
                                        <p:attrNameLst>
                                          <p:attrName>ppt_x</p:attrName>
                                        </p:attrNameLst>
                                      </p:cBhvr>
                                      <p:tavLst>
                                        <p:tav tm="0">
                                          <p:val>
                                            <p:strVal val="0-#ppt_w/2"/>
                                          </p:val>
                                        </p:tav>
                                        <p:tav tm="100000">
                                          <p:val>
                                            <p:strVal val="#ppt_x"/>
                                          </p:val>
                                        </p:tav>
                                      </p:tavLst>
                                    </p:anim>
                                    <p:anim calcmode="lin" valueType="num">
                                      <p:cBhvr additive="base">
                                        <p:cTn id="32" dur="500" fill="hold"/>
                                        <p:tgtEl>
                                          <p:spTgt spid="35738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7379" grpId="0" autoUpdateAnimBg="0"/>
      <p:bldP spid="357380" grpId="0" autoUpdateAnimBg="0"/>
      <p:bldP spid="357381" grpId="0" autoUpdateAnimBg="0"/>
      <p:bldP spid="357382" grpId="0" autoUpdateAnimBg="0"/>
      <p:bldP spid="357383" grpId="0" autoUpdateAnimBg="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21507"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21508" name="Text Box 2"/>
          <p:cNvSpPr txBox="1">
            <a:spLocks noChangeArrowheads="1"/>
          </p:cNvSpPr>
          <p:nvPr/>
        </p:nvSpPr>
        <p:spPr bwMode="auto">
          <a:xfrm>
            <a:off x="1116013" y="1196975"/>
            <a:ext cx="7086600" cy="519113"/>
          </a:xfrm>
          <a:prstGeom prst="rect">
            <a:avLst/>
          </a:prstGeom>
          <a:noFill/>
          <a:ln w="9525">
            <a:noFill/>
            <a:miter lim="800000"/>
            <a:headEnd/>
            <a:tailEnd/>
          </a:ln>
        </p:spPr>
        <p:txBody>
          <a:bodyPr>
            <a:spAutoFit/>
          </a:bodyPr>
          <a:lstStyle/>
          <a:p>
            <a:pPr eaLnBrk="0" hangingPunct="0">
              <a:spcBef>
                <a:spcPct val="50000"/>
              </a:spcBef>
            </a:pPr>
            <a:r>
              <a:rPr lang="en-GB" sz="2800">
                <a:solidFill>
                  <a:srgbClr val="CC0000"/>
                </a:solidFill>
                <a:latin typeface="Arial" charset="0"/>
              </a:rPr>
              <a:t>Trademarks - recognition</a:t>
            </a:r>
            <a:endParaRPr lang="en-GB" sz="2800">
              <a:latin typeface="Arial" charset="0"/>
            </a:endParaRPr>
          </a:p>
        </p:txBody>
      </p:sp>
      <p:sp>
        <p:nvSpPr>
          <p:cNvPr id="359427" name="Text Box 3"/>
          <p:cNvSpPr txBox="1">
            <a:spLocks noChangeArrowheads="1"/>
          </p:cNvSpPr>
          <p:nvPr/>
        </p:nvSpPr>
        <p:spPr bwMode="auto">
          <a:xfrm>
            <a:off x="844550" y="1958975"/>
            <a:ext cx="7543800" cy="6096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Unregistered Trademark = </a:t>
            </a:r>
            <a:r>
              <a:rPr lang="en-GB" sz="4400">
                <a:latin typeface="Arial" charset="0"/>
              </a:rPr>
              <a:t>™ </a:t>
            </a:r>
            <a:r>
              <a:rPr lang="en-GB" sz="2400">
                <a:latin typeface="Arial" charset="0"/>
              </a:rPr>
              <a:t>      </a:t>
            </a:r>
          </a:p>
        </p:txBody>
      </p:sp>
      <p:sp>
        <p:nvSpPr>
          <p:cNvPr id="359428" name="Text Box 4"/>
          <p:cNvSpPr txBox="1">
            <a:spLocks noChangeArrowheads="1"/>
          </p:cNvSpPr>
          <p:nvPr/>
        </p:nvSpPr>
        <p:spPr bwMode="auto">
          <a:xfrm>
            <a:off x="844550" y="34067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Common law allows you to simply use this</a:t>
            </a:r>
          </a:p>
        </p:txBody>
      </p:sp>
      <p:sp>
        <p:nvSpPr>
          <p:cNvPr id="359429" name="Text Box 5"/>
          <p:cNvSpPr txBox="1">
            <a:spLocks noChangeArrowheads="1"/>
          </p:cNvSpPr>
          <p:nvPr/>
        </p:nvSpPr>
        <p:spPr bwMode="auto">
          <a:xfrm>
            <a:off x="844550" y="4016375"/>
            <a:ext cx="63246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And to defend it against infringers</a:t>
            </a:r>
          </a:p>
        </p:txBody>
      </p:sp>
      <p:sp>
        <p:nvSpPr>
          <p:cNvPr id="359430" name="Text Box 6"/>
          <p:cNvSpPr txBox="1">
            <a:spLocks noChangeArrowheads="1"/>
          </p:cNvSpPr>
          <p:nvPr/>
        </p:nvSpPr>
        <p:spPr bwMode="auto">
          <a:xfrm>
            <a:off x="844550" y="45497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However, it is far more difficult to enforce</a:t>
            </a:r>
          </a:p>
        </p:txBody>
      </p:sp>
      <p:sp>
        <p:nvSpPr>
          <p:cNvPr id="359431" name="Text Box 7"/>
          <p:cNvSpPr txBox="1">
            <a:spLocks noChangeArrowheads="1"/>
          </p:cNvSpPr>
          <p:nvPr/>
        </p:nvSpPr>
        <p:spPr bwMode="auto">
          <a:xfrm>
            <a:off x="844550" y="5159375"/>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And it could be your most valuable asset!!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59427"/>
                                        </p:tgtEl>
                                        <p:attrNameLst>
                                          <p:attrName>style.visibility</p:attrName>
                                        </p:attrNameLst>
                                      </p:cBhvr>
                                      <p:to>
                                        <p:strVal val="visible"/>
                                      </p:to>
                                    </p:set>
                                    <p:anim calcmode="lin" valueType="num">
                                      <p:cBhvr additive="base">
                                        <p:cTn id="7" dur="500" fill="hold"/>
                                        <p:tgtEl>
                                          <p:spTgt spid="359427"/>
                                        </p:tgtEl>
                                        <p:attrNameLst>
                                          <p:attrName>ppt_x</p:attrName>
                                        </p:attrNameLst>
                                      </p:cBhvr>
                                      <p:tavLst>
                                        <p:tav tm="0">
                                          <p:val>
                                            <p:strVal val="0-#ppt_w/2"/>
                                          </p:val>
                                        </p:tav>
                                        <p:tav tm="100000">
                                          <p:val>
                                            <p:strVal val="#ppt_x"/>
                                          </p:val>
                                        </p:tav>
                                      </p:tavLst>
                                    </p:anim>
                                    <p:anim calcmode="lin" valueType="num">
                                      <p:cBhvr additive="base">
                                        <p:cTn id="8" dur="500" fill="hold"/>
                                        <p:tgtEl>
                                          <p:spTgt spid="35942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59428"/>
                                        </p:tgtEl>
                                        <p:attrNameLst>
                                          <p:attrName>style.visibility</p:attrName>
                                        </p:attrNameLst>
                                      </p:cBhvr>
                                      <p:to>
                                        <p:strVal val="visible"/>
                                      </p:to>
                                    </p:set>
                                    <p:anim calcmode="lin" valueType="num">
                                      <p:cBhvr additive="base">
                                        <p:cTn id="13" dur="500" fill="hold"/>
                                        <p:tgtEl>
                                          <p:spTgt spid="359428"/>
                                        </p:tgtEl>
                                        <p:attrNameLst>
                                          <p:attrName>ppt_x</p:attrName>
                                        </p:attrNameLst>
                                      </p:cBhvr>
                                      <p:tavLst>
                                        <p:tav tm="0">
                                          <p:val>
                                            <p:strVal val="0-#ppt_w/2"/>
                                          </p:val>
                                        </p:tav>
                                        <p:tav tm="100000">
                                          <p:val>
                                            <p:strVal val="#ppt_x"/>
                                          </p:val>
                                        </p:tav>
                                      </p:tavLst>
                                    </p:anim>
                                    <p:anim calcmode="lin" valueType="num">
                                      <p:cBhvr additive="base">
                                        <p:cTn id="14" dur="500" fill="hold"/>
                                        <p:tgtEl>
                                          <p:spTgt spid="35942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59429"/>
                                        </p:tgtEl>
                                        <p:attrNameLst>
                                          <p:attrName>style.visibility</p:attrName>
                                        </p:attrNameLst>
                                      </p:cBhvr>
                                      <p:to>
                                        <p:strVal val="visible"/>
                                      </p:to>
                                    </p:set>
                                    <p:anim calcmode="lin" valueType="num">
                                      <p:cBhvr additive="base">
                                        <p:cTn id="19" dur="500" fill="hold"/>
                                        <p:tgtEl>
                                          <p:spTgt spid="359429"/>
                                        </p:tgtEl>
                                        <p:attrNameLst>
                                          <p:attrName>ppt_x</p:attrName>
                                        </p:attrNameLst>
                                      </p:cBhvr>
                                      <p:tavLst>
                                        <p:tav tm="0">
                                          <p:val>
                                            <p:strVal val="0-#ppt_w/2"/>
                                          </p:val>
                                        </p:tav>
                                        <p:tav tm="100000">
                                          <p:val>
                                            <p:strVal val="#ppt_x"/>
                                          </p:val>
                                        </p:tav>
                                      </p:tavLst>
                                    </p:anim>
                                    <p:anim calcmode="lin" valueType="num">
                                      <p:cBhvr additive="base">
                                        <p:cTn id="20" dur="500" fill="hold"/>
                                        <p:tgtEl>
                                          <p:spTgt spid="35942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59430"/>
                                        </p:tgtEl>
                                        <p:attrNameLst>
                                          <p:attrName>style.visibility</p:attrName>
                                        </p:attrNameLst>
                                      </p:cBhvr>
                                      <p:to>
                                        <p:strVal val="visible"/>
                                      </p:to>
                                    </p:set>
                                    <p:anim calcmode="lin" valueType="num">
                                      <p:cBhvr additive="base">
                                        <p:cTn id="25" dur="500" fill="hold"/>
                                        <p:tgtEl>
                                          <p:spTgt spid="359430"/>
                                        </p:tgtEl>
                                        <p:attrNameLst>
                                          <p:attrName>ppt_x</p:attrName>
                                        </p:attrNameLst>
                                      </p:cBhvr>
                                      <p:tavLst>
                                        <p:tav tm="0">
                                          <p:val>
                                            <p:strVal val="0-#ppt_w/2"/>
                                          </p:val>
                                        </p:tav>
                                        <p:tav tm="100000">
                                          <p:val>
                                            <p:strVal val="#ppt_x"/>
                                          </p:val>
                                        </p:tav>
                                      </p:tavLst>
                                    </p:anim>
                                    <p:anim calcmode="lin" valueType="num">
                                      <p:cBhvr additive="base">
                                        <p:cTn id="26" dur="500" fill="hold"/>
                                        <p:tgtEl>
                                          <p:spTgt spid="35943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59431"/>
                                        </p:tgtEl>
                                        <p:attrNameLst>
                                          <p:attrName>style.visibility</p:attrName>
                                        </p:attrNameLst>
                                      </p:cBhvr>
                                      <p:to>
                                        <p:strVal val="visible"/>
                                      </p:to>
                                    </p:set>
                                    <p:anim calcmode="lin" valueType="num">
                                      <p:cBhvr additive="base">
                                        <p:cTn id="31" dur="500" fill="hold"/>
                                        <p:tgtEl>
                                          <p:spTgt spid="359431"/>
                                        </p:tgtEl>
                                        <p:attrNameLst>
                                          <p:attrName>ppt_x</p:attrName>
                                        </p:attrNameLst>
                                      </p:cBhvr>
                                      <p:tavLst>
                                        <p:tav tm="0">
                                          <p:val>
                                            <p:strVal val="0-#ppt_w/2"/>
                                          </p:val>
                                        </p:tav>
                                        <p:tav tm="100000">
                                          <p:val>
                                            <p:strVal val="#ppt_x"/>
                                          </p:val>
                                        </p:tav>
                                      </p:tavLst>
                                    </p:anim>
                                    <p:anim calcmode="lin" valueType="num">
                                      <p:cBhvr additive="base">
                                        <p:cTn id="32" dur="500" fill="hold"/>
                                        <p:tgtEl>
                                          <p:spTgt spid="35943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9427" grpId="0" autoUpdateAnimBg="0"/>
      <p:bldP spid="359428" grpId="0" autoUpdateAnimBg="0"/>
      <p:bldP spid="359429" grpId="0" autoUpdateAnimBg="0"/>
      <p:bldP spid="359430" grpId="0" autoUpdateAnimBg="0"/>
      <p:bldP spid="359431" grpId="0" autoUpdateAnimBg="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22531"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51210" name="Rectangle 3"/>
          <p:cNvSpPr>
            <a:spLocks noChangeArrowheads="1"/>
          </p:cNvSpPr>
          <p:nvPr/>
        </p:nvSpPr>
        <p:spPr bwMode="auto">
          <a:xfrm>
            <a:off x="395288" y="1268413"/>
            <a:ext cx="4681537" cy="4422775"/>
          </a:xfrm>
          <a:prstGeom prst="rect">
            <a:avLst/>
          </a:prstGeom>
          <a:noFill/>
          <a:ln w="9525">
            <a:noFill/>
            <a:miter lim="800000"/>
            <a:headEnd/>
            <a:tailEnd/>
          </a:ln>
        </p:spPr>
        <p:txBody>
          <a:bodyPr/>
          <a:lstStyle/>
          <a:p>
            <a:pPr algn="ctr">
              <a:lnSpc>
                <a:spcPct val="90000"/>
              </a:lnSpc>
              <a:spcBef>
                <a:spcPct val="20000"/>
              </a:spcBef>
              <a:defRPr/>
            </a:pPr>
            <a:endParaRPr lang="en-GB" sz="2400" b="1">
              <a:effectLst>
                <a:outerShdw blurRad="38100" dist="38100" dir="2700000" algn="tl">
                  <a:srgbClr val="C0C0C0"/>
                </a:outerShdw>
              </a:effectLst>
            </a:endParaRPr>
          </a:p>
          <a:p>
            <a:pPr>
              <a:lnSpc>
                <a:spcPct val="90000"/>
              </a:lnSpc>
              <a:spcBef>
                <a:spcPct val="20000"/>
              </a:spcBef>
              <a:defRPr/>
            </a:pPr>
            <a:r>
              <a:rPr lang="en-GB" sz="2400">
                <a:effectLst>
                  <a:outerShdw blurRad="38100" dist="38100" dir="2700000" algn="tl">
                    <a:srgbClr val="C0C0C0"/>
                  </a:outerShdw>
                </a:effectLst>
                <a:latin typeface="Arial" charset="0"/>
              </a:rPr>
              <a:t>Protect how something works </a:t>
            </a:r>
            <a:br>
              <a:rPr lang="en-GB" sz="2400">
                <a:effectLst>
                  <a:outerShdw blurRad="38100" dist="38100" dir="2700000" algn="tl">
                    <a:srgbClr val="C0C0C0"/>
                  </a:outerShdw>
                </a:effectLst>
                <a:latin typeface="Arial" charset="0"/>
              </a:rPr>
            </a:br>
            <a:r>
              <a:rPr lang="en-GB" sz="2400">
                <a:effectLst>
                  <a:outerShdw blurRad="38100" dist="38100" dir="2700000" algn="tl">
                    <a:srgbClr val="C0C0C0"/>
                  </a:outerShdw>
                </a:effectLst>
                <a:latin typeface="Arial" charset="0"/>
              </a:rPr>
              <a:t>or how it is made</a:t>
            </a:r>
          </a:p>
          <a:p>
            <a:pPr>
              <a:lnSpc>
                <a:spcPct val="90000"/>
              </a:lnSpc>
              <a:spcBef>
                <a:spcPct val="20000"/>
              </a:spcBef>
              <a:defRPr/>
            </a:pPr>
            <a:endParaRPr lang="en-GB" sz="2400">
              <a:effectLst>
                <a:outerShdw blurRad="38100" dist="38100" dir="2700000" algn="tl">
                  <a:srgbClr val="C0C0C0"/>
                </a:outerShdw>
              </a:effectLst>
              <a:latin typeface="Arial" charset="0"/>
            </a:endParaRPr>
          </a:p>
          <a:p>
            <a:pPr>
              <a:lnSpc>
                <a:spcPct val="90000"/>
              </a:lnSpc>
              <a:spcBef>
                <a:spcPct val="20000"/>
              </a:spcBef>
              <a:defRPr/>
            </a:pPr>
            <a:r>
              <a:rPr lang="en-GB" sz="2400">
                <a:effectLst>
                  <a:outerShdw blurRad="38100" dist="38100" dir="2700000" algn="tl">
                    <a:srgbClr val="C0C0C0"/>
                  </a:outerShdw>
                </a:effectLst>
                <a:latin typeface="Arial" charset="0"/>
              </a:rPr>
              <a:t>Must be new</a:t>
            </a:r>
          </a:p>
          <a:p>
            <a:pPr>
              <a:lnSpc>
                <a:spcPct val="90000"/>
              </a:lnSpc>
              <a:spcBef>
                <a:spcPct val="20000"/>
              </a:spcBef>
              <a:defRPr/>
            </a:pPr>
            <a:endParaRPr lang="en-GB" sz="2400">
              <a:effectLst>
                <a:outerShdw blurRad="38100" dist="38100" dir="2700000" algn="tl">
                  <a:srgbClr val="C0C0C0"/>
                </a:outerShdw>
              </a:effectLst>
              <a:latin typeface="Arial" charset="0"/>
            </a:endParaRPr>
          </a:p>
          <a:p>
            <a:pPr>
              <a:lnSpc>
                <a:spcPct val="90000"/>
              </a:lnSpc>
              <a:spcBef>
                <a:spcPct val="20000"/>
              </a:spcBef>
              <a:defRPr/>
            </a:pPr>
            <a:r>
              <a:rPr lang="en-GB" sz="2400">
                <a:effectLst>
                  <a:outerShdw blurRad="38100" dist="38100" dir="2700000" algn="tl">
                    <a:srgbClr val="C0C0C0"/>
                  </a:outerShdw>
                </a:effectLst>
                <a:latin typeface="Arial" charset="0"/>
              </a:rPr>
              <a:t>Must not be obvious</a:t>
            </a:r>
          </a:p>
          <a:p>
            <a:pPr>
              <a:lnSpc>
                <a:spcPct val="90000"/>
              </a:lnSpc>
              <a:spcBef>
                <a:spcPct val="20000"/>
              </a:spcBef>
              <a:defRPr/>
            </a:pPr>
            <a:endParaRPr lang="en-GB" sz="2400">
              <a:effectLst>
                <a:outerShdw blurRad="38100" dist="38100" dir="2700000" algn="tl">
                  <a:srgbClr val="C0C0C0"/>
                </a:outerShdw>
              </a:effectLst>
              <a:latin typeface="Arial" charset="0"/>
            </a:endParaRPr>
          </a:p>
          <a:p>
            <a:pPr>
              <a:lnSpc>
                <a:spcPct val="90000"/>
              </a:lnSpc>
              <a:spcBef>
                <a:spcPct val="20000"/>
              </a:spcBef>
              <a:defRPr/>
            </a:pPr>
            <a:r>
              <a:rPr lang="en-GB" sz="2400">
                <a:effectLst>
                  <a:outerShdw blurRad="38100" dist="38100" dir="2700000" algn="tl">
                    <a:srgbClr val="C0C0C0"/>
                  </a:outerShdw>
                </a:effectLst>
                <a:latin typeface="Arial" charset="0"/>
              </a:rPr>
              <a:t>Must have a useful application</a:t>
            </a:r>
            <a:br>
              <a:rPr lang="en-GB" sz="2400">
                <a:effectLst>
                  <a:outerShdw blurRad="38100" dist="38100" dir="2700000" algn="tl">
                    <a:srgbClr val="C0C0C0"/>
                  </a:outerShdw>
                </a:effectLst>
                <a:latin typeface="Arial" charset="0"/>
              </a:rPr>
            </a:br>
            <a:endParaRPr lang="en-GB" sz="2400">
              <a:effectLst>
                <a:outerShdw blurRad="38100" dist="38100" dir="2700000" algn="tl">
                  <a:srgbClr val="C0C0C0"/>
                </a:outerShdw>
              </a:effectLst>
              <a:latin typeface="Arial" charset="0"/>
            </a:endParaRPr>
          </a:p>
          <a:p>
            <a:pPr>
              <a:lnSpc>
                <a:spcPct val="90000"/>
              </a:lnSpc>
              <a:spcBef>
                <a:spcPct val="20000"/>
              </a:spcBef>
              <a:defRPr/>
            </a:pPr>
            <a:r>
              <a:rPr lang="en-GB" sz="2400">
                <a:effectLst>
                  <a:outerShdw blurRad="38100" dist="38100" dir="2700000" algn="tl">
                    <a:srgbClr val="C0C0C0"/>
                  </a:outerShdw>
                </a:effectLst>
                <a:latin typeface="Arial" charset="0"/>
              </a:rPr>
              <a:t>Should be </a:t>
            </a:r>
            <a:r>
              <a:rPr lang="en-GB" sz="2400" i="1">
                <a:effectLst>
                  <a:outerShdw blurRad="38100" dist="38100" dir="2700000" algn="tl">
                    <a:srgbClr val="C0C0C0"/>
                  </a:outerShdw>
                </a:effectLst>
                <a:latin typeface="Arial" charset="0"/>
              </a:rPr>
              <a:t>Better or Cheaper or Different</a:t>
            </a:r>
            <a:br>
              <a:rPr lang="en-GB" sz="2400" i="1">
                <a:effectLst>
                  <a:outerShdw blurRad="38100" dist="38100" dir="2700000" algn="tl">
                    <a:srgbClr val="C0C0C0"/>
                  </a:outerShdw>
                </a:effectLst>
                <a:latin typeface="Arial" charset="0"/>
              </a:rPr>
            </a:br>
            <a:r>
              <a:rPr lang="en-GB" sz="2000" i="1">
                <a:effectLst>
                  <a:outerShdw blurRad="38100" dist="38100" dir="2700000" algn="tl">
                    <a:srgbClr val="C0C0C0"/>
                  </a:outerShdw>
                </a:effectLst>
                <a:latin typeface="Arial" charset="0"/>
              </a:rPr>
              <a:t> </a:t>
            </a:r>
          </a:p>
        </p:txBody>
      </p:sp>
      <p:pic>
        <p:nvPicPr>
          <p:cNvPr id="51211" name="Picture 7"/>
          <p:cNvPicPr>
            <a:picLocks noChangeAspect="1" noChangeArrowheads="1"/>
          </p:cNvPicPr>
          <p:nvPr/>
        </p:nvPicPr>
        <p:blipFill>
          <a:blip r:embed="rId2" cstate="print"/>
          <a:srcRect/>
          <a:stretch>
            <a:fillRect/>
          </a:stretch>
        </p:blipFill>
        <p:spPr bwMode="auto">
          <a:xfrm>
            <a:off x="6011863" y="1700213"/>
            <a:ext cx="2563812" cy="3744912"/>
          </a:xfrm>
          <a:prstGeom prst="rect">
            <a:avLst/>
          </a:prstGeom>
          <a:noFill/>
          <a:ln w="9525">
            <a:noFill/>
            <a:miter lim="800000"/>
            <a:headEnd/>
            <a:tailEnd/>
          </a:ln>
        </p:spPr>
      </p:pic>
      <p:pic>
        <p:nvPicPr>
          <p:cNvPr id="51212" name="Picture 9"/>
          <p:cNvPicPr>
            <a:picLocks noChangeAspect="1" noChangeArrowheads="1"/>
          </p:cNvPicPr>
          <p:nvPr/>
        </p:nvPicPr>
        <p:blipFill>
          <a:blip r:embed="rId3" cstate="print"/>
          <a:srcRect/>
          <a:stretch>
            <a:fillRect/>
          </a:stretch>
        </p:blipFill>
        <p:spPr bwMode="auto">
          <a:xfrm>
            <a:off x="5148263" y="1989138"/>
            <a:ext cx="688975" cy="2376487"/>
          </a:xfrm>
          <a:prstGeom prst="rect">
            <a:avLst/>
          </a:prstGeom>
          <a:noFill/>
          <a:ln w="9525">
            <a:noFill/>
            <a:miter lim="800000"/>
            <a:headEnd/>
            <a:tailEnd/>
          </a:ln>
        </p:spPr>
      </p:pic>
      <p:sp>
        <p:nvSpPr>
          <p:cNvPr id="22535" name="Text Box 13"/>
          <p:cNvSpPr txBox="1">
            <a:spLocks noChangeArrowheads="1"/>
          </p:cNvSpPr>
          <p:nvPr/>
        </p:nvSpPr>
        <p:spPr bwMode="auto">
          <a:xfrm>
            <a:off x="1331913" y="692150"/>
            <a:ext cx="6337300" cy="519113"/>
          </a:xfrm>
          <a:prstGeom prst="rect">
            <a:avLst/>
          </a:prstGeom>
          <a:noFill/>
          <a:ln w="9525">
            <a:noFill/>
            <a:miter lim="800000"/>
            <a:headEnd/>
            <a:tailEnd/>
          </a:ln>
        </p:spPr>
        <p:txBody>
          <a:bodyPr>
            <a:spAutoFit/>
          </a:bodyPr>
          <a:lstStyle/>
          <a:p>
            <a:pPr>
              <a:spcBef>
                <a:spcPct val="50000"/>
              </a:spcBef>
              <a:buFontTx/>
              <a:buChar char="•"/>
            </a:pPr>
            <a:r>
              <a:rPr lang="en-GB" sz="2800">
                <a:solidFill>
                  <a:srgbClr val="FF0000"/>
                </a:solidFill>
                <a:latin typeface="Arial" charset="0"/>
              </a:rPr>
              <a:t>Patents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10">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11"/>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10">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10">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10">
                                            <p:txEl>
                                              <p:pRg st="7" end="7"/>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1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10" grpId="0" build="allAtOnce"/>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23555"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23556" name="Text Box 2"/>
          <p:cNvSpPr txBox="1">
            <a:spLocks noChangeArrowheads="1"/>
          </p:cNvSpPr>
          <p:nvPr/>
        </p:nvSpPr>
        <p:spPr bwMode="auto">
          <a:xfrm>
            <a:off x="1981200" y="1676400"/>
            <a:ext cx="5954713" cy="579438"/>
          </a:xfrm>
          <a:prstGeom prst="rect">
            <a:avLst/>
          </a:prstGeom>
          <a:noFill/>
          <a:ln w="9525">
            <a:noFill/>
            <a:miter lim="800000"/>
            <a:headEnd/>
            <a:tailEnd/>
          </a:ln>
        </p:spPr>
        <p:txBody>
          <a:bodyPr>
            <a:spAutoFit/>
          </a:bodyPr>
          <a:lstStyle/>
          <a:p>
            <a:pPr eaLnBrk="0" hangingPunct="0">
              <a:spcBef>
                <a:spcPct val="50000"/>
              </a:spcBef>
              <a:buFontTx/>
              <a:buChar char="•"/>
            </a:pPr>
            <a:r>
              <a:rPr lang="en-GB" sz="3200">
                <a:solidFill>
                  <a:srgbClr val="CC0000"/>
                </a:solidFill>
                <a:latin typeface="Arial" charset="0"/>
              </a:rPr>
              <a:t> Registered Design</a:t>
            </a:r>
            <a:endParaRPr lang="en-GB" sz="2400">
              <a:latin typeface="Times" pitchFamily="28" charset="0"/>
            </a:endParaRPr>
          </a:p>
        </p:txBody>
      </p:sp>
      <p:sp>
        <p:nvSpPr>
          <p:cNvPr id="363523" name="Text Box 3"/>
          <p:cNvSpPr txBox="1">
            <a:spLocks noChangeArrowheads="1"/>
          </p:cNvSpPr>
          <p:nvPr/>
        </p:nvSpPr>
        <p:spPr bwMode="auto">
          <a:xfrm>
            <a:off x="2209800" y="2362200"/>
            <a:ext cx="4191000" cy="1066800"/>
          </a:xfrm>
          <a:prstGeom prst="rect">
            <a:avLst/>
          </a:prstGeom>
          <a:noFill/>
          <a:ln w="9525">
            <a:noFill/>
            <a:miter lim="800000"/>
            <a:headEnd/>
            <a:tailEnd/>
          </a:ln>
        </p:spPr>
        <p:txBody>
          <a:bodyPr>
            <a:spAutoFit/>
          </a:bodyPr>
          <a:lstStyle/>
          <a:p>
            <a:pPr eaLnBrk="0" hangingPunct="0">
              <a:spcBef>
                <a:spcPct val="50000"/>
              </a:spcBef>
            </a:pPr>
            <a:r>
              <a:rPr lang="en-GB" sz="3200">
                <a:solidFill>
                  <a:srgbClr val="003366"/>
                </a:solidFill>
                <a:latin typeface="Arial" charset="0"/>
              </a:rPr>
              <a:t>Protecting the way things look</a:t>
            </a:r>
            <a:endParaRPr lang="en-GB" sz="2400">
              <a:latin typeface="Times" pitchFamily="2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63523"/>
                                        </p:tgtEl>
                                        <p:attrNameLst>
                                          <p:attrName>style.visibility</p:attrName>
                                        </p:attrNameLst>
                                      </p:cBhvr>
                                      <p:to>
                                        <p:strVal val="visible"/>
                                      </p:to>
                                    </p:set>
                                    <p:animEffect transition="in" filter="dissolve">
                                      <p:cBhvr>
                                        <p:cTn id="7" dur="500"/>
                                        <p:tgtEl>
                                          <p:spTgt spid="3635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3523" grpId="0"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24579"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24580" name="Text Box 2"/>
          <p:cNvSpPr txBox="1">
            <a:spLocks noChangeArrowheads="1"/>
          </p:cNvSpPr>
          <p:nvPr/>
        </p:nvSpPr>
        <p:spPr bwMode="auto">
          <a:xfrm>
            <a:off x="1042988" y="1125538"/>
            <a:ext cx="7086600" cy="519112"/>
          </a:xfrm>
          <a:prstGeom prst="rect">
            <a:avLst/>
          </a:prstGeom>
          <a:noFill/>
          <a:ln w="9525">
            <a:noFill/>
            <a:miter lim="800000"/>
            <a:headEnd/>
            <a:tailEnd/>
          </a:ln>
        </p:spPr>
        <p:txBody>
          <a:bodyPr>
            <a:spAutoFit/>
          </a:bodyPr>
          <a:lstStyle/>
          <a:p>
            <a:pPr eaLnBrk="0" hangingPunct="0">
              <a:spcBef>
                <a:spcPct val="50000"/>
              </a:spcBef>
            </a:pPr>
            <a:r>
              <a:rPr lang="en-GB" sz="2800">
                <a:solidFill>
                  <a:srgbClr val="CC0000"/>
                </a:solidFill>
                <a:latin typeface="Arial" charset="0"/>
              </a:rPr>
              <a:t>Why register a design?</a:t>
            </a:r>
            <a:endParaRPr lang="en-GB" sz="2800">
              <a:latin typeface="Arial" charset="0"/>
            </a:endParaRPr>
          </a:p>
        </p:txBody>
      </p:sp>
      <p:sp>
        <p:nvSpPr>
          <p:cNvPr id="365571" name="Text Box 3"/>
          <p:cNvSpPr txBox="1">
            <a:spLocks noChangeArrowheads="1"/>
          </p:cNvSpPr>
          <p:nvPr/>
        </p:nvSpPr>
        <p:spPr bwMode="auto">
          <a:xfrm>
            <a:off x="738188" y="1887538"/>
            <a:ext cx="7543800" cy="6096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Protects the 3D shape and / or appearance / surface pattern of individually produced and manufactured items</a:t>
            </a:r>
          </a:p>
        </p:txBody>
      </p:sp>
      <p:sp>
        <p:nvSpPr>
          <p:cNvPr id="365572" name="Text Box 4"/>
          <p:cNvSpPr txBox="1">
            <a:spLocks noChangeArrowheads="1"/>
          </p:cNvSpPr>
          <p:nvPr/>
        </p:nvSpPr>
        <p:spPr bwMode="auto">
          <a:xfrm>
            <a:off x="738188" y="3716338"/>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It only costs £60 - renewable every 5 years</a:t>
            </a:r>
          </a:p>
        </p:txBody>
      </p:sp>
      <p:sp>
        <p:nvSpPr>
          <p:cNvPr id="365573" name="Text Box 5"/>
          <p:cNvSpPr txBox="1">
            <a:spLocks noChangeArrowheads="1"/>
          </p:cNvSpPr>
          <p:nvPr/>
        </p:nvSpPr>
        <p:spPr bwMode="auto">
          <a:xfrm>
            <a:off x="738188" y="3182938"/>
            <a:ext cx="6705600" cy="381000"/>
          </a:xfrm>
          <a:prstGeom prst="rect">
            <a:avLst/>
          </a:prstGeom>
          <a:noFill/>
          <a:ln w="9525">
            <a:noFill/>
            <a:miter lim="800000"/>
            <a:headEnd/>
            <a:tailEnd/>
          </a:ln>
        </p:spPr>
        <p:txBody>
          <a:bodyPr/>
          <a:lstStyle/>
          <a:p>
            <a:pPr algn="ctr">
              <a:lnSpc>
                <a:spcPct val="90000"/>
              </a:lnSpc>
              <a:spcBef>
                <a:spcPct val="50000"/>
              </a:spcBef>
              <a:defRPr/>
            </a:pPr>
            <a:r>
              <a:rPr lang="en-GB" sz="2400" b="1">
                <a:effectLst>
                  <a:outerShdw blurRad="38100" dist="38100" dir="2700000" algn="tl">
                    <a:srgbClr val="C0C0C0"/>
                  </a:outerShdw>
                </a:effectLst>
                <a:latin typeface="Arial" charset="0"/>
              </a:rPr>
              <a:t>It can safeguard you for up to 25 years</a:t>
            </a:r>
          </a:p>
        </p:txBody>
      </p:sp>
      <p:sp>
        <p:nvSpPr>
          <p:cNvPr id="365574" name="Text Box 6"/>
          <p:cNvSpPr txBox="1">
            <a:spLocks noChangeArrowheads="1"/>
          </p:cNvSpPr>
          <p:nvPr/>
        </p:nvSpPr>
        <p:spPr bwMode="auto">
          <a:xfrm>
            <a:off x="738188" y="4325938"/>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Think - lines, contours, colours, shape, texture, material and combinations</a:t>
            </a:r>
          </a:p>
        </p:txBody>
      </p:sp>
      <p:sp>
        <p:nvSpPr>
          <p:cNvPr id="365575" name="Text Box 7"/>
          <p:cNvSpPr txBox="1">
            <a:spLocks noChangeArrowheads="1"/>
          </p:cNvSpPr>
          <p:nvPr/>
        </p:nvSpPr>
        <p:spPr bwMode="auto">
          <a:xfrm>
            <a:off x="738188" y="5316538"/>
            <a:ext cx="7391400" cy="533400"/>
          </a:xfrm>
          <a:prstGeom prst="rect">
            <a:avLst/>
          </a:prstGeom>
          <a:noFill/>
          <a:ln w="9525">
            <a:noFill/>
            <a:miter lim="800000"/>
            <a:headEnd/>
            <a:tailEnd/>
          </a:ln>
        </p:spPr>
        <p:txBody>
          <a:bodyPr/>
          <a:lstStyle/>
          <a:p>
            <a:pPr marL="342900" indent="-342900">
              <a:spcBef>
                <a:spcPct val="50000"/>
              </a:spcBef>
              <a:buFontTx/>
              <a:buChar char="•"/>
            </a:pPr>
            <a:r>
              <a:rPr lang="en-GB" sz="2400">
                <a:latin typeface="Arial" charset="0"/>
              </a:rPr>
              <a:t>Think - new, individual, not seen before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65571"/>
                                        </p:tgtEl>
                                        <p:attrNameLst>
                                          <p:attrName>style.visibility</p:attrName>
                                        </p:attrNameLst>
                                      </p:cBhvr>
                                      <p:to>
                                        <p:strVal val="visible"/>
                                      </p:to>
                                    </p:set>
                                    <p:anim calcmode="lin" valueType="num">
                                      <p:cBhvr additive="base">
                                        <p:cTn id="7" dur="500" fill="hold"/>
                                        <p:tgtEl>
                                          <p:spTgt spid="365571"/>
                                        </p:tgtEl>
                                        <p:attrNameLst>
                                          <p:attrName>ppt_x</p:attrName>
                                        </p:attrNameLst>
                                      </p:cBhvr>
                                      <p:tavLst>
                                        <p:tav tm="0">
                                          <p:val>
                                            <p:strVal val="0-#ppt_w/2"/>
                                          </p:val>
                                        </p:tav>
                                        <p:tav tm="100000">
                                          <p:val>
                                            <p:strVal val="#ppt_x"/>
                                          </p:val>
                                        </p:tav>
                                      </p:tavLst>
                                    </p:anim>
                                    <p:anim calcmode="lin" valueType="num">
                                      <p:cBhvr additive="base">
                                        <p:cTn id="8" dur="500" fill="hold"/>
                                        <p:tgtEl>
                                          <p:spTgt spid="365571"/>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65573"/>
                                        </p:tgtEl>
                                        <p:attrNameLst>
                                          <p:attrName>style.visibility</p:attrName>
                                        </p:attrNameLst>
                                      </p:cBhvr>
                                      <p:to>
                                        <p:strVal val="visible"/>
                                      </p:to>
                                    </p:set>
                                    <p:anim calcmode="lin" valueType="num">
                                      <p:cBhvr additive="base">
                                        <p:cTn id="13" dur="500" fill="hold"/>
                                        <p:tgtEl>
                                          <p:spTgt spid="365573"/>
                                        </p:tgtEl>
                                        <p:attrNameLst>
                                          <p:attrName>ppt_x</p:attrName>
                                        </p:attrNameLst>
                                      </p:cBhvr>
                                      <p:tavLst>
                                        <p:tav tm="0">
                                          <p:val>
                                            <p:strVal val="0-#ppt_w/2"/>
                                          </p:val>
                                        </p:tav>
                                        <p:tav tm="100000">
                                          <p:val>
                                            <p:strVal val="#ppt_x"/>
                                          </p:val>
                                        </p:tav>
                                      </p:tavLst>
                                    </p:anim>
                                    <p:anim calcmode="lin" valueType="num">
                                      <p:cBhvr additive="base">
                                        <p:cTn id="14" dur="500" fill="hold"/>
                                        <p:tgtEl>
                                          <p:spTgt spid="36557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65572"/>
                                        </p:tgtEl>
                                        <p:attrNameLst>
                                          <p:attrName>style.visibility</p:attrName>
                                        </p:attrNameLst>
                                      </p:cBhvr>
                                      <p:to>
                                        <p:strVal val="visible"/>
                                      </p:to>
                                    </p:set>
                                    <p:anim calcmode="lin" valueType="num">
                                      <p:cBhvr additive="base">
                                        <p:cTn id="19" dur="500" fill="hold"/>
                                        <p:tgtEl>
                                          <p:spTgt spid="365572"/>
                                        </p:tgtEl>
                                        <p:attrNameLst>
                                          <p:attrName>ppt_x</p:attrName>
                                        </p:attrNameLst>
                                      </p:cBhvr>
                                      <p:tavLst>
                                        <p:tav tm="0">
                                          <p:val>
                                            <p:strVal val="0-#ppt_w/2"/>
                                          </p:val>
                                        </p:tav>
                                        <p:tav tm="100000">
                                          <p:val>
                                            <p:strVal val="#ppt_x"/>
                                          </p:val>
                                        </p:tav>
                                      </p:tavLst>
                                    </p:anim>
                                    <p:anim calcmode="lin" valueType="num">
                                      <p:cBhvr additive="base">
                                        <p:cTn id="20" dur="500" fill="hold"/>
                                        <p:tgtEl>
                                          <p:spTgt spid="365572"/>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65574"/>
                                        </p:tgtEl>
                                        <p:attrNameLst>
                                          <p:attrName>style.visibility</p:attrName>
                                        </p:attrNameLst>
                                      </p:cBhvr>
                                      <p:to>
                                        <p:strVal val="visible"/>
                                      </p:to>
                                    </p:set>
                                    <p:anim calcmode="lin" valueType="num">
                                      <p:cBhvr additive="base">
                                        <p:cTn id="25" dur="500" fill="hold"/>
                                        <p:tgtEl>
                                          <p:spTgt spid="365574"/>
                                        </p:tgtEl>
                                        <p:attrNameLst>
                                          <p:attrName>ppt_x</p:attrName>
                                        </p:attrNameLst>
                                      </p:cBhvr>
                                      <p:tavLst>
                                        <p:tav tm="0">
                                          <p:val>
                                            <p:strVal val="0-#ppt_w/2"/>
                                          </p:val>
                                        </p:tav>
                                        <p:tav tm="100000">
                                          <p:val>
                                            <p:strVal val="#ppt_x"/>
                                          </p:val>
                                        </p:tav>
                                      </p:tavLst>
                                    </p:anim>
                                    <p:anim calcmode="lin" valueType="num">
                                      <p:cBhvr additive="base">
                                        <p:cTn id="26" dur="500" fill="hold"/>
                                        <p:tgtEl>
                                          <p:spTgt spid="365574"/>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65575"/>
                                        </p:tgtEl>
                                        <p:attrNameLst>
                                          <p:attrName>style.visibility</p:attrName>
                                        </p:attrNameLst>
                                      </p:cBhvr>
                                      <p:to>
                                        <p:strVal val="visible"/>
                                      </p:to>
                                    </p:set>
                                    <p:anim calcmode="lin" valueType="num">
                                      <p:cBhvr additive="base">
                                        <p:cTn id="31" dur="500" fill="hold"/>
                                        <p:tgtEl>
                                          <p:spTgt spid="365575"/>
                                        </p:tgtEl>
                                        <p:attrNameLst>
                                          <p:attrName>ppt_x</p:attrName>
                                        </p:attrNameLst>
                                      </p:cBhvr>
                                      <p:tavLst>
                                        <p:tav tm="0">
                                          <p:val>
                                            <p:strVal val="0-#ppt_w/2"/>
                                          </p:val>
                                        </p:tav>
                                        <p:tav tm="100000">
                                          <p:val>
                                            <p:strVal val="#ppt_x"/>
                                          </p:val>
                                        </p:tav>
                                      </p:tavLst>
                                    </p:anim>
                                    <p:anim calcmode="lin" valueType="num">
                                      <p:cBhvr additive="base">
                                        <p:cTn id="32" dur="500" fill="hold"/>
                                        <p:tgtEl>
                                          <p:spTgt spid="36557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5571" grpId="0" autoUpdateAnimBg="0"/>
      <p:bldP spid="365572" grpId="0" autoUpdateAnimBg="0"/>
      <p:bldP spid="365573" grpId="0" autoUpdateAnimBg="0"/>
      <p:bldP spid="365574" grpId="0" autoUpdateAnimBg="0"/>
      <p:bldP spid="365575" grpId="0"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26627"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26628" name="Text Box 2"/>
          <p:cNvSpPr txBox="1">
            <a:spLocks noChangeArrowheads="1"/>
          </p:cNvSpPr>
          <p:nvPr/>
        </p:nvSpPr>
        <p:spPr bwMode="auto">
          <a:xfrm>
            <a:off x="1763713" y="2420938"/>
            <a:ext cx="5954712" cy="579437"/>
          </a:xfrm>
          <a:prstGeom prst="rect">
            <a:avLst/>
          </a:prstGeom>
          <a:noFill/>
          <a:ln w="9525">
            <a:noFill/>
            <a:miter lim="800000"/>
            <a:headEnd/>
            <a:tailEnd/>
          </a:ln>
        </p:spPr>
        <p:txBody>
          <a:bodyPr>
            <a:spAutoFit/>
          </a:bodyPr>
          <a:lstStyle/>
          <a:p>
            <a:pPr eaLnBrk="0" hangingPunct="0">
              <a:spcBef>
                <a:spcPct val="50000"/>
              </a:spcBef>
              <a:buFontTx/>
              <a:buChar char="•"/>
            </a:pPr>
            <a:r>
              <a:rPr lang="en-GB" sz="3200">
                <a:solidFill>
                  <a:srgbClr val="CC0000"/>
                </a:solidFill>
                <a:latin typeface="Arial" charset="0"/>
              </a:rPr>
              <a:t> licensing</a:t>
            </a:r>
            <a:endParaRPr lang="en-GB" sz="2400">
              <a:latin typeface="Times" pitchFamily="28" charset="0"/>
            </a:endParaRPr>
          </a:p>
        </p:txBody>
      </p:sp>
      <p:sp>
        <p:nvSpPr>
          <p:cNvPr id="375811" name="Text Box 3"/>
          <p:cNvSpPr txBox="1">
            <a:spLocks noChangeArrowheads="1"/>
          </p:cNvSpPr>
          <p:nvPr/>
        </p:nvSpPr>
        <p:spPr bwMode="auto">
          <a:xfrm>
            <a:off x="1992313" y="3106738"/>
            <a:ext cx="4191000" cy="519112"/>
          </a:xfrm>
          <a:prstGeom prst="rect">
            <a:avLst/>
          </a:prstGeom>
          <a:noFill/>
          <a:ln w="9525">
            <a:noFill/>
            <a:miter lim="800000"/>
            <a:headEnd/>
            <a:tailEnd/>
          </a:ln>
        </p:spPr>
        <p:txBody>
          <a:bodyPr>
            <a:spAutoFit/>
          </a:bodyPr>
          <a:lstStyle/>
          <a:p>
            <a:pPr eaLnBrk="0" hangingPunct="0">
              <a:spcBef>
                <a:spcPct val="50000"/>
              </a:spcBef>
            </a:pPr>
            <a:r>
              <a:rPr lang="en-GB" sz="2800">
                <a:solidFill>
                  <a:srgbClr val="003366"/>
                </a:solidFill>
                <a:latin typeface="Arial" charset="0"/>
              </a:rPr>
              <a:t>Working under License</a:t>
            </a:r>
            <a:endParaRPr lang="en-GB" sz="280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375811"/>
                                        </p:tgtEl>
                                        <p:attrNameLst>
                                          <p:attrName>style.visibility</p:attrName>
                                        </p:attrNameLst>
                                      </p:cBhvr>
                                      <p:to>
                                        <p:strVal val="visible"/>
                                      </p:to>
                                    </p:set>
                                    <p:animEffect transition="in" filter="dissolve">
                                      <p:cBhvr>
                                        <p:cTn id="7" dur="500"/>
                                        <p:tgtEl>
                                          <p:spTgt spid="3758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5811" grpId="0" autoUpdateAnimBg="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32771"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32772" name="Text Box 2"/>
          <p:cNvSpPr txBox="1">
            <a:spLocks noChangeArrowheads="1"/>
          </p:cNvSpPr>
          <p:nvPr/>
        </p:nvSpPr>
        <p:spPr bwMode="auto">
          <a:xfrm>
            <a:off x="900113" y="1412875"/>
            <a:ext cx="7315200" cy="519113"/>
          </a:xfrm>
          <a:prstGeom prst="rect">
            <a:avLst/>
          </a:prstGeom>
          <a:noFill/>
          <a:ln w="9525">
            <a:noFill/>
            <a:miter lim="800000"/>
            <a:headEnd/>
            <a:tailEnd/>
          </a:ln>
        </p:spPr>
        <p:txBody>
          <a:bodyPr>
            <a:spAutoFit/>
          </a:bodyPr>
          <a:lstStyle/>
          <a:p>
            <a:pPr eaLnBrk="0" hangingPunct="0">
              <a:spcBef>
                <a:spcPct val="50000"/>
              </a:spcBef>
            </a:pPr>
            <a:r>
              <a:rPr lang="en-GB" sz="2800">
                <a:solidFill>
                  <a:srgbClr val="003366"/>
                </a:solidFill>
                <a:latin typeface="Arial" charset="0"/>
              </a:rPr>
              <a:t>In brief summary:</a:t>
            </a:r>
            <a:endParaRPr lang="en-GB" sz="2800">
              <a:latin typeface="Arial" charset="0"/>
            </a:endParaRPr>
          </a:p>
        </p:txBody>
      </p:sp>
      <p:sp>
        <p:nvSpPr>
          <p:cNvPr id="381955" name="Text Box 3"/>
          <p:cNvSpPr txBox="1">
            <a:spLocks noChangeArrowheads="1"/>
          </p:cNvSpPr>
          <p:nvPr/>
        </p:nvSpPr>
        <p:spPr bwMode="auto">
          <a:xfrm>
            <a:off x="900113" y="3789363"/>
            <a:ext cx="2667000" cy="519112"/>
          </a:xfrm>
          <a:prstGeom prst="rect">
            <a:avLst/>
          </a:prstGeom>
          <a:noFill/>
          <a:ln w="9525">
            <a:noFill/>
            <a:miter lim="800000"/>
            <a:headEnd/>
            <a:tailEnd/>
          </a:ln>
        </p:spPr>
        <p:txBody>
          <a:bodyPr>
            <a:spAutoFit/>
          </a:bodyPr>
          <a:lstStyle/>
          <a:p>
            <a:pPr eaLnBrk="0" hangingPunct="0">
              <a:spcBef>
                <a:spcPct val="50000"/>
              </a:spcBef>
              <a:buFontTx/>
              <a:buChar char="•"/>
            </a:pPr>
            <a:r>
              <a:rPr lang="en-GB" sz="2800">
                <a:solidFill>
                  <a:srgbClr val="CC0000"/>
                </a:solidFill>
                <a:latin typeface="Arial" charset="0"/>
              </a:rPr>
              <a:t> Trademarks</a:t>
            </a:r>
            <a:endParaRPr lang="en-GB" sz="2800">
              <a:latin typeface="Arial" charset="0"/>
            </a:endParaRPr>
          </a:p>
        </p:txBody>
      </p:sp>
      <p:sp>
        <p:nvSpPr>
          <p:cNvPr id="381956" name="Text Box 4"/>
          <p:cNvSpPr txBox="1">
            <a:spLocks noChangeArrowheads="1"/>
          </p:cNvSpPr>
          <p:nvPr/>
        </p:nvSpPr>
        <p:spPr bwMode="auto">
          <a:xfrm>
            <a:off x="900113" y="2555875"/>
            <a:ext cx="1905000" cy="519113"/>
          </a:xfrm>
          <a:prstGeom prst="rect">
            <a:avLst/>
          </a:prstGeom>
          <a:noFill/>
          <a:ln w="9525">
            <a:noFill/>
            <a:miter lim="800000"/>
            <a:headEnd/>
            <a:tailEnd/>
          </a:ln>
        </p:spPr>
        <p:txBody>
          <a:bodyPr>
            <a:spAutoFit/>
          </a:bodyPr>
          <a:lstStyle/>
          <a:p>
            <a:pPr eaLnBrk="0" hangingPunct="0">
              <a:spcBef>
                <a:spcPct val="50000"/>
              </a:spcBef>
              <a:buFontTx/>
              <a:buChar char="•"/>
            </a:pPr>
            <a:r>
              <a:rPr lang="en-GB" sz="2800">
                <a:solidFill>
                  <a:srgbClr val="CC0000"/>
                </a:solidFill>
                <a:latin typeface="Arial" charset="0"/>
              </a:rPr>
              <a:t> Patents</a:t>
            </a:r>
            <a:endParaRPr lang="en-GB" sz="2800">
              <a:latin typeface="Arial" charset="0"/>
            </a:endParaRPr>
          </a:p>
        </p:txBody>
      </p:sp>
      <p:sp>
        <p:nvSpPr>
          <p:cNvPr id="381957" name="Text Box 5"/>
          <p:cNvSpPr txBox="1">
            <a:spLocks noChangeArrowheads="1"/>
          </p:cNvSpPr>
          <p:nvPr/>
        </p:nvSpPr>
        <p:spPr bwMode="auto">
          <a:xfrm>
            <a:off x="900113" y="4384675"/>
            <a:ext cx="4038600" cy="519113"/>
          </a:xfrm>
          <a:prstGeom prst="rect">
            <a:avLst/>
          </a:prstGeom>
          <a:noFill/>
          <a:ln w="9525">
            <a:noFill/>
            <a:miter lim="800000"/>
            <a:headEnd/>
            <a:tailEnd/>
          </a:ln>
        </p:spPr>
        <p:txBody>
          <a:bodyPr>
            <a:spAutoFit/>
          </a:bodyPr>
          <a:lstStyle/>
          <a:p>
            <a:pPr eaLnBrk="0" hangingPunct="0">
              <a:spcBef>
                <a:spcPct val="50000"/>
              </a:spcBef>
              <a:buFontTx/>
              <a:buChar char="•"/>
            </a:pPr>
            <a:r>
              <a:rPr lang="en-GB" sz="2800">
                <a:solidFill>
                  <a:srgbClr val="CC0000"/>
                </a:solidFill>
                <a:latin typeface="Arial" charset="0"/>
              </a:rPr>
              <a:t> Registered Designs</a:t>
            </a:r>
            <a:endParaRPr lang="en-GB" sz="2800">
              <a:latin typeface="Arial" charset="0"/>
            </a:endParaRPr>
          </a:p>
        </p:txBody>
      </p:sp>
      <p:sp>
        <p:nvSpPr>
          <p:cNvPr id="381958" name="Text Box 6"/>
          <p:cNvSpPr txBox="1">
            <a:spLocks noChangeArrowheads="1"/>
          </p:cNvSpPr>
          <p:nvPr/>
        </p:nvSpPr>
        <p:spPr bwMode="auto">
          <a:xfrm>
            <a:off x="3719513" y="3775075"/>
            <a:ext cx="4419600" cy="519113"/>
          </a:xfrm>
          <a:prstGeom prst="rect">
            <a:avLst/>
          </a:prstGeom>
          <a:noFill/>
          <a:ln w="9525">
            <a:noFill/>
            <a:miter lim="800000"/>
            <a:headEnd/>
            <a:tailEnd/>
          </a:ln>
        </p:spPr>
        <p:txBody>
          <a:bodyPr>
            <a:spAutoFit/>
          </a:bodyPr>
          <a:lstStyle/>
          <a:p>
            <a:pPr algn="r" eaLnBrk="0" hangingPunct="0">
              <a:spcBef>
                <a:spcPct val="50000"/>
              </a:spcBef>
            </a:pPr>
            <a:r>
              <a:rPr lang="en-GB" sz="2800">
                <a:solidFill>
                  <a:srgbClr val="003366"/>
                </a:solidFill>
                <a:latin typeface="Arial" charset="0"/>
              </a:rPr>
              <a:t>...a distinguishing mark</a:t>
            </a:r>
            <a:endParaRPr lang="en-GB" sz="2800">
              <a:latin typeface="Arial" charset="0"/>
            </a:endParaRPr>
          </a:p>
        </p:txBody>
      </p:sp>
      <p:sp>
        <p:nvSpPr>
          <p:cNvPr id="381959" name="Text Box 7"/>
          <p:cNvSpPr txBox="1">
            <a:spLocks noChangeArrowheads="1"/>
          </p:cNvSpPr>
          <p:nvPr/>
        </p:nvSpPr>
        <p:spPr bwMode="auto">
          <a:xfrm>
            <a:off x="4405313" y="4384675"/>
            <a:ext cx="3810000" cy="519113"/>
          </a:xfrm>
          <a:prstGeom prst="rect">
            <a:avLst/>
          </a:prstGeom>
          <a:noFill/>
          <a:ln w="9525">
            <a:noFill/>
            <a:miter lim="800000"/>
            <a:headEnd/>
            <a:tailEnd/>
          </a:ln>
        </p:spPr>
        <p:txBody>
          <a:bodyPr>
            <a:spAutoFit/>
          </a:bodyPr>
          <a:lstStyle/>
          <a:p>
            <a:pPr algn="r" eaLnBrk="0" hangingPunct="0">
              <a:spcBef>
                <a:spcPct val="50000"/>
              </a:spcBef>
            </a:pPr>
            <a:r>
              <a:rPr lang="en-GB" sz="2800">
                <a:solidFill>
                  <a:srgbClr val="003366"/>
                </a:solidFill>
                <a:latin typeface="Arial" charset="0"/>
              </a:rPr>
              <a:t>...protect appearance</a:t>
            </a:r>
            <a:endParaRPr lang="en-GB" sz="2800">
              <a:latin typeface="Arial" charset="0"/>
            </a:endParaRPr>
          </a:p>
        </p:txBody>
      </p:sp>
      <p:sp>
        <p:nvSpPr>
          <p:cNvPr id="381960" name="Text Box 8"/>
          <p:cNvSpPr txBox="1">
            <a:spLocks noChangeArrowheads="1"/>
          </p:cNvSpPr>
          <p:nvPr/>
        </p:nvSpPr>
        <p:spPr bwMode="auto">
          <a:xfrm>
            <a:off x="2652713" y="2555875"/>
            <a:ext cx="5410200" cy="519113"/>
          </a:xfrm>
          <a:prstGeom prst="rect">
            <a:avLst/>
          </a:prstGeom>
          <a:noFill/>
          <a:ln w="9525">
            <a:noFill/>
            <a:miter lim="800000"/>
            <a:headEnd/>
            <a:tailEnd/>
          </a:ln>
        </p:spPr>
        <p:txBody>
          <a:bodyPr>
            <a:spAutoFit/>
          </a:bodyPr>
          <a:lstStyle/>
          <a:p>
            <a:pPr algn="r" eaLnBrk="0" hangingPunct="0">
              <a:spcBef>
                <a:spcPct val="50000"/>
              </a:spcBef>
            </a:pPr>
            <a:r>
              <a:rPr lang="en-GB" sz="2800">
                <a:solidFill>
                  <a:srgbClr val="003366"/>
                </a:solidFill>
                <a:latin typeface="Arial" charset="0"/>
              </a:rPr>
              <a:t>…protects invention</a:t>
            </a:r>
            <a:endParaRPr lang="en-GB" sz="2800">
              <a:latin typeface="Arial" charset="0"/>
            </a:endParaRPr>
          </a:p>
        </p:txBody>
      </p:sp>
      <p:sp>
        <p:nvSpPr>
          <p:cNvPr id="381961" name="Text Box 9"/>
          <p:cNvSpPr txBox="1">
            <a:spLocks noChangeArrowheads="1"/>
          </p:cNvSpPr>
          <p:nvPr/>
        </p:nvSpPr>
        <p:spPr bwMode="auto">
          <a:xfrm>
            <a:off x="900113" y="3179763"/>
            <a:ext cx="2590800" cy="519112"/>
          </a:xfrm>
          <a:prstGeom prst="rect">
            <a:avLst/>
          </a:prstGeom>
          <a:noFill/>
          <a:ln w="9525">
            <a:noFill/>
            <a:miter lim="800000"/>
            <a:headEnd/>
            <a:tailEnd/>
          </a:ln>
        </p:spPr>
        <p:txBody>
          <a:bodyPr>
            <a:spAutoFit/>
          </a:bodyPr>
          <a:lstStyle/>
          <a:p>
            <a:pPr eaLnBrk="0" hangingPunct="0">
              <a:spcBef>
                <a:spcPct val="50000"/>
              </a:spcBef>
              <a:buFontTx/>
              <a:buChar char="•"/>
            </a:pPr>
            <a:r>
              <a:rPr lang="en-GB" sz="2800">
                <a:solidFill>
                  <a:srgbClr val="CC0000"/>
                </a:solidFill>
                <a:latin typeface="Arial" charset="0"/>
              </a:rPr>
              <a:t> Copyright</a:t>
            </a:r>
            <a:endParaRPr lang="en-GB" sz="2800">
              <a:latin typeface="Arial" charset="0"/>
            </a:endParaRPr>
          </a:p>
        </p:txBody>
      </p:sp>
      <p:sp>
        <p:nvSpPr>
          <p:cNvPr id="381962" name="Text Box 10"/>
          <p:cNvSpPr txBox="1">
            <a:spLocks noChangeArrowheads="1"/>
          </p:cNvSpPr>
          <p:nvPr/>
        </p:nvSpPr>
        <p:spPr bwMode="auto">
          <a:xfrm>
            <a:off x="2652713" y="3179763"/>
            <a:ext cx="5410200" cy="519112"/>
          </a:xfrm>
          <a:prstGeom prst="rect">
            <a:avLst/>
          </a:prstGeom>
          <a:noFill/>
          <a:ln w="9525">
            <a:noFill/>
            <a:miter lim="800000"/>
            <a:headEnd/>
            <a:tailEnd/>
          </a:ln>
        </p:spPr>
        <p:txBody>
          <a:bodyPr>
            <a:spAutoFit/>
          </a:bodyPr>
          <a:lstStyle/>
          <a:p>
            <a:pPr algn="r" eaLnBrk="0" hangingPunct="0">
              <a:spcBef>
                <a:spcPct val="50000"/>
              </a:spcBef>
            </a:pPr>
            <a:r>
              <a:rPr lang="en-GB" sz="2800">
                <a:solidFill>
                  <a:srgbClr val="003366"/>
                </a:solidFill>
                <a:latin typeface="Arial" charset="0"/>
              </a:rPr>
              <a:t>…protects the author</a:t>
            </a:r>
            <a:endParaRPr lang="en-GB" sz="2800">
              <a:latin typeface="Arial"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8" fill="hold" grpId="0" nodeType="clickEffect">
                                  <p:stCondLst>
                                    <p:cond delay="0"/>
                                  </p:stCondLst>
                                  <p:childTnLst>
                                    <p:set>
                                      <p:cBhvr>
                                        <p:cTn id="6" dur="1" fill="hold">
                                          <p:stCondLst>
                                            <p:cond delay="0"/>
                                          </p:stCondLst>
                                        </p:cTn>
                                        <p:tgtEl>
                                          <p:spTgt spid="381956"/>
                                        </p:tgtEl>
                                        <p:attrNameLst>
                                          <p:attrName>style.visibility</p:attrName>
                                        </p:attrNameLst>
                                      </p:cBhvr>
                                      <p:to>
                                        <p:strVal val="visible"/>
                                      </p:to>
                                    </p:set>
                                    <p:animEffect transition="in" filter="slide(fromLeft)">
                                      <p:cBhvr>
                                        <p:cTn id="7" dur="500"/>
                                        <p:tgtEl>
                                          <p:spTgt spid="38195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grpId="0" nodeType="clickEffect">
                                  <p:stCondLst>
                                    <p:cond delay="0"/>
                                  </p:stCondLst>
                                  <p:childTnLst>
                                    <p:set>
                                      <p:cBhvr>
                                        <p:cTn id="11" dur="1" fill="hold">
                                          <p:stCondLst>
                                            <p:cond delay="0"/>
                                          </p:stCondLst>
                                        </p:cTn>
                                        <p:tgtEl>
                                          <p:spTgt spid="381960"/>
                                        </p:tgtEl>
                                        <p:attrNameLst>
                                          <p:attrName>style.visibility</p:attrName>
                                        </p:attrNameLst>
                                      </p:cBhvr>
                                      <p:to>
                                        <p:strVal val="visible"/>
                                      </p:to>
                                    </p:set>
                                    <p:anim calcmode="lin" valueType="num">
                                      <p:cBhvr additive="base">
                                        <p:cTn id="12" dur="500" fill="hold"/>
                                        <p:tgtEl>
                                          <p:spTgt spid="381960"/>
                                        </p:tgtEl>
                                        <p:attrNameLst>
                                          <p:attrName>ppt_x</p:attrName>
                                        </p:attrNameLst>
                                      </p:cBhvr>
                                      <p:tavLst>
                                        <p:tav tm="0">
                                          <p:val>
                                            <p:strVal val="1+#ppt_w/2"/>
                                          </p:val>
                                        </p:tav>
                                        <p:tav tm="100000">
                                          <p:val>
                                            <p:strVal val="#ppt_x"/>
                                          </p:val>
                                        </p:tav>
                                      </p:tavLst>
                                    </p:anim>
                                    <p:anim calcmode="lin" valueType="num">
                                      <p:cBhvr additive="base">
                                        <p:cTn id="13" dur="500" fill="hold"/>
                                        <p:tgtEl>
                                          <p:spTgt spid="381960"/>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2" presetClass="entr" presetSubtype="8" fill="hold" grpId="0" nodeType="clickEffect">
                                  <p:stCondLst>
                                    <p:cond delay="0"/>
                                  </p:stCondLst>
                                  <p:childTnLst>
                                    <p:set>
                                      <p:cBhvr>
                                        <p:cTn id="17" dur="1" fill="hold">
                                          <p:stCondLst>
                                            <p:cond delay="0"/>
                                          </p:stCondLst>
                                        </p:cTn>
                                        <p:tgtEl>
                                          <p:spTgt spid="381961"/>
                                        </p:tgtEl>
                                        <p:attrNameLst>
                                          <p:attrName>style.visibility</p:attrName>
                                        </p:attrNameLst>
                                      </p:cBhvr>
                                      <p:to>
                                        <p:strVal val="visible"/>
                                      </p:to>
                                    </p:set>
                                    <p:animEffect transition="in" filter="slide(fromLeft)">
                                      <p:cBhvr>
                                        <p:cTn id="18" dur="500"/>
                                        <p:tgtEl>
                                          <p:spTgt spid="381961"/>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2" fill="hold" grpId="0" nodeType="clickEffect">
                                  <p:stCondLst>
                                    <p:cond delay="0"/>
                                  </p:stCondLst>
                                  <p:childTnLst>
                                    <p:set>
                                      <p:cBhvr>
                                        <p:cTn id="22" dur="1" fill="hold">
                                          <p:stCondLst>
                                            <p:cond delay="0"/>
                                          </p:stCondLst>
                                        </p:cTn>
                                        <p:tgtEl>
                                          <p:spTgt spid="381962"/>
                                        </p:tgtEl>
                                        <p:attrNameLst>
                                          <p:attrName>style.visibility</p:attrName>
                                        </p:attrNameLst>
                                      </p:cBhvr>
                                      <p:to>
                                        <p:strVal val="visible"/>
                                      </p:to>
                                    </p:set>
                                    <p:anim calcmode="lin" valueType="num">
                                      <p:cBhvr additive="base">
                                        <p:cTn id="23" dur="500" fill="hold"/>
                                        <p:tgtEl>
                                          <p:spTgt spid="381962"/>
                                        </p:tgtEl>
                                        <p:attrNameLst>
                                          <p:attrName>ppt_x</p:attrName>
                                        </p:attrNameLst>
                                      </p:cBhvr>
                                      <p:tavLst>
                                        <p:tav tm="0">
                                          <p:val>
                                            <p:strVal val="1+#ppt_w/2"/>
                                          </p:val>
                                        </p:tav>
                                        <p:tav tm="100000">
                                          <p:val>
                                            <p:strVal val="#ppt_x"/>
                                          </p:val>
                                        </p:tav>
                                      </p:tavLst>
                                    </p:anim>
                                    <p:anim calcmode="lin" valueType="num">
                                      <p:cBhvr additive="base">
                                        <p:cTn id="24" dur="500" fill="hold"/>
                                        <p:tgtEl>
                                          <p:spTgt spid="381962"/>
                                        </p:tgtEl>
                                        <p:attrNameLst>
                                          <p:attrName>ppt_y</p:attrName>
                                        </p:attrNameLst>
                                      </p:cBhvr>
                                      <p:tavLst>
                                        <p:tav tm="0">
                                          <p:val>
                                            <p:strVal val="#ppt_y"/>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2" presetClass="entr" presetSubtype="8" fill="hold" grpId="0" nodeType="clickEffect">
                                  <p:stCondLst>
                                    <p:cond delay="0"/>
                                  </p:stCondLst>
                                  <p:childTnLst>
                                    <p:set>
                                      <p:cBhvr>
                                        <p:cTn id="28" dur="1" fill="hold">
                                          <p:stCondLst>
                                            <p:cond delay="0"/>
                                          </p:stCondLst>
                                        </p:cTn>
                                        <p:tgtEl>
                                          <p:spTgt spid="381955"/>
                                        </p:tgtEl>
                                        <p:attrNameLst>
                                          <p:attrName>style.visibility</p:attrName>
                                        </p:attrNameLst>
                                      </p:cBhvr>
                                      <p:to>
                                        <p:strVal val="visible"/>
                                      </p:to>
                                    </p:set>
                                    <p:animEffect transition="in" filter="slide(fromLeft)">
                                      <p:cBhvr>
                                        <p:cTn id="29" dur="500"/>
                                        <p:tgtEl>
                                          <p:spTgt spid="381955"/>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2" fill="hold" grpId="0" nodeType="clickEffect">
                                  <p:stCondLst>
                                    <p:cond delay="0"/>
                                  </p:stCondLst>
                                  <p:childTnLst>
                                    <p:set>
                                      <p:cBhvr>
                                        <p:cTn id="33" dur="1" fill="hold">
                                          <p:stCondLst>
                                            <p:cond delay="0"/>
                                          </p:stCondLst>
                                        </p:cTn>
                                        <p:tgtEl>
                                          <p:spTgt spid="381958"/>
                                        </p:tgtEl>
                                        <p:attrNameLst>
                                          <p:attrName>style.visibility</p:attrName>
                                        </p:attrNameLst>
                                      </p:cBhvr>
                                      <p:to>
                                        <p:strVal val="visible"/>
                                      </p:to>
                                    </p:set>
                                    <p:anim calcmode="lin" valueType="num">
                                      <p:cBhvr additive="base">
                                        <p:cTn id="34" dur="500" fill="hold"/>
                                        <p:tgtEl>
                                          <p:spTgt spid="381958"/>
                                        </p:tgtEl>
                                        <p:attrNameLst>
                                          <p:attrName>ppt_x</p:attrName>
                                        </p:attrNameLst>
                                      </p:cBhvr>
                                      <p:tavLst>
                                        <p:tav tm="0">
                                          <p:val>
                                            <p:strVal val="1+#ppt_w/2"/>
                                          </p:val>
                                        </p:tav>
                                        <p:tav tm="100000">
                                          <p:val>
                                            <p:strVal val="#ppt_x"/>
                                          </p:val>
                                        </p:tav>
                                      </p:tavLst>
                                    </p:anim>
                                    <p:anim calcmode="lin" valueType="num">
                                      <p:cBhvr additive="base">
                                        <p:cTn id="35" dur="500" fill="hold"/>
                                        <p:tgtEl>
                                          <p:spTgt spid="381958"/>
                                        </p:tgtEl>
                                        <p:attrNameLst>
                                          <p:attrName>ppt_y</p:attrName>
                                        </p:attrNameLst>
                                      </p:cBhvr>
                                      <p:tavLst>
                                        <p:tav tm="0">
                                          <p:val>
                                            <p:strVal val="#ppt_y"/>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12" presetClass="entr" presetSubtype="8" fill="hold" grpId="0" nodeType="clickEffect">
                                  <p:stCondLst>
                                    <p:cond delay="0"/>
                                  </p:stCondLst>
                                  <p:childTnLst>
                                    <p:set>
                                      <p:cBhvr>
                                        <p:cTn id="39" dur="1" fill="hold">
                                          <p:stCondLst>
                                            <p:cond delay="0"/>
                                          </p:stCondLst>
                                        </p:cTn>
                                        <p:tgtEl>
                                          <p:spTgt spid="381957"/>
                                        </p:tgtEl>
                                        <p:attrNameLst>
                                          <p:attrName>style.visibility</p:attrName>
                                        </p:attrNameLst>
                                      </p:cBhvr>
                                      <p:to>
                                        <p:strVal val="visible"/>
                                      </p:to>
                                    </p:set>
                                    <p:animEffect transition="in" filter="slide(fromLeft)">
                                      <p:cBhvr>
                                        <p:cTn id="40" dur="500"/>
                                        <p:tgtEl>
                                          <p:spTgt spid="381957"/>
                                        </p:tgtEl>
                                      </p:cBhvr>
                                    </p:animEffect>
                                  </p:childTnLst>
                                </p:cTn>
                              </p:par>
                            </p:childTnLst>
                          </p:cTn>
                        </p:par>
                      </p:childTnLst>
                    </p:cTn>
                  </p:par>
                  <p:par>
                    <p:cTn id="41" fill="hold">
                      <p:stCondLst>
                        <p:cond delay="indefinite"/>
                      </p:stCondLst>
                      <p:childTnLst>
                        <p:par>
                          <p:cTn id="42" fill="hold">
                            <p:stCondLst>
                              <p:cond delay="0"/>
                            </p:stCondLst>
                            <p:childTnLst>
                              <p:par>
                                <p:cTn id="43" presetID="2" presetClass="entr" presetSubtype="2" fill="hold" grpId="0" nodeType="clickEffect">
                                  <p:stCondLst>
                                    <p:cond delay="0"/>
                                  </p:stCondLst>
                                  <p:childTnLst>
                                    <p:set>
                                      <p:cBhvr>
                                        <p:cTn id="44" dur="1" fill="hold">
                                          <p:stCondLst>
                                            <p:cond delay="0"/>
                                          </p:stCondLst>
                                        </p:cTn>
                                        <p:tgtEl>
                                          <p:spTgt spid="381959"/>
                                        </p:tgtEl>
                                        <p:attrNameLst>
                                          <p:attrName>style.visibility</p:attrName>
                                        </p:attrNameLst>
                                      </p:cBhvr>
                                      <p:to>
                                        <p:strVal val="visible"/>
                                      </p:to>
                                    </p:set>
                                    <p:anim calcmode="lin" valueType="num">
                                      <p:cBhvr additive="base">
                                        <p:cTn id="45" dur="500" fill="hold"/>
                                        <p:tgtEl>
                                          <p:spTgt spid="381959"/>
                                        </p:tgtEl>
                                        <p:attrNameLst>
                                          <p:attrName>ppt_x</p:attrName>
                                        </p:attrNameLst>
                                      </p:cBhvr>
                                      <p:tavLst>
                                        <p:tav tm="0">
                                          <p:val>
                                            <p:strVal val="1+#ppt_w/2"/>
                                          </p:val>
                                        </p:tav>
                                        <p:tav tm="100000">
                                          <p:val>
                                            <p:strVal val="#ppt_x"/>
                                          </p:val>
                                        </p:tav>
                                      </p:tavLst>
                                    </p:anim>
                                    <p:anim calcmode="lin" valueType="num">
                                      <p:cBhvr additive="base">
                                        <p:cTn id="46" dur="500" fill="hold"/>
                                        <p:tgtEl>
                                          <p:spTgt spid="38195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autoUpdateAnimBg="0"/>
      <p:bldP spid="381956" grpId="0" autoUpdateAnimBg="0"/>
      <p:bldP spid="381957" grpId="0" autoUpdateAnimBg="0"/>
      <p:bldP spid="381958" grpId="0" autoUpdateAnimBg="0"/>
      <p:bldP spid="381959" grpId="0" autoUpdateAnimBg="0"/>
      <p:bldP spid="381960" grpId="0" autoUpdateAnimBg="0"/>
      <p:bldP spid="381961" grpId="0" autoUpdateAnimBg="0"/>
      <p:bldP spid="381962"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ChangeArrowheads="1"/>
          </p:cNvSpPr>
          <p:nvPr/>
        </p:nvSpPr>
        <p:spPr bwMode="auto">
          <a:xfrm>
            <a:off x="1476375" y="0"/>
            <a:ext cx="7667625" cy="404813"/>
          </a:xfrm>
          <a:prstGeom prst="rect">
            <a:avLst/>
          </a:prstGeom>
          <a:solidFill>
            <a:srgbClr val="99CCFF"/>
          </a:solidFill>
          <a:ln w="9525">
            <a:solidFill>
              <a:schemeClr val="tx1"/>
            </a:solidFill>
            <a:miter lim="800000"/>
            <a:headEnd/>
            <a:tailEnd/>
          </a:ln>
        </p:spPr>
        <p:txBody>
          <a:bodyPr wrap="none" anchor="ctr"/>
          <a:lstStyle/>
          <a:p>
            <a:endParaRPr lang="en-US"/>
          </a:p>
        </p:txBody>
      </p:sp>
      <p:sp>
        <p:nvSpPr>
          <p:cNvPr id="33795" name="Text Box 3"/>
          <p:cNvSpPr txBox="1">
            <a:spLocks noChangeArrowheads="1"/>
          </p:cNvSpPr>
          <p:nvPr/>
        </p:nvSpPr>
        <p:spPr bwMode="auto">
          <a:xfrm>
            <a:off x="1547813" y="0"/>
            <a:ext cx="7416800" cy="366713"/>
          </a:xfrm>
          <a:prstGeom prst="rect">
            <a:avLst/>
          </a:prstGeom>
          <a:noFill/>
          <a:ln w="9525">
            <a:noFill/>
            <a:miter lim="800000"/>
            <a:headEnd/>
            <a:tailEnd/>
          </a:ln>
        </p:spPr>
        <p:txBody>
          <a:bodyPr>
            <a:spAutoFit/>
          </a:bodyPr>
          <a:lstStyle/>
          <a:p>
            <a:pPr algn="r">
              <a:spcBef>
                <a:spcPct val="50000"/>
              </a:spcBef>
            </a:pPr>
            <a:r>
              <a:rPr lang="en-GB">
                <a:solidFill>
                  <a:srgbClr val="003366"/>
                </a:solidFill>
              </a:rPr>
              <a:t>Understanding Intellectual Property – Who Owns what?</a:t>
            </a:r>
          </a:p>
        </p:txBody>
      </p:sp>
      <p:sp>
        <p:nvSpPr>
          <p:cNvPr id="33796" name="Text Box 2"/>
          <p:cNvSpPr txBox="1">
            <a:spLocks noChangeArrowheads="1"/>
          </p:cNvSpPr>
          <p:nvPr/>
        </p:nvSpPr>
        <p:spPr bwMode="auto">
          <a:xfrm>
            <a:off x="1476375" y="981075"/>
            <a:ext cx="6934200" cy="457200"/>
          </a:xfrm>
          <a:prstGeom prst="rect">
            <a:avLst/>
          </a:prstGeom>
          <a:noFill/>
          <a:ln w="9525">
            <a:noFill/>
            <a:miter lim="800000"/>
            <a:headEnd/>
            <a:tailEnd/>
          </a:ln>
        </p:spPr>
        <p:txBody>
          <a:bodyPr>
            <a:spAutoFit/>
          </a:bodyPr>
          <a:lstStyle/>
          <a:p>
            <a:pPr eaLnBrk="0" hangingPunct="0">
              <a:spcBef>
                <a:spcPct val="50000"/>
              </a:spcBef>
            </a:pPr>
            <a:r>
              <a:rPr lang="en-US" sz="2400" b="1">
                <a:latin typeface="Arial" charset="0"/>
              </a:rPr>
              <a:t>Further Information?</a:t>
            </a:r>
          </a:p>
        </p:txBody>
      </p:sp>
      <p:sp>
        <p:nvSpPr>
          <p:cNvPr id="33797" name="Text Box 8"/>
          <p:cNvSpPr txBox="1">
            <a:spLocks noChangeArrowheads="1"/>
          </p:cNvSpPr>
          <p:nvPr/>
        </p:nvSpPr>
        <p:spPr bwMode="auto">
          <a:xfrm>
            <a:off x="755650" y="1844675"/>
            <a:ext cx="7920038" cy="1189038"/>
          </a:xfrm>
          <a:prstGeom prst="rect">
            <a:avLst/>
          </a:prstGeom>
          <a:noFill/>
          <a:ln w="9525">
            <a:noFill/>
            <a:miter lim="800000"/>
            <a:headEnd/>
            <a:tailEnd/>
          </a:ln>
        </p:spPr>
        <p:txBody>
          <a:bodyPr>
            <a:spAutoFit/>
          </a:bodyPr>
          <a:lstStyle/>
          <a:p>
            <a:pPr>
              <a:spcBef>
                <a:spcPct val="50000"/>
              </a:spcBef>
            </a:pPr>
            <a:r>
              <a:rPr lang="en-GB" sz="7200">
                <a:solidFill>
                  <a:srgbClr val="003399"/>
                </a:solidFill>
                <a:hlinkClick r:id="rId2"/>
              </a:rPr>
              <a:t>www.ipo.gov.uk</a:t>
            </a:r>
            <a:endParaRPr lang="en-GB" sz="7200">
              <a:solidFill>
                <a:srgbClr val="003399"/>
              </a:solidFill>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a:xfrm>
            <a:off x="457200" y="2492375"/>
            <a:ext cx="8458200" cy="1243013"/>
          </a:xfrm>
        </p:spPr>
        <p:txBody>
          <a:bodyPr>
            <a:normAutofit fontScale="90000"/>
          </a:bodyPr>
          <a:lstStyle/>
          <a:p>
            <a:pPr eaLnBrk="1" hangingPunct="1"/>
            <a:r>
              <a:rPr lang="en-GB" altLang="en-US" sz="4000" b="1" smtClean="0"/>
              <a:t>Music Publishing and Royalty Collection</a:t>
            </a:r>
          </a:p>
        </p:txBody>
      </p:sp>
      <p:sp>
        <p:nvSpPr>
          <p:cNvPr id="5123" name="Subtitle 2"/>
          <p:cNvSpPr>
            <a:spLocks noGrp="1"/>
          </p:cNvSpPr>
          <p:nvPr>
            <p:ph type="subTitle" idx="1"/>
          </p:nvPr>
        </p:nvSpPr>
        <p:spPr>
          <a:xfrm>
            <a:off x="457200" y="3860800"/>
            <a:ext cx="4953000" cy="1752600"/>
          </a:xfrm>
        </p:spPr>
        <p:txBody>
          <a:bodyPr/>
          <a:lstStyle/>
          <a:p>
            <a:pPr marL="63500" eaLnBrk="1" hangingPunct="1"/>
            <a:r>
              <a:rPr lang="en-GB" altLang="en-US" b="1" smtClean="0">
                <a:solidFill>
                  <a:schemeClr val="tx1"/>
                </a:solidFill>
              </a:rPr>
              <a:t>Ian Simmons</a:t>
            </a: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79388" y="1125538"/>
            <a:ext cx="8713787" cy="5324475"/>
          </a:xfrm>
          <a:prstGeom prst="rect">
            <a:avLst/>
          </a:prstGeom>
          <a:noFill/>
          <a:ln w="9525">
            <a:noFill/>
            <a:miter lim="800000"/>
            <a:headEnd/>
            <a:tailEnd/>
          </a:ln>
        </p:spPr>
        <p:txBody>
          <a:bodyPr>
            <a:spAutoFit/>
          </a:bodyPr>
          <a:lstStyle/>
          <a:p>
            <a:pPr algn="ctr"/>
            <a:r>
              <a:rPr lang="en-GB" sz="2000" b="1"/>
              <a:t>What is Music Publishing?</a:t>
            </a:r>
          </a:p>
          <a:p>
            <a:pPr algn="ctr"/>
            <a:endParaRPr lang="en-GB" sz="2000" b="1"/>
          </a:p>
          <a:p>
            <a:pPr algn="ctr"/>
            <a:r>
              <a:rPr lang="en-GB" sz="2000"/>
              <a:t>Music publishing is the owning and exploiting of</a:t>
            </a:r>
          </a:p>
          <a:p>
            <a:pPr algn="ctr"/>
            <a:r>
              <a:rPr lang="en-GB" sz="2000"/>
              <a:t>songs in the form of musical copyrights.</a:t>
            </a:r>
          </a:p>
          <a:p>
            <a:pPr algn="ctr"/>
            <a:endParaRPr lang="en-GB" sz="2000"/>
          </a:p>
          <a:p>
            <a:pPr algn="ctr"/>
            <a:r>
              <a:rPr lang="en-GB" sz="2000"/>
              <a:t>In most aspects of life, “exploitation” is a bad thing, but in the music industry, exploiting musical copyright is very, very good! </a:t>
            </a:r>
          </a:p>
          <a:p>
            <a:pPr algn="ctr"/>
            <a:endParaRPr lang="en-GB" sz="2000"/>
          </a:p>
          <a:p>
            <a:pPr algn="ctr"/>
            <a:r>
              <a:rPr lang="en-GB" sz="2000"/>
              <a:t>It means that the owner of a particular composition (the music and the lyrics) is putting that song to use in a way that generates money in the form of:</a:t>
            </a:r>
          </a:p>
          <a:p>
            <a:pPr algn="ctr"/>
            <a:endParaRPr lang="en-GB" sz="2000"/>
          </a:p>
          <a:p>
            <a:pPr algn="ctr"/>
            <a:r>
              <a:rPr lang="en-GB" sz="2000"/>
              <a:t>• mechanical royalties</a:t>
            </a:r>
          </a:p>
          <a:p>
            <a:pPr algn="ctr"/>
            <a:r>
              <a:rPr lang="en-GB" sz="2000"/>
              <a:t>• performance royalties</a:t>
            </a:r>
          </a:p>
          <a:p>
            <a:pPr algn="ctr"/>
            <a:r>
              <a:rPr lang="en-GB" sz="2000"/>
              <a:t>• licenses for synchronization</a:t>
            </a:r>
          </a:p>
          <a:p>
            <a:pPr algn="ctr"/>
            <a:r>
              <a:rPr lang="en-GB" sz="2000"/>
              <a:t>• licenses for sampling</a:t>
            </a:r>
          </a:p>
          <a:p>
            <a:pPr algn="ctr"/>
            <a:r>
              <a:rPr lang="en-GB" sz="2000"/>
              <a:t>• print rights for sheet music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79388" y="1125538"/>
            <a:ext cx="8713787" cy="4062412"/>
          </a:xfrm>
          <a:prstGeom prst="rect">
            <a:avLst/>
          </a:prstGeom>
          <a:noFill/>
        </p:spPr>
        <p:txBody>
          <a:bodyPr>
            <a:spAutoFit/>
          </a:bodyPr>
          <a:lstStyle/>
          <a:p>
            <a:pPr algn="ctr">
              <a:defRPr/>
            </a:pPr>
            <a:r>
              <a:rPr lang="en-GB" sz="2000" b="1" dirty="0"/>
              <a:t>So what is a musical copyright anyway?</a:t>
            </a:r>
          </a:p>
          <a:p>
            <a:pPr algn="ctr">
              <a:defRPr/>
            </a:pPr>
            <a:endParaRPr lang="en-GB" sz="2000" b="1" dirty="0"/>
          </a:p>
          <a:p>
            <a:pPr algn="ctr">
              <a:defRPr/>
            </a:pPr>
            <a:r>
              <a:rPr lang="en-GB" sz="2000" b="1" dirty="0"/>
              <a:t>With any piece of music there are two main copyrights in play:</a:t>
            </a:r>
          </a:p>
          <a:p>
            <a:pPr marL="457200" indent="-457200">
              <a:defRPr/>
            </a:pPr>
            <a:endParaRPr lang="en-GB" sz="2000" dirty="0"/>
          </a:p>
          <a:p>
            <a:pPr indent="-457200" algn="ctr">
              <a:defRPr/>
            </a:pPr>
            <a:r>
              <a:rPr lang="en-GB" sz="2000" b="1" dirty="0"/>
              <a:t>The composition itself </a:t>
            </a:r>
            <a:r>
              <a:rPr lang="en-GB" sz="2000" dirty="0"/>
              <a:t>— a song’s music and lyrics, apart from any particular recording of that composition. This copyright is owned by the songwriter and/or publisher.</a:t>
            </a:r>
          </a:p>
          <a:p>
            <a:pPr marL="457200" indent="-457200" algn="ctr">
              <a:defRPr/>
            </a:pPr>
            <a:endParaRPr lang="en-GB" sz="2000" dirty="0"/>
          </a:p>
          <a:p>
            <a:pPr algn="ctr">
              <a:defRPr/>
            </a:pPr>
            <a:r>
              <a:rPr lang="en-GB" sz="2000" b="1" dirty="0"/>
              <a:t>The sound recording </a:t>
            </a:r>
            <a:r>
              <a:rPr lang="en-GB" sz="2000" dirty="0"/>
              <a:t>— a particular recorded version of a musical composition. This copyright is owned by the recording artist and/or label.</a:t>
            </a:r>
          </a:p>
          <a:p>
            <a:pPr algn="ctr">
              <a:defRPr/>
            </a:pPr>
            <a:endParaRPr lang="en-GB" sz="2000" b="1" dirty="0"/>
          </a:p>
          <a:p>
            <a:pPr algn="ctr">
              <a:defRPr/>
            </a:pPr>
            <a:r>
              <a:rPr lang="en-GB" sz="2000" b="1" dirty="0"/>
              <a:t>Music publishing involves the exploitation of the first of those forms of copyright.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79388" y="1125538"/>
            <a:ext cx="8713787" cy="4708525"/>
          </a:xfrm>
          <a:prstGeom prst="rect">
            <a:avLst/>
          </a:prstGeom>
          <a:noFill/>
          <a:ln w="9525">
            <a:noFill/>
            <a:miter lim="800000"/>
            <a:headEnd/>
            <a:tailEnd/>
          </a:ln>
        </p:spPr>
        <p:txBody>
          <a:bodyPr>
            <a:spAutoFit/>
          </a:bodyPr>
          <a:lstStyle/>
          <a:p>
            <a:pPr algn="ctr"/>
            <a:r>
              <a:rPr lang="en-GB" sz="2000" b="1"/>
              <a:t>Who owns your publishing rights and how does the money get split?</a:t>
            </a:r>
          </a:p>
          <a:p>
            <a:pPr algn="ctr"/>
            <a:endParaRPr lang="en-GB" sz="2000" b="1"/>
          </a:p>
          <a:p>
            <a:pPr algn="ctr"/>
            <a:r>
              <a:rPr lang="en-GB" sz="2000"/>
              <a:t>If you’re a songwriter, and you’ve not signed a deal with a music publishing company — you do! You are considered both the songwriter AND the publisher.</a:t>
            </a:r>
          </a:p>
          <a:p>
            <a:pPr algn="ctr"/>
            <a:endParaRPr lang="en-GB" sz="2000"/>
          </a:p>
          <a:p>
            <a:pPr algn="ctr"/>
            <a:r>
              <a:rPr lang="en-GB" sz="2000" b="1"/>
              <a:t>Where does the money come from in music publishing?</a:t>
            </a:r>
          </a:p>
          <a:p>
            <a:pPr algn="ctr"/>
            <a:endParaRPr lang="en-GB" sz="2000" b="1"/>
          </a:p>
          <a:p>
            <a:pPr algn="ctr"/>
            <a:r>
              <a:rPr lang="en-GB" sz="2000" b="1"/>
              <a:t>Mechanical royalties</a:t>
            </a:r>
          </a:p>
          <a:p>
            <a:pPr algn="ctr"/>
            <a:r>
              <a:rPr lang="en-GB" sz="2000"/>
              <a:t>due wherever music is copied, which usually means where it is featured on a physical sound carrier such as a CD, DVD, vinyl record or cassette.</a:t>
            </a:r>
          </a:p>
          <a:p>
            <a:pPr algn="ctr"/>
            <a:endParaRPr lang="en-GB" sz="2000" b="1"/>
          </a:p>
          <a:p>
            <a:pPr algn="ctr"/>
            <a:endParaRPr lang="en-GB" sz="2000" b="1"/>
          </a:p>
          <a:p>
            <a:pPr algn="ctr"/>
            <a:endParaRPr lang="en-GB" sz="2000" b="1"/>
          </a:p>
          <a:p>
            <a:pPr algn="ctr"/>
            <a:endParaRPr lang="en-GB" sz="2000"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79388" y="1125538"/>
            <a:ext cx="8713787" cy="5324475"/>
          </a:xfrm>
          <a:prstGeom prst="rect">
            <a:avLst/>
          </a:prstGeom>
          <a:noFill/>
          <a:ln w="9525">
            <a:noFill/>
            <a:miter lim="800000"/>
            <a:headEnd/>
            <a:tailEnd/>
          </a:ln>
        </p:spPr>
        <p:txBody>
          <a:bodyPr>
            <a:spAutoFit/>
          </a:bodyPr>
          <a:lstStyle/>
          <a:p>
            <a:pPr algn="ctr"/>
            <a:r>
              <a:rPr lang="en-GB" sz="2000" b="1"/>
              <a:t>Performance royalties</a:t>
            </a:r>
          </a:p>
          <a:p>
            <a:pPr algn="ctr"/>
            <a:r>
              <a:rPr lang="en-GB" sz="2000"/>
              <a:t>As a songwriter/publisher, you are owed a royalty whenever your compositions are performed “in public.” This includes:</a:t>
            </a:r>
          </a:p>
          <a:p>
            <a:pPr algn="ctr"/>
            <a:r>
              <a:rPr lang="en-GB" sz="2000"/>
              <a:t>• plays on terrestrial and satellite radio</a:t>
            </a:r>
          </a:p>
          <a:p>
            <a:pPr algn="ctr"/>
            <a:r>
              <a:rPr lang="en-GB" sz="2000"/>
              <a:t>• usage on network and cable TV</a:t>
            </a:r>
          </a:p>
          <a:p>
            <a:pPr algn="ctr"/>
            <a:r>
              <a:rPr lang="en-GB" sz="2000"/>
              <a:t>• plays on internet radio</a:t>
            </a:r>
          </a:p>
          <a:p>
            <a:pPr algn="ctr"/>
            <a:r>
              <a:rPr lang="en-GB" sz="2000"/>
              <a:t>• online music streaming</a:t>
            </a:r>
          </a:p>
          <a:p>
            <a:pPr algn="ctr"/>
            <a:r>
              <a:rPr lang="en-GB" sz="2000"/>
              <a:t>• performance in live venues</a:t>
            </a:r>
          </a:p>
          <a:p>
            <a:pPr algn="ctr"/>
            <a:endParaRPr lang="en-GB" sz="2000" b="1"/>
          </a:p>
          <a:p>
            <a:pPr algn="ctr"/>
            <a:r>
              <a:rPr lang="en-GB" sz="2000" b="1"/>
              <a:t>Licenses for synchronization </a:t>
            </a:r>
          </a:p>
          <a:p>
            <a:pPr algn="ctr"/>
            <a:r>
              <a:rPr lang="en-GB" sz="2000"/>
              <a:t>When a recording is used as the soundtrack for a TV show, film, commercial, video game, presentation, or YouTube video, a fee is owed to the songwriter, the publisher, AND the copyrighter owner of the master recording. </a:t>
            </a:r>
          </a:p>
          <a:p>
            <a:pPr algn="ctr"/>
            <a:endParaRPr lang="en-GB" sz="2000"/>
          </a:p>
          <a:p>
            <a:pPr algn="ctr"/>
            <a:r>
              <a:rPr lang="en-GB" sz="2000"/>
              <a:t>In industry-speak a recording is “synced” with a moving image, thus the term sync licensing!</a:t>
            </a:r>
            <a:endParaRPr lang="en-GB" sz="2000"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9" end="9"/>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179388" y="1125538"/>
            <a:ext cx="8713787" cy="2554287"/>
          </a:xfrm>
          <a:prstGeom prst="rect">
            <a:avLst/>
          </a:prstGeom>
          <a:noFill/>
          <a:ln w="9525">
            <a:noFill/>
            <a:miter lim="800000"/>
            <a:headEnd/>
            <a:tailEnd/>
          </a:ln>
        </p:spPr>
        <p:txBody>
          <a:bodyPr>
            <a:spAutoFit/>
          </a:bodyPr>
          <a:lstStyle/>
          <a:p>
            <a:pPr algn="ctr"/>
            <a:r>
              <a:rPr lang="en-GB" sz="2000" b="1"/>
              <a:t>Licenses for sampling</a:t>
            </a:r>
          </a:p>
          <a:p>
            <a:pPr algn="ctr"/>
            <a:r>
              <a:rPr lang="en-GB" sz="2000"/>
              <a:t>Both copyright holders (the owner of the master recording and the owner of the composition) are owed money when another artist uses a sample from a one of your recorded songs.</a:t>
            </a:r>
          </a:p>
          <a:p>
            <a:pPr algn="ctr"/>
            <a:endParaRPr lang="en-GB" sz="2000"/>
          </a:p>
          <a:p>
            <a:pPr algn="ctr"/>
            <a:r>
              <a:rPr lang="en-GB" sz="2000" b="1"/>
              <a:t>Print rights for sheet music</a:t>
            </a:r>
          </a:p>
          <a:p>
            <a:pPr algn="ctr"/>
            <a:r>
              <a:rPr lang="en-GB" sz="2000"/>
              <a:t>As the songwriter/publisher, you are paid whenever your composition is duplicated in print form, including sheet music, lead sheets, fake books, etc.</a:t>
            </a:r>
            <a:endParaRPr lang="en-GB" sz="2000" b="1"/>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ext Box 2"/>
          <p:cNvSpPr txBox="1">
            <a:spLocks noChangeArrowheads="1"/>
          </p:cNvSpPr>
          <p:nvPr/>
        </p:nvSpPr>
        <p:spPr bwMode="auto">
          <a:xfrm>
            <a:off x="395288" y="981075"/>
            <a:ext cx="8280400" cy="5016500"/>
          </a:xfrm>
          <a:prstGeom prst="rect">
            <a:avLst/>
          </a:prstGeom>
          <a:noFill/>
          <a:ln w="9525">
            <a:noFill/>
            <a:miter lim="800000"/>
            <a:headEnd/>
            <a:tailEnd/>
          </a:ln>
        </p:spPr>
        <p:txBody>
          <a:bodyPr>
            <a:spAutoFit/>
          </a:bodyPr>
          <a:lstStyle/>
          <a:p>
            <a:r>
              <a:rPr lang="en-GB" altLang="en-US" sz="2000" b="1"/>
              <a:t>Royalty Collection Agencies</a:t>
            </a:r>
          </a:p>
          <a:p>
            <a:endParaRPr lang="en-GB" altLang="en-US" sz="2000" b="1"/>
          </a:p>
          <a:p>
            <a:r>
              <a:rPr lang="en-GB" altLang="en-US" sz="2000"/>
              <a:t>Every time your music is played on Radio, used on TV, played in a pub or club, performed live, or sold, you are entitled to money.</a:t>
            </a:r>
          </a:p>
          <a:p>
            <a:endParaRPr lang="en-GB" altLang="en-US" sz="2000"/>
          </a:p>
          <a:p>
            <a:r>
              <a:rPr lang="en-GB" altLang="en-US" sz="2000"/>
              <a:t>There are three main agencies that collect royalties on behalf of their members:</a:t>
            </a:r>
          </a:p>
          <a:p>
            <a:endParaRPr lang="en-GB" altLang="en-US" sz="2000"/>
          </a:p>
          <a:p>
            <a:r>
              <a:rPr lang="en-GB" altLang="en-US" sz="2000"/>
              <a:t>PRS (Performing Rights society)</a:t>
            </a:r>
          </a:p>
          <a:p>
            <a:endParaRPr lang="en-GB" altLang="en-US" sz="2000"/>
          </a:p>
          <a:p>
            <a:r>
              <a:rPr lang="en-GB" altLang="en-US" sz="2000"/>
              <a:t>MCPS (Mechanical Copyright Protection Society)</a:t>
            </a:r>
          </a:p>
          <a:p>
            <a:endParaRPr lang="en-GB" altLang="en-US" sz="2000"/>
          </a:p>
          <a:p>
            <a:r>
              <a:rPr lang="en-GB" altLang="en-US" sz="2000"/>
              <a:t>PPL (Phonographic Performance Limited)</a:t>
            </a:r>
          </a:p>
          <a:p>
            <a:endParaRPr lang="en-GB" altLang="en-US" sz="2000"/>
          </a:p>
          <a:p>
            <a:r>
              <a:rPr lang="en-GB" altLang="en-US" sz="2000"/>
              <a:t>PRS and MCPS have now merged to become PRS for Music</a:t>
            </a:r>
          </a:p>
          <a:p>
            <a:endParaRPr lang="en-GB" altLang="en-US" sz="2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2">
                                            <p:txEl>
                                              <p:pRg st="6" end="6"/>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02">
                                            <p:txEl>
                                              <p:pRg st="8" end="8"/>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02">
                                            <p:txEl>
                                              <p:pRg st="10" end="10"/>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02">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ext Box 2"/>
          <p:cNvSpPr txBox="1">
            <a:spLocks noChangeArrowheads="1"/>
          </p:cNvSpPr>
          <p:nvPr/>
        </p:nvSpPr>
        <p:spPr bwMode="auto">
          <a:xfrm>
            <a:off x="395288" y="981075"/>
            <a:ext cx="8280400" cy="3478213"/>
          </a:xfrm>
          <a:prstGeom prst="rect">
            <a:avLst/>
          </a:prstGeom>
          <a:noFill/>
          <a:ln w="9525">
            <a:noFill/>
            <a:miter lim="800000"/>
            <a:headEnd/>
            <a:tailEnd/>
          </a:ln>
        </p:spPr>
        <p:txBody>
          <a:bodyPr>
            <a:spAutoFit/>
          </a:bodyPr>
          <a:lstStyle/>
          <a:p>
            <a:r>
              <a:rPr lang="en-GB" altLang="en-US" sz="2000" b="1"/>
              <a:t>Performing rights entitle you to receive royalties whenever a song is played or performed in public, for example</a:t>
            </a:r>
            <a:r>
              <a:rPr lang="en-GB" altLang="en-US" sz="2000"/>
              <a:t>:</a:t>
            </a:r>
          </a:p>
          <a:p>
            <a:endParaRPr lang="en-GB" altLang="en-US" sz="2000"/>
          </a:p>
          <a:p>
            <a:r>
              <a:rPr lang="en-GB" altLang="en-US" sz="2000"/>
              <a:t>• When your music is played on TV or Radio</a:t>
            </a:r>
            <a:br>
              <a:rPr lang="en-GB" altLang="en-US" sz="2000"/>
            </a:br>
            <a:endParaRPr lang="en-GB" altLang="en-US" sz="2000"/>
          </a:p>
          <a:p>
            <a:r>
              <a:rPr lang="en-GB" altLang="en-US" sz="2000"/>
              <a:t>• When your music is Listened to online or downloaded</a:t>
            </a:r>
            <a:br>
              <a:rPr lang="en-GB" altLang="en-US" sz="2000"/>
            </a:br>
            <a:endParaRPr lang="en-GB" altLang="en-US" sz="2000"/>
          </a:p>
          <a:p>
            <a:r>
              <a:rPr lang="en-GB" altLang="en-US" sz="2000"/>
              <a:t>• When your music is played Live</a:t>
            </a:r>
            <a:br>
              <a:rPr lang="en-GB" altLang="en-US" sz="2000"/>
            </a:br>
            <a:endParaRPr lang="en-GB" altLang="en-US" sz="2000"/>
          </a:p>
          <a:p>
            <a:r>
              <a:rPr lang="en-GB" altLang="en-US" sz="2000"/>
              <a:t>• When your music is played in a club, bar or shop</a:t>
            </a:r>
          </a:p>
          <a:p>
            <a:endParaRPr lang="en-GB" altLang="en-US" sz="2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2">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0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02">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5120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ext Box 2"/>
          <p:cNvSpPr txBox="1">
            <a:spLocks noChangeArrowheads="1"/>
          </p:cNvSpPr>
          <p:nvPr/>
        </p:nvSpPr>
        <p:spPr bwMode="auto">
          <a:xfrm>
            <a:off x="395288" y="981075"/>
            <a:ext cx="8280400" cy="2862263"/>
          </a:xfrm>
          <a:prstGeom prst="rect">
            <a:avLst/>
          </a:prstGeom>
          <a:noFill/>
          <a:ln w="9525">
            <a:noFill/>
            <a:miter lim="800000"/>
            <a:headEnd/>
            <a:tailEnd/>
          </a:ln>
        </p:spPr>
        <p:txBody>
          <a:bodyPr>
            <a:spAutoFit/>
          </a:bodyPr>
          <a:lstStyle/>
          <a:p>
            <a:r>
              <a:rPr lang="en-GB" altLang="en-US" sz="2000" b="1"/>
              <a:t>Mechanical Rights entitle you to receive royalties whenever your music is reproduced.  This includes:</a:t>
            </a:r>
          </a:p>
          <a:p>
            <a:endParaRPr lang="en-GB" altLang="en-US" sz="2000"/>
          </a:p>
          <a:p>
            <a:r>
              <a:rPr lang="en-GB" altLang="en-US" sz="2000"/>
              <a:t>• When your music is sold on a CD or vinyl</a:t>
            </a:r>
            <a:br>
              <a:rPr lang="en-GB" altLang="en-US" sz="2000"/>
            </a:br>
            <a:endParaRPr lang="en-GB" altLang="en-US" sz="2000"/>
          </a:p>
          <a:p>
            <a:r>
              <a:rPr lang="en-GB" altLang="en-US" sz="2000"/>
              <a:t>• When your music is downloaded online</a:t>
            </a:r>
            <a:br>
              <a:rPr lang="en-GB" altLang="en-US" sz="2000"/>
            </a:br>
            <a:endParaRPr lang="en-GB" altLang="en-US" sz="2000"/>
          </a:p>
          <a:p>
            <a:r>
              <a:rPr lang="en-GB" altLang="en-US" sz="2000"/>
              <a:t>• When your music is sold on a music video</a:t>
            </a:r>
          </a:p>
          <a:p>
            <a:endParaRPr lang="en-GB" altLang="en-US" sz="20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02">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1202">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120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2" descr="http://www.blogzimbalam.co.uk/wp-content/uploads/2011/09/prs-logo.png">
            <a:hlinkClick r:id="rId2"/>
          </p:cNvPr>
          <p:cNvPicPr>
            <a:picLocks noChangeAspect="1" noChangeArrowheads="1"/>
          </p:cNvPicPr>
          <p:nvPr/>
        </p:nvPicPr>
        <p:blipFill>
          <a:blip r:embed="rId3" cstate="print"/>
          <a:srcRect/>
          <a:stretch>
            <a:fillRect/>
          </a:stretch>
        </p:blipFill>
        <p:spPr bwMode="auto">
          <a:xfrm>
            <a:off x="2214563" y="642938"/>
            <a:ext cx="1285875" cy="1071562"/>
          </a:xfrm>
          <a:prstGeom prst="rect">
            <a:avLst/>
          </a:prstGeom>
          <a:noFill/>
          <a:ln w="9525">
            <a:noFill/>
            <a:miter lim="800000"/>
            <a:headEnd/>
            <a:tailEnd/>
          </a:ln>
        </p:spPr>
      </p:pic>
      <p:sp>
        <p:nvSpPr>
          <p:cNvPr id="4" name="TextBox 3"/>
          <p:cNvSpPr txBox="1">
            <a:spLocks noChangeArrowheads="1"/>
          </p:cNvSpPr>
          <p:nvPr/>
        </p:nvSpPr>
        <p:spPr bwMode="auto">
          <a:xfrm>
            <a:off x="714375" y="1857375"/>
            <a:ext cx="7643813" cy="4524375"/>
          </a:xfrm>
          <a:prstGeom prst="rect">
            <a:avLst/>
          </a:prstGeom>
          <a:noFill/>
          <a:ln w="9525">
            <a:noFill/>
            <a:miter lim="800000"/>
            <a:headEnd/>
            <a:tailEnd/>
          </a:ln>
        </p:spPr>
        <p:txBody>
          <a:bodyPr>
            <a:spAutoFit/>
          </a:bodyPr>
          <a:lstStyle/>
          <a:p>
            <a:r>
              <a:rPr lang="en-GB" altLang="en-US"/>
              <a:t>Works on the behalf of songwriters and composers and collects royalties based on your </a:t>
            </a:r>
            <a:r>
              <a:rPr lang="en-GB" altLang="en-US" b="1"/>
              <a:t>performing rights </a:t>
            </a:r>
            <a:r>
              <a:rPr lang="en-GB" altLang="en-US"/>
              <a:t>and </a:t>
            </a:r>
            <a:r>
              <a:rPr lang="en-GB" altLang="en-US" b="1"/>
              <a:t>mechanical rights</a:t>
            </a:r>
            <a:r>
              <a:rPr lang="en-GB" altLang="en-US"/>
              <a:t>.</a:t>
            </a:r>
          </a:p>
          <a:p>
            <a:endParaRPr lang="en-GB" altLang="en-US"/>
          </a:p>
          <a:p>
            <a:r>
              <a:rPr lang="en-GB" altLang="en-US"/>
              <a:t>If a Radio Station, business (which includes bars and shops) or a company producing physical products (CD’s etc) wants to play or sell music, they must buy a licence from PRS for Music.</a:t>
            </a:r>
          </a:p>
          <a:p>
            <a:endParaRPr lang="en-GB" altLang="en-US"/>
          </a:p>
          <a:p>
            <a:r>
              <a:rPr lang="en-GB" altLang="en-US"/>
              <a:t>These institutions will then supply PRS for Music with their playlists so that PRS can fairly distribute the incoming royalties. </a:t>
            </a:r>
          </a:p>
          <a:p>
            <a:endParaRPr lang="en-GB" altLang="en-US"/>
          </a:p>
          <a:p>
            <a:r>
              <a:rPr lang="en-GB" altLang="en-US"/>
              <a:t>You will be paid your royalties in instalments four times a year. </a:t>
            </a:r>
          </a:p>
          <a:p>
            <a:endParaRPr lang="en-GB" altLang="en-US"/>
          </a:p>
          <a:p>
            <a:r>
              <a:rPr lang="en-GB" altLang="en-US"/>
              <a:t>The PRS works with other collection agencies abroad to collect the royalties which you are due from outside the UK.</a:t>
            </a:r>
          </a:p>
          <a:p>
            <a:endParaRPr lang="en-GB" altLang="en-US"/>
          </a:p>
          <a:p>
            <a:r>
              <a:rPr lang="en-GB" altLang="en-US"/>
              <a:t>Administration fee of £50 when you join. </a:t>
            </a:r>
          </a:p>
        </p:txBody>
      </p:sp>
      <p:sp>
        <p:nvSpPr>
          <p:cNvPr id="14340" name="TextBox 4"/>
          <p:cNvSpPr txBox="1">
            <a:spLocks noChangeArrowheads="1"/>
          </p:cNvSpPr>
          <p:nvPr/>
        </p:nvSpPr>
        <p:spPr bwMode="auto">
          <a:xfrm>
            <a:off x="3571875" y="928688"/>
            <a:ext cx="3500438" cy="369887"/>
          </a:xfrm>
          <a:prstGeom prst="rect">
            <a:avLst/>
          </a:prstGeom>
          <a:noFill/>
          <a:ln w="9525">
            <a:noFill/>
            <a:miter lim="800000"/>
            <a:headEnd/>
            <a:tailEnd/>
          </a:ln>
        </p:spPr>
        <p:txBody>
          <a:bodyPr>
            <a:spAutoFit/>
          </a:bodyPr>
          <a:lstStyle/>
          <a:p>
            <a:r>
              <a:rPr lang="en-GB" altLang="en-US" i="1">
                <a:solidFill>
                  <a:srgbClr val="0070C0"/>
                </a:solidFill>
                <a:hlinkClick r:id="rId4"/>
              </a:rPr>
              <a:t>www.</a:t>
            </a:r>
            <a:r>
              <a:rPr lang="en-GB" altLang="en-US" b="1" i="1">
                <a:solidFill>
                  <a:srgbClr val="0070C0"/>
                </a:solidFill>
                <a:hlinkClick r:id="rId4"/>
              </a:rPr>
              <a:t>prsformusic</a:t>
            </a:r>
            <a:r>
              <a:rPr lang="en-GB" altLang="en-US" i="1">
                <a:solidFill>
                  <a:srgbClr val="0070C0"/>
                </a:solidFill>
                <a:hlinkClick r:id="rId4"/>
              </a:rPr>
              <a:t>.com</a:t>
            </a:r>
            <a:r>
              <a:rPr lang="en-GB" altLang="en-US" i="1"/>
              <a:t> </a:t>
            </a:r>
            <a:endParaRPr lang="en-GB" altLang="en-US"/>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714375" y="1714500"/>
            <a:ext cx="7643813" cy="4800600"/>
          </a:xfrm>
          <a:prstGeom prst="rect">
            <a:avLst/>
          </a:prstGeom>
          <a:noFill/>
          <a:ln w="9525">
            <a:noFill/>
            <a:miter lim="800000"/>
            <a:headEnd/>
            <a:tailEnd/>
          </a:ln>
        </p:spPr>
        <p:txBody>
          <a:bodyPr>
            <a:spAutoFit/>
          </a:bodyPr>
          <a:lstStyle/>
          <a:p>
            <a:r>
              <a:rPr lang="en-GB" altLang="en-US"/>
              <a:t>PPL (formerly Phonographic Performance Limited) collects money for performers.  </a:t>
            </a:r>
          </a:p>
          <a:p>
            <a:endParaRPr lang="en-GB" altLang="en-US"/>
          </a:p>
          <a:p>
            <a:r>
              <a:rPr lang="en-GB" altLang="en-US"/>
              <a:t>This means that if you have played on a record but not been part of writing it, PPL will still collect money for you. </a:t>
            </a:r>
          </a:p>
          <a:p>
            <a:endParaRPr lang="en-GB" altLang="en-US"/>
          </a:p>
          <a:p>
            <a:r>
              <a:rPr lang="en-GB" altLang="en-US"/>
              <a:t>Much like with PRS, any Radio Stations or businesses looking to broadcast or play music in Public must purchase a licence from the PPL.  </a:t>
            </a:r>
          </a:p>
          <a:p>
            <a:endParaRPr lang="en-GB" altLang="en-US"/>
          </a:p>
          <a:p>
            <a:r>
              <a:rPr lang="en-GB" altLang="en-US"/>
              <a:t>The income generated is then distributed fairly amongst its members. PPL also compiles sales figures in order to put the music charts together. </a:t>
            </a:r>
          </a:p>
          <a:p>
            <a:endParaRPr lang="en-GB" altLang="en-US"/>
          </a:p>
          <a:p>
            <a:r>
              <a:rPr lang="en-GB" altLang="en-US"/>
              <a:t>If you’re music is not registered with the PPL it will be unable to enter the charts. </a:t>
            </a:r>
          </a:p>
          <a:p>
            <a:endParaRPr lang="en-GB" altLang="en-US"/>
          </a:p>
          <a:p>
            <a:r>
              <a:rPr lang="en-GB" altLang="en-US"/>
              <a:t>It is free to join the PPL.</a:t>
            </a:r>
          </a:p>
          <a:p>
            <a:endParaRPr lang="en-GB" altLang="en-US"/>
          </a:p>
        </p:txBody>
      </p:sp>
      <p:sp>
        <p:nvSpPr>
          <p:cNvPr id="15363" name="TextBox 4"/>
          <p:cNvSpPr txBox="1">
            <a:spLocks noChangeArrowheads="1"/>
          </p:cNvSpPr>
          <p:nvPr/>
        </p:nvSpPr>
        <p:spPr bwMode="auto">
          <a:xfrm>
            <a:off x="3571875" y="928688"/>
            <a:ext cx="3500438" cy="369887"/>
          </a:xfrm>
          <a:prstGeom prst="rect">
            <a:avLst/>
          </a:prstGeom>
          <a:noFill/>
          <a:ln w="9525">
            <a:noFill/>
            <a:miter lim="800000"/>
            <a:headEnd/>
            <a:tailEnd/>
          </a:ln>
        </p:spPr>
        <p:txBody>
          <a:bodyPr>
            <a:spAutoFit/>
          </a:bodyPr>
          <a:lstStyle/>
          <a:p>
            <a:r>
              <a:rPr lang="en-GB" altLang="en-US" i="1">
                <a:hlinkClick r:id="rId2"/>
              </a:rPr>
              <a:t>www.</a:t>
            </a:r>
            <a:r>
              <a:rPr lang="en-GB" altLang="en-US" b="1" i="1">
                <a:hlinkClick r:id="rId2"/>
              </a:rPr>
              <a:t>ppl</a:t>
            </a:r>
            <a:r>
              <a:rPr lang="en-GB" altLang="en-US" i="1">
                <a:hlinkClick r:id="rId2"/>
              </a:rPr>
              <a:t>uk.com</a:t>
            </a:r>
            <a:r>
              <a:rPr lang="en-GB" altLang="en-US" i="1"/>
              <a:t>  </a:t>
            </a:r>
            <a:endParaRPr lang="en-GB" altLang="en-US"/>
          </a:p>
        </p:txBody>
      </p:sp>
      <p:pic>
        <p:nvPicPr>
          <p:cNvPr id="15364" name="Picture 5" descr="http://www.blogzimbalam.co.uk/wp-content/uploads/2011/09/ppl.gif">
            <a:hlinkClick r:id="rId3"/>
          </p:cNvPr>
          <p:cNvPicPr>
            <a:picLocks noChangeAspect="1" noChangeArrowheads="1"/>
          </p:cNvPicPr>
          <p:nvPr/>
        </p:nvPicPr>
        <p:blipFill>
          <a:blip r:embed="rId4" cstate="print"/>
          <a:srcRect/>
          <a:stretch>
            <a:fillRect/>
          </a:stretch>
        </p:blipFill>
        <p:spPr bwMode="auto">
          <a:xfrm>
            <a:off x="2286000" y="642938"/>
            <a:ext cx="1154113" cy="928687"/>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260648"/>
            <a:ext cx="8229600" cy="868346"/>
          </a:xfrm>
        </p:spPr>
        <p:txBody>
          <a:bodyPr>
            <a:normAutofit/>
          </a:bodyPr>
          <a:lstStyle/>
          <a:p>
            <a:r>
              <a:rPr lang="en-GB" b="1" dirty="0" smtClean="0">
                <a:latin typeface="Century Gothic" pitchFamily="34" charset="0"/>
              </a:rPr>
              <a:t>Music Writing &amp; Publishing</a:t>
            </a:r>
            <a:endParaRPr lang="en-GB" b="1" dirty="0">
              <a:latin typeface="Century Gothic" pitchFamily="34" charset="0"/>
            </a:endParaRPr>
          </a:p>
        </p:txBody>
      </p:sp>
      <p:pic>
        <p:nvPicPr>
          <p:cNvPr id="1026" name="Picture 2"/>
          <p:cNvPicPr>
            <a:picLocks noChangeAspect="1" noChangeArrowheads="1"/>
          </p:cNvPicPr>
          <p:nvPr/>
        </p:nvPicPr>
        <p:blipFill>
          <a:blip r:embed="rId2" cstate="print"/>
          <a:srcRect l="18600" t="13746" r="17023" b="8735"/>
          <a:stretch>
            <a:fillRect/>
          </a:stretch>
        </p:blipFill>
        <p:spPr bwMode="auto">
          <a:xfrm>
            <a:off x="2411760" y="1916832"/>
            <a:ext cx="3737558" cy="3600400"/>
          </a:xfrm>
          <a:prstGeom prst="rect">
            <a:avLst/>
          </a:prstGeom>
          <a:noFill/>
          <a:ln w="9525">
            <a:noFill/>
            <a:miter lim="800000"/>
            <a:headEnd/>
            <a:tailEnd/>
          </a:ln>
        </p:spPr>
      </p:pic>
      <p:sp>
        <p:nvSpPr>
          <p:cNvPr id="5" name="Text Box 3"/>
          <p:cNvSpPr txBox="1">
            <a:spLocks noChangeArrowheads="1"/>
          </p:cNvSpPr>
          <p:nvPr/>
        </p:nvSpPr>
        <p:spPr bwMode="auto">
          <a:xfrm>
            <a:off x="323528" y="5688449"/>
            <a:ext cx="8352928" cy="1077218"/>
          </a:xfrm>
          <a:prstGeom prst="rect">
            <a:avLst/>
          </a:prstGeom>
          <a:noFill/>
          <a:ln w="9525">
            <a:noFill/>
            <a:miter lim="800000"/>
            <a:headEnd/>
            <a:tailEnd/>
          </a:ln>
        </p:spPr>
        <p:txBody>
          <a:bodyPr wrap="square">
            <a:spAutoFit/>
          </a:bodyPr>
          <a:lstStyle/>
          <a:p>
            <a:pPr algn="ctr" eaLnBrk="0" hangingPunct="0">
              <a:spcBef>
                <a:spcPct val="50000"/>
              </a:spcBef>
            </a:pPr>
            <a:r>
              <a:rPr lang="en-GB" sz="2400" b="1" dirty="0" smtClean="0">
                <a:solidFill>
                  <a:srgbClr val="002060"/>
                </a:solidFill>
                <a:latin typeface="Arial" pitchFamily="34" charset="0"/>
                <a:ea typeface="ＭＳ Ｐゴシック" pitchFamily="-112" charset="-128"/>
                <a:cs typeface="Arial" pitchFamily="34" charset="0"/>
              </a:rPr>
              <a:t>*Read this email attachment (also on </a:t>
            </a:r>
            <a:r>
              <a:rPr lang="en-GB" sz="2400" b="1" dirty="0" err="1" smtClean="0">
                <a:solidFill>
                  <a:srgbClr val="002060"/>
                </a:solidFill>
                <a:latin typeface="Arial" pitchFamily="34" charset="0"/>
                <a:ea typeface="ＭＳ Ｐゴシック" pitchFamily="-112" charset="-128"/>
                <a:cs typeface="Arial" pitchFamily="34" charset="0"/>
              </a:rPr>
              <a:t>Moodle</a:t>
            </a:r>
            <a:r>
              <a:rPr lang="en-GB" sz="2400" b="1" dirty="0" smtClean="0">
                <a:solidFill>
                  <a:srgbClr val="002060"/>
                </a:solidFill>
                <a:latin typeface="Arial" pitchFamily="34" charset="0"/>
                <a:ea typeface="ＭＳ Ｐゴシック" pitchFamily="-112" charset="-128"/>
                <a:cs typeface="Arial" pitchFamily="34" charset="0"/>
              </a:rPr>
              <a:t>)*</a:t>
            </a:r>
            <a:br>
              <a:rPr lang="en-GB" sz="2400" b="1" dirty="0" smtClean="0">
                <a:solidFill>
                  <a:srgbClr val="002060"/>
                </a:solidFill>
                <a:latin typeface="Arial" pitchFamily="34" charset="0"/>
                <a:ea typeface="ＭＳ Ｐゴシック" pitchFamily="-112" charset="-128"/>
                <a:cs typeface="Arial" pitchFamily="34" charset="0"/>
              </a:rPr>
            </a:br>
            <a:r>
              <a:rPr lang="en-GB" sz="2000" dirty="0" smtClean="0">
                <a:solidFill>
                  <a:srgbClr val="002060"/>
                </a:solidFill>
                <a:latin typeface="Arial" pitchFamily="34" charset="0"/>
                <a:ea typeface="ＭＳ Ｐゴシック" pitchFamily="-112" charset="-128"/>
                <a:cs typeface="Arial" pitchFamily="34" charset="0"/>
              </a:rPr>
              <a:t>(also draft ‘Gig Agreement Letter’ &amp; </a:t>
            </a:r>
            <a:br>
              <a:rPr lang="en-GB" sz="2000" dirty="0" smtClean="0">
                <a:solidFill>
                  <a:srgbClr val="002060"/>
                </a:solidFill>
                <a:latin typeface="Arial" pitchFamily="34" charset="0"/>
                <a:ea typeface="ＭＳ Ｐゴシック" pitchFamily="-112" charset="-128"/>
                <a:cs typeface="Arial" pitchFamily="34" charset="0"/>
              </a:rPr>
            </a:br>
            <a:r>
              <a:rPr lang="en-GB" sz="2000" dirty="0" smtClean="0">
                <a:solidFill>
                  <a:srgbClr val="002060"/>
                </a:solidFill>
                <a:latin typeface="Arial" pitchFamily="34" charset="0"/>
                <a:ea typeface="ＭＳ Ｐゴシック" pitchFamily="-112" charset="-128"/>
                <a:cs typeface="Arial" pitchFamily="34" charset="0"/>
              </a:rPr>
              <a:t>‘</a:t>
            </a:r>
            <a:r>
              <a:rPr lang="en-GB" sz="2000" dirty="0" err="1" smtClean="0">
                <a:solidFill>
                  <a:srgbClr val="002060"/>
                </a:solidFill>
                <a:latin typeface="Arial" pitchFamily="34" charset="0"/>
                <a:ea typeface="ＭＳ Ｐゴシック" pitchFamily="-112" charset="-128"/>
                <a:cs typeface="Arial" pitchFamily="34" charset="0"/>
              </a:rPr>
              <a:t>Songwriting</a:t>
            </a:r>
            <a:r>
              <a:rPr lang="en-GB" sz="2000" dirty="0" smtClean="0">
                <a:solidFill>
                  <a:srgbClr val="002060"/>
                </a:solidFill>
                <a:latin typeface="Arial" pitchFamily="34" charset="0"/>
                <a:ea typeface="ＭＳ Ｐゴシック" pitchFamily="-112" charset="-128"/>
                <a:cs typeface="Arial" pitchFamily="34" charset="0"/>
              </a:rPr>
              <a:t> Collaboration Contract’)</a:t>
            </a:r>
            <a:endParaRPr lang="en-GB" sz="2400" dirty="0" smtClean="0">
              <a:solidFill>
                <a:srgbClr val="002060"/>
              </a:solidFill>
              <a:latin typeface="Arial" pitchFamily="34" charset="0"/>
              <a:ea typeface="ＭＳ Ｐゴシック" pitchFamily="-112" charset="-128"/>
              <a:cs typeface="Arial" pitchFamily="34" charset="0"/>
            </a:endParaRPr>
          </a:p>
        </p:txBody>
      </p:sp>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ctrTitle"/>
          </p:nvPr>
        </p:nvSpPr>
        <p:spPr/>
        <p:txBody>
          <a:bodyPr>
            <a:normAutofit/>
          </a:bodyPr>
          <a:lstStyle/>
          <a:p>
            <a:pPr eaLnBrk="1" hangingPunct="1"/>
            <a:r>
              <a:rPr lang="en-GB" sz="4800" b="1" dirty="0" smtClean="0"/>
              <a:t>STEP 1: CONCEPT</a:t>
            </a:r>
          </a:p>
        </p:txBody>
      </p:sp>
      <p:sp>
        <p:nvSpPr>
          <p:cNvPr id="5123" name="Subtitle 2"/>
          <p:cNvSpPr>
            <a:spLocks noGrp="1"/>
          </p:cNvSpPr>
          <p:nvPr>
            <p:ph type="subTitle" idx="1"/>
          </p:nvPr>
        </p:nvSpPr>
        <p:spPr>
          <a:xfrm>
            <a:off x="457200" y="3860800"/>
            <a:ext cx="1738536" cy="1752600"/>
          </a:xfrm>
        </p:spPr>
        <p:txBody>
          <a:bodyPr>
            <a:normAutofit fontScale="92500" lnSpcReduction="10000"/>
          </a:bodyPr>
          <a:lstStyle/>
          <a:p>
            <a:pPr marL="63500" eaLnBrk="1" hangingPunct="1"/>
            <a:endParaRPr lang="en-GB" b="1" dirty="0" smtClean="0">
              <a:solidFill>
                <a:schemeClr val="tx1"/>
              </a:solidFill>
            </a:endParaRPr>
          </a:p>
          <a:p>
            <a:pPr marL="63500" eaLnBrk="1" hangingPunct="1"/>
            <a:endParaRPr lang="en-GB" b="1" dirty="0" smtClean="0">
              <a:solidFill>
                <a:schemeClr val="tx1"/>
              </a:solidFill>
            </a:endParaRPr>
          </a:p>
          <a:p>
            <a:pPr marL="63500" eaLnBrk="1" hangingPunct="1"/>
            <a:endParaRPr lang="en-GB" b="1" dirty="0" smtClean="0">
              <a:solidFill>
                <a:schemeClr val="tx1"/>
              </a:solidFill>
            </a:endParaRPr>
          </a:p>
          <a:p>
            <a:pPr marL="63500" eaLnBrk="1" hangingPunct="1"/>
            <a:r>
              <a:rPr lang="en-GB" b="1" dirty="0" smtClean="0">
                <a:solidFill>
                  <a:schemeClr val="tx1"/>
                </a:solidFill>
              </a:rPr>
              <a:t>Neil Dyer</a:t>
            </a: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2060575"/>
            <a:ext cx="7993062" cy="830997"/>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Introduce yourself and your idea!</a:t>
            </a:r>
            <a:br>
              <a:rPr lang="en-GB" sz="2800" dirty="0" smtClean="0">
                <a:latin typeface="Tahoma" pitchFamily="34" charset="0"/>
                <a:ea typeface="ＭＳ Ｐゴシック" pitchFamily="-112" charset="-128"/>
              </a:rPr>
            </a:br>
            <a:r>
              <a:rPr lang="en-GB" sz="2000" dirty="0" smtClean="0">
                <a:latin typeface="Tahoma" pitchFamily="34" charset="0"/>
                <a:ea typeface="ＭＳ Ｐゴシック" pitchFamily="-112" charset="-128"/>
              </a:rPr>
              <a:t>(the grandparents version please)</a:t>
            </a:r>
            <a:endParaRPr lang="en-GB" sz="2800" dirty="0">
              <a:latin typeface="Tahoma" pitchFamily="34" charset="0"/>
              <a:ea typeface="ＭＳ Ｐゴシック" pitchFamily="-112" charset="-128"/>
            </a:endParaRPr>
          </a:p>
        </p:txBody>
      </p:sp>
      <p:sp>
        <p:nvSpPr>
          <p:cNvPr id="14340" name="Text Box 4"/>
          <p:cNvSpPr txBox="1">
            <a:spLocks noChangeArrowheads="1"/>
          </p:cNvSpPr>
          <p:nvPr/>
        </p:nvSpPr>
        <p:spPr bwMode="auto">
          <a:xfrm>
            <a:off x="827088" y="3212976"/>
            <a:ext cx="7993062" cy="523220"/>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 The Elevator Pitch ...</a:t>
            </a:r>
            <a:endParaRPr lang="en-GB" sz="2800" dirty="0">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Your Ideas...</a:t>
            </a:r>
            <a:endParaRPr lang="en-GB" b="1" dirty="0"/>
          </a:p>
        </p:txBody>
      </p:sp>
      <p:sp>
        <p:nvSpPr>
          <p:cNvPr id="7" name="Text Box 4"/>
          <p:cNvSpPr txBox="1">
            <a:spLocks noChangeArrowheads="1"/>
          </p:cNvSpPr>
          <p:nvPr/>
        </p:nvSpPr>
        <p:spPr bwMode="auto">
          <a:xfrm>
            <a:off x="1907704" y="3933056"/>
            <a:ext cx="4248472" cy="2462213"/>
          </a:xfrm>
          <a:prstGeom prst="rect">
            <a:avLst/>
          </a:prstGeom>
          <a:noFill/>
          <a:ln w="9525">
            <a:noFill/>
            <a:miter lim="800000"/>
            <a:headEnd/>
            <a:tailEnd/>
          </a:ln>
        </p:spPr>
        <p:txBody>
          <a:bodyPr wrap="square">
            <a:spAutoFit/>
          </a:bodyPr>
          <a:lstStyle/>
          <a:p>
            <a:pPr eaLnBrk="0" hangingPunct="0">
              <a:spcBef>
                <a:spcPct val="50000"/>
              </a:spcBef>
              <a:buFont typeface="Arial" pitchFamily="34" charset="0"/>
              <a:buChar char="•"/>
            </a:pPr>
            <a:r>
              <a:rPr lang="en-GB" sz="2800" dirty="0" smtClean="0">
                <a:solidFill>
                  <a:srgbClr val="002060"/>
                </a:solidFill>
                <a:latin typeface="Tahoma" pitchFamily="34" charset="0"/>
                <a:ea typeface="ＭＳ Ｐゴシック" pitchFamily="-112" charset="-128"/>
              </a:rPr>
              <a:t>Stage 1 : Over a minute</a:t>
            </a:r>
          </a:p>
          <a:p>
            <a:pPr eaLnBrk="0" hangingPunct="0">
              <a:spcBef>
                <a:spcPct val="50000"/>
              </a:spcBef>
              <a:buFont typeface="Arial" pitchFamily="34" charset="0"/>
              <a:buChar char="•"/>
            </a:pPr>
            <a:r>
              <a:rPr lang="en-GB" sz="2800" dirty="0" smtClean="0">
                <a:solidFill>
                  <a:srgbClr val="002060"/>
                </a:solidFill>
                <a:latin typeface="Tahoma" pitchFamily="34" charset="0"/>
                <a:ea typeface="ＭＳ Ｐゴシック" pitchFamily="-112" charset="-128"/>
              </a:rPr>
              <a:t>Stage 2 : 30 seconds</a:t>
            </a:r>
          </a:p>
          <a:p>
            <a:pPr eaLnBrk="0" hangingPunct="0">
              <a:spcBef>
                <a:spcPct val="50000"/>
              </a:spcBef>
              <a:buFont typeface="Arial" pitchFamily="34" charset="0"/>
              <a:buChar char="•"/>
            </a:pPr>
            <a:r>
              <a:rPr lang="en-GB" sz="2800" dirty="0" smtClean="0">
                <a:solidFill>
                  <a:srgbClr val="002060"/>
                </a:solidFill>
                <a:latin typeface="Tahoma" pitchFamily="34" charset="0"/>
                <a:ea typeface="ＭＳ Ｐゴシック" pitchFamily="-112" charset="-128"/>
              </a:rPr>
              <a:t>Stage 3 : 17 seconds</a:t>
            </a:r>
          </a:p>
          <a:p>
            <a:pPr eaLnBrk="0" hangingPunct="0">
              <a:spcBef>
                <a:spcPct val="50000"/>
              </a:spcBef>
              <a:buFont typeface="Arial" pitchFamily="34" charset="0"/>
              <a:buChar char="•"/>
            </a:pPr>
            <a:r>
              <a:rPr lang="en-GB" sz="2800" dirty="0" smtClean="0">
                <a:solidFill>
                  <a:srgbClr val="002060"/>
                </a:solidFill>
                <a:latin typeface="Tahoma" pitchFamily="34" charset="0"/>
                <a:ea typeface="ＭＳ Ｐゴシック" pitchFamily="-112" charset="-128"/>
              </a:rPr>
              <a:t>Stage 4 : 7 seconds</a:t>
            </a:r>
            <a:endParaRPr lang="en-GB" sz="2800" dirty="0">
              <a:solidFill>
                <a:srgbClr val="002060"/>
              </a:solidFill>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4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14340" grpId="0"/>
      <p:bldP spid="7" grpId="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328406"/>
            <a:ext cx="8229600" cy="868346"/>
          </a:xfrm>
        </p:spPr>
        <p:txBody>
          <a:bodyPr/>
          <a:lstStyle/>
          <a:p>
            <a:pPr algn="ctr"/>
            <a:r>
              <a:rPr lang="en-GB" b="1" dirty="0" smtClean="0"/>
              <a:t>Simply Do Ideas</a:t>
            </a:r>
            <a:endParaRPr lang="en-GB" b="1" dirty="0"/>
          </a:p>
        </p:txBody>
      </p:sp>
      <p:pic>
        <p:nvPicPr>
          <p:cNvPr id="79874" name="Picture 2"/>
          <p:cNvPicPr>
            <a:picLocks noChangeAspect="1" noChangeArrowheads="1"/>
          </p:cNvPicPr>
          <p:nvPr/>
        </p:nvPicPr>
        <p:blipFill>
          <a:blip r:embed="rId2" cstate="print"/>
          <a:srcRect/>
          <a:stretch>
            <a:fillRect/>
          </a:stretch>
        </p:blipFill>
        <p:spPr bwMode="auto">
          <a:xfrm>
            <a:off x="1944458" y="1052736"/>
            <a:ext cx="5219830" cy="4175864"/>
          </a:xfrm>
          <a:prstGeom prst="rect">
            <a:avLst/>
          </a:prstGeom>
          <a:noFill/>
          <a:ln w="9525">
            <a:noFill/>
            <a:miter lim="800000"/>
            <a:headEnd/>
            <a:tailEnd/>
          </a:ln>
        </p:spPr>
      </p:pic>
      <p:sp>
        <p:nvSpPr>
          <p:cNvPr id="8" name="TextBox 7"/>
          <p:cNvSpPr txBox="1"/>
          <p:nvPr/>
        </p:nvSpPr>
        <p:spPr>
          <a:xfrm>
            <a:off x="323528" y="5373216"/>
            <a:ext cx="8424936" cy="1231106"/>
          </a:xfrm>
          <a:prstGeom prst="rect">
            <a:avLst/>
          </a:prstGeom>
          <a:noFill/>
        </p:spPr>
        <p:txBody>
          <a:bodyPr wrap="square" rtlCol="0">
            <a:spAutoFit/>
          </a:bodyPr>
          <a:lstStyle/>
          <a:p>
            <a:pPr algn="ctr"/>
            <a:r>
              <a:rPr lang="en-GB" sz="2800" b="1" u="sng" dirty="0" smtClean="0">
                <a:solidFill>
                  <a:srgbClr val="002060"/>
                </a:solidFill>
              </a:rPr>
              <a:t>http://app.simplydo.io/new/uwtsd</a:t>
            </a:r>
            <a:br>
              <a:rPr lang="en-GB" sz="2800" b="1" u="sng" dirty="0" smtClean="0">
                <a:solidFill>
                  <a:srgbClr val="002060"/>
                </a:solidFill>
              </a:rPr>
            </a:br>
            <a:r>
              <a:rPr lang="en-GB" dirty="0" smtClean="0"/>
              <a:t>(make sure you click and add yourself to our group: </a:t>
            </a:r>
            <a:br>
              <a:rPr lang="en-GB" dirty="0" smtClean="0"/>
            </a:br>
            <a:r>
              <a:rPr lang="en-GB" b="1" dirty="0" smtClean="0"/>
              <a:t>‘Neil Dyer – Creative Enterprise &amp; Practice’</a:t>
            </a:r>
            <a:endParaRPr lang="en-GB" sz="2800" b="1" dirty="0"/>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467544" y="1628800"/>
            <a:ext cx="7993062" cy="523220"/>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Getting to grips with your idea!</a:t>
            </a:r>
            <a:endParaRPr lang="en-GB" sz="2800" dirty="0">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sp>
        <p:nvSpPr>
          <p:cNvPr id="7" name="Text Box 4"/>
          <p:cNvSpPr txBox="1">
            <a:spLocks noChangeArrowheads="1"/>
          </p:cNvSpPr>
          <p:nvPr/>
        </p:nvSpPr>
        <p:spPr bwMode="auto">
          <a:xfrm>
            <a:off x="827584" y="2348880"/>
            <a:ext cx="6480720" cy="1600438"/>
          </a:xfrm>
          <a:prstGeom prst="rect">
            <a:avLst/>
          </a:prstGeom>
          <a:noFill/>
          <a:ln w="9525">
            <a:noFill/>
            <a:miter lim="800000"/>
            <a:headEnd/>
            <a:tailEnd/>
          </a:ln>
        </p:spPr>
        <p:txBody>
          <a:bodyPr wrap="square">
            <a:spAutoFit/>
          </a:bodyPr>
          <a:lstStyle/>
          <a:p>
            <a:pPr eaLnBrk="0" hangingPunct="0">
              <a:spcBef>
                <a:spcPct val="50000"/>
              </a:spcBef>
              <a:buFont typeface="Arial" pitchFamily="34" charset="0"/>
              <a:buChar char="•"/>
            </a:pPr>
            <a:r>
              <a:rPr lang="en-GB" sz="2800" dirty="0" smtClean="0">
                <a:solidFill>
                  <a:srgbClr val="002060"/>
                </a:solidFill>
                <a:latin typeface="Tahoma" pitchFamily="34" charset="0"/>
                <a:ea typeface="ＭＳ Ｐゴシック" pitchFamily="-112" charset="-128"/>
              </a:rPr>
              <a:t>What is the idea? What does it do?</a:t>
            </a:r>
          </a:p>
          <a:p>
            <a:pPr eaLnBrk="0" hangingPunct="0">
              <a:spcBef>
                <a:spcPct val="50000"/>
              </a:spcBef>
              <a:buFont typeface="Arial" pitchFamily="34" charset="0"/>
              <a:buChar char="•"/>
            </a:pPr>
            <a:r>
              <a:rPr lang="en-GB" sz="2800" dirty="0" smtClean="0">
                <a:solidFill>
                  <a:srgbClr val="002060"/>
                </a:solidFill>
                <a:latin typeface="Tahoma" pitchFamily="34" charset="0"/>
                <a:ea typeface="ＭＳ Ｐゴシック" pitchFamily="-112" charset="-128"/>
              </a:rPr>
              <a:t>What problem does it solve or need does it meet? (Or desire/want?)</a:t>
            </a:r>
            <a:endParaRPr lang="en-GB" sz="2800" dirty="0">
              <a:solidFill>
                <a:srgbClr val="002060"/>
              </a:solidFill>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7"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467544" y="1628800"/>
            <a:ext cx="7993062" cy="6340197"/>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Let’s explore...</a:t>
            </a:r>
          </a:p>
          <a:p>
            <a:pPr eaLnBrk="0" hangingPunct="0">
              <a:spcBef>
                <a:spcPct val="50000"/>
              </a:spcBef>
            </a:pPr>
            <a:r>
              <a:rPr lang="en-GB" sz="2800" dirty="0" smtClean="0">
                <a:latin typeface="Tahoma" pitchFamily="34" charset="0"/>
                <a:ea typeface="ＭＳ Ｐゴシック" pitchFamily="-112" charset="-128"/>
              </a:rPr>
              <a:t>‘What makes a good idea?’ </a:t>
            </a:r>
            <a:r>
              <a:rPr lang="en-GB" sz="2800" dirty="0" smtClean="0">
                <a:solidFill>
                  <a:srgbClr val="00B050"/>
                </a:solidFill>
                <a:latin typeface="AR CARTER" pitchFamily="2" charset="0"/>
                <a:ea typeface="ＭＳ Ｐゴシック" pitchFamily="-112" charset="-128"/>
              </a:rPr>
              <a:t>[Discuss]</a:t>
            </a:r>
          </a:p>
          <a:p>
            <a:pPr eaLnBrk="0" hangingPunct="0">
              <a:spcBef>
                <a:spcPct val="50000"/>
              </a:spcBef>
              <a:buFont typeface="Arial" pitchFamily="34" charset="0"/>
              <a:buChar char="•"/>
            </a:pPr>
            <a:r>
              <a:rPr lang="en-GB" sz="2800" dirty="0" smtClean="0">
                <a:latin typeface="Tahoma" pitchFamily="34" charset="0"/>
                <a:ea typeface="ＭＳ Ｐゴシック" pitchFamily="-112" charset="-128"/>
              </a:rPr>
              <a:t> Different or better</a:t>
            </a:r>
          </a:p>
          <a:p>
            <a:pPr eaLnBrk="0" hangingPunct="0">
              <a:spcBef>
                <a:spcPct val="50000"/>
              </a:spcBef>
              <a:buFont typeface="Arial" pitchFamily="34" charset="0"/>
              <a:buChar char="•"/>
            </a:pPr>
            <a:r>
              <a:rPr lang="en-GB" sz="2800" dirty="0" smtClean="0">
                <a:latin typeface="Tahoma" pitchFamily="34" charset="0"/>
                <a:ea typeface="ＭＳ Ｐゴシック" pitchFamily="-112" charset="-128"/>
              </a:rPr>
              <a:t> Value </a:t>
            </a:r>
            <a:r>
              <a:rPr lang="en-GB" sz="2000" dirty="0" smtClean="0">
                <a:latin typeface="Tahoma" pitchFamily="34" charset="0"/>
                <a:ea typeface="ＭＳ Ｐゴシック" pitchFamily="-112" charset="-128"/>
              </a:rPr>
              <a:t>(will it be valued? Must be better, must be wanted)</a:t>
            </a:r>
          </a:p>
          <a:p>
            <a:pPr eaLnBrk="0" hangingPunct="0">
              <a:spcBef>
                <a:spcPct val="50000"/>
              </a:spcBef>
              <a:buFont typeface="Arial" pitchFamily="34" charset="0"/>
              <a:buChar char="•"/>
            </a:pPr>
            <a:r>
              <a:rPr lang="en-GB" sz="2000" dirty="0" smtClean="0">
                <a:latin typeface="Tahoma" pitchFamily="34" charset="0"/>
                <a:ea typeface="ＭＳ Ｐゴシック" pitchFamily="-112" charset="-128"/>
              </a:rPr>
              <a:t> </a:t>
            </a:r>
            <a:r>
              <a:rPr lang="en-GB" sz="2800" dirty="0" smtClean="0">
                <a:latin typeface="Tahoma" pitchFamily="34" charset="0"/>
                <a:ea typeface="ＭＳ Ｐゴシック" pitchFamily="-112" charset="-128"/>
              </a:rPr>
              <a:t>Feasible</a:t>
            </a:r>
          </a:p>
          <a:p>
            <a:pPr eaLnBrk="0" hangingPunct="0">
              <a:spcBef>
                <a:spcPct val="50000"/>
              </a:spcBef>
              <a:buFont typeface="Arial" pitchFamily="34" charset="0"/>
              <a:buChar char="•"/>
            </a:pPr>
            <a:r>
              <a:rPr lang="en-GB" sz="2800" dirty="0" smtClean="0">
                <a:latin typeface="Tahoma" pitchFamily="34" charset="0"/>
                <a:ea typeface="ＭＳ Ｐゴシック" pitchFamily="-112" charset="-128"/>
              </a:rPr>
              <a:t> Positive Cost-Benefit</a:t>
            </a:r>
          </a:p>
          <a:p>
            <a:pPr algn="r" eaLnBrk="0" hangingPunct="0">
              <a:spcBef>
                <a:spcPct val="50000"/>
              </a:spcBef>
            </a:pPr>
            <a:r>
              <a:rPr lang="en-GB" sz="2000" i="1" dirty="0" smtClean="0">
                <a:latin typeface="Tahoma" pitchFamily="34" charset="0"/>
                <a:ea typeface="ＭＳ Ｐゴシック" pitchFamily="-112" charset="-128"/>
              </a:rPr>
              <a:t>(smartstorming.com)</a:t>
            </a:r>
          </a:p>
          <a:p>
            <a:pPr eaLnBrk="0" hangingPunct="0">
              <a:spcBef>
                <a:spcPct val="50000"/>
              </a:spcBef>
              <a:buFont typeface="Arial" pitchFamily="34" charset="0"/>
              <a:buChar char="•"/>
            </a:pPr>
            <a:endParaRPr lang="en-GB" sz="2800" dirty="0" smtClean="0">
              <a:latin typeface="Tahoma" pitchFamily="34" charset="0"/>
              <a:ea typeface="ＭＳ Ｐゴシック" pitchFamily="-112" charset="-128"/>
            </a:endParaRPr>
          </a:p>
          <a:p>
            <a:pPr eaLnBrk="0" hangingPunct="0">
              <a:spcBef>
                <a:spcPct val="50000"/>
              </a:spcBef>
              <a:buFont typeface="Arial" pitchFamily="34" charset="0"/>
              <a:buChar char="•"/>
            </a:pPr>
            <a:endParaRPr lang="en-GB" sz="2800" dirty="0" smtClean="0">
              <a:latin typeface="Tahoma" pitchFamily="34" charset="0"/>
              <a:ea typeface="ＭＳ Ｐゴシック" pitchFamily="-112" charset="-128"/>
            </a:endParaRPr>
          </a:p>
          <a:p>
            <a:pPr eaLnBrk="0" hangingPunct="0">
              <a:spcBef>
                <a:spcPct val="50000"/>
              </a:spcBef>
              <a:buFont typeface="Arial" pitchFamily="34" charset="0"/>
              <a:buChar char="•"/>
            </a:pPr>
            <a:endParaRPr lang="en-GB" sz="2800" dirty="0">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146">
                                            <p:txEl>
                                              <p:pRg st="6" end="6"/>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14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251520" y="1628800"/>
            <a:ext cx="3528392" cy="4108817"/>
          </a:xfrm>
          <a:prstGeom prst="rect">
            <a:avLst/>
          </a:prstGeom>
          <a:noFill/>
          <a:ln w="9525">
            <a:noFill/>
            <a:miter lim="800000"/>
            <a:headEnd/>
            <a:tailEnd/>
          </a:ln>
        </p:spPr>
        <p:txBody>
          <a:bodyPr wrap="square">
            <a:spAutoFit/>
          </a:bodyPr>
          <a:lstStyle/>
          <a:p>
            <a:pPr eaLnBrk="0" hangingPunct="0">
              <a:spcBef>
                <a:spcPct val="50000"/>
              </a:spcBef>
            </a:pPr>
            <a:r>
              <a:rPr lang="en-GB" sz="2800" u="sng" dirty="0" smtClean="0">
                <a:latin typeface="Tahoma" pitchFamily="34" charset="0"/>
                <a:ea typeface="ＭＳ Ｐゴシック" pitchFamily="-112" charset="-128"/>
              </a:rPr>
              <a:t>Features, Advantages &amp; Benefits</a:t>
            </a:r>
          </a:p>
          <a:p>
            <a:pPr eaLnBrk="0" hangingPunct="0">
              <a:spcBef>
                <a:spcPct val="50000"/>
              </a:spcBef>
            </a:pPr>
            <a:r>
              <a:rPr lang="en-GB" sz="2000" dirty="0" smtClean="0">
                <a:latin typeface="Tahoma" pitchFamily="34" charset="0"/>
                <a:ea typeface="ＭＳ Ｐゴシック" pitchFamily="-112" charset="-128"/>
              </a:rPr>
              <a:t>Features: facts or characteristics</a:t>
            </a:r>
          </a:p>
          <a:p>
            <a:pPr eaLnBrk="0" hangingPunct="0">
              <a:spcBef>
                <a:spcPct val="50000"/>
              </a:spcBef>
            </a:pPr>
            <a:r>
              <a:rPr lang="en-GB" sz="2000" dirty="0" smtClean="0">
                <a:latin typeface="Tahoma" pitchFamily="34" charset="0"/>
                <a:ea typeface="ＭＳ Ｐゴシック" pitchFamily="-112" charset="-128"/>
              </a:rPr>
              <a:t>Advantages: what the features  do</a:t>
            </a:r>
          </a:p>
          <a:p>
            <a:pPr eaLnBrk="0" hangingPunct="0">
              <a:spcBef>
                <a:spcPct val="50000"/>
              </a:spcBef>
            </a:pPr>
            <a:r>
              <a:rPr lang="en-GB" sz="2000" dirty="0" smtClean="0">
                <a:latin typeface="Tahoma" pitchFamily="34" charset="0"/>
                <a:ea typeface="ＭＳ Ｐゴシック" pitchFamily="-112" charset="-128"/>
              </a:rPr>
              <a:t>Benefits: what problem is solved or improved</a:t>
            </a:r>
          </a:p>
          <a:p>
            <a:pPr eaLnBrk="0" hangingPunct="0">
              <a:spcBef>
                <a:spcPct val="50000"/>
              </a:spcBef>
            </a:pPr>
            <a:endParaRPr lang="en-GB" i="1" dirty="0" smtClean="0">
              <a:solidFill>
                <a:srgbClr val="002060"/>
              </a:solidFill>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pic>
        <p:nvPicPr>
          <p:cNvPr id="89094" name="Picture 6" descr="Image result for features advantages benefits"/>
          <p:cNvPicPr>
            <a:picLocks noChangeAspect="1" noChangeArrowheads="1"/>
          </p:cNvPicPr>
          <p:nvPr/>
        </p:nvPicPr>
        <p:blipFill>
          <a:blip r:embed="rId2" cstate="print"/>
          <a:srcRect t="19551" b="4415"/>
          <a:stretch>
            <a:fillRect/>
          </a:stretch>
        </p:blipFill>
        <p:spPr bwMode="auto">
          <a:xfrm>
            <a:off x="2915816" y="1916832"/>
            <a:ext cx="6076950" cy="252028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90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251520" y="1628800"/>
            <a:ext cx="3528392" cy="4939814"/>
          </a:xfrm>
          <a:prstGeom prst="rect">
            <a:avLst/>
          </a:prstGeom>
          <a:noFill/>
          <a:ln w="9525">
            <a:noFill/>
            <a:miter lim="800000"/>
            <a:headEnd/>
            <a:tailEnd/>
          </a:ln>
        </p:spPr>
        <p:txBody>
          <a:bodyPr wrap="square">
            <a:spAutoFit/>
          </a:bodyPr>
          <a:lstStyle/>
          <a:p>
            <a:pPr eaLnBrk="0" hangingPunct="0">
              <a:spcBef>
                <a:spcPct val="50000"/>
              </a:spcBef>
            </a:pPr>
            <a:r>
              <a:rPr lang="en-GB" sz="2800" u="sng" dirty="0" smtClean="0">
                <a:latin typeface="Tahoma" pitchFamily="34" charset="0"/>
                <a:ea typeface="ＭＳ Ｐゴシック" pitchFamily="-112" charset="-128"/>
              </a:rPr>
              <a:t>Features, Advantages &amp; Benefits</a:t>
            </a:r>
          </a:p>
          <a:p>
            <a:pPr eaLnBrk="0" hangingPunct="0">
              <a:spcBef>
                <a:spcPct val="50000"/>
              </a:spcBef>
            </a:pPr>
            <a:r>
              <a:rPr lang="en-GB" sz="2000" dirty="0" smtClean="0">
                <a:latin typeface="Tahoma" pitchFamily="34" charset="0"/>
                <a:ea typeface="ＭＳ Ｐゴシック" pitchFamily="-112" charset="-128"/>
              </a:rPr>
              <a:t>Features: facts or characteristics</a:t>
            </a:r>
          </a:p>
          <a:p>
            <a:pPr eaLnBrk="0" hangingPunct="0">
              <a:spcBef>
                <a:spcPct val="50000"/>
              </a:spcBef>
            </a:pPr>
            <a:r>
              <a:rPr lang="en-GB" sz="2000" dirty="0" smtClean="0">
                <a:latin typeface="Tahoma" pitchFamily="34" charset="0"/>
                <a:ea typeface="ＭＳ Ｐゴシック" pitchFamily="-112" charset="-128"/>
              </a:rPr>
              <a:t>Advantages: what the features  do</a:t>
            </a:r>
          </a:p>
          <a:p>
            <a:pPr eaLnBrk="0" hangingPunct="0">
              <a:spcBef>
                <a:spcPct val="50000"/>
              </a:spcBef>
            </a:pPr>
            <a:r>
              <a:rPr lang="en-GB" sz="2000" dirty="0" smtClean="0">
                <a:latin typeface="Tahoma" pitchFamily="34" charset="0"/>
                <a:ea typeface="ＭＳ Ｐゴシック" pitchFamily="-112" charset="-128"/>
              </a:rPr>
              <a:t>Benefits: what problem is solved or improved</a:t>
            </a:r>
          </a:p>
          <a:p>
            <a:pPr eaLnBrk="0" hangingPunct="0">
              <a:spcBef>
                <a:spcPct val="50000"/>
              </a:spcBef>
            </a:pPr>
            <a:endParaRPr lang="en-GB" i="1" dirty="0" smtClean="0">
              <a:solidFill>
                <a:srgbClr val="002060"/>
              </a:solidFill>
              <a:latin typeface="Tahoma" pitchFamily="34" charset="0"/>
              <a:ea typeface="ＭＳ Ｐゴシック" pitchFamily="-112" charset="-128"/>
            </a:endParaRPr>
          </a:p>
          <a:p>
            <a:pPr eaLnBrk="0" hangingPunct="0">
              <a:spcBef>
                <a:spcPct val="50000"/>
              </a:spcBef>
            </a:pPr>
            <a:r>
              <a:rPr lang="en-GB" i="1" dirty="0" smtClean="0">
                <a:solidFill>
                  <a:srgbClr val="002060"/>
                </a:solidFill>
                <a:latin typeface="Tahoma" pitchFamily="34" charset="0"/>
                <a:ea typeface="ＭＳ Ｐゴシック" pitchFamily="-112" charset="-128"/>
              </a:rPr>
              <a:t>People buy benefits, not features</a:t>
            </a:r>
          </a:p>
          <a:p>
            <a:pPr eaLnBrk="0" hangingPunct="0">
              <a:spcBef>
                <a:spcPct val="50000"/>
              </a:spcBef>
            </a:pPr>
            <a:r>
              <a:rPr lang="en-GB" i="1" dirty="0" smtClean="0">
                <a:solidFill>
                  <a:srgbClr val="002060"/>
                </a:solidFill>
                <a:latin typeface="Tahoma" pitchFamily="34" charset="0"/>
                <a:ea typeface="ＭＳ Ｐゴシック" pitchFamily="-112" charset="-128"/>
              </a:rPr>
              <a:t>FAB = Value Proposition</a:t>
            </a:r>
            <a:endParaRPr lang="en-GB" i="1" dirty="0">
              <a:solidFill>
                <a:srgbClr val="002060"/>
              </a:solidFill>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grpSp>
        <p:nvGrpSpPr>
          <p:cNvPr id="2" name="Group 6"/>
          <p:cNvGrpSpPr/>
          <p:nvPr/>
        </p:nvGrpSpPr>
        <p:grpSpPr>
          <a:xfrm>
            <a:off x="3779912" y="1628800"/>
            <a:ext cx="5112568" cy="4968552"/>
            <a:chOff x="3779912" y="1628800"/>
            <a:chExt cx="5112568" cy="4968552"/>
          </a:xfrm>
        </p:grpSpPr>
        <p:pic>
          <p:nvPicPr>
            <p:cNvPr id="89090" name="Picture 2" descr="Image result for features  benefits"/>
            <p:cNvPicPr>
              <a:picLocks noChangeAspect="1" noChangeArrowheads="1"/>
            </p:cNvPicPr>
            <p:nvPr/>
          </p:nvPicPr>
          <p:blipFill>
            <a:blip r:embed="rId2" cstate="print"/>
            <a:srcRect/>
            <a:stretch>
              <a:fillRect/>
            </a:stretch>
          </p:blipFill>
          <p:spPr bwMode="auto">
            <a:xfrm>
              <a:off x="3851920" y="2210292"/>
              <a:ext cx="4992488" cy="2082804"/>
            </a:xfrm>
            <a:prstGeom prst="rect">
              <a:avLst/>
            </a:prstGeom>
            <a:noFill/>
          </p:spPr>
        </p:pic>
        <p:pic>
          <p:nvPicPr>
            <p:cNvPr id="89092" name="Picture 4" descr="Image result for features  benefits"/>
            <p:cNvPicPr>
              <a:picLocks noChangeAspect="1" noChangeArrowheads="1"/>
            </p:cNvPicPr>
            <p:nvPr/>
          </p:nvPicPr>
          <p:blipFill>
            <a:blip r:embed="rId3" cstate="print"/>
            <a:srcRect r="8497" b="17446"/>
            <a:stretch>
              <a:fillRect/>
            </a:stretch>
          </p:blipFill>
          <p:spPr bwMode="auto">
            <a:xfrm>
              <a:off x="4788024" y="4408883"/>
              <a:ext cx="3024336" cy="2044453"/>
            </a:xfrm>
            <a:prstGeom prst="rect">
              <a:avLst/>
            </a:prstGeom>
            <a:noFill/>
          </p:spPr>
        </p:pic>
        <p:sp>
          <p:nvSpPr>
            <p:cNvPr id="9" name="Rectangle 8"/>
            <p:cNvSpPr/>
            <p:nvPr/>
          </p:nvSpPr>
          <p:spPr>
            <a:xfrm>
              <a:off x="3779912" y="1628800"/>
              <a:ext cx="5112568" cy="4968552"/>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467544" y="1556792"/>
            <a:ext cx="3672408" cy="5216813"/>
          </a:xfrm>
          <a:prstGeom prst="rect">
            <a:avLst/>
          </a:prstGeom>
          <a:noFill/>
          <a:ln w="9525">
            <a:noFill/>
            <a:miter lim="800000"/>
            <a:headEnd/>
            <a:tailEnd/>
          </a:ln>
        </p:spPr>
        <p:txBody>
          <a:bodyPr wrap="square">
            <a:spAutoFit/>
          </a:bodyPr>
          <a:lstStyle/>
          <a:p>
            <a:pPr eaLnBrk="0" hangingPunct="0">
              <a:spcBef>
                <a:spcPct val="50000"/>
              </a:spcBef>
            </a:pPr>
            <a:r>
              <a:rPr lang="en-GB" sz="2800" u="sng" dirty="0" smtClean="0">
                <a:latin typeface="Tahoma" pitchFamily="34" charset="0"/>
                <a:ea typeface="ＭＳ Ｐゴシック" pitchFamily="-112" charset="-128"/>
              </a:rPr>
              <a:t>The Value Proposition</a:t>
            </a:r>
          </a:p>
          <a:p>
            <a:pPr eaLnBrk="0" hangingPunct="0">
              <a:spcBef>
                <a:spcPct val="50000"/>
              </a:spcBef>
            </a:pPr>
            <a:r>
              <a:rPr lang="en-GB" sz="2000" dirty="0" smtClean="0">
                <a:latin typeface="Tahoma" pitchFamily="34" charset="0"/>
                <a:ea typeface="ＭＳ Ｐゴシック" pitchFamily="-112" charset="-128"/>
              </a:rPr>
              <a:t>“Why should we buy/use your product/service?”</a:t>
            </a:r>
          </a:p>
          <a:p>
            <a:pPr eaLnBrk="0" hangingPunct="0">
              <a:spcBef>
                <a:spcPct val="50000"/>
              </a:spcBef>
            </a:pPr>
            <a:endParaRPr lang="en-GB" sz="2000" dirty="0" smtClean="0">
              <a:latin typeface="Tahoma" pitchFamily="34" charset="0"/>
              <a:ea typeface="ＭＳ Ｐゴシック" pitchFamily="-112" charset="-128"/>
            </a:endParaRPr>
          </a:p>
          <a:p>
            <a:pPr eaLnBrk="0" hangingPunct="0">
              <a:spcBef>
                <a:spcPct val="50000"/>
              </a:spcBef>
            </a:pPr>
            <a:r>
              <a:rPr lang="en-GB" sz="2000" dirty="0" smtClean="0">
                <a:latin typeface="Tahoma" pitchFamily="34" charset="0"/>
                <a:ea typeface="ＭＳ Ｐゴシック" pitchFamily="-112" charset="-128"/>
              </a:rPr>
              <a:t>Clearly and simply define:</a:t>
            </a:r>
          </a:p>
          <a:p>
            <a:pPr eaLnBrk="0" hangingPunct="0">
              <a:spcBef>
                <a:spcPct val="50000"/>
              </a:spcBef>
              <a:buFontTx/>
              <a:buChar char="-"/>
            </a:pPr>
            <a:r>
              <a:rPr lang="en-GB" dirty="0" smtClean="0">
                <a:latin typeface="Tahoma" pitchFamily="34" charset="0"/>
                <a:ea typeface="ＭＳ Ｐゴシック" pitchFamily="-112" charset="-128"/>
              </a:rPr>
              <a:t>What pain does it ease or solve?</a:t>
            </a:r>
            <a:br>
              <a:rPr lang="en-GB" dirty="0" smtClean="0">
                <a:latin typeface="Tahoma" pitchFamily="34" charset="0"/>
                <a:ea typeface="ＭＳ Ｐゴシック" pitchFamily="-112" charset="-128"/>
              </a:rPr>
            </a:br>
            <a:r>
              <a:rPr lang="en-GB" dirty="0" smtClean="0">
                <a:latin typeface="Tahoma" pitchFamily="34" charset="0"/>
                <a:ea typeface="ＭＳ Ｐゴシック" pitchFamily="-112" charset="-128"/>
              </a:rPr>
              <a:t>- What is the added benefit?</a:t>
            </a:r>
            <a:br>
              <a:rPr lang="en-GB" dirty="0" smtClean="0">
                <a:latin typeface="Tahoma" pitchFamily="34" charset="0"/>
                <a:ea typeface="ＭＳ Ｐゴシック" pitchFamily="-112" charset="-128"/>
              </a:rPr>
            </a:br>
            <a:r>
              <a:rPr lang="en-GB" dirty="0" smtClean="0">
                <a:latin typeface="Tahoma" pitchFamily="34" charset="0"/>
                <a:ea typeface="ＭＳ Ｐゴシック" pitchFamily="-112" charset="-128"/>
              </a:rPr>
              <a:t>- Why is it better than the rest (the USP – Unique Selling Point)?</a:t>
            </a:r>
          </a:p>
          <a:p>
            <a:pPr eaLnBrk="0" hangingPunct="0">
              <a:spcBef>
                <a:spcPct val="50000"/>
              </a:spcBef>
            </a:pPr>
            <a:endParaRPr lang="en-GB" dirty="0" smtClean="0">
              <a:latin typeface="Tahoma" pitchFamily="34" charset="0"/>
              <a:ea typeface="ＭＳ Ｐゴシック" pitchFamily="-112" charset="-128"/>
            </a:endParaRPr>
          </a:p>
          <a:p>
            <a:pPr eaLnBrk="0" hangingPunct="0">
              <a:spcBef>
                <a:spcPct val="50000"/>
              </a:spcBef>
            </a:pPr>
            <a:r>
              <a:rPr lang="en-GB" i="1" dirty="0" smtClean="0">
                <a:solidFill>
                  <a:srgbClr val="002060"/>
                </a:solidFill>
                <a:latin typeface="Tahoma" pitchFamily="34" charset="0"/>
                <a:ea typeface="ＭＳ Ｐゴシック" pitchFamily="-112" charset="-128"/>
              </a:rPr>
              <a:t>Should underpin your brand. </a:t>
            </a:r>
            <a:br>
              <a:rPr lang="en-GB" i="1" dirty="0" smtClean="0">
                <a:solidFill>
                  <a:srgbClr val="002060"/>
                </a:solidFill>
                <a:latin typeface="Tahoma" pitchFamily="34" charset="0"/>
                <a:ea typeface="ＭＳ Ｐゴシック" pitchFamily="-112" charset="-128"/>
              </a:rPr>
            </a:br>
            <a:r>
              <a:rPr lang="en-GB" i="1" dirty="0" smtClean="0">
                <a:solidFill>
                  <a:srgbClr val="002060"/>
                </a:solidFill>
                <a:latin typeface="Tahoma" pitchFamily="34" charset="0"/>
                <a:ea typeface="ＭＳ Ｐゴシック" pitchFamily="-112" charset="-128"/>
              </a:rPr>
              <a:t>Should resonate in your slogan and/or mission statement.</a:t>
            </a:r>
            <a:br>
              <a:rPr lang="en-GB" i="1" dirty="0" smtClean="0">
                <a:solidFill>
                  <a:srgbClr val="002060"/>
                </a:solidFill>
                <a:latin typeface="Tahoma" pitchFamily="34" charset="0"/>
                <a:ea typeface="ＭＳ Ｐゴシック" pitchFamily="-112" charset="-128"/>
              </a:rPr>
            </a:br>
            <a:r>
              <a:rPr lang="en-GB" sz="2400" dirty="0" smtClean="0">
                <a:solidFill>
                  <a:srgbClr val="00B050"/>
                </a:solidFill>
                <a:latin typeface="AR CARTER" pitchFamily="2" charset="0"/>
                <a:ea typeface="ＭＳ Ｐゴシック" pitchFamily="-112" charset="-128"/>
              </a:rPr>
              <a:t> 	[Write yours now!]</a:t>
            </a:r>
            <a:endParaRPr lang="en-GB" i="1" dirty="0">
              <a:solidFill>
                <a:srgbClr val="002060"/>
              </a:solidFill>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pic>
        <p:nvPicPr>
          <p:cNvPr id="88066" name="Picture 2" descr="Image result for value proposition"/>
          <p:cNvPicPr>
            <a:picLocks noChangeAspect="1" noChangeArrowheads="1"/>
          </p:cNvPicPr>
          <p:nvPr/>
        </p:nvPicPr>
        <p:blipFill>
          <a:blip r:embed="rId2" cstate="print"/>
          <a:srcRect/>
          <a:stretch>
            <a:fillRect/>
          </a:stretch>
        </p:blipFill>
        <p:spPr bwMode="auto">
          <a:xfrm>
            <a:off x="4299148" y="1603969"/>
            <a:ext cx="4305300" cy="47053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8806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14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build="p"/>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1043434" y="6218148"/>
            <a:ext cx="7993062" cy="523220"/>
          </a:xfrm>
          <a:prstGeom prst="rect">
            <a:avLst/>
          </a:prstGeom>
          <a:noFill/>
          <a:ln w="9525">
            <a:noFill/>
            <a:miter lim="800000"/>
            <a:headEnd/>
            <a:tailEnd/>
          </a:ln>
        </p:spPr>
        <p:txBody>
          <a:bodyPr>
            <a:spAutoFit/>
          </a:bodyPr>
          <a:lstStyle/>
          <a:p>
            <a:pPr eaLnBrk="0" hangingPunct="0">
              <a:spcBef>
                <a:spcPct val="50000"/>
              </a:spcBef>
            </a:pPr>
            <a:r>
              <a:rPr lang="en-GB" sz="2800" i="1" dirty="0" smtClean="0">
                <a:latin typeface="Tahoma" pitchFamily="34" charset="0"/>
                <a:ea typeface="ＭＳ Ｐゴシック" pitchFamily="-112" charset="-128"/>
              </a:rPr>
              <a:t>Breathing/Organic Tool – keep reviewing! </a:t>
            </a:r>
          </a:p>
        </p:txBody>
      </p:sp>
      <p:sp>
        <p:nvSpPr>
          <p:cNvPr id="6" name="Title 1"/>
          <p:cNvSpPr>
            <a:spLocks noGrp="1"/>
          </p:cNvSpPr>
          <p:nvPr>
            <p:ph type="title"/>
          </p:nvPr>
        </p:nvSpPr>
        <p:spPr>
          <a:xfrm>
            <a:off x="457200" y="328406"/>
            <a:ext cx="8229600" cy="868346"/>
          </a:xfrm>
        </p:spPr>
        <p:txBody>
          <a:bodyPr/>
          <a:lstStyle/>
          <a:p>
            <a:r>
              <a:rPr lang="en-GB" b="1" dirty="0" smtClean="0"/>
              <a:t>SWOT ANALYSIS</a:t>
            </a:r>
            <a:endParaRPr lang="en-GB" b="1" dirty="0"/>
          </a:p>
        </p:txBody>
      </p:sp>
      <p:pic>
        <p:nvPicPr>
          <p:cNvPr id="80898" name="Picture 2" descr="Image result for sWOT analysis"/>
          <p:cNvPicPr>
            <a:picLocks noChangeAspect="1" noChangeArrowheads="1"/>
          </p:cNvPicPr>
          <p:nvPr/>
        </p:nvPicPr>
        <p:blipFill>
          <a:blip r:embed="rId2" cstate="print"/>
          <a:srcRect/>
          <a:stretch>
            <a:fillRect/>
          </a:stretch>
        </p:blipFill>
        <p:spPr bwMode="auto">
          <a:xfrm>
            <a:off x="1187624" y="1556792"/>
            <a:ext cx="6337598" cy="4654770"/>
          </a:xfrm>
          <a:prstGeom prst="rect">
            <a:avLst/>
          </a:prstGeom>
          <a:noFill/>
        </p:spPr>
      </p:pic>
      <p:sp>
        <p:nvSpPr>
          <p:cNvPr id="8" name="Rectangle 7"/>
          <p:cNvSpPr/>
          <p:nvPr/>
        </p:nvSpPr>
        <p:spPr>
          <a:xfrm>
            <a:off x="7452320" y="3140968"/>
            <a:ext cx="864096" cy="1384995"/>
          </a:xfrm>
          <a:prstGeom prst="rect">
            <a:avLst/>
          </a:prstGeom>
        </p:spPr>
        <p:txBody>
          <a:bodyPr wrap="square">
            <a:spAutoFit/>
          </a:bodyPr>
          <a:lstStyle/>
          <a:p>
            <a:r>
              <a:rPr lang="en-GB" sz="2800" dirty="0" smtClean="0">
                <a:solidFill>
                  <a:srgbClr val="00B050"/>
                </a:solidFill>
                <a:latin typeface="AR CARTER" pitchFamily="2" charset="0"/>
                <a:ea typeface="ＭＳ Ｐゴシック" pitchFamily="-112" charset="-128"/>
              </a:rPr>
              <a:t>Let’s</a:t>
            </a:r>
            <a:br>
              <a:rPr lang="en-GB" sz="2800" dirty="0" smtClean="0">
                <a:solidFill>
                  <a:srgbClr val="00B050"/>
                </a:solidFill>
                <a:latin typeface="AR CARTER" pitchFamily="2" charset="0"/>
                <a:ea typeface="ＭＳ Ｐゴシック" pitchFamily="-112" charset="-128"/>
              </a:rPr>
            </a:br>
            <a:r>
              <a:rPr lang="en-GB" sz="2800" dirty="0" smtClean="0">
                <a:solidFill>
                  <a:srgbClr val="00B050"/>
                </a:solidFill>
                <a:latin typeface="AR CARTER" pitchFamily="2" charset="0"/>
                <a:ea typeface="ＭＳ Ｐゴシック" pitchFamily="-112" charset="-128"/>
              </a:rPr>
              <a:t>give it a go!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8" grpId="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328406"/>
            <a:ext cx="8229600" cy="868346"/>
          </a:xfrm>
        </p:spPr>
        <p:txBody>
          <a:bodyPr/>
          <a:lstStyle/>
          <a:p>
            <a:r>
              <a:rPr lang="en-GB" b="1" dirty="0" smtClean="0"/>
              <a:t>SWOT ANALYSIS</a:t>
            </a:r>
            <a:endParaRPr lang="en-GB" b="1" dirty="0"/>
          </a:p>
        </p:txBody>
      </p:sp>
      <p:pic>
        <p:nvPicPr>
          <p:cNvPr id="84994" name="Picture 2" descr="Image result for sWOT analysis"/>
          <p:cNvPicPr>
            <a:picLocks noChangeAspect="1" noChangeArrowheads="1"/>
          </p:cNvPicPr>
          <p:nvPr/>
        </p:nvPicPr>
        <p:blipFill>
          <a:blip r:embed="rId2" cstate="print"/>
          <a:srcRect/>
          <a:stretch>
            <a:fillRect/>
          </a:stretch>
        </p:blipFill>
        <p:spPr bwMode="auto">
          <a:xfrm>
            <a:off x="611559" y="2204864"/>
            <a:ext cx="7649791" cy="3240360"/>
          </a:xfrm>
          <a:prstGeom prst="rect">
            <a:avLst/>
          </a:prstGeom>
          <a:noFill/>
        </p:spPr>
      </p:pic>
      <p:sp>
        <p:nvSpPr>
          <p:cNvPr id="4" name="Text Box 3"/>
          <p:cNvSpPr txBox="1">
            <a:spLocks noChangeArrowheads="1"/>
          </p:cNvSpPr>
          <p:nvPr/>
        </p:nvSpPr>
        <p:spPr bwMode="auto">
          <a:xfrm>
            <a:off x="683568" y="1628800"/>
            <a:ext cx="6192688" cy="4678204"/>
          </a:xfrm>
          <a:prstGeom prst="rect">
            <a:avLst/>
          </a:prstGeom>
          <a:noFill/>
          <a:ln w="9525">
            <a:noFill/>
            <a:miter lim="800000"/>
            <a:headEnd/>
            <a:tailEnd/>
          </a:ln>
        </p:spPr>
        <p:txBody>
          <a:bodyPr wrap="square">
            <a:spAutoFit/>
          </a:bodyPr>
          <a:lstStyle/>
          <a:p>
            <a:pPr eaLnBrk="0" hangingPunct="0">
              <a:spcBef>
                <a:spcPct val="50000"/>
              </a:spcBef>
            </a:pPr>
            <a:r>
              <a:rPr lang="en-GB" sz="2800" dirty="0" smtClean="0">
                <a:latin typeface="Tahoma" pitchFamily="34" charset="0"/>
                <a:ea typeface="ＭＳ Ｐゴシック" pitchFamily="-112" charset="-128"/>
              </a:rPr>
              <a:t>So what???</a:t>
            </a:r>
          </a:p>
          <a:p>
            <a:pPr eaLnBrk="0" hangingPunct="0">
              <a:spcBef>
                <a:spcPct val="50000"/>
              </a:spcBef>
            </a:pPr>
            <a:endParaRPr lang="en-GB" sz="2800" dirty="0" smtClean="0">
              <a:latin typeface="Tahoma" pitchFamily="34" charset="0"/>
              <a:ea typeface="ＭＳ Ｐゴシック" pitchFamily="-112" charset="-128"/>
            </a:endParaRPr>
          </a:p>
          <a:p>
            <a:pPr eaLnBrk="0" hangingPunct="0">
              <a:spcBef>
                <a:spcPct val="50000"/>
              </a:spcBef>
            </a:pPr>
            <a:endParaRPr lang="en-GB" sz="2800" dirty="0" smtClean="0">
              <a:latin typeface="Tahoma" pitchFamily="34" charset="0"/>
              <a:ea typeface="ＭＳ Ｐゴシック" pitchFamily="-112" charset="-128"/>
            </a:endParaRPr>
          </a:p>
          <a:p>
            <a:pPr eaLnBrk="0" hangingPunct="0">
              <a:spcBef>
                <a:spcPct val="50000"/>
              </a:spcBef>
            </a:pPr>
            <a:endParaRPr lang="en-GB" sz="2800" dirty="0" smtClean="0">
              <a:latin typeface="Tahoma" pitchFamily="34" charset="0"/>
              <a:ea typeface="ＭＳ Ｐゴシック" pitchFamily="-112" charset="-128"/>
            </a:endParaRPr>
          </a:p>
          <a:p>
            <a:pPr eaLnBrk="0" hangingPunct="0">
              <a:spcBef>
                <a:spcPct val="50000"/>
              </a:spcBef>
            </a:pPr>
            <a:endParaRPr lang="en-GB" sz="2800" dirty="0" smtClean="0">
              <a:latin typeface="Tahoma" pitchFamily="34" charset="0"/>
              <a:ea typeface="ＭＳ Ｐゴシック" pitchFamily="-112" charset="-128"/>
            </a:endParaRPr>
          </a:p>
          <a:p>
            <a:pPr eaLnBrk="0" hangingPunct="0">
              <a:spcBef>
                <a:spcPct val="50000"/>
              </a:spcBef>
            </a:pPr>
            <a:endParaRPr lang="en-GB" sz="2800" dirty="0" smtClean="0">
              <a:latin typeface="Tahoma" pitchFamily="34" charset="0"/>
              <a:ea typeface="ＭＳ Ｐゴシック" pitchFamily="-112" charset="-128"/>
            </a:endParaRPr>
          </a:p>
          <a:p>
            <a:pPr algn="r" eaLnBrk="0" hangingPunct="0">
              <a:spcBef>
                <a:spcPct val="50000"/>
              </a:spcBef>
            </a:pPr>
            <a:r>
              <a:rPr lang="en-GB" sz="2400" i="1" dirty="0" smtClean="0">
                <a:solidFill>
                  <a:srgbClr val="FF0000"/>
                </a:solidFill>
                <a:latin typeface="Tahoma" pitchFamily="34" charset="0"/>
                <a:ea typeface="ＭＳ Ｐゴシック" pitchFamily="-112" charset="-128"/>
              </a:rPr>
              <a:t>It’s not what you’ve got, but what you do with it that counts?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a:xfrm>
            <a:off x="457200" y="328406"/>
            <a:ext cx="8229600" cy="868346"/>
          </a:xfrm>
        </p:spPr>
        <p:txBody>
          <a:bodyPr/>
          <a:lstStyle/>
          <a:p>
            <a:r>
              <a:rPr lang="en-GB" b="1" dirty="0" smtClean="0"/>
              <a:t>FURTHER ANALYSIS</a:t>
            </a:r>
            <a:endParaRPr lang="en-GB" b="1" dirty="0"/>
          </a:p>
        </p:txBody>
      </p:sp>
      <p:grpSp>
        <p:nvGrpSpPr>
          <p:cNvPr id="8" name="Group 7"/>
          <p:cNvGrpSpPr/>
          <p:nvPr/>
        </p:nvGrpSpPr>
        <p:grpSpPr>
          <a:xfrm>
            <a:off x="395536" y="2132856"/>
            <a:ext cx="8096250" cy="3960440"/>
            <a:chOff x="395536" y="1052736"/>
            <a:chExt cx="8096250" cy="3960440"/>
          </a:xfrm>
        </p:grpSpPr>
        <p:pic>
          <p:nvPicPr>
            <p:cNvPr id="87042" name="Picture 2" descr="Related image"/>
            <p:cNvPicPr>
              <a:picLocks noChangeAspect="1" noChangeArrowheads="1"/>
            </p:cNvPicPr>
            <p:nvPr/>
          </p:nvPicPr>
          <p:blipFill>
            <a:blip r:embed="rId2" cstate="print"/>
            <a:srcRect t="20374" b="14860"/>
            <a:stretch>
              <a:fillRect/>
            </a:stretch>
          </p:blipFill>
          <p:spPr bwMode="auto">
            <a:xfrm>
              <a:off x="395536" y="1052736"/>
              <a:ext cx="8096250" cy="3960440"/>
            </a:xfrm>
            <a:prstGeom prst="rect">
              <a:avLst/>
            </a:prstGeom>
            <a:noFill/>
          </p:spPr>
        </p:pic>
        <p:sp>
          <p:nvSpPr>
            <p:cNvPr id="5" name="TextBox 4"/>
            <p:cNvSpPr txBox="1"/>
            <p:nvPr/>
          </p:nvSpPr>
          <p:spPr>
            <a:xfrm>
              <a:off x="3779912" y="2636912"/>
              <a:ext cx="1377300" cy="369332"/>
            </a:xfrm>
            <a:prstGeom prst="rect">
              <a:avLst/>
            </a:prstGeom>
            <a:noFill/>
          </p:spPr>
          <p:txBody>
            <a:bodyPr wrap="square" rtlCol="0">
              <a:spAutoFit/>
            </a:bodyPr>
            <a:lstStyle/>
            <a:p>
              <a:r>
                <a:rPr lang="en-GB" b="1" dirty="0" smtClean="0">
                  <a:solidFill>
                    <a:schemeClr val="bg1"/>
                  </a:solidFill>
                  <a:latin typeface="Arial Rounded MT Bold" pitchFamily="34" charset="0"/>
                </a:rPr>
                <a:t>or PESTEL</a:t>
              </a:r>
              <a:endParaRPr lang="en-GB" b="1" dirty="0">
                <a:solidFill>
                  <a:schemeClr val="bg1"/>
                </a:solidFill>
                <a:latin typeface="Arial Rounded MT Bold" pitchFamily="34" charset="0"/>
              </a:endParaRPr>
            </a:p>
          </p:txBody>
        </p:sp>
      </p:grpSp>
    </p:spTree>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467544" y="1628800"/>
            <a:ext cx="7993062" cy="523220"/>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Putting it online:</a:t>
            </a:r>
            <a:endParaRPr lang="en-GB" sz="2800" dirty="0">
              <a:latin typeface="Tahoma" pitchFamily="34" charset="0"/>
              <a:ea typeface="ＭＳ Ｐゴシック" pitchFamily="-112" charset="-128"/>
            </a:endParaRPr>
          </a:p>
        </p:txBody>
      </p:sp>
      <p:sp>
        <p:nvSpPr>
          <p:cNvPr id="6" name="Title 1"/>
          <p:cNvSpPr>
            <a:spLocks noGrp="1"/>
          </p:cNvSpPr>
          <p:nvPr>
            <p:ph type="title"/>
          </p:nvPr>
        </p:nvSpPr>
        <p:spPr>
          <a:xfrm>
            <a:off x="457200" y="328406"/>
            <a:ext cx="8229600" cy="868346"/>
          </a:xfrm>
        </p:spPr>
        <p:txBody>
          <a:bodyPr/>
          <a:lstStyle/>
          <a:p>
            <a:r>
              <a:rPr lang="en-GB" b="1" dirty="0" smtClean="0"/>
              <a:t>STEP 1: Concept</a:t>
            </a:r>
            <a:endParaRPr lang="en-GB" b="1" dirty="0"/>
          </a:p>
        </p:txBody>
      </p:sp>
      <p:sp>
        <p:nvSpPr>
          <p:cNvPr id="4" name="Text Box 4"/>
          <p:cNvSpPr txBox="1">
            <a:spLocks noChangeArrowheads="1"/>
          </p:cNvSpPr>
          <p:nvPr/>
        </p:nvSpPr>
        <p:spPr bwMode="auto">
          <a:xfrm>
            <a:off x="827584" y="2348880"/>
            <a:ext cx="6480720" cy="3600986"/>
          </a:xfrm>
          <a:prstGeom prst="rect">
            <a:avLst/>
          </a:prstGeom>
          <a:noFill/>
          <a:ln w="9525">
            <a:noFill/>
            <a:miter lim="800000"/>
            <a:headEnd/>
            <a:tailEnd/>
          </a:ln>
        </p:spPr>
        <p:txBody>
          <a:bodyPr wrap="square">
            <a:spAutoFit/>
          </a:bodyPr>
          <a:lstStyle/>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A relevant cover image</a:t>
            </a: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Concept Overview</a:t>
            </a:r>
            <a:r>
              <a:rPr lang="en-GB" sz="2800" dirty="0">
                <a:solidFill>
                  <a:srgbClr val="002060"/>
                </a:solidFill>
                <a:latin typeface="Tahoma" pitchFamily="34" charset="0"/>
                <a:ea typeface="ＭＳ Ｐゴシック" pitchFamily="-112" charset="-128"/>
              </a:rPr>
              <a:t> </a:t>
            </a:r>
            <a:r>
              <a:rPr lang="en-GB" sz="2800" dirty="0" smtClean="0">
                <a:solidFill>
                  <a:srgbClr val="002060"/>
                </a:solidFill>
                <a:latin typeface="Tahoma" pitchFamily="34" charset="0"/>
                <a:ea typeface="ＭＳ Ｐゴシック" pitchFamily="-112" charset="-128"/>
              </a:rPr>
              <a:t/>
            </a:r>
            <a:br>
              <a:rPr lang="en-GB" sz="2800" dirty="0" smtClean="0">
                <a:solidFill>
                  <a:srgbClr val="002060"/>
                </a:solidFill>
                <a:latin typeface="Tahoma" pitchFamily="34" charset="0"/>
                <a:ea typeface="ＭＳ Ｐゴシック" pitchFamily="-112" charset="-128"/>
              </a:rPr>
            </a:br>
            <a:r>
              <a:rPr lang="en-GB" sz="1600" dirty="0" smtClean="0">
                <a:solidFill>
                  <a:srgbClr val="002060"/>
                </a:solidFill>
                <a:latin typeface="Tahoma" pitchFamily="34" charset="0"/>
                <a:ea typeface="ＭＳ Ｐゴシック" pitchFamily="-112" charset="-128"/>
              </a:rPr>
              <a:t>(help us understand your idea, the opportunities, the problems it solves, include any early research)</a:t>
            </a:r>
            <a:endParaRPr lang="en-GB" sz="2800" dirty="0" smtClean="0">
              <a:solidFill>
                <a:srgbClr val="002060"/>
              </a:solidFill>
              <a:latin typeface="Tahoma" pitchFamily="34" charset="0"/>
              <a:ea typeface="ＭＳ Ｐゴシック" pitchFamily="-112" charset="-128"/>
            </a:endParaRP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Keywords </a:t>
            </a:r>
            <a:r>
              <a:rPr lang="en-GB" sz="1600" dirty="0" smtClean="0">
                <a:solidFill>
                  <a:srgbClr val="002060"/>
                </a:solidFill>
                <a:latin typeface="Tahoma" pitchFamily="34" charset="0"/>
                <a:ea typeface="ＭＳ Ｐゴシック" pitchFamily="-112" charset="-128"/>
              </a:rPr>
              <a:t>(industry, location, etc)</a:t>
            </a: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Logo/Design?</a:t>
            </a:r>
          </a:p>
          <a:p>
            <a:pPr marL="514350" indent="-514350" eaLnBrk="0" hangingPunct="0">
              <a:spcBef>
                <a:spcPct val="50000"/>
              </a:spcBef>
              <a:buFont typeface="+mj-lt"/>
              <a:buAutoNum type="arabicPeriod"/>
            </a:pPr>
            <a:r>
              <a:rPr lang="en-GB" sz="2800" dirty="0" smtClean="0">
                <a:solidFill>
                  <a:srgbClr val="002060"/>
                </a:solidFill>
                <a:latin typeface="Tahoma" pitchFamily="34" charset="0"/>
                <a:ea typeface="ＭＳ Ｐゴシック" pitchFamily="-112" charset="-128"/>
              </a:rPr>
              <a:t>Brief Video (Yes!)</a:t>
            </a:r>
          </a:p>
        </p:txBody>
      </p:sp>
      <p:sp>
        <p:nvSpPr>
          <p:cNvPr id="7" name="Text Box 3"/>
          <p:cNvSpPr txBox="1">
            <a:spLocks noChangeArrowheads="1"/>
          </p:cNvSpPr>
          <p:nvPr/>
        </p:nvSpPr>
        <p:spPr bwMode="auto">
          <a:xfrm>
            <a:off x="467544" y="6002124"/>
            <a:ext cx="7993062" cy="523220"/>
          </a:xfrm>
          <a:prstGeom prst="rect">
            <a:avLst/>
          </a:prstGeom>
          <a:noFill/>
          <a:ln w="9525">
            <a:noFill/>
            <a:miter lim="800000"/>
            <a:headEnd/>
            <a:tailEnd/>
          </a:ln>
        </p:spPr>
        <p:txBody>
          <a:bodyPr>
            <a:spAutoFit/>
          </a:bodyPr>
          <a:lstStyle/>
          <a:p>
            <a:pPr algn="r" eaLnBrk="0" hangingPunct="0">
              <a:spcBef>
                <a:spcPct val="50000"/>
              </a:spcBef>
            </a:pPr>
            <a:r>
              <a:rPr lang="en-GB" sz="2800" i="1" u="sng" dirty="0" smtClean="0">
                <a:latin typeface="Tahoma" pitchFamily="34" charset="0"/>
                <a:ea typeface="ＭＳ Ｐゴシック" pitchFamily="-112" charset="-128"/>
              </a:rPr>
              <a:t>Watch the ‘Help’ video</a:t>
            </a:r>
            <a:endParaRPr lang="en-GB" sz="2800" i="1" u="sng" dirty="0">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1" nodeType="clickEffect">
                                  <p:stCondLst>
                                    <p:cond delay="0"/>
                                  </p:stCondLst>
                                  <p:childTnLst>
                                    <p:set>
                                      <p:cBhvr>
                                        <p:cTn id="3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4" grpId="0" build="p"/>
      <p:bldP spid="7" grpId="0"/>
      <p:bldP spid="7" grpId="1"/>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476673"/>
            <a:ext cx="7993062" cy="3754874"/>
          </a:xfrm>
          <a:prstGeom prst="rect">
            <a:avLst/>
          </a:prstGeom>
          <a:noFill/>
          <a:ln w="9525">
            <a:noFill/>
            <a:miter lim="800000"/>
            <a:headEnd/>
            <a:tailEnd/>
          </a:ln>
        </p:spPr>
        <p:txBody>
          <a:bodyPr wrap="square">
            <a:spAutoFit/>
          </a:bodyPr>
          <a:lstStyle/>
          <a:p>
            <a:pPr eaLnBrk="0" hangingPunct="0">
              <a:spcBef>
                <a:spcPct val="50000"/>
              </a:spcBef>
            </a:pPr>
            <a:r>
              <a:rPr lang="en-GB" sz="2800" b="1" dirty="0" smtClean="0">
                <a:latin typeface="Tahoma" pitchFamily="34" charset="0"/>
                <a:ea typeface="ＭＳ Ｐゴシック" pitchFamily="-112" charset="-128"/>
              </a:rPr>
              <a:t>Home tasks for next Monday:</a:t>
            </a:r>
          </a:p>
          <a:p>
            <a:pPr eaLnBrk="0" hangingPunct="0">
              <a:spcBef>
                <a:spcPct val="50000"/>
              </a:spcBef>
            </a:pPr>
            <a:endParaRPr lang="en-GB" sz="2800" b="1" dirty="0" smtClean="0">
              <a:solidFill>
                <a:srgbClr val="C00000"/>
              </a:solidFill>
              <a:latin typeface="Tahoma" pitchFamily="34" charset="0"/>
              <a:ea typeface="ＭＳ Ｐゴシック" pitchFamily="-112" charset="-128"/>
            </a:endParaRPr>
          </a:p>
          <a:p>
            <a:pPr eaLnBrk="0" hangingPunct="0">
              <a:spcBef>
                <a:spcPct val="50000"/>
              </a:spcBef>
            </a:pPr>
            <a:r>
              <a:rPr lang="en-GB" sz="2400" dirty="0" smtClean="0">
                <a:solidFill>
                  <a:srgbClr val="C00000"/>
                </a:solidFill>
                <a:latin typeface="Tahoma" pitchFamily="34" charset="0"/>
                <a:ea typeface="ＭＳ Ｐゴシック" pitchFamily="-112" charset="-128"/>
              </a:rPr>
              <a:t>NOTE: Will be emailed out to you.</a:t>
            </a: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Log into Simply Do Ideas portal (and join group).</a:t>
            </a:r>
          </a:p>
          <a:p>
            <a:pPr marL="514350" indent="-514350" eaLnBrk="0" hangingPunct="0">
              <a:spcBef>
                <a:spcPct val="50000"/>
              </a:spcBef>
              <a:buAutoNum type="arabicPeriod"/>
            </a:pPr>
            <a:r>
              <a:rPr lang="en-GB" sz="2400" dirty="0" smtClean="0">
                <a:latin typeface="Tahoma" pitchFamily="34" charset="0"/>
                <a:ea typeface="ＭＳ Ｐゴシック" pitchFamily="-112" charset="-128"/>
              </a:rPr>
              <a:t>Complete SWOT Analysis and Step 1 on portal.</a:t>
            </a:r>
          </a:p>
          <a:p>
            <a:pPr marL="514350" indent="-514350" eaLnBrk="0" hangingPunct="0">
              <a:spcBef>
                <a:spcPct val="50000"/>
              </a:spcBef>
            </a:pPr>
            <a:r>
              <a:rPr lang="en-GB" sz="2400" dirty="0" smtClean="0">
                <a:latin typeface="Tahoma" pitchFamily="34" charset="0"/>
                <a:ea typeface="ＭＳ Ｐゴシック" pitchFamily="-112" charset="-128"/>
              </a:rPr>
              <a:t/>
            </a:r>
            <a:br>
              <a:rPr lang="en-GB" sz="2400" dirty="0" smtClean="0">
                <a:latin typeface="Tahoma" pitchFamily="34" charset="0"/>
                <a:ea typeface="ＭＳ Ｐゴシック" pitchFamily="-112" charset="-128"/>
              </a:rPr>
            </a:br>
            <a:endParaRPr lang="en-GB" sz="2400" dirty="0" smtClean="0">
              <a:latin typeface="Tahoma" pitchFamily="34" charset="0"/>
              <a:ea typeface="ＭＳ Ｐゴシック" pitchFamily="-112" charset="-128"/>
            </a:endParaRPr>
          </a:p>
        </p:txBody>
      </p:sp>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827088" y="1700808"/>
            <a:ext cx="7993062" cy="3046988"/>
          </a:xfrm>
          <a:prstGeom prst="rect">
            <a:avLst/>
          </a:prstGeom>
          <a:noFill/>
          <a:ln w="9525">
            <a:noFill/>
            <a:miter lim="800000"/>
            <a:headEnd/>
            <a:tailEnd/>
          </a:ln>
        </p:spPr>
        <p:txBody>
          <a:bodyPr>
            <a:spAutoFit/>
          </a:bodyPr>
          <a:lstStyle/>
          <a:p>
            <a:pPr lvl="1" eaLnBrk="0" hangingPunct="0">
              <a:spcBef>
                <a:spcPct val="50000"/>
              </a:spcBef>
            </a:pPr>
            <a:endParaRPr lang="en-GB" sz="2400" dirty="0">
              <a:latin typeface="Tahoma" pitchFamily="34" charset="0"/>
              <a:ea typeface="ＭＳ Ｐゴシック" pitchFamily="-112" charset="-128"/>
            </a:endParaRPr>
          </a:p>
          <a:p>
            <a:pPr eaLnBrk="0" hangingPunct="0">
              <a:spcBef>
                <a:spcPct val="50000"/>
              </a:spcBef>
              <a:buFont typeface="Arial" pitchFamily="34" charset="0"/>
              <a:buChar char="•"/>
            </a:pPr>
            <a:r>
              <a:rPr lang="en-GB" sz="2400" dirty="0" smtClean="0">
                <a:latin typeface="Tahoma" pitchFamily="34" charset="0"/>
                <a:ea typeface="ＭＳ Ｐゴシック" pitchFamily="-112" charset="-128"/>
              </a:rPr>
              <a:t>Weekly Homework is:</a:t>
            </a:r>
          </a:p>
          <a:p>
            <a:pPr lvl="1" eaLnBrk="0" hangingPunct="0">
              <a:spcBef>
                <a:spcPct val="50000"/>
              </a:spcBef>
              <a:buFont typeface="Arial" pitchFamily="34" charset="0"/>
              <a:buChar char="•"/>
            </a:pPr>
            <a:r>
              <a:rPr lang="en-GB" sz="2400" dirty="0" smtClean="0">
                <a:latin typeface="Tahoma" pitchFamily="34" charset="0"/>
                <a:ea typeface="ＭＳ Ｐゴシック" pitchFamily="-112" charset="-128"/>
              </a:rPr>
              <a:t> to contextualise topics discussed – ‘relate it to your industry’ and feedback</a:t>
            </a:r>
          </a:p>
          <a:p>
            <a:pPr lvl="1" eaLnBrk="0" hangingPunct="0">
              <a:spcBef>
                <a:spcPct val="50000"/>
              </a:spcBef>
              <a:buFont typeface="Arial" pitchFamily="34" charset="0"/>
              <a:buChar char="•"/>
            </a:pPr>
            <a:r>
              <a:rPr lang="en-GB" sz="2400" dirty="0" smtClean="0">
                <a:latin typeface="Tahoma" pitchFamily="34" charset="0"/>
                <a:ea typeface="ＭＳ Ｐゴシック" pitchFamily="-112" charset="-128"/>
              </a:rPr>
              <a:t> Work on and complete CV</a:t>
            </a:r>
          </a:p>
          <a:p>
            <a:pPr lvl="1" eaLnBrk="0" hangingPunct="0">
              <a:spcBef>
                <a:spcPct val="50000"/>
              </a:spcBef>
              <a:buFont typeface="Arial" pitchFamily="34" charset="0"/>
              <a:buChar char="•"/>
            </a:pPr>
            <a:r>
              <a:rPr lang="en-GB" sz="2400" dirty="0" smtClean="0">
                <a:latin typeface="Tahoma" pitchFamily="34" charset="0"/>
                <a:ea typeface="ＭＳ Ｐゴシック" pitchFamily="-112" charset="-128"/>
              </a:rPr>
              <a:t> Complete the ‘Simply Do Ideas’ platform</a:t>
            </a:r>
          </a:p>
        </p:txBody>
      </p:sp>
      <p:sp>
        <p:nvSpPr>
          <p:cNvPr id="3" name="Rectangle 2"/>
          <p:cNvSpPr/>
          <p:nvPr/>
        </p:nvSpPr>
        <p:spPr>
          <a:xfrm>
            <a:off x="539552" y="620688"/>
            <a:ext cx="6840760" cy="461665"/>
          </a:xfrm>
          <a:prstGeom prst="rect">
            <a:avLst/>
          </a:prstGeom>
        </p:spPr>
        <p:txBody>
          <a:bodyPr wrap="square">
            <a:spAutoFit/>
          </a:bodyPr>
          <a:lstStyle/>
          <a:p>
            <a:pPr eaLnBrk="0" hangingPunct="0">
              <a:spcBef>
                <a:spcPct val="50000"/>
              </a:spcBef>
            </a:pPr>
            <a:r>
              <a:rPr lang="en-GB" sz="2400" b="1" dirty="0" smtClean="0">
                <a:latin typeface="Tahoma" pitchFamily="34" charset="0"/>
                <a:ea typeface="ＭＳ Ｐゴシック" pitchFamily="-112" charset="-128"/>
              </a:rPr>
              <a:t>In addition:</a:t>
            </a:r>
            <a:endParaRPr lang="en-GB" sz="2400" b="1" dirty="0">
              <a:latin typeface="Tahoma" pitchFamily="34" charset="0"/>
              <a:ea typeface="ＭＳ Ｐゴシック" pitchFamily="-112" charset="-128"/>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3"/>
          <p:cNvSpPr txBox="1">
            <a:spLocks noChangeArrowheads="1"/>
          </p:cNvSpPr>
          <p:nvPr/>
        </p:nvSpPr>
        <p:spPr bwMode="auto">
          <a:xfrm>
            <a:off x="395536" y="2060575"/>
            <a:ext cx="7993062" cy="4401205"/>
          </a:xfrm>
          <a:prstGeom prst="rect">
            <a:avLst/>
          </a:prstGeom>
          <a:noFill/>
          <a:ln w="9525">
            <a:noFill/>
            <a:miter lim="800000"/>
            <a:headEnd/>
            <a:tailEnd/>
          </a:ln>
        </p:spPr>
        <p:txBody>
          <a:bodyPr>
            <a:spAutoFit/>
          </a:bodyPr>
          <a:lstStyle/>
          <a:p>
            <a:pPr eaLnBrk="0" hangingPunct="0">
              <a:spcBef>
                <a:spcPct val="50000"/>
              </a:spcBef>
            </a:pPr>
            <a:r>
              <a:rPr lang="en-GB" sz="2800" dirty="0" smtClean="0">
                <a:latin typeface="Tahoma" pitchFamily="34" charset="0"/>
                <a:ea typeface="ＭＳ Ｐゴシック" pitchFamily="-112" charset="-128"/>
              </a:rPr>
              <a:t>Neil Dyer</a:t>
            </a:r>
            <a:br>
              <a:rPr lang="en-GB" sz="2800" dirty="0" smtClean="0">
                <a:latin typeface="Tahoma" pitchFamily="34" charset="0"/>
                <a:ea typeface="ＭＳ Ｐゴシック" pitchFamily="-112" charset="-128"/>
              </a:rPr>
            </a:br>
            <a:r>
              <a:rPr lang="en-GB" sz="2800" dirty="0" smtClean="0">
                <a:solidFill>
                  <a:srgbClr val="0070C0"/>
                </a:solidFill>
                <a:latin typeface="Tahoma" pitchFamily="34" charset="0"/>
                <a:ea typeface="ＭＳ Ｐゴシック" pitchFamily="-112" charset="-128"/>
              </a:rPr>
              <a:t>neil@neodynamic.co.uk</a:t>
            </a: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Check </a:t>
            </a:r>
            <a:r>
              <a:rPr lang="en-GB" sz="2800" dirty="0" err="1" smtClean="0">
                <a:latin typeface="Tahoma" pitchFamily="34" charset="0"/>
                <a:ea typeface="ＭＳ Ｐゴシック" pitchFamily="-112" charset="-128"/>
              </a:rPr>
              <a:t>Moodle</a:t>
            </a:r>
            <a:r>
              <a:rPr lang="en-GB" sz="2800" dirty="0" smtClean="0">
                <a:latin typeface="Tahoma" pitchFamily="34" charset="0"/>
                <a:ea typeface="ＭＳ Ｐゴシック" pitchFamily="-112" charset="-128"/>
              </a:rPr>
              <a:t> and </a:t>
            </a:r>
            <a:br>
              <a:rPr lang="en-GB" sz="2800" dirty="0" smtClean="0">
                <a:latin typeface="Tahoma" pitchFamily="34" charset="0"/>
                <a:ea typeface="ＭＳ Ｐゴシック" pitchFamily="-112" charset="-128"/>
              </a:rPr>
            </a:br>
            <a:r>
              <a:rPr lang="en-GB" sz="2800" dirty="0" smtClean="0">
                <a:latin typeface="Tahoma" pitchFamily="34" charset="0"/>
                <a:ea typeface="ＭＳ Ｐゴシック" pitchFamily="-112" charset="-128"/>
              </a:rPr>
              <a:t>your emails</a:t>
            </a:r>
            <a:r>
              <a:rPr lang="en-GB" sz="2800" dirty="0">
                <a:latin typeface="Tahoma" pitchFamily="34" charset="0"/>
                <a:ea typeface="ＭＳ Ｐゴシック" pitchFamily="-112" charset="-128"/>
              </a:rPr>
              <a:t/>
            </a:r>
            <a:br>
              <a:rPr lang="en-GB" sz="2800" dirty="0">
                <a:latin typeface="Tahoma" pitchFamily="34" charset="0"/>
                <a:ea typeface="ＭＳ Ｐゴシック" pitchFamily="-112" charset="-128"/>
              </a:rPr>
            </a:br>
            <a:endParaRPr lang="en-GB" sz="2800" dirty="0" smtClean="0">
              <a:latin typeface="Tahoma" pitchFamily="34" charset="0"/>
              <a:ea typeface="ＭＳ Ｐゴシック" pitchFamily="-112" charset="-128"/>
            </a:endParaRPr>
          </a:p>
          <a:p>
            <a:pPr eaLnBrk="0" hangingPunct="0">
              <a:spcBef>
                <a:spcPct val="50000"/>
              </a:spcBef>
            </a:pPr>
            <a:endParaRPr lang="en-GB" sz="2800" dirty="0">
              <a:latin typeface="Tahoma" pitchFamily="34" charset="0"/>
              <a:ea typeface="ＭＳ Ｐゴシック" pitchFamily="-112" charset="-128"/>
            </a:endParaRPr>
          </a:p>
          <a:p>
            <a:pPr eaLnBrk="0" hangingPunct="0">
              <a:spcBef>
                <a:spcPct val="50000"/>
              </a:spcBef>
            </a:pPr>
            <a:r>
              <a:rPr lang="en-GB" sz="2800" dirty="0" smtClean="0">
                <a:latin typeface="Tahoma" pitchFamily="34" charset="0"/>
                <a:ea typeface="ＭＳ Ｐゴシック" pitchFamily="-112" charset="-128"/>
              </a:rPr>
              <a:t>Ask anything, any time!</a:t>
            </a:r>
            <a:endParaRPr lang="en-GB" sz="2800" dirty="0">
              <a:latin typeface="Tahoma" pitchFamily="34" charset="0"/>
              <a:ea typeface="ＭＳ Ｐゴシック" pitchFamily="-112" charset="-128"/>
            </a:endParaRPr>
          </a:p>
        </p:txBody>
      </p:sp>
      <p:pic>
        <p:nvPicPr>
          <p:cNvPr id="3" name="Picture 2" descr="download.jpg"/>
          <p:cNvPicPr>
            <a:picLocks noChangeAspect="1"/>
          </p:cNvPicPr>
          <p:nvPr/>
        </p:nvPicPr>
        <p:blipFill>
          <a:blip r:embed="rId2" cstate="print"/>
          <a:stretch>
            <a:fillRect/>
          </a:stretch>
        </p:blipFill>
        <p:spPr>
          <a:xfrm>
            <a:off x="5148064" y="2924944"/>
            <a:ext cx="3500462" cy="3378175"/>
          </a:xfrm>
          <a:prstGeom prst="rect">
            <a:avLst/>
          </a:prstGeom>
        </p:spPr>
      </p:pic>
      <p:sp>
        <p:nvSpPr>
          <p:cNvPr id="4" name="Title 4"/>
          <p:cNvSpPr>
            <a:spLocks noGrp="1"/>
          </p:cNvSpPr>
          <p:nvPr>
            <p:ph type="title"/>
          </p:nvPr>
        </p:nvSpPr>
        <p:spPr>
          <a:xfrm>
            <a:off x="323528" y="44624"/>
            <a:ext cx="8229600" cy="1364162"/>
          </a:xfrm>
        </p:spPr>
        <p:txBody>
          <a:bodyPr>
            <a:normAutofit fontScale="90000"/>
          </a:bodyPr>
          <a:lstStyle/>
          <a:p>
            <a:r>
              <a:rPr lang="en-GB" sz="8800" dirty="0" smtClean="0">
                <a:solidFill>
                  <a:schemeClr val="accent4">
                    <a:lumMod val="50000"/>
                  </a:schemeClr>
                </a:solidFill>
                <a:latin typeface="AR CENA" pitchFamily="2" charset="0"/>
              </a:rPr>
              <a:t>ANY QUESTIONS?</a:t>
            </a:r>
            <a:endParaRPr lang="en-GB" sz="96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1178</TotalTime>
  <Words>3235</Words>
  <Application>Microsoft Office PowerPoint</Application>
  <PresentationFormat>On-screen Show (4:3)</PresentationFormat>
  <Paragraphs>501</Paragraphs>
  <Slides>72</Slides>
  <Notes>0</Notes>
  <HiddenSlides>0</HiddenSlides>
  <MMClips>0</MMClips>
  <ScaleCrop>false</ScaleCrop>
  <HeadingPairs>
    <vt:vector size="4" baseType="variant">
      <vt:variant>
        <vt:lpstr>Theme</vt:lpstr>
      </vt:variant>
      <vt:variant>
        <vt:i4>1</vt:i4>
      </vt:variant>
      <vt:variant>
        <vt:lpstr>Slide Titles</vt:lpstr>
      </vt:variant>
      <vt:variant>
        <vt:i4>72</vt:i4>
      </vt:variant>
    </vt:vector>
  </HeadingPairs>
  <TitlesOfParts>
    <vt:vector size="73" baseType="lpstr">
      <vt:lpstr>Median</vt:lpstr>
      <vt:lpstr>BuSINESS, MARKETING &amp; SELF PROMOTION</vt:lpstr>
      <vt:lpstr>Slide 2</vt:lpstr>
      <vt:lpstr>SCANNING YOUR ENVIRONMENT </vt:lpstr>
      <vt:lpstr>Slide 4</vt:lpstr>
      <vt:lpstr>Slide 5</vt:lpstr>
      <vt:lpstr>A MARKETING PLAN</vt:lpstr>
      <vt:lpstr>Slide 7</vt:lpstr>
      <vt:lpstr>Slide 8</vt:lpstr>
      <vt:lpstr>Slide 9</vt:lpstr>
      <vt:lpstr>BUSINESS STRUCTURE </vt:lpstr>
      <vt:lpstr>The Formal (Boring) Stuff</vt:lpstr>
      <vt:lpstr>The HMRC</vt:lpstr>
      <vt:lpstr>Business Structure  (or models or set-up or formation)</vt:lpstr>
      <vt:lpstr>Business Structure </vt:lpstr>
      <vt:lpstr>Slide 15</vt:lpstr>
      <vt:lpstr>Slide 16</vt:lpstr>
      <vt:lpstr>A bit of both?</vt:lpstr>
      <vt:lpstr>Slide 18</vt:lpstr>
      <vt:lpstr>Slide 19</vt:lpstr>
      <vt:lpstr>Slide 20</vt:lpstr>
      <vt:lpstr>Business Structure  (or models or set-up or formation)</vt:lpstr>
      <vt:lpstr>Business Structure  (or models or set-up or formation)</vt:lpstr>
      <vt:lpstr>Slide 23</vt:lpstr>
      <vt:lpstr>Summary</vt:lpstr>
      <vt:lpstr>Intellectual Property (IP)</vt:lpstr>
      <vt:lpstr>Intellectual Property (IP)</vt:lpstr>
      <vt:lpstr>INTELLECTUAL PROPERTY</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Music Publishing and Royalty Collection</vt:lpstr>
      <vt:lpstr>Slide 47</vt:lpstr>
      <vt:lpstr>Slide 48</vt:lpstr>
      <vt:lpstr>Slide 49</vt:lpstr>
      <vt:lpstr>Slide 50</vt:lpstr>
      <vt:lpstr>Slide 51</vt:lpstr>
      <vt:lpstr>Slide 52</vt:lpstr>
      <vt:lpstr>Slide 53</vt:lpstr>
      <vt:lpstr>Slide 54</vt:lpstr>
      <vt:lpstr>Slide 55</vt:lpstr>
      <vt:lpstr>Slide 56</vt:lpstr>
      <vt:lpstr>Music Writing &amp; Publishing</vt:lpstr>
      <vt:lpstr>STEP 1: CONCEPT</vt:lpstr>
      <vt:lpstr>Your Ideas...</vt:lpstr>
      <vt:lpstr>Simply Do Ideas</vt:lpstr>
      <vt:lpstr>STEP 1: Concept</vt:lpstr>
      <vt:lpstr>STEP 1: Concept</vt:lpstr>
      <vt:lpstr>STEP 1: Concept</vt:lpstr>
      <vt:lpstr>STEP 1: Concept</vt:lpstr>
      <vt:lpstr>STEP 1: Concept</vt:lpstr>
      <vt:lpstr>SWOT ANALYSIS</vt:lpstr>
      <vt:lpstr>SWOT ANALYSIS</vt:lpstr>
      <vt:lpstr>FURTHER ANALYSIS</vt:lpstr>
      <vt:lpstr>STEP 1: Concept</vt:lpstr>
      <vt:lpstr>Slide 70</vt:lpstr>
      <vt:lpstr>Slide 71</vt:lpstr>
      <vt:lpstr>ANY QUESTIONS?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Music Industry</dc:title>
  <dc:creator>Owner</dc:creator>
  <cp:lastModifiedBy>NeoDynamic</cp:lastModifiedBy>
  <cp:revision>155</cp:revision>
  <dcterms:created xsi:type="dcterms:W3CDTF">2009-03-03T23:08:25Z</dcterms:created>
  <dcterms:modified xsi:type="dcterms:W3CDTF">2017-10-16T17:20:44Z</dcterms:modified>
</cp:coreProperties>
</file>