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6" r:id="rId4"/>
  </p:sldMasterIdLst>
  <p:notesMasterIdLst>
    <p:notesMasterId r:id="rId29"/>
  </p:notesMasterIdLst>
  <p:sldIdLst>
    <p:sldId id="303" r:id="rId5"/>
    <p:sldId id="304" r:id="rId6"/>
    <p:sldId id="394" r:id="rId7"/>
    <p:sldId id="396" r:id="rId8"/>
    <p:sldId id="347" r:id="rId9"/>
    <p:sldId id="398" r:id="rId10"/>
    <p:sldId id="399" r:id="rId11"/>
    <p:sldId id="402" r:id="rId12"/>
    <p:sldId id="357" r:id="rId13"/>
    <p:sldId id="407" r:id="rId14"/>
    <p:sldId id="408" r:id="rId15"/>
    <p:sldId id="409" r:id="rId16"/>
    <p:sldId id="410" r:id="rId17"/>
    <p:sldId id="411" r:id="rId18"/>
    <p:sldId id="426" r:id="rId19"/>
    <p:sldId id="415" r:id="rId20"/>
    <p:sldId id="416" r:id="rId21"/>
    <p:sldId id="418" r:id="rId22"/>
    <p:sldId id="419" r:id="rId23"/>
    <p:sldId id="424" r:id="rId24"/>
    <p:sldId id="425" r:id="rId25"/>
    <p:sldId id="428" r:id="rId26"/>
    <p:sldId id="423" r:id="rId27"/>
    <p:sldId id="420"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62" autoAdjust="0"/>
    <p:restoredTop sz="59181" autoAdjust="0"/>
  </p:normalViewPr>
  <p:slideViewPr>
    <p:cSldViewPr snapToGrid="0">
      <p:cViewPr varScale="1">
        <p:scale>
          <a:sx n="72" d="100"/>
          <a:sy n="72" d="100"/>
        </p:scale>
        <p:origin x="2730" y="72"/>
      </p:cViewPr>
      <p:guideLst>
        <p:guide orient="horz" pos="2160"/>
        <p:guide pos="288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31/10/2025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mindtools.com/ag6pkn9/root-cause-analysis"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sciencedirect.com/topics/psychology/bounded-rationality"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decision-making-solutions.com/decision_making_process.html"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www.decision-making-solutions.com/glossary_e.html#Expertise" TargetMode="Externa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scribbr.co.uk/faq-category/research-bias-en-gb/"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cipd.org/uk/knowledge/factsheets/swot-analysis-factsheet/"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a:t>
            </a:fld>
            <a:endParaRPr lang="en-GB"/>
          </a:p>
        </p:txBody>
      </p:sp>
    </p:spTree>
    <p:extLst>
      <p:ext uri="{BB962C8B-B14F-4D97-AF65-F5344CB8AC3E}">
        <p14:creationId xmlns:p14="http://schemas.microsoft.com/office/powerpoint/2010/main" val="2909563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655900-DFDC-7F98-5C63-B0065A2C68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BF1781-4248-9FC2-A4E1-6398FD08E8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DE6AC8-A7A4-5C61-3EE0-ED5A0C29E4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364CF6D-6488-053D-14F9-8C618931C21C}"/>
              </a:ext>
            </a:extLst>
          </p:cNvPr>
          <p:cNvSpPr>
            <a:spLocks noGrp="1"/>
          </p:cNvSpPr>
          <p:nvPr>
            <p:ph type="sldNum" sz="quarter" idx="5"/>
          </p:nvPr>
        </p:nvSpPr>
        <p:spPr/>
        <p:txBody>
          <a:bodyPr/>
          <a:lstStyle/>
          <a:p>
            <a:fld id="{15E43DBC-073C-4AB9-9B7E-763DDAD352F9}" type="slidenum">
              <a:rPr lang="en-GB" smtClean="0"/>
              <a:t>3</a:t>
            </a:fld>
            <a:endParaRPr lang="en-GB"/>
          </a:p>
        </p:txBody>
      </p:sp>
    </p:spTree>
    <p:extLst>
      <p:ext uri="{BB962C8B-B14F-4D97-AF65-F5344CB8AC3E}">
        <p14:creationId xmlns:p14="http://schemas.microsoft.com/office/powerpoint/2010/main" val="4156487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A3A3A"/>
                </a:solidFill>
                <a:effectLst/>
                <a:latin typeface="Source Sans Pro" panose="020B0503030403020204" pitchFamily="34" charset="0"/>
              </a:rPr>
              <a:t>Proctor, T. (2019) </a:t>
            </a:r>
            <a:r>
              <a:rPr lang="en-GB" b="0" i="1" dirty="0">
                <a:solidFill>
                  <a:srgbClr val="3A3A3A"/>
                </a:solidFill>
                <a:effectLst/>
                <a:latin typeface="Source Sans Pro" panose="020B0503030403020204" pitchFamily="34" charset="0"/>
              </a:rPr>
              <a:t>Creative problem solving for managers : developing skills for decision making and innovation</a:t>
            </a:r>
            <a:r>
              <a:rPr lang="en-GB" b="0" i="0" dirty="0">
                <a:solidFill>
                  <a:srgbClr val="3A3A3A"/>
                </a:solidFill>
                <a:effectLst/>
                <a:latin typeface="Source Sans Pro" panose="020B0503030403020204" pitchFamily="34" charset="0"/>
              </a:rPr>
              <a:t>. Fifth edition. New York: Routledge.</a:t>
            </a:r>
            <a:endParaRPr lang="en-GB" dirty="0"/>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4</a:t>
            </a:fld>
            <a:endParaRPr lang="en-GB"/>
          </a:p>
        </p:txBody>
      </p:sp>
    </p:spTree>
    <p:extLst>
      <p:ext uri="{BB962C8B-B14F-4D97-AF65-F5344CB8AC3E}">
        <p14:creationId xmlns:p14="http://schemas.microsoft.com/office/powerpoint/2010/main" val="11502562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5</a:t>
            </a:fld>
            <a:endParaRPr lang="en-GB"/>
          </a:p>
        </p:txBody>
      </p:sp>
    </p:spTree>
    <p:extLst>
      <p:ext uri="{BB962C8B-B14F-4D97-AF65-F5344CB8AC3E}">
        <p14:creationId xmlns:p14="http://schemas.microsoft.com/office/powerpoint/2010/main" val="15171495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dirty="0">
                <a:effectLst/>
                <a:latin typeface="Libre Franklin" pitchFamily="2" charset="0"/>
              </a:rPr>
              <a:t>Physical causes</a:t>
            </a:r>
            <a:r>
              <a:rPr lang="en-GB" b="0" i="0" dirty="0">
                <a:effectLst/>
                <a:latin typeface="Libre Franklin" pitchFamily="2" charset="0"/>
              </a:rPr>
              <a:t> – Tangible, material items failed in some way (for example, a car's brakes stopped working).</a:t>
            </a:r>
          </a:p>
          <a:p>
            <a:pPr algn="l">
              <a:buFont typeface="+mj-lt"/>
              <a:buAutoNum type="arabicPeriod"/>
            </a:pPr>
            <a:r>
              <a:rPr lang="en-GB" b="1" i="0" dirty="0">
                <a:effectLst/>
                <a:latin typeface="Libre Franklin" pitchFamily="2" charset="0"/>
              </a:rPr>
              <a:t>Human causes</a:t>
            </a:r>
            <a:r>
              <a:rPr lang="en-GB" b="0" i="0" dirty="0">
                <a:effectLst/>
                <a:latin typeface="Libre Franklin" pitchFamily="2" charset="0"/>
              </a:rPr>
              <a:t> – People did something wrong, or did not do something that was needed. Human causes typically lead to physical causes (for example, no one filled the brake fluid, which led to the brakes failing).</a:t>
            </a:r>
          </a:p>
          <a:p>
            <a:pPr algn="l">
              <a:buFont typeface="+mj-lt"/>
              <a:buAutoNum type="arabicPeriod"/>
            </a:pPr>
            <a:r>
              <a:rPr lang="en-GB" b="1" i="0" dirty="0">
                <a:effectLst/>
                <a:latin typeface="Libre Franklin" pitchFamily="2" charset="0"/>
              </a:rPr>
              <a:t>Organisational causes</a:t>
            </a:r>
            <a:r>
              <a:rPr lang="en-GB" b="0" i="0" dirty="0">
                <a:effectLst/>
                <a:latin typeface="Libre Franklin" pitchFamily="2" charset="0"/>
              </a:rPr>
              <a:t> – A system, process or policy that people use to make decisions or do their work is faulty (for example, no one person was responsible for vehicle maintenance, and everyone assumed someone else had filled the brake fluid).</a:t>
            </a:r>
            <a:endParaRPr lang="en-GB" dirty="0"/>
          </a:p>
          <a:p>
            <a:endParaRPr lang="en-GB" dirty="0"/>
          </a:p>
          <a:p>
            <a:r>
              <a:rPr lang="en-GB" dirty="0">
                <a:hlinkClick r:id="rId3"/>
              </a:rPr>
              <a:t>Root Cause Analysis - Tracing a Problem to Its Origins (mindtools.com)</a:t>
            </a: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6</a:t>
            </a:fld>
            <a:endParaRPr lang="en-GB"/>
          </a:p>
        </p:txBody>
      </p:sp>
    </p:spTree>
    <p:extLst>
      <p:ext uri="{BB962C8B-B14F-4D97-AF65-F5344CB8AC3E}">
        <p14:creationId xmlns:p14="http://schemas.microsoft.com/office/powerpoint/2010/main" val="39291405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9B9587-42CB-D134-69F7-483FF058F1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B2C19A-CAD2-0246-F9DD-0724661DC8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5E9F7F-1026-848A-8964-81F1648A223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3A961C9-2EC5-500B-6759-4FBF72A2C5AD}"/>
              </a:ext>
            </a:extLst>
          </p:cNvPr>
          <p:cNvSpPr>
            <a:spLocks noGrp="1"/>
          </p:cNvSpPr>
          <p:nvPr>
            <p:ph type="sldNum" sz="quarter" idx="10"/>
          </p:nvPr>
        </p:nvSpPr>
        <p:spPr/>
        <p:txBody>
          <a:bodyPr/>
          <a:lstStyle/>
          <a:p>
            <a:fld id="{8CBDDFA6-66F8-4F99-B8F6-C4B18DC6700A}" type="slidenum">
              <a:rPr lang="en-GB" smtClean="0"/>
              <a:t>7</a:t>
            </a:fld>
            <a:endParaRPr lang="en-GB"/>
          </a:p>
        </p:txBody>
      </p:sp>
    </p:spTree>
    <p:extLst>
      <p:ext uri="{BB962C8B-B14F-4D97-AF65-F5344CB8AC3E}">
        <p14:creationId xmlns:p14="http://schemas.microsoft.com/office/powerpoint/2010/main" val="5436802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3FBEC3-9BCA-B02E-0F7A-7D87788DEA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44651F-E07B-39BE-F4B3-667A405E5A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1A5F80-BE1A-60C7-F6D3-32A8D4E6B0DB}"/>
              </a:ext>
            </a:extLst>
          </p:cNvPr>
          <p:cNvSpPr>
            <a:spLocks noGrp="1"/>
          </p:cNvSpPr>
          <p:nvPr>
            <p:ph type="body" idx="1"/>
          </p:nvPr>
        </p:nvSpPr>
        <p:spPr/>
        <p:txBody>
          <a:bodyPr/>
          <a:lstStyle/>
          <a:p>
            <a:r>
              <a:rPr lang="en-GB" dirty="0"/>
              <a:t>Timeframe:</a:t>
            </a:r>
          </a:p>
          <a:p>
            <a:endParaRPr lang="en-GB" dirty="0"/>
          </a:p>
          <a:p>
            <a:r>
              <a:rPr lang="en-GB" dirty="0"/>
              <a:t>SWOT: Often used for shorter-term planning and addressing current issues or opportunities.</a:t>
            </a:r>
          </a:p>
          <a:p>
            <a:endParaRPr lang="en-GB" dirty="0"/>
          </a:p>
          <a:p>
            <a:r>
              <a:rPr lang="en-GB" dirty="0"/>
              <a:t>Application:</a:t>
            </a:r>
          </a:p>
          <a:p>
            <a:endParaRPr lang="en-GB" dirty="0"/>
          </a:p>
          <a:p>
            <a:r>
              <a:rPr lang="en-GB" dirty="0"/>
              <a:t>SWOT: Commonly used for business planning, project planning, and product development.</a:t>
            </a:r>
          </a:p>
          <a:p>
            <a:endParaRPr lang="en-GB" dirty="0"/>
          </a:p>
          <a:p>
            <a:r>
              <a:rPr lang="en-GB" dirty="0"/>
              <a:t>Focus on Change:</a:t>
            </a:r>
          </a:p>
          <a:p>
            <a:endParaRPr lang="en-GB" dirty="0"/>
          </a:p>
          <a:p>
            <a:r>
              <a:rPr lang="en-GB" dirty="0"/>
              <a:t>SWOT: More focused on the present situation and how it can be improved or leveraged.</a:t>
            </a:r>
          </a:p>
          <a:p>
            <a:endParaRPr lang="en-GB" dirty="0"/>
          </a:p>
        </p:txBody>
      </p:sp>
      <p:sp>
        <p:nvSpPr>
          <p:cNvPr id="4" name="Slide Number Placeholder 3">
            <a:extLst>
              <a:ext uri="{FF2B5EF4-FFF2-40B4-BE49-F238E27FC236}">
                <a16:creationId xmlns:a16="http://schemas.microsoft.com/office/drawing/2014/main" id="{D184AC5C-4C70-12FD-56A3-33FFE4377300}"/>
              </a:ext>
            </a:extLst>
          </p:cNvPr>
          <p:cNvSpPr>
            <a:spLocks noGrp="1"/>
          </p:cNvSpPr>
          <p:nvPr>
            <p:ph type="sldNum" sz="quarter" idx="5"/>
          </p:nvPr>
        </p:nvSpPr>
        <p:spPr/>
        <p:txBody>
          <a:bodyPr/>
          <a:lstStyle/>
          <a:p>
            <a:fld id="{7AFB50B6-F1B6-43E7-9F13-F7A06A05F4FC}" type="slidenum">
              <a:rPr lang="en-GB" smtClean="0"/>
              <a:t>8</a:t>
            </a:fld>
            <a:endParaRPr lang="en-GB"/>
          </a:p>
        </p:txBody>
      </p:sp>
    </p:spTree>
    <p:extLst>
      <p:ext uri="{BB962C8B-B14F-4D97-AF65-F5344CB8AC3E}">
        <p14:creationId xmlns:p14="http://schemas.microsoft.com/office/powerpoint/2010/main" val="13769887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pPr algn="l">
              <a:buFont typeface="Arial" panose="020B0604020202020204" pitchFamily="34" charset="0"/>
              <a:buNone/>
            </a:pPr>
            <a:r>
              <a:rPr lang="en-GB" b="0" i="0" dirty="0">
                <a:effectLst/>
                <a:latin typeface="Libre Franklin" pitchFamily="2" charset="0"/>
              </a:rPr>
              <a:t>Porter’s Five Forces</a:t>
            </a:r>
          </a:p>
          <a:p>
            <a:pPr algn="l">
              <a:buFont typeface="Arial" panose="020B0604020202020204" pitchFamily="34" charset="0"/>
              <a:buChar char="•"/>
            </a:pPr>
            <a:r>
              <a:rPr lang="en-GB" b="0" i="0" dirty="0">
                <a:effectLst/>
                <a:latin typeface="Libre Franklin" pitchFamily="2" charset="0"/>
              </a:rPr>
              <a:t>The model has become one of the most popular business strategy tools that organisations use to understand more about the main competitive forces at work in their industry.</a:t>
            </a:r>
          </a:p>
          <a:p>
            <a:pPr algn="l">
              <a:buFont typeface="Arial" panose="020B0604020202020204" pitchFamily="34" charset="0"/>
              <a:buChar char="•"/>
            </a:pPr>
            <a:r>
              <a:rPr lang="en-GB" b="0" i="0" dirty="0">
                <a:effectLst/>
                <a:latin typeface="Libre Franklin" pitchFamily="2" charset="0"/>
              </a:rPr>
              <a:t>Porter's Five Forces include: Competitive Rivalry, Supplier Power, Buyer Power, Threat of Substitution, and Threat of New Entry.</a:t>
            </a:r>
          </a:p>
          <a:p>
            <a:pPr algn="l">
              <a:buFont typeface="Arial" panose="020B0604020202020204" pitchFamily="34" charset="0"/>
              <a:buChar char="•"/>
            </a:pPr>
            <a:r>
              <a:rPr lang="en-GB" b="0" i="0" dirty="0">
                <a:effectLst/>
                <a:latin typeface="Libre Franklin" pitchFamily="2" charset="0"/>
              </a:rPr>
              <a:t>The model encourages organisations to look beyond direct competitors when assessing strategy and, instead, consider broader environmental forces.</a:t>
            </a:r>
          </a:p>
          <a:p>
            <a:pPr algn="l">
              <a:buFont typeface="Arial" panose="020B0604020202020204" pitchFamily="34" charset="0"/>
              <a:buChar char="•"/>
            </a:pPr>
            <a:r>
              <a:rPr lang="en-GB" b="0" i="0" dirty="0">
                <a:effectLst/>
                <a:latin typeface="Libre Franklin" pitchFamily="2" charset="0"/>
              </a:rPr>
              <a:t>By understanding these forces, organisations can make more informed decisions, identify areas for improvement, and redefine their strategy to enhance and strengthen their competitive position in the market.</a:t>
            </a:r>
          </a:p>
          <a:p>
            <a:pPr algn="l">
              <a:buFont typeface="Arial" panose="020B0604020202020204" pitchFamily="34" charset="0"/>
              <a:buChar char="•"/>
            </a:pPr>
            <a:endParaRPr lang="en-GB" b="0" i="0" dirty="0">
              <a:effectLst/>
              <a:latin typeface="Libre Franklin" pitchFamily="2" charset="0"/>
            </a:endParaRPr>
          </a:p>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9</a:t>
            </a:fld>
            <a:endParaRPr lang="en-GB"/>
          </a:p>
        </p:txBody>
      </p:sp>
    </p:spTree>
    <p:extLst>
      <p:ext uri="{BB962C8B-B14F-4D97-AF65-F5344CB8AC3E}">
        <p14:creationId xmlns:p14="http://schemas.microsoft.com/office/powerpoint/2010/main" val="24066985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10</a:t>
            </a:fld>
            <a:endParaRPr lang="en-GB"/>
          </a:p>
        </p:txBody>
      </p:sp>
    </p:spTree>
    <p:extLst>
      <p:ext uri="{BB962C8B-B14F-4D97-AF65-F5344CB8AC3E}">
        <p14:creationId xmlns:p14="http://schemas.microsoft.com/office/powerpoint/2010/main" val="19999709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b="0" i="0" dirty="0">
                <a:solidFill>
                  <a:srgbClr val="2D2D2D"/>
                </a:solidFill>
                <a:effectLst/>
                <a:latin typeface="Noto Sans" panose="020B0502040204020203" pitchFamily="34" charset="0"/>
              </a:rPr>
              <a:t>The rational model of decision making is a method you can apply when facing challenges both in the workplace and at home. </a:t>
            </a:r>
          </a:p>
          <a:p>
            <a:r>
              <a:rPr lang="en-GB" b="0" i="0" dirty="0">
                <a:solidFill>
                  <a:srgbClr val="2D2D2D"/>
                </a:solidFill>
                <a:effectLst/>
                <a:latin typeface="Noto Sans" panose="020B0502040204020203" pitchFamily="34" charset="0"/>
              </a:rPr>
              <a:t>This model of decision making requires you to create a list of steps that you can take to divide a challenge or complex issue into much smaller, simpler and more manageable components. </a:t>
            </a:r>
          </a:p>
          <a:p>
            <a:r>
              <a:rPr lang="en-GB" b="0" i="0" dirty="0">
                <a:solidFill>
                  <a:srgbClr val="2D2D2D"/>
                </a:solidFill>
                <a:effectLst/>
                <a:latin typeface="Noto Sans" panose="020B0502040204020203" pitchFamily="34" charset="0"/>
              </a:rPr>
              <a:t>This particular method of decision making encourages you to rely on logic and order, following the assumption that the challenge you're facing is manageable and that finding a solution is impossible.</a:t>
            </a:r>
          </a:p>
          <a:p>
            <a:r>
              <a:rPr lang="en-GB" b="0" i="0" dirty="0">
                <a:solidFill>
                  <a:srgbClr val="2D2D2D"/>
                </a:solidFill>
                <a:effectLst/>
                <a:latin typeface="Noto Sans" panose="020B0502040204020203" pitchFamily="34" charset="0"/>
              </a:rPr>
              <a:t>Rational decision making assumes that those making the decisions automatically maximise the advantages and benefits towards themselves and minimise the potential costs from making any decision. This form of decision making also relies on data. </a:t>
            </a:r>
          </a:p>
          <a:p>
            <a:r>
              <a:rPr lang="en-GB" b="0" i="0" dirty="0">
                <a:solidFill>
                  <a:srgbClr val="2D2D2D"/>
                </a:solidFill>
                <a:effectLst/>
                <a:latin typeface="Noto Sans" panose="020B0502040204020203" pitchFamily="34" charset="0"/>
              </a:rPr>
              <a:t>It's important to remember to use measurable data when applying this method, and that analysis of this data is necessary before making the final decision. </a:t>
            </a:r>
          </a:p>
          <a:p>
            <a:r>
              <a:rPr lang="en-GB" b="0" i="0" dirty="0">
                <a:solidFill>
                  <a:srgbClr val="2D2D2D"/>
                </a:solidFill>
                <a:effectLst/>
                <a:latin typeface="Noto Sans" panose="020B0502040204020203" pitchFamily="34" charset="0"/>
              </a:rPr>
              <a:t>The model has a strong bias towards analysis and data over other factors, including ethical, obligatory or personal information. </a:t>
            </a:r>
          </a:p>
          <a:p>
            <a:r>
              <a:rPr lang="en-GB" b="0" i="0" dirty="0">
                <a:solidFill>
                  <a:srgbClr val="2D2D2D"/>
                </a:solidFill>
                <a:effectLst/>
                <a:latin typeface="Noto Sans" panose="020B0502040204020203" pitchFamily="34" charset="0"/>
              </a:rPr>
              <a:t>Business and economic theories assume that rational decisions are always made when it concerns consumable products and services.</a:t>
            </a:r>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11</a:t>
            </a:fld>
            <a:endParaRPr lang="en-GB"/>
          </a:p>
        </p:txBody>
      </p:sp>
    </p:spTree>
    <p:extLst>
      <p:ext uri="{BB962C8B-B14F-4D97-AF65-F5344CB8AC3E}">
        <p14:creationId xmlns:p14="http://schemas.microsoft.com/office/powerpoint/2010/main" val="15459189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dirty="0">
                <a:hlinkClick r:id="rId3"/>
              </a:rPr>
              <a:t>Bounded Rationality - an overview | ScienceDirect Topics</a:t>
            </a:r>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12</a:t>
            </a:fld>
            <a:endParaRPr lang="en-GB"/>
          </a:p>
        </p:txBody>
      </p:sp>
    </p:spTree>
    <p:extLst>
      <p:ext uri="{BB962C8B-B14F-4D97-AF65-F5344CB8AC3E}">
        <p14:creationId xmlns:p14="http://schemas.microsoft.com/office/powerpoint/2010/main" val="19813567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pPr algn="l"/>
            <a:r>
              <a:rPr lang="en-GB" b="1" i="0" dirty="0">
                <a:solidFill>
                  <a:srgbClr val="1272A1"/>
                </a:solidFill>
                <a:effectLst/>
                <a:latin typeface="Open Sans" panose="020B0606030504020204" pitchFamily="34" charset="0"/>
              </a:rPr>
              <a:t>Problems with intuition and decision making</a:t>
            </a:r>
          </a:p>
          <a:p>
            <a:pPr algn="l"/>
            <a:r>
              <a:rPr lang="en-GB" b="0" i="0" dirty="0">
                <a:solidFill>
                  <a:srgbClr val="333333"/>
                </a:solidFill>
                <a:effectLst/>
                <a:latin typeface="Open Sans" panose="020B0606030504020204" pitchFamily="34" charset="0"/>
              </a:rPr>
              <a:t>Intuition plays a significant role in the choices we make. Unfortunately, working alone, intuition can be the source of significant errors in the course of making a decision. Here are some of the problems with intuition that can be avoided with a structured </a:t>
            </a:r>
            <a:r>
              <a:rPr lang="en-GB" b="1" i="0" u="none" strike="noStrike" dirty="0">
                <a:solidFill>
                  <a:srgbClr val="05ACFD"/>
                </a:solidFill>
                <a:effectLst/>
                <a:latin typeface="Open Sans" panose="020B0606030504020204" pitchFamily="34" charset="0"/>
                <a:hlinkClick r:id="rId3" tooltip="Decision Making Process"/>
              </a:rPr>
              <a:t>decision making process</a:t>
            </a:r>
            <a:r>
              <a:rPr lang="en-GB" b="0" i="0" dirty="0">
                <a:solidFill>
                  <a:srgbClr val="333333"/>
                </a:solidFill>
                <a:effectLst/>
                <a:latin typeface="Open Sans" panose="020B0606030504020204" pitchFamily="34" charset="0"/>
              </a:rPr>
              <a:t>.</a:t>
            </a:r>
          </a:p>
          <a:p>
            <a:pPr algn="l">
              <a:buFont typeface="Arial" panose="020B0604020202020204" pitchFamily="34" charset="0"/>
              <a:buChar char="•"/>
            </a:pPr>
            <a:r>
              <a:rPr lang="en-GB" b="0" i="0" dirty="0">
                <a:solidFill>
                  <a:srgbClr val="333333"/>
                </a:solidFill>
                <a:effectLst/>
                <a:latin typeface="Open Sans" panose="020B0606030504020204" pitchFamily="34" charset="0"/>
              </a:rPr>
              <a:t>Flawed information - Intuition decision making will respond quickly to inaccurate, insufficient, unreliable, or incomplete information based on patterns from previous experiences.</a:t>
            </a:r>
          </a:p>
          <a:p>
            <a:pPr algn="l">
              <a:buFont typeface="Arial" panose="020B0604020202020204" pitchFamily="34" charset="0"/>
              <a:buChar char="•"/>
            </a:pPr>
            <a:r>
              <a:rPr lang="en-GB" b="0" i="0" dirty="0">
                <a:solidFill>
                  <a:srgbClr val="333333"/>
                </a:solidFill>
                <a:effectLst/>
                <a:latin typeface="Open Sans" panose="020B0606030504020204" pitchFamily="34" charset="0"/>
              </a:rPr>
              <a:t>Short term emotional bias - Cognitive research has shown that even experts' decisions are influenced by unrelated emotions during the time of making a decision.</a:t>
            </a:r>
          </a:p>
          <a:p>
            <a:pPr algn="l">
              <a:buFont typeface="Arial" panose="020B0604020202020204" pitchFamily="34" charset="0"/>
              <a:buChar char="•"/>
            </a:pPr>
            <a:r>
              <a:rPr lang="en-GB" b="0" i="0" dirty="0">
                <a:solidFill>
                  <a:srgbClr val="333333"/>
                </a:solidFill>
                <a:effectLst/>
                <a:latin typeface="Open Sans" panose="020B0606030504020204" pitchFamily="34" charset="0"/>
              </a:rPr>
              <a:t>Insufficient consideration of alternatives - Intuition generally relies on pattern recognition and will point to solutions that have worked well with the current perceived pattern. This will limit considered options even though you may be dealing with a new decision situation that might require a novel or unique solution.</a:t>
            </a:r>
          </a:p>
          <a:p>
            <a:pPr algn="l">
              <a:buFont typeface="Arial" panose="020B0604020202020204" pitchFamily="34" charset="0"/>
              <a:buChar char="•"/>
            </a:pPr>
            <a:r>
              <a:rPr lang="en-GB" b="0" i="0" dirty="0">
                <a:solidFill>
                  <a:srgbClr val="333333"/>
                </a:solidFill>
                <a:effectLst/>
                <a:latin typeface="Open Sans" panose="020B0606030504020204" pitchFamily="34" charset="0"/>
              </a:rPr>
              <a:t>Prejudices - Emotions help form our intuition and can allow flawed experiences to overrule sound facts and evidence.</a:t>
            </a:r>
          </a:p>
          <a:p>
            <a:pPr algn="l">
              <a:buFont typeface="Arial" panose="020B0604020202020204" pitchFamily="34" charset="0"/>
              <a:buChar char="•"/>
            </a:pPr>
            <a:r>
              <a:rPr lang="en-GB" b="0" i="0" dirty="0">
                <a:solidFill>
                  <a:srgbClr val="333333"/>
                </a:solidFill>
                <a:effectLst/>
                <a:latin typeface="Open Sans" panose="020B0606030504020204" pitchFamily="34" charset="0"/>
              </a:rPr>
              <a:t>Lack of openness - Every person has a different experience base that provides the platform for their intuitions. Given that one's intuition is not easily explained, it is difficult to use intuition in a group context.</a:t>
            </a:r>
          </a:p>
          <a:p>
            <a:pPr algn="l">
              <a:buFont typeface="Arial" panose="020B0604020202020204" pitchFamily="34" charset="0"/>
              <a:buChar char="•"/>
            </a:pPr>
            <a:r>
              <a:rPr lang="en-GB" b="0" i="0" dirty="0">
                <a:solidFill>
                  <a:srgbClr val="333333"/>
                </a:solidFill>
                <a:effectLst/>
                <a:latin typeface="Open Sans" panose="020B0606030504020204" pitchFamily="34" charset="0"/>
              </a:rPr>
              <a:t>Inappropriate application - People that have good experience, </a:t>
            </a:r>
            <a:r>
              <a:rPr lang="en-GB" b="1" i="0" u="none" strike="noStrike" dirty="0">
                <a:solidFill>
                  <a:srgbClr val="05ACFD"/>
                </a:solidFill>
                <a:effectLst/>
                <a:latin typeface="Open Sans" panose="020B0606030504020204" pitchFamily="34" charset="0"/>
                <a:hlinkClick r:id="rId4" tooltip="See our definition for expertise"/>
              </a:rPr>
              <a:t>expertise</a:t>
            </a:r>
            <a:r>
              <a:rPr lang="en-GB" b="0" i="0" dirty="0">
                <a:solidFill>
                  <a:srgbClr val="333333"/>
                </a:solidFill>
                <a:effectLst/>
                <a:latin typeface="Open Sans" panose="020B0606030504020204" pitchFamily="34" charset="0"/>
              </a:rPr>
              <a:t>, and intuition in one area can become overconfident and apply their intuition in an unfamiliar or unrelated area. This also includes using "Rules of Thumb" that may not match the needs of the current decision context.</a:t>
            </a:r>
          </a:p>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13</a:t>
            </a:fld>
            <a:endParaRPr lang="en-GB"/>
          </a:p>
        </p:txBody>
      </p:sp>
    </p:spTree>
    <p:extLst>
      <p:ext uri="{BB962C8B-B14F-4D97-AF65-F5344CB8AC3E}">
        <p14:creationId xmlns:p14="http://schemas.microsoft.com/office/powerpoint/2010/main" val="34097534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pPr algn="l"/>
            <a:r>
              <a:rPr lang="en-GB" b="1" i="0" dirty="0">
                <a:solidFill>
                  <a:srgbClr val="0D405F"/>
                </a:solidFill>
                <a:effectLst/>
                <a:latin typeface="Inter"/>
              </a:rPr>
              <a:t>Confirmation bias</a:t>
            </a:r>
            <a:r>
              <a:rPr lang="en-GB" b="0" i="0" dirty="0">
                <a:solidFill>
                  <a:srgbClr val="0D405F"/>
                </a:solidFill>
                <a:effectLst/>
                <a:latin typeface="Inter"/>
              </a:rPr>
              <a:t> is the tendency to seek out and prefer information that supports our preexisting beliefs. As a result, we tend to ignore any information that contradicts those beliefs. Confirmation bias is often unintentional but can still lead to poor decision-making in (psychology) research and in legal or real-life contexts.</a:t>
            </a:r>
          </a:p>
          <a:p>
            <a:r>
              <a:rPr lang="en-GB" dirty="0"/>
              <a:t>Example: Confirmation </a:t>
            </a:r>
            <a:r>
              <a:rPr lang="en-GB" dirty="0" err="1"/>
              <a:t>biasDuring</a:t>
            </a:r>
            <a:r>
              <a:rPr lang="en-GB" dirty="0"/>
              <a:t> elections, people tend to seek information that paints the candidate they support in a positive light, while dismissing any information that paints them in a negative light.</a:t>
            </a:r>
            <a:endParaRPr lang="en-GB" dirty="0">
              <a:effectLst/>
            </a:endParaRPr>
          </a:p>
          <a:p>
            <a:r>
              <a:rPr lang="en-GB" dirty="0">
                <a:effectLst/>
              </a:rPr>
              <a:t>This type of </a:t>
            </a:r>
            <a:r>
              <a:rPr lang="en-GB" u="none" strike="noStrike" dirty="0">
                <a:solidFill>
                  <a:srgbClr val="1F80E8"/>
                </a:solidFill>
                <a:effectLst/>
                <a:hlinkClick r:id="rId3"/>
              </a:rPr>
              <a:t>research bias</a:t>
            </a:r>
            <a:r>
              <a:rPr lang="en-GB" dirty="0">
                <a:effectLst/>
              </a:rPr>
              <a:t> is more likely to occur while processing information related to emotionally charged topics, values, or deeply held beliefs</a:t>
            </a:r>
          </a:p>
          <a:p>
            <a:endParaRPr lang="en-GB" dirty="0"/>
          </a:p>
          <a:p>
            <a:pPr algn="l"/>
            <a:r>
              <a:rPr lang="en-GB" b="1" i="0" dirty="0">
                <a:solidFill>
                  <a:srgbClr val="0D405F"/>
                </a:solidFill>
                <a:effectLst/>
                <a:latin typeface="Inter"/>
              </a:rPr>
              <a:t>Anchoring bias </a:t>
            </a:r>
            <a:r>
              <a:rPr lang="en-GB" b="0" i="0" dirty="0">
                <a:solidFill>
                  <a:srgbClr val="0D405F"/>
                </a:solidFill>
                <a:effectLst/>
                <a:latin typeface="Inter"/>
              </a:rPr>
              <a:t>describes people’s tendency to rely too heavily on the first piece of information they receive on a topic. Regardless of the accuracy of that information, people use it as a reference point, or </a:t>
            </a:r>
            <a:r>
              <a:rPr lang="en-GB" b="1" i="0" dirty="0">
                <a:solidFill>
                  <a:srgbClr val="0D405F"/>
                </a:solidFill>
                <a:effectLst/>
                <a:latin typeface="Inter"/>
              </a:rPr>
              <a:t>anchor,</a:t>
            </a:r>
            <a:r>
              <a:rPr lang="en-GB" b="0" i="0" dirty="0">
                <a:solidFill>
                  <a:srgbClr val="0D405F"/>
                </a:solidFill>
                <a:effectLst/>
                <a:latin typeface="Inter"/>
              </a:rPr>
              <a:t> to make subsequent judgements. Because of this, anchoring bias can lead to poor decisions in various contexts, such as salary negotiations, medical diagnoses, and purchases.</a:t>
            </a:r>
          </a:p>
          <a:p>
            <a:r>
              <a:rPr lang="en-GB" dirty="0"/>
              <a:t>Example: Anchoring bias You are considering buying a used car, and you visit a car dealership. The dealer walks you around, showing you all the higher-priced cars, and you start worrying that you can’t afford a car after all.</a:t>
            </a:r>
            <a:endParaRPr lang="en-GB" dirty="0">
              <a:effectLst/>
            </a:endParaRPr>
          </a:p>
          <a:p>
            <a:r>
              <a:rPr lang="en-GB" dirty="0">
                <a:effectLst/>
              </a:rPr>
              <a:t>Next, the car dealer walks you toward the back of the lot, where you see more affordable cars. Having seen all the expensive options, you think these cars seem like a good bargain. In reality, all the cars are overpriced. By showing you all the expensive cars first, the dealer has set an anchor, influencing your perception of the value of a used car.</a:t>
            </a:r>
          </a:p>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14</a:t>
            </a:fld>
            <a:endParaRPr lang="en-GB"/>
          </a:p>
        </p:txBody>
      </p:sp>
    </p:spTree>
    <p:extLst>
      <p:ext uri="{BB962C8B-B14F-4D97-AF65-F5344CB8AC3E}">
        <p14:creationId xmlns:p14="http://schemas.microsoft.com/office/powerpoint/2010/main" val="25845517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15</a:t>
            </a:fld>
            <a:endParaRPr lang="en-GB"/>
          </a:p>
        </p:txBody>
      </p:sp>
    </p:spTree>
    <p:extLst>
      <p:ext uri="{BB962C8B-B14F-4D97-AF65-F5344CB8AC3E}">
        <p14:creationId xmlns:p14="http://schemas.microsoft.com/office/powerpoint/2010/main" val="24137947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16</a:t>
            </a:fld>
            <a:endParaRPr lang="en-GB"/>
          </a:p>
        </p:txBody>
      </p:sp>
    </p:spTree>
    <p:extLst>
      <p:ext uri="{BB962C8B-B14F-4D97-AF65-F5344CB8AC3E}">
        <p14:creationId xmlns:p14="http://schemas.microsoft.com/office/powerpoint/2010/main" val="18010139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17</a:t>
            </a:fld>
            <a:endParaRPr lang="en-GB"/>
          </a:p>
        </p:txBody>
      </p:sp>
    </p:spTree>
    <p:extLst>
      <p:ext uri="{BB962C8B-B14F-4D97-AF65-F5344CB8AC3E}">
        <p14:creationId xmlns:p14="http://schemas.microsoft.com/office/powerpoint/2010/main" val="4136935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18</a:t>
            </a:fld>
            <a:endParaRPr lang="en-GB"/>
          </a:p>
        </p:txBody>
      </p:sp>
    </p:spTree>
    <p:extLst>
      <p:ext uri="{BB962C8B-B14F-4D97-AF65-F5344CB8AC3E}">
        <p14:creationId xmlns:p14="http://schemas.microsoft.com/office/powerpoint/2010/main" val="1028621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19</a:t>
            </a:fld>
            <a:endParaRPr lang="en-GB"/>
          </a:p>
        </p:txBody>
      </p:sp>
    </p:spTree>
    <p:extLst>
      <p:ext uri="{BB962C8B-B14F-4D97-AF65-F5344CB8AC3E}">
        <p14:creationId xmlns:p14="http://schemas.microsoft.com/office/powerpoint/2010/main" val="192762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r>
              <a:rPr lang="en-GB" dirty="0"/>
              <a:t>CIPD (2024) </a:t>
            </a:r>
            <a:r>
              <a:rPr lang="en-GB" i="1" dirty="0"/>
              <a:t>SWOT analysis</a:t>
            </a:r>
            <a:r>
              <a:rPr lang="en-GB" dirty="0"/>
              <a:t>. Available at: </a:t>
            </a:r>
            <a:r>
              <a:rPr lang="en-GB" dirty="0">
                <a:hlinkClick r:id="rId3"/>
              </a:rPr>
              <a:t>SWOT analysis | Factsheets | CIPD</a:t>
            </a:r>
            <a:r>
              <a:rPr lang="en-GB" dirty="0"/>
              <a:t>. (Accessed: 17 May 2024)</a:t>
            </a:r>
          </a:p>
        </p:txBody>
      </p:sp>
      <p:sp>
        <p:nvSpPr>
          <p:cNvPr id="4" name="Slide Number Placeholder 3"/>
          <p:cNvSpPr>
            <a:spLocks noGrp="1"/>
          </p:cNvSpPr>
          <p:nvPr>
            <p:ph type="sldNum" sz="quarter" idx="5"/>
          </p:nvPr>
        </p:nvSpPr>
        <p:spPr/>
        <p:txBody>
          <a:bodyPr/>
          <a:lstStyle/>
          <a:p>
            <a:fld id="{7AFB50B6-F1B6-43E7-9F13-F7A06A05F4FC}" type="slidenum">
              <a:rPr lang="en-GB" smtClean="0"/>
              <a:t>20</a:t>
            </a:fld>
            <a:endParaRPr lang="en-GB"/>
          </a:p>
        </p:txBody>
      </p:sp>
    </p:spTree>
    <p:extLst>
      <p:ext uri="{BB962C8B-B14F-4D97-AF65-F5344CB8AC3E}">
        <p14:creationId xmlns:p14="http://schemas.microsoft.com/office/powerpoint/2010/main" val="33520397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Separate into your groups to work on your presentations. </a:t>
            </a:r>
          </a:p>
        </p:txBody>
      </p:sp>
      <p:sp>
        <p:nvSpPr>
          <p:cNvPr id="4" name="Slide Number Placeholder 3"/>
          <p:cNvSpPr>
            <a:spLocks noGrp="1"/>
          </p:cNvSpPr>
          <p:nvPr>
            <p:ph type="sldNum" sz="quarter" idx="5"/>
          </p:nvPr>
        </p:nvSpPr>
        <p:spPr/>
        <p:txBody>
          <a:bodyPr/>
          <a:lstStyle/>
          <a:p>
            <a:fld id="{7AFB50B6-F1B6-43E7-9F13-F7A06A05F4FC}" type="slidenum">
              <a:rPr lang="en-GB" smtClean="0"/>
              <a:t>21</a:t>
            </a:fld>
            <a:endParaRPr lang="en-GB"/>
          </a:p>
        </p:txBody>
      </p:sp>
    </p:spTree>
    <p:extLst>
      <p:ext uri="{BB962C8B-B14F-4D97-AF65-F5344CB8AC3E}">
        <p14:creationId xmlns:p14="http://schemas.microsoft.com/office/powerpoint/2010/main" val="16204411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896795-546D-1FB0-961C-124650D6E4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D14669-05C7-77D8-3A19-5B4062E70F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916C42-0F85-8C03-BE91-EE3B9EFEEABF}"/>
              </a:ext>
            </a:extLst>
          </p:cNvPr>
          <p:cNvSpPr>
            <a:spLocks noGrp="1"/>
          </p:cNvSpPr>
          <p:nvPr>
            <p:ph type="body" idx="1"/>
          </p:nvPr>
        </p:nvSpPr>
        <p:spPr/>
        <p:txBody>
          <a:bodyPr/>
          <a:lstStyle/>
          <a:p>
            <a:pPr algn="l">
              <a:buFont typeface="+mj-lt"/>
              <a:buAutoNum type="arabicPeriod"/>
            </a:pPr>
            <a:endParaRPr lang="en-GB" dirty="0"/>
          </a:p>
        </p:txBody>
      </p:sp>
      <p:sp>
        <p:nvSpPr>
          <p:cNvPr id="4" name="Slide Number Placeholder 3">
            <a:extLst>
              <a:ext uri="{FF2B5EF4-FFF2-40B4-BE49-F238E27FC236}">
                <a16:creationId xmlns:a16="http://schemas.microsoft.com/office/drawing/2014/main" id="{FE8EB2D0-04CF-6E5B-BF6D-9EA8A62D6AFF}"/>
              </a:ext>
            </a:extLst>
          </p:cNvPr>
          <p:cNvSpPr>
            <a:spLocks noGrp="1"/>
          </p:cNvSpPr>
          <p:nvPr>
            <p:ph type="sldNum" sz="quarter" idx="5"/>
          </p:nvPr>
        </p:nvSpPr>
        <p:spPr/>
        <p:txBody>
          <a:bodyPr/>
          <a:lstStyle/>
          <a:p>
            <a:fld id="{7AFB50B6-F1B6-43E7-9F13-F7A06A05F4FC}" type="slidenum">
              <a:rPr lang="en-GB" smtClean="0"/>
              <a:t>22</a:t>
            </a:fld>
            <a:endParaRPr lang="en-GB"/>
          </a:p>
        </p:txBody>
      </p:sp>
    </p:spTree>
    <p:extLst>
      <p:ext uri="{BB962C8B-B14F-4D97-AF65-F5344CB8AC3E}">
        <p14:creationId xmlns:p14="http://schemas.microsoft.com/office/powerpoint/2010/main" val="7465487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Separate into your groups to work on your presentations. </a:t>
            </a:r>
          </a:p>
        </p:txBody>
      </p:sp>
      <p:sp>
        <p:nvSpPr>
          <p:cNvPr id="4" name="Slide Number Placeholder 3"/>
          <p:cNvSpPr>
            <a:spLocks noGrp="1"/>
          </p:cNvSpPr>
          <p:nvPr>
            <p:ph type="sldNum" sz="quarter" idx="5"/>
          </p:nvPr>
        </p:nvSpPr>
        <p:spPr/>
        <p:txBody>
          <a:bodyPr/>
          <a:lstStyle/>
          <a:p>
            <a:fld id="{7AFB50B6-F1B6-43E7-9F13-F7A06A05F4FC}" type="slidenum">
              <a:rPr lang="en-GB" smtClean="0"/>
              <a:t>23</a:t>
            </a:fld>
            <a:endParaRPr lang="en-GB"/>
          </a:p>
        </p:txBody>
      </p:sp>
    </p:spTree>
    <p:extLst>
      <p:ext uri="{BB962C8B-B14F-4D97-AF65-F5344CB8AC3E}">
        <p14:creationId xmlns:p14="http://schemas.microsoft.com/office/powerpoint/2010/main" val="37876198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to one support available. </a:t>
            </a:r>
          </a:p>
        </p:txBody>
      </p:sp>
      <p:sp>
        <p:nvSpPr>
          <p:cNvPr id="4" name="Slide Number Placeholder 3"/>
          <p:cNvSpPr>
            <a:spLocks noGrp="1"/>
          </p:cNvSpPr>
          <p:nvPr>
            <p:ph type="sldNum" sz="quarter" idx="5"/>
          </p:nvPr>
        </p:nvSpPr>
        <p:spPr/>
        <p:txBody>
          <a:bodyPr/>
          <a:lstStyle/>
          <a:p>
            <a:fld id="{7AFB50B6-F1B6-43E7-9F13-F7A06A05F4FC}" type="slidenum">
              <a:rPr lang="en-GB" smtClean="0"/>
              <a:t>24</a:t>
            </a:fld>
            <a:endParaRPr lang="en-GB"/>
          </a:p>
        </p:txBody>
      </p:sp>
    </p:spTree>
    <p:extLst>
      <p:ext uri="{BB962C8B-B14F-4D97-AF65-F5344CB8AC3E}">
        <p14:creationId xmlns:p14="http://schemas.microsoft.com/office/powerpoint/2010/main" val="36323448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31/10/2025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31/10/2025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31/10/2025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57" r:id="rId1"/>
    <p:sldLayoutId id="2147483649"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hyperlink" Target="https://www.cipd.org/uk/knowledge/factsheets/swot-analysis-factsheet/" TargetMode="External"/><Relationship Id="rId2" Type="http://schemas.openxmlformats.org/officeDocument/2006/relationships/notesSlide" Target="../notesSlides/notesSlide20.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doi.org/10.48550/arxiv.2407.07201" TargetMode="External"/><Relationship Id="rId2" Type="http://schemas.openxmlformats.org/officeDocument/2006/relationships/notesSlide" Target="../notesSlides/notesSlide22.xml"/><Relationship Id="rId1" Type="http://schemas.openxmlformats.org/officeDocument/2006/relationships/slideLayout" Target="../slideLayouts/slideLayout1.xml"/><Relationship Id="rId5" Type="http://schemas.openxmlformats.org/officeDocument/2006/relationships/hyperlink" Target="https://www.bbc.co.uk/news/articles/cp82jvd3g54o#:~:text=Separate%20figures%20published%20by%20the,recording%20practices%20began%20in%202003." TargetMode="External"/><Relationship Id="rId4" Type="http://schemas.openxmlformats.org/officeDocument/2006/relationships/hyperlink" Target="https://doaj.org/article/cd88ca44be4740f0bfcfc969f9c8b7da"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fontScale="90000"/>
          </a:bodyPr>
          <a:lstStyle/>
          <a:p>
            <a:r>
              <a:rPr lang="en-GB" sz="3600" i="1" dirty="0">
                <a:solidFill>
                  <a:schemeClr val="bg1"/>
                </a:solidFill>
              </a:rPr>
              <a:t>Certificate of Higher Education in Employability Skills</a:t>
            </a:r>
            <a:br>
              <a:rPr lang="en-GB" i="1" dirty="0">
                <a:solidFill>
                  <a:schemeClr val="bg1"/>
                </a:solidFill>
              </a:rPr>
            </a:br>
            <a:br>
              <a:rPr lang="en-GB" i="1" dirty="0">
                <a:solidFill>
                  <a:schemeClr val="bg1"/>
                </a:solidFill>
              </a:rPr>
            </a:br>
            <a:r>
              <a:rPr lang="en-GB" i="1" dirty="0">
                <a:solidFill>
                  <a:schemeClr val="bg1"/>
                </a:solidFill>
              </a:rPr>
              <a:t>Problem Solving and Innovation (BMSW4014)</a:t>
            </a:r>
            <a:br>
              <a:rPr lang="en-GB" i="1" dirty="0">
                <a:solidFill>
                  <a:schemeClr val="bg1"/>
                </a:solidFill>
              </a:rPr>
            </a:br>
            <a:br>
              <a:rPr lang="en-GB" i="1" dirty="0">
                <a:solidFill>
                  <a:schemeClr val="bg1"/>
                </a:solidFill>
              </a:rPr>
            </a:br>
            <a:r>
              <a:rPr lang="en-GB" sz="3100" i="1" dirty="0">
                <a:solidFill>
                  <a:schemeClr val="bg1"/>
                </a:solidFill>
              </a:rPr>
              <a:t>Chris Rogers and Scott James</a:t>
            </a:r>
            <a:br>
              <a:rPr lang="en-GB" sz="3100" i="1" dirty="0">
                <a:solidFill>
                  <a:schemeClr val="bg1"/>
                </a:solidFill>
              </a:rPr>
            </a:br>
            <a:r>
              <a:rPr lang="en-GB" sz="3100" i="1" dirty="0">
                <a:solidFill>
                  <a:schemeClr val="bg1"/>
                </a:solidFill>
              </a:rPr>
              <a:t> June 2025</a:t>
            </a: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Agenda </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Recap of topics so far.</a:t>
            </a:r>
          </a:p>
          <a:p>
            <a:pPr lvl="1"/>
            <a:r>
              <a:rPr lang="en-GB" altLang="en-US" sz="2000" dirty="0">
                <a:latin typeface="Arial" panose="020B0604020202020204" pitchFamily="34" charset="0"/>
                <a:cs typeface="Arial" panose="020B0604020202020204" pitchFamily="34" charset="0"/>
              </a:rPr>
              <a:t>Problem Solving.</a:t>
            </a:r>
          </a:p>
          <a:p>
            <a:pPr lvl="1"/>
            <a:r>
              <a:rPr lang="en-GB" altLang="en-US" sz="2000" dirty="0">
                <a:latin typeface="Arial" panose="020B0604020202020204" pitchFamily="34" charset="0"/>
                <a:cs typeface="Arial" panose="020B0604020202020204" pitchFamily="34" charset="0"/>
              </a:rPr>
              <a:t>Cause and Effect.</a:t>
            </a:r>
          </a:p>
          <a:p>
            <a:pPr lvl="1"/>
            <a:r>
              <a:rPr lang="en-GB" altLang="en-US" sz="2000" dirty="0">
                <a:latin typeface="Arial" panose="020B0604020202020204" pitchFamily="34" charset="0"/>
                <a:cs typeface="Arial" panose="020B0604020202020204" pitchFamily="34" charset="0"/>
              </a:rPr>
              <a:t>SWOT analysis.</a:t>
            </a:r>
          </a:p>
          <a:p>
            <a:pPr lvl="1"/>
            <a:r>
              <a:rPr lang="en-GB" altLang="en-US" sz="2000" dirty="0">
                <a:latin typeface="Arial" panose="020B0604020202020204" pitchFamily="34" charset="0"/>
                <a:cs typeface="Arial" panose="020B0604020202020204" pitchFamily="34" charset="0"/>
              </a:rPr>
              <a:t>Decision making and recommendations. </a:t>
            </a:r>
          </a:p>
          <a:p>
            <a:r>
              <a:rPr lang="en-GB" altLang="en-US" sz="2400" dirty="0">
                <a:latin typeface="Arial" panose="020B0604020202020204" pitchFamily="34" charset="0"/>
                <a:cs typeface="Arial" panose="020B0604020202020204" pitchFamily="34" charset="0"/>
              </a:rPr>
              <a:t>Referencing refresher.</a:t>
            </a:r>
          </a:p>
          <a:p>
            <a:r>
              <a:rPr lang="en-GB" altLang="en-US" sz="2400" dirty="0">
                <a:latin typeface="Arial" panose="020B0604020202020204" pitchFamily="34" charset="0"/>
                <a:cs typeface="Arial" panose="020B0604020202020204" pitchFamily="34" charset="0"/>
              </a:rPr>
              <a:t>Assessment 1 recap and sources. </a:t>
            </a:r>
          </a:p>
          <a:p>
            <a:r>
              <a:rPr lang="en-GB" altLang="en-US" sz="2400" dirty="0">
                <a:latin typeface="Arial" panose="020B0604020202020204" pitchFamily="34" charset="0"/>
                <a:cs typeface="Arial" panose="020B0604020202020204" pitchFamily="34" charset="0"/>
              </a:rPr>
              <a:t>Group work practice.</a:t>
            </a:r>
          </a:p>
          <a:p>
            <a:r>
              <a:rPr lang="en-GB" altLang="en-US" sz="2400" dirty="0">
                <a:latin typeface="Arial" panose="020B0604020202020204" pitchFamily="34" charset="0"/>
                <a:cs typeface="Arial" panose="020B0604020202020204" pitchFamily="34" charset="0"/>
              </a:rPr>
              <a:t>One to ones. </a:t>
            </a:r>
          </a:p>
        </p:txBody>
      </p:sp>
    </p:spTree>
    <p:extLst>
      <p:ext uri="{BB962C8B-B14F-4D97-AF65-F5344CB8AC3E}">
        <p14:creationId xmlns:p14="http://schemas.microsoft.com/office/powerpoint/2010/main" val="1934429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fade">
                                      <p:cBhvr>
                                        <p:cTn id="37" dur="500"/>
                                        <p:tgtEl>
                                          <p:spTgt spid="6">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7" end="7"/>
                                            </p:txEl>
                                          </p:spTgt>
                                        </p:tgtEl>
                                        <p:attrNameLst>
                                          <p:attrName>style.visibility</p:attrName>
                                        </p:attrNameLst>
                                      </p:cBhvr>
                                      <p:to>
                                        <p:strVal val="visible"/>
                                      </p:to>
                                    </p:set>
                                    <p:animEffect transition="in" filter="fade">
                                      <p:cBhvr>
                                        <p:cTn id="42" dur="500"/>
                                        <p:tgtEl>
                                          <p:spTgt spid="6">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8" end="8"/>
                                            </p:txEl>
                                          </p:spTgt>
                                        </p:tgtEl>
                                        <p:attrNameLst>
                                          <p:attrName>style.visibility</p:attrName>
                                        </p:attrNameLst>
                                      </p:cBhvr>
                                      <p:to>
                                        <p:strVal val="visible"/>
                                      </p:to>
                                    </p:set>
                                    <p:animEffect transition="in" filter="fade">
                                      <p:cBhvr>
                                        <p:cTn id="47" dur="500"/>
                                        <p:tgtEl>
                                          <p:spTgt spid="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8BE5A-B72F-4D2F-1DD8-24B60F06C7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84E00E-2CDE-AAA0-D896-242B9020FA64}"/>
              </a:ext>
            </a:extLst>
          </p:cNvPr>
          <p:cNvSpPr>
            <a:spLocks noGrp="1"/>
          </p:cNvSpPr>
          <p:nvPr>
            <p:ph type="title"/>
          </p:nvPr>
        </p:nvSpPr>
        <p:spPr/>
        <p:txBody>
          <a:bodyPr>
            <a:normAutofit/>
          </a:bodyPr>
          <a:lstStyle/>
          <a:p>
            <a:r>
              <a:rPr lang="en-GB" sz="4000" b="1" dirty="0"/>
              <a:t>What is problem solving?</a:t>
            </a:r>
          </a:p>
        </p:txBody>
      </p:sp>
      <p:sp>
        <p:nvSpPr>
          <p:cNvPr id="6" name="Rectangle 1027">
            <a:extLst>
              <a:ext uri="{FF2B5EF4-FFF2-40B4-BE49-F238E27FC236}">
                <a16:creationId xmlns:a16="http://schemas.microsoft.com/office/drawing/2014/main" id="{2A675B28-03F1-B4F1-C8A0-D7F14D7265D8}"/>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B8AEB6E6-E0C9-C7D2-072A-B766759FBDC4}"/>
              </a:ext>
            </a:extLst>
          </p:cNvPr>
          <p:cNvSpPr txBox="1">
            <a:spLocks noChangeArrowheads="1"/>
          </p:cNvSpPr>
          <p:nvPr/>
        </p:nvSpPr>
        <p:spPr>
          <a:xfrm>
            <a:off x="731874" y="1570038"/>
            <a:ext cx="4584141"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Understanding the problem.</a:t>
            </a:r>
          </a:p>
          <a:p>
            <a:r>
              <a:rPr lang="en-GB" altLang="en-US" sz="2400" dirty="0">
                <a:latin typeface="Arial" panose="020B0604020202020204" pitchFamily="34" charset="0"/>
                <a:cs typeface="Arial" panose="020B0604020202020204" pitchFamily="34" charset="0"/>
              </a:rPr>
              <a:t>Analysing the root cause.</a:t>
            </a:r>
          </a:p>
          <a:p>
            <a:r>
              <a:rPr lang="en-GB" altLang="en-US" sz="2400" dirty="0">
                <a:latin typeface="Arial" panose="020B0604020202020204" pitchFamily="34" charset="0"/>
                <a:cs typeface="Arial" panose="020B0604020202020204" pitchFamily="34" charset="0"/>
              </a:rPr>
              <a:t>Identifying suitable solutions.</a:t>
            </a:r>
          </a:p>
          <a:p>
            <a:r>
              <a:rPr lang="en-GB" altLang="en-US" sz="2400" dirty="0">
                <a:latin typeface="Arial" panose="020B0604020202020204" pitchFamily="34" charset="0"/>
                <a:cs typeface="Arial" panose="020B0604020202020204" pitchFamily="34" charset="0"/>
              </a:rPr>
              <a:t>Making a decision – choosing a course of action. </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4" name="Picture 2" descr="http://jpcjaipur.org/yahoo_site_admin/assets/images/Simple-Decision-Making-Model.306225022_std.jpg">
            <a:extLst>
              <a:ext uri="{FF2B5EF4-FFF2-40B4-BE49-F238E27FC236}">
                <a16:creationId xmlns:a16="http://schemas.microsoft.com/office/drawing/2014/main" id="{25CED743-F800-7FC3-49A0-931E7F077A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16015" y="1750901"/>
            <a:ext cx="3801481" cy="3448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31047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930A00-06EC-846F-D583-E888BABCB4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63E61B-E2C3-D0CB-FBD4-F849727E4BDA}"/>
              </a:ext>
            </a:extLst>
          </p:cNvPr>
          <p:cNvSpPr>
            <a:spLocks noGrp="1"/>
          </p:cNvSpPr>
          <p:nvPr>
            <p:ph type="title"/>
          </p:nvPr>
        </p:nvSpPr>
        <p:spPr/>
        <p:txBody>
          <a:bodyPr>
            <a:normAutofit/>
          </a:bodyPr>
          <a:lstStyle/>
          <a:p>
            <a:r>
              <a:rPr lang="en-GB" sz="4000" b="1" dirty="0"/>
              <a:t>Bransford and Stein (1993)</a:t>
            </a:r>
          </a:p>
        </p:txBody>
      </p:sp>
      <p:sp>
        <p:nvSpPr>
          <p:cNvPr id="6" name="Rectangle 1027">
            <a:extLst>
              <a:ext uri="{FF2B5EF4-FFF2-40B4-BE49-F238E27FC236}">
                <a16:creationId xmlns:a16="http://schemas.microsoft.com/office/drawing/2014/main" id="{1AEE7B33-885E-7417-E675-A77432227155}"/>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IDEAL model proposed as an approach to improving problem-solving skills.</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r>
              <a:rPr lang="en-GB" altLang="en-US" sz="2400" dirty="0">
                <a:latin typeface="Arial" panose="020B0604020202020204" pitchFamily="34" charset="0"/>
                <a:cs typeface="Arial" panose="020B0604020202020204" pitchFamily="34" charset="0"/>
              </a:rPr>
              <a:t>	I 	   Identify problems and opportunities</a:t>
            </a:r>
          </a:p>
          <a:p>
            <a:pPr marL="0" indent="0">
              <a:buNone/>
            </a:pPr>
            <a:r>
              <a:rPr lang="en-GB" altLang="en-US" sz="2400" dirty="0">
                <a:latin typeface="Arial" panose="020B0604020202020204" pitchFamily="34" charset="0"/>
                <a:cs typeface="Arial" panose="020B0604020202020204" pitchFamily="34" charset="0"/>
              </a:rPr>
              <a:t>	D 	   Define goals</a:t>
            </a:r>
          </a:p>
          <a:p>
            <a:pPr marL="0" indent="0">
              <a:buNone/>
            </a:pPr>
            <a:r>
              <a:rPr lang="en-GB" altLang="en-US" sz="2400" dirty="0">
                <a:latin typeface="Arial" panose="020B0604020202020204" pitchFamily="34" charset="0"/>
                <a:cs typeface="Arial" panose="020B0604020202020204" pitchFamily="34" charset="0"/>
              </a:rPr>
              <a:t>	E 	   Explore possible strategies</a:t>
            </a:r>
          </a:p>
          <a:p>
            <a:pPr marL="0" indent="0">
              <a:buNone/>
            </a:pPr>
            <a:r>
              <a:rPr lang="en-GB" altLang="en-US" sz="2400" dirty="0">
                <a:latin typeface="Arial" panose="020B0604020202020204" pitchFamily="34" charset="0"/>
                <a:cs typeface="Arial" panose="020B0604020202020204" pitchFamily="34" charset="0"/>
              </a:rPr>
              <a:t>	A 	   Anticipate outcomes and act</a:t>
            </a:r>
          </a:p>
          <a:p>
            <a:pPr marL="0" indent="0">
              <a:buNone/>
            </a:pPr>
            <a:r>
              <a:rPr lang="en-GB" altLang="en-US" sz="2400" dirty="0">
                <a:latin typeface="Arial" panose="020B0604020202020204" pitchFamily="34" charset="0"/>
                <a:cs typeface="Arial" panose="020B0604020202020204" pitchFamily="34" charset="0"/>
              </a:rPr>
              <a:t>	L	   Look back and learn</a:t>
            </a:r>
          </a:p>
          <a:p>
            <a:pPr lvl="1"/>
            <a:endParaRPr lang="en-GB" altLang="en-US" sz="2000" dirty="0">
              <a:latin typeface="Arial" panose="020B0604020202020204" pitchFamily="34" charset="0"/>
              <a:cs typeface="Arial" panose="020B0604020202020204" pitchFamily="34" charset="0"/>
            </a:endParaRPr>
          </a:p>
          <a:p>
            <a:pPr marL="3657600" lvl="8" indent="0">
              <a:buNone/>
            </a:pPr>
            <a:r>
              <a:rPr lang="en-GB" altLang="en-US" sz="1200" dirty="0">
                <a:latin typeface="Arial" panose="020B0604020202020204" pitchFamily="34" charset="0"/>
                <a:cs typeface="Arial" panose="020B0604020202020204" pitchFamily="34" charset="0"/>
              </a:rPr>
              <a:t>		Proctor (2018, p71) </a:t>
            </a:r>
          </a:p>
        </p:txBody>
      </p:sp>
    </p:spTree>
    <p:extLst>
      <p:ext uri="{BB962C8B-B14F-4D97-AF65-F5344CB8AC3E}">
        <p14:creationId xmlns:p14="http://schemas.microsoft.com/office/powerpoint/2010/main" val="2345387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Effect transition="in" filter="fade">
                                      <p:cBhvr>
                                        <p:cTn id="17" dur="500"/>
                                        <p:tgtEl>
                                          <p:spTgt spid="6">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4" end="4"/>
                                            </p:txEl>
                                          </p:spTgt>
                                        </p:tgtEl>
                                        <p:attrNameLst>
                                          <p:attrName>style.visibility</p:attrName>
                                        </p:attrNameLst>
                                      </p:cBhvr>
                                      <p:to>
                                        <p:strVal val="visible"/>
                                      </p:to>
                                    </p:set>
                                    <p:animEffect transition="in" filter="fade">
                                      <p:cBhvr>
                                        <p:cTn id="22" dur="500"/>
                                        <p:tgtEl>
                                          <p:spTgt spid="6">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animEffect transition="in" filter="fade">
                                      <p:cBhvr>
                                        <p:cTn id="27" dur="500"/>
                                        <p:tgtEl>
                                          <p:spTgt spid="6">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6" end="6"/>
                                            </p:txEl>
                                          </p:spTgt>
                                        </p:tgtEl>
                                        <p:attrNameLst>
                                          <p:attrName>style.visibility</p:attrName>
                                        </p:attrNameLst>
                                      </p:cBhvr>
                                      <p:to>
                                        <p:strVal val="visible"/>
                                      </p:to>
                                    </p:set>
                                    <p:animEffect transition="in" filter="fade">
                                      <p:cBhvr>
                                        <p:cTn id="32" dur="5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What is decision making?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A critical skill for managers and leaders. It involves evaluating options, considering risks, and choosing the best course of action. </a:t>
            </a:r>
          </a:p>
          <a:p>
            <a:r>
              <a:rPr lang="en-GB" altLang="en-US" sz="2400" dirty="0">
                <a:latin typeface="Arial" panose="020B0604020202020204" pitchFamily="34" charset="0"/>
                <a:cs typeface="Arial" panose="020B0604020202020204" pitchFamily="34" charset="0"/>
              </a:rPr>
              <a:t>Key components include data analysis, intuition and collaboration.</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3411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Root Cause Analysis (RCA)</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Tracing a problem to its’ origin.</a:t>
            </a:r>
          </a:p>
          <a:p>
            <a:r>
              <a:rPr lang="en-GB" altLang="en-US" sz="2400" dirty="0">
                <a:latin typeface="Arial" panose="020B0604020202020204" pitchFamily="34" charset="0"/>
                <a:cs typeface="Arial" panose="020B0604020202020204" pitchFamily="34" charset="0"/>
              </a:rPr>
              <a:t>Allows you to get to the true source of a problem and stop it in its tracks. </a:t>
            </a:r>
          </a:p>
          <a:p>
            <a:r>
              <a:rPr lang="en-GB" altLang="en-US" sz="2400" dirty="0">
                <a:latin typeface="Arial" panose="020B0604020202020204" pitchFamily="34" charset="0"/>
                <a:cs typeface="Arial" panose="020B0604020202020204" pitchFamily="34" charset="0"/>
              </a:rPr>
              <a:t>More effective than simply remedying the symptoms.</a:t>
            </a:r>
          </a:p>
          <a:p>
            <a:r>
              <a:rPr lang="en-GB" altLang="en-US" sz="2400" dirty="0">
                <a:latin typeface="Arial" panose="020B0604020202020204" pitchFamily="34" charset="0"/>
                <a:cs typeface="Arial" panose="020B0604020202020204" pitchFamily="34" charset="0"/>
              </a:rPr>
              <a:t>Can prevent an issue from occurring again.</a:t>
            </a:r>
          </a:p>
          <a:p>
            <a:r>
              <a:rPr lang="en-GB" altLang="en-US" sz="2400" dirty="0">
                <a:latin typeface="Arial" panose="020B0604020202020204" pitchFamily="34" charset="0"/>
                <a:cs typeface="Arial" panose="020B0604020202020204" pitchFamily="34" charset="0"/>
              </a:rPr>
              <a:t>Causes will usually include physical, human or organisational. </a:t>
            </a:r>
          </a:p>
          <a:p>
            <a:r>
              <a:rPr lang="en-GB" altLang="en-US" sz="2400" dirty="0">
                <a:latin typeface="Arial" panose="020B0604020202020204" pitchFamily="34" charset="0"/>
                <a:cs typeface="Arial" panose="020B0604020202020204" pitchFamily="34" charset="0"/>
              </a:rPr>
              <a:t>Tools can help identify any internal weaknesses/problems an organisation may have in meeting specific opportunities or nullifying these opportunities.</a:t>
            </a:r>
          </a:p>
        </p:txBody>
      </p:sp>
    </p:spTree>
    <p:extLst>
      <p:ext uri="{BB962C8B-B14F-4D97-AF65-F5344CB8AC3E}">
        <p14:creationId xmlns:p14="http://schemas.microsoft.com/office/powerpoint/2010/main" val="4113894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7EB059-7AC1-066C-A0CF-82EFF6AD3B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D3936A-C2B7-26FC-1C55-739645FD3B32}"/>
              </a:ext>
            </a:extLst>
          </p:cNvPr>
          <p:cNvSpPr>
            <a:spLocks noGrp="1"/>
          </p:cNvSpPr>
          <p:nvPr>
            <p:ph type="title"/>
          </p:nvPr>
        </p:nvSpPr>
        <p:spPr/>
        <p:txBody>
          <a:bodyPr>
            <a:normAutofit/>
          </a:bodyPr>
          <a:lstStyle/>
          <a:p>
            <a:r>
              <a:rPr lang="en-GB" b="1" dirty="0"/>
              <a:t>Easy steps to 5 why analysis</a:t>
            </a:r>
          </a:p>
        </p:txBody>
      </p:sp>
      <p:sp>
        <p:nvSpPr>
          <p:cNvPr id="3" name="Content Placeholder 2">
            <a:extLst>
              <a:ext uri="{FF2B5EF4-FFF2-40B4-BE49-F238E27FC236}">
                <a16:creationId xmlns:a16="http://schemas.microsoft.com/office/drawing/2014/main" id="{EA758CAE-D1DB-573B-AE29-4709EB0F6A77}"/>
              </a:ext>
            </a:extLst>
          </p:cNvPr>
          <p:cNvSpPr>
            <a:spLocks noGrp="1"/>
          </p:cNvSpPr>
          <p:nvPr>
            <p:ph idx="1"/>
          </p:nvPr>
        </p:nvSpPr>
        <p:spPr>
          <a:xfrm>
            <a:off x="457199" y="1600201"/>
            <a:ext cx="8276705" cy="3917032"/>
          </a:xfrm>
        </p:spPr>
        <p:txBody>
          <a:bodyPr>
            <a:normAutofit/>
          </a:bodyPr>
          <a:lstStyle/>
          <a:p>
            <a:r>
              <a:rPr lang="en-GB" sz="2400" dirty="0"/>
              <a:t>Write down the problem.</a:t>
            </a:r>
          </a:p>
          <a:p>
            <a:r>
              <a:rPr lang="en-GB" sz="2400" dirty="0"/>
              <a:t>Ask yourself why did the problem happen and repeat until the team agrees the root cause has been identified.</a:t>
            </a:r>
          </a:p>
          <a:p>
            <a:endParaRPr lang="en-GB" dirty="0"/>
          </a:p>
        </p:txBody>
      </p:sp>
      <p:pic>
        <p:nvPicPr>
          <p:cNvPr id="6" name="Picture 5">
            <a:extLst>
              <a:ext uri="{FF2B5EF4-FFF2-40B4-BE49-F238E27FC236}">
                <a16:creationId xmlns:a16="http://schemas.microsoft.com/office/drawing/2014/main" id="{AEA267C5-D060-81D9-6617-90DF5BFF65D5}"/>
              </a:ext>
            </a:extLst>
          </p:cNvPr>
          <p:cNvPicPr>
            <a:picLocks noChangeAspect="1"/>
          </p:cNvPicPr>
          <p:nvPr/>
        </p:nvPicPr>
        <p:blipFill>
          <a:blip r:embed="rId3"/>
          <a:stretch>
            <a:fillRect/>
          </a:stretch>
        </p:blipFill>
        <p:spPr>
          <a:xfrm>
            <a:off x="1841433" y="2965775"/>
            <a:ext cx="4856286" cy="2734021"/>
          </a:xfrm>
          <a:prstGeom prst="rect">
            <a:avLst/>
          </a:prstGeom>
        </p:spPr>
      </p:pic>
    </p:spTree>
    <p:extLst>
      <p:ext uri="{BB962C8B-B14F-4D97-AF65-F5344CB8AC3E}">
        <p14:creationId xmlns:p14="http://schemas.microsoft.com/office/powerpoint/2010/main" val="2063441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ppt_x"/>
                                          </p:val>
                                        </p:tav>
                                        <p:tav tm="100000">
                                          <p:val>
                                            <p:strVal val="#ppt_x"/>
                                          </p:val>
                                        </p:tav>
                                      </p:tavLst>
                                    </p:anim>
                                    <p:anim calcmode="lin" valueType="num">
                                      <p:cBhvr additive="base">
                                        <p:cTn id="1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5CE29B-84A1-08F3-8B66-475DEDEE9C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1365A2-C570-B8D1-5F6F-E38E9C658339}"/>
              </a:ext>
            </a:extLst>
          </p:cNvPr>
          <p:cNvSpPr>
            <a:spLocks noGrp="1"/>
          </p:cNvSpPr>
          <p:nvPr>
            <p:ph type="title"/>
          </p:nvPr>
        </p:nvSpPr>
        <p:spPr>
          <a:xfrm>
            <a:off x="457199" y="274638"/>
            <a:ext cx="8124529" cy="1050924"/>
          </a:xfrm>
        </p:spPr>
        <p:txBody>
          <a:bodyPr>
            <a:normAutofit/>
          </a:bodyPr>
          <a:lstStyle/>
          <a:p>
            <a:r>
              <a:rPr lang="en-GB" sz="4000" b="1" dirty="0"/>
              <a:t>SWOT analysis</a:t>
            </a:r>
          </a:p>
        </p:txBody>
      </p:sp>
      <p:sp>
        <p:nvSpPr>
          <p:cNvPr id="6" name="Rectangle 1027">
            <a:extLst>
              <a:ext uri="{FF2B5EF4-FFF2-40B4-BE49-F238E27FC236}">
                <a16:creationId xmlns:a16="http://schemas.microsoft.com/office/drawing/2014/main" id="{7BB22481-73F2-D93C-03A6-77EF13E8318B}"/>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Strengths – Internal factors that give the organisation a competitive advantage.</a:t>
            </a:r>
          </a:p>
          <a:p>
            <a:r>
              <a:rPr lang="en-GB" altLang="en-US" sz="2400" dirty="0">
                <a:latin typeface="Arial" panose="020B0604020202020204" pitchFamily="34" charset="0"/>
                <a:cs typeface="Arial" panose="020B0604020202020204" pitchFamily="34" charset="0"/>
              </a:rPr>
              <a:t>Weaknesses – Internal factors that place the organisation at a disadvantage.</a:t>
            </a:r>
          </a:p>
          <a:p>
            <a:r>
              <a:rPr lang="en-GB" altLang="en-US" sz="2400" dirty="0">
                <a:latin typeface="Arial" panose="020B0604020202020204" pitchFamily="34" charset="0"/>
                <a:cs typeface="Arial" panose="020B0604020202020204" pitchFamily="34" charset="0"/>
              </a:rPr>
              <a:t>Opportunities – External factors that the organisation could utilise to its’ advantage.</a:t>
            </a:r>
          </a:p>
          <a:p>
            <a:r>
              <a:rPr lang="en-GB" altLang="en-US" sz="2400" dirty="0">
                <a:latin typeface="Arial" panose="020B0604020202020204" pitchFamily="34" charset="0"/>
                <a:cs typeface="Arial" panose="020B0604020202020204" pitchFamily="34" charset="0"/>
              </a:rPr>
              <a:t>Threats – External factors that could pose challenges or risks to the organisation.</a:t>
            </a:r>
          </a:p>
          <a:p>
            <a:r>
              <a:rPr lang="en-GB" altLang="en-US" sz="2400" dirty="0">
                <a:latin typeface="Arial" panose="020B0604020202020204" pitchFamily="34" charset="0"/>
                <a:cs typeface="Arial" panose="020B0604020202020204" pitchFamily="34" charset="0"/>
              </a:rPr>
              <a:t>SWOT analysis is typically more focused on the immediate internal environment of the organisation. </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93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Porter’s 5 forces</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F6CCB514-94E5-2428-A3E7-99F381C6BB02}"/>
              </a:ext>
            </a:extLst>
          </p:cNvPr>
          <p:cNvPicPr>
            <a:picLocks noChangeAspect="1"/>
          </p:cNvPicPr>
          <p:nvPr/>
        </p:nvPicPr>
        <p:blipFill>
          <a:blip r:embed="rId3"/>
          <a:stretch>
            <a:fillRect/>
          </a:stretch>
        </p:blipFill>
        <p:spPr>
          <a:xfrm>
            <a:off x="2173804" y="1325562"/>
            <a:ext cx="4404874" cy="3934691"/>
          </a:xfrm>
          <a:prstGeom prst="rect">
            <a:avLst/>
          </a:prstGeom>
        </p:spPr>
      </p:pic>
    </p:spTree>
    <p:extLst>
      <p:ext uri="{BB962C8B-B14F-4D97-AF65-F5344CB8AC3E}">
        <p14:creationId xmlns:p14="http://schemas.microsoft.com/office/powerpoint/2010/main" val="35666607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Decision making models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Rational Decision Making</a:t>
            </a:r>
          </a:p>
          <a:p>
            <a:r>
              <a:rPr lang="en-GB" altLang="en-US" sz="2400" dirty="0">
                <a:latin typeface="Arial" panose="020B0604020202020204" pitchFamily="34" charset="0"/>
                <a:cs typeface="Arial" panose="020B0604020202020204" pitchFamily="34" charset="0"/>
              </a:rPr>
              <a:t>Bounded Rationality Model.</a:t>
            </a:r>
          </a:p>
          <a:p>
            <a:r>
              <a:rPr lang="en-GB" altLang="en-US" sz="2400" dirty="0">
                <a:latin typeface="Arial" panose="020B0604020202020204" pitchFamily="34" charset="0"/>
                <a:cs typeface="Arial" panose="020B0604020202020204" pitchFamily="34" charset="0"/>
              </a:rPr>
              <a:t>Intuitive Decision Making. </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2052" name="Picture 4" descr="Effective decision-making - cue media">
            <a:extLst>
              <a:ext uri="{FF2B5EF4-FFF2-40B4-BE49-F238E27FC236}">
                <a16:creationId xmlns:a16="http://schemas.microsoft.com/office/drawing/2014/main" id="{88C0882D-B6A9-70E8-E238-8B0FBFD6FF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21481" y="3098483"/>
            <a:ext cx="3237548" cy="21544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1233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Rational decision making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The opposite of intuitive decision making.</a:t>
            </a:r>
          </a:p>
          <a:p>
            <a:r>
              <a:rPr lang="en-GB" altLang="en-US" sz="2400" dirty="0">
                <a:latin typeface="Arial" panose="020B0604020202020204" pitchFamily="34" charset="0"/>
                <a:cs typeface="Arial" panose="020B0604020202020204" pitchFamily="34" charset="0"/>
              </a:rPr>
              <a:t>Utilises objective knowledge and logic. </a:t>
            </a:r>
          </a:p>
          <a:p>
            <a:r>
              <a:rPr lang="en-GB" altLang="en-US" sz="2400" dirty="0">
                <a:latin typeface="Arial" panose="020B0604020202020204" pitchFamily="34" charset="0"/>
                <a:cs typeface="Arial" panose="020B0604020202020204" pitchFamily="34" charset="0"/>
              </a:rPr>
              <a:t>Involves identifying the problem to solve, gathering facts, identifying options and outcomes, analysing them, considering all the relationships and selecting the decision. </a:t>
            </a:r>
          </a:p>
          <a:p>
            <a:r>
              <a:rPr lang="en-GB" altLang="en-US" sz="2400" dirty="0">
                <a:latin typeface="Arial" panose="020B0604020202020204" pitchFamily="34" charset="0"/>
                <a:cs typeface="Arial" panose="020B0604020202020204" pitchFamily="34" charset="0"/>
              </a:rPr>
              <a:t>Requires support through the use of methods and software tools.</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8310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Bounded rationality model</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Rational behaviour has its limits, which are based on the knowledge the person making the decision has at the time. </a:t>
            </a:r>
          </a:p>
          <a:p>
            <a:r>
              <a:rPr lang="en-GB" altLang="en-US" sz="2400" dirty="0">
                <a:latin typeface="Arial" panose="020B0604020202020204" pitchFamily="34" charset="0"/>
                <a:cs typeface="Arial" panose="020B0604020202020204" pitchFamily="34" charset="0"/>
              </a:rPr>
              <a:t>Three premises:</a:t>
            </a:r>
          </a:p>
          <a:p>
            <a:pPr lvl="1"/>
            <a:r>
              <a:rPr lang="en-GB" altLang="en-US" sz="2000" dirty="0">
                <a:latin typeface="Arial" panose="020B0604020202020204" pitchFamily="34" charset="0"/>
                <a:cs typeface="Arial" panose="020B0604020202020204" pitchFamily="34" charset="0"/>
              </a:rPr>
              <a:t>Humans are cognitively strained.</a:t>
            </a:r>
          </a:p>
          <a:p>
            <a:pPr lvl="1"/>
            <a:r>
              <a:rPr lang="en-GB" altLang="en-US" sz="2000" dirty="0">
                <a:latin typeface="Arial" panose="020B0604020202020204" pitchFamily="34" charset="0"/>
                <a:cs typeface="Arial" panose="020B0604020202020204" pitchFamily="34" charset="0"/>
              </a:rPr>
              <a:t>These constraints impact decision making.</a:t>
            </a:r>
          </a:p>
          <a:p>
            <a:pPr lvl="1"/>
            <a:r>
              <a:rPr lang="en-GB" altLang="en-US" sz="2000" dirty="0">
                <a:latin typeface="Arial" panose="020B0604020202020204" pitchFamily="34" charset="0"/>
                <a:cs typeface="Arial" panose="020B0604020202020204" pitchFamily="34" charset="0"/>
              </a:rPr>
              <a:t>Difficult problems reveal the constraints and highlight their significance.</a:t>
            </a:r>
          </a:p>
          <a:p>
            <a:pPr lvl="1"/>
            <a:endParaRPr lang="en-GB" altLang="en-US" sz="2000" dirty="0">
              <a:latin typeface="Arial" panose="020B0604020202020204" pitchFamily="34" charset="0"/>
              <a:cs typeface="Arial" panose="020B0604020202020204" pitchFamily="34" charset="0"/>
            </a:endParaRPr>
          </a:p>
          <a:p>
            <a:pPr marL="457200" lvl="1" indent="0">
              <a:buNone/>
            </a:pPr>
            <a:endParaRPr lang="en-GB" altLang="en-US" sz="20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5258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Intuitive decision making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Intuition is the ability to understand something instinctively, without the need for conscious reason.</a:t>
            </a:r>
          </a:p>
          <a:p>
            <a:r>
              <a:rPr lang="en-GB" altLang="en-US" sz="2400" dirty="0">
                <a:latin typeface="Arial" panose="020B0604020202020204" pitchFamily="34" charset="0"/>
                <a:cs typeface="Arial" panose="020B0604020202020204" pitchFamily="34" charset="0"/>
              </a:rPr>
              <a:t>Klein (2004) suggests that 90% of critical decisions are made using our intuition. </a:t>
            </a:r>
          </a:p>
          <a:p>
            <a:r>
              <a:rPr lang="en-GB" altLang="en-US" sz="2400" dirty="0">
                <a:latin typeface="Arial" panose="020B0604020202020204" pitchFamily="34" charset="0"/>
                <a:cs typeface="Arial" panose="020B0604020202020204" pitchFamily="34" charset="0"/>
              </a:rPr>
              <a:t>Can lead to problematic decisions due to the lack of a structured decision-making process.</a:t>
            </a:r>
          </a:p>
          <a:p>
            <a:r>
              <a:rPr lang="en-GB" altLang="en-US" sz="2400" dirty="0">
                <a:latin typeface="Arial" panose="020B0604020202020204" pitchFamily="34" charset="0"/>
                <a:cs typeface="Arial" panose="020B0604020202020204" pitchFamily="34" charset="0"/>
              </a:rPr>
              <a:t>Can be reasonable to use when making trivial or low value decisions. </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5629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fontScale="90000"/>
          </a:bodyPr>
          <a:lstStyle/>
          <a:p>
            <a:r>
              <a:rPr lang="en-GB" sz="4000" b="1" dirty="0"/>
              <a:t>Factors influencing decision making </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Cognitive biases (confirmation bias, anchoring bias) and their impact on decision quality.</a:t>
            </a:r>
          </a:p>
          <a:p>
            <a:r>
              <a:rPr lang="en-GB" altLang="en-US" sz="2400" dirty="0">
                <a:latin typeface="Arial" panose="020B0604020202020204" pitchFamily="34" charset="0"/>
                <a:cs typeface="Arial" panose="020B0604020202020204" pitchFamily="34" charset="0"/>
              </a:rPr>
              <a:t>Organisational culture.</a:t>
            </a:r>
          </a:p>
          <a:p>
            <a:r>
              <a:rPr lang="en-GB" altLang="en-US" sz="2400" dirty="0">
                <a:latin typeface="Arial" panose="020B0604020202020204" pitchFamily="34" charset="0"/>
                <a:cs typeface="Arial" panose="020B0604020202020204" pitchFamily="34" charset="0"/>
              </a:rPr>
              <a:t>Stakeholder interests.</a:t>
            </a:r>
          </a:p>
          <a:p>
            <a:r>
              <a:rPr lang="en-GB" altLang="en-US" sz="2400" dirty="0">
                <a:latin typeface="Arial" panose="020B0604020202020204" pitchFamily="34" charset="0"/>
                <a:cs typeface="Arial" panose="020B0604020202020204" pitchFamily="34" charset="0"/>
              </a:rPr>
              <a:t>Ethical considerations.</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459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189D2-0643-5BBE-F18F-BCF744DB6BC8}"/>
              </a:ext>
            </a:extLst>
          </p:cNvPr>
          <p:cNvSpPr>
            <a:spLocks noGrp="1"/>
          </p:cNvSpPr>
          <p:nvPr>
            <p:ph type="ctrTitle"/>
          </p:nvPr>
        </p:nvSpPr>
        <p:spPr/>
        <p:txBody>
          <a:bodyPr/>
          <a:lstStyle/>
          <a:p>
            <a:r>
              <a:rPr lang="en-GB" dirty="0"/>
              <a:t>Any questions? </a:t>
            </a:r>
          </a:p>
        </p:txBody>
      </p:sp>
      <p:sp>
        <p:nvSpPr>
          <p:cNvPr id="3" name="Subtitle 2">
            <a:extLst>
              <a:ext uri="{FF2B5EF4-FFF2-40B4-BE49-F238E27FC236}">
                <a16:creationId xmlns:a16="http://schemas.microsoft.com/office/drawing/2014/main" id="{E49E5A57-69E4-6F9C-4ED8-18209E24279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1597224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Referencing </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Courtesy to the person whose ideas you have used or refer to. </a:t>
            </a:r>
          </a:p>
          <a:p>
            <a:r>
              <a:rPr lang="en-GB" altLang="en-US" sz="2400" dirty="0">
                <a:latin typeface="Arial" panose="020B0604020202020204" pitchFamily="34" charset="0"/>
                <a:cs typeface="Arial" panose="020B0604020202020204" pitchFamily="34" charset="0"/>
              </a:rPr>
              <a:t>Makes it clear you are not trying to pretend the work is yours.</a:t>
            </a:r>
          </a:p>
          <a:p>
            <a:r>
              <a:rPr lang="en-GB" altLang="en-US" sz="2400" dirty="0">
                <a:latin typeface="Arial" panose="020B0604020202020204" pitchFamily="34" charset="0"/>
                <a:cs typeface="Arial" panose="020B0604020202020204" pitchFamily="34" charset="0"/>
              </a:rPr>
              <a:t>Helps the reader find the original text.</a:t>
            </a:r>
          </a:p>
          <a:p>
            <a:r>
              <a:rPr lang="en-GB" altLang="en-US" sz="2400" dirty="0">
                <a:latin typeface="Arial" panose="020B0604020202020204" pitchFamily="34" charset="0"/>
                <a:cs typeface="Arial" panose="020B0604020202020204" pitchFamily="34" charset="0"/>
              </a:rPr>
              <a:t>Helps you to find the original text again. </a:t>
            </a:r>
          </a:p>
          <a:p>
            <a:r>
              <a:rPr lang="en-GB" altLang="en-US" sz="2400" dirty="0">
                <a:latin typeface="Arial" panose="020B0604020202020204" pitchFamily="34" charset="0"/>
                <a:cs typeface="Arial" panose="020B0604020202020204" pitchFamily="34" charset="0"/>
              </a:rPr>
              <a:t>Thoroughness in referencing suggests you have been thorough in checking your facts. </a:t>
            </a:r>
          </a:p>
        </p:txBody>
      </p:sp>
    </p:spTree>
    <p:extLst>
      <p:ext uri="{BB962C8B-B14F-4D97-AF65-F5344CB8AC3E}">
        <p14:creationId xmlns:p14="http://schemas.microsoft.com/office/powerpoint/2010/main" val="2886069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Top Tips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Use the correct referencing style.</a:t>
            </a:r>
          </a:p>
          <a:p>
            <a:r>
              <a:rPr lang="en-GB" altLang="en-US" sz="2400" dirty="0">
                <a:latin typeface="Arial" panose="020B0604020202020204" pitchFamily="34" charset="0"/>
                <a:cs typeface="Arial" panose="020B0604020202020204" pitchFamily="34" charset="0"/>
              </a:rPr>
              <a:t>Keep a record of your sources as you go.</a:t>
            </a:r>
          </a:p>
          <a:p>
            <a:r>
              <a:rPr lang="en-GB" altLang="en-US" sz="2400" dirty="0">
                <a:latin typeface="Arial" panose="020B0604020202020204" pitchFamily="34" charset="0"/>
                <a:cs typeface="Arial" panose="020B0604020202020204" pitchFamily="34" charset="0"/>
              </a:rPr>
              <a:t>Be consistent.</a:t>
            </a:r>
          </a:p>
          <a:p>
            <a:r>
              <a:rPr lang="en-GB" altLang="en-US" sz="2400" dirty="0">
                <a:latin typeface="Arial" panose="020B0604020202020204" pitchFamily="34" charset="0"/>
                <a:cs typeface="Arial" panose="020B0604020202020204" pitchFamily="34" charset="0"/>
              </a:rPr>
              <a:t>Build in enough time to double check your referencing. </a:t>
            </a:r>
          </a:p>
          <a:p>
            <a:r>
              <a:rPr lang="en-GB" altLang="en-US" sz="2400" dirty="0">
                <a:latin typeface="Arial" panose="020B0604020202020204" pitchFamily="34" charset="0"/>
                <a:cs typeface="Arial" panose="020B0604020202020204" pitchFamily="34" charset="0"/>
              </a:rPr>
              <a:t>If in doubt, seek clarification or ask for help from the library team. </a:t>
            </a:r>
          </a:p>
          <a:p>
            <a:r>
              <a:rPr lang="en-GB" altLang="en-US" sz="2400" dirty="0">
                <a:latin typeface="Arial" panose="020B0604020202020204" pitchFamily="34" charset="0"/>
                <a:cs typeface="Arial" panose="020B0604020202020204" pitchFamily="34" charset="0"/>
              </a:rPr>
              <a:t>Utilise the referencing handbook, cite them right, </a:t>
            </a:r>
            <a:r>
              <a:rPr lang="en-GB" altLang="en-US" sz="2400" dirty="0" err="1">
                <a:latin typeface="Arial" panose="020B0604020202020204" pitchFamily="34" charset="0"/>
                <a:cs typeface="Arial" panose="020B0604020202020204" pitchFamily="34" charset="0"/>
              </a:rPr>
              <a:t>refworks</a:t>
            </a:r>
            <a:r>
              <a:rPr lang="en-GB" altLang="en-US" sz="2400" dirty="0">
                <a:latin typeface="Arial" panose="020B0604020202020204" pitchFamily="34" charset="0"/>
                <a:cs typeface="Arial" panose="020B0604020202020204" pitchFamily="34" charset="0"/>
              </a:rPr>
              <a:t> or </a:t>
            </a:r>
            <a:r>
              <a:rPr lang="en-GB" altLang="en-US" sz="2400" dirty="0" err="1">
                <a:latin typeface="Arial" panose="020B0604020202020204" pitchFamily="34" charset="0"/>
                <a:cs typeface="Arial" panose="020B0604020202020204" pitchFamily="34" charset="0"/>
              </a:rPr>
              <a:t>mybib</a:t>
            </a:r>
            <a:r>
              <a:rPr lang="en-GB" altLang="en-US" sz="2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186338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In-text Citations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70195A9-A1DD-6ED4-6CFE-8980C87664CB}"/>
              </a:ext>
            </a:extLst>
          </p:cNvPr>
          <p:cNvSpPr txBox="1"/>
          <p:nvPr/>
        </p:nvSpPr>
        <p:spPr>
          <a:xfrm>
            <a:off x="647700" y="1582341"/>
            <a:ext cx="7143910" cy="2862322"/>
          </a:xfrm>
          <a:prstGeom prst="rect">
            <a:avLst/>
          </a:prstGeom>
          <a:noFill/>
        </p:spPr>
        <p:txBody>
          <a:bodyPr wrap="square">
            <a:spAutoFit/>
          </a:bodyPr>
          <a:lstStyle/>
          <a:p>
            <a:pPr marL="285750" indent="-285750">
              <a:buFont typeface="Arial" panose="020B0604020202020204" pitchFamily="34" charset="0"/>
              <a:buChar char="•"/>
            </a:pPr>
            <a:r>
              <a:rPr lang="en-GB" sz="1800" dirty="0"/>
              <a:t>These are used when referring to a source of information within the text of your assignment to show where it came from. </a:t>
            </a:r>
          </a:p>
          <a:p>
            <a:pPr marL="285750" indent="-285750">
              <a:buFont typeface="Arial" panose="020B0604020202020204" pitchFamily="34" charset="0"/>
              <a:buChar char="•"/>
            </a:pPr>
            <a:r>
              <a:rPr lang="en-GB" sz="1800" dirty="0"/>
              <a:t>They are abbreviated details of the source you are referring to and generally consist of the author’s / editor’s family name, year of publication and, if required, page numbers e.g. (Pears and Shields, 2016, p. 6). </a:t>
            </a:r>
          </a:p>
          <a:p>
            <a:pPr marL="285750" indent="-285750">
              <a:buFont typeface="Arial" panose="020B0604020202020204" pitchFamily="34" charset="0"/>
              <a:buChar char="•"/>
            </a:pPr>
            <a:r>
              <a:rPr lang="en-GB" sz="1800" dirty="0"/>
              <a:t>You do not need to include the author’s surname in the in-text citation if it is referred to within the body of your work e.g. According to Pears and Shields (2006, p.6). This would just be unnecessary repetition</a:t>
            </a:r>
            <a:r>
              <a:rPr lang="en-GB" dirty="0"/>
              <a:t>.</a:t>
            </a:r>
            <a:endParaRPr lang="en-GB" sz="1800" dirty="0"/>
          </a:p>
        </p:txBody>
      </p:sp>
    </p:spTree>
    <p:extLst>
      <p:ext uri="{BB962C8B-B14F-4D97-AF65-F5344CB8AC3E}">
        <p14:creationId xmlns:p14="http://schemas.microsoft.com/office/powerpoint/2010/main" val="3113182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Reference list</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CA7D029-88A1-1E3A-66F0-B74EB435E333}"/>
              </a:ext>
            </a:extLst>
          </p:cNvPr>
          <p:cNvSpPr txBox="1"/>
          <p:nvPr/>
        </p:nvSpPr>
        <p:spPr>
          <a:xfrm>
            <a:off x="1043940" y="1661220"/>
            <a:ext cx="6713220" cy="2862322"/>
          </a:xfrm>
          <a:prstGeom prst="rect">
            <a:avLst/>
          </a:prstGeom>
          <a:noFill/>
        </p:spPr>
        <p:txBody>
          <a:bodyPr wrap="square">
            <a:spAutoFit/>
          </a:bodyPr>
          <a:lstStyle/>
          <a:p>
            <a:pPr marL="285750" indent="-285750">
              <a:buFont typeface="Arial" panose="020B0604020202020204" pitchFamily="34" charset="0"/>
              <a:buChar char="•"/>
            </a:pPr>
            <a:r>
              <a:rPr lang="en-GB" sz="1800" dirty="0"/>
              <a:t>Essentially, this is a list of all the references that you have used in your assignment, giving full publication information.</a:t>
            </a:r>
          </a:p>
          <a:p>
            <a:pPr marL="285750" indent="-285750">
              <a:buFont typeface="Arial" panose="020B0604020202020204" pitchFamily="34" charset="0"/>
              <a:buChar char="•"/>
            </a:pPr>
            <a:endParaRPr lang="en-GB" sz="1800" dirty="0"/>
          </a:p>
          <a:p>
            <a:pPr marL="285750" indent="-285750">
              <a:buFont typeface="Arial" panose="020B0604020202020204" pitchFamily="34" charset="0"/>
              <a:buChar char="•"/>
            </a:pPr>
            <a:r>
              <a:rPr lang="en-GB" sz="1800" dirty="0"/>
              <a:t>Again, the content within the reference list for each reference differs depending on where the source is from.</a:t>
            </a:r>
          </a:p>
          <a:p>
            <a:pPr marL="285750" indent="-285750">
              <a:buFont typeface="Arial" panose="020B0604020202020204" pitchFamily="34" charset="0"/>
              <a:buChar char="•"/>
            </a:pPr>
            <a:endParaRPr lang="en-GB" sz="1800" dirty="0"/>
          </a:p>
          <a:p>
            <a:pPr marL="285750" indent="-285750">
              <a:buFont typeface="Arial" panose="020B0604020202020204" pitchFamily="34" charset="0"/>
              <a:buChar char="•"/>
            </a:pPr>
            <a:r>
              <a:rPr lang="en-GB" sz="1800" dirty="0"/>
              <a:t>The reference lists needs to be listed </a:t>
            </a:r>
            <a:r>
              <a:rPr lang="en-GB" sz="1800" b="1" dirty="0"/>
              <a:t>alphabetically.</a:t>
            </a:r>
          </a:p>
          <a:p>
            <a:endParaRPr lang="en-GB" b="1" dirty="0"/>
          </a:p>
          <a:p>
            <a:r>
              <a:rPr lang="en-GB" sz="1800" b="1" dirty="0"/>
              <a:t>Let’s take a look at the Referencing Handbook together and give it a go ourselves. </a:t>
            </a:r>
            <a:endParaRPr lang="en-GB" sz="1800" dirty="0"/>
          </a:p>
        </p:txBody>
      </p:sp>
    </p:spTree>
    <p:extLst>
      <p:ext uri="{BB962C8B-B14F-4D97-AF65-F5344CB8AC3E}">
        <p14:creationId xmlns:p14="http://schemas.microsoft.com/office/powerpoint/2010/main" val="2018769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fade">
                                      <p:cBhvr>
                                        <p:cTn id="22"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Website</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CF13CE4-3A9C-4D77-6428-D78AC49E5920}"/>
              </a:ext>
            </a:extLst>
          </p:cNvPr>
          <p:cNvSpPr txBox="1"/>
          <p:nvPr/>
        </p:nvSpPr>
        <p:spPr>
          <a:xfrm>
            <a:off x="2580198" y="1417638"/>
            <a:ext cx="4572000" cy="369332"/>
          </a:xfrm>
          <a:prstGeom prst="rect">
            <a:avLst/>
          </a:prstGeom>
          <a:noFill/>
        </p:spPr>
        <p:txBody>
          <a:bodyPr wrap="square">
            <a:spAutoFit/>
          </a:bodyPr>
          <a:lstStyle/>
          <a:p>
            <a:r>
              <a:rPr lang="en-GB" dirty="0">
                <a:hlinkClick r:id="rId3"/>
              </a:rPr>
              <a:t>SWOT analysis | Factsheets | CIPD</a:t>
            </a:r>
            <a:endParaRPr lang="en-GB" dirty="0"/>
          </a:p>
        </p:txBody>
      </p:sp>
      <p:pic>
        <p:nvPicPr>
          <p:cNvPr id="8" name="Picture 7">
            <a:extLst>
              <a:ext uri="{FF2B5EF4-FFF2-40B4-BE49-F238E27FC236}">
                <a16:creationId xmlns:a16="http://schemas.microsoft.com/office/drawing/2014/main" id="{75E2BED3-FFBB-4B83-5FCE-5093F646A47C}"/>
              </a:ext>
            </a:extLst>
          </p:cNvPr>
          <p:cNvPicPr>
            <a:picLocks noChangeAspect="1"/>
          </p:cNvPicPr>
          <p:nvPr/>
        </p:nvPicPr>
        <p:blipFill>
          <a:blip r:embed="rId4"/>
          <a:stretch>
            <a:fillRect/>
          </a:stretch>
        </p:blipFill>
        <p:spPr>
          <a:xfrm>
            <a:off x="586454" y="2094762"/>
            <a:ext cx="7887694" cy="3289527"/>
          </a:xfrm>
          <a:prstGeom prst="rect">
            <a:avLst/>
          </a:prstGeom>
        </p:spPr>
      </p:pic>
    </p:spTree>
    <p:extLst>
      <p:ext uri="{BB962C8B-B14F-4D97-AF65-F5344CB8AC3E}">
        <p14:creationId xmlns:p14="http://schemas.microsoft.com/office/powerpoint/2010/main" val="41512500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80AF9-AD4B-0F26-EE1D-248273F092AA}"/>
              </a:ext>
            </a:extLst>
          </p:cNvPr>
          <p:cNvSpPr>
            <a:spLocks noGrp="1"/>
          </p:cNvSpPr>
          <p:nvPr>
            <p:ph type="ctrTitle"/>
          </p:nvPr>
        </p:nvSpPr>
        <p:spPr/>
        <p:txBody>
          <a:bodyPr/>
          <a:lstStyle/>
          <a:p>
            <a:r>
              <a:rPr lang="en-GB" dirty="0"/>
              <a:t>Assessment 1</a:t>
            </a:r>
          </a:p>
        </p:txBody>
      </p:sp>
      <p:sp>
        <p:nvSpPr>
          <p:cNvPr id="3" name="Subtitle 2">
            <a:extLst>
              <a:ext uri="{FF2B5EF4-FFF2-40B4-BE49-F238E27FC236}">
                <a16:creationId xmlns:a16="http://schemas.microsoft.com/office/drawing/2014/main" id="{E91EE973-DD39-498E-090A-05EE25C4B057}"/>
              </a:ext>
            </a:extLst>
          </p:cNvPr>
          <p:cNvSpPr>
            <a:spLocks noGrp="1"/>
          </p:cNvSpPr>
          <p:nvPr>
            <p:ph type="subTitle" idx="1"/>
          </p:nvPr>
        </p:nvSpPr>
        <p:spPr/>
        <p:txBody>
          <a:bodyPr/>
          <a:lstStyle/>
          <a:p>
            <a:endParaRPr lang="en-GB" dirty="0">
              <a:solidFill>
                <a:schemeClr val="bg1"/>
              </a:solidFill>
            </a:endParaRPr>
          </a:p>
        </p:txBody>
      </p:sp>
    </p:spTree>
    <p:extLst>
      <p:ext uri="{BB962C8B-B14F-4D97-AF65-F5344CB8AC3E}">
        <p14:creationId xmlns:p14="http://schemas.microsoft.com/office/powerpoint/2010/main" val="777729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2561AE-E7BE-81DB-7057-C2979C6FA6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E4B5AB-6283-9585-2122-627AAE2D547C}"/>
              </a:ext>
            </a:extLst>
          </p:cNvPr>
          <p:cNvSpPr>
            <a:spLocks noGrp="1"/>
          </p:cNvSpPr>
          <p:nvPr>
            <p:ph type="title"/>
          </p:nvPr>
        </p:nvSpPr>
        <p:spPr/>
        <p:txBody>
          <a:bodyPr>
            <a:normAutofit/>
          </a:bodyPr>
          <a:lstStyle/>
          <a:p>
            <a:r>
              <a:rPr lang="en-GB" sz="4000" b="1" dirty="0"/>
              <a:t>Useful sources</a:t>
            </a:r>
          </a:p>
        </p:txBody>
      </p:sp>
      <p:sp>
        <p:nvSpPr>
          <p:cNvPr id="6" name="Rectangle 1027">
            <a:extLst>
              <a:ext uri="{FF2B5EF4-FFF2-40B4-BE49-F238E27FC236}">
                <a16:creationId xmlns:a16="http://schemas.microsoft.com/office/drawing/2014/main" id="{0E4E12FC-84FA-6D7F-5AAD-2299705591F6}"/>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b="0" i="0" dirty="0">
                <a:solidFill>
                  <a:srgbClr val="3A3A3A"/>
                </a:solidFill>
                <a:effectLst/>
                <a:latin typeface="Source Sans Pro" panose="020B0503030403020204" pitchFamily="34" charset="0"/>
              </a:rPr>
              <a:t>Hase, C. and </a:t>
            </a:r>
            <a:r>
              <a:rPr lang="en-GB" sz="2000" b="0" i="0" dirty="0" err="1">
                <a:solidFill>
                  <a:srgbClr val="3A3A3A"/>
                </a:solidFill>
                <a:effectLst/>
                <a:latin typeface="Source Sans Pro" panose="020B0503030403020204" pitchFamily="34" charset="0"/>
              </a:rPr>
              <a:t>Kasinger</a:t>
            </a:r>
            <a:r>
              <a:rPr lang="en-GB" sz="2000" b="0" i="0" dirty="0">
                <a:solidFill>
                  <a:srgbClr val="3A3A3A"/>
                </a:solidFill>
                <a:effectLst/>
                <a:latin typeface="Source Sans Pro" panose="020B0503030403020204" pitchFamily="34" charset="0"/>
              </a:rPr>
              <a:t>, J. (2024) ‘The Pass-through of Retail Crime’. Available at: </a:t>
            </a:r>
            <a:r>
              <a:rPr lang="en-GB" sz="2000" b="0" i="0" dirty="0">
                <a:solidFill>
                  <a:srgbClr val="3A3A3A"/>
                </a:solidFill>
                <a:effectLst/>
                <a:latin typeface="Source Sans Pro" panose="020B0503030403020204" pitchFamily="34" charset="0"/>
                <a:hlinkClick r:id="rId3"/>
              </a:rPr>
              <a:t>https://doi.org/10.48550/arxiv.2407.07201</a:t>
            </a:r>
            <a:r>
              <a:rPr lang="en-GB" sz="2000" b="0" i="0" dirty="0">
                <a:solidFill>
                  <a:srgbClr val="3A3A3A"/>
                </a:solidFill>
                <a:effectLst/>
                <a:latin typeface="Source Sans Pro" panose="020B0503030403020204" pitchFamily="34" charset="0"/>
              </a:rPr>
              <a:t>.</a:t>
            </a:r>
          </a:p>
          <a:p>
            <a:r>
              <a:rPr lang="en-GB" sz="2000" b="0" i="0" dirty="0">
                <a:solidFill>
                  <a:srgbClr val="3A3A3A"/>
                </a:solidFill>
                <a:effectLst/>
                <a:latin typeface="Source Sans Pro" panose="020B0503030403020204" pitchFamily="34" charset="0"/>
              </a:rPr>
              <a:t>Meyerhoff, D. (2022) ‘Retail crime - a perfect storm’, </a:t>
            </a:r>
            <a:r>
              <a:rPr lang="en-GB" sz="2000" b="0" i="1" dirty="0">
                <a:solidFill>
                  <a:srgbClr val="3A3A3A"/>
                </a:solidFill>
                <a:effectLst/>
                <a:latin typeface="Source Sans Pro" panose="020B0503030403020204" pitchFamily="34" charset="0"/>
              </a:rPr>
              <a:t>Salus journal</a:t>
            </a:r>
            <a:r>
              <a:rPr lang="en-GB" sz="2000" b="0" i="0" dirty="0">
                <a:solidFill>
                  <a:srgbClr val="3A3A3A"/>
                </a:solidFill>
                <a:effectLst/>
                <a:latin typeface="Source Sans Pro" panose="020B0503030403020204" pitchFamily="34" charset="0"/>
              </a:rPr>
              <a:t>, 10(2), pp. 1–16. Available at: </a:t>
            </a:r>
            <a:r>
              <a:rPr lang="en-GB" sz="2000" dirty="0">
                <a:hlinkClick r:id="rId4"/>
              </a:rPr>
              <a:t>Retail crime - a perfect storm – DOAJ</a:t>
            </a:r>
            <a:r>
              <a:rPr lang="en-GB" sz="2000" dirty="0"/>
              <a:t>. (Accessed: 07 February 2025).</a:t>
            </a:r>
            <a:r>
              <a:rPr lang="en-GB" sz="2000" b="0" i="0" dirty="0">
                <a:solidFill>
                  <a:srgbClr val="3A3A3A"/>
                </a:solidFill>
                <a:effectLst/>
                <a:latin typeface="Source Sans Pro" panose="020B0503030403020204" pitchFamily="34" charset="0"/>
              </a:rPr>
              <a:t> </a:t>
            </a:r>
          </a:p>
          <a:p>
            <a:r>
              <a:rPr lang="en-GB" sz="2000" dirty="0">
                <a:solidFill>
                  <a:srgbClr val="3A3A3A"/>
                </a:solidFill>
                <a:latin typeface="Source Sans Pro" panose="020B0503030403020204" pitchFamily="34" charset="0"/>
              </a:rPr>
              <a:t>Wilson, C. and Connolly, J. (2025) </a:t>
            </a:r>
            <a:r>
              <a:rPr lang="en-GB" sz="2000" i="1" dirty="0">
                <a:solidFill>
                  <a:srgbClr val="3A3A3A"/>
                </a:solidFill>
                <a:latin typeface="Source Sans Pro" panose="020B0503030403020204" pitchFamily="34" charset="0"/>
              </a:rPr>
              <a:t>UK shoplifting on the rise and more brazen, new survey says. </a:t>
            </a:r>
            <a:r>
              <a:rPr lang="en-GB" sz="2000" dirty="0">
                <a:solidFill>
                  <a:srgbClr val="3A3A3A"/>
                </a:solidFill>
                <a:latin typeface="Source Sans Pro" panose="020B0503030403020204" pitchFamily="34" charset="0"/>
              </a:rPr>
              <a:t>Available at: </a:t>
            </a:r>
            <a:r>
              <a:rPr lang="en-GB" sz="2000" dirty="0">
                <a:solidFill>
                  <a:srgbClr val="0000FF"/>
                </a:solidFill>
                <a:hlinkClick r:id="rId5">
                  <a:extLst>
                    <a:ext uri="{A12FA001-AC4F-418D-AE19-62706E023703}">
                      <ahyp:hlinkClr xmlns:ahyp="http://schemas.microsoft.com/office/drawing/2018/hyperlinkcolor" val="tx"/>
                    </a:ext>
                  </a:extLst>
                </a:hlinkClick>
              </a:rPr>
              <a:t>UK shoplifting on the rise and more brazen, new survey says - BBC News</a:t>
            </a:r>
            <a:r>
              <a:rPr lang="fr-FR" sz="2000" dirty="0"/>
              <a:t> </a:t>
            </a:r>
            <a:r>
              <a:rPr lang="en-GB" sz="2000" dirty="0">
                <a:solidFill>
                  <a:srgbClr val="3A3A3A"/>
                </a:solidFill>
                <a:latin typeface="Source Sans Pro" panose="020B0503030403020204" pitchFamily="34" charset="0"/>
              </a:rPr>
              <a:t>(Accessed: 07 February 2025).</a:t>
            </a:r>
          </a:p>
        </p:txBody>
      </p:sp>
    </p:spTree>
    <p:extLst>
      <p:ext uri="{BB962C8B-B14F-4D97-AF65-F5344CB8AC3E}">
        <p14:creationId xmlns:p14="http://schemas.microsoft.com/office/powerpoint/2010/main" val="15972977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80AF9-AD4B-0F26-EE1D-248273F092AA}"/>
              </a:ext>
            </a:extLst>
          </p:cNvPr>
          <p:cNvSpPr>
            <a:spLocks noGrp="1"/>
          </p:cNvSpPr>
          <p:nvPr>
            <p:ph type="ctrTitle"/>
          </p:nvPr>
        </p:nvSpPr>
        <p:spPr/>
        <p:txBody>
          <a:bodyPr/>
          <a:lstStyle/>
          <a:p>
            <a:r>
              <a:rPr lang="en-GB" dirty="0"/>
              <a:t>Group Work</a:t>
            </a:r>
          </a:p>
        </p:txBody>
      </p:sp>
      <p:sp>
        <p:nvSpPr>
          <p:cNvPr id="3" name="Subtitle 2">
            <a:extLst>
              <a:ext uri="{FF2B5EF4-FFF2-40B4-BE49-F238E27FC236}">
                <a16:creationId xmlns:a16="http://schemas.microsoft.com/office/drawing/2014/main" id="{E91EE973-DD39-498E-090A-05EE25C4B05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41518075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D2F76-71B0-2B58-3B60-09FE3D6313DC}"/>
              </a:ext>
            </a:extLst>
          </p:cNvPr>
          <p:cNvSpPr>
            <a:spLocks noGrp="1"/>
          </p:cNvSpPr>
          <p:nvPr>
            <p:ph type="ctrTitle"/>
          </p:nvPr>
        </p:nvSpPr>
        <p:spPr/>
        <p:txBody>
          <a:bodyPr/>
          <a:lstStyle/>
          <a:p>
            <a:r>
              <a:rPr lang="en-GB" dirty="0"/>
              <a:t>One to One support</a:t>
            </a:r>
          </a:p>
        </p:txBody>
      </p:sp>
      <p:sp>
        <p:nvSpPr>
          <p:cNvPr id="3" name="Subtitle 2">
            <a:extLst>
              <a:ext uri="{FF2B5EF4-FFF2-40B4-BE49-F238E27FC236}">
                <a16:creationId xmlns:a16="http://schemas.microsoft.com/office/drawing/2014/main" id="{A4C3A9BC-0D0E-737F-30EF-AE70E8ECD57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9517087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226F38AA53BF34692610F00F53ABCA1" ma:contentTypeVersion="4" ma:contentTypeDescription="Create a new document." ma:contentTypeScope="" ma:versionID="67dcdd7e1cb85d5b89b47243bf782a24">
  <xsd:schema xmlns:xsd="http://www.w3.org/2001/XMLSchema" xmlns:xs="http://www.w3.org/2001/XMLSchema" xmlns:p="http://schemas.microsoft.com/office/2006/metadata/properties" xmlns:ns2="9530567e-498b-4713-a5ed-99175a9763e4" targetNamespace="http://schemas.microsoft.com/office/2006/metadata/properties" ma:root="true" ma:fieldsID="3d8b3c941024098456ddd1db04bbd286" ns2:_="">
    <xsd:import namespace="9530567e-498b-4713-a5ed-99175a9763e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30567e-498b-4713-a5ed-99175a9763e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4C33C1E-9A4A-4741-84EE-D16145A196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30567e-498b-4713-a5ed-99175a9763e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02B3882-D748-4EB3-AA05-775F9F55AF79}">
  <ds:schemaRefs>
    <ds:schemaRef ds:uri="http://schemas.microsoft.com/sharepoint/v3/contenttype/forms"/>
  </ds:schemaRefs>
</ds:datastoreItem>
</file>

<file path=customXml/itemProps3.xml><?xml version="1.0" encoding="utf-8"?>
<ds:datastoreItem xmlns:ds="http://schemas.openxmlformats.org/officeDocument/2006/customXml" ds:itemID="{706FA8B4-A3B7-43D7-AD83-22D5185CB3DC}">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Equity</Template>
  <TotalTime>0</TotalTime>
  <Words>2208</Words>
  <Application>Microsoft Office PowerPoint</Application>
  <PresentationFormat>On-screen Show (4:3)</PresentationFormat>
  <Paragraphs>206</Paragraphs>
  <Slides>24</Slides>
  <Notes>24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Inter</vt:lpstr>
      <vt:lpstr>Myriad Pro</vt:lpstr>
      <vt:lpstr>Arial</vt:lpstr>
      <vt:lpstr>Calibri</vt:lpstr>
      <vt:lpstr>Libre Franklin</vt:lpstr>
      <vt:lpstr>Noto Sans</vt:lpstr>
      <vt:lpstr>Open Sans</vt:lpstr>
      <vt:lpstr>Source Sans Pro</vt:lpstr>
      <vt:lpstr>20140311PresentationUWTSDTemplate</vt:lpstr>
      <vt:lpstr>Certificate of Higher Education in Employability Skills  Problem Solving and Innovation (BMSW4014)  Chris Rogers and Scott James  June 2025</vt:lpstr>
      <vt:lpstr>Agenda </vt:lpstr>
      <vt:lpstr>What is problem solving?</vt:lpstr>
      <vt:lpstr>Bransford and Stein (1993)</vt:lpstr>
      <vt:lpstr>What is decision making? </vt:lpstr>
      <vt:lpstr>Root Cause Analysis (RCA)</vt:lpstr>
      <vt:lpstr>Easy steps to 5 why analysis</vt:lpstr>
      <vt:lpstr>SWOT analysis</vt:lpstr>
      <vt:lpstr>Porter’s 5 forces</vt:lpstr>
      <vt:lpstr>Decision making models</vt:lpstr>
      <vt:lpstr>Rational decision making </vt:lpstr>
      <vt:lpstr>Bounded rationality model</vt:lpstr>
      <vt:lpstr>Intuitive decision making </vt:lpstr>
      <vt:lpstr>Factors influencing decision making </vt:lpstr>
      <vt:lpstr>Any questions? </vt:lpstr>
      <vt:lpstr>Referencing </vt:lpstr>
      <vt:lpstr>Top Tips</vt:lpstr>
      <vt:lpstr>In-text Citations</vt:lpstr>
      <vt:lpstr>Reference list</vt:lpstr>
      <vt:lpstr>Website</vt:lpstr>
      <vt:lpstr>Assessment 1</vt:lpstr>
      <vt:lpstr>Useful sources</vt:lpstr>
      <vt:lpstr>Group Work</vt:lpstr>
      <vt:lpstr>One to One support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Jaliya De Silva</cp:lastModifiedBy>
  <cp:revision>36</cp:revision>
  <dcterms:created xsi:type="dcterms:W3CDTF">2017-12-11T18:00:04Z</dcterms:created>
  <dcterms:modified xsi:type="dcterms:W3CDTF">2025-10-31T19:20:41Z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0x0101008226F38AA53BF34692610F00F53ABCA1</vt:lpwstr>
  </property>
</Properties>
</file>