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4"/>
  </p:sldMasterIdLst>
  <p:notesMasterIdLst>
    <p:notesMasterId r:id="rId22"/>
  </p:notesMasterIdLst>
  <p:sldIdLst>
    <p:sldId id="256" r:id="rId5"/>
    <p:sldId id="258" r:id="rId6"/>
    <p:sldId id="259" r:id="rId7"/>
    <p:sldId id="260" r:id="rId8"/>
    <p:sldId id="265" r:id="rId9"/>
    <p:sldId id="266" r:id="rId10"/>
    <p:sldId id="267" r:id="rId11"/>
    <p:sldId id="268" r:id="rId12"/>
    <p:sldId id="269" r:id="rId13"/>
    <p:sldId id="261" r:id="rId14"/>
    <p:sldId id="262" r:id="rId15"/>
    <p:sldId id="263" r:id="rId16"/>
    <p:sldId id="270" r:id="rId17"/>
    <p:sldId id="264" r:id="rId18"/>
    <p:sldId id="272" r:id="rId19"/>
    <p:sldId id="257" r:id="rId20"/>
    <p:sldId id="27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F73750-5A42-4A39-9644-A209A46CC7B0}" v="98" dt="2025-01-04T14:55:32.829"/>
    <p1510:client id="{F7D73B74-456B-2903-1210-962CCC40C636}" v="46" dt="2025-01-03T16:00:04.1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86" autoAdjust="0"/>
    <p:restoredTop sz="94660"/>
  </p:normalViewPr>
  <p:slideViewPr>
    <p:cSldViewPr snapToGrid="0">
      <p:cViewPr varScale="1">
        <p:scale>
          <a:sx n="63" d="100"/>
          <a:sy n="63" d="100"/>
        </p:scale>
        <p:origin x="6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Thomas (2416742)" userId="5e60de75-de7f-45bb-b6ce-fe4f842938d1" providerId="ADAL" clId="{8BF73750-5A42-4A39-9644-A209A46CC7B0}"/>
    <pc:docChg chg="modSld">
      <pc:chgData name="Ethan Thomas (2416742)" userId="5e60de75-de7f-45bb-b6ce-fe4f842938d1" providerId="ADAL" clId="{8BF73750-5A42-4A39-9644-A209A46CC7B0}" dt="2025-01-04T14:55:32.827" v="106"/>
      <pc:docMkLst>
        <pc:docMk/>
      </pc:docMkLst>
      <pc:sldChg chg="addSp modSp">
        <pc:chgData name="Ethan Thomas (2416742)" userId="5e60de75-de7f-45bb-b6ce-fe4f842938d1" providerId="ADAL" clId="{8BF73750-5A42-4A39-9644-A209A46CC7B0}" dt="2025-01-04T13:25:59.653" v="0"/>
        <pc:sldMkLst>
          <pc:docMk/>
          <pc:sldMk cId="4237108117" sldId="258"/>
        </pc:sldMkLst>
        <pc:picChg chg="add mod">
          <ac:chgData name="Ethan Thomas (2416742)" userId="5e60de75-de7f-45bb-b6ce-fe4f842938d1" providerId="ADAL" clId="{8BF73750-5A42-4A39-9644-A209A46CC7B0}" dt="2025-01-04T13:25:59.653" v="0"/>
          <ac:picMkLst>
            <pc:docMk/>
            <pc:sldMk cId="4237108117" sldId="258"/>
            <ac:picMk id="12" creationId="{A6AE96E4-88C7-A3F6-6A1F-2CBE9128DA77}"/>
          </ac:picMkLst>
        </pc:picChg>
      </pc:sldChg>
      <pc:sldChg chg="addSp delSp modSp mod modTransition modAnim">
        <pc:chgData name="Ethan Thomas (2416742)" userId="5e60de75-de7f-45bb-b6ce-fe4f842938d1" providerId="ADAL" clId="{8BF73750-5A42-4A39-9644-A209A46CC7B0}" dt="2025-01-04T14:55:32.827" v="106"/>
        <pc:sldMkLst>
          <pc:docMk/>
          <pc:sldMk cId="3406075520" sldId="259"/>
        </pc:sldMkLst>
        <pc:picChg chg="add del mod">
          <ac:chgData name="Ethan Thomas (2416742)" userId="5e60de75-de7f-45bb-b6ce-fe4f842938d1" providerId="ADAL" clId="{8BF73750-5A42-4A39-9644-A209A46CC7B0}" dt="2025-01-04T13:30:06.255" v="3"/>
          <ac:picMkLst>
            <pc:docMk/>
            <pc:sldMk cId="3406075520" sldId="259"/>
            <ac:picMk id="20" creationId="{C1FF7CEC-6A5F-1695-966F-46E863E61CF4}"/>
          </ac:picMkLst>
        </pc:picChg>
        <pc:picChg chg="add del mod ord">
          <ac:chgData name="Ethan Thomas (2416742)" userId="5e60de75-de7f-45bb-b6ce-fe4f842938d1" providerId="ADAL" clId="{8BF73750-5A42-4A39-9644-A209A46CC7B0}" dt="2025-01-04T13:30:46.389" v="4"/>
          <ac:picMkLst>
            <pc:docMk/>
            <pc:sldMk cId="3406075520" sldId="259"/>
            <ac:picMk id="26" creationId="{0283A98C-2434-5264-8611-F9C7215A972A}"/>
          </ac:picMkLst>
        </pc:picChg>
        <pc:picChg chg="add del mod">
          <ac:chgData name="Ethan Thomas (2416742)" userId="5e60de75-de7f-45bb-b6ce-fe4f842938d1" providerId="ADAL" clId="{8BF73750-5A42-4A39-9644-A209A46CC7B0}" dt="2025-01-04T14:55:02.665" v="105"/>
          <ac:picMkLst>
            <pc:docMk/>
            <pc:sldMk cId="3406075520" sldId="259"/>
            <ac:picMk id="27" creationId="{82E28442-67F7-B059-2087-A3299AA66550}"/>
          </ac:picMkLst>
        </pc:picChg>
        <pc:picChg chg="add del mod ord">
          <ac:chgData name="Ethan Thomas (2416742)" userId="5e60de75-de7f-45bb-b6ce-fe4f842938d1" providerId="ADAL" clId="{8BF73750-5A42-4A39-9644-A209A46CC7B0}" dt="2025-01-04T14:55:32.827" v="106"/>
          <ac:picMkLst>
            <pc:docMk/>
            <pc:sldMk cId="3406075520" sldId="259"/>
            <ac:picMk id="40" creationId="{CABE6468-2185-8163-9B15-F4A1E450FB3F}"/>
          </ac:picMkLst>
        </pc:picChg>
        <pc:picChg chg="add mod">
          <ac:chgData name="Ethan Thomas (2416742)" userId="5e60de75-de7f-45bb-b6ce-fe4f842938d1" providerId="ADAL" clId="{8BF73750-5A42-4A39-9644-A209A46CC7B0}" dt="2025-01-04T14:55:32.827" v="106"/>
          <ac:picMkLst>
            <pc:docMk/>
            <pc:sldMk cId="3406075520" sldId="259"/>
            <ac:picMk id="41" creationId="{CAA7EAC2-37FA-2604-5125-7906104BE091}"/>
          </ac:picMkLst>
        </pc:picChg>
      </pc:sldChg>
      <pc:sldChg chg="addSp delSp modSp mod modTransition modAnim">
        <pc:chgData name="Ethan Thomas (2416742)" userId="5e60de75-de7f-45bb-b6ce-fe4f842938d1" providerId="ADAL" clId="{8BF73750-5A42-4A39-9644-A209A46CC7B0}" dt="2025-01-04T13:37:31.929" v="11"/>
        <pc:sldMkLst>
          <pc:docMk/>
          <pc:sldMk cId="614359773" sldId="260"/>
        </pc:sldMkLst>
        <pc:picChg chg="add del mod">
          <ac:chgData name="Ethan Thomas (2416742)" userId="5e60de75-de7f-45bb-b6ce-fe4f842938d1" providerId="ADAL" clId="{8BF73750-5A42-4A39-9644-A209A46CC7B0}" dt="2025-01-04T13:35:46.037" v="7"/>
          <ac:picMkLst>
            <pc:docMk/>
            <pc:sldMk cId="614359773" sldId="260"/>
            <ac:picMk id="29" creationId="{CC805190-A68B-5338-DEEE-52A8D0C78DDF}"/>
          </ac:picMkLst>
        </pc:picChg>
        <pc:picChg chg="add del mod ord">
          <ac:chgData name="Ethan Thomas (2416742)" userId="5e60de75-de7f-45bb-b6ce-fe4f842938d1" providerId="ADAL" clId="{8BF73750-5A42-4A39-9644-A209A46CC7B0}" dt="2025-01-04T13:36:13.001" v="8"/>
          <ac:picMkLst>
            <pc:docMk/>
            <pc:sldMk cId="614359773" sldId="260"/>
            <ac:picMk id="34" creationId="{4EDE4203-C444-610F-F72E-A853A150C0D0}"/>
          </ac:picMkLst>
        </pc:picChg>
        <pc:picChg chg="add del mod">
          <ac:chgData name="Ethan Thomas (2416742)" userId="5e60de75-de7f-45bb-b6ce-fe4f842938d1" providerId="ADAL" clId="{8BF73750-5A42-4A39-9644-A209A46CC7B0}" dt="2025-01-04T13:36:33.816" v="10"/>
          <ac:picMkLst>
            <pc:docMk/>
            <pc:sldMk cId="614359773" sldId="260"/>
            <ac:picMk id="35" creationId="{60B7236D-B489-D8B3-565F-33498457A456}"/>
          </ac:picMkLst>
        </pc:picChg>
        <pc:picChg chg="add del mod ord">
          <ac:chgData name="Ethan Thomas (2416742)" userId="5e60de75-de7f-45bb-b6ce-fe4f842938d1" providerId="ADAL" clId="{8BF73750-5A42-4A39-9644-A209A46CC7B0}" dt="2025-01-04T13:37:31.929" v="11"/>
          <ac:picMkLst>
            <pc:docMk/>
            <pc:sldMk cId="614359773" sldId="260"/>
            <ac:picMk id="38" creationId="{26BE9EBE-7C5D-511F-7BF6-A6BBF84EDC57}"/>
          </ac:picMkLst>
        </pc:picChg>
        <pc:picChg chg="add mod">
          <ac:chgData name="Ethan Thomas (2416742)" userId="5e60de75-de7f-45bb-b6ce-fe4f842938d1" providerId="ADAL" clId="{8BF73750-5A42-4A39-9644-A209A46CC7B0}" dt="2025-01-04T13:37:31.929" v="11"/>
          <ac:picMkLst>
            <pc:docMk/>
            <pc:sldMk cId="614359773" sldId="260"/>
            <ac:picMk id="39" creationId="{C5D32423-67C1-CBD3-D4C5-0AB56E41E746}"/>
          </ac:picMkLst>
        </pc:picChg>
      </pc:sldChg>
      <pc:sldChg chg="addSp modSp">
        <pc:chgData name="Ethan Thomas (2416742)" userId="5e60de75-de7f-45bb-b6ce-fe4f842938d1" providerId="ADAL" clId="{8BF73750-5A42-4A39-9644-A209A46CC7B0}" dt="2025-01-04T14:14:05.469" v="26"/>
        <pc:sldMkLst>
          <pc:docMk/>
          <pc:sldMk cId="3415114707" sldId="261"/>
        </pc:sldMkLst>
        <pc:picChg chg="add mod">
          <ac:chgData name="Ethan Thomas (2416742)" userId="5e60de75-de7f-45bb-b6ce-fe4f842938d1" providerId="ADAL" clId="{8BF73750-5A42-4A39-9644-A209A46CC7B0}" dt="2025-01-04T14:14:05.469" v="26"/>
          <ac:picMkLst>
            <pc:docMk/>
            <pc:sldMk cId="3415114707" sldId="261"/>
            <ac:picMk id="15" creationId="{D847B4A3-ACB8-EBB9-597D-5ADCB18F4B01}"/>
          </ac:picMkLst>
        </pc:picChg>
      </pc:sldChg>
      <pc:sldChg chg="addSp modSp">
        <pc:chgData name="Ethan Thomas (2416742)" userId="5e60de75-de7f-45bb-b6ce-fe4f842938d1" providerId="ADAL" clId="{8BF73750-5A42-4A39-9644-A209A46CC7B0}" dt="2025-01-04T14:20:29.718" v="27"/>
        <pc:sldMkLst>
          <pc:docMk/>
          <pc:sldMk cId="2827587467" sldId="262"/>
        </pc:sldMkLst>
        <pc:picChg chg="add mod">
          <ac:chgData name="Ethan Thomas (2416742)" userId="5e60de75-de7f-45bb-b6ce-fe4f842938d1" providerId="ADAL" clId="{8BF73750-5A42-4A39-9644-A209A46CC7B0}" dt="2025-01-04T14:20:29.718" v="27"/>
          <ac:picMkLst>
            <pc:docMk/>
            <pc:sldMk cId="2827587467" sldId="262"/>
            <ac:picMk id="14" creationId="{EE562897-50AB-1A6E-80E9-B108530ADEB3}"/>
          </ac:picMkLst>
        </pc:picChg>
      </pc:sldChg>
      <pc:sldChg chg="addSp modSp">
        <pc:chgData name="Ethan Thomas (2416742)" userId="5e60de75-de7f-45bb-b6ce-fe4f842938d1" providerId="ADAL" clId="{8BF73750-5A42-4A39-9644-A209A46CC7B0}" dt="2025-01-04T14:22:12.659" v="28"/>
        <pc:sldMkLst>
          <pc:docMk/>
          <pc:sldMk cId="125158274" sldId="263"/>
        </pc:sldMkLst>
        <pc:picChg chg="add mod">
          <ac:chgData name="Ethan Thomas (2416742)" userId="5e60de75-de7f-45bb-b6ce-fe4f842938d1" providerId="ADAL" clId="{8BF73750-5A42-4A39-9644-A209A46CC7B0}" dt="2025-01-04T14:22:12.659" v="28"/>
          <ac:picMkLst>
            <pc:docMk/>
            <pc:sldMk cId="125158274" sldId="263"/>
            <ac:picMk id="14" creationId="{09BD9420-2D90-EAF3-1BE1-37B87BB530E4}"/>
          </ac:picMkLst>
        </pc:picChg>
      </pc:sldChg>
      <pc:sldChg chg="addSp delSp modSp mod modTransition modAnim">
        <pc:chgData name="Ethan Thomas (2416742)" userId="5e60de75-de7f-45bb-b6ce-fe4f842938d1" providerId="ADAL" clId="{8BF73750-5A42-4A39-9644-A209A46CC7B0}" dt="2025-01-04T14:47:41.238" v="102"/>
        <pc:sldMkLst>
          <pc:docMk/>
          <pc:sldMk cId="3760726657" sldId="264"/>
        </pc:sldMkLst>
        <pc:picChg chg="add del mod">
          <ac:chgData name="Ethan Thomas (2416742)" userId="5e60de75-de7f-45bb-b6ce-fe4f842938d1" providerId="ADAL" clId="{8BF73750-5A42-4A39-9644-A209A46CC7B0}" dt="2025-01-04T14:46:44.446" v="98"/>
          <ac:picMkLst>
            <pc:docMk/>
            <pc:sldMk cId="3760726657" sldId="264"/>
            <ac:picMk id="30" creationId="{27D8BDA4-0DB4-69EA-FC9E-225CEB30132B}"/>
          </ac:picMkLst>
        </pc:picChg>
        <pc:picChg chg="add del mod ord">
          <ac:chgData name="Ethan Thomas (2416742)" userId="5e60de75-de7f-45bb-b6ce-fe4f842938d1" providerId="ADAL" clId="{8BF73750-5A42-4A39-9644-A209A46CC7B0}" dt="2025-01-04T14:46:54.102" v="99"/>
          <ac:picMkLst>
            <pc:docMk/>
            <pc:sldMk cId="3760726657" sldId="264"/>
            <ac:picMk id="36" creationId="{9E66BEFC-58F6-3E54-4F1E-FDA1519070B5}"/>
          </ac:picMkLst>
        </pc:picChg>
        <pc:picChg chg="add del mod">
          <ac:chgData name="Ethan Thomas (2416742)" userId="5e60de75-de7f-45bb-b6ce-fe4f842938d1" providerId="ADAL" clId="{8BF73750-5A42-4A39-9644-A209A46CC7B0}" dt="2025-01-04T14:47:12.786" v="101"/>
          <ac:picMkLst>
            <pc:docMk/>
            <pc:sldMk cId="3760726657" sldId="264"/>
            <ac:picMk id="37" creationId="{89BC2CDE-2E5C-151B-492F-778E1735D0A4}"/>
          </ac:picMkLst>
        </pc:picChg>
        <pc:picChg chg="add del mod ord">
          <ac:chgData name="Ethan Thomas (2416742)" userId="5e60de75-de7f-45bb-b6ce-fe4f842938d1" providerId="ADAL" clId="{8BF73750-5A42-4A39-9644-A209A46CC7B0}" dt="2025-01-04T14:47:41.238" v="102"/>
          <ac:picMkLst>
            <pc:docMk/>
            <pc:sldMk cId="3760726657" sldId="264"/>
            <ac:picMk id="40" creationId="{EA555AE7-AC8C-C541-E80D-9A46FBC815A1}"/>
          </ac:picMkLst>
        </pc:picChg>
        <pc:picChg chg="add mod">
          <ac:chgData name="Ethan Thomas (2416742)" userId="5e60de75-de7f-45bb-b6ce-fe4f842938d1" providerId="ADAL" clId="{8BF73750-5A42-4A39-9644-A209A46CC7B0}" dt="2025-01-04T14:47:41.238" v="102"/>
          <ac:picMkLst>
            <pc:docMk/>
            <pc:sldMk cId="3760726657" sldId="264"/>
            <ac:picMk id="41" creationId="{3BC17138-B5B4-B474-3BF0-A299907E4903}"/>
          </ac:picMkLst>
        </pc:picChg>
      </pc:sldChg>
      <pc:sldChg chg="addSp delSp modSp mod modTransition modAnim">
        <pc:chgData name="Ethan Thomas (2416742)" userId="5e60de75-de7f-45bb-b6ce-fe4f842938d1" providerId="ADAL" clId="{8BF73750-5A42-4A39-9644-A209A46CC7B0}" dt="2025-01-04T14:40:14.447" v="35"/>
        <pc:sldMkLst>
          <pc:docMk/>
          <pc:sldMk cId="2605027174" sldId="265"/>
        </pc:sldMkLst>
        <pc:picChg chg="add del mod">
          <ac:chgData name="Ethan Thomas (2416742)" userId="5e60de75-de7f-45bb-b6ce-fe4f842938d1" providerId="ADAL" clId="{8BF73750-5A42-4A39-9644-A209A46CC7B0}" dt="2025-01-04T14:40:03.185" v="34"/>
          <ac:picMkLst>
            <pc:docMk/>
            <pc:sldMk cId="2605027174" sldId="265"/>
            <ac:picMk id="31" creationId="{0457B9B1-7A50-48CB-C285-6A24F4852C2E}"/>
          </ac:picMkLst>
        </pc:picChg>
        <pc:picChg chg="add del mod ord">
          <ac:chgData name="Ethan Thomas (2416742)" userId="5e60de75-de7f-45bb-b6ce-fe4f842938d1" providerId="ADAL" clId="{8BF73750-5A42-4A39-9644-A209A46CC7B0}" dt="2025-01-04T14:40:14.447" v="35"/>
          <ac:picMkLst>
            <pc:docMk/>
            <pc:sldMk cId="2605027174" sldId="265"/>
            <ac:picMk id="43" creationId="{A36C1B2D-D916-907A-8C03-34FD31FBF3A9}"/>
          </ac:picMkLst>
        </pc:picChg>
        <pc:picChg chg="add mod">
          <ac:chgData name="Ethan Thomas (2416742)" userId="5e60de75-de7f-45bb-b6ce-fe4f842938d1" providerId="ADAL" clId="{8BF73750-5A42-4A39-9644-A209A46CC7B0}" dt="2025-01-04T14:40:14.447" v="35"/>
          <ac:picMkLst>
            <pc:docMk/>
            <pc:sldMk cId="2605027174" sldId="265"/>
            <ac:picMk id="44" creationId="{B1356BD5-E9D5-7145-098A-1DE1B476D1F5}"/>
          </ac:picMkLst>
        </pc:picChg>
      </pc:sldChg>
      <pc:sldChg chg="addSp delSp modSp mod modTransition modAnim">
        <pc:chgData name="Ethan Thomas (2416742)" userId="5e60de75-de7f-45bb-b6ce-fe4f842938d1" providerId="ADAL" clId="{8BF73750-5A42-4A39-9644-A209A46CC7B0}" dt="2025-01-04T14:44:39.129" v="95"/>
        <pc:sldMkLst>
          <pc:docMk/>
          <pc:sldMk cId="394981507" sldId="266"/>
        </pc:sldMkLst>
        <pc:spChg chg="mod">
          <ac:chgData name="Ethan Thomas (2416742)" userId="5e60de75-de7f-45bb-b6ce-fe4f842938d1" providerId="ADAL" clId="{8BF73750-5A42-4A39-9644-A209A46CC7B0}" dt="2025-01-04T14:40:53.790" v="92" actId="20577"/>
          <ac:spMkLst>
            <pc:docMk/>
            <pc:sldMk cId="394981507" sldId="266"/>
            <ac:spMk id="6" creationId="{FB4D60D8-10F2-FC42-11C1-14AA12E5638F}"/>
          </ac:spMkLst>
        </pc:spChg>
        <pc:picChg chg="add del mod">
          <ac:chgData name="Ethan Thomas (2416742)" userId="5e60de75-de7f-45bb-b6ce-fe4f842938d1" providerId="ADAL" clId="{8BF73750-5A42-4A39-9644-A209A46CC7B0}" dt="2025-01-04T13:41:57.974" v="15"/>
          <ac:picMkLst>
            <pc:docMk/>
            <pc:sldMk cId="394981507" sldId="266"/>
            <ac:picMk id="12" creationId="{72E9464A-2BAF-CC45-A95E-A13FED3D6200}"/>
          </ac:picMkLst>
        </pc:picChg>
        <pc:picChg chg="add del mod ord">
          <ac:chgData name="Ethan Thomas (2416742)" userId="5e60de75-de7f-45bb-b6ce-fe4f842938d1" providerId="ADAL" clId="{8BF73750-5A42-4A39-9644-A209A46CC7B0}" dt="2025-01-04T13:42:28.283" v="16"/>
          <ac:picMkLst>
            <pc:docMk/>
            <pc:sldMk cId="394981507" sldId="266"/>
            <ac:picMk id="15" creationId="{93FFB79F-1E3A-E851-528E-75B6A0897E9D}"/>
          </ac:picMkLst>
        </pc:picChg>
        <pc:picChg chg="add del mod">
          <ac:chgData name="Ethan Thomas (2416742)" userId="5e60de75-de7f-45bb-b6ce-fe4f842938d1" providerId="ADAL" clId="{8BF73750-5A42-4A39-9644-A209A46CC7B0}" dt="2025-01-04T13:42:42.987" v="18"/>
          <ac:picMkLst>
            <pc:docMk/>
            <pc:sldMk cId="394981507" sldId="266"/>
            <ac:picMk id="16" creationId="{C59BE599-389F-D8B1-8259-7428E7819624}"/>
          </ac:picMkLst>
        </pc:picChg>
        <pc:picChg chg="add del mod ord">
          <ac:chgData name="Ethan Thomas (2416742)" userId="5e60de75-de7f-45bb-b6ce-fe4f842938d1" providerId="ADAL" clId="{8BF73750-5A42-4A39-9644-A209A46CC7B0}" dt="2025-01-04T13:44:47.689" v="19"/>
          <ac:picMkLst>
            <pc:docMk/>
            <pc:sldMk cId="394981507" sldId="266"/>
            <ac:picMk id="19" creationId="{35018B06-BAD7-103B-C45E-91241373758A}"/>
          </ac:picMkLst>
        </pc:picChg>
        <pc:picChg chg="add del mod">
          <ac:chgData name="Ethan Thomas (2416742)" userId="5e60de75-de7f-45bb-b6ce-fe4f842938d1" providerId="ADAL" clId="{8BF73750-5A42-4A39-9644-A209A46CC7B0}" dt="2025-01-04T14:43:22.735" v="94"/>
          <ac:picMkLst>
            <pc:docMk/>
            <pc:sldMk cId="394981507" sldId="266"/>
            <ac:picMk id="20" creationId="{90BF7B09-6C7F-5606-7AB5-5B9D643C58B2}"/>
          </ac:picMkLst>
        </pc:picChg>
        <pc:picChg chg="add del mod ord">
          <ac:chgData name="Ethan Thomas (2416742)" userId="5e60de75-de7f-45bb-b6ce-fe4f842938d1" providerId="ADAL" clId="{8BF73750-5A42-4A39-9644-A209A46CC7B0}" dt="2025-01-04T14:44:39.129" v="95"/>
          <ac:picMkLst>
            <pc:docMk/>
            <pc:sldMk cId="394981507" sldId="266"/>
            <ac:picMk id="41" creationId="{6B798C87-56A3-1094-588A-AFC4487991F7}"/>
          </ac:picMkLst>
        </pc:picChg>
        <pc:picChg chg="add mod">
          <ac:chgData name="Ethan Thomas (2416742)" userId="5e60de75-de7f-45bb-b6ce-fe4f842938d1" providerId="ADAL" clId="{8BF73750-5A42-4A39-9644-A209A46CC7B0}" dt="2025-01-04T14:44:39.129" v="95"/>
          <ac:picMkLst>
            <pc:docMk/>
            <pc:sldMk cId="394981507" sldId="266"/>
            <ac:picMk id="42" creationId="{6CB868E0-8FF7-2F0F-CA53-7BAFA09FC619}"/>
          </ac:picMkLst>
        </pc:picChg>
      </pc:sldChg>
      <pc:sldChg chg="addSp modSp">
        <pc:chgData name="Ethan Thomas (2416742)" userId="5e60de75-de7f-45bb-b6ce-fe4f842938d1" providerId="ADAL" clId="{8BF73750-5A42-4A39-9644-A209A46CC7B0}" dt="2025-01-04T13:47:16.365" v="20"/>
        <pc:sldMkLst>
          <pc:docMk/>
          <pc:sldMk cId="161629858" sldId="267"/>
        </pc:sldMkLst>
        <pc:picChg chg="add mod">
          <ac:chgData name="Ethan Thomas (2416742)" userId="5e60de75-de7f-45bb-b6ce-fe4f842938d1" providerId="ADAL" clId="{8BF73750-5A42-4A39-9644-A209A46CC7B0}" dt="2025-01-04T13:47:16.365" v="20"/>
          <ac:picMkLst>
            <pc:docMk/>
            <pc:sldMk cId="161629858" sldId="267"/>
            <ac:picMk id="22" creationId="{C804F02E-A7A8-0EF1-1616-5D664D3B72D6}"/>
          </ac:picMkLst>
        </pc:picChg>
      </pc:sldChg>
      <pc:sldChg chg="addSp delSp modSp mod modTransition modAnim">
        <pc:chgData name="Ethan Thomas (2416742)" userId="5e60de75-de7f-45bb-b6ce-fe4f842938d1" providerId="ADAL" clId="{8BF73750-5A42-4A39-9644-A209A46CC7B0}" dt="2025-01-04T14:04:35.600" v="24"/>
        <pc:sldMkLst>
          <pc:docMk/>
          <pc:sldMk cId="737915637" sldId="268"/>
        </pc:sldMkLst>
        <pc:picChg chg="add del mod">
          <ac:chgData name="Ethan Thomas (2416742)" userId="5e60de75-de7f-45bb-b6ce-fe4f842938d1" providerId="ADAL" clId="{8BF73750-5A42-4A39-9644-A209A46CC7B0}" dt="2025-01-04T14:02:19.723" v="23"/>
          <ac:picMkLst>
            <pc:docMk/>
            <pc:sldMk cId="737915637" sldId="268"/>
            <ac:picMk id="11" creationId="{5B841D02-9CC7-6DF1-DF79-5656CEAF277B}"/>
          </ac:picMkLst>
        </pc:picChg>
        <pc:picChg chg="add del mod ord">
          <ac:chgData name="Ethan Thomas (2416742)" userId="5e60de75-de7f-45bb-b6ce-fe4f842938d1" providerId="ADAL" clId="{8BF73750-5A42-4A39-9644-A209A46CC7B0}" dt="2025-01-04T14:04:35.600" v="24"/>
          <ac:picMkLst>
            <pc:docMk/>
            <pc:sldMk cId="737915637" sldId="268"/>
            <ac:picMk id="14" creationId="{0C571CB0-B22E-FD55-4C07-B3DF391513A1}"/>
          </ac:picMkLst>
        </pc:picChg>
        <pc:picChg chg="add mod">
          <ac:chgData name="Ethan Thomas (2416742)" userId="5e60de75-de7f-45bb-b6ce-fe4f842938d1" providerId="ADAL" clId="{8BF73750-5A42-4A39-9644-A209A46CC7B0}" dt="2025-01-04T14:04:35.600" v="24"/>
          <ac:picMkLst>
            <pc:docMk/>
            <pc:sldMk cId="737915637" sldId="268"/>
            <ac:picMk id="15" creationId="{11654BDC-1AE3-B58B-2CFC-70205A5C808C}"/>
          </ac:picMkLst>
        </pc:picChg>
      </pc:sldChg>
      <pc:sldChg chg="addSp modSp">
        <pc:chgData name="Ethan Thomas (2416742)" userId="5e60de75-de7f-45bb-b6ce-fe4f842938d1" providerId="ADAL" clId="{8BF73750-5A42-4A39-9644-A209A46CC7B0}" dt="2025-01-04T14:09:19.534" v="25"/>
        <pc:sldMkLst>
          <pc:docMk/>
          <pc:sldMk cId="3357598221" sldId="269"/>
        </pc:sldMkLst>
        <pc:picChg chg="add mod">
          <ac:chgData name="Ethan Thomas (2416742)" userId="5e60de75-de7f-45bb-b6ce-fe4f842938d1" providerId="ADAL" clId="{8BF73750-5A42-4A39-9644-A209A46CC7B0}" dt="2025-01-04T14:09:19.534" v="25"/>
          <ac:picMkLst>
            <pc:docMk/>
            <pc:sldMk cId="3357598221" sldId="269"/>
            <ac:picMk id="16" creationId="{5C99BDB7-B0F6-9399-7188-73FF6B6DC335}"/>
          </ac:picMkLst>
        </pc:picChg>
      </pc:sldChg>
      <pc:sldChg chg="addSp delSp modSp mod modTransition modAnim">
        <pc:chgData name="Ethan Thomas (2416742)" userId="5e60de75-de7f-45bb-b6ce-fe4f842938d1" providerId="ADAL" clId="{8BF73750-5A42-4A39-9644-A209A46CC7B0}" dt="2025-01-04T14:38:25.545" v="32"/>
        <pc:sldMkLst>
          <pc:docMk/>
          <pc:sldMk cId="2635989605" sldId="270"/>
        </pc:sldMkLst>
        <pc:picChg chg="add del mod">
          <ac:chgData name="Ethan Thomas (2416742)" userId="5e60de75-de7f-45bb-b6ce-fe4f842938d1" providerId="ADAL" clId="{8BF73750-5A42-4A39-9644-A209A46CC7B0}" dt="2025-01-04T14:37:31.336" v="31"/>
          <ac:picMkLst>
            <pc:docMk/>
            <pc:sldMk cId="2635989605" sldId="270"/>
            <ac:picMk id="17" creationId="{D2251989-93AA-6A09-003D-641204EC8B59}"/>
          </ac:picMkLst>
        </pc:picChg>
        <pc:picChg chg="add del mod ord">
          <ac:chgData name="Ethan Thomas (2416742)" userId="5e60de75-de7f-45bb-b6ce-fe4f842938d1" providerId="ADAL" clId="{8BF73750-5A42-4A39-9644-A209A46CC7B0}" dt="2025-01-04T14:38:25.545" v="32"/>
          <ac:picMkLst>
            <pc:docMk/>
            <pc:sldMk cId="2635989605" sldId="270"/>
            <ac:picMk id="20" creationId="{D8DD4C2A-A358-BB0E-E1C0-566A875F8BB6}"/>
          </ac:picMkLst>
        </pc:picChg>
        <pc:picChg chg="add mod">
          <ac:chgData name="Ethan Thomas (2416742)" userId="5e60de75-de7f-45bb-b6ce-fe4f842938d1" providerId="ADAL" clId="{8BF73750-5A42-4A39-9644-A209A46CC7B0}" dt="2025-01-04T14:38:25.545" v="32"/>
          <ac:picMkLst>
            <pc:docMk/>
            <pc:sldMk cId="2635989605" sldId="270"/>
            <ac:picMk id="21" creationId="{2AD86DD7-26B1-26A1-96A2-ADE06525C5AF}"/>
          </ac:picMkLst>
        </pc:picChg>
      </pc:sldChg>
      <pc:sldChg chg="addSp modSp">
        <pc:chgData name="Ethan Thomas (2416742)" userId="5e60de75-de7f-45bb-b6ce-fe4f842938d1" providerId="ADAL" clId="{8BF73750-5A42-4A39-9644-A209A46CC7B0}" dt="2025-01-04T14:47:56.464" v="103"/>
        <pc:sldMkLst>
          <pc:docMk/>
          <pc:sldMk cId="2151629033" sldId="272"/>
        </pc:sldMkLst>
        <pc:picChg chg="add mod">
          <ac:chgData name="Ethan Thomas (2416742)" userId="5e60de75-de7f-45bb-b6ce-fe4f842938d1" providerId="ADAL" clId="{8BF73750-5A42-4A39-9644-A209A46CC7B0}" dt="2025-01-04T14:47:56.464" v="103"/>
          <ac:picMkLst>
            <pc:docMk/>
            <pc:sldMk cId="2151629033" sldId="272"/>
            <ac:picMk id="21" creationId="{D1614C7A-C0BB-9951-D588-C135FD621BB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306B64-E6E6-4D08-B01D-A12358CFEBEE}" type="datetimeFigureOut">
              <a:rPr lang="en-GB" smtClean="0"/>
              <a:t>04/01/2025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7CFBF9-ADE5-4ED1-9BE5-2A0BD3A7C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31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7CFBF9-ADE5-4ED1-9BE5-2A0BD3A7CE7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3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7CFBF9-ADE5-4ED1-9BE5-2A0BD3A7CE7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407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987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501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994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777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65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10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775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715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338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560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584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954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949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7967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732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638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950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760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7.pn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7.pn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4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ed and white logo&#10;&#10;Description automatically generated">
            <a:extLst>
              <a:ext uri="{FF2B5EF4-FFF2-40B4-BE49-F238E27FC236}">
                <a16:creationId xmlns:a16="http://schemas.microsoft.com/office/drawing/2014/main" id="{CBE57327-513C-F32D-FAC9-81D55983E6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0892" y="342276"/>
            <a:ext cx="4437278" cy="4590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dirty="0"/>
              <a:t>Tesla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Name: Ethan Thomas</a:t>
            </a:r>
          </a:p>
          <a:p>
            <a:r>
              <a:rPr lang="en-US" dirty="0"/>
              <a:t>Student Number: 2416742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C6FCBE-C31E-58FD-A7DA-450F2AF6B863}"/>
              </a:ext>
            </a:extLst>
          </p:cNvPr>
          <p:cNvSpPr txBox="1"/>
          <p:nvPr/>
        </p:nvSpPr>
        <p:spPr>
          <a:xfrm>
            <a:off x="6792022" y="5162256"/>
            <a:ext cx="1801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Pngimg</a:t>
            </a:r>
            <a:r>
              <a:rPr lang="en-US" dirty="0"/>
              <a:t>, n.d.)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281CD65-1DA7-5828-2FCE-33AFC82F2A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6"/>
    </mc:Choice>
    <mc:Fallback xmlns="">
      <p:transition spd="slow" advTm="6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2CF06-F242-4F5D-1536-BE6372825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1C3648-2ED6-03F5-9E9D-D2AEF981D1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1" y="2548281"/>
            <a:ext cx="5122606" cy="22401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dirty="0"/>
              <a:t>Overview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Approach to strategy – looking at Goals, Objectives, SWOT and PESTLE.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Approaches to organization and management.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Groups and Teamwork within the company.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Corporate Social Responsibility (CSR)</a:t>
            </a:r>
          </a:p>
        </p:txBody>
      </p:sp>
      <p:pic>
        <p:nvPicPr>
          <p:cNvPr id="3" name="Picture 2" descr="A group of cars parked in front of a building&#10;&#10;Description automatically generated">
            <a:extLst>
              <a:ext uri="{FF2B5EF4-FFF2-40B4-BE49-F238E27FC236}">
                <a16:creationId xmlns:a16="http://schemas.microsoft.com/office/drawing/2014/main" id="{FD38274F-BDA7-B47F-0E54-C036B9ECF7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1916" y="2846020"/>
            <a:ext cx="5451627" cy="306654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D5E5DB-4B17-689E-3A5C-D596BB133729}"/>
              </a:ext>
            </a:extLst>
          </p:cNvPr>
          <p:cNvSpPr txBox="1"/>
          <p:nvPr/>
        </p:nvSpPr>
        <p:spPr>
          <a:xfrm>
            <a:off x="6113998" y="6031671"/>
            <a:ext cx="27018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(Koopman, 2024)</a:t>
            </a:r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6AE96E4-88C7-A3F6-6A1F-2CBE9128D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37108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8138"/>
    </mc:Choice>
    <mc:Fallback>
      <p:transition spd="slow" advTm="281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55FF8-C939-CD75-4199-8437AAA42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>
                <a:solidFill>
                  <a:srgbClr val="EBEBEB"/>
                </a:solidFill>
              </a:rPr>
              <a:t>Overview on Tesla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B46BB-E98E-635D-7A4D-AC3204286A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Tesla is an energy and automotive firm that creates, develops, produces, markets, and leases energy generation and storage solutions as well as electric cars (GlobalData, n.d.).</a:t>
            </a:r>
          </a:p>
          <a:p>
            <a:pPr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</a:rPr>
              <a:t>Tesla make and sell vehicles such as the Model X, Model Y, Model 3, Model S, Cybertruck, Tesla Semi and the Tesla Roadster (GlobalData, n.d.).</a:t>
            </a:r>
          </a:p>
          <a:p>
            <a:pPr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charging a car&#10;&#10;Description automatically generated">
            <a:extLst>
              <a:ext uri="{FF2B5EF4-FFF2-40B4-BE49-F238E27FC236}">
                <a16:creationId xmlns:a16="http://schemas.microsoft.com/office/drawing/2014/main" id="{88DC02BB-D8D5-C303-3BC6-E9E4120F2228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8681" r="22419" b="1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B1C8F3-9066-B410-B3EF-EFD331E155D4}"/>
              </a:ext>
            </a:extLst>
          </p:cNvPr>
          <p:cNvSpPr txBox="1"/>
          <p:nvPr/>
        </p:nvSpPr>
        <p:spPr>
          <a:xfrm>
            <a:off x="5305863" y="6093442"/>
            <a:ext cx="21412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(Redding, 2023)</a:t>
            </a:r>
            <a:endParaRPr lang="en-US" dirty="0"/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CAA7EAC2-37FA-2604-5125-7906104BE0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06075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779"/>
    </mc:Choice>
    <mc:Fallback>
      <p:transition spd="slow" advTm="26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 descr="A blue car on a road&#10;&#10;Description automatically generated">
            <a:extLst>
              <a:ext uri="{FF2B5EF4-FFF2-40B4-BE49-F238E27FC236}">
                <a16:creationId xmlns:a16="http://schemas.microsoft.com/office/drawing/2014/main" id="{2C674173-29CC-F234-47FB-380C30A06A2D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876929-6548-7549-8B42-62EB7FDD4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Tesla Approach to Strategy – Aims and Objectives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035C64-741E-27C0-3AC1-46C7B1D72E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 3" charset="2"/>
              <a:buChar char=""/>
            </a:pPr>
            <a:r>
              <a:rPr lang="en-US" dirty="0"/>
              <a:t>Speeding up the worldwide shift to sustainable energy.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 dirty="0"/>
              <a:t>Directing the global shift to electric vehicles and building the most appealing automotive firm of the 21st century. 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 dirty="0"/>
              <a:t>Creating cars that are fast, safe, and have great performance.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 dirty="0"/>
              <a:t>Increasing brand awareness.</a:t>
            </a:r>
          </a:p>
          <a:p>
            <a:pPr marL="342900" indent="-342900">
              <a:buFont typeface="Wingdings 3" charset="2"/>
              <a:buChar char=""/>
            </a:pPr>
            <a:r>
              <a:rPr lang="en-US" dirty="0"/>
              <a:t>Lowering dependency on fossil fuels and moving towards a future of clean energy.</a:t>
            </a:r>
          </a:p>
          <a:p>
            <a:r>
              <a:rPr lang="en-US" dirty="0"/>
              <a:t>(Pereira, 2023)</a:t>
            </a:r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C5D32423-67C1-CBD3-D4C5-0AB56E41E7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4359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85"/>
    </mc:Choice>
    <mc:Fallback>
      <p:transition spd="slow" advTm="54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WOT Analysis (and TOWS Matrix) EXPLAINED with EXAMPLES | B2U">
            <a:extLst>
              <a:ext uri="{FF2B5EF4-FFF2-40B4-BE49-F238E27FC236}">
                <a16:creationId xmlns:a16="http://schemas.microsoft.com/office/drawing/2014/main" id="{C35DE4A8-C2E6-12F9-A8BE-AFD683326EA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0145" y="1162467"/>
            <a:ext cx="9478540" cy="530798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014C35-5422-1FA9-6C2C-53A8645BAC47}"/>
              </a:ext>
            </a:extLst>
          </p:cNvPr>
          <p:cNvSpPr txBox="1"/>
          <p:nvPr/>
        </p:nvSpPr>
        <p:spPr>
          <a:xfrm>
            <a:off x="539247" y="249249"/>
            <a:ext cx="67769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SWOT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C4A74A-7E29-8653-715C-1E1DFA7D356E}"/>
              </a:ext>
            </a:extLst>
          </p:cNvPr>
          <p:cNvSpPr txBox="1"/>
          <p:nvPr/>
        </p:nvSpPr>
        <p:spPr>
          <a:xfrm>
            <a:off x="10190018" y="3041565"/>
            <a:ext cx="20225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(De Bruin, 2020)</a:t>
            </a:r>
            <a:endParaRPr lang="en-US" dirty="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B1356BD5-E9D5-7145-098A-1DE1B476D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5027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76"/>
    </mc:Choice>
    <mc:Fallback>
      <p:transition spd="slow" advTm="7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39FC5-C99A-C3DB-D761-3803CF71D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507" y="1946"/>
            <a:ext cx="5092906" cy="1574808"/>
          </a:xfrm>
        </p:spPr>
        <p:txBody>
          <a:bodyPr/>
          <a:lstStyle/>
          <a:p>
            <a:r>
              <a:rPr lang="en-US" dirty="0"/>
              <a:t>Tesla SWOT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FF7089-F776-EA71-7850-24971DBB8B92}"/>
              </a:ext>
            </a:extLst>
          </p:cNvPr>
          <p:cNvSpPr txBox="1"/>
          <p:nvPr/>
        </p:nvSpPr>
        <p:spPr>
          <a:xfrm>
            <a:off x="503760" y="1715770"/>
            <a:ext cx="5098215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Strengths: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Most valuable automotive company.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Top employer company.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Innovative company.</a:t>
            </a:r>
          </a:p>
          <a:p>
            <a:endParaRPr lang="en-US" dirty="0"/>
          </a:p>
          <a:p>
            <a:r>
              <a:rPr lang="en-US" dirty="0"/>
              <a:t>Weaknesses: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High-risk factor due to use of Lithium-ion.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Manufacturing complications.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Employee safety concerns.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4D60D8-10F2-FC42-11C1-14AA12E5638F}"/>
              </a:ext>
            </a:extLst>
          </p:cNvPr>
          <p:cNvSpPr txBox="1"/>
          <p:nvPr/>
        </p:nvSpPr>
        <p:spPr>
          <a:xfrm>
            <a:off x="5823804" y="1712626"/>
            <a:ext cx="4755342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Opportunities: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Offering more affordable electric vehicles.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Artificial intelligence.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Developing battery production technology.</a:t>
            </a:r>
          </a:p>
          <a:p>
            <a:endParaRPr lang="en-US" dirty="0"/>
          </a:p>
          <a:p>
            <a:pPr>
              <a:buFont typeface="Arial"/>
            </a:pPr>
            <a:r>
              <a:rPr lang="en-US" dirty="0"/>
              <a:t>Threats: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Large competition.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Pedestrians concerned over self-driving vehicles.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Supply chain shortages.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(Gupta, 2024)</a:t>
            </a:r>
            <a:endParaRPr lang="en-US" dirty="0"/>
          </a:p>
        </p:txBody>
      </p:sp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6CB868E0-8FF7-2F0F-CA53-7BAFA09FC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498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048"/>
    </mc:Choice>
    <mc:Fallback>
      <p:transition spd="slow" advTm="73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89ED5F7-8269-4F20-B77F-70D4AA7A9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873202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PESTLE Analysis: The Macro-Environmental Framework Explained">
            <a:extLst>
              <a:ext uri="{FF2B5EF4-FFF2-40B4-BE49-F238E27FC236}">
                <a16:creationId xmlns:a16="http://schemas.microsoft.com/office/drawing/2014/main" id="{B7C53462-9BD6-FE07-9058-D59C1AC71BA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48835" y="1123527"/>
            <a:ext cx="4098272" cy="4604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2E5791-2002-82FF-34CF-42D41C2A5329}"/>
              </a:ext>
            </a:extLst>
          </p:cNvPr>
          <p:cNvSpPr txBox="1"/>
          <p:nvPr/>
        </p:nvSpPr>
        <p:spPr>
          <a:xfrm>
            <a:off x="9720035" y="2420327"/>
            <a:ext cx="22073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(Heubel, 2024)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A75C681-E7F1-115C-F175-343C51111540}"/>
              </a:ext>
            </a:extLst>
          </p:cNvPr>
          <p:cNvSpPr txBox="1"/>
          <p:nvPr/>
        </p:nvSpPr>
        <p:spPr>
          <a:xfrm>
            <a:off x="617576" y="185272"/>
            <a:ext cx="402968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dirty="0"/>
              <a:t>PESTLE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C804F02E-A7A8-0EF1-1616-5D664D3B72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6298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105"/>
    </mc:Choice>
    <mc:Fallback>
      <p:transition spd="slow" advTm="16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DABE5-E487-AA09-65D4-5F4B02E4B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448" y="678"/>
            <a:ext cx="5092906" cy="1574808"/>
          </a:xfrm>
        </p:spPr>
        <p:txBody>
          <a:bodyPr/>
          <a:lstStyle/>
          <a:p>
            <a:r>
              <a:rPr lang="en-US" dirty="0"/>
              <a:t>Tesla PESTLE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ADE458-1685-7360-A1C6-5DDFFD711E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1711411"/>
            <a:ext cx="5084979" cy="47079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Political: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 dirty="0"/>
              <a:t>U.S.  Electric vehicle tax credits.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EU's emission reduction goals.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Trade tension between USA and China.</a:t>
            </a:r>
          </a:p>
          <a:p>
            <a:pPr>
              <a:buClr>
                <a:srgbClr val="8AD0D6"/>
              </a:buClr>
            </a:pPr>
            <a:r>
              <a:rPr lang="en-US" sz="1800" dirty="0"/>
              <a:t>Economic:</a:t>
            </a:r>
          </a:p>
          <a:p>
            <a:pPr marL="285750" indent="-285750">
              <a:buFont typeface="Arial" charset="2"/>
              <a:buChar char="•"/>
            </a:pPr>
            <a:r>
              <a:rPr lang="en-US" sz="1800" dirty="0"/>
              <a:t>Energy prices.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Costs of raw materials.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Inflation rates.</a:t>
            </a:r>
          </a:p>
          <a:p>
            <a:pPr marL="285750" indent="-285750">
              <a:buClr>
                <a:srgbClr val="8AD0D6"/>
              </a:buClr>
              <a:buFont typeface="Arial" charset="2"/>
              <a:buChar char="•"/>
            </a:pPr>
            <a:r>
              <a:rPr lang="en-US" sz="1800" dirty="0"/>
              <a:t>Market Competition.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0BE142-F35B-3140-85CB-3239BA0987C3}"/>
              </a:ext>
            </a:extLst>
          </p:cNvPr>
          <p:cNvSpPr txBox="1"/>
          <p:nvPr/>
        </p:nvSpPr>
        <p:spPr>
          <a:xfrm>
            <a:off x="6099660" y="1567660"/>
            <a:ext cx="4091446" cy="50256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dirty="0"/>
              <a:t>Social:</a:t>
            </a:r>
            <a:endParaRPr lang="en-US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Environmental concerns.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Cultural shifts.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Health and Safety awareness.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Consumer lifestyle trends.</a:t>
            </a:r>
          </a:p>
          <a:p>
            <a:pPr>
              <a:lnSpc>
                <a:spcPct val="150000"/>
              </a:lnSpc>
            </a:pPr>
            <a:r>
              <a:rPr lang="en-US" dirty="0"/>
              <a:t>Technological: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Renewable energy integration.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Battery technology innovations.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Vehicle software updates.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dirty="0"/>
              <a:t>Materials science.</a:t>
            </a: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(Makos, 2024)</a:t>
            </a:r>
            <a:endParaRPr lang="en-US" dirty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11654BDC-1AE3-B58B-2CFC-70205A5C80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7915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458"/>
    </mc:Choice>
    <mc:Fallback>
      <p:transition spd="slow" advTm="1324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2023 Tesla Model Y">
            <a:extLst>
              <a:ext uri="{FF2B5EF4-FFF2-40B4-BE49-F238E27FC236}">
                <a16:creationId xmlns:a16="http://schemas.microsoft.com/office/drawing/2014/main" id="{4B58080D-F1AE-909D-1ADC-66EDF44E259C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3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41F81D-973F-0413-36A2-0DF5CC053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Tesla PESTLE Analysis</a:t>
            </a:r>
          </a:p>
          <a:p>
            <a:endParaRPr lang="en-US" sz="420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C4507-2B29-C3BD-91D7-9FCB8AF57C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/>
              <a:t>Legal: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Vehicle safety standards.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Labor laws.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Environmental regulations.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Trade laws.</a:t>
            </a:r>
          </a:p>
          <a:p>
            <a:pPr>
              <a:buFont typeface="Wingdings 3" charset="2"/>
              <a:buChar char=""/>
            </a:pPr>
            <a:r>
              <a:rPr lang="en-US"/>
              <a:t>Environmental: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Climate change.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Recycling and Waste Management.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Energy consumption and Eco-friendly manufacturing practices.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/>
              <a:t>Renewable energy</a:t>
            </a:r>
          </a:p>
          <a:p>
            <a:pPr>
              <a:buFont typeface="Wingdings 3" charset="2"/>
              <a:buChar char=""/>
            </a:pPr>
            <a:r>
              <a:rPr lang="en-US"/>
              <a:t>(Makos, 2024)</a:t>
            </a:r>
          </a:p>
          <a:p>
            <a:pPr>
              <a:buFont typeface="Wingdings 3" charset="2"/>
              <a:buChar char="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DB4A0C-28B4-2598-5EDF-C46FE69472BB}"/>
              </a:ext>
            </a:extLst>
          </p:cNvPr>
          <p:cNvSpPr txBox="1"/>
          <p:nvPr/>
        </p:nvSpPr>
        <p:spPr>
          <a:xfrm>
            <a:off x="8545670" y="5937733"/>
            <a:ext cx="36401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US" i="1" dirty="0">
                <a:ea typeface="+mn-lt"/>
                <a:cs typeface="+mn-lt"/>
              </a:rPr>
              <a:t>2023 Tesla Model Y Prices, Reviews, and Photos - </a:t>
            </a:r>
            <a:r>
              <a:rPr lang="en-US" i="1" dirty="0" err="1">
                <a:ea typeface="+mn-lt"/>
                <a:cs typeface="+mn-lt"/>
              </a:rPr>
              <a:t>MotorTrend</a:t>
            </a:r>
            <a:r>
              <a:rPr lang="en-US" dirty="0">
                <a:ea typeface="+mn-lt"/>
                <a:cs typeface="+mn-lt"/>
              </a:rPr>
              <a:t>, n.d.)</a:t>
            </a:r>
            <a:endParaRPr lang="en-US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5C99BDB7-B0F6-9399-7188-73FF6B6DC3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7598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887"/>
    </mc:Choice>
    <mc:Fallback>
      <p:transition spd="slow" advTm="64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C495DB-9553-D642-2AE7-0C2FA6699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Tesla Approaches to Organization and Management</a:t>
            </a:r>
          </a:p>
        </p:txBody>
      </p:sp>
      <p:sp>
        <p:nvSpPr>
          <p:cNvPr id="2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8962CA-B850-8576-097B-22FEBCE4042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32366" y="1649264"/>
            <a:ext cx="6431447" cy="3107435"/>
          </a:xfrm>
          <a:prstGeom prst="rect">
            <a:avLst/>
          </a:prstGeom>
          <a:effectLst/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E0EAE7-2965-9D86-B134-2149882489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1" y="2438400"/>
            <a:ext cx="4166509" cy="378541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Tesla's unique organizational structure </a:t>
            </a:r>
            <a:r>
              <a:rPr lang="en-US" sz="1800" dirty="0" err="1">
                <a:solidFill>
                  <a:srgbClr val="EBEBEB"/>
                </a:solidFill>
                <a:ea typeface="+mj-lt"/>
                <a:cs typeface="+mj-lt"/>
              </a:rPr>
              <a:t>utilises</a:t>
            </a:r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 a hierarchical approach based on functions. They also split divisions in different specialties. </a:t>
            </a:r>
          </a:p>
          <a:p>
            <a:r>
              <a:rPr lang="en-US" sz="1800" dirty="0">
                <a:solidFill>
                  <a:srgbClr val="EBEBEB"/>
                </a:solidFill>
              </a:rPr>
              <a:t>Tesla's hierarchical structure suggests they </a:t>
            </a:r>
            <a:r>
              <a:rPr lang="en-US" sz="1800" dirty="0" err="1">
                <a:solidFill>
                  <a:srgbClr val="EBEBEB"/>
                </a:solidFill>
              </a:rPr>
              <a:t>utilise</a:t>
            </a:r>
            <a:r>
              <a:rPr lang="en-US" sz="1800" dirty="0">
                <a:solidFill>
                  <a:srgbClr val="EBEBEB"/>
                </a:solidFill>
              </a:rPr>
              <a:t> the classical approach.</a:t>
            </a:r>
          </a:p>
          <a:p>
            <a:endParaRPr lang="en-US" sz="1800" dirty="0">
              <a:solidFill>
                <a:srgbClr val="EBEBEB"/>
              </a:solidFill>
            </a:endParaRPr>
          </a:p>
          <a:p>
            <a:endParaRPr lang="en-US" sz="1800" dirty="0">
              <a:solidFill>
                <a:srgbClr val="EBEBEB"/>
              </a:solidFill>
            </a:endParaRPr>
          </a:p>
          <a:p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(</a:t>
            </a:r>
            <a:r>
              <a:rPr lang="en-US" sz="1800" i="1" dirty="0">
                <a:solidFill>
                  <a:srgbClr val="EBEBEB"/>
                </a:solidFill>
                <a:ea typeface="+mj-lt"/>
                <a:cs typeface="+mj-lt"/>
              </a:rPr>
              <a:t>Tesla Organizational Structure Chart</a:t>
            </a:r>
            <a:r>
              <a:rPr lang="en-US" sz="1800" dirty="0">
                <a:solidFill>
                  <a:srgbClr val="EBEBEB"/>
                </a:solidFill>
                <a:ea typeface="+mj-lt"/>
                <a:cs typeface="+mj-lt"/>
              </a:rPr>
              <a:t>, n.d.)</a:t>
            </a:r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847B4A3-ACB8-EBB9-597D-5ADCB18F4B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51147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4895"/>
    </mc:Choice>
    <mc:Fallback>
      <p:transition spd="slow" advTm="24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C4F0-E254-AA7C-BE8D-3ACA7739E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15" y="353638"/>
            <a:ext cx="5092906" cy="1574808"/>
          </a:xfrm>
        </p:spPr>
        <p:txBody>
          <a:bodyPr/>
          <a:lstStyle/>
          <a:p>
            <a:r>
              <a:rPr lang="en-US" dirty="0"/>
              <a:t>Groups and Teamwork within Tesla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969775-4F96-90CE-5A4F-DE26BC5994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5927" y="1932882"/>
            <a:ext cx="5084979" cy="37865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+mj-lt"/>
                <a:cs typeface="+mj-lt"/>
              </a:rPr>
              <a:t>Employees at Tesla are united by their </a:t>
            </a:r>
            <a:r>
              <a:rPr lang="en-US" sz="1800" err="1">
                <a:ea typeface="+mj-lt"/>
                <a:cs typeface="+mj-lt"/>
              </a:rPr>
              <a:t>organisational</a:t>
            </a:r>
            <a:r>
              <a:rPr lang="en-US" sz="1800" dirty="0">
                <a:ea typeface="+mj-lt"/>
                <a:cs typeface="+mj-lt"/>
              </a:rPr>
              <a:t> culture to work as a team to advance the company. For instance, by encouraging teamwork, this cultural trait reduces conflict. This kind of collaboration also fosters human resource synergy inside the </a:t>
            </a:r>
            <a:r>
              <a:rPr lang="en-US" sz="1800" err="1">
                <a:ea typeface="+mj-lt"/>
                <a:cs typeface="+mj-lt"/>
              </a:rPr>
              <a:t>organisation</a:t>
            </a:r>
            <a:r>
              <a:rPr lang="en-US" sz="1800" dirty="0">
                <a:ea typeface="+mj-lt"/>
                <a:cs typeface="+mj-lt"/>
              </a:rPr>
              <a:t>.</a:t>
            </a:r>
          </a:p>
          <a:p>
            <a:r>
              <a:rPr lang="en-US" sz="1800" dirty="0">
                <a:ea typeface="+mj-lt"/>
                <a:cs typeface="+mj-lt"/>
              </a:rPr>
              <a:t>(Meyer, 2024)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38C874-533A-EA2A-C2CD-31A97D2A0E3A}"/>
              </a:ext>
            </a:extLst>
          </p:cNvPr>
          <p:cNvSpPr txBox="1"/>
          <p:nvPr/>
        </p:nvSpPr>
        <p:spPr>
          <a:xfrm>
            <a:off x="6098206" y="1924733"/>
            <a:ext cx="463182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Tesla has a flat internal structure where members at any level can communicate ideas and work together.</a:t>
            </a:r>
          </a:p>
          <a:p>
            <a:endParaRPr lang="en-US" dirty="0"/>
          </a:p>
          <a:p>
            <a:r>
              <a:rPr lang="en-US" dirty="0"/>
              <a:t>Tesla frequently face challenges such as production problems and technological faults. Teamwork is used in the workplace for teams to innovate and work past these challenges.</a:t>
            </a:r>
          </a:p>
          <a:p>
            <a:endParaRPr lang="en-US" dirty="0"/>
          </a:p>
          <a:p>
            <a:r>
              <a:rPr lang="en-US" dirty="0"/>
              <a:t>The emphasis of technology in electric vehicles and energy products requires good teamwork between engineers, software developers, designers and data scientists. </a:t>
            </a:r>
          </a:p>
        </p:txBody>
      </p:sp>
      <p:pic>
        <p:nvPicPr>
          <p:cNvPr id="5" name="Picture 4" descr="Tesla and Samsung Electronics execs meet to discuss potential cooperation">
            <a:extLst>
              <a:ext uri="{FF2B5EF4-FFF2-40B4-BE49-F238E27FC236}">
                <a16:creationId xmlns:a16="http://schemas.microsoft.com/office/drawing/2014/main" id="{2A9C808C-8E73-AE10-6121-87765D03C1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5926" y="4289778"/>
            <a:ext cx="3595605" cy="23854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0979B5-253A-50F4-A3CE-9E571FFF2D46}"/>
              </a:ext>
            </a:extLst>
          </p:cNvPr>
          <p:cNvSpPr txBox="1"/>
          <p:nvPr/>
        </p:nvSpPr>
        <p:spPr>
          <a:xfrm>
            <a:off x="309700" y="6183123"/>
            <a:ext cx="19234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(Alvarez, 2023)</a:t>
            </a:r>
            <a:endParaRPr lang="en-US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E562897-50AB-1A6E-80E9-B108530ADE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27587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05"/>
    </mc:Choice>
    <mc:Fallback>
      <p:transition spd="slow" advTm="57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F76BE-699B-FB86-9CF6-F804E0E79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15" y="353638"/>
            <a:ext cx="5092906" cy="1574808"/>
          </a:xfrm>
        </p:spPr>
        <p:txBody>
          <a:bodyPr/>
          <a:lstStyle/>
          <a:p>
            <a:r>
              <a:rPr lang="en-US" dirty="0"/>
              <a:t>Corporate Social Responsibility (CSR)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DC6DE2-DBE3-CB28-4E81-3D848E1575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0185" y="1922586"/>
            <a:ext cx="5084979" cy="37982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ea typeface="+mj-lt"/>
                <a:cs typeface="+mj-lt"/>
              </a:rPr>
              <a:t>A self-regulating business model known as corporate social responsibility (CSR) assists an </a:t>
            </a:r>
            <a:r>
              <a:rPr lang="en-US" sz="1800" dirty="0" err="1">
                <a:ea typeface="+mj-lt"/>
                <a:cs typeface="+mj-lt"/>
              </a:rPr>
              <a:t>organisation</a:t>
            </a:r>
            <a:r>
              <a:rPr lang="en-US" sz="1800" dirty="0">
                <a:ea typeface="+mj-lt"/>
                <a:cs typeface="+mj-lt"/>
              </a:rPr>
              <a:t> in being socially responsible to the public, its stakeholders, and itself. </a:t>
            </a:r>
            <a:endParaRPr lang="en-US" sz="1800" dirty="0"/>
          </a:p>
          <a:p>
            <a:r>
              <a:rPr lang="en-US" sz="1800" dirty="0">
                <a:ea typeface="+mj-lt"/>
                <a:cs typeface="+mj-lt"/>
              </a:rPr>
              <a:t>Businesses that engage in corporate social responsibility are conscious of their effects on the social, economic, and environmental facets of society. By practicing corporate social responsibility (CSR), a business improves society and the environment rather than harming them.</a:t>
            </a:r>
            <a:endParaRPr lang="en-US" sz="1800" dirty="0"/>
          </a:p>
          <a:p>
            <a:r>
              <a:rPr lang="en-US" sz="1800">
                <a:ea typeface="+mj-lt"/>
                <a:cs typeface="+mj-lt"/>
              </a:rPr>
              <a:t>(Fernando, 2024)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FA8886-A98E-6A65-5A01-00B84A22D985}"/>
              </a:ext>
            </a:extLst>
          </p:cNvPr>
          <p:cNvSpPr txBox="1"/>
          <p:nvPr/>
        </p:nvSpPr>
        <p:spPr>
          <a:xfrm>
            <a:off x="6101775" y="1920675"/>
            <a:ext cx="489190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Corporate Social Responsibility is generally broken into 4 sections: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Environmental.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Ethical.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Philanthropic.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Economic.</a:t>
            </a:r>
          </a:p>
          <a:p>
            <a:r>
              <a:rPr lang="en-US" dirty="0"/>
              <a:t>(Stobierski, 2023).</a:t>
            </a:r>
          </a:p>
        </p:txBody>
      </p:sp>
      <p:pic>
        <p:nvPicPr>
          <p:cNvPr id="3" name="Picture 2" descr="Corporate Social Responsibility in MENA - Oscar">
            <a:extLst>
              <a:ext uri="{FF2B5EF4-FFF2-40B4-BE49-F238E27FC236}">
                <a16:creationId xmlns:a16="http://schemas.microsoft.com/office/drawing/2014/main" id="{3FE9FE5C-0EAE-81C5-36E7-8390240DA7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8880" y="3943995"/>
            <a:ext cx="4262036" cy="26121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3F79A5-2AC1-C839-FEC5-1D1E6BAC1E23}"/>
              </a:ext>
            </a:extLst>
          </p:cNvPr>
          <p:cNvSpPr txBox="1"/>
          <p:nvPr/>
        </p:nvSpPr>
        <p:spPr>
          <a:xfrm>
            <a:off x="3904110" y="5921411"/>
            <a:ext cx="247559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(Shawar &amp; Shawar, 2023)</a:t>
            </a:r>
            <a:endParaRPr lang="en-US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9BD9420-2D90-EAF3-1BE1-37B87BB530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5158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25"/>
    </mc:Choice>
    <mc:Fallback>
      <p:transition spd="slow" advTm="36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0C32A-550F-846D-5A43-AE2974EB2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15" y="142623"/>
            <a:ext cx="5092906" cy="1094162"/>
          </a:xfrm>
        </p:spPr>
        <p:txBody>
          <a:bodyPr/>
          <a:lstStyle/>
          <a:p>
            <a:r>
              <a:rPr lang="en-US" dirty="0"/>
              <a:t>Tesla CSR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9325B6-89A7-D4C2-D0D3-9C561A221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8462" y="1348154"/>
            <a:ext cx="5741471" cy="45837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Employee Health and Safety:</a:t>
            </a:r>
          </a:p>
          <a:p>
            <a:r>
              <a:rPr lang="en-US" sz="1800" dirty="0">
                <a:ea typeface="+mj-lt"/>
                <a:cs typeface="+mj-lt"/>
              </a:rPr>
              <a:t>Prior to ever stepping onto the factory floor, production staff must complete a multi-day training program on health and safety.</a:t>
            </a:r>
            <a:endParaRPr lang="en-US" sz="1800" dirty="0"/>
          </a:p>
          <a:p>
            <a:r>
              <a:rPr lang="en-US" sz="1800" dirty="0">
                <a:ea typeface="+mj-lt"/>
                <a:cs typeface="+mj-lt"/>
              </a:rPr>
              <a:t>Full-time employees at Tesla are eligible for free health insurance and perks.</a:t>
            </a:r>
            <a:endParaRPr lang="en-US" sz="1800" dirty="0"/>
          </a:p>
          <a:p>
            <a:r>
              <a:rPr lang="en-US" sz="1800" dirty="0"/>
              <a:t>Tesla and Gender Equality and Minorities:</a:t>
            </a:r>
          </a:p>
          <a:p>
            <a:r>
              <a:rPr lang="en-US" sz="1800" dirty="0">
                <a:ea typeface="+mj-lt"/>
                <a:cs typeface="+mj-lt"/>
              </a:rPr>
              <a:t>Forbes named Tesla the 2019 Best Employer for Diversity. </a:t>
            </a:r>
            <a:endParaRPr lang="en-US" sz="1800" dirty="0"/>
          </a:p>
          <a:p>
            <a:r>
              <a:rPr lang="en-US" sz="1800" dirty="0">
                <a:ea typeface="+mj-lt"/>
                <a:cs typeface="+mj-lt"/>
              </a:rPr>
              <a:t>The electric vehicle manufacturer makes an effort to guarantee that its employees fairly represent historically under-represented groups. Historically under-represented groups make up 60% of Tesla's workforce.</a:t>
            </a:r>
            <a:endParaRPr lang="en-US" sz="1800" dirty="0"/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4EC3DA-BAA1-7BC9-2CB2-C0D9E5F6E6B4}"/>
              </a:ext>
            </a:extLst>
          </p:cNvPr>
          <p:cNvSpPr txBox="1"/>
          <p:nvPr/>
        </p:nvSpPr>
        <p:spPr>
          <a:xfrm>
            <a:off x="6806828" y="1464352"/>
            <a:ext cx="473098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Waste Reduction and Recycling:</a:t>
            </a:r>
          </a:p>
          <a:p>
            <a:r>
              <a:rPr lang="en-US" dirty="0">
                <a:ea typeface="+mn-lt"/>
                <a:cs typeface="+mn-lt"/>
              </a:rPr>
              <a:t>Tesla recycled 110 </a:t>
            </a:r>
            <a:r>
              <a:rPr lang="en-US" err="1">
                <a:ea typeface="+mn-lt"/>
                <a:cs typeface="+mn-lt"/>
              </a:rPr>
              <a:t>tonnes</a:t>
            </a:r>
            <a:r>
              <a:rPr lang="en-US" dirty="0">
                <a:ea typeface="+mn-lt"/>
                <a:cs typeface="+mn-lt"/>
              </a:rPr>
              <a:t> of cobalt, 320 </a:t>
            </a:r>
            <a:r>
              <a:rPr lang="en-US" err="1">
                <a:ea typeface="+mn-lt"/>
                <a:cs typeface="+mn-lt"/>
              </a:rPr>
              <a:t>tonnes</a:t>
            </a:r>
            <a:r>
              <a:rPr lang="en-US" dirty="0">
                <a:ea typeface="+mn-lt"/>
                <a:cs typeface="+mn-lt"/>
              </a:rPr>
              <a:t> of copper, and 1,000 </a:t>
            </a:r>
            <a:r>
              <a:rPr lang="en-US" err="1">
                <a:ea typeface="+mn-lt"/>
                <a:cs typeface="+mn-lt"/>
              </a:rPr>
              <a:t>tonnes</a:t>
            </a:r>
            <a:r>
              <a:rPr lang="en-US" dirty="0">
                <a:ea typeface="+mn-lt"/>
                <a:cs typeface="+mn-lt"/>
              </a:rPr>
              <a:t> of nickel in 2019.</a:t>
            </a:r>
          </a:p>
          <a:p>
            <a:endParaRPr lang="en-US" dirty="0"/>
          </a:p>
          <a:p>
            <a:r>
              <a:rPr lang="en-US" dirty="0"/>
              <a:t>Carbon Emissions with Tesla</a:t>
            </a:r>
          </a:p>
          <a:p>
            <a:r>
              <a:rPr lang="en-US" dirty="0"/>
              <a:t>Tesla electric vehicles produce a small fraction of what internal </a:t>
            </a:r>
            <a:r>
              <a:rPr lang="en-US" err="1"/>
              <a:t>combusion</a:t>
            </a:r>
            <a:r>
              <a:rPr lang="en-US" dirty="0"/>
              <a:t> engines generally produce, which is around 69 tons of CO2 </a:t>
            </a:r>
            <a:r>
              <a:rPr lang="en-US" err="1"/>
              <a:t>emmisions</a:t>
            </a:r>
            <a:r>
              <a:rPr lang="en-US" dirty="0"/>
              <a:t> during </a:t>
            </a:r>
            <a:r>
              <a:rPr lang="en-US"/>
              <a:t>their lifetime.</a:t>
            </a:r>
            <a:endParaRPr lang="en-US" dirty="0"/>
          </a:p>
          <a:p>
            <a:endParaRPr lang="en-US" dirty="0"/>
          </a:p>
          <a:p>
            <a:r>
              <a:rPr lang="en-US" dirty="0"/>
              <a:t>(Dudovskiy, 2021).</a:t>
            </a:r>
          </a:p>
          <a:p>
            <a:endParaRPr lang="en-US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2AD86DD7-26B1-26A1-96A2-ADE06525C5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35989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42"/>
    </mc:Choice>
    <mc:Fallback>
      <p:transition spd="slow" advTm="50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CA8D87-5BA6-3AC0-E295-E2599D6F0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F78C3B-E8CC-9981-4E5E-4FDEB6C22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/>
              <a:t>In conclusion, Tesla is pioneering in the electric vehicle and renewable energy sectors thanks to its integrated approach to innovation, management, and sustainability. Tesla is in a strong position to continue spearheading the shift to a sustainable future by staying focused on its objectives and </a:t>
            </a:r>
            <a:r>
              <a:rPr lang="en-US" sz="1600" dirty="0" err="1"/>
              <a:t>utilising</a:t>
            </a:r>
            <a:r>
              <a:rPr lang="en-US" sz="1600" dirty="0"/>
              <a:t> its advantages in collaboration, technology, and corporate social responsibility.</a:t>
            </a: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3BC17138-B5B4-B474-3BF0-A299907E49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60726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029"/>
    </mc:Choice>
    <mc:Fallback>
      <p:transition spd="slow" advTm="25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5D8EE-D637-15A5-0E4D-370B34D9C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718" y="2451435"/>
            <a:ext cx="5391527" cy="1945511"/>
          </a:xfrm>
        </p:spPr>
        <p:txBody>
          <a:bodyPr>
            <a:noAutofit/>
          </a:bodyPr>
          <a:lstStyle/>
          <a:p>
            <a:r>
              <a:rPr lang="en-US" sz="6000"/>
              <a:t>Thank You for Listening!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D1614C7A-C0BB-9951-D588-C135FD621B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51629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24"/>
    </mc:Choice>
    <mc:Fallback>
      <p:transition spd="slow" advTm="5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7DE27F-A04B-B98E-399D-886BA605B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" y="-595931"/>
            <a:ext cx="12185367" cy="1574808"/>
          </a:xfrm>
        </p:spPr>
        <p:txBody>
          <a:bodyPr/>
          <a:lstStyle/>
          <a:p>
            <a:pPr algn="ctr"/>
            <a:r>
              <a:rPr lang="en-US" dirty="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1E6243-52B7-101D-01D5-32E2B679AA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52402" y="1134091"/>
            <a:ext cx="10276425" cy="50472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Alvarez, S. (2023, May 15). </a:t>
            </a:r>
            <a:r>
              <a:rPr lang="en-US" sz="1200" i="1" dirty="0">
                <a:latin typeface="Times New Roman"/>
                <a:cs typeface="Times New Roman"/>
              </a:rPr>
              <a:t>Tesla and Samsung Electronics execs meet to discuss potential cooperation</a:t>
            </a:r>
            <a:r>
              <a:rPr lang="en-US" sz="1200" dirty="0">
                <a:latin typeface="Times New Roman"/>
                <a:cs typeface="Times New Roman"/>
              </a:rPr>
              <a:t>. TESLARATI. https://www.teslarati.com/tesla-elon-musk-samsung-electronics-exec-chairman-meeting-details/ </a:t>
            </a:r>
          </a:p>
          <a:p>
            <a:r>
              <a:rPr lang="en-US" sz="1200" dirty="0">
                <a:latin typeface="Times New Roman"/>
                <a:cs typeface="Times New Roman"/>
              </a:rPr>
              <a:t>De Bruin, L. (2020, October 24). </a:t>
            </a:r>
            <a:r>
              <a:rPr lang="en-US" sz="1200" i="1" dirty="0">
                <a:latin typeface="Times New Roman"/>
                <a:cs typeface="Times New Roman"/>
              </a:rPr>
              <a:t>SWOT Analysis: Bringing Internal and External Factors Together</a:t>
            </a:r>
            <a:r>
              <a:rPr lang="en-US" sz="1200" dirty="0">
                <a:latin typeface="Times New Roman"/>
                <a:cs typeface="Times New Roman"/>
              </a:rPr>
              <a:t>. B2U - Business-to-you.com. https://www.business-to-you.com/swot-analysis/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Dudovskiy, J. (2023, 3 May). </a:t>
            </a:r>
            <a:r>
              <a:rPr lang="en-US" sz="1200" i="1" dirty="0">
                <a:latin typeface="Times New Roman"/>
                <a:cs typeface="Times New Roman"/>
              </a:rPr>
              <a:t>Tesla CSR: a brief overview. </a:t>
            </a:r>
            <a:r>
              <a:rPr lang="en-US" sz="1200" dirty="0">
                <a:latin typeface="Times New Roman"/>
                <a:cs typeface="Times New Roman"/>
              </a:rPr>
              <a:t>Business Research Methodology. https://research-methodology.net/tesla-csr-a-brief-overview/</a:t>
            </a:r>
            <a:r>
              <a:rPr lang="en-US" sz="1200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Fernando, J. (2024, March 6). </a:t>
            </a:r>
            <a:r>
              <a:rPr lang="en-US" sz="1200" i="1" dirty="0">
                <a:latin typeface="Times New Roman"/>
                <a:cs typeface="Times New Roman"/>
              </a:rPr>
              <a:t>What is CSR? Corporate social Responsibility explained</a:t>
            </a:r>
            <a:r>
              <a:rPr lang="en-US" sz="1200" dirty="0">
                <a:latin typeface="Times New Roman"/>
                <a:cs typeface="Times New Roman"/>
              </a:rPr>
              <a:t>. Investopedia. https://www.investopedia.com/terms/c/corp-social-responsibility.asp </a:t>
            </a:r>
          </a:p>
          <a:p>
            <a:r>
              <a:rPr lang="en-US" sz="1200" dirty="0">
                <a:latin typeface="Times New Roman"/>
                <a:cs typeface="Times New Roman"/>
              </a:rPr>
              <a:t>Gupta, S. (2024, June 24). </a:t>
            </a:r>
            <a:r>
              <a:rPr lang="en-US" sz="1200" i="1" dirty="0">
                <a:latin typeface="Times New Roman"/>
                <a:cs typeface="Times New Roman"/>
              </a:rPr>
              <a:t>Tesla SWOT 2024 | SWOT Analysis of Tesla</a:t>
            </a:r>
            <a:r>
              <a:rPr lang="en-US" sz="1200" dirty="0">
                <a:latin typeface="Times New Roman"/>
                <a:cs typeface="Times New Roman"/>
              </a:rPr>
              <a:t>. Business Strategy Hub. https://bstrategyhub.com/tesla-swot-analysis/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Heubel, M. (2024, October 20). </a:t>
            </a:r>
            <a:r>
              <a:rPr lang="en-US" sz="1200" i="1" dirty="0">
                <a:latin typeface="Times New Roman"/>
                <a:cs typeface="Times New Roman"/>
              </a:rPr>
              <a:t>PESTLE Analysis: The Macro-Environmental Analysis Explained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err="1">
                <a:latin typeface="Times New Roman"/>
                <a:cs typeface="Times New Roman"/>
              </a:rPr>
              <a:t>Consulterce</a:t>
            </a:r>
            <a:r>
              <a:rPr lang="en-US" sz="1200" dirty="0">
                <a:latin typeface="Times New Roman"/>
                <a:cs typeface="Times New Roman"/>
              </a:rPr>
              <a:t>. https://consulterce.com/pestle-analysis/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Koopman, A. (2024, December 21). Here's How Many </a:t>
            </a:r>
            <a:r>
              <a:rPr lang="en-US" sz="1200" err="1">
                <a:latin typeface="Times New Roman"/>
                <a:cs typeface="Times New Roman"/>
              </a:rPr>
              <a:t>Teslas</a:t>
            </a:r>
            <a:r>
              <a:rPr lang="en-US" sz="1200" dirty="0">
                <a:latin typeface="Times New Roman"/>
                <a:cs typeface="Times New Roman"/>
              </a:rPr>
              <a:t> Have Been Built So Far This Year. </a:t>
            </a:r>
            <a:r>
              <a:rPr lang="en-US" sz="1200" i="1" err="1">
                <a:latin typeface="Times New Roman"/>
                <a:cs typeface="Times New Roman"/>
              </a:rPr>
              <a:t>TopSpeed</a:t>
            </a:r>
            <a:r>
              <a:rPr lang="en-US" sz="1200" dirty="0">
                <a:latin typeface="Times New Roman"/>
                <a:cs typeface="Times New Roman"/>
              </a:rPr>
              <a:t>. https://www.topspeed.com/how-many-teslas-built-this-year/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Makos, J. (2024, August 10). </a:t>
            </a:r>
            <a:r>
              <a:rPr lang="en-US" sz="1200" i="1" dirty="0">
                <a:latin typeface="Times New Roman"/>
                <a:cs typeface="Times New Roman"/>
              </a:rPr>
              <a:t>PESTEL Analysis of Tesla (2024 Updated)</a:t>
            </a:r>
            <a:r>
              <a:rPr lang="en-US" sz="1200" dirty="0">
                <a:latin typeface="Times New Roman"/>
                <a:cs typeface="Times New Roman"/>
              </a:rPr>
              <a:t>. PESTLE Analysis. https://pestleanalysis.com/pestle-analysis-of-tesla/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Meyer, P. (2024, November 3). </a:t>
            </a:r>
            <a:r>
              <a:rPr lang="en-US" sz="1200" i="1" dirty="0">
                <a:latin typeface="Times New Roman"/>
                <a:cs typeface="Times New Roman"/>
              </a:rPr>
              <a:t>Tesla’s Organizational Culture &amp; Its Characteristics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err="1">
                <a:latin typeface="Times New Roman"/>
                <a:cs typeface="Times New Roman"/>
              </a:rPr>
              <a:t>Panmore</a:t>
            </a:r>
            <a:r>
              <a:rPr lang="en-US" sz="1200" dirty="0">
                <a:latin typeface="Times New Roman"/>
                <a:cs typeface="Times New Roman"/>
              </a:rPr>
              <a:t> Institute. https://panmore.com/tesla-motors-inc-organizational-culture-characteristics-analysis#:~:text=Tesla%E2%80%99s%20organizational%20culture%20unifies%20employees%20into%20a%20team,also%20develops%20synergy%20in%20the%20company%E2%80%99s%20human%20resources.</a:t>
            </a:r>
            <a:endParaRPr lang="en-US"/>
          </a:p>
          <a:p>
            <a:r>
              <a:rPr lang="en-US" sz="1200" dirty="0">
                <a:latin typeface="Times New Roman"/>
                <a:cs typeface="Times New Roman"/>
              </a:rPr>
              <a:t>Pereira, D. (2023, May 22). Tesla Mission and Vision Statement. </a:t>
            </a:r>
            <a:r>
              <a:rPr lang="en-US" sz="1200" i="1" dirty="0">
                <a:latin typeface="Times New Roman"/>
                <a:cs typeface="Times New Roman"/>
              </a:rPr>
              <a:t>Business Model Analyst</a:t>
            </a:r>
            <a:r>
              <a:rPr lang="en-US" sz="1200" dirty="0">
                <a:latin typeface="Times New Roman"/>
                <a:cs typeface="Times New Roman"/>
              </a:rPr>
              <a:t>. https://businessmodelanalyst.com/tesla-mission-and-vision-statement/ </a:t>
            </a:r>
          </a:p>
          <a:p>
            <a:r>
              <a:rPr lang="en-US" sz="1200" dirty="0">
                <a:latin typeface="Times New Roman"/>
                <a:cs typeface="Times New Roman"/>
              </a:rPr>
              <a:t>Redding, C. (2023, November 15). </a:t>
            </a:r>
            <a:r>
              <a:rPr lang="en-US" sz="1200" i="1" dirty="0">
                <a:latin typeface="Times New Roman"/>
                <a:cs typeface="Times New Roman"/>
              </a:rPr>
              <a:t>How Do Tesla Charging Stations Work? | </a:t>
            </a:r>
            <a:r>
              <a:rPr lang="en-US" sz="1200" i="1" err="1">
                <a:latin typeface="Times New Roman"/>
                <a:cs typeface="Times New Roman"/>
              </a:rPr>
              <a:t>CarShtuff</a:t>
            </a:r>
            <a:r>
              <a:rPr lang="en-US" sz="1200" dirty="0">
                <a:latin typeface="Times New Roman"/>
                <a:cs typeface="Times New Roman"/>
              </a:rPr>
              <a:t>. </a:t>
            </a:r>
            <a:r>
              <a:rPr lang="en-US" sz="1200" err="1">
                <a:latin typeface="Times New Roman"/>
                <a:cs typeface="Times New Roman"/>
              </a:rPr>
              <a:t>CarShtuff</a:t>
            </a:r>
            <a:r>
              <a:rPr lang="en-US" sz="1200" dirty="0">
                <a:latin typeface="Times New Roman"/>
                <a:cs typeface="Times New Roman"/>
              </a:rPr>
              <a:t>. https://www.carshtuff.com/post/how-do-tesla-charging-stations-work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670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AFA3F-4FDF-D6E1-4DA4-B3974FF64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" y="-642823"/>
            <a:ext cx="12161921" cy="1574808"/>
          </a:xfrm>
        </p:spPr>
        <p:txBody>
          <a:bodyPr/>
          <a:lstStyle/>
          <a:p>
            <a:pPr algn="ctr"/>
            <a:r>
              <a:rPr lang="en-US" dirty="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9C5FFC-193B-08F4-1ABB-18FB50F446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937847"/>
            <a:ext cx="9867994" cy="49705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Shawar, A., &amp; Shawar, A. (2023, January 3). Corporate Social Responsibility in MENA - Oscar. </a:t>
            </a:r>
            <a:r>
              <a:rPr lang="en-US" sz="1200" i="1" dirty="0">
                <a:latin typeface="Times New Roman"/>
                <a:cs typeface="Times New Roman"/>
              </a:rPr>
              <a:t>Oscar -</a:t>
            </a:r>
            <a:r>
              <a:rPr lang="en-US" sz="1200" dirty="0">
                <a:latin typeface="Times New Roman"/>
                <a:cs typeface="Times New Roman"/>
              </a:rPr>
              <a:t>. https://oscarsdg.com/corporate-social-responsibility-in-mena/ </a:t>
            </a:r>
          </a:p>
          <a:p>
            <a:r>
              <a:rPr lang="en-US" sz="1200" dirty="0">
                <a:latin typeface="Times New Roman"/>
                <a:cs typeface="Times New Roman"/>
              </a:rPr>
              <a:t>Stobierski, T. (2023, 8 April). </a:t>
            </a:r>
            <a:r>
              <a:rPr lang="en-US" sz="1200" i="1" dirty="0">
                <a:latin typeface="Times New Roman"/>
                <a:cs typeface="Times New Roman"/>
              </a:rPr>
              <a:t>What is Corporate Social Responsibility? 4 Types. </a:t>
            </a:r>
            <a:r>
              <a:rPr lang="en-US" sz="1200" dirty="0">
                <a:latin typeface="Times New Roman"/>
                <a:cs typeface="Times New Roman"/>
              </a:rPr>
              <a:t>Harvard Business School Online. https://online.hbs.edu/blog/post/types-of-corporate-social-responsibility</a:t>
            </a:r>
            <a:r>
              <a:rPr lang="en-US" sz="1200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</a:p>
          <a:p>
            <a:r>
              <a:rPr lang="en-US" sz="1200" i="1" dirty="0">
                <a:latin typeface="Times New Roman"/>
                <a:cs typeface="Times New Roman"/>
              </a:rPr>
              <a:t>Tesla Inc company profile analysis with the </a:t>
            </a:r>
            <a:r>
              <a:rPr lang="en-US" sz="1200" i="1" err="1">
                <a:latin typeface="Times New Roman"/>
                <a:cs typeface="Times New Roman"/>
              </a:rPr>
              <a:t>premuim</a:t>
            </a:r>
            <a:r>
              <a:rPr lang="en-US" sz="1200" i="1" dirty="0">
                <a:latin typeface="Times New Roman"/>
                <a:cs typeface="Times New Roman"/>
              </a:rPr>
              <a:t> data - </a:t>
            </a:r>
            <a:r>
              <a:rPr lang="en-US" sz="1200" i="1" err="1">
                <a:latin typeface="Times New Roman"/>
                <a:cs typeface="Times New Roman"/>
              </a:rPr>
              <a:t>Globaldata</a:t>
            </a:r>
            <a:r>
              <a:rPr lang="en-US" sz="1200" dirty="0">
                <a:latin typeface="Times New Roman"/>
                <a:cs typeface="Times New Roman"/>
              </a:rPr>
              <a:t>. (n.d.-b). </a:t>
            </a:r>
            <a:r>
              <a:rPr lang="en-US" sz="1200" err="1">
                <a:latin typeface="Times New Roman"/>
                <a:cs typeface="Times New Roman"/>
              </a:rPr>
              <a:t>GlobalData</a:t>
            </a:r>
            <a:r>
              <a:rPr lang="en-US" sz="1200" dirty="0">
                <a:latin typeface="Times New Roman"/>
                <a:cs typeface="Times New Roman"/>
              </a:rPr>
              <a:t>. https://www.globaldata.com/company-profile/tesla-inc/ </a:t>
            </a:r>
          </a:p>
          <a:p>
            <a:r>
              <a:rPr lang="en-US" sz="1200" i="1" dirty="0">
                <a:latin typeface="Times New Roman"/>
                <a:cs typeface="Times New Roman"/>
              </a:rPr>
              <a:t>Tesla logo PNG image with transparent background</a:t>
            </a:r>
            <a:r>
              <a:rPr lang="en-US" sz="1200" dirty="0">
                <a:latin typeface="Times New Roman"/>
                <a:cs typeface="Times New Roman"/>
              </a:rPr>
              <a:t>. (n.d.-b). pngimg.com. https://pngimg.com/image/62063 </a:t>
            </a:r>
          </a:p>
          <a:p>
            <a:r>
              <a:rPr lang="en-US" sz="1200" i="1" dirty="0">
                <a:latin typeface="Times New Roman"/>
                <a:cs typeface="Times New Roman"/>
              </a:rPr>
              <a:t>2023 Tesla Model Y Prices, reviews, and photos - </a:t>
            </a:r>
            <a:r>
              <a:rPr lang="en-US" sz="1200" i="1" err="1">
                <a:latin typeface="Times New Roman"/>
                <a:cs typeface="Times New Roman"/>
              </a:rPr>
              <a:t>MotorTrend</a:t>
            </a:r>
            <a:r>
              <a:rPr lang="en-US" sz="1200" dirty="0">
                <a:latin typeface="Times New Roman"/>
                <a:cs typeface="Times New Roman"/>
              </a:rPr>
              <a:t>. (n.d.). </a:t>
            </a:r>
            <a:r>
              <a:rPr lang="en-US" sz="1200" err="1">
                <a:latin typeface="Times New Roman"/>
                <a:cs typeface="Times New Roman"/>
              </a:rPr>
              <a:t>MotorTrend</a:t>
            </a:r>
            <a:r>
              <a:rPr lang="en-US" sz="1200" dirty="0">
                <a:latin typeface="Times New Roman"/>
                <a:cs typeface="Times New Roman"/>
              </a:rPr>
              <a:t>. https://www.motortrend.com/cars/tesla/model-y/2023/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590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6" ma:contentTypeDescription="Create a new document." ma:contentTypeScope="" ma:versionID="7ed54cd3af9ecec56c17d03061421d91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04cd100f3380bedf87f22f7a1093dce0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2E255D55-AEAA-47CC-B0B0-046B39F86B1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1E2116-B29B-447A-806D-F8F827E9F9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CF8912-6CD3-4885-A375-330F00DCB8DF}">
  <ds:schemaRefs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2006/metadata/properties"/>
    <ds:schemaRef ds:uri="http://schemas.microsoft.com/office/infopath/2007/PartnerControls"/>
    <ds:schemaRef ds:uri="ea615e75-cfa6-4777-b3e2-cd5725779d91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192</TotalTime>
  <Words>1492</Words>
  <Application>Microsoft Office PowerPoint</Application>
  <PresentationFormat>Widescreen</PresentationFormat>
  <Paragraphs>144</Paragraphs>
  <Slides>17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Century Gothic</vt:lpstr>
      <vt:lpstr>Times New Roman</vt:lpstr>
      <vt:lpstr>Wingdings 3</vt:lpstr>
      <vt:lpstr>Ion</vt:lpstr>
      <vt:lpstr>Tesla</vt:lpstr>
      <vt:lpstr>Contents</vt:lpstr>
      <vt:lpstr>Overview on Tesla</vt:lpstr>
      <vt:lpstr>Tesla Approach to Strategy – Aims and Objectives</vt:lpstr>
      <vt:lpstr>PowerPoint Presentation</vt:lpstr>
      <vt:lpstr>Tesla SWOT Analysis</vt:lpstr>
      <vt:lpstr>PowerPoint Presentation</vt:lpstr>
      <vt:lpstr>Tesla PESTLE Analysis</vt:lpstr>
      <vt:lpstr>Tesla PESTLE Analysis </vt:lpstr>
      <vt:lpstr>Tesla Approaches to Organization and Management</vt:lpstr>
      <vt:lpstr>Groups and Teamwork within Tesla</vt:lpstr>
      <vt:lpstr>Corporate Social Responsibility (CSR)</vt:lpstr>
      <vt:lpstr>Tesla CSR</vt:lpstr>
      <vt:lpstr>Conclusion</vt:lpstr>
      <vt:lpstr>Thank You for Listening!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ethandthomas123@gmail.com</cp:lastModifiedBy>
  <cp:revision>747</cp:revision>
  <dcterms:created xsi:type="dcterms:W3CDTF">2024-11-26T14:29:24Z</dcterms:created>
  <dcterms:modified xsi:type="dcterms:W3CDTF">2025-01-04T14:55:38Z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