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7"/>
  </p:notesMasterIdLst>
  <p:sldIdLst>
    <p:sldId id="286" r:id="rId5"/>
    <p:sldId id="298" r:id="rId6"/>
    <p:sldId id="257" r:id="rId7"/>
    <p:sldId id="258" r:id="rId8"/>
    <p:sldId id="618" r:id="rId9"/>
    <p:sldId id="615" r:id="rId10"/>
    <p:sldId id="620" r:id="rId11"/>
    <p:sldId id="616" r:id="rId12"/>
    <p:sldId id="617" r:id="rId13"/>
    <p:sldId id="621" r:id="rId14"/>
    <p:sldId id="619" r:id="rId15"/>
    <p:sldId id="30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93741" autoAdjust="0"/>
  </p:normalViewPr>
  <p:slideViewPr>
    <p:cSldViewPr snapToGrid="0">
      <p:cViewPr varScale="1">
        <p:scale>
          <a:sx n="80" d="100"/>
          <a:sy n="80" d="100"/>
        </p:scale>
        <p:origin x="64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9E8EE19-B548-4246-B47A-BA00FCB3733C}" type="datetimeFigureOut">
              <a:rPr lang="en-GB" smtClean="0"/>
              <a:t>11/11/2023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FC8682-D292-485B-BE2E-539C66EE3068}" type="slidenum">
              <a:rPr lang="en-GB" smtClean="0"/>
              <a:t>‹#›</a:t>
            </a:fld>
            <a:endParaRPr lang="en-GB"/>
          </a:p>
        </p:txBody>
      </p:sp>
    </p:spTree>
    <p:extLst>
      <p:ext uri="{BB962C8B-B14F-4D97-AF65-F5344CB8AC3E}">
        <p14:creationId xmlns:p14="http://schemas.microsoft.com/office/powerpoint/2010/main" val="67198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0FC0960-A5C5-42FF-86CA-A9D558C92372}"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21849364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0FC0960-A5C5-42FF-86CA-A9D558C92372}"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just" eaLnBrk="1" hangingPunct="1"/>
            <a:r>
              <a:rPr lang="en-US" altLang="en-US" dirty="0"/>
              <a:t>SolarCharge Solutions proposes an avant-garde solution to the growing demand for sustainable energy in the transportation sector(Yap, Chin and </a:t>
            </a:r>
            <a:r>
              <a:rPr lang="en-US" altLang="en-US" dirty="0" err="1"/>
              <a:t>Klemeš</a:t>
            </a:r>
            <a:r>
              <a:rPr lang="en-US" altLang="en-US" dirty="0"/>
              <a:t>, 2022). Our business idea </a:t>
            </a:r>
            <a:r>
              <a:rPr lang="en-US" altLang="en-US" dirty="0" err="1"/>
              <a:t>centres</a:t>
            </a:r>
            <a:r>
              <a:rPr lang="en-US" altLang="en-US" dirty="0"/>
              <a:t> on the establishment of a cutting-edge Solar-Powered Fast-Charging Station. This innovative station harnesses solar energy to provide rapid charging for electric vehicles, contributing significantly to the reduction of carbon emissions. Through the smooth integration of renewable energy into the infrastructure for charging electric vehicles, SolarCharge Solutions hopes to completely transform the way the automobile sector approaches sustainability. This project supports international initiatives to reduce environmental effects and increase the accessibility and environmental friendliness of using electric vehicles. In addition to meeting the growing need for easy electric car charging, the solar-powered fast-charging station is well-positioned to advance a more environmentally friendly and sustainable form of transportation in the future.</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57CF3E9-A2A3-409F-A99E-FDE55D25CCC8}"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just" eaLnBrk="1" hangingPunct="1"/>
            <a:r>
              <a:rPr lang="en-US" altLang="en-US" dirty="0"/>
              <a:t>A Limited Company (often abbreviated as LTD) is a legal business structure recognized in many jurisdictions. It is distinguished by the corporate entity's separation from its owners, providing stockholders with minimal liability protection. With the exception of fraud or certain legal infractions, a limited company's owners, or shareholders, are normally not held personally accountable for the debts and liabilities of the business. The limited company is regarded as a separate legal entity. Due to its benefits, which include professional status, ownership flexibility, and possible tax advantages, this legal structure is well-liked by a wide range of </a:t>
            </a:r>
            <a:r>
              <a:rPr lang="en-US" altLang="en-US" dirty="0" err="1"/>
              <a:t>organisations</a:t>
            </a:r>
            <a:r>
              <a:rPr lang="en-US" altLang="en-US" dirty="0"/>
              <a:t>, including those seeking expansion, asset protection, and investment prospects. Limited Companies may have a single owner (sole proprietorship) or multiple shareholders, and they can take different forms, such as "limited by shares" or "limited by guarantee," depending on their specific objectives and requirements. The choice of a Limited Company legal format is often driven by considerations related to asset protection, growth strategies, and tax optimization (GOV. UK, 2018).By registering as a Limited Company, the business is recognized as a separate legal entity from its owners. This separation of entities ensures that the personal assets of the owners are protected, and they are not personally liable for the company's debts, except under specific circumstances, such as fraud.</a:t>
            </a:r>
          </a:p>
          <a:p>
            <a:pPr algn="just" eaLnBrk="1" hangingPunct="1"/>
            <a:r>
              <a:rPr lang="en-US" altLang="en-US" dirty="0"/>
              <a:t>A Limited Company allows for flexible ownership structures, making it suitable for a sole proprietorship or a business with multiple shareholders. This flexibility accommodates various growth scenarios and capital structures (Accounts and Legal, 2023).Limited Company conveys a sense of professionalism and trust to potential clients, partners, and investors. It can be instrumental in attracting investments and partnerships</a:t>
            </a:r>
          </a:p>
          <a:p>
            <a:pPr eaLnBrk="1" hangingPunct="1"/>
            <a:endParaRPr lang="en-US"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57CF3E9-A2A3-409F-A99E-FDE55D25CCC8}"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just" eaLnBrk="1" hangingPunct="1"/>
            <a:r>
              <a:rPr lang="en-US" altLang="en-US" dirty="0"/>
              <a:t>SolarCharge Solutions recognizes a significant gap in the market driven by the exponential growth in electric vehicle (EV) adoption(</a:t>
            </a:r>
            <a:r>
              <a:rPr lang="en-US" altLang="en-US" dirty="0" err="1"/>
              <a:t>Kittner</a:t>
            </a:r>
            <a:r>
              <a:rPr lang="en-US" altLang="en-US" dirty="0"/>
              <a:t> et al., 2020). The need for efficient and sustainable charging options is rising, and the current infrastructure cannot keep up. Traditional stations relying on conventional power sources lack environmental consciousness, creating an opportunity for a new, eco-friendly approach. By providing a solar-powered charging station, our company fills this gap by meeting the demands of both quick charging and environmentally friendly energy. This ground-breaking technology positions SolarCharge Solutions as a major contender in addressing the market gap for sustainable EV charging infrastructure by appealing to customers' growing environmental consciousness.</a:t>
            </a:r>
          </a:p>
        </p:txBody>
      </p:sp>
    </p:spTree>
    <p:extLst>
      <p:ext uri="{BB962C8B-B14F-4D97-AF65-F5344CB8AC3E}">
        <p14:creationId xmlns:p14="http://schemas.microsoft.com/office/powerpoint/2010/main" val="9978497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57CF3E9-A2A3-409F-A99E-FDE55D25CCC8}"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just" eaLnBrk="1" hangingPunct="1"/>
            <a:r>
              <a:rPr lang="en-US" altLang="en-US" dirty="0"/>
              <a:t>A SWOT analysis is a strategic planning tool that stands for Strengths, Weaknesses, Opportunities, and Threats. It is a comprehensive assessment framework used by businesses to evaluate both their internal and external environments(</a:t>
            </a:r>
            <a:r>
              <a:rPr lang="en-US" altLang="en-US" dirty="0" err="1"/>
              <a:t>Benzaghta</a:t>
            </a:r>
            <a:r>
              <a:rPr lang="en-US" altLang="en-US" dirty="0"/>
              <a:t> et al., 2021). This analysis involves examining the inherent qualities and attributes of the business itself, as well as the external factors that can influence its performance(Leigh, 2009).</a:t>
            </a:r>
          </a:p>
        </p:txBody>
      </p:sp>
    </p:spTree>
    <p:extLst>
      <p:ext uri="{BB962C8B-B14F-4D97-AF65-F5344CB8AC3E}">
        <p14:creationId xmlns:p14="http://schemas.microsoft.com/office/powerpoint/2010/main" val="9886181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SolarCharge Solutions, with its innovative Solar-Powered Fast-Charging Station, stands out in the market with a strong focus on environmental sustainability. Strategic location planning ensures accessibility, addressing the diverse needs of consumers. While initial setup costs and weather dependency pose challenges, the long-term sustainability goals and strategic planning mitigate these weaknesses. With the increasing demand for electric vehicles throughout the world, government backing, and possible partnerships with automakers, SolarCharge Solutions has a lot of chances. However, the competitive nature of the renewable energy sector, policy fluctuations impacting solar incentives, and the rapid evolution of technology pose threats that necessitate ongoing innovation and adaptability. SolarCharge Solutions wants to establish itself as a global leader in sustainable charging infrastructure by carefully weighing its internal strengths and limitations against external possibilities and challenges.</a:t>
            </a:r>
            <a:endParaRPr lang="en-IN" dirty="0"/>
          </a:p>
        </p:txBody>
      </p:sp>
      <p:sp>
        <p:nvSpPr>
          <p:cNvPr id="4" name="Slide Number Placeholder 3"/>
          <p:cNvSpPr>
            <a:spLocks noGrp="1"/>
          </p:cNvSpPr>
          <p:nvPr>
            <p:ph type="sldNum" sz="quarter" idx="5"/>
          </p:nvPr>
        </p:nvSpPr>
        <p:spPr/>
        <p:txBody>
          <a:bodyPr/>
          <a:lstStyle/>
          <a:p>
            <a:fld id="{98FC8682-D292-485B-BE2E-539C66EE3068}" type="slidenum">
              <a:rPr lang="en-GB" smtClean="0"/>
              <a:t>7</a:t>
            </a:fld>
            <a:endParaRPr lang="en-GB"/>
          </a:p>
        </p:txBody>
      </p:sp>
    </p:spTree>
    <p:extLst>
      <p:ext uri="{BB962C8B-B14F-4D97-AF65-F5344CB8AC3E}">
        <p14:creationId xmlns:p14="http://schemas.microsoft.com/office/powerpoint/2010/main" val="22966702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57CF3E9-A2A3-409F-A99E-FDE55D25CCC8}"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just" eaLnBrk="1" hangingPunct="1"/>
            <a:r>
              <a:rPr lang="en-US" altLang="en-US" dirty="0"/>
              <a:t>With an emphasis on electric car owners and users, SolarCharge Solutions primarily targets environmentally aware consumers between the ages of 25 and 45. The marketing plan </a:t>
            </a:r>
            <a:r>
              <a:rPr lang="en-US" altLang="en-US" dirty="0" err="1"/>
              <a:t>centres</a:t>
            </a:r>
            <a:r>
              <a:rPr lang="en-US" altLang="en-US" dirty="0"/>
              <a:t> on building a strong online presence, making use of social media, and running awareness-raising initiatives to draw attention to the benefits of solar-powered charging and the environmental benefits of electric vehicles. Participation in promotional events, incentive referral </a:t>
            </a:r>
            <a:r>
              <a:rPr lang="en-US" altLang="en-US" dirty="0" err="1"/>
              <a:t>programmes</a:t>
            </a:r>
            <a:r>
              <a:rPr lang="en-US" altLang="en-US" dirty="0"/>
              <a:t>, and partnerships with electric car manufacturers are essential components of our marketing </a:t>
            </a:r>
            <a:r>
              <a:rPr lang="en-US" altLang="en-US" dirty="0" err="1"/>
              <a:t>strategy.To</a:t>
            </a:r>
            <a:r>
              <a:rPr lang="en-US" altLang="en-US" dirty="0"/>
              <a:t> ensure inclusivity, flexible pricing models, including subscription plans and loyalty programs, are implemented to cater to a diverse income range within the target market. Through these strategies, SolarCharge Solutions aims to not only connect with the target audience but also foster brand awareness and engagement in the pursuit of sustainable and eco-friendly practices.</a:t>
            </a:r>
          </a:p>
        </p:txBody>
      </p:sp>
    </p:spTree>
    <p:extLst>
      <p:ext uri="{BB962C8B-B14F-4D97-AF65-F5344CB8AC3E}">
        <p14:creationId xmlns:p14="http://schemas.microsoft.com/office/powerpoint/2010/main" val="24055490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5059861E-42B4-4743-87AE-CBE3A38C886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57CF3E9-A2A3-409F-A99E-FDE55D25CCC8}"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10243" name="Rectangle 2">
            <a:extLst>
              <a:ext uri="{FF2B5EF4-FFF2-40B4-BE49-F238E27FC236}">
                <a16:creationId xmlns:a16="http://schemas.microsoft.com/office/drawing/2014/main" id="{D042F634-0B2F-4D79-88CA-28BC9B4D2A61}"/>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40F38C9-825F-4BE3-983F-D3232B69E88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just" eaLnBrk="1" hangingPunct="1"/>
            <a:r>
              <a:rPr lang="en-US" altLang="en-US" dirty="0"/>
              <a:t>To propel SolarCharge Solutions forward, a funding target of £500,000 has been strategically outlined, encompassing £200,000 from government grants tailored for advancing renewable energy technologies, £150,000 from angel investors specializing in the renewable energy and transportation sectors, and an additional £150,000 from venture capital firms with a proven track record in supporting early-stage businesses focused on sustainable energy and transportation. This funding approach ensures a well-rounded financial foundation, leveraging government initiatives, individual investors' passion, and institutional support, positioning SolarCharge Solutions for a robust and sustainable growth trajectory in the renewable energy market.</a:t>
            </a:r>
          </a:p>
        </p:txBody>
      </p:sp>
    </p:spTree>
    <p:extLst>
      <p:ext uri="{BB962C8B-B14F-4D97-AF65-F5344CB8AC3E}">
        <p14:creationId xmlns:p14="http://schemas.microsoft.com/office/powerpoint/2010/main" val="14985597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company will generate revenue from charging fees for electric vehicles.</a:t>
            </a:r>
          </a:p>
          <a:p>
            <a:pPr algn="just"/>
            <a:r>
              <a:rPr lang="en-US" dirty="0"/>
              <a:t>The company will incur expenses for the purchase and installation of solar panels and fast-charging stations, as well as marketing and sales expenses.</a:t>
            </a:r>
          </a:p>
          <a:p>
            <a:pPr algn="just"/>
            <a:r>
              <a:rPr lang="en-US" dirty="0"/>
              <a:t>The company will have a fixed monthly expense of £5,000.</a:t>
            </a:r>
          </a:p>
          <a:p>
            <a:pPr algn="just"/>
            <a:r>
              <a:rPr lang="en-US" dirty="0"/>
              <a:t>The company will charge an average of £1 per kilowatt-hour for charging electric vehicles.</a:t>
            </a:r>
          </a:p>
          <a:p>
            <a:pPr algn="just"/>
            <a:r>
              <a:rPr lang="en-US" dirty="0"/>
              <a:t>The company will have an average of 100 charging sessions per day.</a:t>
            </a:r>
          </a:p>
          <a:p>
            <a:endParaRPr lang="en-IN" dirty="0"/>
          </a:p>
        </p:txBody>
      </p:sp>
      <p:sp>
        <p:nvSpPr>
          <p:cNvPr id="4" name="Slide Number Placeholder 3"/>
          <p:cNvSpPr>
            <a:spLocks noGrp="1"/>
          </p:cNvSpPr>
          <p:nvPr>
            <p:ph type="sldNum" sz="quarter" idx="5"/>
          </p:nvPr>
        </p:nvSpPr>
        <p:spPr/>
        <p:txBody>
          <a:bodyPr/>
          <a:lstStyle/>
          <a:p>
            <a:fld id="{98FC8682-D292-485B-BE2E-539C66EE3068}" type="slidenum">
              <a:rPr lang="en-GB" smtClean="0"/>
              <a:t>10</a:t>
            </a:fld>
            <a:endParaRPr lang="en-GB"/>
          </a:p>
        </p:txBody>
      </p:sp>
    </p:spTree>
    <p:extLst>
      <p:ext uri="{BB962C8B-B14F-4D97-AF65-F5344CB8AC3E}">
        <p14:creationId xmlns:p14="http://schemas.microsoft.com/office/powerpoint/2010/main" val="17416574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0FC0960-A5C5-42FF-86CA-A9D558C92372}"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8195" name="Rectangle 2">
            <a:extLst>
              <a:ext uri="{FF2B5EF4-FFF2-40B4-BE49-F238E27FC236}">
                <a16:creationId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27960028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594F351A-5B36-4F36-9124-25255776B4E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0364FC5-C09C-4222-895D-8CED6FFFE5CD}" type="slidenum">
              <a:rPr kumimoji="0" lang="en-US" altLang="en-US"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
        <p:nvSpPr>
          <p:cNvPr id="20483" name="Rectangle 2">
            <a:extLst>
              <a:ext uri="{FF2B5EF4-FFF2-40B4-BE49-F238E27FC236}">
                <a16:creationId xmlns:a16="http://schemas.microsoft.com/office/drawing/2014/main" id="{7A11A40A-24FB-4F8A-867D-9B296CEF1582}"/>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3E3418E3-5968-4991-ACDD-F06A4D095AB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24790908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11/11/2023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8900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238947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750970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13662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11/11/2023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86706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11/11/2023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25348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11/11/2023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107429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560700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00853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37932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828930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11/11/2023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72007412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8DA32E8A-5DB2-4AA4-AA5A-9D6420CF51C9}"/>
              </a:ext>
            </a:extLst>
          </p:cNvPr>
          <p:cNvSpPr>
            <a:spLocks noGrp="1"/>
          </p:cNvSpPr>
          <p:nvPr>
            <p:ph type="title"/>
          </p:nvPr>
        </p:nvSpPr>
        <p:spPr>
          <a:xfrm>
            <a:off x="1981200" y="188913"/>
            <a:ext cx="8229600" cy="1143000"/>
          </a:xfrm>
        </p:spPr>
        <p:txBody>
          <a:bodyPr/>
          <a:lstStyle/>
          <a:p>
            <a:r>
              <a:rPr lang="en-GB" altLang="en-US" b="1" dirty="0"/>
              <a:t>BUSINESS PLAN</a:t>
            </a:r>
          </a:p>
        </p:txBody>
      </p:sp>
      <p:sp>
        <p:nvSpPr>
          <p:cNvPr id="6147" name="Subtitle 2">
            <a:extLst>
              <a:ext uri="{FF2B5EF4-FFF2-40B4-BE49-F238E27FC236}">
                <a16:creationId xmlns:a16="http://schemas.microsoft.com/office/drawing/2014/main" id="{DFF9AAD1-A0E4-41E9-85C5-C54A68C04797}"/>
              </a:ext>
            </a:extLst>
          </p:cNvPr>
          <p:cNvSpPr>
            <a:spLocks noGrp="1"/>
          </p:cNvSpPr>
          <p:nvPr>
            <p:ph idx="1"/>
          </p:nvPr>
        </p:nvSpPr>
        <p:spPr>
          <a:xfrm>
            <a:off x="2063750" y="1457326"/>
            <a:ext cx="8229600" cy="1971675"/>
          </a:xfrm>
        </p:spPr>
        <p:txBody>
          <a:bodyPr/>
          <a:lstStyle/>
          <a:p>
            <a:pPr eaLnBrk="1" hangingPunct="1">
              <a:buFont typeface="Arial" panose="020B0604020202020204" pitchFamily="34" charset="0"/>
              <a:buNone/>
            </a:pPr>
            <a:r>
              <a:rPr lang="en-GB" altLang="en-US" sz="2400" dirty="0"/>
              <a:t>Title:</a:t>
            </a:r>
            <a:r>
              <a:rPr lang="en-US" altLang="en-US" sz="2400" dirty="0"/>
              <a:t> Solar Charge Solutions</a:t>
            </a:r>
            <a:endParaRPr lang="en-GB" altLang="en-US" sz="2400" dirty="0"/>
          </a:p>
          <a:p>
            <a:pPr eaLnBrk="1" hangingPunct="1">
              <a:buFont typeface="Arial" panose="020B0604020202020204" pitchFamily="34" charset="0"/>
              <a:buNone/>
            </a:pPr>
            <a:r>
              <a:rPr lang="en-GB" altLang="en-US" sz="2400" dirty="0"/>
              <a:t>Name: </a:t>
            </a:r>
            <a:r>
              <a:rPr lang="en-GB" altLang="en-US" sz="2400" dirty="0" err="1"/>
              <a:t>Mishab</a:t>
            </a:r>
            <a:r>
              <a:rPr lang="en-GB" altLang="en-US" sz="2400" dirty="0"/>
              <a:t> </a:t>
            </a:r>
            <a:r>
              <a:rPr lang="en-GB" altLang="en-US" sz="2400" dirty="0" err="1"/>
              <a:t>Chandaparambil</a:t>
            </a:r>
            <a:endParaRPr lang="en-GB" altLang="en-US" sz="2400" dirty="0"/>
          </a:p>
          <a:p>
            <a:pPr eaLnBrk="1" hangingPunct="1">
              <a:buFont typeface="Arial" panose="020B0604020202020204" pitchFamily="34" charset="0"/>
              <a:buNone/>
            </a:pPr>
            <a:r>
              <a:rPr lang="en-GB" altLang="en-US" sz="2400" dirty="0"/>
              <a:t>Student Id: 2243796</a:t>
            </a:r>
          </a:p>
          <a:p>
            <a:pPr eaLnBrk="1" hangingPunct="1">
              <a:buFont typeface="Arial" panose="020B0604020202020204" pitchFamily="34" charset="0"/>
              <a:buNone/>
            </a:pPr>
            <a:r>
              <a:rPr lang="en-GB" altLang="en-US" sz="2400" dirty="0"/>
              <a:t>Lecturer  Name: Vasilios </a:t>
            </a:r>
            <a:r>
              <a:rPr lang="en-GB" altLang="en-US" sz="2400" dirty="0" err="1"/>
              <a:t>Tavlaridis</a:t>
            </a:r>
            <a:endParaRPr lang="en-GB" altLang="en-US" sz="2400" dirty="0"/>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solidFill>
                  <a:prstClr val="black">
                    <a:tint val="75000"/>
                  </a:prstClr>
                </a:solidFill>
                <a:latin typeface="Myriad Pro"/>
              </a:rPr>
              <a:pPr>
                <a:defRPr/>
              </a:pPr>
              <a:t>11/11/2023</a:t>
            </a:fld>
            <a:endParaRPr lang="en-GB" altLang="en-US">
              <a:solidFill>
                <a:prstClr val="black">
                  <a:tint val="75000"/>
                </a:prstClr>
              </a:solidFill>
              <a:latin typeface="Myriad Pro"/>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1981200" y="198438"/>
            <a:ext cx="8229600" cy="927100"/>
          </a:xfrm>
        </p:spPr>
        <p:txBody>
          <a:bodyPr/>
          <a:lstStyle/>
          <a:p>
            <a:pPr eaLnBrk="1" hangingPunct="1"/>
            <a:r>
              <a:rPr lang="en-US" sz="2800" b="1" dirty="0">
                <a:solidFill>
                  <a:prstClr val="black"/>
                </a:solidFill>
                <a:latin typeface="+mn-lt"/>
                <a:ea typeface="Arial" panose="020B0604020202020204" pitchFamily="34" charset="0"/>
                <a:cs typeface="+mn-cs"/>
              </a:rPr>
              <a:t>Introduction</a:t>
            </a:r>
            <a:endParaRPr lang="en-GB" altLang="en-US" sz="2800" b="1" dirty="0">
              <a:latin typeface="+mn-lt"/>
            </a:endParaRPr>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1987550" y="1470026"/>
            <a:ext cx="8229600" cy="3916363"/>
          </a:xfrm>
        </p:spPr>
        <p:txBody>
          <a:bodyPr/>
          <a:lstStyle/>
          <a:p>
            <a:pPr marL="0" indent="0">
              <a:spcAft>
                <a:spcPts val="800"/>
              </a:spcAft>
              <a:buNone/>
            </a:pPr>
            <a:endParaRPr lang="en-US" altLang="en-US" sz="2800" dirty="0"/>
          </a:p>
          <a:p>
            <a:pPr marL="0" indent="0">
              <a:spcAft>
                <a:spcPts val="800"/>
              </a:spcAft>
              <a:buNone/>
            </a:pPr>
            <a:endParaRPr lang="en-US" altLang="en-US" sz="2800" dirty="0"/>
          </a:p>
          <a:p>
            <a:pPr marL="0" indent="0" algn="ctr">
              <a:spcAft>
                <a:spcPts val="800"/>
              </a:spcAft>
              <a:buNone/>
            </a:pPr>
            <a:r>
              <a:rPr lang="en-US" altLang="en-US" sz="2800" dirty="0"/>
              <a:t>Introduce yourself</a:t>
            </a:r>
            <a:endParaRPr lang="en-GB" altLang="en-US" sz="2800" dirty="0"/>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solidFill>
                  <a:prstClr val="black">
                    <a:tint val="75000"/>
                  </a:prstClr>
                </a:solidFill>
                <a:latin typeface="Myriad Pro"/>
              </a:rPr>
              <a:pPr>
                <a:defRPr/>
              </a:pPr>
              <a:t>11/11/2023</a:t>
            </a:fld>
            <a:endParaRPr lang="en-GB" altLang="en-US">
              <a:solidFill>
                <a:prstClr val="black">
                  <a:tint val="75000"/>
                </a:prstClr>
              </a:solidFill>
              <a:latin typeface="Myriad Pro"/>
            </a:endParaRPr>
          </a:p>
        </p:txBody>
      </p:sp>
    </p:spTree>
    <p:extLst>
      <p:ext uri="{BB962C8B-B14F-4D97-AF65-F5344CB8AC3E}">
        <p14:creationId xmlns:p14="http://schemas.microsoft.com/office/powerpoint/2010/main" val="16448731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1631504" y="1"/>
            <a:ext cx="8928992" cy="856647"/>
          </a:xfrm>
        </p:spPr>
        <p:txBody>
          <a:bodyPr>
            <a:normAutofit/>
          </a:bodyPr>
          <a:lstStyle/>
          <a:p>
            <a:pPr eaLnBrk="1" hangingPunct="1"/>
            <a:r>
              <a:rPr lang="en-US" altLang="en-US" sz="1800" b="1" dirty="0">
                <a:latin typeface="Calibri" panose="020F0502020204030204" pitchFamily="34" charset="0"/>
                <a:ea typeface="Calibri" panose="020F0502020204030204" pitchFamily="34" charset="0"/>
                <a:cs typeface="Calibri" panose="020F0502020204030204" pitchFamily="34" charset="0"/>
              </a:rPr>
              <a:t>Overview of the Business Idea -</a:t>
            </a:r>
            <a:r>
              <a:rPr lang="en-IN" sz="1800" b="1" dirty="0" err="1">
                <a:effectLst/>
                <a:latin typeface="Calibri" panose="020F0502020204030204" pitchFamily="34" charset="0"/>
                <a:ea typeface="Calibri" panose="020F0502020204030204" pitchFamily="34" charset="0"/>
                <a:cs typeface="Times New Roman" panose="02020603050405020304" pitchFamily="18" charset="0"/>
              </a:rPr>
              <a:t>SolarCharge</a:t>
            </a:r>
            <a:r>
              <a:rPr lang="en-IN" sz="1800" b="1" dirty="0">
                <a:effectLst/>
                <a:latin typeface="Calibri" panose="020F0502020204030204" pitchFamily="34" charset="0"/>
                <a:ea typeface="Calibri" panose="020F0502020204030204" pitchFamily="34" charset="0"/>
                <a:cs typeface="Times New Roman" panose="02020603050405020304" pitchFamily="18" charset="0"/>
              </a:rPr>
              <a:t> Solutions</a:t>
            </a:r>
            <a:endParaRPr lang="en-GB" altLang="en-US" sz="1800" b="1" dirty="0">
              <a:latin typeface="Calibri" panose="020F0502020204030204" pitchFamily="34" charset="0"/>
              <a:ea typeface="Calibri" panose="020F0502020204030204" pitchFamily="34" charset="0"/>
              <a:cs typeface="Calibri" panose="020F0502020204030204" pitchFamily="34" charset="0"/>
            </a:endParaRPr>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163629" y="616449"/>
            <a:ext cx="11829449" cy="5201421"/>
          </a:xfrm>
        </p:spPr>
        <p:txBody>
          <a:bodyPr>
            <a:normAutofit/>
          </a:bodyPr>
          <a:lstStyle/>
          <a:p>
            <a:pPr marL="0" indent="0">
              <a:spcAft>
                <a:spcPts val="800"/>
              </a:spcAft>
              <a:buNone/>
            </a:pPr>
            <a:r>
              <a:rPr lang="en-US" altLang="en-US" sz="1600" b="1" dirty="0">
                <a:latin typeface="Calibri" panose="020F0502020204030204" pitchFamily="34" charset="0"/>
                <a:ea typeface="Calibri" panose="020F0502020204030204" pitchFamily="34" charset="0"/>
                <a:cs typeface="Calibri" panose="020F0502020204030204" pitchFamily="34" charset="0"/>
              </a:rPr>
              <a:t>Business Idea: </a:t>
            </a:r>
            <a:r>
              <a:rPr lang="en-US" altLang="en-US" sz="1600" dirty="0">
                <a:latin typeface="Calibri" panose="020F0502020204030204" pitchFamily="34" charset="0"/>
                <a:ea typeface="Calibri" panose="020F0502020204030204" pitchFamily="34" charset="0"/>
                <a:cs typeface="Calibri" panose="020F0502020204030204" pitchFamily="34" charset="0"/>
              </a:rPr>
              <a:t>Solar-Powered Fast-Charging Station equipped with smart tracking technology,</a:t>
            </a:r>
          </a:p>
          <a:p>
            <a:pPr marL="0" indent="0">
              <a:spcAft>
                <a:spcPts val="800"/>
              </a:spcAft>
              <a:buNone/>
            </a:pPr>
            <a:r>
              <a:rPr lang="en-US" altLang="en-US" sz="1600" b="1" dirty="0">
                <a:latin typeface="Calibri" panose="020F0502020204030204" pitchFamily="34" charset="0"/>
                <a:ea typeface="Calibri" panose="020F0502020204030204" pitchFamily="34" charset="0"/>
                <a:cs typeface="Calibri" panose="020F0502020204030204" pitchFamily="34" charset="0"/>
              </a:rPr>
              <a:t>Product/Service: </a:t>
            </a:r>
            <a:r>
              <a:rPr lang="en-US" altLang="en-US" sz="1600" dirty="0">
                <a:latin typeface="Calibri" panose="020F0502020204030204" pitchFamily="34" charset="0"/>
                <a:ea typeface="Calibri" panose="020F0502020204030204" pitchFamily="34" charset="0"/>
                <a:cs typeface="Calibri" panose="020F0502020204030204" pitchFamily="34" charset="0"/>
              </a:rPr>
              <a:t>Revolutionizing renewable energy for electric vehicles</a:t>
            </a:r>
          </a:p>
          <a:p>
            <a:pPr marL="0" indent="0">
              <a:spcAft>
                <a:spcPts val="800"/>
              </a:spcAft>
              <a:buNone/>
            </a:pPr>
            <a:r>
              <a:rPr lang="en-US" altLang="en-US" sz="1600" dirty="0">
                <a:latin typeface="Calibri" panose="020F0502020204030204" pitchFamily="34" charset="0"/>
                <a:ea typeface="Calibri" panose="020F0502020204030204" pitchFamily="34" charset="0"/>
                <a:cs typeface="Calibri" panose="020F0502020204030204" pitchFamily="34" charset="0"/>
              </a:rPr>
              <a:t>SolarCharge Solutions aims to address the growing need for sustainable energy solutions in the transportation sector. The business idea revolves around the establishment of a Solar-Powered Fast-Charging Station. Our cutting-edge solar-powered charging station utilizes advanced smart tracking technology to seamlessly follow the sun's path, maximizing sunlight absorption for efficient energy generation throughout the day.</a:t>
            </a:r>
          </a:p>
          <a:p>
            <a:pPr marL="0" indent="0">
              <a:spcAft>
                <a:spcPts val="800"/>
              </a:spcAft>
              <a:buNone/>
            </a:pPr>
            <a:r>
              <a:rPr lang="en-US" altLang="en-US" sz="1600" dirty="0">
                <a:latin typeface="Calibri" panose="020F0502020204030204" pitchFamily="34" charset="0"/>
                <a:ea typeface="Calibri" panose="020F0502020204030204" pitchFamily="34" charset="0"/>
                <a:cs typeface="Calibri" panose="020F0502020204030204" pitchFamily="34" charset="0"/>
              </a:rPr>
              <a:t>The innovative station will harness solar energy to provide rapid charging for electric vehicles, contributing to the reduction of carbon emissions and promoting eco-friendly transportation.</a:t>
            </a:r>
          </a:p>
          <a:p>
            <a:pPr marL="0" indent="0">
              <a:spcAft>
                <a:spcPts val="800"/>
              </a:spcAft>
              <a:buNone/>
            </a:pPr>
            <a:r>
              <a:rPr lang="en-US" altLang="en-US" sz="1600" dirty="0">
                <a:latin typeface="Calibri" panose="020F0502020204030204" pitchFamily="34" charset="0"/>
                <a:ea typeface="Calibri" panose="020F0502020204030204" pitchFamily="34" charset="0"/>
                <a:cs typeface="Calibri" panose="020F0502020204030204" pitchFamily="34" charset="0"/>
              </a:rPr>
              <a:t>The Solar-Powered Fast-Charging Station not only meets the rising demand for convenient electric vehicle charging but also positions itself as a green alternative, emphasizing our commitment to environmental responsibility(Patil et al., 2020).</a:t>
            </a:r>
          </a:p>
          <a:p>
            <a:pPr marL="0" indent="0">
              <a:spcAft>
                <a:spcPts val="800"/>
              </a:spcAft>
              <a:buNone/>
            </a:pPr>
            <a:endParaRPr lang="en-GB" altLang="en-US" sz="1600" b="1" dirty="0">
              <a:latin typeface="Calibri" panose="020F0502020204030204" pitchFamily="34" charset="0"/>
              <a:ea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1B9B9D31-4DBA-7C49-6F4D-AC119CEFE2D0}"/>
              </a:ext>
            </a:extLst>
          </p:cNvPr>
          <p:cNvPicPr>
            <a:picLocks noChangeAspect="1"/>
          </p:cNvPicPr>
          <p:nvPr/>
        </p:nvPicPr>
        <p:blipFill>
          <a:blip r:embed="rId3"/>
          <a:stretch>
            <a:fillRect/>
          </a:stretch>
        </p:blipFill>
        <p:spPr>
          <a:xfrm>
            <a:off x="3870252" y="3763926"/>
            <a:ext cx="3806455" cy="189259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1919536" y="114301"/>
            <a:ext cx="8229600" cy="679549"/>
          </a:xfrm>
        </p:spPr>
        <p:txBody>
          <a:bodyPr>
            <a:normAutofit/>
          </a:bodyPr>
          <a:lstStyle/>
          <a:p>
            <a:pPr eaLnBrk="1" hangingPunct="1"/>
            <a:r>
              <a:rPr lang="en-US" sz="2000" b="1" dirty="0">
                <a:latin typeface="Calibri" panose="020F0502020204030204" pitchFamily="34" charset="0"/>
                <a:ea typeface="Calibri" panose="020F0502020204030204" pitchFamily="34" charset="0"/>
                <a:cs typeface="Calibri" panose="020F0502020204030204" pitchFamily="34" charset="0"/>
              </a:rPr>
              <a:t>Legal format</a:t>
            </a:r>
            <a:endParaRPr lang="en-GB" altLang="en-US" sz="2000" b="1" dirty="0">
              <a:latin typeface="Calibri" panose="020F0502020204030204" pitchFamily="34" charset="0"/>
              <a:ea typeface="Calibri" panose="020F0502020204030204" pitchFamily="34" charset="0"/>
              <a:cs typeface="Calibri" panose="020F0502020204030204" pitchFamily="34" charset="0"/>
            </a:endParaRPr>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205740" y="581892"/>
            <a:ext cx="11986260" cy="5079358"/>
          </a:xfrm>
        </p:spPr>
        <p:txBody>
          <a:bodyPr>
            <a:normAutofit fontScale="85000" lnSpcReduction="20000"/>
          </a:bodyPr>
          <a:lstStyle/>
          <a:p>
            <a:pPr algn="ctr">
              <a:buNone/>
            </a:pPr>
            <a:r>
              <a:rPr lang="en-IN" sz="1800" b="1" kern="100" dirty="0">
                <a:effectLst/>
                <a:latin typeface="Calibri" panose="020F0502020204030204" pitchFamily="34" charset="0"/>
                <a:ea typeface="Calibri" panose="020F0502020204030204" pitchFamily="34" charset="0"/>
                <a:cs typeface="Times New Roman" panose="02020603050405020304" pitchFamily="18" charset="0"/>
              </a:rPr>
              <a:t>Choosing a Limited Company (LTD)</a:t>
            </a:r>
            <a:endParaRPr lang="en-IN"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IN" sz="1900" kern="100" dirty="0">
                <a:effectLst/>
                <a:latin typeface="Calibri" panose="020F0502020204030204" pitchFamily="34" charset="0"/>
                <a:ea typeface="Calibri" panose="020F0502020204030204" pitchFamily="34" charset="0"/>
                <a:cs typeface="Times New Roman" panose="02020603050405020304" pitchFamily="18" charset="0"/>
              </a:rPr>
              <a:t>A Limited company (LTD) is a type of business structure that legally divides the firm and its owners. It offers the owners limited liability protection, protecting their personal assets in the process. It offers flexibility for single or multiple owners, conveys a professional image, and may provide tax advantages </a:t>
            </a:r>
            <a:r>
              <a:rPr lang="en-IN" sz="19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(GOV. UK, 2018)</a:t>
            </a:r>
            <a:r>
              <a:rPr lang="en-IN" sz="1900" kern="100" dirty="0">
                <a:effectLst/>
                <a:latin typeface="Calibri" panose="020F0502020204030204" pitchFamily="34" charset="0"/>
                <a:ea typeface="Calibri" panose="020F0502020204030204" pitchFamily="34" charset="0"/>
                <a:cs typeface="Times New Roman" panose="02020603050405020304" pitchFamily="18" charset="0"/>
              </a:rPr>
              <a:t>.</a:t>
            </a:r>
          </a:p>
          <a:p>
            <a:pPr marL="0" indent="0" algn="just">
              <a:lnSpc>
                <a:spcPct val="107000"/>
              </a:lnSpc>
              <a:spcAft>
                <a:spcPts val="800"/>
              </a:spcAft>
              <a:buNone/>
            </a:pPr>
            <a:r>
              <a:rPr lang="en-IN" sz="1900" b="1" kern="100" dirty="0">
                <a:effectLst/>
                <a:latin typeface="Calibri" panose="020F0502020204030204" pitchFamily="34" charset="0"/>
                <a:ea typeface="Calibri" panose="020F0502020204030204" pitchFamily="34" charset="0"/>
                <a:cs typeface="Times New Roman" panose="02020603050405020304" pitchFamily="18" charset="0"/>
              </a:rPr>
              <a:t>Why a Limited Company for</a:t>
            </a:r>
            <a:r>
              <a:rPr lang="en-IN" sz="19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900" b="1" kern="100" dirty="0" err="1">
                <a:effectLst/>
                <a:latin typeface="Calibri" panose="020F0502020204030204" pitchFamily="34" charset="0"/>
                <a:ea typeface="Calibri" panose="020F0502020204030204" pitchFamily="34" charset="0"/>
                <a:cs typeface="Times New Roman" panose="02020603050405020304" pitchFamily="18" charset="0"/>
              </a:rPr>
              <a:t>SolarCharge</a:t>
            </a:r>
            <a:r>
              <a:rPr lang="en-IN" sz="1900" b="1" kern="100" dirty="0">
                <a:effectLst/>
                <a:latin typeface="Calibri" panose="020F0502020204030204" pitchFamily="34" charset="0"/>
                <a:ea typeface="Calibri" panose="020F0502020204030204" pitchFamily="34" charset="0"/>
                <a:cs typeface="Times New Roman" panose="02020603050405020304" pitchFamily="18" charset="0"/>
              </a:rPr>
              <a:t> Solutions?</a:t>
            </a:r>
            <a:endParaRPr lang="en-IN" sz="19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IN" sz="1900" b="1" kern="100" dirty="0">
                <a:effectLst/>
                <a:latin typeface="Calibri" panose="020F0502020204030204" pitchFamily="34" charset="0"/>
                <a:ea typeface="Calibri" panose="020F0502020204030204" pitchFamily="34" charset="0"/>
                <a:cs typeface="Times New Roman" panose="02020603050405020304" pitchFamily="18" charset="0"/>
              </a:rPr>
              <a:t>Protecting Personal Assets:</a:t>
            </a:r>
            <a:r>
              <a:rPr lang="en-IN" sz="19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900" kern="100" dirty="0" err="1">
                <a:effectLst/>
                <a:latin typeface="Calibri" panose="020F0502020204030204" pitchFamily="34" charset="0"/>
                <a:ea typeface="Calibri" panose="020F0502020204030204" pitchFamily="34" charset="0"/>
                <a:cs typeface="Times New Roman" panose="02020603050405020304" pitchFamily="18" charset="0"/>
              </a:rPr>
              <a:t>SolarCharge</a:t>
            </a:r>
            <a:r>
              <a:rPr lang="en-IN" sz="1900" kern="100" dirty="0">
                <a:effectLst/>
                <a:latin typeface="Calibri" panose="020F0502020204030204" pitchFamily="34" charset="0"/>
                <a:ea typeface="Calibri" panose="020F0502020204030204" pitchFamily="34" charset="0"/>
                <a:cs typeface="Times New Roman" panose="02020603050405020304" pitchFamily="18" charset="0"/>
              </a:rPr>
              <a:t> Solutions has opted for a Limited Company (LTD) legal format to leverage the benefits it offers. Limited liability ensures that the personal assets of the owners are protected, a crucial aspect when dealing with potential financial risks. Limited liability ensures that the owners' personal assets remain protected, reducing personal risk in the event of unforeseen circumstances</a:t>
            </a:r>
            <a:r>
              <a:rPr lang="en-IN" sz="19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(Tricker, 2011)</a:t>
            </a:r>
            <a:r>
              <a:rPr lang="en-IN" sz="1900" kern="100" dirty="0">
                <a:effectLst/>
                <a:latin typeface="Calibri" panose="020F0502020204030204" pitchFamily="34" charset="0"/>
                <a:ea typeface="Calibri" panose="020F0502020204030204" pitchFamily="34" charset="0"/>
                <a:cs typeface="Times New Roman" panose="02020603050405020304" pitchFamily="18" charset="0"/>
              </a:rPr>
              <a:t>. For example, take the case of Acme Corporation, a limited company operating in the manufacturing industry.  A customer filed a lawsuit against the company and the company lost the lawsuit</a:t>
            </a:r>
            <a:r>
              <a:rPr lang="en-IN" sz="19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(Ian Frazier, 1990)</a:t>
            </a:r>
            <a:r>
              <a:rPr lang="en-IN" sz="1900" kern="100" dirty="0">
                <a:effectLst/>
                <a:latin typeface="Calibri" panose="020F0502020204030204" pitchFamily="34" charset="0"/>
                <a:ea typeface="Calibri" panose="020F0502020204030204" pitchFamily="34" charset="0"/>
                <a:cs typeface="Times New Roman" panose="02020603050405020304" pitchFamily="18" charset="0"/>
              </a:rPr>
              <a:t>.  But since ACME was a limited company, the customer could recover compensation only from the assets of the company.  The compensation did not affect the owner's personal assets.</a:t>
            </a:r>
          </a:p>
          <a:p>
            <a:pPr algn="just">
              <a:lnSpc>
                <a:spcPct val="107000"/>
              </a:lnSpc>
              <a:spcAft>
                <a:spcPts val="800"/>
              </a:spcAft>
            </a:pPr>
            <a:r>
              <a:rPr lang="en-IN" sz="1900" b="1" kern="100" dirty="0">
                <a:effectLst/>
                <a:latin typeface="Calibri" panose="020F0502020204030204" pitchFamily="34" charset="0"/>
                <a:ea typeface="Calibri" panose="020F0502020204030204" pitchFamily="34" charset="0"/>
                <a:cs typeface="Times New Roman" panose="02020603050405020304" pitchFamily="18" charset="0"/>
              </a:rPr>
              <a:t>Attracting Investments: </a:t>
            </a:r>
            <a:r>
              <a:rPr lang="en-IN" sz="1900" kern="100" dirty="0">
                <a:effectLst/>
                <a:latin typeface="Calibri" panose="020F0502020204030204" pitchFamily="34" charset="0"/>
                <a:ea typeface="Calibri" panose="020F0502020204030204" pitchFamily="34" charset="0"/>
                <a:cs typeface="Times New Roman" panose="02020603050405020304" pitchFamily="18" charset="0"/>
              </a:rPr>
              <a:t>The LTD legal format conveys a sense of professionalism and trust to potential clients, partners, and investors</a:t>
            </a:r>
            <a:r>
              <a:rPr lang="en-IN" sz="19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(GOV.UK, 2023)</a:t>
            </a:r>
            <a:r>
              <a:rPr lang="en-IN" sz="1900" kern="100" dirty="0">
                <a:effectLst/>
                <a:latin typeface="Calibri" panose="020F0502020204030204" pitchFamily="34" charset="0"/>
                <a:ea typeface="Calibri" panose="020F0502020204030204" pitchFamily="34" charset="0"/>
                <a:cs typeface="Times New Roman" panose="02020603050405020304" pitchFamily="18" charset="0"/>
              </a:rPr>
              <a:t>. In the context of renewable energy and sustainability projects like Solar-Powered Fast-Charging Station, building trust with clients and investors is crucial.</a:t>
            </a:r>
          </a:p>
          <a:p>
            <a:pPr algn="just">
              <a:lnSpc>
                <a:spcPct val="107000"/>
              </a:lnSpc>
              <a:spcAft>
                <a:spcPts val="800"/>
              </a:spcAft>
            </a:pPr>
            <a:r>
              <a:rPr lang="en-IN" sz="1900" b="1" kern="100" dirty="0">
                <a:effectLst/>
                <a:latin typeface="Calibri" panose="020F0502020204030204" pitchFamily="34" charset="0"/>
                <a:ea typeface="Calibri" panose="020F0502020204030204" pitchFamily="34" charset="0"/>
                <a:cs typeface="Times New Roman" panose="02020603050405020304" pitchFamily="18" charset="0"/>
              </a:rPr>
              <a:t>Ownership Flexibility: </a:t>
            </a:r>
            <a:r>
              <a:rPr lang="en-IN" sz="1900" kern="100" dirty="0">
                <a:effectLst/>
                <a:latin typeface="Calibri" panose="020F0502020204030204" pitchFamily="34" charset="0"/>
                <a:ea typeface="Calibri" panose="020F0502020204030204" pitchFamily="34" charset="0"/>
                <a:cs typeface="Times New Roman" panose="02020603050405020304" pitchFamily="18" charset="0"/>
              </a:rPr>
              <a:t>Limited Companies offer flexible ownership structures, allowing for the inclusion of multiple shareholders. In a business that may require substantial capital investments for infrastructure and expansion, this flexibility can be instrumental in raising funds through equity participation. It enables the </a:t>
            </a:r>
            <a:r>
              <a:rPr lang="en-IN" sz="1900" kern="100" dirty="0" err="1">
                <a:effectLst/>
                <a:latin typeface="Calibri" panose="020F0502020204030204" pitchFamily="34" charset="0"/>
                <a:ea typeface="Calibri" panose="020F0502020204030204" pitchFamily="34" charset="0"/>
                <a:cs typeface="Times New Roman" panose="02020603050405020304" pitchFamily="18" charset="0"/>
              </a:rPr>
              <a:t>SolarCharge</a:t>
            </a:r>
            <a:r>
              <a:rPr lang="en-IN" sz="1900" kern="100" dirty="0">
                <a:effectLst/>
                <a:latin typeface="Calibri" panose="020F0502020204030204" pitchFamily="34" charset="0"/>
                <a:ea typeface="Calibri" panose="020F0502020204030204" pitchFamily="34" charset="0"/>
                <a:cs typeface="Times New Roman" panose="02020603050405020304" pitchFamily="18" charset="0"/>
              </a:rPr>
              <a:t> Solutions to explore growth opportunities and secure the necessary resources for large-scale projects</a:t>
            </a:r>
            <a:r>
              <a:rPr lang="en-IN" sz="19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(Accounts and Legal, 2023)</a:t>
            </a:r>
            <a:r>
              <a:rPr lang="en-IN" sz="1900" kern="100" dirty="0">
                <a:effectLst/>
                <a:latin typeface="Calibri" panose="020F0502020204030204" pitchFamily="34" charset="0"/>
                <a:ea typeface="Calibri" panose="020F0502020204030204" pitchFamily="34" charset="0"/>
                <a:cs typeface="Times New Roman" panose="02020603050405020304" pitchFamily="18" charset="0"/>
              </a:rPr>
              <a:t>.</a:t>
            </a:r>
          </a:p>
          <a:p>
            <a:pPr algn="just" eaLnBrk="1" hangingPunct="1">
              <a:buNone/>
            </a:pPr>
            <a:endParaRPr lang="en-GB" altLang="en-US" sz="1600" dirty="0">
              <a:latin typeface="Calibri" panose="020F0502020204030204" pitchFamily="34" charset="0"/>
              <a:ea typeface="Calibri" panose="020F0502020204030204" pitchFamily="34" charset="0"/>
              <a:cs typeface="Calibri" panose="020F050202020403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1919536" y="114301"/>
            <a:ext cx="8229600" cy="679549"/>
          </a:xfrm>
        </p:spPr>
        <p:txBody>
          <a:bodyPr>
            <a:normAutofit/>
          </a:bodyPr>
          <a:lstStyle/>
          <a:p>
            <a:pPr eaLnBrk="1" hangingPunct="1"/>
            <a:r>
              <a:rPr lang="en-US" sz="2000" b="1" dirty="0">
                <a:latin typeface="Calibri" panose="020F0502020204030204" pitchFamily="34" charset="0"/>
                <a:ea typeface="Calibri" panose="020F0502020204030204" pitchFamily="34" charset="0"/>
                <a:cs typeface="Calibri" panose="020F0502020204030204" pitchFamily="34" charset="0"/>
              </a:rPr>
              <a:t>Gap in the Market</a:t>
            </a:r>
            <a:endParaRPr lang="en-GB" altLang="en-US" sz="2000" b="1" dirty="0">
              <a:latin typeface="Calibri" panose="020F0502020204030204" pitchFamily="34" charset="0"/>
              <a:ea typeface="Calibri" panose="020F0502020204030204" pitchFamily="34" charset="0"/>
              <a:cs typeface="Calibri" panose="020F0502020204030204" pitchFamily="34" charset="0"/>
            </a:endParaRPr>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22910" y="662940"/>
            <a:ext cx="11281410" cy="4998309"/>
          </a:xfrm>
        </p:spPr>
        <p:txBody>
          <a:bodyPr>
            <a:normAutofit fontScale="85000" lnSpcReduction="10000"/>
          </a:bodyPr>
          <a:lstStyle/>
          <a:p>
            <a:pPr marL="0" indent="0">
              <a:lnSpc>
                <a:spcPct val="107000"/>
              </a:lnSpc>
              <a:spcAft>
                <a:spcPts val="800"/>
              </a:spcAft>
              <a:buNone/>
            </a:pPr>
            <a:r>
              <a:rPr lang="en-IN" sz="1900" b="1" kern="100" dirty="0">
                <a:effectLst/>
                <a:latin typeface="Calibri" panose="020F0502020204030204" pitchFamily="34" charset="0"/>
                <a:ea typeface="Calibri" panose="020F0502020204030204" pitchFamily="34" charset="0"/>
                <a:cs typeface="Times New Roman" panose="02020603050405020304" pitchFamily="18" charset="0"/>
              </a:rPr>
              <a:t>Identifying the Gap:</a:t>
            </a:r>
            <a:r>
              <a:rPr lang="en-IN" sz="19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IN" sz="1900" kern="100" dirty="0">
                <a:effectLst/>
                <a:latin typeface="Calibri" panose="020F0502020204030204" pitchFamily="34" charset="0"/>
                <a:ea typeface="Calibri" panose="020F0502020204030204" pitchFamily="34" charset="0"/>
                <a:cs typeface="Times New Roman" panose="02020603050405020304" pitchFamily="18" charset="0"/>
              </a:rPr>
              <a:t>Increasing demand for electric vehicles (EVs) without proportional charging infrastructure</a:t>
            </a:r>
            <a:r>
              <a:rPr lang="en-IN" sz="19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(Kumar, Chakraborty and Mandal, 2021)</a:t>
            </a:r>
            <a:r>
              <a:rPr lang="en-IN" sz="1900" kern="1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IN" sz="1900" kern="100" dirty="0">
                <a:effectLst/>
                <a:latin typeface="Calibri" panose="020F0502020204030204" pitchFamily="34" charset="0"/>
                <a:ea typeface="Calibri" panose="020F0502020204030204" pitchFamily="34" charset="0"/>
                <a:cs typeface="Times New Roman" panose="02020603050405020304" pitchFamily="18" charset="0"/>
              </a:rPr>
              <a:t>Current charging stations often rely on conventional power sources</a:t>
            </a:r>
            <a:r>
              <a:rPr lang="en-IN" sz="1900" kern="100" dirty="0">
                <a:effectLst/>
                <a:latin typeface="Calibri" panose="020F0502020204030204" pitchFamily="34" charset="0"/>
                <a:ea typeface="Times New Roman" panose="02020603050405020304" pitchFamily="18" charset="0"/>
                <a:cs typeface="Times New Roman" panose="02020603050405020304" pitchFamily="18" charset="0"/>
              </a:rPr>
              <a:t>(Das </a:t>
            </a:r>
            <a:r>
              <a:rPr lang="en-IN" sz="1900" i="1" kern="100" dirty="0">
                <a:effectLst/>
                <a:latin typeface="Calibri" panose="020F0502020204030204" pitchFamily="34" charset="0"/>
                <a:ea typeface="Times New Roman" panose="02020603050405020304" pitchFamily="18" charset="0"/>
                <a:cs typeface="Times New Roman" panose="02020603050405020304" pitchFamily="18" charset="0"/>
              </a:rPr>
              <a:t>et al.</a:t>
            </a:r>
            <a:r>
              <a:rPr lang="en-IN" sz="1900" kern="100" dirty="0">
                <a:effectLst/>
                <a:latin typeface="Calibri" panose="020F0502020204030204" pitchFamily="34" charset="0"/>
                <a:ea typeface="Times New Roman" panose="02020603050405020304" pitchFamily="18" charset="0"/>
                <a:cs typeface="Times New Roman" panose="02020603050405020304" pitchFamily="18" charset="0"/>
              </a:rPr>
              <a:t>, 2020)</a:t>
            </a:r>
            <a:r>
              <a:rPr lang="en-IN" sz="1900" kern="100" dirty="0">
                <a:effectLst/>
                <a:latin typeface="Calibri" panose="020F0502020204030204" pitchFamily="34" charset="0"/>
                <a:ea typeface="Calibri" panose="020F0502020204030204" pitchFamily="34" charset="0"/>
                <a:cs typeface="Times New Roman" panose="02020603050405020304" pitchFamily="18" charset="0"/>
              </a:rPr>
              <a:t>, limiting accessibility and environmental sustainability.</a:t>
            </a:r>
          </a:p>
          <a:p>
            <a:pPr>
              <a:lnSpc>
                <a:spcPct val="107000"/>
              </a:lnSpc>
              <a:spcAft>
                <a:spcPts val="800"/>
              </a:spcAft>
            </a:pPr>
            <a:r>
              <a:rPr lang="en-IN" sz="1900" kern="100" dirty="0">
                <a:effectLst/>
                <a:latin typeface="Calibri" panose="020F0502020204030204" pitchFamily="34" charset="0"/>
                <a:ea typeface="Calibri" panose="020F0502020204030204" pitchFamily="34" charset="0"/>
                <a:cs typeface="Times New Roman" panose="02020603050405020304" pitchFamily="18" charset="0"/>
              </a:rPr>
              <a:t>Lack of solar-powered fast-charging stations catering to the eco-conscious consumer base.</a:t>
            </a:r>
          </a:p>
          <a:p>
            <a:pPr marL="0" indent="0">
              <a:lnSpc>
                <a:spcPct val="107000"/>
              </a:lnSpc>
              <a:spcAft>
                <a:spcPts val="800"/>
              </a:spcAft>
              <a:buNone/>
            </a:pPr>
            <a:r>
              <a:rPr lang="en-IN" sz="1900" b="1" kern="100" dirty="0">
                <a:effectLst/>
                <a:latin typeface="Calibri" panose="020F0502020204030204" pitchFamily="34" charset="0"/>
                <a:ea typeface="Calibri" panose="020F0502020204030204" pitchFamily="34" charset="0"/>
                <a:cs typeface="Times New Roman" panose="02020603050405020304" pitchFamily="18" charset="0"/>
              </a:rPr>
              <a:t>Reasons for the Gap:</a:t>
            </a:r>
            <a:endParaRPr lang="en-IN" sz="1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IN" sz="1900" kern="100" dirty="0">
                <a:effectLst/>
                <a:latin typeface="Calibri" panose="020F0502020204030204" pitchFamily="34" charset="0"/>
                <a:ea typeface="Calibri" panose="020F0502020204030204" pitchFamily="34" charset="0"/>
                <a:cs typeface="Times New Roman" panose="02020603050405020304" pitchFamily="18" charset="0"/>
              </a:rPr>
              <a:t>Rapid growth in the adoption of electric vehicles</a:t>
            </a:r>
            <a:r>
              <a:rPr lang="en-IN" sz="1900" kern="100" dirty="0">
                <a:effectLst/>
                <a:latin typeface="Calibri" panose="020F0502020204030204" pitchFamily="34" charset="0"/>
                <a:ea typeface="Times New Roman" panose="02020603050405020304" pitchFamily="18" charset="0"/>
                <a:cs typeface="Times New Roman" panose="02020603050405020304" pitchFamily="18" charset="0"/>
              </a:rPr>
              <a:t>(</a:t>
            </a:r>
            <a:r>
              <a:rPr lang="en-IN" sz="1900" kern="100" dirty="0" err="1">
                <a:effectLst/>
                <a:latin typeface="Calibri" panose="020F0502020204030204" pitchFamily="34" charset="0"/>
                <a:ea typeface="Times New Roman" panose="02020603050405020304" pitchFamily="18" charset="0"/>
                <a:cs typeface="Times New Roman" panose="02020603050405020304" pitchFamily="18" charset="0"/>
              </a:rPr>
              <a:t>Muratori</a:t>
            </a:r>
            <a:r>
              <a:rPr lang="en-IN" sz="1900" kern="100" dirty="0">
                <a:effectLst/>
                <a:latin typeface="Calibri" panose="020F0502020204030204" pitchFamily="34" charset="0"/>
                <a:ea typeface="Times New Roman" panose="02020603050405020304" pitchFamily="18" charset="0"/>
                <a:cs typeface="Times New Roman" panose="02020603050405020304" pitchFamily="18" charset="0"/>
              </a:rPr>
              <a:t> </a:t>
            </a:r>
            <a:r>
              <a:rPr lang="en-IN" sz="1900" i="1" kern="100" dirty="0">
                <a:effectLst/>
                <a:latin typeface="Calibri" panose="020F0502020204030204" pitchFamily="34" charset="0"/>
                <a:ea typeface="Times New Roman" panose="02020603050405020304" pitchFamily="18" charset="0"/>
                <a:cs typeface="Times New Roman" panose="02020603050405020304" pitchFamily="18" charset="0"/>
              </a:rPr>
              <a:t>et al.</a:t>
            </a:r>
            <a:r>
              <a:rPr lang="en-IN" sz="1900" kern="100" dirty="0">
                <a:effectLst/>
                <a:latin typeface="Calibri" panose="020F0502020204030204" pitchFamily="34" charset="0"/>
                <a:ea typeface="Times New Roman" panose="02020603050405020304" pitchFamily="18" charset="0"/>
                <a:cs typeface="Times New Roman" panose="02020603050405020304" pitchFamily="18" charset="0"/>
              </a:rPr>
              <a:t>, 2021)</a:t>
            </a:r>
            <a:r>
              <a:rPr lang="en-IN" sz="1900" kern="1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IN" sz="1900" kern="100" dirty="0">
                <a:effectLst/>
                <a:latin typeface="Calibri" panose="020F0502020204030204" pitchFamily="34" charset="0"/>
                <a:ea typeface="Calibri" panose="020F0502020204030204" pitchFamily="34" charset="0"/>
                <a:cs typeface="Times New Roman" panose="02020603050405020304" pitchFamily="18" charset="0"/>
              </a:rPr>
              <a:t>Heightened environmental awareness and a shift towards sustainable practices</a:t>
            </a:r>
            <a:r>
              <a:rPr lang="en-IN" sz="19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(Rustam, Wang and </a:t>
            </a:r>
            <a:r>
              <a:rPr lang="en-IN" sz="1900" kern="1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Zameer</a:t>
            </a:r>
            <a:r>
              <a:rPr lang="en-IN" sz="19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2020)</a:t>
            </a:r>
            <a:r>
              <a:rPr lang="en-IN" sz="1900" kern="1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IN" sz="1900" kern="100" dirty="0">
                <a:effectLst/>
                <a:latin typeface="Calibri" panose="020F0502020204030204" pitchFamily="34" charset="0"/>
                <a:ea typeface="Calibri" panose="020F0502020204030204" pitchFamily="34" charset="0"/>
                <a:cs typeface="Times New Roman" panose="02020603050405020304" pitchFamily="18" charset="0"/>
              </a:rPr>
              <a:t>Limited availability of efficient solar-powered charging options.</a:t>
            </a:r>
          </a:p>
          <a:p>
            <a:pPr marL="0" indent="0">
              <a:lnSpc>
                <a:spcPct val="107000"/>
              </a:lnSpc>
              <a:spcAft>
                <a:spcPts val="800"/>
              </a:spcAft>
              <a:buNone/>
            </a:pPr>
            <a:r>
              <a:rPr lang="en-IN" sz="1900" b="1" kern="100" dirty="0">
                <a:effectLst/>
                <a:latin typeface="Calibri" panose="020F0502020204030204" pitchFamily="34" charset="0"/>
                <a:ea typeface="Calibri" panose="020F0502020204030204" pitchFamily="34" charset="0"/>
                <a:cs typeface="Times New Roman" panose="02020603050405020304" pitchFamily="18" charset="0"/>
              </a:rPr>
              <a:t>Our Business Opportunity:</a:t>
            </a:r>
            <a:endParaRPr lang="en-IN" sz="19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IN" sz="1900" kern="100" dirty="0" err="1">
                <a:effectLst/>
                <a:latin typeface="Calibri" panose="020F0502020204030204" pitchFamily="34" charset="0"/>
                <a:ea typeface="Calibri" panose="020F0502020204030204" pitchFamily="34" charset="0"/>
                <a:cs typeface="Times New Roman" panose="02020603050405020304" pitchFamily="18" charset="0"/>
              </a:rPr>
              <a:t>SolarCharge</a:t>
            </a:r>
            <a:r>
              <a:rPr lang="en-IN" sz="1900" kern="100" dirty="0">
                <a:effectLst/>
                <a:latin typeface="Calibri" panose="020F0502020204030204" pitchFamily="34" charset="0"/>
                <a:ea typeface="Calibri" panose="020F0502020204030204" pitchFamily="34" charset="0"/>
                <a:cs typeface="Times New Roman" panose="02020603050405020304" pitchFamily="18" charset="0"/>
              </a:rPr>
              <a:t> Solutions seizes the opportunity to bridge the existing gap by introducing a Solar-Powered Fast-Charging Station.</a:t>
            </a:r>
          </a:p>
          <a:p>
            <a:pPr>
              <a:lnSpc>
                <a:spcPct val="107000"/>
              </a:lnSpc>
              <a:spcAft>
                <a:spcPts val="800"/>
              </a:spcAft>
            </a:pPr>
            <a:r>
              <a:rPr lang="en-IN" sz="1900" kern="100" dirty="0">
                <a:effectLst/>
                <a:latin typeface="Calibri" panose="020F0502020204030204" pitchFamily="34" charset="0"/>
                <a:ea typeface="Calibri" panose="020F0502020204030204" pitchFamily="34" charset="0"/>
                <a:cs typeface="Times New Roman" panose="02020603050405020304" pitchFamily="18" charset="0"/>
              </a:rPr>
              <a:t>Capitalizing on the rising demand for green alternatives in the electric vehicle charging infrastructure.</a:t>
            </a:r>
          </a:p>
          <a:p>
            <a:pPr>
              <a:lnSpc>
                <a:spcPct val="107000"/>
              </a:lnSpc>
              <a:spcAft>
                <a:spcPts val="800"/>
              </a:spcAft>
            </a:pPr>
            <a:r>
              <a:rPr lang="en-IN" sz="1900" kern="100" dirty="0">
                <a:effectLst/>
                <a:latin typeface="Calibri" panose="020F0502020204030204" pitchFamily="34" charset="0"/>
                <a:ea typeface="Calibri" panose="020F0502020204030204" pitchFamily="34" charset="0"/>
                <a:cs typeface="Times New Roman" panose="02020603050405020304" pitchFamily="18" charset="0"/>
              </a:rPr>
              <a:t>Meeting the environmental consciousness of consumers with a sustainable and efficient charging solution.</a:t>
            </a:r>
          </a:p>
          <a:p>
            <a:pPr eaLnBrk="1" hangingPunct="1">
              <a:buNone/>
            </a:pPr>
            <a:endParaRPr lang="en-GB" altLang="en-US" sz="2800" dirty="0"/>
          </a:p>
        </p:txBody>
      </p:sp>
    </p:spTree>
    <p:extLst>
      <p:ext uri="{BB962C8B-B14F-4D97-AF65-F5344CB8AC3E}">
        <p14:creationId xmlns:p14="http://schemas.microsoft.com/office/powerpoint/2010/main" val="33938541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1919536" y="114301"/>
            <a:ext cx="8229600" cy="679549"/>
          </a:xfrm>
        </p:spPr>
        <p:txBody>
          <a:bodyPr>
            <a:normAutofit/>
          </a:bodyPr>
          <a:lstStyle/>
          <a:p>
            <a:pPr eaLnBrk="1" hangingPunct="1"/>
            <a:r>
              <a:rPr lang="en-GB" sz="3200" b="1" dirty="0">
                <a:latin typeface="+mn-lt"/>
                <a:ea typeface="Arial" panose="020B0604020202020204" pitchFamily="34" charset="0"/>
              </a:rPr>
              <a:t>SWOT</a:t>
            </a:r>
            <a:endParaRPr lang="en-GB" altLang="en-US" sz="3200" b="1" dirty="0">
              <a:latin typeface="+mn-lt"/>
            </a:endParaRPr>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525780" y="793851"/>
            <a:ext cx="11521440" cy="4749700"/>
          </a:xfrm>
        </p:spPr>
        <p:txBody>
          <a:bodyPr/>
          <a:lstStyle/>
          <a:p>
            <a:pPr algn="just" eaLnBrk="1" hangingPunct="1">
              <a:buNone/>
            </a:pPr>
            <a:r>
              <a:rPr lang="en-US" altLang="en-US" sz="2800" dirty="0">
                <a:latin typeface="Calibri" panose="020F0502020204030204" pitchFamily="34" charset="0"/>
                <a:ea typeface="Calibri" panose="020F0502020204030204" pitchFamily="34" charset="0"/>
                <a:cs typeface="Calibri" panose="020F0502020204030204" pitchFamily="34" charset="0"/>
              </a:rPr>
              <a:t>    </a:t>
            </a:r>
            <a:r>
              <a:rPr lang="en-US" altLang="en-US" sz="1600" dirty="0">
                <a:latin typeface="Calibri" panose="020F0502020204030204" pitchFamily="34" charset="0"/>
                <a:ea typeface="Calibri" panose="020F0502020204030204" pitchFamily="34" charset="0"/>
                <a:cs typeface="Calibri" panose="020F0502020204030204" pitchFamily="34" charset="0"/>
              </a:rPr>
              <a:t>SWOT analysis is a strategic planning tool that helps businesses evaluate their internal and external environments. It stands for Strengths, Weaknesses, Opportunities, and Threats(Valentin, 2001). SWOT analysis is crucial for any startup as it provides a comprehensive understanding of its current position and potential paths for growth.</a:t>
            </a:r>
          </a:p>
          <a:p>
            <a:pPr algn="just" eaLnBrk="1" hangingPunct="1">
              <a:buNone/>
            </a:pPr>
            <a:r>
              <a:rPr lang="en-US" altLang="en-US" sz="1600" b="1" dirty="0">
                <a:latin typeface="Calibri" panose="020F0502020204030204" pitchFamily="34" charset="0"/>
                <a:ea typeface="Calibri" panose="020F0502020204030204" pitchFamily="34" charset="0"/>
                <a:cs typeface="Calibri" panose="020F0502020204030204" pitchFamily="34" charset="0"/>
              </a:rPr>
              <a:t>Why SWOT Analysis Matters for Start-ups? </a:t>
            </a:r>
          </a:p>
          <a:p>
            <a:pPr algn="just" eaLnBrk="1" hangingPunct="1">
              <a:buNone/>
            </a:pPr>
            <a:r>
              <a:rPr lang="en-US" altLang="en-US" sz="1600" b="1" dirty="0">
                <a:latin typeface="Calibri" panose="020F0502020204030204" pitchFamily="34" charset="0"/>
                <a:ea typeface="Calibri" panose="020F0502020204030204" pitchFamily="34" charset="0"/>
                <a:cs typeface="Calibri" panose="020F0502020204030204" pitchFamily="34" charset="0"/>
              </a:rPr>
              <a:t>             Assessing Internal Factors:</a:t>
            </a:r>
          </a:p>
          <a:p>
            <a:pPr algn="just" eaLnBrk="1" hangingPunct="1">
              <a:buNone/>
            </a:pPr>
            <a:r>
              <a:rPr lang="en-US" altLang="en-US" sz="1600" b="1" dirty="0">
                <a:latin typeface="Calibri" panose="020F0502020204030204" pitchFamily="34" charset="0"/>
                <a:ea typeface="Calibri" panose="020F0502020204030204" pitchFamily="34" charset="0"/>
                <a:cs typeface="Calibri" panose="020F0502020204030204" pitchFamily="34" charset="0"/>
              </a:rPr>
              <a:t>Strengths: </a:t>
            </a:r>
            <a:r>
              <a:rPr lang="en-US" altLang="en-US" sz="1600" dirty="0">
                <a:latin typeface="Calibri" panose="020F0502020204030204" pitchFamily="34" charset="0"/>
                <a:ea typeface="Calibri" panose="020F0502020204030204" pitchFamily="34" charset="0"/>
                <a:cs typeface="Calibri" panose="020F0502020204030204" pitchFamily="34" charset="0"/>
              </a:rPr>
              <a:t>Identify internal advantages and unique capabilities that can be leveraged for competitive advantage.</a:t>
            </a:r>
          </a:p>
          <a:p>
            <a:pPr algn="just" eaLnBrk="1" hangingPunct="1">
              <a:buNone/>
            </a:pPr>
            <a:r>
              <a:rPr lang="en-US" altLang="en-US" sz="1600" b="1" dirty="0">
                <a:latin typeface="Calibri" panose="020F0502020204030204" pitchFamily="34" charset="0"/>
                <a:ea typeface="Calibri" panose="020F0502020204030204" pitchFamily="34" charset="0"/>
                <a:cs typeface="Calibri" panose="020F0502020204030204" pitchFamily="34" charset="0"/>
              </a:rPr>
              <a:t>Weaknesses: </a:t>
            </a:r>
            <a:r>
              <a:rPr lang="en-US" altLang="en-US" sz="1600" dirty="0">
                <a:latin typeface="Calibri" panose="020F0502020204030204" pitchFamily="34" charset="0"/>
                <a:ea typeface="Calibri" panose="020F0502020204030204" pitchFamily="34" charset="0"/>
                <a:cs typeface="Calibri" panose="020F0502020204030204" pitchFamily="34" charset="0"/>
              </a:rPr>
              <a:t>Recognize internal limitations and areas needing improvement for long-term success.</a:t>
            </a:r>
          </a:p>
          <a:p>
            <a:pPr algn="just" eaLnBrk="1" hangingPunct="1">
              <a:buNone/>
            </a:pPr>
            <a:r>
              <a:rPr lang="en-US" altLang="en-US" sz="1600" b="1" dirty="0">
                <a:latin typeface="Calibri" panose="020F0502020204030204" pitchFamily="34" charset="0"/>
                <a:ea typeface="Calibri" panose="020F0502020204030204" pitchFamily="34" charset="0"/>
                <a:cs typeface="Calibri" panose="020F0502020204030204" pitchFamily="34" charset="0"/>
              </a:rPr>
              <a:t>             Analyzing External Factors:</a:t>
            </a:r>
          </a:p>
          <a:p>
            <a:pPr algn="just" eaLnBrk="1" hangingPunct="1">
              <a:buNone/>
            </a:pPr>
            <a:r>
              <a:rPr lang="en-US" altLang="en-US" sz="1600" b="1" dirty="0">
                <a:latin typeface="Calibri" panose="020F0502020204030204" pitchFamily="34" charset="0"/>
                <a:ea typeface="Calibri" panose="020F0502020204030204" pitchFamily="34" charset="0"/>
                <a:cs typeface="Calibri" panose="020F0502020204030204" pitchFamily="34" charset="0"/>
              </a:rPr>
              <a:t>Opportunities: </a:t>
            </a:r>
            <a:r>
              <a:rPr lang="en-US" altLang="en-US" sz="1600" dirty="0">
                <a:latin typeface="Calibri" panose="020F0502020204030204" pitchFamily="34" charset="0"/>
                <a:ea typeface="Calibri" panose="020F0502020204030204" pitchFamily="34" charset="0"/>
                <a:cs typeface="Calibri" panose="020F0502020204030204" pitchFamily="34" charset="0"/>
              </a:rPr>
              <a:t>Recognize external trends, market gaps, and growth potential that the startup can capitalize on.</a:t>
            </a:r>
          </a:p>
          <a:p>
            <a:pPr algn="just" eaLnBrk="1" hangingPunct="1">
              <a:buNone/>
            </a:pPr>
            <a:r>
              <a:rPr lang="en-US" altLang="en-US" sz="1600" b="1" dirty="0">
                <a:latin typeface="Calibri" panose="020F0502020204030204" pitchFamily="34" charset="0"/>
                <a:ea typeface="Calibri" panose="020F0502020204030204" pitchFamily="34" charset="0"/>
                <a:cs typeface="Calibri" panose="020F0502020204030204" pitchFamily="34" charset="0"/>
              </a:rPr>
              <a:t>Threats: </a:t>
            </a:r>
            <a:r>
              <a:rPr lang="en-US" altLang="en-US" sz="1600" dirty="0">
                <a:latin typeface="Calibri" panose="020F0502020204030204" pitchFamily="34" charset="0"/>
                <a:ea typeface="Calibri" panose="020F0502020204030204" pitchFamily="34" charset="0"/>
                <a:cs typeface="Calibri" panose="020F0502020204030204" pitchFamily="34" charset="0"/>
              </a:rPr>
              <a:t>Identify external factors, such as competition, market risks, or regulatory changes, that could pose challenges to the business</a:t>
            </a:r>
          </a:p>
          <a:p>
            <a:pPr algn="just" eaLnBrk="1" hangingPunct="1">
              <a:buNone/>
            </a:pPr>
            <a:endParaRPr lang="en-US" altLang="en-US" sz="1600" dirty="0">
              <a:latin typeface="Calibri" panose="020F0502020204030204" pitchFamily="34" charset="0"/>
              <a:ea typeface="Calibri" panose="020F0502020204030204" pitchFamily="34" charset="0"/>
              <a:cs typeface="Calibri" panose="020F0502020204030204" pitchFamily="34" charset="0"/>
            </a:endParaRPr>
          </a:p>
          <a:p>
            <a:pPr algn="just" eaLnBrk="1" hangingPunct="1">
              <a:buNone/>
            </a:pPr>
            <a:r>
              <a:rPr lang="en-US" altLang="en-US" sz="1600" dirty="0">
                <a:latin typeface="Calibri" panose="020F0502020204030204" pitchFamily="34" charset="0"/>
                <a:ea typeface="Calibri" panose="020F0502020204030204" pitchFamily="34" charset="0"/>
                <a:cs typeface="Calibri" panose="020F0502020204030204" pitchFamily="34" charset="0"/>
              </a:rPr>
              <a:t>       For a startup, conducting a SWOT analysis is a critical step in formulating a strategic business plan. It provides insightful information that aids in decision-making and aids in defining specific goals and plans that complement the company's opportunities and strengths while addressing its disadvantages and possible threats(Leigh, 2009).</a:t>
            </a:r>
          </a:p>
          <a:p>
            <a:pPr algn="just" eaLnBrk="1" hangingPunct="1">
              <a:buNone/>
            </a:pPr>
            <a:endParaRPr lang="en-US" altLang="en-US" sz="1400" b="1"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6681642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3B862-970E-3289-6743-A4F1A57CBB95}"/>
              </a:ext>
            </a:extLst>
          </p:cNvPr>
          <p:cNvSpPr>
            <a:spLocks noGrp="1"/>
          </p:cNvSpPr>
          <p:nvPr>
            <p:ph type="title"/>
          </p:nvPr>
        </p:nvSpPr>
        <p:spPr>
          <a:xfrm>
            <a:off x="609600" y="240030"/>
            <a:ext cx="10972800" cy="653822"/>
          </a:xfrm>
        </p:spPr>
        <p:txBody>
          <a:bodyPr>
            <a:normAutofit fontScale="90000"/>
          </a:bodyPr>
          <a:lstStyle/>
          <a:p>
            <a:r>
              <a:rPr lang="en-US" sz="2200" b="1" kern="100" dirty="0">
                <a:effectLst/>
                <a:latin typeface="Calibri" panose="020F0502020204030204" pitchFamily="34" charset="0"/>
                <a:ea typeface="Calibri" panose="020F0502020204030204" pitchFamily="34" charset="0"/>
                <a:cs typeface="Times New Roman" panose="02020603050405020304" pitchFamily="18" charset="0"/>
              </a:rPr>
              <a:t>SWOT analysis of SolarCharge Solutions</a:t>
            </a:r>
            <a:br>
              <a:rPr lang="en-IN"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IN" sz="2000" dirty="0">
              <a:latin typeface="Calibri" panose="020F0502020204030204" pitchFamily="34" charset="0"/>
              <a:ea typeface="Calibri" panose="020F0502020204030204" pitchFamily="34" charset="0"/>
              <a:cs typeface="Calibri" panose="020F0502020204030204" pitchFamily="34" charset="0"/>
            </a:endParaRPr>
          </a:p>
        </p:txBody>
      </p:sp>
      <p:sp>
        <p:nvSpPr>
          <p:cNvPr id="4" name="Content Placeholder 3">
            <a:extLst>
              <a:ext uri="{FF2B5EF4-FFF2-40B4-BE49-F238E27FC236}">
                <a16:creationId xmlns:a16="http://schemas.microsoft.com/office/drawing/2014/main" id="{26D5C2B4-9A34-C268-D26F-E86605C9CF75}"/>
              </a:ext>
            </a:extLst>
          </p:cNvPr>
          <p:cNvSpPr>
            <a:spLocks noGrp="1"/>
          </p:cNvSpPr>
          <p:nvPr>
            <p:ph idx="1"/>
          </p:nvPr>
        </p:nvSpPr>
        <p:spPr>
          <a:xfrm>
            <a:off x="609600" y="893852"/>
            <a:ext cx="10972800" cy="4623381"/>
          </a:xfrm>
        </p:spPr>
        <p:txBody>
          <a:bodyPr>
            <a:normAutofit lnSpcReduction="10000"/>
          </a:bodyPr>
          <a:lstStyle/>
          <a:p>
            <a:pPr marL="0" indent="0">
              <a:buNone/>
            </a:pPr>
            <a:endParaRPr lang="en-IN" dirty="0"/>
          </a:p>
          <a:p>
            <a:endParaRPr lang="en-IN" dirty="0"/>
          </a:p>
          <a:p>
            <a:endParaRPr lang="en-IN" dirty="0"/>
          </a:p>
          <a:p>
            <a:endParaRPr lang="en-IN" dirty="0"/>
          </a:p>
          <a:p>
            <a:endParaRPr lang="en-IN" dirty="0"/>
          </a:p>
          <a:p>
            <a:pPr marL="0" indent="0">
              <a:buNone/>
            </a:pPr>
            <a:endParaRPr lang="en-IN" dirty="0"/>
          </a:p>
          <a:p>
            <a:pPr marL="0" indent="0">
              <a:buNone/>
            </a:pPr>
            <a:endParaRPr lang="en-IN" dirty="0"/>
          </a:p>
          <a:p>
            <a:pPr marL="0" indent="0">
              <a:buNone/>
            </a:pPr>
            <a:endParaRPr lang="en-IN" sz="1600"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IN" sz="16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IN" sz="1600" dirty="0">
                <a:latin typeface="Calibri" panose="020F0502020204030204" pitchFamily="34" charset="0"/>
                <a:ea typeface="Calibri" panose="020F0502020204030204" pitchFamily="34" charset="0"/>
                <a:cs typeface="Calibri" panose="020F0502020204030204" pitchFamily="34" charset="0"/>
              </a:rPr>
              <a:t>Source: Self-created</a:t>
            </a:r>
          </a:p>
          <a:p>
            <a:endParaRPr lang="en-IN" dirty="0"/>
          </a:p>
        </p:txBody>
      </p:sp>
      <p:graphicFrame>
        <p:nvGraphicFramePr>
          <p:cNvPr id="5" name="Table 4">
            <a:extLst>
              <a:ext uri="{FF2B5EF4-FFF2-40B4-BE49-F238E27FC236}">
                <a16:creationId xmlns:a16="http://schemas.microsoft.com/office/drawing/2014/main" id="{F0486178-B918-9F07-D9AE-D88816A4745C}"/>
              </a:ext>
            </a:extLst>
          </p:cNvPr>
          <p:cNvGraphicFramePr>
            <a:graphicFrameLocks noGrp="1"/>
          </p:cNvGraphicFramePr>
          <p:nvPr>
            <p:extLst>
              <p:ext uri="{D42A27DB-BD31-4B8C-83A1-F6EECF244321}">
                <p14:modId xmlns:p14="http://schemas.microsoft.com/office/powerpoint/2010/main" val="290584863"/>
              </p:ext>
            </p:extLst>
          </p:nvPr>
        </p:nvGraphicFramePr>
        <p:xfrm>
          <a:off x="842482" y="566941"/>
          <a:ext cx="10191964" cy="4477670"/>
        </p:xfrm>
        <a:graphic>
          <a:graphicData uri="http://schemas.openxmlformats.org/drawingml/2006/table">
            <a:tbl>
              <a:tblPr firstRow="1" firstCol="1" bandRow="1"/>
              <a:tblGrid>
                <a:gridCol w="920036">
                  <a:extLst>
                    <a:ext uri="{9D8B030D-6E8A-4147-A177-3AD203B41FA5}">
                      <a16:colId xmlns:a16="http://schemas.microsoft.com/office/drawing/2014/main" val="4114493471"/>
                    </a:ext>
                  </a:extLst>
                </a:gridCol>
                <a:gridCol w="9271928">
                  <a:extLst>
                    <a:ext uri="{9D8B030D-6E8A-4147-A177-3AD203B41FA5}">
                      <a16:colId xmlns:a16="http://schemas.microsoft.com/office/drawing/2014/main" val="1516597509"/>
                    </a:ext>
                  </a:extLst>
                </a:gridCol>
              </a:tblGrid>
              <a:tr h="1046096">
                <a:tc>
                  <a:txBody>
                    <a:bodyPr/>
                    <a:lstStyle/>
                    <a:p>
                      <a:pPr>
                        <a:lnSpc>
                          <a:spcPct val="107000"/>
                        </a:lnSpc>
                        <a:spcAft>
                          <a:spcPts val="800"/>
                        </a:spcAft>
                      </a:pPr>
                      <a:r>
                        <a:rPr lang="en-IN" sz="1000" b="1" kern="100" dirty="0">
                          <a:effectLst/>
                          <a:latin typeface="Calibri" panose="020F0502020204030204" pitchFamily="34" charset="0"/>
                          <a:ea typeface="Calibri" panose="020F0502020204030204" pitchFamily="34" charset="0"/>
                          <a:cs typeface="Times New Roman" panose="02020603050405020304" pitchFamily="18" charset="0"/>
                        </a:rPr>
                        <a:t>Strengths</a:t>
                      </a:r>
                    </a:p>
                  </a:txBody>
                  <a:tcPr marL="41185" marR="411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IN" sz="1000" b="1" kern="100" dirty="0">
                          <a:effectLst/>
                          <a:latin typeface="Calibri" panose="020F0502020204030204" pitchFamily="34" charset="0"/>
                          <a:ea typeface="Calibri" panose="020F0502020204030204" pitchFamily="34" charset="0"/>
                          <a:cs typeface="Times New Roman" panose="02020603050405020304" pitchFamily="18" charset="0"/>
                        </a:rPr>
                        <a:t>Innovative Technology:</a:t>
                      </a: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a:t>
                      </a:r>
                      <a:r>
                        <a:rPr lang="en-IN" sz="1000" kern="100" dirty="0" err="1">
                          <a:effectLst/>
                          <a:latin typeface="Calibri" panose="020F0502020204030204" pitchFamily="34" charset="0"/>
                          <a:ea typeface="Calibri" panose="020F0502020204030204" pitchFamily="34" charset="0"/>
                          <a:cs typeface="Times New Roman" panose="02020603050405020304" pitchFamily="18" charset="0"/>
                        </a:rPr>
                        <a:t>SolarCharge</a:t>
                      </a: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Solutions brings forth an innovative Solar-Powered Fast-Charging technology equipped with smart tracking technology, setting our business apart in the market.</a:t>
                      </a:r>
                    </a:p>
                    <a:p>
                      <a:pPr>
                        <a:lnSpc>
                          <a:spcPct val="107000"/>
                        </a:lnSpc>
                        <a:spcAft>
                          <a:spcPts val="800"/>
                        </a:spcAft>
                      </a:pPr>
                      <a:r>
                        <a:rPr lang="en-IN" sz="1000" b="1" kern="100" dirty="0">
                          <a:effectLst/>
                          <a:latin typeface="Calibri" panose="020F0502020204030204" pitchFamily="34" charset="0"/>
                          <a:ea typeface="Calibri" panose="020F0502020204030204" pitchFamily="34" charset="0"/>
                          <a:cs typeface="Times New Roman" panose="02020603050405020304" pitchFamily="18" charset="0"/>
                        </a:rPr>
                        <a:t>Environmental Sustainability:</a:t>
                      </a: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With a strong focus on green energy, our competitive advantage lies in offering an environmentally sustainable charging solution.</a:t>
                      </a:r>
                    </a:p>
                    <a:p>
                      <a:pPr>
                        <a:lnSpc>
                          <a:spcPct val="107000"/>
                        </a:lnSpc>
                        <a:spcAft>
                          <a:spcPts val="800"/>
                        </a:spcAft>
                      </a:pPr>
                      <a:r>
                        <a:rPr lang="en-IN" sz="1000" b="1" kern="100" dirty="0">
                          <a:effectLst/>
                          <a:latin typeface="Calibri" panose="020F0502020204030204" pitchFamily="34" charset="0"/>
                          <a:ea typeface="Calibri" panose="020F0502020204030204" pitchFamily="34" charset="0"/>
                          <a:cs typeface="Times New Roman" panose="02020603050405020304" pitchFamily="18" charset="0"/>
                        </a:rPr>
                        <a:t>Strategic Location Planning</a:t>
                      </a: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Careful consideration in selecting charging station locations ensures maximum accessibility, catering to diverse consumer needs.</a:t>
                      </a:r>
                    </a:p>
                  </a:txBody>
                  <a:tcPr marL="41185" marR="411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51538113"/>
                  </a:ext>
                </a:extLst>
              </a:tr>
              <a:tr h="1046096">
                <a:tc>
                  <a:txBody>
                    <a:bodyPr/>
                    <a:lstStyle/>
                    <a:p>
                      <a:pPr>
                        <a:lnSpc>
                          <a:spcPct val="107000"/>
                        </a:lnSpc>
                        <a:spcAft>
                          <a:spcPts val="800"/>
                        </a:spcAft>
                      </a:pPr>
                      <a:r>
                        <a:rPr lang="en-IN" sz="1000" b="1" kern="100" dirty="0">
                          <a:effectLst/>
                          <a:latin typeface="Calibri" panose="020F0502020204030204" pitchFamily="34" charset="0"/>
                          <a:ea typeface="Calibri" panose="020F0502020204030204" pitchFamily="34" charset="0"/>
                          <a:cs typeface="Times New Roman" panose="02020603050405020304" pitchFamily="18" charset="0"/>
                        </a:rPr>
                        <a:t>Weaknesses</a:t>
                      </a:r>
                    </a:p>
                  </a:txBody>
                  <a:tcPr marL="41185" marR="411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IN" sz="1000" b="1" kern="100" dirty="0">
                          <a:effectLst/>
                          <a:latin typeface="Calibri" panose="020F0502020204030204" pitchFamily="34" charset="0"/>
                          <a:ea typeface="Calibri" panose="020F0502020204030204" pitchFamily="34" charset="0"/>
                          <a:cs typeface="Times New Roman" panose="02020603050405020304" pitchFamily="18" charset="0"/>
                        </a:rPr>
                        <a:t>Initial Setup Costs:</a:t>
                      </a: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Acknowledging a potential weakness, the initial setup costs might be relatively high. However, our long-term sustainability goals justify this investment.</a:t>
                      </a:r>
                    </a:p>
                    <a:p>
                      <a:pPr>
                        <a:lnSpc>
                          <a:spcPct val="107000"/>
                        </a:lnSpc>
                        <a:spcAft>
                          <a:spcPts val="800"/>
                        </a:spcAft>
                      </a:pPr>
                      <a:r>
                        <a:rPr lang="en-IN" sz="1000" b="1" kern="100" dirty="0">
                          <a:effectLst/>
                          <a:latin typeface="Calibri" panose="020F0502020204030204" pitchFamily="34" charset="0"/>
                          <a:ea typeface="Calibri" panose="020F0502020204030204" pitchFamily="34" charset="0"/>
                          <a:cs typeface="Times New Roman" panose="02020603050405020304" pitchFamily="18" charset="0"/>
                        </a:rPr>
                        <a:t>Weather Dependency:</a:t>
                      </a: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The efficiency of solar energy harnessing is weather-dependent, posing a challenge that necessitates strategic planning and backup solutions.</a:t>
                      </a:r>
                    </a:p>
                    <a:p>
                      <a:pPr>
                        <a:lnSpc>
                          <a:spcPct val="107000"/>
                        </a:lnSpc>
                        <a:spcAft>
                          <a:spcPts val="800"/>
                        </a:spcAft>
                      </a:pPr>
                      <a:r>
                        <a:rPr lang="en-IN" sz="1000" b="1" kern="100" dirty="0">
                          <a:effectLst/>
                          <a:latin typeface="Calibri" panose="020F0502020204030204" pitchFamily="34" charset="0"/>
                          <a:ea typeface="Calibri" panose="020F0502020204030204" pitchFamily="34" charset="0"/>
                          <a:cs typeface="Times New Roman" panose="02020603050405020304" pitchFamily="18" charset="0"/>
                        </a:rPr>
                        <a:t>Public Awareness and Education:</a:t>
                      </a: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Addressing a potential hurdle, creating public awareness and educating consumers about the benefits of solar-powered charging may pose an initial challenge.</a:t>
                      </a:r>
                    </a:p>
                  </a:txBody>
                  <a:tcPr marL="41185" marR="411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00683448"/>
                  </a:ext>
                </a:extLst>
              </a:tr>
              <a:tr h="1192739">
                <a:tc>
                  <a:txBody>
                    <a:bodyPr/>
                    <a:lstStyle/>
                    <a:p>
                      <a:pPr>
                        <a:lnSpc>
                          <a:spcPct val="107000"/>
                        </a:lnSpc>
                        <a:spcAft>
                          <a:spcPts val="800"/>
                        </a:spcAft>
                      </a:pPr>
                      <a:r>
                        <a:rPr lang="en-IN" sz="1000" b="1" kern="100" dirty="0">
                          <a:effectLst/>
                          <a:latin typeface="Calibri" panose="020F0502020204030204" pitchFamily="34" charset="0"/>
                          <a:ea typeface="Calibri" panose="020F0502020204030204" pitchFamily="34" charset="0"/>
                          <a:cs typeface="Times New Roman" panose="02020603050405020304" pitchFamily="18" charset="0"/>
                        </a:rPr>
                        <a:t>Opportunities</a:t>
                      </a:r>
                    </a:p>
                  </a:txBody>
                  <a:tcPr marL="41185" marR="411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IN" sz="1000" b="1" kern="100" dirty="0">
                          <a:effectLst/>
                          <a:latin typeface="Calibri" panose="020F0502020204030204" pitchFamily="34" charset="0"/>
                          <a:ea typeface="Calibri" panose="020F0502020204030204" pitchFamily="34" charset="0"/>
                          <a:cs typeface="Times New Roman" panose="02020603050405020304" pitchFamily="18" charset="0"/>
                        </a:rPr>
                        <a:t>Global EV Demand:</a:t>
                      </a: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The surging global demand for electric vehicles </a:t>
                      </a:r>
                      <a:r>
                        <a:rPr lang="en-IN" sz="1000" kern="100" dirty="0">
                          <a:effectLst/>
                          <a:latin typeface="Calibri" panose="020F0502020204030204" pitchFamily="34" charset="0"/>
                          <a:ea typeface="Times New Roman" panose="02020603050405020304" pitchFamily="18" charset="0"/>
                          <a:cs typeface="Times New Roman" panose="02020603050405020304" pitchFamily="18" charset="0"/>
                        </a:rPr>
                        <a:t>(</a:t>
                      </a:r>
                      <a:r>
                        <a:rPr lang="en-IN" sz="1000" kern="100" dirty="0" err="1">
                          <a:effectLst/>
                          <a:latin typeface="Calibri" panose="020F0502020204030204" pitchFamily="34" charset="0"/>
                          <a:ea typeface="Times New Roman" panose="02020603050405020304" pitchFamily="18" charset="0"/>
                          <a:cs typeface="Times New Roman" panose="02020603050405020304" pitchFamily="18" charset="0"/>
                        </a:rPr>
                        <a:t>Hertzke</a:t>
                      </a:r>
                      <a:r>
                        <a:rPr lang="en-IN" sz="1000" kern="100" dirty="0">
                          <a:effectLst/>
                          <a:latin typeface="Calibri" panose="020F0502020204030204" pitchFamily="34" charset="0"/>
                          <a:ea typeface="Times New Roman" panose="02020603050405020304" pitchFamily="18" charset="0"/>
                          <a:cs typeface="Times New Roman" panose="02020603050405020304" pitchFamily="18" charset="0"/>
                        </a:rPr>
                        <a:t> </a:t>
                      </a:r>
                      <a:r>
                        <a:rPr lang="en-IN" sz="1000" i="1" kern="100" dirty="0">
                          <a:effectLst/>
                          <a:latin typeface="Calibri" panose="020F0502020204030204" pitchFamily="34" charset="0"/>
                          <a:ea typeface="Times New Roman" panose="02020603050405020304" pitchFamily="18" charset="0"/>
                          <a:cs typeface="Times New Roman" panose="02020603050405020304" pitchFamily="18" charset="0"/>
                        </a:rPr>
                        <a:t>et al.</a:t>
                      </a:r>
                      <a:r>
                        <a:rPr lang="en-IN" sz="1000" kern="100" dirty="0">
                          <a:effectLst/>
                          <a:latin typeface="Calibri" panose="020F0502020204030204" pitchFamily="34" charset="0"/>
                          <a:ea typeface="Times New Roman" panose="02020603050405020304" pitchFamily="18" charset="0"/>
                          <a:cs typeface="Times New Roman" panose="02020603050405020304" pitchFamily="18" charset="0"/>
                        </a:rPr>
                        <a:t>, 2018)</a:t>
                      </a: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provides a significant opportunity for </a:t>
                      </a:r>
                      <a:r>
                        <a:rPr lang="en-IN" sz="1000" kern="100" dirty="0" err="1">
                          <a:effectLst/>
                          <a:latin typeface="Calibri" panose="020F0502020204030204" pitchFamily="34" charset="0"/>
                          <a:ea typeface="Calibri" panose="020F0502020204030204" pitchFamily="34" charset="0"/>
                          <a:cs typeface="Times New Roman" panose="02020603050405020304" pitchFamily="18" charset="0"/>
                        </a:rPr>
                        <a:t>SolarCharge</a:t>
                      </a: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Solutions to capture a growing market share.</a:t>
                      </a:r>
                    </a:p>
                    <a:p>
                      <a:pPr>
                        <a:lnSpc>
                          <a:spcPct val="107000"/>
                        </a:lnSpc>
                        <a:spcAft>
                          <a:spcPts val="800"/>
                        </a:spcAft>
                      </a:pPr>
                      <a:r>
                        <a:rPr lang="en-IN" sz="1000" b="1" kern="100" dirty="0">
                          <a:effectLst/>
                          <a:latin typeface="Calibri" panose="020F0502020204030204" pitchFamily="34" charset="0"/>
                          <a:ea typeface="Calibri" panose="020F0502020204030204" pitchFamily="34" charset="0"/>
                          <a:cs typeface="Times New Roman" panose="02020603050405020304" pitchFamily="18" charset="0"/>
                        </a:rPr>
                        <a:t>Government Initiatives:</a:t>
                      </a: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Increasing support and initiatives from governments worldwide for renewable energy projects present favourable conditions for our business expansion</a:t>
                      </a:r>
                      <a:r>
                        <a:rPr lang="en-IN" sz="10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t>
                      </a:r>
                      <a:r>
                        <a:rPr lang="en-IN" sz="1000" kern="1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Olubunmi</a:t>
                      </a:r>
                      <a:r>
                        <a:rPr lang="en-IN" sz="10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Xia and </a:t>
                      </a:r>
                      <a:r>
                        <a:rPr lang="en-IN" sz="1000" kern="100"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Skitmore</a:t>
                      </a:r>
                      <a:r>
                        <a:rPr lang="en-IN" sz="10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2016)</a:t>
                      </a: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IN" sz="1000" b="1" kern="100" dirty="0">
                          <a:effectLst/>
                          <a:latin typeface="Calibri" panose="020F0502020204030204" pitchFamily="34" charset="0"/>
                          <a:ea typeface="Calibri" panose="020F0502020204030204" pitchFamily="34" charset="0"/>
                          <a:cs typeface="Times New Roman" panose="02020603050405020304" pitchFamily="18" charset="0"/>
                        </a:rPr>
                        <a:t>Collaborations with Automotive Manufacturers:</a:t>
                      </a: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Exploring collaborations with leading automotive manufacturers opens avenues for integrated charging solutions and strategic partnerships.</a:t>
                      </a:r>
                    </a:p>
                  </a:txBody>
                  <a:tcPr marL="41185" marR="411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95799958"/>
                  </a:ext>
                </a:extLst>
              </a:tr>
              <a:tr h="1192739">
                <a:tc>
                  <a:txBody>
                    <a:bodyPr/>
                    <a:lstStyle/>
                    <a:p>
                      <a:pPr>
                        <a:lnSpc>
                          <a:spcPct val="107000"/>
                        </a:lnSpc>
                        <a:spcAft>
                          <a:spcPts val="800"/>
                        </a:spcAft>
                      </a:pPr>
                      <a:r>
                        <a:rPr lang="en-IN" sz="1000" b="1" kern="100" dirty="0">
                          <a:effectLst/>
                          <a:latin typeface="Calibri" panose="020F0502020204030204" pitchFamily="34" charset="0"/>
                          <a:ea typeface="Calibri" panose="020F0502020204030204" pitchFamily="34" charset="0"/>
                          <a:cs typeface="Times New Roman" panose="02020603050405020304" pitchFamily="18" charset="0"/>
                        </a:rPr>
                        <a:t>Threats</a:t>
                      </a:r>
                    </a:p>
                  </a:txBody>
                  <a:tcPr marL="41185" marR="411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IN" sz="1000" b="1" kern="100" dirty="0">
                          <a:effectLst/>
                          <a:latin typeface="Calibri" panose="020F0502020204030204" pitchFamily="34" charset="0"/>
                          <a:ea typeface="Calibri" panose="020F0502020204030204" pitchFamily="34" charset="0"/>
                          <a:cs typeface="Times New Roman" panose="02020603050405020304" pitchFamily="18" charset="0"/>
                        </a:rPr>
                        <a:t>Intense Competition:</a:t>
                      </a: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The renewable energy sector is competitive, and </a:t>
                      </a:r>
                      <a:r>
                        <a:rPr lang="en-IN" sz="1000" kern="100" dirty="0" err="1">
                          <a:effectLst/>
                          <a:latin typeface="Calibri" panose="020F0502020204030204" pitchFamily="34" charset="0"/>
                          <a:ea typeface="Calibri" panose="020F0502020204030204" pitchFamily="34" charset="0"/>
                          <a:cs typeface="Times New Roman" panose="02020603050405020304" pitchFamily="18" charset="0"/>
                        </a:rPr>
                        <a:t>SolarCharge</a:t>
                      </a: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Solutions must continually innovate and differentiate to stay ahead in a rapidly evolving market.</a:t>
                      </a:r>
                    </a:p>
                    <a:p>
                      <a:pPr>
                        <a:lnSpc>
                          <a:spcPct val="107000"/>
                        </a:lnSpc>
                        <a:spcAft>
                          <a:spcPts val="800"/>
                        </a:spcAft>
                      </a:pPr>
                      <a:r>
                        <a:rPr lang="en-IN" sz="1000" b="1" kern="100" dirty="0">
                          <a:effectLst/>
                          <a:latin typeface="Calibri" panose="020F0502020204030204" pitchFamily="34" charset="0"/>
                          <a:ea typeface="Calibri" panose="020F0502020204030204" pitchFamily="34" charset="0"/>
                          <a:cs typeface="Times New Roman" panose="02020603050405020304" pitchFamily="18" charset="0"/>
                        </a:rPr>
                        <a:t>Policy Fluctuations:</a:t>
                      </a: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Potential fluctuations in government policies impacting solar incentives could pose a threat, requiring adaptability and proactive engagement with policymakers.</a:t>
                      </a:r>
                    </a:p>
                    <a:p>
                      <a:pPr>
                        <a:lnSpc>
                          <a:spcPct val="107000"/>
                        </a:lnSpc>
                        <a:spcAft>
                          <a:spcPts val="800"/>
                        </a:spcAft>
                      </a:pPr>
                      <a:r>
                        <a:rPr lang="en-IN" sz="1000" b="1" kern="100" dirty="0">
                          <a:effectLst/>
                          <a:latin typeface="Calibri" panose="020F0502020204030204" pitchFamily="34" charset="0"/>
                          <a:ea typeface="Calibri" panose="020F0502020204030204" pitchFamily="34" charset="0"/>
                          <a:cs typeface="Times New Roman" panose="02020603050405020304" pitchFamily="18" charset="0"/>
                        </a:rPr>
                        <a:t>Technological Advancements:</a:t>
                      </a:r>
                      <a:r>
                        <a:rPr lang="en-IN" sz="1000" kern="100" dirty="0">
                          <a:effectLst/>
                          <a:latin typeface="Calibri" panose="020F0502020204030204" pitchFamily="34" charset="0"/>
                          <a:ea typeface="Calibri" panose="020F0502020204030204" pitchFamily="34" charset="0"/>
                          <a:cs typeface="Times New Roman" panose="02020603050405020304" pitchFamily="18" charset="0"/>
                        </a:rPr>
                        <a:t> The continuous evolution of technology may impact the longevity of charging station infrastructure, necessitating a commitment to staying at the forefront of technological advancements.</a:t>
                      </a:r>
                    </a:p>
                  </a:txBody>
                  <a:tcPr marL="41185" marR="4118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50812317"/>
                  </a:ext>
                </a:extLst>
              </a:tr>
            </a:tbl>
          </a:graphicData>
        </a:graphic>
      </p:graphicFrame>
    </p:spTree>
    <p:extLst>
      <p:ext uri="{BB962C8B-B14F-4D97-AF65-F5344CB8AC3E}">
        <p14:creationId xmlns:p14="http://schemas.microsoft.com/office/powerpoint/2010/main" val="7787843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1919536" y="114301"/>
            <a:ext cx="8229600" cy="679549"/>
          </a:xfrm>
        </p:spPr>
        <p:txBody>
          <a:bodyPr>
            <a:normAutofit/>
          </a:bodyPr>
          <a:lstStyle/>
          <a:p>
            <a:pPr eaLnBrk="1" hangingPunct="1"/>
            <a:r>
              <a:rPr lang="en-GB" sz="2000" b="1" dirty="0">
                <a:latin typeface="Calibri" panose="020F0502020204030204" pitchFamily="34" charset="0"/>
                <a:ea typeface="Calibri" panose="020F0502020204030204" pitchFamily="34" charset="0"/>
                <a:cs typeface="Calibri" panose="020F0502020204030204" pitchFamily="34" charset="0"/>
              </a:rPr>
              <a:t>Target market and the strategies </a:t>
            </a:r>
            <a:endParaRPr lang="en-GB" altLang="en-US" sz="2000" b="1" dirty="0">
              <a:latin typeface="Calibri" panose="020F0502020204030204" pitchFamily="34" charset="0"/>
              <a:ea typeface="Calibri" panose="020F0502020204030204" pitchFamily="34" charset="0"/>
              <a:cs typeface="Calibri" panose="020F0502020204030204" pitchFamily="34" charset="0"/>
            </a:endParaRPr>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434340" y="793850"/>
            <a:ext cx="11351260" cy="4867399"/>
          </a:xfrm>
        </p:spPr>
        <p:txBody>
          <a:bodyPr>
            <a:normAutofit fontScale="70000" lnSpcReduction="20000"/>
          </a:bodyPr>
          <a:lstStyle/>
          <a:p>
            <a:pPr marL="0" indent="0">
              <a:buNone/>
            </a:pPr>
            <a:r>
              <a:rPr lang="en-US" sz="2600" b="1" dirty="0">
                <a:latin typeface="Calibri" panose="020F0502020204030204" pitchFamily="34" charset="0"/>
                <a:ea typeface="Calibri" panose="020F0502020204030204" pitchFamily="34" charset="0"/>
                <a:cs typeface="Calibri" panose="020F0502020204030204" pitchFamily="34" charset="0"/>
              </a:rPr>
              <a:t>Target Market:</a:t>
            </a:r>
          </a:p>
          <a:p>
            <a:pPr marL="0" indent="0">
              <a:buNone/>
            </a:pPr>
            <a:r>
              <a:rPr lang="en-US" sz="2600" dirty="0">
                <a:latin typeface="Calibri" panose="020F0502020204030204" pitchFamily="34" charset="0"/>
                <a:ea typeface="Calibri" panose="020F0502020204030204" pitchFamily="34" charset="0"/>
                <a:cs typeface="Calibri" panose="020F0502020204030204" pitchFamily="34" charset="0"/>
              </a:rPr>
              <a:t>SolarCharge Solutions aims to target environmentally conscious consumers, primarily focusing on urban areas with a high density of electric vehicles.</a:t>
            </a:r>
          </a:p>
          <a:p>
            <a:r>
              <a:rPr lang="en-US" sz="2600" b="1" dirty="0">
                <a:latin typeface="Calibri" panose="020F0502020204030204" pitchFamily="34" charset="0"/>
                <a:ea typeface="Calibri" panose="020F0502020204030204" pitchFamily="34" charset="0"/>
                <a:cs typeface="Calibri" panose="020F0502020204030204" pitchFamily="34" charset="0"/>
              </a:rPr>
              <a:t>Demographic</a:t>
            </a:r>
            <a:r>
              <a:rPr lang="en-US" sz="2600" dirty="0">
                <a:latin typeface="Calibri" panose="020F0502020204030204" pitchFamily="34" charset="0"/>
                <a:ea typeface="Calibri" panose="020F0502020204030204" pitchFamily="34" charset="0"/>
                <a:cs typeface="Calibri" panose="020F0502020204030204" pitchFamily="34" charset="0"/>
              </a:rPr>
              <a:t>: Age group 25-45, individuals interested in sustainable practices and electric vehicle ownership.</a:t>
            </a:r>
          </a:p>
          <a:p>
            <a:r>
              <a:rPr lang="en-US" sz="2600" b="1" dirty="0">
                <a:latin typeface="Calibri" panose="020F0502020204030204" pitchFamily="34" charset="0"/>
                <a:ea typeface="Calibri" panose="020F0502020204030204" pitchFamily="34" charset="0"/>
                <a:cs typeface="Calibri" panose="020F0502020204030204" pitchFamily="34" charset="0"/>
              </a:rPr>
              <a:t>Geographic: </a:t>
            </a:r>
            <a:r>
              <a:rPr lang="en-US" sz="2600" dirty="0">
                <a:latin typeface="Calibri" panose="020F0502020204030204" pitchFamily="34" charset="0"/>
                <a:ea typeface="Calibri" panose="020F0502020204030204" pitchFamily="34" charset="0"/>
                <a:cs typeface="Calibri" panose="020F0502020204030204" pitchFamily="34" charset="0"/>
              </a:rPr>
              <a:t>Urban </a:t>
            </a:r>
            <a:r>
              <a:rPr lang="en-US" sz="2600" dirty="0" err="1">
                <a:latin typeface="Calibri" panose="020F0502020204030204" pitchFamily="34" charset="0"/>
                <a:ea typeface="Calibri" panose="020F0502020204030204" pitchFamily="34" charset="0"/>
                <a:cs typeface="Calibri" panose="020F0502020204030204" pitchFamily="34" charset="0"/>
              </a:rPr>
              <a:t>centres</a:t>
            </a:r>
            <a:r>
              <a:rPr lang="en-US" sz="2600" dirty="0">
                <a:latin typeface="Calibri" panose="020F0502020204030204" pitchFamily="34" charset="0"/>
                <a:ea typeface="Calibri" panose="020F0502020204030204" pitchFamily="34" charset="0"/>
                <a:cs typeface="Calibri" panose="020F0502020204030204" pitchFamily="34" charset="0"/>
              </a:rPr>
              <a:t> with a growing electric vehicle presence and a commitment to eco-friendly initiatives.</a:t>
            </a:r>
          </a:p>
          <a:p>
            <a:r>
              <a:rPr lang="en-US" sz="2600" b="1" dirty="0">
                <a:latin typeface="Calibri" panose="020F0502020204030204" pitchFamily="34" charset="0"/>
                <a:ea typeface="Calibri" panose="020F0502020204030204" pitchFamily="34" charset="0"/>
                <a:cs typeface="Calibri" panose="020F0502020204030204" pitchFamily="34" charset="0"/>
              </a:rPr>
              <a:t>Psychographic</a:t>
            </a:r>
            <a:r>
              <a:rPr lang="en-US" sz="2600" dirty="0">
                <a:latin typeface="Calibri" panose="020F0502020204030204" pitchFamily="34" charset="0"/>
                <a:ea typeface="Calibri" panose="020F0502020204030204" pitchFamily="34" charset="0"/>
                <a:cs typeface="Calibri" panose="020F0502020204030204" pitchFamily="34" charset="0"/>
              </a:rPr>
              <a:t>: Consumers who </a:t>
            </a:r>
            <a:r>
              <a:rPr lang="en-US" sz="2600" dirty="0" err="1">
                <a:latin typeface="Calibri" panose="020F0502020204030204" pitchFamily="34" charset="0"/>
                <a:ea typeface="Calibri" panose="020F0502020204030204" pitchFamily="34" charset="0"/>
                <a:cs typeface="Calibri" panose="020F0502020204030204" pitchFamily="34" charset="0"/>
              </a:rPr>
              <a:t>prioritise</a:t>
            </a:r>
            <a:r>
              <a:rPr lang="en-US" sz="2600" dirty="0">
                <a:latin typeface="Calibri" panose="020F0502020204030204" pitchFamily="34" charset="0"/>
                <a:ea typeface="Calibri" panose="020F0502020204030204" pitchFamily="34" charset="0"/>
                <a:cs typeface="Calibri" panose="020F0502020204030204" pitchFamily="34" charset="0"/>
              </a:rPr>
              <a:t> environmental responsibility, seek convenient charging solutions, and align with the ethos of green living.</a:t>
            </a:r>
          </a:p>
          <a:p>
            <a:pPr marL="0" indent="0">
              <a:buNone/>
            </a:pPr>
            <a:r>
              <a:rPr lang="en-US" sz="2600" b="1" dirty="0">
                <a:latin typeface="Calibri" panose="020F0502020204030204" pitchFamily="34" charset="0"/>
                <a:ea typeface="Calibri" panose="020F0502020204030204" pitchFamily="34" charset="0"/>
                <a:cs typeface="Calibri" panose="020F0502020204030204" pitchFamily="34" charset="0"/>
              </a:rPr>
              <a:t>Marketing Strategies:</a:t>
            </a:r>
          </a:p>
          <a:p>
            <a:r>
              <a:rPr lang="en-US" sz="2600" b="1" dirty="0">
                <a:latin typeface="Calibri" panose="020F0502020204030204" pitchFamily="34" charset="0"/>
                <a:ea typeface="Calibri" panose="020F0502020204030204" pitchFamily="34" charset="0"/>
                <a:cs typeface="Calibri" panose="020F0502020204030204" pitchFamily="34" charset="0"/>
              </a:rPr>
              <a:t>Digital Presence: </a:t>
            </a:r>
            <a:r>
              <a:rPr lang="en-US" sz="2600" dirty="0">
                <a:latin typeface="Calibri" panose="020F0502020204030204" pitchFamily="34" charset="0"/>
                <a:ea typeface="Calibri" panose="020F0502020204030204" pitchFamily="34" charset="0"/>
                <a:cs typeface="Calibri" panose="020F0502020204030204" pitchFamily="34" charset="0"/>
              </a:rPr>
              <a:t>Establishing a strong online presence through a user-friendly website and leveraging social media platforms to connect with the target audience(Stephen, 2016).</a:t>
            </a:r>
          </a:p>
          <a:p>
            <a:r>
              <a:rPr lang="en-US" sz="2600" b="1" dirty="0">
                <a:latin typeface="Calibri" panose="020F0502020204030204" pitchFamily="34" charset="0"/>
                <a:ea typeface="Calibri" panose="020F0502020204030204" pitchFamily="34" charset="0"/>
                <a:cs typeface="Calibri" panose="020F0502020204030204" pitchFamily="34" charset="0"/>
              </a:rPr>
              <a:t>Educational Campaigns: </a:t>
            </a:r>
            <a:r>
              <a:rPr lang="en-US" sz="2600" dirty="0">
                <a:latin typeface="Calibri" panose="020F0502020204030204" pitchFamily="34" charset="0"/>
                <a:ea typeface="Calibri" panose="020F0502020204030204" pitchFamily="34" charset="0"/>
                <a:cs typeface="Calibri" panose="020F0502020204030204" pitchFamily="34" charset="0"/>
              </a:rPr>
              <a:t>Implementing educational campaigns to raise awareness about the benefits of solar-powered charging and the environmental impact of electric vehicles.</a:t>
            </a:r>
          </a:p>
          <a:p>
            <a:r>
              <a:rPr lang="en-US" sz="2600" b="1" dirty="0">
                <a:latin typeface="Calibri" panose="020F0502020204030204" pitchFamily="34" charset="0"/>
                <a:ea typeface="Calibri" panose="020F0502020204030204" pitchFamily="34" charset="0"/>
                <a:cs typeface="Calibri" panose="020F0502020204030204" pitchFamily="34" charset="0"/>
              </a:rPr>
              <a:t>Collaborations</a:t>
            </a:r>
            <a:r>
              <a:rPr lang="en-US" sz="2600" dirty="0">
                <a:latin typeface="Calibri" panose="020F0502020204030204" pitchFamily="34" charset="0"/>
                <a:ea typeface="Calibri" panose="020F0502020204030204" pitchFamily="34" charset="0"/>
                <a:cs typeface="Calibri" panose="020F0502020204030204" pitchFamily="34" charset="0"/>
              </a:rPr>
              <a:t>: Forming partnerships with electric vehicle manufacturers for joint marketing efforts and integrated promotional campaigns.</a:t>
            </a:r>
          </a:p>
          <a:p>
            <a:r>
              <a:rPr lang="en-US" sz="2600" b="1" dirty="0">
                <a:latin typeface="Calibri" panose="020F0502020204030204" pitchFamily="34" charset="0"/>
                <a:ea typeface="Calibri" panose="020F0502020204030204" pitchFamily="34" charset="0"/>
                <a:cs typeface="Calibri" panose="020F0502020204030204" pitchFamily="34" charset="0"/>
              </a:rPr>
              <a:t>Promotional Events: </a:t>
            </a:r>
            <a:r>
              <a:rPr lang="en-US" sz="2600" dirty="0">
                <a:latin typeface="Calibri" panose="020F0502020204030204" pitchFamily="34" charset="0"/>
                <a:ea typeface="Calibri" panose="020F0502020204030204" pitchFamily="34" charset="0"/>
                <a:cs typeface="Calibri" panose="020F0502020204030204" pitchFamily="34" charset="0"/>
              </a:rPr>
              <a:t>Hosting promotional events and participating in sustainability-focused community activities to foster brand awareness and engagement(</a:t>
            </a:r>
            <a:r>
              <a:rPr lang="en-US" sz="2600" dirty="0" err="1">
                <a:latin typeface="Calibri" panose="020F0502020204030204" pitchFamily="34" charset="0"/>
                <a:ea typeface="Calibri" panose="020F0502020204030204" pitchFamily="34" charset="0"/>
                <a:cs typeface="Calibri" panose="020F0502020204030204" pitchFamily="34" charset="0"/>
              </a:rPr>
              <a:t>Adamopoulos</a:t>
            </a:r>
            <a:r>
              <a:rPr lang="en-US" sz="2600" dirty="0">
                <a:latin typeface="Calibri" panose="020F0502020204030204" pitchFamily="34" charset="0"/>
                <a:ea typeface="Calibri" panose="020F0502020204030204" pitchFamily="34" charset="0"/>
                <a:cs typeface="Calibri" panose="020F0502020204030204" pitchFamily="34" charset="0"/>
              </a:rPr>
              <a:t> and </a:t>
            </a:r>
            <a:r>
              <a:rPr lang="en-US" sz="2600" dirty="0" err="1">
                <a:latin typeface="Calibri" panose="020F0502020204030204" pitchFamily="34" charset="0"/>
                <a:ea typeface="Calibri" panose="020F0502020204030204" pitchFamily="34" charset="0"/>
                <a:cs typeface="Calibri" panose="020F0502020204030204" pitchFamily="34" charset="0"/>
              </a:rPr>
              <a:t>Todri</a:t>
            </a:r>
            <a:r>
              <a:rPr lang="en-US" sz="2600" dirty="0">
                <a:latin typeface="Calibri" panose="020F0502020204030204" pitchFamily="34" charset="0"/>
                <a:ea typeface="Calibri" panose="020F0502020204030204" pitchFamily="34" charset="0"/>
                <a:cs typeface="Calibri" panose="020F0502020204030204" pitchFamily="34" charset="0"/>
              </a:rPr>
              <a:t>, 2015).</a:t>
            </a:r>
          </a:p>
          <a:p>
            <a:r>
              <a:rPr lang="en-US" sz="2600" b="1" dirty="0">
                <a:latin typeface="Calibri" panose="020F0502020204030204" pitchFamily="34" charset="0"/>
                <a:ea typeface="Calibri" panose="020F0502020204030204" pitchFamily="34" charset="0"/>
                <a:cs typeface="Calibri" panose="020F0502020204030204" pitchFamily="34" charset="0"/>
              </a:rPr>
              <a:t>Flexible Pricing Models: </a:t>
            </a:r>
            <a:r>
              <a:rPr lang="en-US" sz="2600" dirty="0">
                <a:latin typeface="Calibri" panose="020F0502020204030204" pitchFamily="34" charset="0"/>
                <a:ea typeface="Calibri" panose="020F0502020204030204" pitchFamily="34" charset="0"/>
                <a:cs typeface="Calibri" panose="020F0502020204030204" pitchFamily="34" charset="0"/>
              </a:rPr>
              <a:t>Offering flexible pricing models, including subscription plans and loyalty programs, to cater to the diverse income levels within the target market(</a:t>
            </a:r>
            <a:r>
              <a:rPr lang="en-US" sz="2600" dirty="0" err="1">
                <a:latin typeface="Calibri" panose="020F0502020204030204" pitchFamily="34" charset="0"/>
                <a:ea typeface="Calibri" panose="020F0502020204030204" pitchFamily="34" charset="0"/>
                <a:cs typeface="Calibri" panose="020F0502020204030204" pitchFamily="34" charset="0"/>
              </a:rPr>
              <a:t>Selcuk</a:t>
            </a:r>
            <a:r>
              <a:rPr lang="en-US" sz="2600" dirty="0">
                <a:latin typeface="Calibri" panose="020F0502020204030204" pitchFamily="34" charset="0"/>
                <a:ea typeface="Calibri" panose="020F0502020204030204" pitchFamily="34" charset="0"/>
                <a:cs typeface="Calibri" panose="020F0502020204030204" pitchFamily="34" charset="0"/>
              </a:rPr>
              <a:t> and </a:t>
            </a:r>
            <a:r>
              <a:rPr lang="en-US" sz="2600" dirty="0" err="1">
                <a:latin typeface="Calibri" panose="020F0502020204030204" pitchFamily="34" charset="0"/>
                <a:ea typeface="Calibri" panose="020F0502020204030204" pitchFamily="34" charset="0"/>
                <a:cs typeface="Calibri" panose="020F0502020204030204" pitchFamily="34" charset="0"/>
              </a:rPr>
              <a:t>Gokpinar</a:t>
            </a:r>
            <a:r>
              <a:rPr lang="en-US" sz="2600" dirty="0">
                <a:latin typeface="Calibri" panose="020F0502020204030204" pitchFamily="34" charset="0"/>
                <a:ea typeface="Calibri" panose="020F0502020204030204" pitchFamily="34" charset="0"/>
                <a:cs typeface="Calibri" panose="020F0502020204030204" pitchFamily="34" charset="0"/>
              </a:rPr>
              <a:t>, 2018).</a:t>
            </a:r>
          </a:p>
          <a:p>
            <a:pPr eaLnBrk="1" hangingPunct="1">
              <a:buNone/>
            </a:pPr>
            <a:endParaRPr lang="en-US" sz="2800" dirty="0">
              <a:ea typeface="Arial" panose="020B0604020202020204" pitchFamily="34" charset="0"/>
            </a:endParaRPr>
          </a:p>
        </p:txBody>
      </p:sp>
    </p:spTree>
    <p:extLst>
      <p:ext uri="{BB962C8B-B14F-4D97-AF65-F5344CB8AC3E}">
        <p14:creationId xmlns:p14="http://schemas.microsoft.com/office/powerpoint/2010/main" val="24525408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2B32E6CC-AB03-45BB-AA5B-6AB4CCD76CB2}"/>
              </a:ext>
            </a:extLst>
          </p:cNvPr>
          <p:cNvSpPr>
            <a:spLocks noGrp="1"/>
          </p:cNvSpPr>
          <p:nvPr>
            <p:ph type="title"/>
          </p:nvPr>
        </p:nvSpPr>
        <p:spPr>
          <a:xfrm>
            <a:off x="1919536" y="114301"/>
            <a:ext cx="8229600" cy="679549"/>
          </a:xfrm>
        </p:spPr>
        <p:txBody>
          <a:bodyPr>
            <a:normAutofit/>
          </a:bodyPr>
          <a:lstStyle/>
          <a:p>
            <a:pPr marR="102235"/>
            <a:r>
              <a:rPr lang="en-GB" sz="2000" b="1" dirty="0">
                <a:latin typeface="Calibri" panose="020F0502020204030204" pitchFamily="34" charset="0"/>
                <a:ea typeface="Calibri" panose="020F0502020204030204" pitchFamily="34" charset="0"/>
                <a:cs typeface="Calibri" panose="020F0502020204030204" pitchFamily="34" charset="0"/>
              </a:rPr>
              <a:t>Brief budgeting</a:t>
            </a:r>
          </a:p>
        </p:txBody>
      </p:sp>
      <p:sp>
        <p:nvSpPr>
          <p:cNvPr id="9219" name="Rectangle 3">
            <a:extLst>
              <a:ext uri="{FF2B5EF4-FFF2-40B4-BE49-F238E27FC236}">
                <a16:creationId xmlns:a16="http://schemas.microsoft.com/office/drawing/2014/main" id="{EDD6FDD8-03F3-4F96-9979-762D8609EA45}"/>
              </a:ext>
            </a:extLst>
          </p:cNvPr>
          <p:cNvSpPr>
            <a:spLocks noGrp="1"/>
          </p:cNvSpPr>
          <p:nvPr>
            <p:ph idx="1"/>
          </p:nvPr>
        </p:nvSpPr>
        <p:spPr>
          <a:xfrm>
            <a:off x="834390" y="793850"/>
            <a:ext cx="10652760" cy="4867399"/>
          </a:xfrm>
        </p:spPr>
        <p:txBody>
          <a:bodyPr>
            <a:normAutofit/>
          </a:bodyPr>
          <a:lstStyle/>
          <a:p>
            <a:pPr algn="ctr" eaLnBrk="1" hangingPunct="1">
              <a:buNone/>
            </a:pPr>
            <a:r>
              <a:rPr lang="en-US" sz="1600" b="1" dirty="0">
                <a:latin typeface="Calibri" panose="020F0502020204030204" pitchFamily="34" charset="0"/>
                <a:ea typeface="Calibri" panose="020F0502020204030204" pitchFamily="34" charset="0"/>
                <a:cs typeface="Calibri" panose="020F0502020204030204" pitchFamily="34" charset="0"/>
              </a:rPr>
              <a:t>Funding Sources</a:t>
            </a:r>
          </a:p>
          <a:p>
            <a:pPr marL="0" indent="0">
              <a:buNone/>
            </a:pPr>
            <a:r>
              <a:rPr lang="en-US" sz="1600" dirty="0">
                <a:latin typeface="Calibri" panose="020F0502020204030204" pitchFamily="34" charset="0"/>
                <a:ea typeface="Calibri" panose="020F0502020204030204" pitchFamily="34" charset="0"/>
                <a:cs typeface="Calibri" panose="020F0502020204030204" pitchFamily="34" charset="0"/>
              </a:rPr>
              <a:t>To fund SolarCharge Solutions, we plan to raise a total of £500,000 from the following sources:</a:t>
            </a:r>
          </a:p>
          <a:p>
            <a:r>
              <a:rPr lang="en-US" sz="1600" b="1" dirty="0">
                <a:latin typeface="Calibri" panose="020F0502020204030204" pitchFamily="34" charset="0"/>
                <a:ea typeface="Calibri" panose="020F0502020204030204" pitchFamily="34" charset="0"/>
                <a:cs typeface="Calibri" panose="020F0502020204030204" pitchFamily="34" charset="0"/>
              </a:rPr>
              <a:t>Government grants</a:t>
            </a:r>
            <a:r>
              <a:rPr lang="en-US" sz="1600" dirty="0">
                <a:latin typeface="Calibri" panose="020F0502020204030204" pitchFamily="34" charset="0"/>
                <a:ea typeface="Calibri" panose="020F0502020204030204" pitchFamily="34" charset="0"/>
                <a:cs typeface="Calibri" panose="020F0502020204030204" pitchFamily="34" charset="0"/>
              </a:rPr>
              <a:t>: £200,000</a:t>
            </a:r>
          </a:p>
          <a:p>
            <a:r>
              <a:rPr lang="en-US" sz="1600" b="1" dirty="0">
                <a:latin typeface="Calibri" panose="020F0502020204030204" pitchFamily="34" charset="0"/>
                <a:ea typeface="Calibri" panose="020F0502020204030204" pitchFamily="34" charset="0"/>
                <a:cs typeface="Calibri" panose="020F0502020204030204" pitchFamily="34" charset="0"/>
              </a:rPr>
              <a:t>Angel investors</a:t>
            </a:r>
            <a:r>
              <a:rPr lang="en-US" sz="1600" dirty="0">
                <a:latin typeface="Calibri" panose="020F0502020204030204" pitchFamily="34" charset="0"/>
                <a:ea typeface="Calibri" panose="020F0502020204030204" pitchFamily="34" charset="0"/>
                <a:cs typeface="Calibri" panose="020F0502020204030204" pitchFamily="34" charset="0"/>
              </a:rPr>
              <a:t>: £150,000</a:t>
            </a:r>
          </a:p>
          <a:p>
            <a:r>
              <a:rPr lang="en-US" sz="1600" b="1" dirty="0">
                <a:latin typeface="Calibri" panose="020F0502020204030204" pitchFamily="34" charset="0"/>
                <a:ea typeface="Calibri" panose="020F0502020204030204" pitchFamily="34" charset="0"/>
                <a:cs typeface="Calibri" panose="020F0502020204030204" pitchFamily="34" charset="0"/>
              </a:rPr>
              <a:t>Venture capital: </a:t>
            </a:r>
            <a:r>
              <a:rPr lang="en-US" sz="1600" dirty="0">
                <a:latin typeface="Calibri" panose="020F0502020204030204" pitchFamily="34" charset="0"/>
                <a:ea typeface="Calibri" panose="020F0502020204030204" pitchFamily="34" charset="0"/>
                <a:cs typeface="Calibri" panose="020F0502020204030204" pitchFamily="34" charset="0"/>
              </a:rPr>
              <a:t>£150,000</a:t>
            </a:r>
          </a:p>
          <a:p>
            <a:r>
              <a:rPr lang="en-US" sz="1600" b="1" dirty="0">
                <a:latin typeface="Calibri" panose="020F0502020204030204" pitchFamily="34" charset="0"/>
                <a:ea typeface="Calibri" panose="020F0502020204030204" pitchFamily="34" charset="0"/>
                <a:cs typeface="Calibri" panose="020F0502020204030204" pitchFamily="34" charset="0"/>
              </a:rPr>
              <a:t>Government </a:t>
            </a:r>
            <a:r>
              <a:rPr lang="en-US" sz="1600" b="1" dirty="0" err="1">
                <a:latin typeface="Calibri" panose="020F0502020204030204" pitchFamily="34" charset="0"/>
                <a:ea typeface="Calibri" panose="020F0502020204030204" pitchFamily="34" charset="0"/>
                <a:cs typeface="Calibri" panose="020F0502020204030204" pitchFamily="34" charset="0"/>
              </a:rPr>
              <a:t>grants:</a:t>
            </a:r>
            <a:r>
              <a:rPr lang="en-US" sz="1600" dirty="0" err="1">
                <a:latin typeface="Calibri" panose="020F0502020204030204" pitchFamily="34" charset="0"/>
                <a:ea typeface="Calibri" panose="020F0502020204030204" pitchFamily="34" charset="0"/>
                <a:cs typeface="Calibri" panose="020F0502020204030204" pitchFamily="34" charset="0"/>
              </a:rPr>
              <a:t>We</a:t>
            </a:r>
            <a:r>
              <a:rPr lang="en-US" sz="1600" dirty="0">
                <a:latin typeface="Calibri" panose="020F0502020204030204" pitchFamily="34" charset="0"/>
                <a:ea typeface="Calibri" panose="020F0502020204030204" pitchFamily="34" charset="0"/>
                <a:cs typeface="Calibri" panose="020F0502020204030204" pitchFamily="34" charset="0"/>
              </a:rPr>
              <a:t> are targeting government grants that are specifically designed to support the development and deployment of renewable energy technologies (</a:t>
            </a:r>
            <a:r>
              <a:rPr lang="en-US" sz="1600" dirty="0" err="1">
                <a:latin typeface="Calibri" panose="020F0502020204030204" pitchFamily="34" charset="0"/>
                <a:ea typeface="Calibri" panose="020F0502020204030204" pitchFamily="34" charset="0"/>
                <a:cs typeface="Calibri" panose="020F0502020204030204" pitchFamily="34" charset="0"/>
              </a:rPr>
              <a:t>Liargovas</a:t>
            </a:r>
            <a:r>
              <a:rPr lang="en-US" sz="1600" dirty="0">
                <a:latin typeface="Calibri" panose="020F0502020204030204" pitchFamily="34" charset="0"/>
                <a:ea typeface="Calibri" panose="020F0502020204030204" pitchFamily="34" charset="0"/>
                <a:cs typeface="Calibri" panose="020F0502020204030204" pitchFamily="34" charset="0"/>
              </a:rPr>
              <a:t> et al., 2017).</a:t>
            </a:r>
          </a:p>
          <a:p>
            <a:endParaRPr lang="en-US" sz="1600" dirty="0">
              <a:latin typeface="Calibri" panose="020F0502020204030204" pitchFamily="34" charset="0"/>
              <a:ea typeface="Calibri" panose="020F0502020204030204" pitchFamily="34" charset="0"/>
              <a:cs typeface="Calibri" panose="020F0502020204030204" pitchFamily="34" charset="0"/>
            </a:endParaRPr>
          </a:p>
          <a:p>
            <a:r>
              <a:rPr lang="en-US" sz="1600" b="1" dirty="0">
                <a:latin typeface="Calibri" panose="020F0502020204030204" pitchFamily="34" charset="0"/>
                <a:ea typeface="Calibri" panose="020F0502020204030204" pitchFamily="34" charset="0"/>
                <a:cs typeface="Calibri" panose="020F0502020204030204" pitchFamily="34" charset="0"/>
              </a:rPr>
              <a:t>Angel investors: </a:t>
            </a:r>
            <a:r>
              <a:rPr lang="en-US" sz="1600" dirty="0">
                <a:latin typeface="Calibri" panose="020F0502020204030204" pitchFamily="34" charset="0"/>
                <a:ea typeface="Calibri" panose="020F0502020204030204" pitchFamily="34" charset="0"/>
                <a:cs typeface="Calibri" panose="020F0502020204030204" pitchFamily="34" charset="0"/>
              </a:rPr>
              <a:t>Angel investors are individuals who invest their own money in early-stage businesses(Cumming and Zhang, 2019). We are targeting angel investors who are interested in investing in the renewable energy and transportation sectors.</a:t>
            </a:r>
          </a:p>
          <a:p>
            <a:endParaRPr lang="en-US" sz="1600" dirty="0">
              <a:latin typeface="Calibri" panose="020F0502020204030204" pitchFamily="34" charset="0"/>
              <a:ea typeface="Calibri" panose="020F0502020204030204" pitchFamily="34" charset="0"/>
              <a:cs typeface="Calibri" panose="020F0502020204030204" pitchFamily="34" charset="0"/>
            </a:endParaRPr>
          </a:p>
          <a:p>
            <a:r>
              <a:rPr lang="en-US" sz="1600" b="1" dirty="0">
                <a:latin typeface="Calibri" panose="020F0502020204030204" pitchFamily="34" charset="0"/>
                <a:ea typeface="Calibri" panose="020F0502020204030204" pitchFamily="34" charset="0"/>
                <a:cs typeface="Calibri" panose="020F0502020204030204" pitchFamily="34" charset="0"/>
              </a:rPr>
              <a:t>Venture capital</a:t>
            </a:r>
            <a:r>
              <a:rPr lang="en-US" sz="1600" dirty="0">
                <a:latin typeface="Calibri" panose="020F0502020204030204" pitchFamily="34" charset="0"/>
                <a:ea typeface="Calibri" panose="020F0502020204030204" pitchFamily="34" charset="0"/>
                <a:cs typeface="Calibri" panose="020F0502020204030204" pitchFamily="34" charset="0"/>
              </a:rPr>
              <a:t>: Venture capital firms invest in early-stage businesses with the potential for high growth(Cochrane, 2005). We are targeting venture capital firms that have a track record of investing in successful renewable energy and transportation businesses.</a:t>
            </a:r>
          </a:p>
          <a:p>
            <a:pPr eaLnBrk="1" hangingPunct="1">
              <a:buNone/>
            </a:pPr>
            <a:endParaRPr lang="en-US" sz="1600" b="1"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168407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36A1C-E9EB-D0E5-8FD4-3E8CDA258092}"/>
              </a:ext>
            </a:extLst>
          </p:cNvPr>
          <p:cNvSpPr>
            <a:spLocks noGrp="1"/>
          </p:cNvSpPr>
          <p:nvPr>
            <p:ph type="title"/>
          </p:nvPr>
        </p:nvSpPr>
        <p:spPr>
          <a:xfrm>
            <a:off x="609600" y="274638"/>
            <a:ext cx="10972800" cy="45719"/>
          </a:xfrm>
        </p:spPr>
        <p:txBody>
          <a:bodyPr>
            <a:normAutofit fontScale="90000"/>
          </a:bodyPr>
          <a:lstStyle/>
          <a:p>
            <a:endParaRPr lang="en-IN" dirty="0"/>
          </a:p>
        </p:txBody>
      </p:sp>
      <p:sp>
        <p:nvSpPr>
          <p:cNvPr id="3" name="Content Placeholder 2">
            <a:extLst>
              <a:ext uri="{FF2B5EF4-FFF2-40B4-BE49-F238E27FC236}">
                <a16:creationId xmlns:a16="http://schemas.microsoft.com/office/drawing/2014/main" id="{E3793B55-09B2-D060-8913-21426D55815B}"/>
              </a:ext>
            </a:extLst>
          </p:cNvPr>
          <p:cNvSpPr>
            <a:spLocks noGrp="1"/>
          </p:cNvSpPr>
          <p:nvPr>
            <p:ph idx="1"/>
          </p:nvPr>
        </p:nvSpPr>
        <p:spPr>
          <a:xfrm>
            <a:off x="902970" y="662940"/>
            <a:ext cx="10679430" cy="4854293"/>
          </a:xfrm>
        </p:spPr>
        <p:txBody>
          <a:bodyPr>
            <a:normAutofit/>
          </a:bodyPr>
          <a:lstStyle/>
          <a:p>
            <a:pPr marL="0" indent="0">
              <a:buNone/>
            </a:pPr>
            <a:endParaRPr lang="en-IN" sz="1200" dirty="0"/>
          </a:p>
          <a:p>
            <a:pPr marL="0" indent="0">
              <a:buNone/>
            </a:pPr>
            <a:r>
              <a:rPr lang="en-US" sz="1600" b="1" dirty="0">
                <a:latin typeface="Calibri" panose="020F0502020204030204" pitchFamily="34" charset="0"/>
                <a:ea typeface="Calibri" panose="020F0502020204030204" pitchFamily="34" charset="0"/>
                <a:cs typeface="Calibri" panose="020F0502020204030204" pitchFamily="34" charset="0"/>
              </a:rPr>
              <a:t>Brief overview of our expected cash flow during the initial period</a:t>
            </a:r>
            <a:endParaRPr lang="en-IN" sz="1600" b="1"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IN" sz="1200" dirty="0"/>
          </a:p>
          <a:p>
            <a:pPr marL="0" indent="0">
              <a:buNone/>
            </a:pPr>
            <a:endParaRPr lang="en-IN" sz="1200" dirty="0"/>
          </a:p>
          <a:p>
            <a:pPr marL="0" indent="0">
              <a:buNone/>
            </a:pPr>
            <a:endParaRPr lang="en-IN" sz="1200" dirty="0"/>
          </a:p>
          <a:p>
            <a:pPr marL="0" indent="0">
              <a:buNone/>
            </a:pPr>
            <a:endParaRPr lang="en-IN" sz="1200" dirty="0"/>
          </a:p>
          <a:p>
            <a:pPr marL="0" indent="0">
              <a:buNone/>
            </a:pPr>
            <a:endParaRPr lang="en-IN" sz="1200" dirty="0"/>
          </a:p>
          <a:p>
            <a:pPr marL="0" indent="0">
              <a:buNone/>
            </a:pPr>
            <a:endParaRPr lang="en-IN" sz="1200" dirty="0"/>
          </a:p>
          <a:p>
            <a:pPr marL="0" indent="0">
              <a:buNone/>
            </a:pPr>
            <a:endParaRPr lang="en-IN" sz="1200" dirty="0"/>
          </a:p>
          <a:p>
            <a:pPr marL="0" indent="0">
              <a:buNone/>
            </a:pPr>
            <a:endParaRPr lang="en-IN" sz="1200" dirty="0"/>
          </a:p>
          <a:p>
            <a:pPr marL="0" indent="0">
              <a:buNone/>
            </a:pPr>
            <a:endParaRPr lang="en-IN" sz="1200" dirty="0"/>
          </a:p>
          <a:p>
            <a:pPr marL="0" indent="0">
              <a:buNone/>
            </a:pPr>
            <a:endParaRPr lang="en-IN" sz="1200" dirty="0"/>
          </a:p>
          <a:p>
            <a:pPr marL="0" indent="0">
              <a:buNone/>
            </a:pPr>
            <a:endParaRPr lang="en-IN" sz="1200" dirty="0"/>
          </a:p>
          <a:p>
            <a:pPr marL="0" indent="0">
              <a:buNone/>
            </a:pPr>
            <a:endParaRPr lang="en-IN" sz="1200" dirty="0"/>
          </a:p>
          <a:p>
            <a:pPr marL="0" indent="0">
              <a:buNone/>
            </a:pPr>
            <a:endParaRPr lang="en-IN" sz="1200" dirty="0"/>
          </a:p>
          <a:p>
            <a:pPr marL="0" indent="0">
              <a:buNone/>
            </a:pPr>
            <a:endParaRPr lang="en-IN" sz="1200" dirty="0"/>
          </a:p>
          <a:p>
            <a:pPr marL="0" indent="0">
              <a:buNone/>
            </a:pPr>
            <a:endParaRPr lang="en-IN" sz="1200" dirty="0"/>
          </a:p>
          <a:p>
            <a:pPr marL="0" indent="0">
              <a:buNone/>
            </a:pPr>
            <a:endParaRPr lang="en-IN" sz="1200" dirty="0"/>
          </a:p>
          <a:p>
            <a:pPr marL="0" indent="0">
              <a:buNone/>
            </a:pPr>
            <a:endParaRPr lang="en-IN" sz="1200" dirty="0"/>
          </a:p>
          <a:p>
            <a:pPr marL="0" indent="0">
              <a:buNone/>
            </a:pPr>
            <a:r>
              <a:rPr lang="en-IN" sz="1600" dirty="0">
                <a:latin typeface="Calibri" panose="020F0502020204030204" pitchFamily="34" charset="0"/>
                <a:ea typeface="Calibri" panose="020F0502020204030204" pitchFamily="34" charset="0"/>
                <a:cs typeface="Calibri" panose="020F0502020204030204" pitchFamily="34" charset="0"/>
              </a:rPr>
              <a:t>Source: Self-created</a:t>
            </a:r>
          </a:p>
        </p:txBody>
      </p:sp>
      <p:graphicFrame>
        <p:nvGraphicFramePr>
          <p:cNvPr id="5" name="Table 4">
            <a:extLst>
              <a:ext uri="{FF2B5EF4-FFF2-40B4-BE49-F238E27FC236}">
                <a16:creationId xmlns:a16="http://schemas.microsoft.com/office/drawing/2014/main" id="{567A5A85-9A01-1AF5-C246-5350D7DFBE50}"/>
              </a:ext>
            </a:extLst>
          </p:cNvPr>
          <p:cNvGraphicFramePr>
            <a:graphicFrameLocks noGrp="1"/>
          </p:cNvGraphicFramePr>
          <p:nvPr>
            <p:extLst>
              <p:ext uri="{D42A27DB-BD31-4B8C-83A1-F6EECF244321}">
                <p14:modId xmlns:p14="http://schemas.microsoft.com/office/powerpoint/2010/main" val="1327114394"/>
              </p:ext>
            </p:extLst>
          </p:nvPr>
        </p:nvGraphicFramePr>
        <p:xfrm>
          <a:off x="1167063" y="1191125"/>
          <a:ext cx="5149516" cy="3633532"/>
        </p:xfrm>
        <a:graphic>
          <a:graphicData uri="http://schemas.openxmlformats.org/drawingml/2006/table">
            <a:tbl>
              <a:tblPr firstRow="1" firstCol="1" bandRow="1">
                <a:tableStyleId>{5C22544A-7EE6-4342-B048-85BDC9FD1C3A}</a:tableStyleId>
              </a:tblPr>
              <a:tblGrid>
                <a:gridCol w="1287379">
                  <a:extLst>
                    <a:ext uri="{9D8B030D-6E8A-4147-A177-3AD203B41FA5}">
                      <a16:colId xmlns:a16="http://schemas.microsoft.com/office/drawing/2014/main" val="122373278"/>
                    </a:ext>
                  </a:extLst>
                </a:gridCol>
                <a:gridCol w="1287379">
                  <a:extLst>
                    <a:ext uri="{9D8B030D-6E8A-4147-A177-3AD203B41FA5}">
                      <a16:colId xmlns:a16="http://schemas.microsoft.com/office/drawing/2014/main" val="4242890684"/>
                    </a:ext>
                  </a:extLst>
                </a:gridCol>
                <a:gridCol w="1287379">
                  <a:extLst>
                    <a:ext uri="{9D8B030D-6E8A-4147-A177-3AD203B41FA5}">
                      <a16:colId xmlns:a16="http://schemas.microsoft.com/office/drawing/2014/main" val="3813529770"/>
                    </a:ext>
                  </a:extLst>
                </a:gridCol>
                <a:gridCol w="1287379">
                  <a:extLst>
                    <a:ext uri="{9D8B030D-6E8A-4147-A177-3AD203B41FA5}">
                      <a16:colId xmlns:a16="http://schemas.microsoft.com/office/drawing/2014/main" val="3206405156"/>
                    </a:ext>
                  </a:extLst>
                </a:gridCol>
              </a:tblGrid>
              <a:tr h="462059">
                <a:tc>
                  <a:txBody>
                    <a:bodyPr/>
                    <a:lstStyle/>
                    <a:p>
                      <a:pPr>
                        <a:lnSpc>
                          <a:spcPct val="107000"/>
                        </a:lnSpc>
                        <a:spcAft>
                          <a:spcPts val="800"/>
                        </a:spcAft>
                      </a:pPr>
                      <a:r>
                        <a:rPr lang="en-IN" sz="1100" kern="100">
                          <a:effectLst/>
                        </a:rPr>
                        <a:t>Month</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100" kern="100">
                          <a:effectLst/>
                        </a:rPr>
                        <a:t>Revenue</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100" kern="100">
                          <a:effectLst/>
                        </a:rPr>
                        <a:t>Expenses</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100" kern="100">
                          <a:effectLst/>
                        </a:rPr>
                        <a:t>Net Income</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99295927"/>
                  </a:ext>
                </a:extLst>
              </a:tr>
              <a:tr h="264297">
                <a:tc>
                  <a:txBody>
                    <a:bodyPr/>
                    <a:lstStyle/>
                    <a:p>
                      <a:pPr>
                        <a:lnSpc>
                          <a:spcPct val="107000"/>
                        </a:lnSpc>
                        <a:spcAft>
                          <a:spcPts val="800"/>
                        </a:spcAft>
                      </a:pPr>
                      <a:r>
                        <a:rPr lang="en-IN" sz="1100" kern="100">
                          <a:effectLst/>
                        </a:rPr>
                        <a:t>1</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100" kern="100">
                          <a:effectLst/>
                        </a:rPr>
                        <a:t>£20,000</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100" kern="100">
                          <a:effectLst/>
                        </a:rPr>
                        <a:t>£50,000</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100" kern="100">
                          <a:effectLst/>
                        </a:rPr>
                        <a:t>-£30,000</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84972805"/>
                  </a:ext>
                </a:extLst>
              </a:tr>
              <a:tr h="264206">
                <a:tc>
                  <a:txBody>
                    <a:bodyPr/>
                    <a:lstStyle/>
                    <a:p>
                      <a:pPr>
                        <a:lnSpc>
                          <a:spcPct val="107000"/>
                        </a:lnSpc>
                        <a:spcAft>
                          <a:spcPts val="800"/>
                        </a:spcAft>
                      </a:pPr>
                      <a:r>
                        <a:rPr lang="en-IN" sz="1100" kern="100">
                          <a:effectLst/>
                        </a:rPr>
                        <a:t>2</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100" kern="100">
                          <a:effectLst/>
                        </a:rPr>
                        <a:t>£40,000</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100" kern="100">
                          <a:effectLst/>
                        </a:rPr>
                        <a:t>£45,000</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100" kern="100">
                          <a:effectLst/>
                        </a:rPr>
                        <a:t>-£5,000</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86237099"/>
                  </a:ext>
                </a:extLst>
              </a:tr>
              <a:tr h="264297">
                <a:tc>
                  <a:txBody>
                    <a:bodyPr/>
                    <a:lstStyle/>
                    <a:p>
                      <a:pPr>
                        <a:lnSpc>
                          <a:spcPct val="107000"/>
                        </a:lnSpc>
                        <a:spcAft>
                          <a:spcPts val="800"/>
                        </a:spcAft>
                      </a:pPr>
                      <a:r>
                        <a:rPr lang="en-IN" sz="1100" kern="100">
                          <a:effectLst/>
                        </a:rPr>
                        <a:t>3</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100" kern="100">
                          <a:effectLst/>
                        </a:rPr>
                        <a:t>£60,000</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100" kern="100">
                          <a:effectLst/>
                        </a:rPr>
                        <a:t>£40,000</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100" kern="100">
                          <a:effectLst/>
                        </a:rPr>
                        <a:t>£20,000</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4404264"/>
                  </a:ext>
                </a:extLst>
              </a:tr>
              <a:tr h="264297">
                <a:tc>
                  <a:txBody>
                    <a:bodyPr/>
                    <a:lstStyle/>
                    <a:p>
                      <a:pPr>
                        <a:lnSpc>
                          <a:spcPct val="107000"/>
                        </a:lnSpc>
                        <a:spcAft>
                          <a:spcPts val="800"/>
                        </a:spcAft>
                      </a:pPr>
                      <a:r>
                        <a:rPr lang="en-IN" sz="1100" kern="100">
                          <a:effectLst/>
                        </a:rPr>
                        <a:t>4</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100" kern="100">
                          <a:effectLst/>
                        </a:rPr>
                        <a:t>£80,000</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100" kern="100">
                          <a:effectLst/>
                        </a:rPr>
                        <a:t>£35,000</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100" kern="100">
                          <a:effectLst/>
                        </a:rPr>
                        <a:t>£45,000</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42938741"/>
                  </a:ext>
                </a:extLst>
              </a:tr>
              <a:tr h="264297">
                <a:tc>
                  <a:txBody>
                    <a:bodyPr/>
                    <a:lstStyle/>
                    <a:p>
                      <a:pPr>
                        <a:lnSpc>
                          <a:spcPct val="107000"/>
                        </a:lnSpc>
                        <a:spcAft>
                          <a:spcPts val="800"/>
                        </a:spcAft>
                      </a:pPr>
                      <a:r>
                        <a:rPr lang="en-IN" sz="1100" kern="100">
                          <a:effectLst/>
                        </a:rPr>
                        <a:t>5</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100" kern="100">
                          <a:effectLst/>
                        </a:rPr>
                        <a:t>£1,00,000</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100" kern="100">
                          <a:effectLst/>
                        </a:rPr>
                        <a:t>£30,000</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100" kern="100">
                          <a:effectLst/>
                        </a:rPr>
                        <a:t>£70,000</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79846608"/>
                  </a:ext>
                </a:extLst>
              </a:tr>
              <a:tr h="264297">
                <a:tc>
                  <a:txBody>
                    <a:bodyPr/>
                    <a:lstStyle/>
                    <a:p>
                      <a:pPr>
                        <a:lnSpc>
                          <a:spcPct val="107000"/>
                        </a:lnSpc>
                        <a:spcAft>
                          <a:spcPts val="800"/>
                        </a:spcAft>
                      </a:pPr>
                      <a:r>
                        <a:rPr lang="en-IN" sz="1100" kern="100">
                          <a:effectLst/>
                        </a:rPr>
                        <a:t>6</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100" kern="100">
                          <a:effectLst/>
                        </a:rPr>
                        <a:t>£1,20,000</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100" kern="100">
                          <a:effectLst/>
                        </a:rPr>
                        <a:t>£25,000</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100" kern="100">
                          <a:effectLst/>
                        </a:rPr>
                        <a:t>£95,000</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56618026"/>
                  </a:ext>
                </a:extLst>
              </a:tr>
              <a:tr h="264297">
                <a:tc>
                  <a:txBody>
                    <a:bodyPr/>
                    <a:lstStyle/>
                    <a:p>
                      <a:pPr>
                        <a:lnSpc>
                          <a:spcPct val="107000"/>
                        </a:lnSpc>
                        <a:spcAft>
                          <a:spcPts val="800"/>
                        </a:spcAft>
                      </a:pPr>
                      <a:r>
                        <a:rPr lang="en-IN" sz="1100" kern="100">
                          <a:effectLst/>
                        </a:rPr>
                        <a:t>7</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100" kern="100">
                          <a:effectLst/>
                        </a:rPr>
                        <a:t>£1,40,000</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100" kern="100">
                          <a:effectLst/>
                        </a:rPr>
                        <a:t>£20,000</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100" kern="100">
                          <a:effectLst/>
                        </a:rPr>
                        <a:t>£1,20,000</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24719829"/>
                  </a:ext>
                </a:extLst>
              </a:tr>
              <a:tr h="264297">
                <a:tc>
                  <a:txBody>
                    <a:bodyPr/>
                    <a:lstStyle/>
                    <a:p>
                      <a:pPr>
                        <a:lnSpc>
                          <a:spcPct val="107000"/>
                        </a:lnSpc>
                        <a:spcAft>
                          <a:spcPts val="800"/>
                        </a:spcAft>
                      </a:pPr>
                      <a:r>
                        <a:rPr lang="en-IN" sz="1100" kern="100">
                          <a:effectLst/>
                        </a:rPr>
                        <a:t>8</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100" kern="100">
                          <a:effectLst/>
                        </a:rPr>
                        <a:t>£1,60,000</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100" kern="100">
                          <a:effectLst/>
                        </a:rPr>
                        <a:t>£15,000</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100" kern="100">
                          <a:effectLst/>
                        </a:rPr>
                        <a:t>£1,45,000</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68437334"/>
                  </a:ext>
                </a:extLst>
              </a:tr>
              <a:tr h="264297">
                <a:tc>
                  <a:txBody>
                    <a:bodyPr/>
                    <a:lstStyle/>
                    <a:p>
                      <a:pPr>
                        <a:lnSpc>
                          <a:spcPct val="107000"/>
                        </a:lnSpc>
                        <a:spcAft>
                          <a:spcPts val="800"/>
                        </a:spcAft>
                      </a:pPr>
                      <a:r>
                        <a:rPr lang="en-IN" sz="1100" kern="100">
                          <a:effectLst/>
                        </a:rPr>
                        <a:t>9</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100" kern="100">
                          <a:effectLst/>
                        </a:rPr>
                        <a:t>£1,80,000</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100" kern="100">
                          <a:effectLst/>
                        </a:rPr>
                        <a:t>£10,000</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100" kern="100">
                          <a:effectLst/>
                        </a:rPr>
                        <a:t>£1,70,000</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27842425"/>
                  </a:ext>
                </a:extLst>
              </a:tr>
              <a:tr h="264297">
                <a:tc>
                  <a:txBody>
                    <a:bodyPr/>
                    <a:lstStyle/>
                    <a:p>
                      <a:pPr>
                        <a:lnSpc>
                          <a:spcPct val="107000"/>
                        </a:lnSpc>
                        <a:spcAft>
                          <a:spcPts val="800"/>
                        </a:spcAft>
                      </a:pPr>
                      <a:r>
                        <a:rPr lang="en-IN" sz="1100" kern="100">
                          <a:effectLst/>
                        </a:rPr>
                        <a:t>10</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100" kern="100">
                          <a:effectLst/>
                        </a:rPr>
                        <a:t>£2,00,000</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100" kern="100">
                          <a:effectLst/>
                        </a:rPr>
                        <a:t>£5,000</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100" kern="100">
                          <a:effectLst/>
                        </a:rPr>
                        <a:t>£1,95,000</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19593973"/>
                  </a:ext>
                </a:extLst>
              </a:tr>
              <a:tr h="264297">
                <a:tc>
                  <a:txBody>
                    <a:bodyPr/>
                    <a:lstStyle/>
                    <a:p>
                      <a:pPr>
                        <a:lnSpc>
                          <a:spcPct val="107000"/>
                        </a:lnSpc>
                        <a:spcAft>
                          <a:spcPts val="800"/>
                        </a:spcAft>
                      </a:pPr>
                      <a:r>
                        <a:rPr lang="en-IN" sz="1100" kern="100">
                          <a:effectLst/>
                        </a:rPr>
                        <a:t>11</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100" kern="100">
                          <a:effectLst/>
                        </a:rPr>
                        <a:t>£2,20,000</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100" kern="100">
                          <a:effectLst/>
                        </a:rPr>
                        <a:t>£0</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100" kern="100">
                          <a:effectLst/>
                        </a:rPr>
                        <a:t>£2,20,000</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14000737"/>
                  </a:ext>
                </a:extLst>
              </a:tr>
              <a:tr h="264297">
                <a:tc>
                  <a:txBody>
                    <a:bodyPr/>
                    <a:lstStyle/>
                    <a:p>
                      <a:pPr>
                        <a:lnSpc>
                          <a:spcPct val="107000"/>
                        </a:lnSpc>
                        <a:spcAft>
                          <a:spcPts val="800"/>
                        </a:spcAft>
                      </a:pPr>
                      <a:r>
                        <a:rPr lang="en-IN" sz="1100" kern="100">
                          <a:effectLst/>
                        </a:rPr>
                        <a:t>12</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100" kern="100">
                          <a:effectLst/>
                        </a:rPr>
                        <a:t>£2,40,000</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100" kern="100">
                          <a:effectLst/>
                        </a:rPr>
                        <a:t>£0</a:t>
                      </a:r>
                      <a:endParaRPr lang="en-IN" sz="1100" kern="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7000"/>
                        </a:lnSpc>
                        <a:spcAft>
                          <a:spcPts val="800"/>
                        </a:spcAft>
                      </a:pPr>
                      <a:r>
                        <a:rPr lang="en-IN" sz="1100" kern="100" dirty="0">
                          <a:effectLst/>
                        </a:rPr>
                        <a:t>£2,40,000</a:t>
                      </a:r>
                      <a:endParaRPr lang="en-IN" sz="11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29286392"/>
                  </a:ext>
                </a:extLst>
              </a:tr>
            </a:tbl>
          </a:graphicData>
        </a:graphic>
      </p:graphicFrame>
    </p:spTree>
    <p:extLst>
      <p:ext uri="{BB962C8B-B14F-4D97-AF65-F5344CB8AC3E}">
        <p14:creationId xmlns:p14="http://schemas.microsoft.com/office/powerpoint/2010/main" val="4300930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7F85A85-B776-40D1-8548-64F43F7CF32F}"/>
              </a:ext>
            </a:extLst>
          </p:cNvPr>
          <p:cNvSpPr>
            <a:spLocks noGrp="1"/>
          </p:cNvSpPr>
          <p:nvPr>
            <p:ph type="title"/>
          </p:nvPr>
        </p:nvSpPr>
        <p:spPr>
          <a:xfrm>
            <a:off x="1981200" y="198438"/>
            <a:ext cx="8229600" cy="927100"/>
          </a:xfrm>
        </p:spPr>
        <p:txBody>
          <a:bodyPr>
            <a:normAutofit/>
          </a:bodyPr>
          <a:lstStyle/>
          <a:p>
            <a:pPr eaLnBrk="1" hangingPunct="1"/>
            <a:endParaRPr lang="en-GB" altLang="en-US" sz="3200" b="1" dirty="0">
              <a:latin typeface="+mn-lt"/>
            </a:endParaRPr>
          </a:p>
        </p:txBody>
      </p:sp>
      <p:sp>
        <p:nvSpPr>
          <p:cNvPr id="7171" name="Rectangle 3">
            <a:extLst>
              <a:ext uri="{FF2B5EF4-FFF2-40B4-BE49-F238E27FC236}">
                <a16:creationId xmlns:a16="http://schemas.microsoft.com/office/drawing/2014/main" id="{BFF85E77-D367-42C1-BDA9-AD01E8E287ED}"/>
              </a:ext>
            </a:extLst>
          </p:cNvPr>
          <p:cNvSpPr>
            <a:spLocks noGrp="1"/>
          </p:cNvSpPr>
          <p:nvPr>
            <p:ph idx="1"/>
          </p:nvPr>
        </p:nvSpPr>
        <p:spPr>
          <a:xfrm>
            <a:off x="1987550" y="1470026"/>
            <a:ext cx="8229600" cy="3916363"/>
          </a:xfrm>
        </p:spPr>
        <p:txBody>
          <a:bodyPr/>
          <a:lstStyle/>
          <a:p>
            <a:pPr marL="0" indent="0">
              <a:spcAft>
                <a:spcPts val="800"/>
              </a:spcAft>
              <a:buNone/>
            </a:pPr>
            <a:endParaRPr lang="en-US" altLang="en-US" sz="2800" dirty="0"/>
          </a:p>
          <a:p>
            <a:pPr marL="0" indent="0">
              <a:spcAft>
                <a:spcPts val="800"/>
              </a:spcAft>
              <a:buNone/>
            </a:pPr>
            <a:endParaRPr lang="en-US" altLang="en-US" sz="2800" dirty="0"/>
          </a:p>
        </p:txBody>
      </p:sp>
      <p:sp>
        <p:nvSpPr>
          <p:cNvPr id="4" name="Date Placeholder 3">
            <a:extLst>
              <a:ext uri="{FF2B5EF4-FFF2-40B4-BE49-F238E27FC236}">
                <a16:creationId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solidFill>
                  <a:prstClr val="black">
                    <a:tint val="75000"/>
                  </a:prstClr>
                </a:solidFill>
                <a:latin typeface="Myriad Pro"/>
              </a:rPr>
              <a:pPr>
                <a:defRPr/>
              </a:pPr>
              <a:t>11/11/2023</a:t>
            </a:fld>
            <a:endParaRPr lang="en-GB" altLang="en-US">
              <a:solidFill>
                <a:prstClr val="black">
                  <a:tint val="75000"/>
                </a:prstClr>
              </a:solidFill>
              <a:latin typeface="Myriad Pro"/>
            </a:endParaRPr>
          </a:p>
        </p:txBody>
      </p:sp>
      <p:pic>
        <p:nvPicPr>
          <p:cNvPr id="3" name="Picture 2">
            <a:extLst>
              <a:ext uri="{FF2B5EF4-FFF2-40B4-BE49-F238E27FC236}">
                <a16:creationId xmlns:a16="http://schemas.microsoft.com/office/drawing/2014/main" id="{93092B0D-C643-B913-E412-4239A1EAE2AF}"/>
              </a:ext>
            </a:extLst>
          </p:cNvPr>
          <p:cNvPicPr>
            <a:picLocks noChangeAspect="1"/>
          </p:cNvPicPr>
          <p:nvPr/>
        </p:nvPicPr>
        <p:blipFill>
          <a:blip r:embed="rId3"/>
          <a:stretch>
            <a:fillRect/>
          </a:stretch>
        </p:blipFill>
        <p:spPr>
          <a:xfrm>
            <a:off x="2263140" y="1245871"/>
            <a:ext cx="7326630" cy="3691332"/>
          </a:xfrm>
          <a:prstGeom prst="rect">
            <a:avLst/>
          </a:prstGeom>
        </p:spPr>
      </p:pic>
    </p:spTree>
    <p:extLst>
      <p:ext uri="{BB962C8B-B14F-4D97-AF65-F5344CB8AC3E}">
        <p14:creationId xmlns:p14="http://schemas.microsoft.com/office/powerpoint/2010/main" val="3620850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5C42E2D-C1F0-4C0B-A4BF-EE3447089A43}"/>
              </a:ext>
            </a:extLst>
          </p:cNvPr>
          <p:cNvSpPr>
            <a:spLocks noGrp="1"/>
          </p:cNvSpPr>
          <p:nvPr>
            <p:ph type="title"/>
          </p:nvPr>
        </p:nvSpPr>
        <p:spPr>
          <a:xfrm>
            <a:off x="1981200" y="-216567"/>
            <a:ext cx="8229600" cy="613609"/>
          </a:xfrm>
        </p:spPr>
        <p:txBody>
          <a:bodyPr>
            <a:normAutofit/>
          </a:bodyPr>
          <a:lstStyle/>
          <a:p>
            <a:pPr eaLnBrk="1" hangingPunct="1"/>
            <a:r>
              <a:rPr lang="en-GB" altLang="en-US" sz="2000" b="1" dirty="0">
                <a:latin typeface="Calibri" panose="020F0502020204030204" pitchFamily="34" charset="0"/>
                <a:ea typeface="Calibri" panose="020F0502020204030204" pitchFamily="34" charset="0"/>
                <a:cs typeface="Calibri" panose="020F0502020204030204" pitchFamily="34" charset="0"/>
              </a:rPr>
              <a:t>References</a:t>
            </a:r>
            <a:endParaRPr lang="en-GB" altLang="en-US" sz="2000" dirty="0">
              <a:latin typeface="Calibri" panose="020F0502020204030204" pitchFamily="34" charset="0"/>
              <a:ea typeface="Calibri" panose="020F0502020204030204" pitchFamily="34" charset="0"/>
              <a:cs typeface="Calibri" panose="020F0502020204030204" pitchFamily="34" charset="0"/>
            </a:endParaRPr>
          </a:p>
        </p:txBody>
      </p:sp>
      <p:sp>
        <p:nvSpPr>
          <p:cNvPr id="19459" name="Rectangle 3">
            <a:extLst>
              <a:ext uri="{FF2B5EF4-FFF2-40B4-BE49-F238E27FC236}">
                <a16:creationId xmlns:a16="http://schemas.microsoft.com/office/drawing/2014/main" id="{E3FD7B8E-BE25-4323-8F07-91361516B2E4}"/>
              </a:ext>
            </a:extLst>
          </p:cNvPr>
          <p:cNvSpPr>
            <a:spLocks noGrp="1"/>
          </p:cNvSpPr>
          <p:nvPr>
            <p:ph idx="1"/>
          </p:nvPr>
        </p:nvSpPr>
        <p:spPr>
          <a:xfrm>
            <a:off x="605790" y="685801"/>
            <a:ext cx="10593705" cy="4725036"/>
          </a:xfrm>
        </p:spPr>
        <p:txBody>
          <a:bodyPr/>
          <a:lstStyle/>
          <a:p>
            <a:pPr marL="0" indent="0" algn="ctr">
              <a:lnSpc>
                <a:spcPct val="90000"/>
              </a:lnSpc>
              <a:buNone/>
            </a:pPr>
            <a:endParaRPr lang="en-GB" altLang="en-US" dirty="0"/>
          </a:p>
          <a:p>
            <a:pPr marL="0" indent="0" algn="ctr">
              <a:lnSpc>
                <a:spcPct val="90000"/>
              </a:lnSpc>
              <a:buNone/>
            </a:pPr>
            <a:endParaRPr lang="en-GB" altLang="en-US" dirty="0"/>
          </a:p>
        </p:txBody>
      </p:sp>
      <p:sp>
        <p:nvSpPr>
          <p:cNvPr id="3" name="TextBox 2">
            <a:extLst>
              <a:ext uri="{FF2B5EF4-FFF2-40B4-BE49-F238E27FC236}">
                <a16:creationId xmlns:a16="http://schemas.microsoft.com/office/drawing/2014/main" id="{96DE2535-A1BE-AA5B-648A-4879A5F9FA82}"/>
              </a:ext>
            </a:extLst>
          </p:cNvPr>
          <p:cNvSpPr txBox="1"/>
          <p:nvPr/>
        </p:nvSpPr>
        <p:spPr>
          <a:xfrm>
            <a:off x="0" y="216568"/>
            <a:ext cx="11670031" cy="5470280"/>
          </a:xfrm>
          <a:prstGeom prst="rect">
            <a:avLst/>
          </a:prstGeom>
          <a:noFill/>
        </p:spPr>
        <p:txBody>
          <a:bodyPr wrap="square">
            <a:spAutoFit/>
          </a:bodyPr>
          <a:lstStyle/>
          <a:p>
            <a:pPr algn="just">
              <a:lnSpc>
                <a:spcPct val="107000"/>
              </a:lnSpc>
              <a:spcAft>
                <a:spcPts val="800"/>
              </a:spcAft>
            </a:pPr>
            <a:r>
              <a:rPr lang="en-US" sz="765" kern="100" dirty="0">
                <a:effectLst/>
                <a:latin typeface="Calibri" panose="020F0502020204030204" pitchFamily="34" charset="0"/>
                <a:ea typeface="Calibri" panose="020F0502020204030204" pitchFamily="34" charset="0"/>
                <a:cs typeface="Times New Roman" panose="02020603050405020304" pitchFamily="18" charset="0"/>
              </a:rPr>
              <a:t>Accounts and Legal (2023) Private limited company advantages and disadvantages, Small business advice.</a:t>
            </a:r>
          </a:p>
          <a:p>
            <a:pPr algn="just">
              <a:lnSpc>
                <a:spcPct val="107000"/>
              </a:lnSpc>
              <a:spcAft>
                <a:spcPts val="800"/>
              </a:spcAft>
            </a:pPr>
            <a:r>
              <a:rPr lang="en-US" sz="765" kern="100" dirty="0" err="1">
                <a:effectLst/>
                <a:latin typeface="Calibri" panose="020F0502020204030204" pitchFamily="34" charset="0"/>
                <a:ea typeface="Calibri" panose="020F0502020204030204" pitchFamily="34" charset="0"/>
                <a:cs typeface="Times New Roman" panose="02020603050405020304" pitchFamily="18" charset="0"/>
              </a:rPr>
              <a:t>Adamopoulos</a:t>
            </a:r>
            <a:r>
              <a:rPr lang="en-US" sz="765" kern="100" dirty="0">
                <a:effectLst/>
                <a:latin typeface="Calibri" panose="020F0502020204030204" pitchFamily="34" charset="0"/>
                <a:ea typeface="Calibri" panose="020F0502020204030204" pitchFamily="34" charset="0"/>
                <a:cs typeface="Times New Roman" panose="02020603050405020304" pitchFamily="18" charset="0"/>
              </a:rPr>
              <a:t>, P. and </a:t>
            </a:r>
            <a:r>
              <a:rPr lang="en-US" sz="765" kern="100" dirty="0" err="1">
                <a:effectLst/>
                <a:latin typeface="Calibri" panose="020F0502020204030204" pitchFamily="34" charset="0"/>
                <a:ea typeface="Calibri" panose="020F0502020204030204" pitchFamily="34" charset="0"/>
                <a:cs typeface="Times New Roman" panose="02020603050405020304" pitchFamily="18" charset="0"/>
              </a:rPr>
              <a:t>Todri</a:t>
            </a:r>
            <a:r>
              <a:rPr lang="en-US" sz="765" kern="100" dirty="0">
                <a:effectLst/>
                <a:latin typeface="Calibri" panose="020F0502020204030204" pitchFamily="34" charset="0"/>
                <a:ea typeface="Calibri" panose="020F0502020204030204" pitchFamily="34" charset="0"/>
                <a:cs typeface="Times New Roman" panose="02020603050405020304" pitchFamily="18" charset="0"/>
              </a:rPr>
              <a:t>, V. (2015) ‘The effectiveness of marketing strategies in social media: Evidence from promotional events’, Proceedings of the ACM SIGKDD International Conference on Knowledge Discovery and Data Mining, pp. 1641–1650. </a:t>
            </a:r>
          </a:p>
          <a:p>
            <a:pPr algn="just">
              <a:lnSpc>
                <a:spcPct val="107000"/>
              </a:lnSpc>
              <a:spcAft>
                <a:spcPts val="800"/>
              </a:spcAft>
            </a:pPr>
            <a:r>
              <a:rPr lang="en-US" sz="765" kern="100" dirty="0">
                <a:effectLst/>
                <a:latin typeface="Calibri" panose="020F0502020204030204" pitchFamily="34" charset="0"/>
                <a:ea typeface="Calibri" panose="020F0502020204030204" pitchFamily="34" charset="0"/>
                <a:cs typeface="Times New Roman" panose="02020603050405020304" pitchFamily="18" charset="0"/>
              </a:rPr>
              <a:t>Ananda, R.D. and </a:t>
            </a:r>
            <a:r>
              <a:rPr lang="en-US" sz="765" kern="100" dirty="0" err="1">
                <a:effectLst/>
                <a:latin typeface="Calibri" panose="020F0502020204030204" pitchFamily="34" charset="0"/>
                <a:ea typeface="Calibri" panose="020F0502020204030204" pitchFamily="34" charset="0"/>
                <a:cs typeface="Times New Roman" panose="02020603050405020304" pitchFamily="18" charset="0"/>
              </a:rPr>
              <a:t>Bahiroh</a:t>
            </a:r>
            <a:r>
              <a:rPr lang="en-US" sz="765" kern="100" dirty="0">
                <a:effectLst/>
                <a:latin typeface="Calibri" panose="020F0502020204030204" pitchFamily="34" charset="0"/>
                <a:ea typeface="Calibri" panose="020F0502020204030204" pitchFamily="34" charset="0"/>
                <a:cs typeface="Times New Roman" panose="02020603050405020304" pitchFamily="18" charset="0"/>
              </a:rPr>
              <a:t>, E. (2023) ‘SWOT Analysis for startup businesses’, Management Science Research Journal, 2(3), pp. 43–48.</a:t>
            </a:r>
          </a:p>
          <a:p>
            <a:pPr algn="just">
              <a:lnSpc>
                <a:spcPct val="107000"/>
              </a:lnSpc>
              <a:spcAft>
                <a:spcPts val="800"/>
              </a:spcAft>
            </a:pPr>
            <a:r>
              <a:rPr lang="en-US" sz="765" kern="100" dirty="0" err="1">
                <a:effectLst/>
                <a:latin typeface="Calibri" panose="020F0502020204030204" pitchFamily="34" charset="0"/>
                <a:ea typeface="Calibri" panose="020F0502020204030204" pitchFamily="34" charset="0"/>
                <a:cs typeface="Times New Roman" panose="02020603050405020304" pitchFamily="18" charset="0"/>
              </a:rPr>
              <a:t>Benzaghta</a:t>
            </a:r>
            <a:r>
              <a:rPr lang="en-US" sz="765" kern="100" dirty="0">
                <a:effectLst/>
                <a:latin typeface="Calibri" panose="020F0502020204030204" pitchFamily="34" charset="0"/>
                <a:ea typeface="Calibri" panose="020F0502020204030204" pitchFamily="34" charset="0"/>
                <a:cs typeface="Times New Roman" panose="02020603050405020304" pitchFamily="18" charset="0"/>
              </a:rPr>
              <a:t>, M.A. et al. (2021) ‘SWOT Analysis applications: on integrative literature review.’, Jayanth Global Business Insights, 6(1), pp. 55–73.</a:t>
            </a:r>
          </a:p>
          <a:p>
            <a:pPr algn="just">
              <a:lnSpc>
                <a:spcPct val="107000"/>
              </a:lnSpc>
              <a:spcAft>
                <a:spcPts val="800"/>
              </a:spcAft>
            </a:pPr>
            <a:r>
              <a:rPr lang="en-US" sz="765" kern="100" dirty="0">
                <a:effectLst/>
                <a:latin typeface="Calibri" panose="020F0502020204030204" pitchFamily="34" charset="0"/>
                <a:ea typeface="Calibri" panose="020F0502020204030204" pitchFamily="34" charset="0"/>
                <a:cs typeface="Times New Roman" panose="02020603050405020304" pitchFamily="18" charset="0"/>
              </a:rPr>
              <a:t>Cochrane, J.H. (2005) ‘The risk and return of venture capital’, Journal of Financial Economics, 75(1), pp. 3–52. </a:t>
            </a:r>
          </a:p>
          <a:p>
            <a:pPr algn="just">
              <a:lnSpc>
                <a:spcPct val="107000"/>
              </a:lnSpc>
              <a:spcAft>
                <a:spcPts val="800"/>
              </a:spcAft>
            </a:pPr>
            <a:r>
              <a:rPr lang="en-US" sz="765" kern="100" dirty="0">
                <a:effectLst/>
                <a:latin typeface="Calibri" panose="020F0502020204030204" pitchFamily="34" charset="0"/>
                <a:ea typeface="Calibri" panose="020F0502020204030204" pitchFamily="34" charset="0"/>
                <a:cs typeface="Times New Roman" panose="02020603050405020304" pitchFamily="18" charset="0"/>
              </a:rPr>
              <a:t>Cumming, D. and Zhang, M. (2019) ‘Angel investors around the world’, Journal of International Business Studies, 50(5), pp. 692–719. </a:t>
            </a:r>
          </a:p>
          <a:p>
            <a:pPr algn="just">
              <a:lnSpc>
                <a:spcPct val="107000"/>
              </a:lnSpc>
              <a:spcAft>
                <a:spcPts val="800"/>
              </a:spcAft>
            </a:pPr>
            <a:r>
              <a:rPr lang="en-US" sz="765" kern="100" dirty="0">
                <a:effectLst/>
                <a:latin typeface="Calibri" panose="020F0502020204030204" pitchFamily="34" charset="0"/>
                <a:ea typeface="Calibri" panose="020F0502020204030204" pitchFamily="34" charset="0"/>
                <a:cs typeface="Times New Roman" panose="02020603050405020304" pitchFamily="18" charset="0"/>
              </a:rPr>
              <a:t>Das, H.S. et al. (2020) ‘Electric vehicles standards, charging infrastructure, and impact on grid integration: A technological review’, Renewable and Sustainable Energy Reviews, 120, p. 109618. </a:t>
            </a:r>
          </a:p>
          <a:p>
            <a:pPr algn="just">
              <a:lnSpc>
                <a:spcPct val="107000"/>
              </a:lnSpc>
              <a:spcAft>
                <a:spcPts val="800"/>
              </a:spcAft>
            </a:pPr>
            <a:r>
              <a:rPr lang="en-US" sz="765" kern="100" dirty="0">
                <a:effectLst/>
                <a:latin typeface="Calibri" panose="020F0502020204030204" pitchFamily="34" charset="0"/>
                <a:ea typeface="Calibri" panose="020F0502020204030204" pitchFamily="34" charset="0"/>
                <a:cs typeface="Times New Roman" panose="02020603050405020304" pitchFamily="18" charset="0"/>
              </a:rPr>
              <a:t>GOV. UK (2018) ‘What does it mean to be Limited company’, Companies house [Preprint].</a:t>
            </a:r>
          </a:p>
          <a:p>
            <a:pPr algn="just">
              <a:lnSpc>
                <a:spcPct val="107000"/>
              </a:lnSpc>
              <a:spcAft>
                <a:spcPts val="800"/>
              </a:spcAft>
            </a:pPr>
            <a:r>
              <a:rPr lang="en-US" sz="765" kern="100" dirty="0">
                <a:effectLst/>
                <a:latin typeface="Calibri" panose="020F0502020204030204" pitchFamily="34" charset="0"/>
                <a:ea typeface="Calibri" panose="020F0502020204030204" pitchFamily="34" charset="0"/>
                <a:cs typeface="Times New Roman" panose="02020603050405020304" pitchFamily="18" charset="0"/>
              </a:rPr>
              <a:t>GOV.UK (2023) Set up a limited company: step by step, Limited companies.</a:t>
            </a:r>
          </a:p>
          <a:p>
            <a:pPr algn="just">
              <a:lnSpc>
                <a:spcPct val="107000"/>
              </a:lnSpc>
              <a:spcAft>
                <a:spcPts val="800"/>
              </a:spcAft>
            </a:pPr>
            <a:r>
              <a:rPr lang="en-US" sz="765" kern="100" dirty="0" err="1">
                <a:effectLst/>
                <a:latin typeface="Calibri" panose="020F0502020204030204" pitchFamily="34" charset="0"/>
                <a:ea typeface="Calibri" panose="020F0502020204030204" pitchFamily="34" charset="0"/>
                <a:cs typeface="Times New Roman" panose="02020603050405020304" pitchFamily="18" charset="0"/>
              </a:rPr>
              <a:t>Hertzke</a:t>
            </a:r>
            <a:r>
              <a:rPr lang="en-US" sz="765" kern="100" dirty="0">
                <a:effectLst/>
                <a:latin typeface="Calibri" panose="020F0502020204030204" pitchFamily="34" charset="0"/>
                <a:ea typeface="Calibri" panose="020F0502020204030204" pitchFamily="34" charset="0"/>
                <a:cs typeface="Times New Roman" panose="02020603050405020304" pitchFamily="18" charset="0"/>
              </a:rPr>
              <a:t>, p. et al. (2018) ‘The Global electric-vehicle market is amped up and on the rise’, </a:t>
            </a:r>
            <a:r>
              <a:rPr lang="en-US" sz="765" kern="100" dirty="0" err="1">
                <a:effectLst/>
                <a:latin typeface="Calibri" panose="020F0502020204030204" pitchFamily="34" charset="0"/>
                <a:ea typeface="Calibri" panose="020F0502020204030204" pitchFamily="34" charset="0"/>
                <a:cs typeface="Times New Roman" panose="02020603050405020304" pitchFamily="18" charset="0"/>
              </a:rPr>
              <a:t>Mckinsey</a:t>
            </a:r>
            <a:r>
              <a:rPr lang="en-US" sz="765" kern="100" dirty="0">
                <a:effectLst/>
                <a:latin typeface="Calibri" panose="020F0502020204030204" pitchFamily="34" charset="0"/>
                <a:ea typeface="Calibri" panose="020F0502020204030204" pitchFamily="34" charset="0"/>
                <a:cs typeface="Times New Roman" panose="02020603050405020304" pitchFamily="18" charset="0"/>
              </a:rPr>
              <a:t> Centre for future mobility, 1, pp. 1–8.</a:t>
            </a:r>
          </a:p>
          <a:p>
            <a:pPr algn="just">
              <a:lnSpc>
                <a:spcPct val="107000"/>
              </a:lnSpc>
              <a:spcAft>
                <a:spcPts val="800"/>
              </a:spcAft>
            </a:pPr>
            <a:r>
              <a:rPr lang="en-US" sz="765" kern="100" dirty="0">
                <a:effectLst/>
                <a:latin typeface="Calibri" panose="020F0502020204030204" pitchFamily="34" charset="0"/>
                <a:ea typeface="Calibri" panose="020F0502020204030204" pitchFamily="34" charset="0"/>
                <a:cs typeface="Times New Roman" panose="02020603050405020304" pitchFamily="18" charset="0"/>
              </a:rPr>
              <a:t>Ian Frazier (1990) COYOTE V. ACME, The New Yorker.</a:t>
            </a:r>
          </a:p>
          <a:p>
            <a:pPr algn="just">
              <a:lnSpc>
                <a:spcPct val="107000"/>
              </a:lnSpc>
              <a:spcAft>
                <a:spcPts val="800"/>
              </a:spcAft>
            </a:pPr>
            <a:r>
              <a:rPr lang="en-US" sz="765" kern="100" dirty="0" err="1">
                <a:effectLst/>
                <a:latin typeface="Calibri" panose="020F0502020204030204" pitchFamily="34" charset="0"/>
                <a:ea typeface="Calibri" panose="020F0502020204030204" pitchFamily="34" charset="0"/>
                <a:cs typeface="Times New Roman" panose="02020603050405020304" pitchFamily="18" charset="0"/>
              </a:rPr>
              <a:t>Kittner</a:t>
            </a:r>
            <a:r>
              <a:rPr lang="en-US" sz="765" kern="100" dirty="0">
                <a:effectLst/>
                <a:latin typeface="Calibri" panose="020F0502020204030204" pitchFamily="34" charset="0"/>
                <a:ea typeface="Calibri" panose="020F0502020204030204" pitchFamily="34" charset="0"/>
                <a:cs typeface="Times New Roman" panose="02020603050405020304" pitchFamily="18" charset="0"/>
              </a:rPr>
              <a:t>, N. et al. (2020) ‘Electric vehicles’, Technological Learning in the Transition to a Low-Carbon Energy System: Conceptual Issues, Empirical Findings, and Use, in Energy Modeling, pp. 145–163. </a:t>
            </a:r>
          </a:p>
          <a:p>
            <a:pPr algn="just">
              <a:lnSpc>
                <a:spcPct val="107000"/>
              </a:lnSpc>
              <a:spcAft>
                <a:spcPts val="800"/>
              </a:spcAft>
            </a:pPr>
            <a:r>
              <a:rPr lang="en-US" sz="765" kern="100" dirty="0">
                <a:effectLst/>
                <a:latin typeface="Calibri" panose="020F0502020204030204" pitchFamily="34" charset="0"/>
                <a:ea typeface="Calibri" panose="020F0502020204030204" pitchFamily="34" charset="0"/>
                <a:cs typeface="Times New Roman" panose="02020603050405020304" pitchFamily="18" charset="0"/>
              </a:rPr>
              <a:t>Kumar, R.R., Chakraborty, A. and Mandal, P. (2021) ‘Promoting electric vehicle adoption: Who should invest in charging infrastructure?’, Transportation Research Part E: Logistics and Transportation Review, 149, p. 102295. </a:t>
            </a:r>
          </a:p>
          <a:p>
            <a:pPr algn="just">
              <a:lnSpc>
                <a:spcPct val="107000"/>
              </a:lnSpc>
              <a:spcAft>
                <a:spcPts val="800"/>
              </a:spcAft>
            </a:pPr>
            <a:r>
              <a:rPr lang="en-US" sz="765" kern="100" dirty="0">
                <a:effectLst/>
                <a:latin typeface="Calibri" panose="020F0502020204030204" pitchFamily="34" charset="0"/>
                <a:ea typeface="Calibri" panose="020F0502020204030204" pitchFamily="34" charset="0"/>
                <a:cs typeface="Times New Roman" panose="02020603050405020304" pitchFamily="18" charset="0"/>
              </a:rPr>
              <a:t>Leigh, D. (2009) ‘SWOT Analysis’, Handbook of improving performance in the workplace., 1(3), pp. 115–140.</a:t>
            </a:r>
          </a:p>
          <a:p>
            <a:pPr algn="just">
              <a:lnSpc>
                <a:spcPct val="107000"/>
              </a:lnSpc>
              <a:spcAft>
                <a:spcPts val="800"/>
              </a:spcAft>
            </a:pPr>
            <a:r>
              <a:rPr lang="en-US" sz="765" kern="100" dirty="0" err="1">
                <a:effectLst/>
                <a:latin typeface="Calibri" panose="020F0502020204030204" pitchFamily="34" charset="0"/>
                <a:ea typeface="Calibri" panose="020F0502020204030204" pitchFamily="34" charset="0"/>
                <a:cs typeface="Times New Roman" panose="02020603050405020304" pitchFamily="18" charset="0"/>
              </a:rPr>
              <a:t>Liargovas</a:t>
            </a:r>
            <a:r>
              <a:rPr lang="en-US" sz="765" kern="100" dirty="0">
                <a:effectLst/>
                <a:latin typeface="Calibri" panose="020F0502020204030204" pitchFamily="34" charset="0"/>
                <a:ea typeface="Calibri" panose="020F0502020204030204" pitchFamily="34" charset="0"/>
                <a:cs typeface="Times New Roman" panose="02020603050405020304" pitchFamily="18" charset="0"/>
              </a:rPr>
              <a:t>, P. et al. (2017) ‘SMEs and green growth: The effectiveness of support mechanisms and initiatives matters’, in Green economy in the Western Balkans: Towards a sustainable future. Emerald Publishing, pp. 79–108.</a:t>
            </a:r>
          </a:p>
          <a:p>
            <a:pPr algn="just">
              <a:lnSpc>
                <a:spcPct val="107000"/>
              </a:lnSpc>
              <a:spcAft>
                <a:spcPts val="800"/>
              </a:spcAft>
            </a:pPr>
            <a:r>
              <a:rPr lang="en-US" sz="765" kern="100" dirty="0" err="1">
                <a:effectLst/>
                <a:latin typeface="Calibri" panose="020F0502020204030204" pitchFamily="34" charset="0"/>
                <a:ea typeface="Calibri" panose="020F0502020204030204" pitchFamily="34" charset="0"/>
                <a:cs typeface="Times New Roman" panose="02020603050405020304" pitchFamily="18" charset="0"/>
              </a:rPr>
              <a:t>Muratori</a:t>
            </a:r>
            <a:r>
              <a:rPr lang="en-US" sz="765" kern="100" dirty="0">
                <a:effectLst/>
                <a:latin typeface="Calibri" panose="020F0502020204030204" pitchFamily="34" charset="0"/>
                <a:ea typeface="Calibri" panose="020F0502020204030204" pitchFamily="34" charset="0"/>
                <a:cs typeface="Times New Roman" panose="02020603050405020304" pitchFamily="18" charset="0"/>
              </a:rPr>
              <a:t>, M. et al. (2021) ‘The rise of electric vehicles—2020 status and future expectations’, Progress in Energy, 3(2), p. 022002.</a:t>
            </a:r>
          </a:p>
          <a:p>
            <a:pPr algn="just">
              <a:lnSpc>
                <a:spcPct val="107000"/>
              </a:lnSpc>
              <a:spcAft>
                <a:spcPts val="800"/>
              </a:spcAft>
            </a:pPr>
            <a:r>
              <a:rPr lang="en-US" sz="765" kern="100" dirty="0" err="1">
                <a:effectLst/>
                <a:latin typeface="Calibri" panose="020F0502020204030204" pitchFamily="34" charset="0"/>
                <a:ea typeface="Calibri" panose="020F0502020204030204" pitchFamily="34" charset="0"/>
                <a:cs typeface="Times New Roman" panose="02020603050405020304" pitchFamily="18" charset="0"/>
              </a:rPr>
              <a:t>Olubunmi</a:t>
            </a:r>
            <a:r>
              <a:rPr lang="en-US" sz="765" kern="100" dirty="0">
                <a:effectLst/>
                <a:latin typeface="Calibri" panose="020F0502020204030204" pitchFamily="34" charset="0"/>
                <a:ea typeface="Calibri" panose="020F0502020204030204" pitchFamily="34" charset="0"/>
                <a:cs typeface="Times New Roman" panose="02020603050405020304" pitchFamily="18" charset="0"/>
              </a:rPr>
              <a:t>, O.A., Xia, P.B. and </a:t>
            </a:r>
            <a:r>
              <a:rPr lang="en-US" sz="765" kern="100" dirty="0" err="1">
                <a:effectLst/>
                <a:latin typeface="Calibri" panose="020F0502020204030204" pitchFamily="34" charset="0"/>
                <a:ea typeface="Calibri" panose="020F0502020204030204" pitchFamily="34" charset="0"/>
                <a:cs typeface="Times New Roman" panose="02020603050405020304" pitchFamily="18" charset="0"/>
              </a:rPr>
              <a:t>Skitmore</a:t>
            </a:r>
            <a:r>
              <a:rPr lang="en-US" sz="765" kern="100" dirty="0">
                <a:effectLst/>
                <a:latin typeface="Calibri" panose="020F0502020204030204" pitchFamily="34" charset="0"/>
                <a:ea typeface="Calibri" panose="020F0502020204030204" pitchFamily="34" charset="0"/>
                <a:cs typeface="Times New Roman" panose="02020603050405020304" pitchFamily="18" charset="0"/>
              </a:rPr>
              <a:t>, M. (2016) ‘Green building incentives: A review’, Renewable and Sustainable Energy Reviews, 59, pp. 1611–1621. </a:t>
            </a:r>
          </a:p>
          <a:p>
            <a:pPr algn="just">
              <a:lnSpc>
                <a:spcPct val="107000"/>
              </a:lnSpc>
              <a:spcAft>
                <a:spcPts val="800"/>
              </a:spcAft>
            </a:pPr>
            <a:r>
              <a:rPr lang="en-US" sz="765" kern="100" dirty="0">
                <a:effectLst/>
                <a:latin typeface="Calibri" panose="020F0502020204030204" pitchFamily="34" charset="0"/>
                <a:ea typeface="Calibri" panose="020F0502020204030204" pitchFamily="34" charset="0"/>
                <a:cs typeface="Times New Roman" panose="02020603050405020304" pitchFamily="18" charset="0"/>
              </a:rPr>
              <a:t>Patil, D. et al. (2020) ‘Utilization of solar power for automated automotive and locomotive charging’, in 2020 International Conference for Emerging Technology, INCET 2020. Institute of Electrical and Electronics Engineers Inc., pp. 1–3. </a:t>
            </a:r>
          </a:p>
          <a:p>
            <a:pPr algn="just">
              <a:lnSpc>
                <a:spcPct val="107000"/>
              </a:lnSpc>
              <a:spcAft>
                <a:spcPts val="800"/>
              </a:spcAft>
            </a:pPr>
            <a:r>
              <a:rPr lang="en-US" sz="765" kern="100" dirty="0">
                <a:effectLst/>
                <a:latin typeface="Calibri" panose="020F0502020204030204" pitchFamily="34" charset="0"/>
                <a:ea typeface="Calibri" panose="020F0502020204030204" pitchFamily="34" charset="0"/>
                <a:cs typeface="Times New Roman" panose="02020603050405020304" pitchFamily="18" charset="0"/>
              </a:rPr>
              <a:t>Rustam, A., Wang, Y. and </a:t>
            </a:r>
            <a:r>
              <a:rPr lang="en-US" sz="765" kern="100" dirty="0" err="1">
                <a:effectLst/>
                <a:latin typeface="Calibri" panose="020F0502020204030204" pitchFamily="34" charset="0"/>
                <a:ea typeface="Calibri" panose="020F0502020204030204" pitchFamily="34" charset="0"/>
                <a:cs typeface="Times New Roman" panose="02020603050405020304" pitchFamily="18" charset="0"/>
              </a:rPr>
              <a:t>Zameer</a:t>
            </a:r>
            <a:r>
              <a:rPr lang="en-US" sz="765" kern="100" dirty="0">
                <a:effectLst/>
                <a:latin typeface="Calibri" panose="020F0502020204030204" pitchFamily="34" charset="0"/>
                <a:ea typeface="Calibri" panose="020F0502020204030204" pitchFamily="34" charset="0"/>
                <a:cs typeface="Times New Roman" panose="02020603050405020304" pitchFamily="18" charset="0"/>
              </a:rPr>
              <a:t>, H. (2020) ‘Environmental awareness, firm sustainability exposure and green consumption behaviors’, Journal of Cleaner Production, 268. </a:t>
            </a:r>
          </a:p>
          <a:p>
            <a:pPr algn="just">
              <a:lnSpc>
                <a:spcPct val="107000"/>
              </a:lnSpc>
              <a:spcAft>
                <a:spcPts val="800"/>
              </a:spcAft>
            </a:pPr>
            <a:r>
              <a:rPr lang="en-US" sz="765" kern="100" dirty="0" err="1">
                <a:effectLst/>
                <a:latin typeface="Calibri" panose="020F0502020204030204" pitchFamily="34" charset="0"/>
                <a:ea typeface="Calibri" panose="020F0502020204030204" pitchFamily="34" charset="0"/>
                <a:cs typeface="Times New Roman" panose="02020603050405020304" pitchFamily="18" charset="0"/>
              </a:rPr>
              <a:t>Selcuk</a:t>
            </a:r>
            <a:r>
              <a:rPr lang="en-US" sz="765" kern="100" dirty="0">
                <a:effectLst/>
                <a:latin typeface="Calibri" panose="020F0502020204030204" pitchFamily="34" charset="0"/>
                <a:ea typeface="Calibri" panose="020F0502020204030204" pitchFamily="34" charset="0"/>
                <a:cs typeface="Times New Roman" panose="02020603050405020304" pitchFamily="18" charset="0"/>
              </a:rPr>
              <a:t>, C. and </a:t>
            </a:r>
            <a:r>
              <a:rPr lang="en-US" sz="765" kern="100" dirty="0" err="1">
                <a:effectLst/>
                <a:latin typeface="Calibri" panose="020F0502020204030204" pitchFamily="34" charset="0"/>
                <a:ea typeface="Calibri" panose="020F0502020204030204" pitchFamily="34" charset="0"/>
                <a:cs typeface="Times New Roman" panose="02020603050405020304" pitchFamily="18" charset="0"/>
              </a:rPr>
              <a:t>Gokpinar</a:t>
            </a:r>
            <a:r>
              <a:rPr lang="en-US" sz="765" kern="100" dirty="0">
                <a:effectLst/>
                <a:latin typeface="Calibri" panose="020F0502020204030204" pitchFamily="34" charset="0"/>
                <a:ea typeface="Calibri" panose="020F0502020204030204" pitchFamily="34" charset="0"/>
                <a:cs typeface="Times New Roman" panose="02020603050405020304" pitchFamily="18" charset="0"/>
              </a:rPr>
              <a:t>, B. (2018) ‘Fixed vs. Flexible Pricing in a Competitive Market’, Management Science, 64(12), pp. 5584–5598. </a:t>
            </a:r>
          </a:p>
          <a:p>
            <a:pPr algn="just">
              <a:lnSpc>
                <a:spcPct val="107000"/>
              </a:lnSpc>
              <a:spcAft>
                <a:spcPts val="800"/>
              </a:spcAft>
            </a:pPr>
            <a:r>
              <a:rPr lang="en-US" sz="765" kern="100" dirty="0">
                <a:effectLst/>
                <a:latin typeface="Calibri" panose="020F0502020204030204" pitchFamily="34" charset="0"/>
                <a:ea typeface="Calibri" panose="020F0502020204030204" pitchFamily="34" charset="0"/>
                <a:cs typeface="Times New Roman" panose="02020603050405020304" pitchFamily="18" charset="0"/>
              </a:rPr>
              <a:t>Stephen, A.T. (2016) ‘The role of digital and social media marketing in consumer behavior’, Current Opinion in Psychology, 10, pp. 17–21. </a:t>
            </a:r>
          </a:p>
          <a:p>
            <a:pPr algn="just">
              <a:lnSpc>
                <a:spcPct val="107000"/>
              </a:lnSpc>
              <a:spcAft>
                <a:spcPts val="800"/>
              </a:spcAft>
            </a:pPr>
            <a:r>
              <a:rPr lang="en-US" sz="765" kern="100" dirty="0">
                <a:effectLst/>
                <a:latin typeface="Calibri" panose="020F0502020204030204" pitchFamily="34" charset="0"/>
                <a:ea typeface="Calibri" panose="020F0502020204030204" pitchFamily="34" charset="0"/>
                <a:cs typeface="Times New Roman" panose="02020603050405020304" pitchFamily="18" charset="0"/>
              </a:rPr>
              <a:t>Tricker, B. (2011) </a:t>
            </a:r>
            <a:r>
              <a:rPr lang="en-US" sz="765" kern="100" dirty="0" err="1">
                <a:effectLst/>
                <a:latin typeface="Calibri" panose="020F0502020204030204" pitchFamily="34" charset="0"/>
                <a:ea typeface="Calibri" panose="020F0502020204030204" pitchFamily="34" charset="0"/>
                <a:cs typeface="Times New Roman" panose="02020603050405020304" pitchFamily="18" charset="0"/>
              </a:rPr>
              <a:t>‘Re</a:t>
            </a:r>
            <a:r>
              <a:rPr lang="en-US" sz="765" kern="100" dirty="0">
                <a:effectLst/>
                <a:latin typeface="Calibri" panose="020F0502020204030204" pitchFamily="34" charset="0"/>
                <a:ea typeface="Calibri" panose="020F0502020204030204" pitchFamily="34" charset="0"/>
                <a:cs typeface="Times New Roman" panose="02020603050405020304" pitchFamily="18" charset="0"/>
              </a:rPr>
              <a:t>-inventing the limited liability company’, Corporate governance: an international review, 19(4), pp. 384–393.</a:t>
            </a:r>
          </a:p>
          <a:p>
            <a:pPr algn="just">
              <a:lnSpc>
                <a:spcPct val="107000"/>
              </a:lnSpc>
              <a:spcAft>
                <a:spcPts val="800"/>
              </a:spcAft>
            </a:pPr>
            <a:r>
              <a:rPr lang="en-US" sz="765" kern="100" dirty="0">
                <a:effectLst/>
                <a:latin typeface="Calibri" panose="020F0502020204030204" pitchFamily="34" charset="0"/>
                <a:ea typeface="Calibri" panose="020F0502020204030204" pitchFamily="34" charset="0"/>
                <a:cs typeface="Times New Roman" panose="02020603050405020304" pitchFamily="18" charset="0"/>
              </a:rPr>
              <a:t>Valentin, E.K. (2001) ‘Swot Analysis from a Resource-Based View’, Journal of Marketing Theory and Practice, 9(2), pp. 54–69. </a:t>
            </a:r>
          </a:p>
          <a:p>
            <a:pPr algn="just">
              <a:lnSpc>
                <a:spcPct val="107000"/>
              </a:lnSpc>
              <a:spcAft>
                <a:spcPts val="800"/>
              </a:spcAft>
            </a:pPr>
            <a:r>
              <a:rPr lang="en-US" sz="765" kern="100" dirty="0">
                <a:effectLst/>
                <a:latin typeface="Calibri" panose="020F0502020204030204" pitchFamily="34" charset="0"/>
                <a:ea typeface="Calibri" panose="020F0502020204030204" pitchFamily="34" charset="0"/>
                <a:cs typeface="Times New Roman" panose="02020603050405020304" pitchFamily="18" charset="0"/>
              </a:rPr>
              <a:t>Yap, K.Y., Chin, H.H. and </a:t>
            </a:r>
            <a:r>
              <a:rPr lang="en-US" sz="765" kern="100" dirty="0" err="1">
                <a:effectLst/>
                <a:latin typeface="Calibri" panose="020F0502020204030204" pitchFamily="34" charset="0"/>
                <a:ea typeface="Calibri" panose="020F0502020204030204" pitchFamily="34" charset="0"/>
                <a:cs typeface="Times New Roman" panose="02020603050405020304" pitchFamily="18" charset="0"/>
              </a:rPr>
              <a:t>Klemeš</a:t>
            </a:r>
            <a:r>
              <a:rPr lang="en-US" sz="765" kern="100" dirty="0">
                <a:effectLst/>
                <a:latin typeface="Calibri" panose="020F0502020204030204" pitchFamily="34" charset="0"/>
                <a:ea typeface="Calibri" panose="020F0502020204030204" pitchFamily="34" charset="0"/>
                <a:cs typeface="Times New Roman" panose="02020603050405020304" pitchFamily="18" charset="0"/>
              </a:rPr>
              <a:t>, J.J. (2022) ‘Solar Energy-Powered Battery Electric Vehicle charging stations: Current development and future prospect review’, Renewable and Sustainable Energy Reviews, 169, p. 112862. </a:t>
            </a:r>
          </a:p>
        </p:txBody>
      </p:sp>
    </p:spTree>
    <p:extLst>
      <p:ext uri="{BB962C8B-B14F-4D97-AF65-F5344CB8AC3E}">
        <p14:creationId xmlns:p14="http://schemas.microsoft.com/office/powerpoint/2010/main" val="254649337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D1867A73C2A55428B7E0B93E5778426" ma:contentTypeVersion="13" ma:contentTypeDescription="Create a new document." ma:contentTypeScope="" ma:versionID="2f340e1589f46f80d7e16303608e05ee">
  <xsd:schema xmlns:xsd="http://www.w3.org/2001/XMLSchema" xmlns:xs="http://www.w3.org/2001/XMLSchema" xmlns:p="http://schemas.microsoft.com/office/2006/metadata/properties" xmlns:ns3="308f3f16-1cb9-4f0b-a517-8d760fbd4d1f" xmlns:ns4="cd8f80d7-80c4-40e6-a844-9c190cb45fc5" targetNamespace="http://schemas.microsoft.com/office/2006/metadata/properties" ma:root="true" ma:fieldsID="06e55a109fc333707ea5ff66a85d41f0" ns3:_="" ns4:_="">
    <xsd:import namespace="308f3f16-1cb9-4f0b-a517-8d760fbd4d1f"/>
    <xsd:import namespace="cd8f80d7-80c4-40e6-a844-9c190cb45fc5"/>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_activity" minOccurs="0"/>
                <xsd:element ref="ns3:MediaServiceObjectDetectorVersion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8f3f16-1cb9-4f0b-a517-8d760fbd4d1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_activity" ma:index="18" nillable="true" ma:displayName="_activity" ma:hidden="true" ma:internalName="_activity">
      <xsd:simpleType>
        <xsd:restriction base="dms:Note"/>
      </xsd:simpleType>
    </xsd:element>
    <xsd:element name="MediaServiceObjectDetectorVersions" ma:index="19" nillable="true" ma:displayName="MediaServiceObjectDetectorVersions" ma:hidden="true" ma:indexed="true" ma:internalName="MediaServiceObjectDetectorVersions"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cd8f80d7-80c4-40e6-a844-9c190cb45fc5"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308f3f16-1cb9-4f0b-a517-8d760fbd4d1f" xsi:nil="true"/>
  </documentManagement>
</p:properties>
</file>

<file path=customXml/itemProps1.xml><?xml version="1.0" encoding="utf-8"?>
<ds:datastoreItem xmlns:ds="http://schemas.openxmlformats.org/officeDocument/2006/customXml" ds:itemID="{11F6ADA2-BAE1-4CEB-B822-D851C9B1406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8f3f16-1cb9-4f0b-a517-8d760fbd4d1f"/>
    <ds:schemaRef ds:uri="cd8f80d7-80c4-40e6-a844-9c190cb45fc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D7AE8D1-1795-4D7D-98F8-A264F1DE126C}">
  <ds:schemaRefs>
    <ds:schemaRef ds:uri="http://schemas.microsoft.com/sharepoint/v3/contenttype/forms"/>
  </ds:schemaRefs>
</ds:datastoreItem>
</file>

<file path=customXml/itemProps3.xml><?xml version="1.0" encoding="utf-8"?>
<ds:datastoreItem xmlns:ds="http://schemas.openxmlformats.org/officeDocument/2006/customXml" ds:itemID="{BCA7854E-50D0-435F-9FDF-D88F69813B3A}">
  <ds:schemaRefs>
    <ds:schemaRef ds:uri="http://schemas.microsoft.com/office/2006/documentManagement/types"/>
    <ds:schemaRef ds:uri="http://purl.org/dc/elements/1.1/"/>
    <ds:schemaRef ds:uri="http://schemas.microsoft.com/office/2006/metadata/properties"/>
    <ds:schemaRef ds:uri="cd8f80d7-80c4-40e6-a844-9c190cb45fc5"/>
    <ds:schemaRef ds:uri="http://schemas.openxmlformats.org/package/2006/metadata/core-properties"/>
    <ds:schemaRef ds:uri="http://www.w3.org/XML/1998/namespace"/>
    <ds:schemaRef ds:uri="308f3f16-1cb9-4f0b-a517-8d760fbd4d1f"/>
    <ds:schemaRef ds:uri="http://schemas.microsoft.com/office/infopath/2007/PartnerControls"/>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160</TotalTime>
  <Words>3626</Words>
  <Application>Microsoft Office PowerPoint</Application>
  <PresentationFormat>Widescreen</PresentationFormat>
  <Paragraphs>220</Paragraphs>
  <Slides>12</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Myriad Pro</vt:lpstr>
      <vt:lpstr>20140311PresentationUWTSDTemplate</vt:lpstr>
      <vt:lpstr>BUSINESS PLAN</vt:lpstr>
      <vt:lpstr>Introduction</vt:lpstr>
      <vt:lpstr>Overview of the Business Idea -SolarCharge Solutions</vt:lpstr>
      <vt:lpstr>Legal format</vt:lpstr>
      <vt:lpstr>Gap in the Market</vt:lpstr>
      <vt:lpstr>SWOT</vt:lpstr>
      <vt:lpstr>SWOT analysis of SolarCharge Solutions </vt:lpstr>
      <vt:lpstr>Target market and the strategies </vt:lpstr>
      <vt:lpstr>Brief budgeting</vt:lpstr>
      <vt:lpstr>PowerPoint Presentation</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dc:title>
  <dc:creator>Vasilios Tavlaridis</dc:creator>
  <cp:lastModifiedBy>Burhan Hussain</cp:lastModifiedBy>
  <cp:revision>12</cp:revision>
  <dcterms:created xsi:type="dcterms:W3CDTF">2023-07-03T10:56:25Z</dcterms:created>
  <dcterms:modified xsi:type="dcterms:W3CDTF">2023-11-11T22:12:28Z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0x010100BD1867A73C2A55428B7E0B93E5778426</vt:lpwstr>
  </property>
</Properties>
</file>