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0"/>
  </p:notesMasterIdLst>
  <p:handoutMasterIdLst>
    <p:handoutMasterId r:id="rId21"/>
  </p:handoutMasterIdLst>
  <p:sldIdLst>
    <p:sldId id="277" r:id="rId2"/>
    <p:sldId id="281" r:id="rId3"/>
    <p:sldId id="278" r:id="rId4"/>
    <p:sldId id="279" r:id="rId5"/>
    <p:sldId id="280" r:id="rId6"/>
    <p:sldId id="258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82" r:id="rId1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68" autoAdjust="0"/>
    <p:restoredTop sz="93372" autoAdjust="0"/>
  </p:normalViewPr>
  <p:slideViewPr>
    <p:cSldViewPr>
      <p:cViewPr varScale="1">
        <p:scale>
          <a:sx n="87" d="100"/>
          <a:sy n="87" d="100"/>
        </p:scale>
        <p:origin x="921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23E25D8A-7395-48B0-8907-C70AE38BE831}"/>
    <pc:docChg chg="modSld">
      <pc:chgData name="Piyumika Kithulgoda Gamage" userId="8130ac14-9727-4963-a006-512f362f8357" providerId="ADAL" clId="{23E25D8A-7395-48B0-8907-C70AE38BE831}" dt="2023-11-03T13:59:34.495" v="1" actId="20577"/>
      <pc:docMkLst>
        <pc:docMk/>
      </pc:docMkLst>
      <pc:sldChg chg="modSp mod">
        <pc:chgData name="Piyumika Kithulgoda Gamage" userId="8130ac14-9727-4963-a006-512f362f8357" providerId="ADAL" clId="{23E25D8A-7395-48B0-8907-C70AE38BE831}" dt="2023-11-03T13:59:34.495" v="1" actId="20577"/>
        <pc:sldMkLst>
          <pc:docMk/>
          <pc:sldMk cId="0" sldId="277"/>
        </pc:sldMkLst>
        <pc:spChg chg="mod">
          <ac:chgData name="Piyumika Kithulgoda Gamage" userId="8130ac14-9727-4963-a006-512f362f8357" providerId="ADAL" clId="{23E25D8A-7395-48B0-8907-C70AE38BE831}" dt="2023-11-03T13:59:34.495" v="1" actId="20577"/>
          <ac:spMkLst>
            <pc:docMk/>
            <pc:sldMk cId="0" sldId="277"/>
            <ac:spMk id="6147" creationId="{00000000-0000-0000-0000-000000000000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LCBB4004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Fundamentals</a:t>
            </a:r>
          </a:p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Week 7 </a:t>
            </a:r>
            <a:r>
              <a:rPr lang="en-GB" altLang="en-US" dirty="0">
                <a:solidFill>
                  <a:schemeClr val="accent2"/>
                </a:solidFill>
              </a:rPr>
              <a:t>Session 2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Strategy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1805B-915C-46CB-85E0-ECDA69794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/>
              <a:t>Learning Objectives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4F8264-65AC-45BB-95B4-EC3CCCA79B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To determine the differences between corporate, business and marketing strategy.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To understand and analyse the Porter’s Generic Strategy model.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To comprehend different Product Life Cycle strategies.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FA9BFC-A742-4408-8AE5-D214C9AD0B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3E722D-EEA2-47C2-A61C-A33685063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05780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15BC9-2580-4787-BEAD-BB2CC59E5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Corporate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1EF66-AFB0-4AF2-B6BD-F6ADD4FBA9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What business(es) is the company in? </a:t>
            </a:r>
          </a:p>
          <a:p>
            <a:pPr lvl="0"/>
            <a:r>
              <a:rPr lang="en-GB" dirty="0"/>
              <a:t>What business(es) should the company be in? </a:t>
            </a:r>
          </a:p>
          <a:p>
            <a:r>
              <a:rPr lang="en-GB" dirty="0"/>
              <a:t>What amount of total resources should the company devote to each business to achieve its overall goals and objectives?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9813B-B6E1-4BCE-A3A9-746641513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FCF86D-C67B-4DC0-AA48-A482DB80F0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50324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15E21-CB6F-47DC-9605-51B0C687F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Business-Level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D61887-1434-4C1F-9790-DBC27C9DB9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What distinctive competencies can give the business unit a competitive advantage? </a:t>
            </a:r>
          </a:p>
          <a:p>
            <a:r>
              <a:rPr lang="en-GB" dirty="0"/>
              <a:t>Which of these competencies best matches the needs and wants of the customers in the business target segment(s)?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C66674-73CE-4D9A-B601-EDDE81B7B4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8154C9-AB91-4F93-A4E5-1F49BAAA5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89505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9F3976-5570-4CEC-852E-D561983109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Marketing Strategy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3A829-3807-41DE-BC55-D89C91218F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/>
              <a:t>What target market(s) exist for each product? </a:t>
            </a:r>
          </a:p>
          <a:p>
            <a:r>
              <a:rPr lang="en-GB" dirty="0"/>
              <a:t>How can the marketing mix elements best be tailored to the needs and wants of potential customers in each target market?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4917A7-0353-4F58-BC50-245D0937E0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E4FC35-B0D4-49E2-ADC9-E5D1C5856A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852096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Porters Generic Strategy Model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065" y="1268761"/>
            <a:ext cx="7548327" cy="4249254"/>
          </a:xfrm>
        </p:spPr>
      </p:pic>
    </p:spTree>
    <p:extLst>
      <p:ext uri="{BB962C8B-B14F-4D97-AF65-F5344CB8AC3E}">
        <p14:creationId xmlns:p14="http://schemas.microsoft.com/office/powerpoint/2010/main" val="546090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Cost Leadership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Following this strategy means that the company aims to produce in large quantities, at the lowest cost possible and sell at lower prices.  </a:t>
            </a:r>
          </a:p>
          <a:p>
            <a:r>
              <a:rPr lang="en-GB" dirty="0"/>
              <a:t>By doing this they can capitalise on economies of scale and defeat any competitor who has not got equal production capacity, or who can keep prices to a minimum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31962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Differentiation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strategy involves offering some unique selling (service) proposition (USP) that the competition do not have.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56896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Focus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company aims at very select market sectors and will be charging higher prices or lower prices.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57223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Product Life Cycle Model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3" y="1412776"/>
            <a:ext cx="4824536" cy="4062207"/>
          </a:xfrm>
        </p:spPr>
      </p:pic>
    </p:spTree>
    <p:extLst>
      <p:ext uri="{BB962C8B-B14F-4D97-AF65-F5344CB8AC3E}">
        <p14:creationId xmlns:p14="http://schemas.microsoft.com/office/powerpoint/2010/main" val="20568850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for Pioneers in the Introduction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Mass market penetration strategy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Niche penetration strategy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Skimming and early withdrawal strategy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32406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Defence strategies for Pioneers in the Growth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Fortress or position defence strategy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Flanker strategy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Confrontation strategy</a:t>
            </a:r>
          </a:p>
        </p:txBody>
      </p:sp>
    </p:spTree>
    <p:extLst>
      <p:ext uri="{BB962C8B-B14F-4D97-AF65-F5344CB8AC3E}">
        <p14:creationId xmlns:p14="http://schemas.microsoft.com/office/powerpoint/2010/main" val="698947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Defence strategies for Pioneers in the Growth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Market Expansion Strategy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879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Attack strategies for Followers in the Growth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Frontal Attack Strategy</a:t>
            </a:r>
          </a:p>
          <a:p>
            <a:endParaRPr lang="en-GB" dirty="0"/>
          </a:p>
          <a:p>
            <a:r>
              <a:rPr lang="en-GB" dirty="0"/>
              <a:t>Leapfrog Strategy </a:t>
            </a:r>
          </a:p>
          <a:p>
            <a:endParaRPr lang="en-GB" dirty="0"/>
          </a:p>
          <a:p>
            <a:r>
              <a:rPr lang="en-GB" dirty="0"/>
              <a:t>Flank Attack    </a:t>
            </a:r>
          </a:p>
          <a:p>
            <a:endParaRPr lang="en-GB" dirty="0"/>
          </a:p>
          <a:p>
            <a:r>
              <a:rPr lang="en-GB" dirty="0"/>
              <a:t>Encirclement strategy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7654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in the Maturity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Increased penetration strategy</a:t>
            </a:r>
          </a:p>
          <a:p>
            <a:endParaRPr lang="en-GB" dirty="0"/>
          </a:p>
          <a:p>
            <a:r>
              <a:rPr lang="en-GB" dirty="0"/>
              <a:t>Extended Use Strategy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Global market expansion strategy</a:t>
            </a:r>
          </a:p>
        </p:txBody>
      </p:sp>
    </p:spTree>
    <p:extLst>
      <p:ext uri="{BB962C8B-B14F-4D97-AF65-F5344CB8AC3E}">
        <p14:creationId xmlns:p14="http://schemas.microsoft.com/office/powerpoint/2010/main" val="3134269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in the Decline stage of the PLC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Harvesting Strategy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Niche Strategy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1979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 advantages of being a pioneer and follower company.</a:t>
            </a:r>
          </a:p>
        </p:txBody>
      </p:sp>
    </p:spTree>
    <p:extLst>
      <p:ext uri="{BB962C8B-B14F-4D97-AF65-F5344CB8AC3E}">
        <p14:creationId xmlns:p14="http://schemas.microsoft.com/office/powerpoint/2010/main" val="41515093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1805B-915C-46CB-85E0-ECDA69794E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4F8264-65AC-45BB-95B4-EC3CCCA79B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 this lecture we have determined the differences between corporate, business and marketing strategy.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We have analysed the Porter’s Generic Strategy model.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We have </a:t>
            </a:r>
            <a:r>
              <a:rPr lang="en-GB" sz="2400"/>
              <a:t>focused on different </a:t>
            </a:r>
            <a:r>
              <a:rPr lang="en-GB" sz="2400" dirty="0"/>
              <a:t>Product Life Cycle strategies.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FA9BFC-A742-4408-8AE5-D214C9AD0B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3E722D-EEA2-47C2-A61C-A33685063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674328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432</Words>
  <Application>Microsoft Office PowerPoint</Application>
  <PresentationFormat>On-screen Show (4:3)</PresentationFormat>
  <Paragraphs>90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Myriad Pro</vt:lpstr>
      <vt:lpstr>Verdana</vt:lpstr>
      <vt:lpstr>20140311PresentationUWTSDTemplate</vt:lpstr>
      <vt:lpstr>LCBB4004</vt:lpstr>
      <vt:lpstr>Learning Objectives</vt:lpstr>
      <vt:lpstr>Corporate Strategy</vt:lpstr>
      <vt:lpstr>Business-Level Strategy</vt:lpstr>
      <vt:lpstr>Marketing Strategy</vt:lpstr>
      <vt:lpstr>Porters Generic Strategy Model</vt:lpstr>
      <vt:lpstr> Cost Leadership </vt:lpstr>
      <vt:lpstr> Differentiation </vt:lpstr>
      <vt:lpstr> Focus </vt:lpstr>
      <vt:lpstr>Product Life Cycle Model</vt:lpstr>
      <vt:lpstr>Strategies for Pioneers in the Introduction stage of the PLC</vt:lpstr>
      <vt:lpstr>Defence strategies for Pioneers in the Growth stage of the PLC</vt:lpstr>
      <vt:lpstr>Defence strategies for Pioneers in the Growth stage of the PLC</vt:lpstr>
      <vt:lpstr>Attack strategies for Followers in the Growth stage of the PLC</vt:lpstr>
      <vt:lpstr>Strategies in the Maturity stage of the PLC</vt:lpstr>
      <vt:lpstr>Strategies in the Decline stage of the PLC</vt:lpstr>
      <vt:lpstr>Question </vt:lpstr>
      <vt:lpstr>Summary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145</cp:revision>
  <cp:lastPrinted>2018-07-09T15:27:01Z</cp:lastPrinted>
  <dcterms:created xsi:type="dcterms:W3CDTF">2002-10-07T19:43:58Z</dcterms:created>
  <dcterms:modified xsi:type="dcterms:W3CDTF">2023-11-03T13:59:36Z</dcterms:modified>
</cp:coreProperties>
</file>