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70" r:id="rId2"/>
    <p:sldId id="257" r:id="rId3"/>
    <p:sldId id="266" r:id="rId4"/>
    <p:sldId id="258" r:id="rId5"/>
    <p:sldId id="259" r:id="rId6"/>
    <p:sldId id="260" r:id="rId7"/>
    <p:sldId id="261" r:id="rId8"/>
    <p:sldId id="262" r:id="rId9"/>
    <p:sldId id="263" r:id="rId10"/>
    <p:sldId id="264" r:id="rId11"/>
    <p:sldId id="265" r:id="rId12"/>
    <p:sldId id="267" r:id="rId13"/>
    <p:sldId id="268" r:id="rId14"/>
    <p:sldId id="269" r:id="rId15"/>
  </p:sldIdLst>
  <p:sldSz cx="12192000" cy="6858000"/>
  <p:notesSz cx="6858000" cy="9144000"/>
  <p:defaultText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032" autoAdjust="0"/>
  </p:normalViewPr>
  <p:slideViewPr>
    <p:cSldViewPr snapToGrid="0">
      <p:cViewPr varScale="1">
        <p:scale>
          <a:sx n="49" d="100"/>
          <a:sy n="49" d="100"/>
        </p:scale>
        <p:origin x="1312"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LID4096"/>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272391-DD94-4CB9-9909-5C42A2A48792}" type="datetimeFigureOut">
              <a:rPr lang="LID4096" smtClean="0"/>
              <a:t>08/18/2022</a:t>
            </a:fld>
            <a:endParaRPr lang="LID4096"/>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LID4096"/>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LID4096"/>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DE378C-A311-4DBB-BB69-FAD5A8B07739}" type="slidenum">
              <a:rPr lang="LID4096" smtClean="0"/>
              <a:t>‹#›</a:t>
            </a:fld>
            <a:endParaRPr lang="LID4096"/>
          </a:p>
        </p:txBody>
      </p:sp>
    </p:spTree>
    <p:extLst>
      <p:ext uri="{BB962C8B-B14F-4D97-AF65-F5344CB8AC3E}">
        <p14:creationId xmlns:p14="http://schemas.microsoft.com/office/powerpoint/2010/main" val="1150104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Flexible work arrangements are any arrangements or timetables that deviate from the standard working day and week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Msuya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&amp; Kumar, 2022)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flexible work schedule might be requested by employees who need it to meet personal or family commitments. An alternative would be for employers to set up several timetables in order to meet the needs of their clients. A person is deemed varied if there are a lot of unique varieties of his or her own traits in the group. A person's cognitive ability and personality traits are only two examples of these attributes. Age, gender, color, religion, sexual orientation, and cultural background may all play a role in how we define our own unique selves. The goal of inclusion is to embrace everyone as they are, regardless of their ethnicity, gender, sexual orientation, physical or mental disability, or any other special circumstance. It's about eliminating all barriers to equal access to resources and opportunities, as well as eliminating intolerance and discrimination. HR professionals' primary responsibility is to participate in management and leadership activities that foster a varied culture and provide employees more agency within it. One that treats its workers with dignity and respect encourages their participation in corporate life, and gives them the chance to learn, advance, and make meaningful contributions.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9DE378C-A311-4DBB-BB69-FAD5A8B07739}" type="slidenum">
              <a:rPr lang="LID4096" smtClean="0"/>
              <a:t>2</a:t>
            </a:fld>
            <a:endParaRPr lang="LID4096"/>
          </a:p>
        </p:txBody>
      </p:sp>
    </p:spTree>
    <p:extLst>
      <p:ext uri="{BB962C8B-B14F-4D97-AF65-F5344CB8AC3E}">
        <p14:creationId xmlns:p14="http://schemas.microsoft.com/office/powerpoint/2010/main" val="1257258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flexible working arrangement may be characterized as giving workers a variety of opportunities to make some change to their total number of hours worked, such as working half-time or sharing a job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Cavaliere et al.,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Job sharing is another example of a flexible working arrangement. The term "flextime" alludes to flexible employment arrangements in which workers are given the option to pick when they want their working day to begin and finish, as long as they work the number of hours that were agreed upon in their contract. Job sharing is a term used to describe situations in which two or more employees share one or more duties or responsibilities. A working arrangement known as hybrid work may be characterized as one in which some staff members will work on-site while others will work off-site. Working away from the actual workplace or the office of one's employer is an example of the practice known as "telecommuting."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9DE378C-A311-4DBB-BB69-FAD5A8B07739}" type="slidenum">
              <a:rPr lang="LID4096" smtClean="0"/>
              <a:t>3</a:t>
            </a:fld>
            <a:endParaRPr lang="LID4096"/>
          </a:p>
        </p:txBody>
      </p:sp>
    </p:spTree>
    <p:extLst>
      <p:ext uri="{BB962C8B-B14F-4D97-AF65-F5344CB8AC3E}">
        <p14:creationId xmlns:p14="http://schemas.microsoft.com/office/powerpoint/2010/main" val="2047724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the debate on human resource management over the course of the last decade, diversity has taken the lead role. Acknowledging differences in the workplace and adopting work practices that foster an inclusive atmosphere that values our varied abilities, viewpoints, and origins is an essential part of achieving diversity in the workplace. When it comes to acquiring core competencies, an organization's level of success is directly proportional to how effectively its resources are put to use. As a result of the fast expansion of the service industry, human capital is rapidly becoming the most valuable resource. The fact that human resources are in possession of essential knowledge and information distinguishes them as a source for the production of intellectual capital, which is what differentiates an organization from its rivals. If management wants to produce value, it should look for methods to make effective use of its people. The firm's ability to create a competitive advantage is directly correlated to the degree to which the management of its human resources is aligned with the company's overall business plan. The HR staff members each have a part to play in fostering an environment that values diversity and inclusion.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9DE378C-A311-4DBB-BB69-FAD5A8B07739}" type="slidenum">
              <a:rPr lang="LID4096" smtClean="0"/>
              <a:t>4</a:t>
            </a:fld>
            <a:endParaRPr lang="LID4096"/>
          </a:p>
        </p:txBody>
      </p:sp>
    </p:spTree>
    <p:extLst>
      <p:ext uri="{BB962C8B-B14F-4D97-AF65-F5344CB8AC3E}">
        <p14:creationId xmlns:p14="http://schemas.microsoft.com/office/powerpoint/2010/main" val="302993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HR professionals' primary responsibility is to participate in management and leadership activities that foster a varied culture and provide employees more agency within it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Moustaghfir</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one that treats its workers with dignity and respect, encourages their participation in corporate life, and gives them the chance to learn, advance, and make significant contributions. In the majority of firms, it may be challenging to gain a clear image of what diversity looks like for a given company. It is crucial for HR departments to keep an eye on diversity. Audits provide the means to accomplish this goal. Not only should this be done for the workers who are already on staff, but it should also be included in the procedures for hiring new workers. The ability to accurately assess progress will be enabled as a result of this. They may make it a point to gather data on salary disparities, racial majorities, and other discriminatory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order to guarantee that they correct obvious inclusion and diversity deficits.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9DE378C-A311-4DBB-BB69-FAD5A8B07739}" type="slidenum">
              <a:rPr lang="LID4096" smtClean="0"/>
              <a:t>5</a:t>
            </a:fld>
            <a:endParaRPr lang="LID4096"/>
          </a:p>
        </p:txBody>
      </p:sp>
    </p:spTree>
    <p:extLst>
      <p:ext uri="{BB962C8B-B14F-4D97-AF65-F5344CB8AC3E}">
        <p14:creationId xmlns:p14="http://schemas.microsoft.com/office/powerpoint/2010/main" val="2003807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Building a diverse workforce via recruiting or development should be the primary priority of human resources departments in regard to diversity. There is an almost infinite number of methods to accomplish this goal. There are a few that may be achieved via either internal or external collaborations. Building a diverse workforce via recruiting or development should be the primary priority of human resources departments in regard to diversity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Moustaghfir</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There is an almost infinite number of methods to accomplish this goal. There are a few that may be achieved via either internal or external collaborations. Maintain a flexible approach to the conditions of your job. If you appeal to a larger geographic region as well as those who have families by providing flexible working options, you will instantly be able to increase the size of the pool of applicants from whom you may choose.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9DE378C-A311-4DBB-BB69-FAD5A8B07739}" type="slidenum">
              <a:rPr lang="LID4096" smtClean="0"/>
              <a:t>6</a:t>
            </a:fld>
            <a:endParaRPr lang="LID4096"/>
          </a:p>
        </p:txBody>
      </p:sp>
    </p:spTree>
    <p:extLst>
      <p:ext uri="{BB962C8B-B14F-4D97-AF65-F5344CB8AC3E}">
        <p14:creationId xmlns:p14="http://schemas.microsoft.com/office/powerpoint/2010/main" val="3560915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Mentoring may come from either inside an organization or from the outside. For example, some HR professionals collaborate with local educational institutions or youth organizations. This helps to cultivate potential at an early stage and ensures that people from a broader range of backgrounds are aware of the changes. Mentees have a better chance of avoiding the blunders that would otherwise be made if they have access to the wisdom and direction of a mentor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Siegle</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They will acquire leadership abilities and chances to work in leadership roles as they make progress toward accomplishing their goals. As they get closer to reaching their objectives, they will make progress.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9DE378C-A311-4DBB-BB69-FAD5A8B07739}" type="slidenum">
              <a:rPr lang="LID4096" smtClean="0"/>
              <a:t>7</a:t>
            </a:fld>
            <a:endParaRPr lang="LID4096"/>
          </a:p>
        </p:txBody>
      </p:sp>
    </p:spTree>
    <p:extLst>
      <p:ext uri="{BB962C8B-B14F-4D97-AF65-F5344CB8AC3E}">
        <p14:creationId xmlns:p14="http://schemas.microsoft.com/office/powerpoint/2010/main" val="1967431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diversity of cultures represented in the workplace is expanding. When this is taken into consideration, businesses that actively promote diversity have a significant edge over their competitors. It also enables such organizations to uncover and capitalize on possibilities that have not yet been explored. It is imperative that HR teams comprehend the significance of ensuring the diversity of their supplier chains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Kumar et al.,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addition to this, it should represent not just your customer base but also the fact that there is a commercial reason for having a diverse supply chain.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9DE378C-A311-4DBB-BB69-FAD5A8B07739}" type="slidenum">
              <a:rPr lang="LID4096" smtClean="0"/>
              <a:t>8</a:t>
            </a:fld>
            <a:endParaRPr lang="LID4096"/>
          </a:p>
        </p:txBody>
      </p:sp>
    </p:spTree>
    <p:extLst>
      <p:ext uri="{BB962C8B-B14F-4D97-AF65-F5344CB8AC3E}">
        <p14:creationId xmlns:p14="http://schemas.microsoft.com/office/powerpoint/2010/main" val="1141585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fact that people with disabilities do not have to worry about getting about is a massive advantage for them. Individuals with physical impairments or health concerns, whether they are temporary or chronic, have greater access to career prospects when employers provide flexible working arrangements and schedules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Chandola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Virtual collaboration solutions, such as video captioning, text-to-speech programs, and adaptive displays and input devices, allow them to work from home without being marked out. In addition, they may now work remotely and not be marked out by their employer. People who have disabilities have the right to request more flexible working arrangements so that they may continue to be employed. A workplace culture that is flexible can be beneficial to the wellness of all employees.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9DE378C-A311-4DBB-BB69-FAD5A8B07739}" type="slidenum">
              <a:rPr lang="LID4096" smtClean="0"/>
              <a:t>9</a:t>
            </a:fld>
            <a:endParaRPr lang="LID4096"/>
          </a:p>
        </p:txBody>
      </p:sp>
    </p:spTree>
    <p:extLst>
      <p:ext uri="{BB962C8B-B14F-4D97-AF65-F5344CB8AC3E}">
        <p14:creationId xmlns:p14="http://schemas.microsoft.com/office/powerpoint/2010/main" val="3795104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Companies that implement flexible work rules are able to increase the pool of potential workers and provide a better working environment for employees who come from underrepresented groups. Persons of color, Hispanics, and members of indigenous communities are included in this category. It ultimately results in improved employee retention and culture as a whole. Although flexible work arrangements cannot overcome all of the challenges faced by workers of color, they help alleviate some of the emotional strain that is sometimes associated with working in an environment that is primarily white.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9DE378C-A311-4DBB-BB69-FAD5A8B07739}" type="slidenum">
              <a:rPr lang="LID4096" smtClean="0"/>
              <a:t>10</a:t>
            </a:fld>
            <a:endParaRPr lang="LID4096"/>
          </a:p>
        </p:txBody>
      </p:sp>
    </p:spTree>
    <p:extLst>
      <p:ext uri="{BB962C8B-B14F-4D97-AF65-F5344CB8AC3E}">
        <p14:creationId xmlns:p14="http://schemas.microsoft.com/office/powerpoint/2010/main" val="132080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Women could benefit from arrangements that are flexible in order to maintain better a healthy work-life balance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Aziz-Ur-Rehman &amp; Siddiqui,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Working moms who have access to work flexibility options may continue their careers while still working from the comfort of their own homes. They are able to look after their kids while still maintaining their jobs, so they don't have to choose between the two priorities in their lives. And most significantly, they can let go of the working mother's guilt because they are aware that they are able to be there (emotionally and physically) for their children even while they are working. Many moms who have jobs are anxious that pursuing better positions would require them to work longer hours, and they are not prepared to make the sacrifice necessary to achieve those higher positions. Women are able to ascend the economic ladder without being concerned that they will lose time with their children if they have a schedule that is flexible enough to accommodate their needs.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9DE378C-A311-4DBB-BB69-FAD5A8B07739}" type="slidenum">
              <a:rPr lang="LID4096" smtClean="0"/>
              <a:t>11</a:t>
            </a:fld>
            <a:endParaRPr lang="LID4096"/>
          </a:p>
        </p:txBody>
      </p:sp>
    </p:spTree>
    <p:extLst>
      <p:ext uri="{BB962C8B-B14F-4D97-AF65-F5344CB8AC3E}">
        <p14:creationId xmlns:p14="http://schemas.microsoft.com/office/powerpoint/2010/main" val="38633218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ability to hire employees based "on talent first, location second" is made possible by flexible working arrangements in firms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Msuya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&amp; Kumar, 2022)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They are able to successfully broaden their hunts for talent outside the boundaries of their office's zip code and attract people who, in the world that existed before the epidemic, may have been excluded from such chances. To grow their talent pool, companies may acquire qualified workers and implement flexible work options for their employees. Employing individuals from far-flung areas broadens access to more talent and brings in more employees since it eliminates the need for costly and extensive physical infrastructure. Many benefits accrue to businesses as a result of the formation of diverse teams, including increased access to a greater variety of expertise and experience in a wider variety of sectors. It is also an excellent method to build a worldwide talent pool, which will allow the organization to benefit from a wider variety of viewpoints, attitudes, and ideas.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9DE378C-A311-4DBB-BB69-FAD5A8B07739}" type="slidenum">
              <a:rPr lang="LID4096" smtClean="0"/>
              <a:t>12</a:t>
            </a:fld>
            <a:endParaRPr lang="LID4096"/>
          </a:p>
        </p:txBody>
      </p:sp>
    </p:spTree>
    <p:extLst>
      <p:ext uri="{BB962C8B-B14F-4D97-AF65-F5344CB8AC3E}">
        <p14:creationId xmlns:p14="http://schemas.microsoft.com/office/powerpoint/2010/main" val="35310093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rgbClr val="FFFFFF"/>
                </a:solidFill>
              </a:rPr>
              <a:t>Traditional office layouts might be contrasted with more flexible work arrangements. Different forms of labor are available for the employees' selection. However, they are required to work the hours that are specified on the contract. Differences in terms of race, gender, and culture are inalienable components of diversity. The goal of inclusion is to welcome and support everyone, notwithstanding the aforementioned distinctions. Diversity and inclusion are important focuses for HR's work. The adoption of more adaptable working arrangements has helped to advance inclusiveness and diversity. Because recent developments in technology have made it possible for individuals to access significant bits of information regardless of where they are, there is no longer a need that workers be stationed at an office in order for them to be productive. Employees who have the opportunity to negotiate a less rigorous working arrangement are able to enhance their work-life balance and their ability to contribute to their firm via the use of flexible working arrangements. There is a wide variety available, including flextime, job sharing, working remotely, and hybrid working arrangements. The HR department may keep an eye on diversity, broaden the talent pool, and provide mentoring. Inclusion of persons of different genders, people living with disabilities, and members of underrepresented groups is made possible via flexible employment arrangements.</a:t>
            </a:r>
            <a:endParaRPr lang="LID4096" dirty="0"/>
          </a:p>
        </p:txBody>
      </p:sp>
      <p:sp>
        <p:nvSpPr>
          <p:cNvPr id="4" name="Slide Number Placeholder 3"/>
          <p:cNvSpPr>
            <a:spLocks noGrp="1"/>
          </p:cNvSpPr>
          <p:nvPr>
            <p:ph type="sldNum" sz="quarter" idx="5"/>
          </p:nvPr>
        </p:nvSpPr>
        <p:spPr/>
        <p:txBody>
          <a:bodyPr/>
          <a:lstStyle/>
          <a:p>
            <a:fld id="{39DE378C-A311-4DBB-BB69-FAD5A8B07739}" type="slidenum">
              <a:rPr lang="LID4096" smtClean="0"/>
              <a:t>13</a:t>
            </a:fld>
            <a:endParaRPr lang="LID4096"/>
          </a:p>
        </p:txBody>
      </p:sp>
    </p:spTree>
    <p:extLst>
      <p:ext uri="{BB962C8B-B14F-4D97-AF65-F5344CB8AC3E}">
        <p14:creationId xmlns:p14="http://schemas.microsoft.com/office/powerpoint/2010/main" val="934678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3E4FB-91E5-61AC-B48A-F4C7FD3CEB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LID4096"/>
          </a:p>
        </p:txBody>
      </p:sp>
      <p:sp>
        <p:nvSpPr>
          <p:cNvPr id="3" name="Subtitle 2">
            <a:extLst>
              <a:ext uri="{FF2B5EF4-FFF2-40B4-BE49-F238E27FC236}">
                <a16:creationId xmlns:a16="http://schemas.microsoft.com/office/drawing/2014/main" id="{B3097E61-F002-FABD-2462-8C56E845AD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LID4096"/>
          </a:p>
        </p:txBody>
      </p:sp>
      <p:sp>
        <p:nvSpPr>
          <p:cNvPr id="4" name="Date Placeholder 3">
            <a:extLst>
              <a:ext uri="{FF2B5EF4-FFF2-40B4-BE49-F238E27FC236}">
                <a16:creationId xmlns:a16="http://schemas.microsoft.com/office/drawing/2014/main" id="{46A7C93E-8F65-E1CE-EA8B-CB4BAA9155C0}"/>
              </a:ext>
            </a:extLst>
          </p:cNvPr>
          <p:cNvSpPr>
            <a:spLocks noGrp="1"/>
          </p:cNvSpPr>
          <p:nvPr>
            <p:ph type="dt" sz="half" idx="10"/>
          </p:nvPr>
        </p:nvSpPr>
        <p:spPr/>
        <p:txBody>
          <a:bodyPr/>
          <a:lstStyle/>
          <a:p>
            <a:fld id="{3EBEC4A3-358B-4032-9433-9FD2FE036689}" type="datetimeFigureOut">
              <a:rPr lang="LID4096" smtClean="0"/>
              <a:t>08/18/2022</a:t>
            </a:fld>
            <a:endParaRPr lang="LID4096"/>
          </a:p>
        </p:txBody>
      </p:sp>
      <p:sp>
        <p:nvSpPr>
          <p:cNvPr id="5" name="Footer Placeholder 4">
            <a:extLst>
              <a:ext uri="{FF2B5EF4-FFF2-40B4-BE49-F238E27FC236}">
                <a16:creationId xmlns:a16="http://schemas.microsoft.com/office/drawing/2014/main" id="{17ECC594-4B7F-AB78-2F0B-F383A8C1A0E8}"/>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7E5D8AA7-87AA-5026-9B4C-C15DE2E1FADD}"/>
              </a:ext>
            </a:extLst>
          </p:cNvPr>
          <p:cNvSpPr>
            <a:spLocks noGrp="1"/>
          </p:cNvSpPr>
          <p:nvPr>
            <p:ph type="sldNum" sz="quarter" idx="12"/>
          </p:nvPr>
        </p:nvSpPr>
        <p:spPr/>
        <p:txBody>
          <a:bodyPr/>
          <a:lstStyle/>
          <a:p>
            <a:fld id="{B370930B-E896-4258-AEF0-31A53EF4C7D9}" type="slidenum">
              <a:rPr lang="LID4096" smtClean="0"/>
              <a:t>‹#›</a:t>
            </a:fld>
            <a:endParaRPr lang="LID4096"/>
          </a:p>
        </p:txBody>
      </p:sp>
    </p:spTree>
    <p:extLst>
      <p:ext uri="{BB962C8B-B14F-4D97-AF65-F5344CB8AC3E}">
        <p14:creationId xmlns:p14="http://schemas.microsoft.com/office/powerpoint/2010/main" val="2267318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1BCED-83DD-55FC-43A6-E480020A8D6F}"/>
              </a:ext>
            </a:extLst>
          </p:cNvPr>
          <p:cNvSpPr>
            <a:spLocks noGrp="1"/>
          </p:cNvSpPr>
          <p:nvPr>
            <p:ph type="title"/>
          </p:nvPr>
        </p:nvSpPr>
        <p:spPr/>
        <p:txBody>
          <a:bodyPr/>
          <a:lstStyle/>
          <a:p>
            <a:r>
              <a:rPr lang="en-US"/>
              <a:t>Click to edit Master title style</a:t>
            </a:r>
            <a:endParaRPr lang="LID4096"/>
          </a:p>
        </p:txBody>
      </p:sp>
      <p:sp>
        <p:nvSpPr>
          <p:cNvPr id="3" name="Content Placeholder 2">
            <a:extLst>
              <a:ext uri="{FF2B5EF4-FFF2-40B4-BE49-F238E27FC236}">
                <a16:creationId xmlns:a16="http://schemas.microsoft.com/office/drawing/2014/main" id="{E867CC0A-F5F5-DCEB-2C37-CAE850A611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7A7AB52F-5403-9CD6-9A6C-7A520F6D4044}"/>
              </a:ext>
            </a:extLst>
          </p:cNvPr>
          <p:cNvSpPr>
            <a:spLocks noGrp="1"/>
          </p:cNvSpPr>
          <p:nvPr>
            <p:ph type="dt" sz="half" idx="10"/>
          </p:nvPr>
        </p:nvSpPr>
        <p:spPr/>
        <p:txBody>
          <a:bodyPr/>
          <a:lstStyle/>
          <a:p>
            <a:fld id="{3EBEC4A3-358B-4032-9433-9FD2FE036689}" type="datetimeFigureOut">
              <a:rPr lang="LID4096" smtClean="0"/>
              <a:t>08/18/2022</a:t>
            </a:fld>
            <a:endParaRPr lang="LID4096"/>
          </a:p>
        </p:txBody>
      </p:sp>
      <p:sp>
        <p:nvSpPr>
          <p:cNvPr id="5" name="Footer Placeholder 4">
            <a:extLst>
              <a:ext uri="{FF2B5EF4-FFF2-40B4-BE49-F238E27FC236}">
                <a16:creationId xmlns:a16="http://schemas.microsoft.com/office/drawing/2014/main" id="{EFDC9306-3384-3D02-A17D-67D30B2E7D51}"/>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2F6D27E3-97AA-CFD0-022F-4C8BCA947C0E}"/>
              </a:ext>
            </a:extLst>
          </p:cNvPr>
          <p:cNvSpPr>
            <a:spLocks noGrp="1"/>
          </p:cNvSpPr>
          <p:nvPr>
            <p:ph type="sldNum" sz="quarter" idx="12"/>
          </p:nvPr>
        </p:nvSpPr>
        <p:spPr/>
        <p:txBody>
          <a:bodyPr/>
          <a:lstStyle/>
          <a:p>
            <a:fld id="{B370930B-E896-4258-AEF0-31A53EF4C7D9}" type="slidenum">
              <a:rPr lang="LID4096" smtClean="0"/>
              <a:t>‹#›</a:t>
            </a:fld>
            <a:endParaRPr lang="LID4096"/>
          </a:p>
        </p:txBody>
      </p:sp>
    </p:spTree>
    <p:extLst>
      <p:ext uri="{BB962C8B-B14F-4D97-AF65-F5344CB8AC3E}">
        <p14:creationId xmlns:p14="http://schemas.microsoft.com/office/powerpoint/2010/main" val="592929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F384-0AE7-50AA-6526-255013C878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LID4096"/>
          </a:p>
        </p:txBody>
      </p:sp>
      <p:sp>
        <p:nvSpPr>
          <p:cNvPr id="3" name="Text Placeholder 2">
            <a:extLst>
              <a:ext uri="{FF2B5EF4-FFF2-40B4-BE49-F238E27FC236}">
                <a16:creationId xmlns:a16="http://schemas.microsoft.com/office/drawing/2014/main" id="{C987C1FB-E42A-655F-7188-CFFBC1F3F3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8F9ECC-4ABE-2B88-48FF-9DB2527185E2}"/>
              </a:ext>
            </a:extLst>
          </p:cNvPr>
          <p:cNvSpPr>
            <a:spLocks noGrp="1"/>
          </p:cNvSpPr>
          <p:nvPr>
            <p:ph type="dt" sz="half" idx="10"/>
          </p:nvPr>
        </p:nvSpPr>
        <p:spPr/>
        <p:txBody>
          <a:bodyPr/>
          <a:lstStyle/>
          <a:p>
            <a:fld id="{3EBEC4A3-358B-4032-9433-9FD2FE036689}" type="datetimeFigureOut">
              <a:rPr lang="LID4096" smtClean="0"/>
              <a:t>08/18/2022</a:t>
            </a:fld>
            <a:endParaRPr lang="LID4096"/>
          </a:p>
        </p:txBody>
      </p:sp>
      <p:sp>
        <p:nvSpPr>
          <p:cNvPr id="5" name="Footer Placeholder 4">
            <a:extLst>
              <a:ext uri="{FF2B5EF4-FFF2-40B4-BE49-F238E27FC236}">
                <a16:creationId xmlns:a16="http://schemas.microsoft.com/office/drawing/2014/main" id="{1F1F5233-0A3B-758C-CC14-061A71D68671}"/>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78A8094A-8B37-2F2F-EA95-518107D9A5E9}"/>
              </a:ext>
            </a:extLst>
          </p:cNvPr>
          <p:cNvSpPr>
            <a:spLocks noGrp="1"/>
          </p:cNvSpPr>
          <p:nvPr>
            <p:ph type="sldNum" sz="quarter" idx="12"/>
          </p:nvPr>
        </p:nvSpPr>
        <p:spPr/>
        <p:txBody>
          <a:bodyPr/>
          <a:lstStyle/>
          <a:p>
            <a:fld id="{B370930B-E896-4258-AEF0-31A53EF4C7D9}" type="slidenum">
              <a:rPr lang="LID4096" smtClean="0"/>
              <a:t>‹#›</a:t>
            </a:fld>
            <a:endParaRPr lang="LID4096"/>
          </a:p>
        </p:txBody>
      </p:sp>
    </p:spTree>
    <p:extLst>
      <p:ext uri="{BB962C8B-B14F-4D97-AF65-F5344CB8AC3E}">
        <p14:creationId xmlns:p14="http://schemas.microsoft.com/office/powerpoint/2010/main" val="259074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DEC4-2483-12D2-BD9A-4B7DE1BB11A5}"/>
              </a:ext>
            </a:extLst>
          </p:cNvPr>
          <p:cNvSpPr>
            <a:spLocks noGrp="1"/>
          </p:cNvSpPr>
          <p:nvPr>
            <p:ph type="title"/>
          </p:nvPr>
        </p:nvSpPr>
        <p:spPr/>
        <p:txBody>
          <a:bodyPr/>
          <a:lstStyle/>
          <a:p>
            <a:r>
              <a:rPr lang="en-US"/>
              <a:t>Click to edit Master title style</a:t>
            </a:r>
            <a:endParaRPr lang="LID4096"/>
          </a:p>
        </p:txBody>
      </p:sp>
      <p:sp>
        <p:nvSpPr>
          <p:cNvPr id="3" name="Content Placeholder 2">
            <a:extLst>
              <a:ext uri="{FF2B5EF4-FFF2-40B4-BE49-F238E27FC236}">
                <a16:creationId xmlns:a16="http://schemas.microsoft.com/office/drawing/2014/main" id="{A823B1F4-8C56-5822-4772-56BFBB4285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Content Placeholder 3">
            <a:extLst>
              <a:ext uri="{FF2B5EF4-FFF2-40B4-BE49-F238E27FC236}">
                <a16:creationId xmlns:a16="http://schemas.microsoft.com/office/drawing/2014/main" id="{E71D7E08-8360-6801-C91F-AC2F3628FE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5" name="Date Placeholder 4">
            <a:extLst>
              <a:ext uri="{FF2B5EF4-FFF2-40B4-BE49-F238E27FC236}">
                <a16:creationId xmlns:a16="http://schemas.microsoft.com/office/drawing/2014/main" id="{69CE35E9-BAE1-9260-93B1-AC8EAD6C2157}"/>
              </a:ext>
            </a:extLst>
          </p:cNvPr>
          <p:cNvSpPr>
            <a:spLocks noGrp="1"/>
          </p:cNvSpPr>
          <p:nvPr>
            <p:ph type="dt" sz="half" idx="10"/>
          </p:nvPr>
        </p:nvSpPr>
        <p:spPr/>
        <p:txBody>
          <a:bodyPr/>
          <a:lstStyle/>
          <a:p>
            <a:fld id="{3EBEC4A3-358B-4032-9433-9FD2FE036689}" type="datetimeFigureOut">
              <a:rPr lang="LID4096" smtClean="0"/>
              <a:t>08/18/2022</a:t>
            </a:fld>
            <a:endParaRPr lang="LID4096"/>
          </a:p>
        </p:txBody>
      </p:sp>
      <p:sp>
        <p:nvSpPr>
          <p:cNvPr id="6" name="Footer Placeholder 5">
            <a:extLst>
              <a:ext uri="{FF2B5EF4-FFF2-40B4-BE49-F238E27FC236}">
                <a16:creationId xmlns:a16="http://schemas.microsoft.com/office/drawing/2014/main" id="{F614B0FC-EBAE-66B7-D77C-FA9503E579FE}"/>
              </a:ext>
            </a:extLst>
          </p:cNvPr>
          <p:cNvSpPr>
            <a:spLocks noGrp="1"/>
          </p:cNvSpPr>
          <p:nvPr>
            <p:ph type="ftr" sz="quarter" idx="11"/>
          </p:nvPr>
        </p:nvSpPr>
        <p:spPr/>
        <p:txBody>
          <a:bodyPr/>
          <a:lstStyle/>
          <a:p>
            <a:endParaRPr lang="LID4096"/>
          </a:p>
        </p:txBody>
      </p:sp>
      <p:sp>
        <p:nvSpPr>
          <p:cNvPr id="7" name="Slide Number Placeholder 6">
            <a:extLst>
              <a:ext uri="{FF2B5EF4-FFF2-40B4-BE49-F238E27FC236}">
                <a16:creationId xmlns:a16="http://schemas.microsoft.com/office/drawing/2014/main" id="{052811B3-94B3-5DCE-4EDE-002FD8CE4A4E}"/>
              </a:ext>
            </a:extLst>
          </p:cNvPr>
          <p:cNvSpPr>
            <a:spLocks noGrp="1"/>
          </p:cNvSpPr>
          <p:nvPr>
            <p:ph type="sldNum" sz="quarter" idx="12"/>
          </p:nvPr>
        </p:nvSpPr>
        <p:spPr/>
        <p:txBody>
          <a:bodyPr/>
          <a:lstStyle/>
          <a:p>
            <a:fld id="{B370930B-E896-4258-AEF0-31A53EF4C7D9}" type="slidenum">
              <a:rPr lang="LID4096" smtClean="0"/>
              <a:t>‹#›</a:t>
            </a:fld>
            <a:endParaRPr lang="LID4096"/>
          </a:p>
        </p:txBody>
      </p:sp>
    </p:spTree>
    <p:extLst>
      <p:ext uri="{BB962C8B-B14F-4D97-AF65-F5344CB8AC3E}">
        <p14:creationId xmlns:p14="http://schemas.microsoft.com/office/powerpoint/2010/main" val="1157710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E2A5C-11EB-7AAB-BC65-38D3BC13B932}"/>
              </a:ext>
            </a:extLst>
          </p:cNvPr>
          <p:cNvSpPr>
            <a:spLocks noGrp="1"/>
          </p:cNvSpPr>
          <p:nvPr>
            <p:ph type="title"/>
          </p:nvPr>
        </p:nvSpPr>
        <p:spPr>
          <a:xfrm>
            <a:off x="839788" y="365125"/>
            <a:ext cx="10515600" cy="1325563"/>
          </a:xfrm>
        </p:spPr>
        <p:txBody>
          <a:bodyPr/>
          <a:lstStyle/>
          <a:p>
            <a:r>
              <a:rPr lang="en-US"/>
              <a:t>Click to edit Master title style</a:t>
            </a:r>
            <a:endParaRPr lang="LID4096"/>
          </a:p>
        </p:txBody>
      </p:sp>
      <p:sp>
        <p:nvSpPr>
          <p:cNvPr id="3" name="Text Placeholder 2">
            <a:extLst>
              <a:ext uri="{FF2B5EF4-FFF2-40B4-BE49-F238E27FC236}">
                <a16:creationId xmlns:a16="http://schemas.microsoft.com/office/drawing/2014/main" id="{1957606A-CC08-B30C-D555-D960D6D1B5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0BB221-65BB-31D3-4307-B67C29B7B4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5" name="Text Placeholder 4">
            <a:extLst>
              <a:ext uri="{FF2B5EF4-FFF2-40B4-BE49-F238E27FC236}">
                <a16:creationId xmlns:a16="http://schemas.microsoft.com/office/drawing/2014/main" id="{2CB793FA-0BB9-EDD8-F951-E5A4E42E0A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DF0DC9-9722-A54B-4A31-E6983B496E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7" name="Date Placeholder 6">
            <a:extLst>
              <a:ext uri="{FF2B5EF4-FFF2-40B4-BE49-F238E27FC236}">
                <a16:creationId xmlns:a16="http://schemas.microsoft.com/office/drawing/2014/main" id="{801AE867-F2CA-B92A-74FD-5317B03AAA9E}"/>
              </a:ext>
            </a:extLst>
          </p:cNvPr>
          <p:cNvSpPr>
            <a:spLocks noGrp="1"/>
          </p:cNvSpPr>
          <p:nvPr>
            <p:ph type="dt" sz="half" idx="10"/>
          </p:nvPr>
        </p:nvSpPr>
        <p:spPr/>
        <p:txBody>
          <a:bodyPr/>
          <a:lstStyle/>
          <a:p>
            <a:fld id="{3EBEC4A3-358B-4032-9433-9FD2FE036689}" type="datetimeFigureOut">
              <a:rPr lang="LID4096" smtClean="0"/>
              <a:t>08/18/2022</a:t>
            </a:fld>
            <a:endParaRPr lang="LID4096"/>
          </a:p>
        </p:txBody>
      </p:sp>
      <p:sp>
        <p:nvSpPr>
          <p:cNvPr id="8" name="Footer Placeholder 7">
            <a:extLst>
              <a:ext uri="{FF2B5EF4-FFF2-40B4-BE49-F238E27FC236}">
                <a16:creationId xmlns:a16="http://schemas.microsoft.com/office/drawing/2014/main" id="{5E17601B-F5D0-97B4-1F92-6F64EF8505CB}"/>
              </a:ext>
            </a:extLst>
          </p:cNvPr>
          <p:cNvSpPr>
            <a:spLocks noGrp="1"/>
          </p:cNvSpPr>
          <p:nvPr>
            <p:ph type="ftr" sz="quarter" idx="11"/>
          </p:nvPr>
        </p:nvSpPr>
        <p:spPr/>
        <p:txBody>
          <a:bodyPr/>
          <a:lstStyle/>
          <a:p>
            <a:endParaRPr lang="LID4096"/>
          </a:p>
        </p:txBody>
      </p:sp>
      <p:sp>
        <p:nvSpPr>
          <p:cNvPr id="9" name="Slide Number Placeholder 8">
            <a:extLst>
              <a:ext uri="{FF2B5EF4-FFF2-40B4-BE49-F238E27FC236}">
                <a16:creationId xmlns:a16="http://schemas.microsoft.com/office/drawing/2014/main" id="{33EF690F-DA9E-0DF6-443F-8BC1499E4C03}"/>
              </a:ext>
            </a:extLst>
          </p:cNvPr>
          <p:cNvSpPr>
            <a:spLocks noGrp="1"/>
          </p:cNvSpPr>
          <p:nvPr>
            <p:ph type="sldNum" sz="quarter" idx="12"/>
          </p:nvPr>
        </p:nvSpPr>
        <p:spPr/>
        <p:txBody>
          <a:bodyPr/>
          <a:lstStyle/>
          <a:p>
            <a:fld id="{B370930B-E896-4258-AEF0-31A53EF4C7D9}" type="slidenum">
              <a:rPr lang="LID4096" smtClean="0"/>
              <a:t>‹#›</a:t>
            </a:fld>
            <a:endParaRPr lang="LID4096"/>
          </a:p>
        </p:txBody>
      </p:sp>
    </p:spTree>
    <p:extLst>
      <p:ext uri="{BB962C8B-B14F-4D97-AF65-F5344CB8AC3E}">
        <p14:creationId xmlns:p14="http://schemas.microsoft.com/office/powerpoint/2010/main" val="3647309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AEED-A2C8-15E1-EC9D-335771015C4D}"/>
              </a:ext>
            </a:extLst>
          </p:cNvPr>
          <p:cNvSpPr>
            <a:spLocks noGrp="1"/>
          </p:cNvSpPr>
          <p:nvPr>
            <p:ph type="title"/>
          </p:nvPr>
        </p:nvSpPr>
        <p:spPr/>
        <p:txBody>
          <a:bodyPr/>
          <a:lstStyle/>
          <a:p>
            <a:r>
              <a:rPr lang="en-US"/>
              <a:t>Click to edit Master title style</a:t>
            </a:r>
            <a:endParaRPr lang="LID4096"/>
          </a:p>
        </p:txBody>
      </p:sp>
      <p:sp>
        <p:nvSpPr>
          <p:cNvPr id="3" name="Date Placeholder 2">
            <a:extLst>
              <a:ext uri="{FF2B5EF4-FFF2-40B4-BE49-F238E27FC236}">
                <a16:creationId xmlns:a16="http://schemas.microsoft.com/office/drawing/2014/main" id="{44780A0F-BF84-F2D5-9CD2-40D8610C9084}"/>
              </a:ext>
            </a:extLst>
          </p:cNvPr>
          <p:cNvSpPr>
            <a:spLocks noGrp="1"/>
          </p:cNvSpPr>
          <p:nvPr>
            <p:ph type="dt" sz="half" idx="10"/>
          </p:nvPr>
        </p:nvSpPr>
        <p:spPr/>
        <p:txBody>
          <a:bodyPr/>
          <a:lstStyle/>
          <a:p>
            <a:fld id="{3EBEC4A3-358B-4032-9433-9FD2FE036689}" type="datetimeFigureOut">
              <a:rPr lang="LID4096" smtClean="0"/>
              <a:t>08/18/2022</a:t>
            </a:fld>
            <a:endParaRPr lang="LID4096"/>
          </a:p>
        </p:txBody>
      </p:sp>
      <p:sp>
        <p:nvSpPr>
          <p:cNvPr id="4" name="Footer Placeholder 3">
            <a:extLst>
              <a:ext uri="{FF2B5EF4-FFF2-40B4-BE49-F238E27FC236}">
                <a16:creationId xmlns:a16="http://schemas.microsoft.com/office/drawing/2014/main" id="{FFF4C801-4C97-1E1A-5C17-AEBBDDD49440}"/>
              </a:ext>
            </a:extLst>
          </p:cNvPr>
          <p:cNvSpPr>
            <a:spLocks noGrp="1"/>
          </p:cNvSpPr>
          <p:nvPr>
            <p:ph type="ftr" sz="quarter" idx="11"/>
          </p:nvPr>
        </p:nvSpPr>
        <p:spPr/>
        <p:txBody>
          <a:bodyPr/>
          <a:lstStyle/>
          <a:p>
            <a:endParaRPr lang="LID4096"/>
          </a:p>
        </p:txBody>
      </p:sp>
      <p:sp>
        <p:nvSpPr>
          <p:cNvPr id="5" name="Slide Number Placeholder 4">
            <a:extLst>
              <a:ext uri="{FF2B5EF4-FFF2-40B4-BE49-F238E27FC236}">
                <a16:creationId xmlns:a16="http://schemas.microsoft.com/office/drawing/2014/main" id="{95B9D8A1-5626-A8DB-BE07-20004A35E937}"/>
              </a:ext>
            </a:extLst>
          </p:cNvPr>
          <p:cNvSpPr>
            <a:spLocks noGrp="1"/>
          </p:cNvSpPr>
          <p:nvPr>
            <p:ph type="sldNum" sz="quarter" idx="12"/>
          </p:nvPr>
        </p:nvSpPr>
        <p:spPr/>
        <p:txBody>
          <a:bodyPr/>
          <a:lstStyle/>
          <a:p>
            <a:fld id="{B370930B-E896-4258-AEF0-31A53EF4C7D9}" type="slidenum">
              <a:rPr lang="LID4096" smtClean="0"/>
              <a:t>‹#›</a:t>
            </a:fld>
            <a:endParaRPr lang="LID4096"/>
          </a:p>
        </p:txBody>
      </p:sp>
    </p:spTree>
    <p:extLst>
      <p:ext uri="{BB962C8B-B14F-4D97-AF65-F5344CB8AC3E}">
        <p14:creationId xmlns:p14="http://schemas.microsoft.com/office/powerpoint/2010/main" val="4142015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664751-8326-6CD2-27E6-666094100F47}"/>
              </a:ext>
            </a:extLst>
          </p:cNvPr>
          <p:cNvSpPr>
            <a:spLocks noGrp="1"/>
          </p:cNvSpPr>
          <p:nvPr>
            <p:ph type="dt" sz="half" idx="10"/>
          </p:nvPr>
        </p:nvSpPr>
        <p:spPr/>
        <p:txBody>
          <a:bodyPr/>
          <a:lstStyle/>
          <a:p>
            <a:fld id="{3EBEC4A3-358B-4032-9433-9FD2FE036689}" type="datetimeFigureOut">
              <a:rPr lang="LID4096" smtClean="0"/>
              <a:t>08/18/2022</a:t>
            </a:fld>
            <a:endParaRPr lang="LID4096"/>
          </a:p>
        </p:txBody>
      </p:sp>
      <p:sp>
        <p:nvSpPr>
          <p:cNvPr id="3" name="Footer Placeholder 2">
            <a:extLst>
              <a:ext uri="{FF2B5EF4-FFF2-40B4-BE49-F238E27FC236}">
                <a16:creationId xmlns:a16="http://schemas.microsoft.com/office/drawing/2014/main" id="{40C84B4F-63B7-CEEB-9EB1-D7479D9E68DD}"/>
              </a:ext>
            </a:extLst>
          </p:cNvPr>
          <p:cNvSpPr>
            <a:spLocks noGrp="1"/>
          </p:cNvSpPr>
          <p:nvPr>
            <p:ph type="ftr" sz="quarter" idx="11"/>
          </p:nvPr>
        </p:nvSpPr>
        <p:spPr/>
        <p:txBody>
          <a:bodyPr/>
          <a:lstStyle/>
          <a:p>
            <a:endParaRPr lang="LID4096"/>
          </a:p>
        </p:txBody>
      </p:sp>
      <p:sp>
        <p:nvSpPr>
          <p:cNvPr id="4" name="Slide Number Placeholder 3">
            <a:extLst>
              <a:ext uri="{FF2B5EF4-FFF2-40B4-BE49-F238E27FC236}">
                <a16:creationId xmlns:a16="http://schemas.microsoft.com/office/drawing/2014/main" id="{AB99AC43-E024-7566-20A6-74266B499E1D}"/>
              </a:ext>
            </a:extLst>
          </p:cNvPr>
          <p:cNvSpPr>
            <a:spLocks noGrp="1"/>
          </p:cNvSpPr>
          <p:nvPr>
            <p:ph type="sldNum" sz="quarter" idx="12"/>
          </p:nvPr>
        </p:nvSpPr>
        <p:spPr/>
        <p:txBody>
          <a:bodyPr/>
          <a:lstStyle/>
          <a:p>
            <a:fld id="{B370930B-E896-4258-AEF0-31A53EF4C7D9}" type="slidenum">
              <a:rPr lang="LID4096" smtClean="0"/>
              <a:t>‹#›</a:t>
            </a:fld>
            <a:endParaRPr lang="LID4096"/>
          </a:p>
        </p:txBody>
      </p:sp>
    </p:spTree>
    <p:extLst>
      <p:ext uri="{BB962C8B-B14F-4D97-AF65-F5344CB8AC3E}">
        <p14:creationId xmlns:p14="http://schemas.microsoft.com/office/powerpoint/2010/main" val="219364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39C37-06A8-F970-EB6B-C3583F250E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LID4096"/>
          </a:p>
        </p:txBody>
      </p:sp>
      <p:sp>
        <p:nvSpPr>
          <p:cNvPr id="3" name="Content Placeholder 2">
            <a:extLst>
              <a:ext uri="{FF2B5EF4-FFF2-40B4-BE49-F238E27FC236}">
                <a16:creationId xmlns:a16="http://schemas.microsoft.com/office/drawing/2014/main" id="{3D9068C8-B16F-4CA1-E727-18C981408A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Text Placeholder 3">
            <a:extLst>
              <a:ext uri="{FF2B5EF4-FFF2-40B4-BE49-F238E27FC236}">
                <a16:creationId xmlns:a16="http://schemas.microsoft.com/office/drawing/2014/main" id="{B7A2CEA4-83CF-01C9-A894-7716EA25D0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0AF8A-32F3-8F2E-E502-153A1611AB1C}"/>
              </a:ext>
            </a:extLst>
          </p:cNvPr>
          <p:cNvSpPr>
            <a:spLocks noGrp="1"/>
          </p:cNvSpPr>
          <p:nvPr>
            <p:ph type="dt" sz="half" idx="10"/>
          </p:nvPr>
        </p:nvSpPr>
        <p:spPr/>
        <p:txBody>
          <a:bodyPr/>
          <a:lstStyle/>
          <a:p>
            <a:fld id="{3EBEC4A3-358B-4032-9433-9FD2FE036689}" type="datetimeFigureOut">
              <a:rPr lang="LID4096" smtClean="0"/>
              <a:t>08/18/2022</a:t>
            </a:fld>
            <a:endParaRPr lang="LID4096"/>
          </a:p>
        </p:txBody>
      </p:sp>
      <p:sp>
        <p:nvSpPr>
          <p:cNvPr id="6" name="Footer Placeholder 5">
            <a:extLst>
              <a:ext uri="{FF2B5EF4-FFF2-40B4-BE49-F238E27FC236}">
                <a16:creationId xmlns:a16="http://schemas.microsoft.com/office/drawing/2014/main" id="{7AE7458E-738F-AB02-1508-22FAE17B33DA}"/>
              </a:ext>
            </a:extLst>
          </p:cNvPr>
          <p:cNvSpPr>
            <a:spLocks noGrp="1"/>
          </p:cNvSpPr>
          <p:nvPr>
            <p:ph type="ftr" sz="quarter" idx="11"/>
          </p:nvPr>
        </p:nvSpPr>
        <p:spPr/>
        <p:txBody>
          <a:bodyPr/>
          <a:lstStyle/>
          <a:p>
            <a:endParaRPr lang="LID4096"/>
          </a:p>
        </p:txBody>
      </p:sp>
      <p:sp>
        <p:nvSpPr>
          <p:cNvPr id="7" name="Slide Number Placeholder 6">
            <a:extLst>
              <a:ext uri="{FF2B5EF4-FFF2-40B4-BE49-F238E27FC236}">
                <a16:creationId xmlns:a16="http://schemas.microsoft.com/office/drawing/2014/main" id="{6049EAD9-6F67-AC13-4794-02068442B1F8}"/>
              </a:ext>
            </a:extLst>
          </p:cNvPr>
          <p:cNvSpPr>
            <a:spLocks noGrp="1"/>
          </p:cNvSpPr>
          <p:nvPr>
            <p:ph type="sldNum" sz="quarter" idx="12"/>
          </p:nvPr>
        </p:nvSpPr>
        <p:spPr/>
        <p:txBody>
          <a:bodyPr/>
          <a:lstStyle/>
          <a:p>
            <a:fld id="{B370930B-E896-4258-AEF0-31A53EF4C7D9}" type="slidenum">
              <a:rPr lang="LID4096" smtClean="0"/>
              <a:t>‹#›</a:t>
            </a:fld>
            <a:endParaRPr lang="LID4096"/>
          </a:p>
        </p:txBody>
      </p:sp>
    </p:spTree>
    <p:extLst>
      <p:ext uri="{BB962C8B-B14F-4D97-AF65-F5344CB8AC3E}">
        <p14:creationId xmlns:p14="http://schemas.microsoft.com/office/powerpoint/2010/main" val="1443942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E992F-7BE9-A034-10A1-4D0A17F855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LID4096"/>
          </a:p>
        </p:txBody>
      </p:sp>
      <p:sp>
        <p:nvSpPr>
          <p:cNvPr id="3" name="Picture Placeholder 2">
            <a:extLst>
              <a:ext uri="{FF2B5EF4-FFF2-40B4-BE49-F238E27FC236}">
                <a16:creationId xmlns:a16="http://schemas.microsoft.com/office/drawing/2014/main" id="{3A25B72B-7DCC-C8FA-A7E3-F1AE5DB8D9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LID4096"/>
          </a:p>
        </p:txBody>
      </p:sp>
      <p:sp>
        <p:nvSpPr>
          <p:cNvPr id="4" name="Text Placeholder 3">
            <a:extLst>
              <a:ext uri="{FF2B5EF4-FFF2-40B4-BE49-F238E27FC236}">
                <a16:creationId xmlns:a16="http://schemas.microsoft.com/office/drawing/2014/main" id="{4B8FEE51-F962-37D1-6903-ECFBEE2E87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6F340E-615F-83A4-D909-56D560C2DE1A}"/>
              </a:ext>
            </a:extLst>
          </p:cNvPr>
          <p:cNvSpPr>
            <a:spLocks noGrp="1"/>
          </p:cNvSpPr>
          <p:nvPr>
            <p:ph type="dt" sz="half" idx="10"/>
          </p:nvPr>
        </p:nvSpPr>
        <p:spPr/>
        <p:txBody>
          <a:bodyPr/>
          <a:lstStyle/>
          <a:p>
            <a:fld id="{3EBEC4A3-358B-4032-9433-9FD2FE036689}" type="datetimeFigureOut">
              <a:rPr lang="LID4096" smtClean="0"/>
              <a:t>08/18/2022</a:t>
            </a:fld>
            <a:endParaRPr lang="LID4096"/>
          </a:p>
        </p:txBody>
      </p:sp>
      <p:sp>
        <p:nvSpPr>
          <p:cNvPr id="6" name="Footer Placeholder 5">
            <a:extLst>
              <a:ext uri="{FF2B5EF4-FFF2-40B4-BE49-F238E27FC236}">
                <a16:creationId xmlns:a16="http://schemas.microsoft.com/office/drawing/2014/main" id="{03951DFA-187C-DDE5-63FD-5A201BA4C400}"/>
              </a:ext>
            </a:extLst>
          </p:cNvPr>
          <p:cNvSpPr>
            <a:spLocks noGrp="1"/>
          </p:cNvSpPr>
          <p:nvPr>
            <p:ph type="ftr" sz="quarter" idx="11"/>
          </p:nvPr>
        </p:nvSpPr>
        <p:spPr/>
        <p:txBody>
          <a:bodyPr/>
          <a:lstStyle/>
          <a:p>
            <a:endParaRPr lang="LID4096"/>
          </a:p>
        </p:txBody>
      </p:sp>
      <p:sp>
        <p:nvSpPr>
          <p:cNvPr id="7" name="Slide Number Placeholder 6">
            <a:extLst>
              <a:ext uri="{FF2B5EF4-FFF2-40B4-BE49-F238E27FC236}">
                <a16:creationId xmlns:a16="http://schemas.microsoft.com/office/drawing/2014/main" id="{4CD69E0F-E46F-4729-C340-1B11137D9B62}"/>
              </a:ext>
            </a:extLst>
          </p:cNvPr>
          <p:cNvSpPr>
            <a:spLocks noGrp="1"/>
          </p:cNvSpPr>
          <p:nvPr>
            <p:ph type="sldNum" sz="quarter" idx="12"/>
          </p:nvPr>
        </p:nvSpPr>
        <p:spPr/>
        <p:txBody>
          <a:bodyPr/>
          <a:lstStyle/>
          <a:p>
            <a:fld id="{B370930B-E896-4258-AEF0-31A53EF4C7D9}" type="slidenum">
              <a:rPr lang="LID4096" smtClean="0"/>
              <a:t>‹#›</a:t>
            </a:fld>
            <a:endParaRPr lang="LID4096"/>
          </a:p>
        </p:txBody>
      </p:sp>
    </p:spTree>
    <p:extLst>
      <p:ext uri="{BB962C8B-B14F-4D97-AF65-F5344CB8AC3E}">
        <p14:creationId xmlns:p14="http://schemas.microsoft.com/office/powerpoint/2010/main" val="3412266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AC882-A371-BFBE-F010-AD018DF6BA0D}"/>
              </a:ext>
            </a:extLst>
          </p:cNvPr>
          <p:cNvSpPr>
            <a:spLocks noGrp="1"/>
          </p:cNvSpPr>
          <p:nvPr>
            <p:ph type="title"/>
          </p:nvPr>
        </p:nvSpPr>
        <p:spPr/>
        <p:txBody>
          <a:bodyPr/>
          <a:lstStyle/>
          <a:p>
            <a:r>
              <a:rPr lang="en-US"/>
              <a:t>Click to edit Master title style</a:t>
            </a:r>
            <a:endParaRPr lang="LID4096"/>
          </a:p>
        </p:txBody>
      </p:sp>
      <p:sp>
        <p:nvSpPr>
          <p:cNvPr id="3" name="Vertical Text Placeholder 2">
            <a:extLst>
              <a:ext uri="{FF2B5EF4-FFF2-40B4-BE49-F238E27FC236}">
                <a16:creationId xmlns:a16="http://schemas.microsoft.com/office/drawing/2014/main" id="{95549B42-4E86-4DDB-DD8A-AA20AD5CE9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FA2B1DC5-E9B4-C66F-6CB6-536A6FB14D3F}"/>
              </a:ext>
            </a:extLst>
          </p:cNvPr>
          <p:cNvSpPr>
            <a:spLocks noGrp="1"/>
          </p:cNvSpPr>
          <p:nvPr>
            <p:ph type="dt" sz="half" idx="10"/>
          </p:nvPr>
        </p:nvSpPr>
        <p:spPr/>
        <p:txBody>
          <a:bodyPr/>
          <a:lstStyle/>
          <a:p>
            <a:fld id="{3EBEC4A3-358B-4032-9433-9FD2FE036689}" type="datetimeFigureOut">
              <a:rPr lang="LID4096" smtClean="0"/>
              <a:t>08/18/2022</a:t>
            </a:fld>
            <a:endParaRPr lang="LID4096"/>
          </a:p>
        </p:txBody>
      </p:sp>
      <p:sp>
        <p:nvSpPr>
          <p:cNvPr id="5" name="Footer Placeholder 4">
            <a:extLst>
              <a:ext uri="{FF2B5EF4-FFF2-40B4-BE49-F238E27FC236}">
                <a16:creationId xmlns:a16="http://schemas.microsoft.com/office/drawing/2014/main" id="{EEE95C05-2016-FE2A-4B3C-831FFF2FFD06}"/>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488E27C5-6D85-BF37-0972-4D87B587F3F4}"/>
              </a:ext>
            </a:extLst>
          </p:cNvPr>
          <p:cNvSpPr>
            <a:spLocks noGrp="1"/>
          </p:cNvSpPr>
          <p:nvPr>
            <p:ph type="sldNum" sz="quarter" idx="12"/>
          </p:nvPr>
        </p:nvSpPr>
        <p:spPr/>
        <p:txBody>
          <a:bodyPr/>
          <a:lstStyle/>
          <a:p>
            <a:fld id="{B370930B-E896-4258-AEF0-31A53EF4C7D9}" type="slidenum">
              <a:rPr lang="LID4096" smtClean="0"/>
              <a:t>‹#›</a:t>
            </a:fld>
            <a:endParaRPr lang="LID4096"/>
          </a:p>
        </p:txBody>
      </p:sp>
    </p:spTree>
    <p:extLst>
      <p:ext uri="{BB962C8B-B14F-4D97-AF65-F5344CB8AC3E}">
        <p14:creationId xmlns:p14="http://schemas.microsoft.com/office/powerpoint/2010/main" val="142528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96387F-3376-E9FC-BF22-9D8ECD6695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LID4096"/>
          </a:p>
        </p:txBody>
      </p:sp>
      <p:sp>
        <p:nvSpPr>
          <p:cNvPr id="3" name="Vertical Text Placeholder 2">
            <a:extLst>
              <a:ext uri="{FF2B5EF4-FFF2-40B4-BE49-F238E27FC236}">
                <a16:creationId xmlns:a16="http://schemas.microsoft.com/office/drawing/2014/main" id="{94AE22D4-B599-BC39-3E03-B28C0027E4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125FFBD7-968B-C49A-7EB0-74EAC7251FE3}"/>
              </a:ext>
            </a:extLst>
          </p:cNvPr>
          <p:cNvSpPr>
            <a:spLocks noGrp="1"/>
          </p:cNvSpPr>
          <p:nvPr>
            <p:ph type="dt" sz="half" idx="10"/>
          </p:nvPr>
        </p:nvSpPr>
        <p:spPr/>
        <p:txBody>
          <a:bodyPr/>
          <a:lstStyle/>
          <a:p>
            <a:fld id="{3EBEC4A3-358B-4032-9433-9FD2FE036689}" type="datetimeFigureOut">
              <a:rPr lang="LID4096" smtClean="0"/>
              <a:t>08/18/2022</a:t>
            </a:fld>
            <a:endParaRPr lang="LID4096"/>
          </a:p>
        </p:txBody>
      </p:sp>
      <p:sp>
        <p:nvSpPr>
          <p:cNvPr id="5" name="Footer Placeholder 4">
            <a:extLst>
              <a:ext uri="{FF2B5EF4-FFF2-40B4-BE49-F238E27FC236}">
                <a16:creationId xmlns:a16="http://schemas.microsoft.com/office/drawing/2014/main" id="{2C49C938-51D5-4E12-04F2-15544209BE36}"/>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FB423466-BF91-E005-67E6-EA3D464C6CBA}"/>
              </a:ext>
            </a:extLst>
          </p:cNvPr>
          <p:cNvSpPr>
            <a:spLocks noGrp="1"/>
          </p:cNvSpPr>
          <p:nvPr>
            <p:ph type="sldNum" sz="quarter" idx="12"/>
          </p:nvPr>
        </p:nvSpPr>
        <p:spPr/>
        <p:txBody>
          <a:bodyPr/>
          <a:lstStyle/>
          <a:p>
            <a:fld id="{B370930B-E896-4258-AEF0-31A53EF4C7D9}" type="slidenum">
              <a:rPr lang="LID4096" smtClean="0"/>
              <a:t>‹#›</a:t>
            </a:fld>
            <a:endParaRPr lang="LID4096"/>
          </a:p>
        </p:txBody>
      </p:sp>
    </p:spTree>
    <p:extLst>
      <p:ext uri="{BB962C8B-B14F-4D97-AF65-F5344CB8AC3E}">
        <p14:creationId xmlns:p14="http://schemas.microsoft.com/office/powerpoint/2010/main" val="1142021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F8F15F-9BA7-AB3C-3A34-D8325845A3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LID4096"/>
          </a:p>
        </p:txBody>
      </p:sp>
      <p:sp>
        <p:nvSpPr>
          <p:cNvPr id="3" name="Text Placeholder 2">
            <a:extLst>
              <a:ext uri="{FF2B5EF4-FFF2-40B4-BE49-F238E27FC236}">
                <a16:creationId xmlns:a16="http://schemas.microsoft.com/office/drawing/2014/main" id="{89D9C293-04DC-7DFF-AB5F-70CD74B8F9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3472C288-D4A4-C05A-D2F2-E83C4BD3C2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BEC4A3-358B-4032-9433-9FD2FE036689}" type="datetimeFigureOut">
              <a:rPr lang="LID4096" smtClean="0"/>
              <a:t>08/18/2022</a:t>
            </a:fld>
            <a:endParaRPr lang="LID4096"/>
          </a:p>
        </p:txBody>
      </p:sp>
      <p:sp>
        <p:nvSpPr>
          <p:cNvPr id="5" name="Footer Placeholder 4">
            <a:extLst>
              <a:ext uri="{FF2B5EF4-FFF2-40B4-BE49-F238E27FC236}">
                <a16:creationId xmlns:a16="http://schemas.microsoft.com/office/drawing/2014/main" id="{58C7F7CF-8195-8C2A-40AC-08E89FD66F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LID4096"/>
          </a:p>
        </p:txBody>
      </p:sp>
      <p:sp>
        <p:nvSpPr>
          <p:cNvPr id="6" name="Slide Number Placeholder 5">
            <a:extLst>
              <a:ext uri="{FF2B5EF4-FFF2-40B4-BE49-F238E27FC236}">
                <a16:creationId xmlns:a16="http://schemas.microsoft.com/office/drawing/2014/main" id="{7ADF8474-A7AD-008D-E3E7-286CD7088E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70930B-E896-4258-AEF0-31A53EF4C7D9}" type="slidenum">
              <a:rPr lang="LID4096" smtClean="0"/>
              <a:t>‹#›</a:t>
            </a:fld>
            <a:endParaRPr lang="LID4096"/>
          </a:p>
        </p:txBody>
      </p:sp>
    </p:spTree>
    <p:extLst>
      <p:ext uri="{BB962C8B-B14F-4D97-AF65-F5344CB8AC3E}">
        <p14:creationId xmlns:p14="http://schemas.microsoft.com/office/powerpoint/2010/main" val="1064257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CF5FE-EAAB-A720-25A2-C199C18FE233}"/>
              </a:ext>
            </a:extLst>
          </p:cNvPr>
          <p:cNvSpPr>
            <a:spLocks noGrp="1"/>
          </p:cNvSpPr>
          <p:nvPr>
            <p:ph type="title"/>
          </p:nvPr>
        </p:nvSpPr>
        <p:spPr/>
        <p:txBody>
          <a:bodyPr/>
          <a:lstStyle/>
          <a:p>
            <a:r>
              <a:rPr lang="en-GB" dirty="0"/>
              <a:t>Assessment 1: Individual Presentation</a:t>
            </a:r>
            <a:endParaRPr lang="en-US" dirty="0"/>
          </a:p>
        </p:txBody>
      </p:sp>
      <p:sp>
        <p:nvSpPr>
          <p:cNvPr id="5" name="TextBox 4">
            <a:extLst>
              <a:ext uri="{FF2B5EF4-FFF2-40B4-BE49-F238E27FC236}">
                <a16:creationId xmlns:a16="http://schemas.microsoft.com/office/drawing/2014/main" id="{BCF39051-64F5-2016-A5BE-D54822802016}"/>
              </a:ext>
            </a:extLst>
          </p:cNvPr>
          <p:cNvSpPr txBox="1"/>
          <p:nvPr/>
        </p:nvSpPr>
        <p:spPr>
          <a:xfrm>
            <a:off x="6410504" y="2073245"/>
            <a:ext cx="4169959" cy="2941906"/>
          </a:xfrm>
          <a:prstGeom prst="rect">
            <a:avLst/>
          </a:prstGeom>
        </p:spPr>
        <p:txBody>
          <a:bodyPr vert="horz" lIns="91440" tIns="45720" rIns="91440" bIns="45720" rtlCol="0" anchor="b">
            <a:normAutofit fontScale="92500" lnSpcReduction="20000"/>
          </a:bodyPr>
          <a:lstStyle/>
          <a:p>
            <a:pPr marL="0" marR="0">
              <a:lnSpc>
                <a:spcPct val="90000"/>
              </a:lnSpc>
              <a:spcBef>
                <a:spcPct val="0"/>
              </a:spcBef>
              <a:spcAft>
                <a:spcPts val="800"/>
              </a:spcAft>
            </a:pPr>
            <a:r>
              <a:rPr lang="en-US" sz="3100" b="1" dirty="0">
                <a:latin typeface="+mj-lt"/>
                <a:ea typeface="+mj-ea"/>
                <a:cs typeface="+mj-cs"/>
              </a:rPr>
              <a:t>A</a:t>
            </a:r>
            <a:r>
              <a:rPr lang="en-US" sz="3100" b="1" dirty="0">
                <a:effectLst/>
                <a:latin typeface="+mj-lt"/>
                <a:ea typeface="+mj-ea"/>
                <a:cs typeface="+mj-cs"/>
              </a:rPr>
              <a:t> case in </a:t>
            </a:r>
            <a:r>
              <a:rPr lang="en-US" sz="3100" b="1" dirty="0" err="1">
                <a:effectLst/>
                <a:latin typeface="+mj-lt"/>
                <a:ea typeface="+mj-ea"/>
                <a:cs typeface="+mj-cs"/>
              </a:rPr>
              <a:t>favour</a:t>
            </a:r>
            <a:r>
              <a:rPr lang="en-US" sz="3100" b="1" dirty="0">
                <a:effectLst/>
                <a:latin typeface="+mj-lt"/>
                <a:ea typeface="+mj-ea"/>
                <a:cs typeface="+mj-cs"/>
              </a:rPr>
              <a:t> of flexible working in relation to diversity and inclusion at work and the role of Human Resources in promoting diversity and inclusion through flexible</a:t>
            </a:r>
          </a:p>
          <a:p>
            <a:pPr marL="0" marR="0">
              <a:lnSpc>
                <a:spcPct val="90000"/>
              </a:lnSpc>
              <a:spcBef>
                <a:spcPct val="0"/>
              </a:spcBef>
              <a:spcAft>
                <a:spcPts val="800"/>
              </a:spcAft>
            </a:pPr>
            <a:r>
              <a:rPr lang="en-US" sz="3100" b="1" dirty="0">
                <a:effectLst/>
                <a:latin typeface="+mj-lt"/>
                <a:ea typeface="+mj-ea"/>
                <a:cs typeface="+mj-cs"/>
              </a:rPr>
              <a:t>working</a:t>
            </a:r>
            <a:endParaRPr lang="en-US" sz="3100" dirty="0">
              <a:effectLst/>
              <a:latin typeface="+mj-lt"/>
              <a:ea typeface="+mj-ea"/>
              <a:cs typeface="+mj-cs"/>
            </a:endParaRPr>
          </a:p>
        </p:txBody>
      </p:sp>
      <p:sp>
        <p:nvSpPr>
          <p:cNvPr id="9" name="TextBox 8">
            <a:extLst>
              <a:ext uri="{FF2B5EF4-FFF2-40B4-BE49-F238E27FC236}">
                <a16:creationId xmlns:a16="http://schemas.microsoft.com/office/drawing/2014/main" id="{D25A7739-6CA6-41A5-2C33-100E6BA3E008}"/>
              </a:ext>
            </a:extLst>
          </p:cNvPr>
          <p:cNvSpPr txBox="1"/>
          <p:nvPr/>
        </p:nvSpPr>
        <p:spPr>
          <a:xfrm>
            <a:off x="376124" y="2332529"/>
            <a:ext cx="2470826" cy="3139321"/>
          </a:xfrm>
          <a:prstGeom prst="rect">
            <a:avLst/>
          </a:prstGeom>
          <a:noFill/>
        </p:spPr>
        <p:txBody>
          <a:bodyPr wrap="square" rtlCol="0">
            <a:spAutoFit/>
          </a:bodyPr>
          <a:lstStyle/>
          <a:p>
            <a:r>
              <a:rPr lang="en-US" dirty="0"/>
              <a:t>Name</a:t>
            </a:r>
            <a:r>
              <a:rPr lang="en-US"/>
              <a:t>: Luiza Marin</a:t>
            </a:r>
            <a:endParaRPr lang="en-US" dirty="0"/>
          </a:p>
          <a:p>
            <a:endParaRPr lang="en-US" dirty="0"/>
          </a:p>
          <a:p>
            <a:r>
              <a:rPr lang="en-US" dirty="0"/>
              <a:t>Institution: University of Wales </a:t>
            </a:r>
          </a:p>
          <a:p>
            <a:endParaRPr lang="en-US" dirty="0"/>
          </a:p>
          <a:p>
            <a:r>
              <a:rPr lang="en-US" dirty="0"/>
              <a:t>Course: BA Business Management </a:t>
            </a:r>
          </a:p>
          <a:p>
            <a:endParaRPr lang="en-US" dirty="0"/>
          </a:p>
          <a:p>
            <a:r>
              <a:rPr lang="en-US" dirty="0" err="1"/>
              <a:t>Instructor:Terry</a:t>
            </a:r>
            <a:r>
              <a:rPr lang="en-US" dirty="0"/>
              <a:t> </a:t>
            </a:r>
            <a:r>
              <a:rPr lang="en-US" dirty="0" err="1"/>
              <a:t>Walcot</a:t>
            </a:r>
            <a:endParaRPr lang="en-US" dirty="0"/>
          </a:p>
          <a:p>
            <a:endParaRPr lang="en-US" dirty="0"/>
          </a:p>
          <a:p>
            <a:r>
              <a:rPr lang="en-US" dirty="0"/>
              <a:t>Date: 19.08.2022</a:t>
            </a:r>
            <a:endParaRPr lang="LID4096" dirty="0"/>
          </a:p>
        </p:txBody>
      </p:sp>
    </p:spTree>
    <p:extLst>
      <p:ext uri="{BB962C8B-B14F-4D97-AF65-F5344CB8AC3E}">
        <p14:creationId xmlns:p14="http://schemas.microsoft.com/office/powerpoint/2010/main" val="828323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computer&#10;&#10;Description automatically generated">
            <a:extLst>
              <a:ext uri="{FF2B5EF4-FFF2-40B4-BE49-F238E27FC236}">
                <a16:creationId xmlns:a16="http://schemas.microsoft.com/office/drawing/2014/main" id="{4439337C-0E6D-364D-9E52-1D0E71E793AC}"/>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l="2206" r="8905"/>
          <a:stretch/>
        </p:blipFill>
        <p:spPr>
          <a:xfrm>
            <a:off x="20" y="1"/>
            <a:ext cx="12191980" cy="6857999"/>
          </a:xfrm>
          <a:prstGeom prst="rect">
            <a:avLst/>
          </a:prstGeom>
        </p:spPr>
      </p:pic>
      <p:sp>
        <p:nvSpPr>
          <p:cNvPr id="2" name="Title 1">
            <a:extLst>
              <a:ext uri="{FF2B5EF4-FFF2-40B4-BE49-F238E27FC236}">
                <a16:creationId xmlns:a16="http://schemas.microsoft.com/office/drawing/2014/main" id="{1F075508-0FB4-70CA-4C3A-F50B3878461B}"/>
              </a:ext>
            </a:extLst>
          </p:cNvPr>
          <p:cNvSpPr>
            <a:spLocks noGrp="1"/>
          </p:cNvSpPr>
          <p:nvPr>
            <p:ph type="title"/>
          </p:nvPr>
        </p:nvSpPr>
        <p:spPr>
          <a:xfrm>
            <a:off x="838201" y="1065862"/>
            <a:ext cx="3313164" cy="4726276"/>
          </a:xfrm>
        </p:spPr>
        <p:txBody>
          <a:bodyPr>
            <a:normAutofit/>
          </a:bodyPr>
          <a:lstStyle/>
          <a:p>
            <a:pPr algn="r"/>
            <a:r>
              <a:rPr lang="en-US" sz="4000" b="1">
                <a:solidFill>
                  <a:srgbClr val="FFFFFF"/>
                </a:solidFill>
              </a:rPr>
              <a:t>Introduction </a:t>
            </a:r>
            <a:endParaRPr lang="LID4096" sz="4000" b="1">
              <a:solidFill>
                <a:srgbClr val="FFFFFF"/>
              </a:solidFill>
            </a:endParaRP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E410D9-6149-7A67-F19E-7CA76ACF807A}"/>
              </a:ext>
            </a:extLst>
          </p:cNvPr>
          <p:cNvSpPr>
            <a:spLocks noGrp="1"/>
          </p:cNvSpPr>
          <p:nvPr>
            <p:ph idx="1"/>
          </p:nvPr>
        </p:nvSpPr>
        <p:spPr>
          <a:xfrm>
            <a:off x="5155379" y="1065862"/>
            <a:ext cx="5744685" cy="4726276"/>
          </a:xfrm>
        </p:spPr>
        <p:txBody>
          <a:bodyPr anchor="ctr">
            <a:normAutofit/>
          </a:bodyPr>
          <a:lstStyle/>
          <a:p>
            <a:r>
              <a:rPr lang="en-US" sz="2000" dirty="0">
                <a:solidFill>
                  <a:srgbClr val="FFFFFF"/>
                </a:solidFill>
              </a:rPr>
              <a:t>Flexible work arrangements differ from traditional office set up</a:t>
            </a:r>
          </a:p>
          <a:p>
            <a:r>
              <a:rPr lang="en-US" sz="2000" dirty="0">
                <a:solidFill>
                  <a:srgbClr val="FFFFFF"/>
                </a:solidFill>
              </a:rPr>
              <a:t>Employees can choose different work modes</a:t>
            </a:r>
          </a:p>
          <a:p>
            <a:r>
              <a:rPr lang="en-US" sz="2000" dirty="0">
                <a:solidFill>
                  <a:srgbClr val="FFFFFF"/>
                </a:solidFill>
              </a:rPr>
              <a:t>They must however work their contracted hours</a:t>
            </a:r>
          </a:p>
          <a:p>
            <a:r>
              <a:rPr lang="en-US" sz="2000" dirty="0">
                <a:solidFill>
                  <a:srgbClr val="FFFFFF"/>
                </a:solidFill>
              </a:rPr>
              <a:t>Diversity entails inherent racial, gender and cultural differences</a:t>
            </a:r>
          </a:p>
          <a:p>
            <a:r>
              <a:rPr lang="en-US" sz="2000" dirty="0">
                <a:solidFill>
                  <a:srgbClr val="FFFFFF"/>
                </a:solidFill>
              </a:rPr>
              <a:t>Inclusion seeks to embrace everyone regardless of the mentioned differences</a:t>
            </a:r>
          </a:p>
          <a:p>
            <a:r>
              <a:rPr lang="en-US" sz="2000" dirty="0">
                <a:solidFill>
                  <a:srgbClr val="FFFFFF"/>
                </a:solidFill>
              </a:rPr>
              <a:t>HR plays a key role in diversity and inclusion</a:t>
            </a:r>
          </a:p>
          <a:p>
            <a:r>
              <a:rPr lang="en-US" sz="2000" dirty="0">
                <a:solidFill>
                  <a:srgbClr val="FFFFFF"/>
                </a:solidFill>
              </a:rPr>
              <a:t>Flexible working arrangements has promoted inclusivity and diversity </a:t>
            </a:r>
            <a:endParaRPr lang="LID4096" sz="2000" dirty="0">
              <a:solidFill>
                <a:srgbClr val="FFFFFF"/>
              </a:solidFill>
            </a:endParaRPr>
          </a:p>
        </p:txBody>
      </p:sp>
    </p:spTree>
    <p:extLst>
      <p:ext uri="{BB962C8B-B14F-4D97-AF65-F5344CB8AC3E}">
        <p14:creationId xmlns:p14="http://schemas.microsoft.com/office/powerpoint/2010/main" val="284363539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0"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60FE2D-15E1-1978-CEDF-19859A847AE1}"/>
              </a:ext>
            </a:extLst>
          </p:cNvPr>
          <p:cNvSpPr>
            <a:spLocks noGrp="1"/>
          </p:cNvSpPr>
          <p:nvPr>
            <p:ph type="title"/>
          </p:nvPr>
        </p:nvSpPr>
        <p:spPr>
          <a:xfrm>
            <a:off x="833002" y="448253"/>
            <a:ext cx="10520702" cy="1325563"/>
          </a:xfrm>
        </p:spPr>
        <p:txBody>
          <a:bodyPr>
            <a:normAutofit/>
          </a:bodyPr>
          <a:lstStyle/>
          <a:p>
            <a:r>
              <a:rPr lang="en-US" b="1"/>
              <a:t>Flexible Working Arrangement</a:t>
            </a:r>
            <a:endParaRPr lang="LID4096" b="1"/>
          </a:p>
        </p:txBody>
      </p:sp>
      <p:sp>
        <p:nvSpPr>
          <p:cNvPr id="3" name="Content Placeholder 2">
            <a:extLst>
              <a:ext uri="{FF2B5EF4-FFF2-40B4-BE49-F238E27FC236}">
                <a16:creationId xmlns:a16="http://schemas.microsoft.com/office/drawing/2014/main" id="{049439F8-C268-C8A9-9CAF-A61C1F6E23B6}"/>
              </a:ext>
            </a:extLst>
          </p:cNvPr>
          <p:cNvSpPr>
            <a:spLocks noGrp="1"/>
          </p:cNvSpPr>
          <p:nvPr>
            <p:ph idx="1"/>
          </p:nvPr>
        </p:nvSpPr>
        <p:spPr>
          <a:xfrm>
            <a:off x="838200" y="2191807"/>
            <a:ext cx="4936067" cy="3985155"/>
          </a:xfrm>
        </p:spPr>
        <p:txBody>
          <a:bodyPr>
            <a:normAutofit/>
          </a:bodyPr>
          <a:lstStyle/>
          <a:p>
            <a:r>
              <a:rPr lang="en-US" sz="2000" dirty="0"/>
              <a:t>It entails having employees adjusting their work schedules</a:t>
            </a:r>
          </a:p>
          <a:p>
            <a:r>
              <a:rPr lang="en-US" sz="2000" dirty="0"/>
              <a:t>They, however, must complete their obligated hours</a:t>
            </a:r>
          </a:p>
          <a:p>
            <a:r>
              <a:rPr lang="en-US" sz="2000" dirty="0"/>
              <a:t>There are varied types such as;</a:t>
            </a:r>
          </a:p>
          <a:p>
            <a:r>
              <a:rPr lang="en-US" sz="2000" dirty="0"/>
              <a:t>Flextime</a:t>
            </a:r>
          </a:p>
          <a:p>
            <a:r>
              <a:rPr lang="en-US" sz="2000" dirty="0"/>
              <a:t>Job sharing</a:t>
            </a:r>
          </a:p>
          <a:p>
            <a:r>
              <a:rPr lang="en-US" sz="2000" dirty="0"/>
              <a:t>Telecommuting</a:t>
            </a:r>
          </a:p>
          <a:p>
            <a:r>
              <a:rPr lang="en-US" sz="2000" dirty="0"/>
              <a:t>Hybrid working </a:t>
            </a:r>
            <a:endParaRPr lang="LID4096" sz="2000" dirty="0"/>
          </a:p>
        </p:txBody>
      </p:sp>
      <p:pic>
        <p:nvPicPr>
          <p:cNvPr id="5" name="Picture 4" descr="A picture containing text, indoor, computer, desk&#10;&#10;Description automatically generated">
            <a:extLst>
              <a:ext uri="{FF2B5EF4-FFF2-40B4-BE49-F238E27FC236}">
                <a16:creationId xmlns:a16="http://schemas.microsoft.com/office/drawing/2014/main" id="{0BA739D8-0E2F-AB32-0979-DFCC806B23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7734" y="2475305"/>
            <a:ext cx="4935970" cy="3418159"/>
          </a:xfrm>
          <a:prstGeom prst="rect">
            <a:avLst/>
          </a:prstGeom>
        </p:spPr>
      </p:pic>
    </p:spTree>
    <p:extLst>
      <p:ext uri="{BB962C8B-B14F-4D97-AF65-F5344CB8AC3E}">
        <p14:creationId xmlns:p14="http://schemas.microsoft.com/office/powerpoint/2010/main" val="97654944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 person, document, desk&#10;&#10;Description automatically generated">
            <a:extLst>
              <a:ext uri="{FF2B5EF4-FFF2-40B4-BE49-F238E27FC236}">
                <a16:creationId xmlns:a16="http://schemas.microsoft.com/office/drawing/2014/main" id="{8C271C38-CA1A-EF07-B70B-68C10320CBA3}"/>
              </a:ext>
            </a:extLst>
          </p:cNvPr>
          <p:cNvPicPr>
            <a:picLocks noChangeAspect="1"/>
          </p:cNvPicPr>
          <p:nvPr/>
        </p:nvPicPr>
        <p:blipFill rotWithShape="1">
          <a:blip r:embed="rId3">
            <a:extLst>
              <a:ext uri="{28A0092B-C50C-407E-A947-70E740481C1C}">
                <a14:useLocalDpi xmlns:a14="http://schemas.microsoft.com/office/drawing/2010/main" val="0"/>
              </a:ext>
            </a:extLst>
          </a:blip>
          <a:srcRect l="14051" r="-1" b="-1"/>
          <a:stretch/>
        </p:blipFill>
        <p:spPr>
          <a:xfrm>
            <a:off x="4117521" y="10"/>
            <a:ext cx="8074479" cy="6857990"/>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5FDA4F-BAD3-9990-707D-89A82BA13647}"/>
              </a:ext>
            </a:extLst>
          </p:cNvPr>
          <p:cNvSpPr>
            <a:spLocks noGrp="1"/>
          </p:cNvSpPr>
          <p:nvPr>
            <p:ph type="title"/>
          </p:nvPr>
        </p:nvSpPr>
        <p:spPr>
          <a:xfrm>
            <a:off x="804672" y="365125"/>
            <a:ext cx="5266155" cy="1325563"/>
          </a:xfrm>
        </p:spPr>
        <p:txBody>
          <a:bodyPr>
            <a:normAutofit/>
          </a:bodyPr>
          <a:lstStyle/>
          <a:p>
            <a:r>
              <a:rPr lang="en-US" sz="2800" b="1"/>
              <a:t>Human Resource Role in Promoting Diversity and Inclusion</a:t>
            </a:r>
            <a:endParaRPr lang="LID4096" sz="2800" b="1"/>
          </a:p>
        </p:txBody>
      </p:sp>
      <p:sp>
        <p:nvSpPr>
          <p:cNvPr id="3" name="Content Placeholder 2">
            <a:extLst>
              <a:ext uri="{FF2B5EF4-FFF2-40B4-BE49-F238E27FC236}">
                <a16:creationId xmlns:a16="http://schemas.microsoft.com/office/drawing/2014/main" id="{918FD29F-B9D4-93D5-FD8A-5B32E10F46CB}"/>
              </a:ext>
            </a:extLst>
          </p:cNvPr>
          <p:cNvSpPr>
            <a:spLocks noGrp="1"/>
          </p:cNvSpPr>
          <p:nvPr>
            <p:ph idx="1"/>
          </p:nvPr>
        </p:nvSpPr>
        <p:spPr>
          <a:xfrm>
            <a:off x="804672" y="2022601"/>
            <a:ext cx="3941499" cy="4154361"/>
          </a:xfrm>
        </p:spPr>
        <p:txBody>
          <a:bodyPr>
            <a:normAutofit/>
          </a:bodyPr>
          <a:lstStyle/>
          <a:p>
            <a:r>
              <a:rPr lang="en-US" sz="1700"/>
              <a:t>Diversity acknowledges differences in the workplace</a:t>
            </a:r>
          </a:p>
          <a:p>
            <a:r>
              <a:rPr lang="en-US" sz="1700"/>
              <a:t>Human assets are now the most critical resource</a:t>
            </a:r>
          </a:p>
          <a:p>
            <a:r>
              <a:rPr lang="en-US" sz="1700"/>
              <a:t>HR thus have a large role to play in managing this valuable resource</a:t>
            </a:r>
          </a:p>
          <a:p>
            <a:r>
              <a:rPr lang="en-US" sz="1700"/>
              <a:t>Employees must be utilized efficiently</a:t>
            </a:r>
          </a:p>
          <a:p>
            <a:r>
              <a:rPr lang="en-US" sz="1700"/>
              <a:t>HR should thus align personnel management with overall business strategy</a:t>
            </a:r>
          </a:p>
          <a:p>
            <a:r>
              <a:rPr lang="en-US" sz="1700"/>
              <a:t>HR also plays a role in supplying, mentoring and seeking this diverse workforce </a:t>
            </a:r>
          </a:p>
          <a:p>
            <a:endParaRPr lang="en-US" sz="1700"/>
          </a:p>
        </p:txBody>
      </p:sp>
    </p:spTree>
    <p:extLst>
      <p:ext uri="{BB962C8B-B14F-4D97-AF65-F5344CB8AC3E}">
        <p14:creationId xmlns:p14="http://schemas.microsoft.com/office/powerpoint/2010/main" val="219381856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67F895F-886B-0AB4-E51A-8D5E747264A1}"/>
              </a:ext>
            </a:extLst>
          </p:cNvPr>
          <p:cNvSpPr>
            <a:spLocks noGrp="1"/>
          </p:cNvSpPr>
          <p:nvPr>
            <p:ph type="title"/>
          </p:nvPr>
        </p:nvSpPr>
        <p:spPr>
          <a:xfrm>
            <a:off x="841248" y="475488"/>
            <a:ext cx="10515600" cy="1197864"/>
          </a:xfrm>
        </p:spPr>
        <p:txBody>
          <a:bodyPr>
            <a:normAutofit/>
          </a:bodyPr>
          <a:lstStyle/>
          <a:p>
            <a:r>
              <a:rPr lang="en-US" b="1" i="0" dirty="0">
                <a:effectLst/>
              </a:rPr>
              <a:t>Monitoring Diversity</a:t>
            </a:r>
            <a:endParaRPr lang="LID4096" b="1"/>
          </a:p>
        </p:txBody>
      </p:sp>
      <p:cxnSp>
        <p:nvCxnSpPr>
          <p:cNvPr id="12" name="Straight Connector 11">
            <a:extLst>
              <a:ext uri="{FF2B5EF4-FFF2-40B4-BE49-F238E27FC236}">
                <a16:creationId xmlns:a16="http://schemas.microsoft.com/office/drawing/2014/main" id="{CE272F12-AF86-441A-BC1B-C014BBBF85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585216"/>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Chart, line chart&#10;&#10;Description automatically generated">
            <a:extLst>
              <a:ext uri="{FF2B5EF4-FFF2-40B4-BE49-F238E27FC236}">
                <a16:creationId xmlns:a16="http://schemas.microsoft.com/office/drawing/2014/main" id="{49472509-9EDE-2C21-C630-087FE2BB2B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2733" y="2002536"/>
            <a:ext cx="5956662" cy="4169664"/>
          </a:xfrm>
          <a:prstGeom prst="rect">
            <a:avLst/>
          </a:prstGeom>
        </p:spPr>
      </p:pic>
      <p:sp>
        <p:nvSpPr>
          <p:cNvPr id="3" name="Content Placeholder 2">
            <a:extLst>
              <a:ext uri="{FF2B5EF4-FFF2-40B4-BE49-F238E27FC236}">
                <a16:creationId xmlns:a16="http://schemas.microsoft.com/office/drawing/2014/main" id="{461DE4BD-8EF6-1FE9-0B2E-FFE6A54A3D81}"/>
              </a:ext>
            </a:extLst>
          </p:cNvPr>
          <p:cNvSpPr>
            <a:spLocks noGrp="1"/>
          </p:cNvSpPr>
          <p:nvPr>
            <p:ph idx="1"/>
          </p:nvPr>
        </p:nvSpPr>
        <p:spPr>
          <a:xfrm>
            <a:off x="7534656" y="2002536"/>
            <a:ext cx="3822192" cy="4169664"/>
          </a:xfrm>
        </p:spPr>
        <p:txBody>
          <a:bodyPr anchor="t">
            <a:normAutofit/>
          </a:bodyPr>
          <a:lstStyle/>
          <a:p>
            <a:r>
              <a:rPr lang="en-US" sz="2000"/>
              <a:t>HR creates and empowers a diverse workforce</a:t>
            </a:r>
          </a:p>
          <a:p>
            <a:r>
              <a:rPr lang="en-US" sz="2000"/>
              <a:t>They can also ensure a diverse culture</a:t>
            </a:r>
          </a:p>
          <a:p>
            <a:r>
              <a:rPr lang="en-US" sz="2000"/>
              <a:t>HR ought to monitor diversity</a:t>
            </a:r>
          </a:p>
          <a:p>
            <a:r>
              <a:rPr lang="en-US" sz="2000"/>
              <a:t>Audits can aid in this endeavor</a:t>
            </a:r>
          </a:p>
          <a:p>
            <a:r>
              <a:rPr lang="en-US" sz="2000"/>
              <a:t>Current employees can be audited</a:t>
            </a:r>
          </a:p>
          <a:p>
            <a:r>
              <a:rPr lang="en-US" sz="2000"/>
              <a:t>Recruitment policies can also be audited to reflect diversity</a:t>
            </a:r>
          </a:p>
          <a:p>
            <a:r>
              <a:rPr lang="en-US" sz="2000"/>
              <a:t>Data on pay gap can be analyzed and corrections made </a:t>
            </a:r>
            <a:endParaRPr lang="LID4096" sz="2000"/>
          </a:p>
        </p:txBody>
      </p:sp>
    </p:spTree>
    <p:extLst>
      <p:ext uri="{BB962C8B-B14F-4D97-AF65-F5344CB8AC3E}">
        <p14:creationId xmlns:p14="http://schemas.microsoft.com/office/powerpoint/2010/main" val="36096655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ext, whiteboard&#10;&#10;Description automatically generated">
            <a:extLst>
              <a:ext uri="{FF2B5EF4-FFF2-40B4-BE49-F238E27FC236}">
                <a16:creationId xmlns:a16="http://schemas.microsoft.com/office/drawing/2014/main" id="{E0172B06-EAFD-6511-D389-2268336AC72E}"/>
              </a:ext>
            </a:extLst>
          </p:cNvPr>
          <p:cNvPicPr>
            <a:picLocks noChangeAspect="1"/>
          </p:cNvPicPr>
          <p:nvPr/>
        </p:nvPicPr>
        <p:blipFill rotWithShape="1">
          <a:blip r:embed="rId3">
            <a:extLst>
              <a:ext uri="{28A0092B-C50C-407E-A947-70E740481C1C}">
                <a14:useLocalDpi xmlns:a14="http://schemas.microsoft.com/office/drawing/2010/main" val="0"/>
              </a:ext>
            </a:extLst>
          </a:blip>
          <a:srcRect r="13777" b="-1"/>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DD643FDB-1074-995C-1225-3B1B73BEC6A3}"/>
              </a:ext>
            </a:extLst>
          </p:cNvPr>
          <p:cNvSpPr>
            <a:spLocks noGrp="1"/>
          </p:cNvSpPr>
          <p:nvPr>
            <p:ph type="title"/>
          </p:nvPr>
        </p:nvSpPr>
        <p:spPr>
          <a:xfrm>
            <a:off x="709448" y="1913950"/>
            <a:ext cx="4204137" cy="1342754"/>
          </a:xfrm>
        </p:spPr>
        <p:txBody>
          <a:bodyPr>
            <a:normAutofit/>
          </a:bodyPr>
          <a:lstStyle/>
          <a:p>
            <a:pPr algn="ctr"/>
            <a:r>
              <a:rPr lang="en-US" sz="3600" b="1" i="0">
                <a:effectLst/>
              </a:rPr>
              <a:t>Widening Talent Pool</a:t>
            </a:r>
            <a:endParaRPr lang="LID4096" sz="3600" b="1"/>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7B763D-D081-21AB-5DD6-1F7BCC2A8C6D}"/>
              </a:ext>
            </a:extLst>
          </p:cNvPr>
          <p:cNvSpPr>
            <a:spLocks noGrp="1"/>
          </p:cNvSpPr>
          <p:nvPr>
            <p:ph idx="1"/>
          </p:nvPr>
        </p:nvSpPr>
        <p:spPr>
          <a:xfrm>
            <a:off x="525516" y="3417573"/>
            <a:ext cx="4593021" cy="2619839"/>
          </a:xfrm>
        </p:spPr>
        <p:txBody>
          <a:bodyPr anchor="ctr">
            <a:normAutofit/>
          </a:bodyPr>
          <a:lstStyle/>
          <a:p>
            <a:r>
              <a:rPr lang="en-US" sz="1800"/>
              <a:t>Diversity should reflect in recruitment and development</a:t>
            </a:r>
          </a:p>
          <a:p>
            <a:r>
              <a:rPr lang="en-US" sz="1800"/>
              <a:t>Internal and external partnerships can help</a:t>
            </a:r>
          </a:p>
          <a:p>
            <a:r>
              <a:rPr lang="en-US" sz="1800"/>
              <a:t>Broadening talent pool can be done through flexible work arrangements</a:t>
            </a:r>
          </a:p>
          <a:p>
            <a:r>
              <a:rPr lang="en-US" sz="1800"/>
              <a:t>People with families can be attracted</a:t>
            </a:r>
          </a:p>
          <a:p>
            <a:r>
              <a:rPr lang="en-US" sz="1800"/>
              <a:t>Those in far places can also be tapped </a:t>
            </a:r>
            <a:endParaRPr lang="LID4096" sz="1800"/>
          </a:p>
        </p:txBody>
      </p:sp>
    </p:spTree>
    <p:extLst>
      <p:ext uri="{BB962C8B-B14F-4D97-AF65-F5344CB8AC3E}">
        <p14:creationId xmlns:p14="http://schemas.microsoft.com/office/powerpoint/2010/main" val="2779305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2C6ECEA7-2794-715D-8C75-213E3D2951F0}"/>
              </a:ext>
            </a:extLst>
          </p:cNvPr>
          <p:cNvSpPr>
            <a:spLocks noGrp="1"/>
          </p:cNvSpPr>
          <p:nvPr>
            <p:ph type="title"/>
          </p:nvPr>
        </p:nvSpPr>
        <p:spPr>
          <a:xfrm>
            <a:off x="838200" y="448721"/>
            <a:ext cx="4707671" cy="1225650"/>
          </a:xfrm>
        </p:spPr>
        <p:txBody>
          <a:bodyPr anchor="b">
            <a:normAutofit/>
          </a:bodyPr>
          <a:lstStyle/>
          <a:p>
            <a:r>
              <a:rPr lang="en-US" sz="3800" b="1" i="0">
                <a:solidFill>
                  <a:schemeClr val="bg1"/>
                </a:solidFill>
                <a:effectLst/>
              </a:rPr>
              <a:t>Mentorship</a:t>
            </a:r>
            <a:endParaRPr lang="LID4096" sz="3800" b="1">
              <a:solidFill>
                <a:schemeClr val="bg1"/>
              </a:solidFill>
            </a:endParaRP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252825-046F-582A-6385-AB90879B951E}"/>
              </a:ext>
            </a:extLst>
          </p:cNvPr>
          <p:cNvSpPr>
            <a:spLocks noGrp="1"/>
          </p:cNvSpPr>
          <p:nvPr>
            <p:ph idx="1"/>
          </p:nvPr>
        </p:nvSpPr>
        <p:spPr>
          <a:xfrm>
            <a:off x="897769" y="1909192"/>
            <a:ext cx="4586513" cy="3647710"/>
          </a:xfrm>
        </p:spPr>
        <p:txBody>
          <a:bodyPr>
            <a:normAutofit/>
          </a:bodyPr>
          <a:lstStyle/>
          <a:p>
            <a:r>
              <a:rPr lang="en-US" sz="2000" dirty="0">
                <a:solidFill>
                  <a:schemeClr val="bg1"/>
                </a:solidFill>
              </a:rPr>
              <a:t>Mentorship can be both internal and external</a:t>
            </a:r>
          </a:p>
          <a:p>
            <a:r>
              <a:rPr lang="en-US" sz="2000" dirty="0">
                <a:solidFill>
                  <a:schemeClr val="bg1"/>
                </a:solidFill>
              </a:rPr>
              <a:t>HR can work with schools and other educational institutions</a:t>
            </a:r>
          </a:p>
          <a:p>
            <a:r>
              <a:rPr lang="en-US" sz="2000" dirty="0">
                <a:solidFill>
                  <a:schemeClr val="bg1"/>
                </a:solidFill>
              </a:rPr>
              <a:t>They can prepare talent early </a:t>
            </a:r>
          </a:p>
          <a:p>
            <a:r>
              <a:rPr lang="en-US" sz="2000" dirty="0">
                <a:solidFill>
                  <a:schemeClr val="bg1"/>
                </a:solidFill>
              </a:rPr>
              <a:t>They can alert them of existing opportunities</a:t>
            </a:r>
          </a:p>
          <a:p>
            <a:r>
              <a:rPr lang="en-US" sz="2000" dirty="0">
                <a:solidFill>
                  <a:schemeClr val="bg1"/>
                </a:solidFill>
              </a:rPr>
              <a:t>Mentees avoid mistakes when mentored </a:t>
            </a:r>
          </a:p>
          <a:p>
            <a:r>
              <a:rPr lang="en-US" sz="2000" dirty="0">
                <a:solidFill>
                  <a:schemeClr val="bg1"/>
                </a:solidFill>
              </a:rPr>
              <a:t>They also develop leadership skills </a:t>
            </a:r>
            <a:endParaRPr lang="LID4096" sz="2000" dirty="0">
              <a:solidFill>
                <a:schemeClr val="bg1"/>
              </a:solidFill>
            </a:endParaRP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graphical user interface&#10;&#10;Description automatically generated">
            <a:extLst>
              <a:ext uri="{FF2B5EF4-FFF2-40B4-BE49-F238E27FC236}">
                <a16:creationId xmlns:a16="http://schemas.microsoft.com/office/drawing/2014/main" id="{94B11620-7C57-CAEC-9B44-4814496490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5453" y="1806951"/>
            <a:ext cx="5666547" cy="3244098"/>
          </a:xfrm>
          <a:prstGeom prst="rect">
            <a:avLst/>
          </a:prstGeom>
        </p:spPr>
      </p:pic>
    </p:spTree>
    <p:extLst>
      <p:ext uri="{BB962C8B-B14F-4D97-AF65-F5344CB8AC3E}">
        <p14:creationId xmlns:p14="http://schemas.microsoft.com/office/powerpoint/2010/main" val="3568091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BGRectangle">
            <a:extLst>
              <a:ext uri="{FF2B5EF4-FFF2-40B4-BE49-F238E27FC236}">
                <a16:creationId xmlns:a16="http://schemas.microsoft.com/office/drawing/2014/main" id="{16BC098D-086C-4307-9083-7A7CF6D5C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1">
            <a:extLst>
              <a:ext uri="{FF2B5EF4-FFF2-40B4-BE49-F238E27FC236}">
                <a16:creationId xmlns:a16="http://schemas.microsoft.com/office/drawing/2014/main" id="{988D751D-0DD2-441B-8F53-769CC95FB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person, indoor&#10;&#10;Description automatically generated">
            <a:extLst>
              <a:ext uri="{FF2B5EF4-FFF2-40B4-BE49-F238E27FC236}">
                <a16:creationId xmlns:a16="http://schemas.microsoft.com/office/drawing/2014/main" id="{E6D62E59-75A5-AC84-98B6-24512DDA7A84}"/>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65F97FA9-F4D8-9C0C-695F-637B58C50F1C}"/>
              </a:ext>
            </a:extLst>
          </p:cNvPr>
          <p:cNvSpPr>
            <a:spLocks noGrp="1"/>
          </p:cNvSpPr>
          <p:nvPr>
            <p:ph type="title"/>
          </p:nvPr>
        </p:nvSpPr>
        <p:spPr>
          <a:xfrm>
            <a:off x="7859437" y="957695"/>
            <a:ext cx="3494362" cy="4930246"/>
          </a:xfrm>
        </p:spPr>
        <p:txBody>
          <a:bodyPr>
            <a:normAutofit/>
          </a:bodyPr>
          <a:lstStyle/>
          <a:p>
            <a:pPr algn="r"/>
            <a:r>
              <a:rPr lang="en-US" b="1" i="0">
                <a:solidFill>
                  <a:schemeClr val="bg1"/>
                </a:solidFill>
                <a:effectLst/>
              </a:rPr>
              <a:t>Supplying Diversity</a:t>
            </a:r>
            <a:endParaRPr lang="LID4096" b="1">
              <a:solidFill>
                <a:schemeClr val="bg1"/>
              </a:solidFill>
            </a:endParaRPr>
          </a:p>
        </p:txBody>
      </p:sp>
      <p:sp>
        <p:nvSpPr>
          <p:cNvPr id="3" name="Content Placeholder 2">
            <a:extLst>
              <a:ext uri="{FF2B5EF4-FFF2-40B4-BE49-F238E27FC236}">
                <a16:creationId xmlns:a16="http://schemas.microsoft.com/office/drawing/2014/main" id="{3CA7EBAC-A9CD-741D-DC79-42CACF1534CD}"/>
              </a:ext>
            </a:extLst>
          </p:cNvPr>
          <p:cNvSpPr>
            <a:spLocks noGrp="1"/>
          </p:cNvSpPr>
          <p:nvPr>
            <p:ph idx="1"/>
          </p:nvPr>
        </p:nvSpPr>
        <p:spPr>
          <a:xfrm>
            <a:off x="857266" y="963877"/>
            <a:ext cx="6377769" cy="4930246"/>
          </a:xfrm>
        </p:spPr>
        <p:txBody>
          <a:bodyPr anchor="ctr">
            <a:normAutofit/>
          </a:bodyPr>
          <a:lstStyle/>
          <a:p>
            <a:r>
              <a:rPr lang="en-US" sz="2400">
                <a:solidFill>
                  <a:schemeClr val="bg1"/>
                </a:solidFill>
              </a:rPr>
              <a:t>Workplaces have become more global</a:t>
            </a:r>
          </a:p>
          <a:p>
            <a:r>
              <a:rPr lang="en-US" sz="2400">
                <a:solidFill>
                  <a:schemeClr val="bg1"/>
                </a:solidFill>
              </a:rPr>
              <a:t>Hence, diversity has become a competitive advantage for firms</a:t>
            </a:r>
          </a:p>
          <a:p>
            <a:r>
              <a:rPr lang="en-US" sz="2400">
                <a:solidFill>
                  <a:schemeClr val="bg1"/>
                </a:solidFill>
              </a:rPr>
              <a:t>They can seek and tap emergent opportunities</a:t>
            </a:r>
          </a:p>
          <a:p>
            <a:r>
              <a:rPr lang="en-US" sz="2400">
                <a:solidFill>
                  <a:schemeClr val="bg1"/>
                </a:solidFill>
              </a:rPr>
              <a:t>Human Resource personnel should seek and employ a diverse workforce</a:t>
            </a:r>
          </a:p>
          <a:p>
            <a:endParaRPr lang="LID4096" sz="2400">
              <a:solidFill>
                <a:schemeClr val="bg1"/>
              </a:solidFill>
            </a:endParaRPr>
          </a:p>
        </p:txBody>
      </p:sp>
      <p:sp>
        <p:nvSpPr>
          <p:cNvPr id="14" name="!!Line">
            <a:extLst>
              <a:ext uri="{FF2B5EF4-FFF2-40B4-BE49-F238E27FC236}">
                <a16:creationId xmlns:a16="http://schemas.microsoft.com/office/drawing/2014/main" id="{4EC84052-44EC-43C9-822F-65E473CBD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2184" y="2209249"/>
            <a:ext cx="27432" cy="25054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8929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icon&#10;&#10;Description automatically generated">
            <a:extLst>
              <a:ext uri="{FF2B5EF4-FFF2-40B4-BE49-F238E27FC236}">
                <a16:creationId xmlns:a16="http://schemas.microsoft.com/office/drawing/2014/main" id="{BC4C237C-59A7-05FE-D9CE-AA23FD618B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8781" y="536298"/>
            <a:ext cx="4262909" cy="4113708"/>
          </a:xfrm>
          <a:prstGeom prst="rect">
            <a:avLst/>
          </a:prstGeom>
        </p:spPr>
      </p:pic>
      <p:sp>
        <p:nvSpPr>
          <p:cNvPr id="12" name="Freeform: Shape 11">
            <a:extLst>
              <a:ext uri="{FF2B5EF4-FFF2-40B4-BE49-F238E27FC236}">
                <a16:creationId xmlns:a16="http://schemas.microsoft.com/office/drawing/2014/main" id="{9B38642C-62C4-4E31-A5D3-BB1DD8CA3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663583" cy="6858478"/>
          </a:xfrm>
          <a:custGeom>
            <a:avLst/>
            <a:gdLst>
              <a:gd name="connsiteX0" fmla="*/ 0 w 8663583"/>
              <a:gd name="connsiteY0" fmla="*/ 0 h 6858478"/>
              <a:gd name="connsiteX1" fmla="*/ 480486 w 8663583"/>
              <a:gd name="connsiteY1" fmla="*/ 0 h 6858478"/>
              <a:gd name="connsiteX2" fmla="*/ 4415403 w 8663583"/>
              <a:gd name="connsiteY2" fmla="*/ 0 h 6858478"/>
              <a:gd name="connsiteX3" fmla="*/ 5481631 w 8663583"/>
              <a:gd name="connsiteY3" fmla="*/ 0 h 6858478"/>
              <a:gd name="connsiteX4" fmla="*/ 5487208 w 8663583"/>
              <a:gd name="connsiteY4" fmla="*/ 0 h 6858478"/>
              <a:gd name="connsiteX5" fmla="*/ 8663583 w 8663583"/>
              <a:gd name="connsiteY5" fmla="*/ 6858478 h 6858478"/>
              <a:gd name="connsiteX6" fmla="*/ 1239028 w 8663583"/>
              <a:gd name="connsiteY6" fmla="*/ 6858478 h 6858478"/>
              <a:gd name="connsiteX7" fmla="*/ 1239288 w 8663583"/>
              <a:gd name="connsiteY7" fmla="*/ 6857916 h 6858478"/>
              <a:gd name="connsiteX8" fmla="*/ 480486 w 8663583"/>
              <a:gd name="connsiteY8" fmla="*/ 6857916 h 6858478"/>
              <a:gd name="connsiteX9" fmla="*/ 480486 w 8663583"/>
              <a:gd name="connsiteY9" fmla="*/ 6858000 h 6858478"/>
              <a:gd name="connsiteX10" fmla="*/ 0 w 8663583"/>
              <a:gd name="connsiteY10"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63583" h="6858478">
                <a:moveTo>
                  <a:pt x="0" y="0"/>
                </a:moveTo>
                <a:lnTo>
                  <a:pt x="480486" y="0"/>
                </a:lnTo>
                <a:lnTo>
                  <a:pt x="4415403" y="0"/>
                </a:lnTo>
                <a:lnTo>
                  <a:pt x="5481631" y="0"/>
                </a:lnTo>
                <a:lnTo>
                  <a:pt x="5487208" y="0"/>
                </a:lnTo>
                <a:lnTo>
                  <a:pt x="8663583" y="6858478"/>
                </a:lnTo>
                <a:lnTo>
                  <a:pt x="1239028" y="6858478"/>
                </a:lnTo>
                <a:lnTo>
                  <a:pt x="1239288" y="6857916"/>
                </a:lnTo>
                <a:lnTo>
                  <a:pt x="480486" y="6857916"/>
                </a:lnTo>
                <a:lnTo>
                  <a:pt x="48048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A9F66240-8C38-4069-A5C9-2D3FCD97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234957" cy="6858478"/>
          </a:xfrm>
          <a:custGeom>
            <a:avLst/>
            <a:gdLst>
              <a:gd name="connsiteX0" fmla="*/ 156905 w 8234957"/>
              <a:gd name="connsiteY0" fmla="*/ 0 h 6858478"/>
              <a:gd name="connsiteX1" fmla="*/ 3986777 w 8234957"/>
              <a:gd name="connsiteY1" fmla="*/ 0 h 6858478"/>
              <a:gd name="connsiteX2" fmla="*/ 5053005 w 8234957"/>
              <a:gd name="connsiteY2" fmla="*/ 0 h 6858478"/>
              <a:gd name="connsiteX3" fmla="*/ 5058582 w 8234957"/>
              <a:gd name="connsiteY3" fmla="*/ 0 h 6858478"/>
              <a:gd name="connsiteX4" fmla="*/ 8234957 w 8234957"/>
              <a:gd name="connsiteY4" fmla="*/ 6858478 h 6858478"/>
              <a:gd name="connsiteX5" fmla="*/ 810402 w 8234957"/>
              <a:gd name="connsiteY5" fmla="*/ 6858478 h 6858478"/>
              <a:gd name="connsiteX6" fmla="*/ 810662 w 8234957"/>
              <a:gd name="connsiteY6" fmla="*/ 6857916 h 6858478"/>
              <a:gd name="connsiteX7" fmla="*/ 156905 w 8234957"/>
              <a:gd name="connsiteY7" fmla="*/ 6857916 h 6858478"/>
              <a:gd name="connsiteX8" fmla="*/ 156905 w 8234957"/>
              <a:gd name="connsiteY8" fmla="*/ 6858478 h 6858478"/>
              <a:gd name="connsiteX9" fmla="*/ 0 w 8234957"/>
              <a:gd name="connsiteY9" fmla="*/ 6858478 h 6858478"/>
              <a:gd name="connsiteX10" fmla="*/ 0 w 8234957"/>
              <a:gd name="connsiteY10" fmla="*/ 479 h 6858478"/>
              <a:gd name="connsiteX11" fmla="*/ 156905 w 8234957"/>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34957" h="6858478">
                <a:moveTo>
                  <a:pt x="156905" y="0"/>
                </a:moveTo>
                <a:lnTo>
                  <a:pt x="3986777" y="0"/>
                </a:lnTo>
                <a:lnTo>
                  <a:pt x="5053005" y="0"/>
                </a:lnTo>
                <a:lnTo>
                  <a:pt x="5058582" y="0"/>
                </a:lnTo>
                <a:lnTo>
                  <a:pt x="8234957" y="6858478"/>
                </a:lnTo>
                <a:lnTo>
                  <a:pt x="810402" y="6858478"/>
                </a:lnTo>
                <a:lnTo>
                  <a:pt x="810662" y="6857916"/>
                </a:lnTo>
                <a:lnTo>
                  <a:pt x="156905" y="6857916"/>
                </a:lnTo>
                <a:lnTo>
                  <a:pt x="156905" y="6858478"/>
                </a:lnTo>
                <a:lnTo>
                  <a:pt x="0" y="6858478"/>
                </a:lnTo>
                <a:lnTo>
                  <a:pt x="0" y="479"/>
                </a:lnTo>
                <a:lnTo>
                  <a:pt x="15690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76AEDE5-1D59-BB4F-0ADE-71FCAD56DFDC}"/>
              </a:ext>
            </a:extLst>
          </p:cNvPr>
          <p:cNvSpPr>
            <a:spLocks noGrp="1"/>
          </p:cNvSpPr>
          <p:nvPr>
            <p:ph type="title"/>
          </p:nvPr>
        </p:nvSpPr>
        <p:spPr>
          <a:xfrm>
            <a:off x="804672" y="365125"/>
            <a:ext cx="4378881" cy="1325563"/>
          </a:xfrm>
        </p:spPr>
        <p:txBody>
          <a:bodyPr>
            <a:normAutofit/>
          </a:bodyPr>
          <a:lstStyle/>
          <a:p>
            <a:r>
              <a:rPr lang="en-US" sz="4100" b="1"/>
              <a:t>Inclusion Of People With Disability </a:t>
            </a:r>
            <a:endParaRPr lang="LID4096" sz="4100" b="1"/>
          </a:p>
        </p:txBody>
      </p:sp>
      <p:sp>
        <p:nvSpPr>
          <p:cNvPr id="3" name="Content Placeholder 2">
            <a:extLst>
              <a:ext uri="{FF2B5EF4-FFF2-40B4-BE49-F238E27FC236}">
                <a16:creationId xmlns:a16="http://schemas.microsoft.com/office/drawing/2014/main" id="{F6263DE1-378E-7287-7437-0DC73739A291}"/>
              </a:ext>
            </a:extLst>
          </p:cNvPr>
          <p:cNvSpPr>
            <a:spLocks noGrp="1"/>
          </p:cNvSpPr>
          <p:nvPr>
            <p:ph idx="1"/>
          </p:nvPr>
        </p:nvSpPr>
        <p:spPr>
          <a:xfrm>
            <a:off x="804672" y="2020824"/>
            <a:ext cx="5076090" cy="4151376"/>
          </a:xfrm>
        </p:spPr>
        <p:txBody>
          <a:bodyPr>
            <a:normAutofit/>
          </a:bodyPr>
          <a:lstStyle/>
          <a:p>
            <a:r>
              <a:rPr lang="en-US" sz="2000"/>
              <a:t>People with disability immensely benefit</a:t>
            </a:r>
          </a:p>
          <a:p>
            <a:r>
              <a:rPr lang="en-US" sz="2000"/>
              <a:t>They do not have to worry about commuting</a:t>
            </a:r>
          </a:p>
          <a:p>
            <a:r>
              <a:rPr lang="en-US" sz="2000"/>
              <a:t>The wide range of virtual tools helps them work from home</a:t>
            </a:r>
          </a:p>
          <a:p>
            <a:r>
              <a:rPr lang="en-US" sz="2000"/>
              <a:t>With a flexible work culture, they can ask for flexible work arrangements without fear of victimization </a:t>
            </a:r>
          </a:p>
          <a:p>
            <a:endParaRPr lang="LID4096" sz="2000"/>
          </a:p>
        </p:txBody>
      </p:sp>
    </p:spTree>
    <p:extLst>
      <p:ext uri="{BB962C8B-B14F-4D97-AF65-F5344CB8AC3E}">
        <p14:creationId xmlns:p14="http://schemas.microsoft.com/office/powerpoint/2010/main" val="81066893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blur&#10;&#10;Description automatically generated">
            <a:extLst>
              <a:ext uri="{FF2B5EF4-FFF2-40B4-BE49-F238E27FC236}">
                <a16:creationId xmlns:a16="http://schemas.microsoft.com/office/drawing/2014/main" id="{96357273-6748-3850-E87E-955FF7B17172}"/>
              </a:ext>
            </a:extLst>
          </p:cNvPr>
          <p:cNvPicPr>
            <a:picLocks noChangeAspect="1"/>
          </p:cNvPicPr>
          <p:nvPr/>
        </p:nvPicPr>
        <p:blipFill rotWithShape="1">
          <a:blip r:embed="rId3">
            <a:extLst>
              <a:ext uri="{28A0092B-C50C-407E-A947-70E740481C1C}">
                <a14:useLocalDpi xmlns:a14="http://schemas.microsoft.com/office/drawing/2010/main" val="0"/>
              </a:ext>
            </a:extLst>
          </a:blip>
          <a:srcRect l="3158" t="9091" r="29612" b="-1"/>
          <a:stretch/>
        </p:blipFill>
        <p:spPr>
          <a:xfrm>
            <a:off x="3522468" y="10"/>
            <a:ext cx="8669532" cy="6857990"/>
          </a:xfrm>
          <a:prstGeom prst="rect">
            <a:avLst/>
          </a:prstGeom>
        </p:spPr>
      </p:pic>
      <p:sp>
        <p:nvSpPr>
          <p:cNvPr id="12"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7541B3-CBA9-1B39-660E-332DCD7C104D}"/>
              </a:ext>
            </a:extLst>
          </p:cNvPr>
          <p:cNvSpPr>
            <a:spLocks noGrp="1"/>
          </p:cNvSpPr>
          <p:nvPr>
            <p:ph type="title"/>
          </p:nvPr>
        </p:nvSpPr>
        <p:spPr>
          <a:xfrm>
            <a:off x="371093" y="1161288"/>
            <a:ext cx="4333253" cy="1124712"/>
          </a:xfrm>
        </p:spPr>
        <p:txBody>
          <a:bodyPr anchor="b">
            <a:normAutofit/>
          </a:bodyPr>
          <a:lstStyle/>
          <a:p>
            <a:r>
              <a:rPr lang="en-US" sz="2800" b="1" dirty="0"/>
              <a:t>Minority Groups Inclusion </a:t>
            </a:r>
            <a:endParaRPr lang="LID4096" sz="2800" b="1" dirty="0"/>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1799156-A82F-1D34-C064-6EFC3836BB3E}"/>
              </a:ext>
            </a:extLst>
          </p:cNvPr>
          <p:cNvSpPr>
            <a:spLocks noGrp="1"/>
          </p:cNvSpPr>
          <p:nvPr>
            <p:ph idx="1"/>
          </p:nvPr>
        </p:nvSpPr>
        <p:spPr>
          <a:xfrm>
            <a:off x="371094" y="2718054"/>
            <a:ext cx="3438906" cy="3207258"/>
          </a:xfrm>
        </p:spPr>
        <p:txBody>
          <a:bodyPr anchor="t">
            <a:normAutofit/>
          </a:bodyPr>
          <a:lstStyle/>
          <a:p>
            <a:r>
              <a:rPr lang="en-US" sz="1700"/>
              <a:t>It broadens the talent pool to include minority groups</a:t>
            </a:r>
          </a:p>
          <a:p>
            <a:r>
              <a:rPr lang="en-US" sz="1700"/>
              <a:t>Flexible working arrangements improve their overall experience</a:t>
            </a:r>
          </a:p>
          <a:p>
            <a:r>
              <a:rPr lang="en-US" sz="1700"/>
              <a:t>Minority groups such as people of color and Hispanics benefit</a:t>
            </a:r>
          </a:p>
          <a:p>
            <a:r>
              <a:rPr lang="en-US" sz="1700"/>
              <a:t>Benefits include reduction in emotional labor </a:t>
            </a:r>
            <a:endParaRPr lang="LID4096" sz="1700"/>
          </a:p>
        </p:txBody>
      </p:sp>
    </p:spTree>
    <p:extLst>
      <p:ext uri="{BB962C8B-B14F-4D97-AF65-F5344CB8AC3E}">
        <p14:creationId xmlns:p14="http://schemas.microsoft.com/office/powerpoint/2010/main" val="101127021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158AC4-6253-F734-AB1D-C538FAEF73BD}"/>
              </a:ext>
            </a:extLst>
          </p:cNvPr>
          <p:cNvSpPr>
            <a:spLocks noGrp="1"/>
          </p:cNvSpPr>
          <p:nvPr>
            <p:ph type="title"/>
          </p:nvPr>
        </p:nvSpPr>
        <p:spPr>
          <a:xfrm>
            <a:off x="4384039" y="365125"/>
            <a:ext cx="7164493" cy="1325563"/>
          </a:xfrm>
        </p:spPr>
        <p:txBody>
          <a:bodyPr>
            <a:normAutofit/>
          </a:bodyPr>
          <a:lstStyle/>
          <a:p>
            <a:r>
              <a:rPr lang="en-US" b="1" dirty="0"/>
              <a:t>Gender Inclusivity </a:t>
            </a:r>
            <a:endParaRPr lang="LID4096" b="1"/>
          </a:p>
        </p:txBody>
      </p:sp>
      <p:pic>
        <p:nvPicPr>
          <p:cNvPr id="5" name="Picture 4" descr="Shape, icon, arrow&#10;&#10;Description automatically generated">
            <a:extLst>
              <a:ext uri="{FF2B5EF4-FFF2-40B4-BE49-F238E27FC236}">
                <a16:creationId xmlns:a16="http://schemas.microsoft.com/office/drawing/2014/main" id="{9C49F066-3160-CA24-BF93-79A3969CD2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72" y="2058377"/>
            <a:ext cx="3833846" cy="3067076"/>
          </a:xfrm>
          <a:prstGeom prst="rect">
            <a:avLst/>
          </a:prstGeom>
        </p:spPr>
      </p:pic>
      <p:sp>
        <p:nvSpPr>
          <p:cNvPr id="3" name="Content Placeholder 2">
            <a:extLst>
              <a:ext uri="{FF2B5EF4-FFF2-40B4-BE49-F238E27FC236}">
                <a16:creationId xmlns:a16="http://schemas.microsoft.com/office/drawing/2014/main" id="{34ED10B3-7985-AF33-B4D9-FA97F029E1A3}"/>
              </a:ext>
            </a:extLst>
          </p:cNvPr>
          <p:cNvSpPr>
            <a:spLocks noGrp="1"/>
          </p:cNvSpPr>
          <p:nvPr>
            <p:ph idx="1"/>
          </p:nvPr>
        </p:nvSpPr>
        <p:spPr>
          <a:xfrm>
            <a:off x="4387515" y="2022601"/>
            <a:ext cx="7161017" cy="4154361"/>
          </a:xfrm>
        </p:spPr>
        <p:txBody>
          <a:bodyPr>
            <a:normAutofit/>
          </a:bodyPr>
          <a:lstStyle/>
          <a:p>
            <a:r>
              <a:rPr lang="en-US" sz="2000"/>
              <a:t>Women often end up doing a larger part of household duties</a:t>
            </a:r>
          </a:p>
          <a:p>
            <a:r>
              <a:rPr lang="en-US" sz="2000"/>
              <a:t>Hence, flexible work arrangements helps them maintain a work-life balance</a:t>
            </a:r>
          </a:p>
          <a:p>
            <a:r>
              <a:rPr lang="en-US" sz="2000"/>
              <a:t>Working from home allows them to care for their children</a:t>
            </a:r>
          </a:p>
          <a:p>
            <a:r>
              <a:rPr lang="en-US" sz="2000"/>
              <a:t>They can also climb the corporate ladder</a:t>
            </a:r>
          </a:p>
          <a:p>
            <a:r>
              <a:rPr lang="en-US" sz="2000"/>
              <a:t>They do not need to worry about losing family time with additional work responsibilities </a:t>
            </a:r>
          </a:p>
          <a:p>
            <a:endParaRPr lang="en-US" sz="2000"/>
          </a:p>
          <a:p>
            <a:endParaRPr lang="LID4096" sz="2000"/>
          </a:p>
        </p:txBody>
      </p:sp>
    </p:spTree>
    <p:extLst>
      <p:ext uri="{BB962C8B-B14F-4D97-AF65-F5344CB8AC3E}">
        <p14:creationId xmlns:p14="http://schemas.microsoft.com/office/powerpoint/2010/main" val="42009963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F32C1-7F26-90F2-67D3-F05295206786}"/>
              </a:ext>
            </a:extLst>
          </p:cNvPr>
          <p:cNvSpPr>
            <a:spLocks noGrp="1"/>
          </p:cNvSpPr>
          <p:nvPr>
            <p:ph type="title"/>
          </p:nvPr>
        </p:nvSpPr>
        <p:spPr>
          <a:xfrm>
            <a:off x="7255564" y="834888"/>
            <a:ext cx="4314645" cy="1268958"/>
          </a:xfrm>
        </p:spPr>
        <p:txBody>
          <a:bodyPr anchor="b">
            <a:normAutofit/>
          </a:bodyPr>
          <a:lstStyle/>
          <a:p>
            <a:r>
              <a:rPr lang="en-US" sz="3200" b="1"/>
              <a:t>Wider Talent Scope</a:t>
            </a:r>
            <a:endParaRPr lang="LID4096" sz="3200" b="1"/>
          </a:p>
        </p:txBody>
      </p:sp>
      <p:pic>
        <p:nvPicPr>
          <p:cNvPr id="5" name="Picture 4" descr="Diagram, schematic, calendar&#10;&#10;Description automatically generated">
            <a:extLst>
              <a:ext uri="{FF2B5EF4-FFF2-40B4-BE49-F238E27FC236}">
                <a16:creationId xmlns:a16="http://schemas.microsoft.com/office/drawing/2014/main" id="{855CABBC-9774-B64C-6EF4-2F99C9030313}"/>
              </a:ext>
            </a:extLst>
          </p:cNvPr>
          <p:cNvPicPr>
            <a:picLocks noChangeAspect="1"/>
          </p:cNvPicPr>
          <p:nvPr/>
        </p:nvPicPr>
        <p:blipFill rotWithShape="1">
          <a:blip r:embed="rId3">
            <a:extLst>
              <a:ext uri="{28A0092B-C50C-407E-A947-70E740481C1C}">
                <a14:useLocalDpi xmlns:a14="http://schemas.microsoft.com/office/drawing/2010/main" val="0"/>
              </a:ext>
            </a:extLst>
          </a:blip>
          <a:srcRect l="31679" r="2" b="2"/>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2" name="Rectangle 11">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0CB1466-C8E3-5725-08F3-899A11F573C0}"/>
              </a:ext>
            </a:extLst>
          </p:cNvPr>
          <p:cNvSpPr>
            <a:spLocks noGrp="1"/>
          </p:cNvSpPr>
          <p:nvPr>
            <p:ph idx="1"/>
          </p:nvPr>
        </p:nvSpPr>
        <p:spPr>
          <a:xfrm>
            <a:off x="7255563" y="2557587"/>
            <a:ext cx="4314645" cy="3717317"/>
          </a:xfrm>
        </p:spPr>
        <p:txBody>
          <a:bodyPr anchor="t">
            <a:normAutofit/>
          </a:bodyPr>
          <a:lstStyle/>
          <a:p>
            <a:r>
              <a:rPr lang="en-US" sz="1800"/>
              <a:t>Organizations can emphasize on acquiring the right talent </a:t>
            </a:r>
          </a:p>
          <a:p>
            <a:r>
              <a:rPr lang="en-US" sz="1800"/>
              <a:t>They do not have to worry about recruits’ locations</a:t>
            </a:r>
          </a:p>
          <a:p>
            <a:r>
              <a:rPr lang="en-US" sz="1800"/>
              <a:t>This expands the talent pool</a:t>
            </a:r>
          </a:p>
          <a:p>
            <a:r>
              <a:rPr lang="en-US" sz="1800"/>
              <a:t>They can attract more workers </a:t>
            </a:r>
            <a:endParaRPr lang="LID4096" sz="1800"/>
          </a:p>
        </p:txBody>
      </p:sp>
    </p:spTree>
    <p:extLst>
      <p:ext uri="{BB962C8B-B14F-4D97-AF65-F5344CB8AC3E}">
        <p14:creationId xmlns:p14="http://schemas.microsoft.com/office/powerpoint/2010/main" val="1488059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 floor, person&#10;&#10;Description automatically generated">
            <a:extLst>
              <a:ext uri="{FF2B5EF4-FFF2-40B4-BE49-F238E27FC236}">
                <a16:creationId xmlns:a16="http://schemas.microsoft.com/office/drawing/2014/main" id="{8A55A397-7AD2-E260-4964-8606B4A7CC05}"/>
              </a:ext>
            </a:extLst>
          </p:cNvPr>
          <p:cNvPicPr>
            <a:picLocks noChangeAspect="1"/>
          </p:cNvPicPr>
          <p:nvPr/>
        </p:nvPicPr>
        <p:blipFill rotWithShape="1">
          <a:blip r:embed="rId3">
            <a:extLst>
              <a:ext uri="{28A0092B-C50C-407E-A947-70E740481C1C}">
                <a14:useLocalDpi xmlns:a14="http://schemas.microsoft.com/office/drawing/2010/main" val="0"/>
              </a:ext>
            </a:extLst>
          </a:blip>
          <a:srcRect t="24426" b="29461"/>
          <a:stretch/>
        </p:blipFill>
        <p:spPr>
          <a:xfrm>
            <a:off x="20" y="11"/>
            <a:ext cx="12191980" cy="34289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3091ADD3-6FC2-CDDD-82EA-1C009C1FC758}"/>
              </a:ext>
            </a:extLst>
          </p:cNvPr>
          <p:cNvSpPr>
            <a:spLocks noGrp="1"/>
          </p:cNvSpPr>
          <p:nvPr>
            <p:ph idx="1"/>
          </p:nvPr>
        </p:nvSpPr>
        <p:spPr>
          <a:xfrm>
            <a:off x="1323474" y="3946366"/>
            <a:ext cx="9748247" cy="3077326"/>
          </a:xfrm>
        </p:spPr>
        <p:txBody>
          <a:bodyPr anchor="ctr">
            <a:noAutofit/>
          </a:bodyPr>
          <a:lstStyle/>
          <a:p>
            <a:r>
              <a:rPr lang="en-US" sz="1600" dirty="0"/>
              <a:t>Traditional office differs from flexible work arrangements. </a:t>
            </a:r>
          </a:p>
          <a:p>
            <a:r>
              <a:rPr lang="en-US" sz="1600" dirty="0"/>
              <a:t>Employees choose different types of work modes.</a:t>
            </a:r>
          </a:p>
          <a:p>
            <a:r>
              <a:rPr lang="en-US" sz="1600" dirty="0"/>
              <a:t>They only have to complete contracted work hours.</a:t>
            </a:r>
          </a:p>
          <a:p>
            <a:r>
              <a:rPr lang="en-US" sz="1600" dirty="0"/>
              <a:t>Differences in terms of race, gender, and culture are inalienable components of diversity.</a:t>
            </a:r>
          </a:p>
          <a:p>
            <a:r>
              <a:rPr lang="en-US" sz="1600" dirty="0"/>
              <a:t>Inclusion seeks to welcome everyone, notwithstanding the aforementioned distinctions.</a:t>
            </a:r>
          </a:p>
          <a:p>
            <a:r>
              <a:rPr lang="en-US" sz="1600" dirty="0"/>
              <a:t>Flexible working arrangements has advanced inclusiveness and diversity.</a:t>
            </a:r>
          </a:p>
          <a:p>
            <a:r>
              <a:rPr lang="en-US" sz="1600" dirty="0"/>
              <a:t>The HR department can monitor diversity, broaden the talent pool, supply diverse candidates, and provide mentoring. </a:t>
            </a:r>
          </a:p>
          <a:p>
            <a:r>
              <a:rPr lang="en-US" sz="1600" dirty="0"/>
              <a:t>Inclusion of persons of different genders, people living with disabilities, and members of underrepresented groups is made possible</a:t>
            </a:r>
          </a:p>
          <a:p>
            <a:endParaRPr lang="en-US" sz="1600" dirty="0"/>
          </a:p>
          <a:p>
            <a:endParaRPr lang="en-US" sz="1600" dirty="0"/>
          </a:p>
          <a:p>
            <a:endParaRPr lang="LID4096" sz="1600" dirty="0"/>
          </a:p>
        </p:txBody>
      </p:sp>
    </p:spTree>
    <p:extLst>
      <p:ext uri="{BB962C8B-B14F-4D97-AF65-F5344CB8AC3E}">
        <p14:creationId xmlns:p14="http://schemas.microsoft.com/office/powerpoint/2010/main" val="3512085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8F37E-C698-640B-AC53-B0FB74569B78}"/>
              </a:ext>
            </a:extLst>
          </p:cNvPr>
          <p:cNvSpPr>
            <a:spLocks noGrp="1"/>
          </p:cNvSpPr>
          <p:nvPr>
            <p:ph type="title"/>
          </p:nvPr>
        </p:nvSpPr>
        <p:spPr/>
        <p:txBody>
          <a:bodyPr/>
          <a:lstStyle/>
          <a:p>
            <a:pPr algn="ctr"/>
            <a:r>
              <a:rPr lang="en-US" b="1" dirty="0"/>
              <a:t>References </a:t>
            </a:r>
            <a:endParaRPr lang="LID4096" b="1" dirty="0"/>
          </a:p>
        </p:txBody>
      </p:sp>
      <p:sp>
        <p:nvSpPr>
          <p:cNvPr id="3" name="Content Placeholder 2">
            <a:extLst>
              <a:ext uri="{FF2B5EF4-FFF2-40B4-BE49-F238E27FC236}">
                <a16:creationId xmlns:a16="http://schemas.microsoft.com/office/drawing/2014/main" id="{86E58EF7-2C88-A919-178B-D63C833F0E96}"/>
              </a:ext>
            </a:extLst>
          </p:cNvPr>
          <p:cNvSpPr>
            <a:spLocks noGrp="1"/>
          </p:cNvSpPr>
          <p:nvPr>
            <p:ph idx="1"/>
          </p:nvPr>
        </p:nvSpPr>
        <p:spPr/>
        <p:txBody>
          <a:bodyPr>
            <a:normAutofit fontScale="85000" lnSpcReduction="10000"/>
          </a:bodyPr>
          <a:lstStyle/>
          <a:p>
            <a:pPr marL="0" marR="0" indent="0">
              <a:lnSpc>
                <a:spcPct val="107000"/>
              </a:lnSpc>
              <a:spcBef>
                <a:spcPts val="0"/>
              </a:spcBef>
              <a:spcAft>
                <a:spcPts val="800"/>
              </a:spcAft>
              <a:buNone/>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Aziz-Ur-Rehman, M., &amp; Siddiqui, D. A. (2019). Relationship between flexible working arrangements and job satisfaction mediated by	 work-life balance: Evidence from public sector universities employees of Pakistan.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Available at SSRN 3510918</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p>
          <a:p>
            <a:pPr marL="0" marR="0" indent="0">
              <a:lnSpc>
                <a:spcPct val="107000"/>
              </a:lnSpc>
              <a:spcBef>
                <a:spcPts val="0"/>
              </a:spcBef>
              <a:spcAft>
                <a:spcPts val="800"/>
              </a:spcAft>
              <a:buNone/>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Cavaliere, L. P. L.,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Chabani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Z.,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Rajest</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S., Chowdhury, D. A. R., Padma, D. S.,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Koti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 ... &amp; Regin, R. (2021). The Impact of Part	-Time and Full-Time Work on Employees' Efficiency the Importance of Flexible Work Arrangements.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Turkish Online		 Journal of Qualitative Inquiry</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 9580-9613.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Chandola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Booker, C. L., Kumari, M., &amp;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Benzeval</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(2019). Are flexible work arrangements associated with lower levels of		 chronic stress-related biomarkers? A study of 6025 employees in the UK household longitudinal study.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Sociology</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53</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 779-799.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Kumar, A.,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Mangla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K., Luthra, S., &amp; Ishizaka, A. (2019). Evaluating the human resource related soft dimensions in green supply		 chain management implementation.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Production Planning &amp; Control</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30</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(9), 699-715.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Moustaghfir</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 El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Fatihi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&amp;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Benouarrek</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(2020). Human resource management practices, entrepreneurial orientation and firm	 performance: what is the link?.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Measuring Business Excellence</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Msuya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S., &amp; Kumar, A. B. (2022). Flexible Work Arrangements, Leave Provisions, and Employee Job Performance in Banking		 sector.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Positive School Psychology</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5596-5612.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Siegle</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McCoach</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B., &amp; Gilson, C. M. (2021). Extending learning through mentorships. In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Methods and materials for teaching	 the gifted</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 551-587). Routledge.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LID4096" dirty="0"/>
          </a:p>
        </p:txBody>
      </p:sp>
    </p:spTree>
    <p:extLst>
      <p:ext uri="{BB962C8B-B14F-4D97-AF65-F5344CB8AC3E}">
        <p14:creationId xmlns:p14="http://schemas.microsoft.com/office/powerpoint/2010/main" val="7059342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732</TotalTime>
  <Words>3045</Words>
  <Application>Microsoft Office PowerPoint</Application>
  <PresentationFormat>Widescreen</PresentationFormat>
  <Paragraphs>123</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Times New Roman</vt:lpstr>
      <vt:lpstr>Tw Cen MT</vt:lpstr>
      <vt:lpstr>Office Theme</vt:lpstr>
      <vt:lpstr>Assessment 1: Individual Presentation</vt:lpstr>
      <vt:lpstr>Introduction </vt:lpstr>
      <vt:lpstr>Flexible Working Arrangement</vt:lpstr>
      <vt:lpstr>Human Resource Role in Promoting Diversity and Inclusion</vt:lpstr>
      <vt:lpstr>Monitoring Diversity</vt:lpstr>
      <vt:lpstr>Widening Talent Pool</vt:lpstr>
      <vt:lpstr>Mentorship</vt:lpstr>
      <vt:lpstr>Supplying Diversity</vt:lpstr>
      <vt:lpstr>Inclusion Of People With Disability </vt:lpstr>
      <vt:lpstr>Minority Groups Inclusion </vt:lpstr>
      <vt:lpstr>Gender Inclusivity </vt:lpstr>
      <vt:lpstr>Wider Talent Scope</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luiza</cp:lastModifiedBy>
  <cp:revision>51</cp:revision>
  <dcterms:created xsi:type="dcterms:W3CDTF">2022-08-08T08:33:43Z</dcterms:created>
  <dcterms:modified xsi:type="dcterms:W3CDTF">2022-08-18T18:21:46Z</dcterms:modified>
</cp:coreProperties>
</file>