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3" r:id="rId3"/>
    <p:sldId id="261" r:id="rId4"/>
    <p:sldId id="317" r:id="rId5"/>
    <p:sldId id="318" r:id="rId6"/>
    <p:sldId id="319" r:id="rId7"/>
    <p:sldId id="270" r:id="rId8"/>
    <p:sldId id="271" r:id="rId9"/>
    <p:sldId id="283" r:id="rId10"/>
    <p:sldId id="309" r:id="rId11"/>
    <p:sldId id="282" r:id="rId12"/>
    <p:sldId id="310" r:id="rId13"/>
    <p:sldId id="308" r:id="rId14"/>
    <p:sldId id="287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90" r:id="rId23"/>
    <p:sldId id="289" r:id="rId24"/>
    <p:sldId id="291" r:id="rId25"/>
    <p:sldId id="311" r:id="rId26"/>
    <p:sldId id="313" r:id="rId27"/>
    <p:sldId id="314" r:id="rId28"/>
    <p:sldId id="312" r:id="rId29"/>
    <p:sldId id="316" r:id="rId30"/>
    <p:sldId id="295" r:id="rId31"/>
    <p:sldId id="297" r:id="rId32"/>
    <p:sldId id="296" r:id="rId33"/>
    <p:sldId id="298" r:id="rId34"/>
    <p:sldId id="292" r:id="rId35"/>
    <p:sldId id="294" r:id="rId36"/>
    <p:sldId id="293" r:id="rId37"/>
    <p:sldId id="273" r:id="rId38"/>
    <p:sldId id="288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Buss" userId="ebe92fd9-86ab-4bce-940e-1db872879048" providerId="ADAL" clId="{0F761C5C-2944-4C17-AE01-C9E3CDB42943}"/>
    <pc:docChg chg="undo custSel addSld delSld modSld">
      <pc:chgData name="Menna Buss" userId="ebe92fd9-86ab-4bce-940e-1db872879048" providerId="ADAL" clId="{0F761C5C-2944-4C17-AE01-C9E3CDB42943}" dt="2026-10-06T08:50:09.629" v="10" actId="2696"/>
      <pc:docMkLst>
        <pc:docMk/>
      </pc:docMkLst>
      <pc:sldChg chg="addSp delSp modSp mod setBg">
        <pc:chgData name="Menna Buss" userId="ebe92fd9-86ab-4bce-940e-1db872879048" providerId="ADAL" clId="{0F761C5C-2944-4C17-AE01-C9E3CDB42943}" dt="2026-10-05T23:13:35.440" v="8" actId="14100"/>
        <pc:sldMkLst>
          <pc:docMk/>
          <pc:sldMk cId="1718061385" sldId="292"/>
        </pc:sldMkLst>
        <pc:spChg chg="add del">
          <ac:chgData name="Menna Buss" userId="ebe92fd9-86ab-4bce-940e-1db872879048" providerId="ADAL" clId="{0F761C5C-2944-4C17-AE01-C9E3CDB42943}" dt="2026-10-05T23:13:23.253" v="4" actId="26606"/>
          <ac:spMkLst>
            <pc:docMk/>
            <pc:sldMk cId="1718061385" sldId="292"/>
            <ac:spMk id="10" creationId="{5F9CFCE6-877F-4858-B8BD-2C52CA8AFBC4}"/>
          </ac:spMkLst>
        </pc:spChg>
        <pc:spChg chg="add del">
          <ac:chgData name="Menna Buss" userId="ebe92fd9-86ab-4bce-940e-1db872879048" providerId="ADAL" clId="{0F761C5C-2944-4C17-AE01-C9E3CDB42943}" dt="2026-10-05T23:13:23.253" v="4" actId="26606"/>
          <ac:spMkLst>
            <pc:docMk/>
            <pc:sldMk cId="1718061385" sldId="292"/>
            <ac:spMk id="12" creationId="{8213F8A0-12AE-4514-8372-0DD766EC28EE}"/>
          </ac:spMkLst>
        </pc:spChg>
        <pc:spChg chg="add del">
          <ac:chgData name="Menna Buss" userId="ebe92fd9-86ab-4bce-940e-1db872879048" providerId="ADAL" clId="{0F761C5C-2944-4C17-AE01-C9E3CDB42943}" dt="2026-10-05T23:13:23.253" v="4" actId="26606"/>
          <ac:spMkLst>
            <pc:docMk/>
            <pc:sldMk cId="1718061385" sldId="292"/>
            <ac:spMk id="14" creationId="{9EFF17D4-9A8C-4CE5-B096-D8CCD4400437}"/>
          </ac:spMkLst>
        </pc:spChg>
        <pc:picChg chg="add mod">
          <ac:chgData name="Menna Buss" userId="ebe92fd9-86ab-4bce-940e-1db872879048" providerId="ADAL" clId="{0F761C5C-2944-4C17-AE01-C9E3CDB42943}" dt="2026-10-05T23:13:35.440" v="8" actId="14100"/>
          <ac:picMkLst>
            <pc:docMk/>
            <pc:sldMk cId="1718061385" sldId="292"/>
            <ac:picMk id="2" creationId="{A4E38067-1229-5516-93B9-9CB75B7C870D}"/>
          </ac:picMkLst>
        </pc:picChg>
        <pc:picChg chg="mod">
          <ac:chgData name="Menna Buss" userId="ebe92fd9-86ab-4bce-940e-1db872879048" providerId="ADAL" clId="{0F761C5C-2944-4C17-AE01-C9E3CDB42943}" dt="2026-10-05T23:13:30.829" v="6" actId="1076"/>
          <ac:picMkLst>
            <pc:docMk/>
            <pc:sldMk cId="1718061385" sldId="292"/>
            <ac:picMk id="5" creationId="{1C3B33D6-0857-9CE5-70E9-987FD08CCF6E}"/>
          </ac:picMkLst>
        </pc:picChg>
      </pc:sldChg>
      <pc:sldChg chg="modSp mod">
        <pc:chgData name="Menna Buss" userId="ebe92fd9-86ab-4bce-940e-1db872879048" providerId="ADAL" clId="{0F761C5C-2944-4C17-AE01-C9E3CDB42943}" dt="2026-10-05T22:54:48.917" v="1" actId="20577"/>
        <pc:sldMkLst>
          <pc:docMk/>
          <pc:sldMk cId="3880022754" sldId="319"/>
        </pc:sldMkLst>
        <pc:spChg chg="mod">
          <ac:chgData name="Menna Buss" userId="ebe92fd9-86ab-4bce-940e-1db872879048" providerId="ADAL" clId="{0F761C5C-2944-4C17-AE01-C9E3CDB42943}" dt="2026-10-05T22:54:48.917" v="1" actId="20577"/>
          <ac:spMkLst>
            <pc:docMk/>
            <pc:sldMk cId="3880022754" sldId="319"/>
            <ac:spMk id="6" creationId="{17E68377-4914-E744-8BC1-0DDCE30736B9}"/>
          </ac:spMkLst>
        </pc:spChg>
      </pc:sldChg>
      <pc:sldChg chg="new del">
        <pc:chgData name="Menna Buss" userId="ebe92fd9-86ab-4bce-940e-1db872879048" providerId="ADAL" clId="{0F761C5C-2944-4C17-AE01-C9E3CDB42943}" dt="2026-10-06T08:50:09.629" v="10" actId="2696"/>
        <pc:sldMkLst>
          <pc:docMk/>
          <pc:sldMk cId="2856740031" sldId="320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16:51:02.92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10741 227,'-95'-24,"0"0,-2 2,6 5,28 13,3 1,-12-5,-2-2,-7 1,-2-1,-7-3,-2 1,26 6,0 0,-2 1,-5-1,-2 0,0 1,0-2,0 1,-2 1,-7 1,-3 1,1 1,-1-1,0 0,-1 1,-5 1,-3 2,1-1,0 0,0 0,-1 0,21 0,-1 0,1 0,-1 0,0 0,0-1,0 1,1 1,-1 2,1 1,-1 0,-1 0,-5 1,-2-1,0 1,2 1,4 1,1 2,1 0,-3 0,-7 1,-2 1,0 0,0-1,4 1,-1 0,1 0,-1 1,-1 0,-1 1,0 0,-1 0,0 2,-1 0,1 0,0 0,3 0,0 0,1 0,0 2,-1 1,1 1,0 1,1-1,3 0,2 1,1-1,-2 2,-2 2,-1 0,0 1,3 0,5 0,1-1,1 1,0 1,-1 2,0 0,0 2,0 0,0 1,0 2,0 1,2 1,-16 11,2 2,0 1,17-10,-1 0,0 1,2 1,1 2,1 1,1 0,1 0,-15 13,2-1,0 2,-4 1,0 2,2 2,4 3,3 1,0-1,1-3,0-1,1 3,1 7,1 4,2 0,3-6,2 0,2 2,1 3,3 1,1 1,3-2,0 1,2 1,0 3,2 1,2 1,4-3,2 0,3 2,1 5,2 2,3-1,4-5,2 0,2 1,2 3,1 1,3 0,4-2,3 0,0 0,2 0,1 0,1 0,3-1,2 0,-1 0,0 1,0-1,0 0,1-1,1-1,3 0,5 2,4 1,2-1,2 1,3-1,4 0,5-1,6-1,1 0,4 2,2 1,2-1,3 0,1 1,2-2,0 0,1-1,3 0,-12-18,1 0,1-1,1 0,2 0,1 0,1-2,1-2,2-3,1-2,2-1,0 0,2 0,2 1,1-2,2-4,6-2,4-3,0-3,1 1,-4-2,-1 1,2-3,3-1,12-2,3-2,2-2,0-1,-2-2,-1-2,1-1,3-2,-12-6,2-2,1-1,1-1,0-1,0-1,1-1,0-1,1-1,0-1,6 0,1-1,0-1,1-1,-1-1,2 0,0-2,1-1,-1 0,1-2,-1 0,1-1,-1-1,1-2,0-1,-12-1,0-1,1-2,0 0,-1-2,0 0,13-4,-1-1,-1-1,1-2,0-2,-13 2,0-1,1-2,-1-1,1 0,-1 1,-1-1,0 1,1-1,-1-1,-1 0,0-2,0-1,-1-1,0-1,0 0,-1-1,0-1,-2 2,0-2,0 1,-1-1,0-1,0 0,2-1,0-2,-1 1,1-2,-2 1,-2 0,8-6,-3 0,0-1,-1 1,2-1,4-1,0-1,1 1,-1-2,-4 0,-7 0,-3 0,0-2,-2 1,1-1,-1 1,0 0,0 0,-1-1,-2-2,-3 0,0-2,-2 0,-1-1,0 0,11-10,0-1,-1 0,-2-2,-2 0,-1-2,-2-1,-1 0,-3 3,0 1,-2-2,-3-2,-2-3,-3-2,-2-1,-1 1,-4 5,-1 0,-2 0,-1-2,1-7,-2-2,0-2,-2 1,-2 2,0 0,-2-1,-1 0,-1-1,-1-1,-1-1,-2 1,-2-1,-2 0,-1 0,-3 0,-1 3,-1 1,-3 1,-1-2,-3 1,-2-1,-1 1,-1 1,2 4,-1 0,0 1,-1 0,-1-1,-1-1,-1 1,-3 2,-7-15,-3 4,-3-1,1-3,-2 1,-6 2,-8 7,-4 2,-3 2,-1 3,-2 1,0 0,1 0,0 0,-3 3,-5 3,-3 2,-2 2,0 0,-2 1,-2 1,-3 0,-1 1,-3 3,-3 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16:51:08.64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11088 227,'-92'-5,"0"1,-1-1,1 0,6 0,1 1,2 0,5 2,1 1,4 1,0 1,-9-1,-1 1,0-2,1-4,0-1,-2 1,-9 4,-1 1,-1-3,0-5,0-4,0 2,2 3,1 1,-3-1,17 1,-1 0,0-1,0-1,2 0,1 0,0-1,-1 2,-4 1,-1 2,-1-1,1 1,0-3,0 0,0 1,-1 1,-2 1,-1 2,-1 0,1 0,1 0,1 0,-1 0,-1 0,-5 1,-2 1,1 0,-1 1,2 2,0 0,0 2,-1 0,-1 0,0 0,0 2,-1 3,0 2,-1 2,0 2,1 1,-1 1,-1 1,1 2,0 0,1 1,1 2,-1 0,1 2,-2 2,0 2,1 0,-1 1,19-6,0 0,0 1,0 0,2 3,-17 9,1 3,1 1,-1 0,15-8,-1 0,0 0,1 1,1 3,1 2,1 2,2 1,-1 1,1 0,1-1,1 0,-1 0,2 2,0 0,1 3,0 1,0 1,2 1,-1 1,1 1,-1 2,1 0,2 1,0 0,-8 11,1 0,1 1,1 3,10-10,-1 1,1 2,2 0,1 0,-7 12,2-1,1 2,2 0,0 2,1 1,1 1,2 0,2 0,2 1,1 0,1 0,2 0,0 0,2 0,1 0,4-1,2 0,0-1,2 1,1-1,0-1,3 1,1 0,3-1,2 1,3 0,2-2,-1 17,5-2,2 2,4-19,2 1,1 0,1-2,2 17,1-3,4 1,4 2,2 1,6-1,6 0,4 0,6-1,-4-21,4-1,1 0,3-1,1-1,3-1,2-1,0 0,4 4,1 0,1-1,2-1,0-2,3-1,0-2,2-1,3 0,1-2,2 0,2-2,2 1,2-1,1-2,3-2,2-2,3-3,1-2,0-1,1 1,1-1,1-2,3-4,7-2,3-3,2-3,0 0,-2 1,0-1,2-1,2-6,-13-8,2-4,1-2,1-1,1 0,2 1,1-1,1-1,1 0,0-3,3-1,1-1,1-2,0-1,1 0,-14 0,1 0,0 0,0-2,1 0,0-2,2-1,1-2,1 0,-1-2,1 0,0-2,0 0,0-1,1-1,-1-1,1-1,0 0,4-2,0-1,1-1,0 0,-1-2,1-1,-1-1,1-2,-1-1,0 0,1 0,-1 0,-1 3,1-1,-1 1,0 0,1-1,-1-1,-11 2,0 0,0-2,0 1,-1-1,1-1,0 1,-1 0,0-1,0 1,0-1,0 0,0 0,-1 0,11-3,1 0,-1 0,-1 0,1-1,-1-1,0-2,0-2,0-1,0 0,-1 0,0 1,-3 1,1 1,-1 0,0 0,-1-1,-1-1,-2-2,0-1,-1-1,-1-1,0 1,1-1,-1 2,1 0,-1 0,0-1,-1-1,-1-1,-3-1,-2-2,0-1,0 0,-1 0,-1 1,12-6,-1 1,0 1,-1-2,-2-1,-1-2,-2-1,0-2,-2 1,0 0,-3 3,-1 0,-1 1,-1-1,-2 0,11-11,-2 0,-2 0,-1-2,-1 0,-1-1,-1-1,-4 0,-7 4,-3 1,-1-1,-2-1,-4 2,-1-1,-2 0,-3-1,7-18,-5-1,-5-1,-5 3,-5 0,-4 0,-3 3,-4 0,-4 0,-4 1,-4-1,-1 1,0-1,0 1,-6-1,-7 0,-5 0,-3 0,0-1,-3 1,-5 0,-10-3,-6 1,-4 1,-1 2,-3 1,-5 2,-10-2,-6 2,-1 0,17 17,-1 0,-1 1,-2 3,-5 2,-2 2,-2 2,0 0,-2-3,0 0,-1 1,-1 2,-2 0,-1 1,-1 1,-2 2,-3 1,-3 2,0 1,-2 0,-1 0,0-1,-2 2,-2 2,-5 1,-3 2,0 1,-1 3,1 2,-1 2,0 1,-2 2,16 4,-2 2,-1 0,0 2,1 1,-1 2,1 2,-1 0,0 2,-1 1,-2 1,0 1,0 1,-1 0,0 1,-3-1,-1-1,0 2,0 1,-1 3,-2 3,-1 3,0 1,0 3,0 0,1 1,0 1,0 2,0 1,0 4,9-1,1 4,-2 1,1 1,0 0,1 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1:48:20.405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0,'87'19,"-9"-3,7-16,9 0,-38 0,1 0,8 0,1 0,7 0,0 0,1 0,0 0,3 0,2 0,2 0,1 0,-3 0,0 0,2 0,1 0,0 0,-1 0,-5 0,-2 0,-4 0,-1 0,-1 0,-2 0,-12 0,0 0,5 0,1 0,-4-4,-1 0,43 2,-4-13,-9 13,-22-6,5 8,-24 0,-2 0,-15 0,6 0,-14 0,6 0,-8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1:48:32.74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1,'88'0,"4"0,-13 0,15 0,-5 0,5 0,-8 0,-15 0,4 0,-13 0,-8 0,3 0,-28 0,11 0,-20 0,12 0,-13 0,6 0,8 15,4 4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1:48:45.106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0,'41'19,"-9"-3,33-14,11-4,-22 2,-1 0,11 0,1 0,-1 0,1 0,0 0,0 0,1 0,-1 0,4 0,-2 0,-12 0,-2 0,6 0,-1 0,38 0,-7 0,3 0,-29 0,20 0,-27 0,3 0,-9 0,-13 0,-3 0,-9 0,-7 0,-1 0,8 0,2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1:49:20.25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70,'87'-19,"1"0,-10 1,-10 5,-9 13,9 0,-5 0,22 0,1 0,10 0,-44 0,0 0,44 0,-2 0,-15 0,-2 0,-16 0,7 0,-22 0,11 0,-28 0,11 0,-20 0,5 0,15 0,6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1:49:24.21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53,'54'-10,"0"1,4 0,-1 2,24 7,-24 0,3 0,-7 0,2 0,16 0,2 0,-7 0,0 0,3 0,1 0,-1 0,-2 0,-9 0,-1 0,3 0,0 0,-4 0,-1 0,-2 0,0 0,-1 0,-1 0,36 0,-3 0,-28 0,9 0,-36 0,4 0,-16 0,1 0,-1-8,0-1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1:50:42.826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1 138,'78'-9,"0"-1,2 1,-7 3,8 6,-23 0,1 0,-5 0,0 0,13 0,2 0,-3 0,-1 0,0 0,1 0,2 0,0 0,-6 0,-1 0,0 0,-1 0,-4 0,-1 0,-2 0,-2 0,38 0,-5 0,-7 0,-14 0,12 0,-21-8,-2 6,-17-13,-3 5,-12-7,4 7,-14-5,5 13,-5-6,7 8,8-7,2-3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1:50:43.70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1 295,'73'-34,"0"0,-9 3,-5 9,16 22,-4 0,-21 0,2 0,46 0,-36 0,2 0,2 0,-1 0,1 0,1 0,9 0,-1 0,-8 0,-1 0,7 0,0 0,-4 0,0 0,1 0,-1 0,-4 0,0 0,0 0,-1 0,-3 0,-1 0,-7 0,0 0,2-4,-1 0,42-6,-7 1,-5 1,-14 8,-9-8,-17 6,4-13,-19 13,-2-13,4 13,-20-6,14 8,-15-8,5 6,3-36,8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2:01:36.965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87,'94'-5,"0"0,-1 1,-11 1,-19 3,5 0,24 0,-19 0,27 0,-20 0,15 0,-17 0,-1 0,-15 0,-3 0,-7 0,-15-8,-5-2,-14 1,-1 1,-7-7,-3-5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2:02:06.98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0,'80'10,"3"-2,-22-8,9 0,6 0,3 0,8 0,-1 0,1 0,-9 0,-1 0,-15 0,5 0,-21 0,4 0,-15 0,-9 0,-1 0,-7 0,-1 0,0 0,1 0,14 7,5 3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2:02:30.375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0 139,'73'-10,"-15"2,-18 8,-19 0,35 0,-18 0,37 0,4 0,17 0,-44 1,0-2,4-2,-1-1,43-6,-46 1,-2 1,29-2,-10 2,-2 8,-20 0,2 0,-14 0,7 0,-13 0,11 0,-13 0,8 0,-8 0,-2 0,-8 0,0 0,1 0,-1 0,0 0,1 0,-1 0,0 0,0 0,1 0,-1 0,0-7,16-18,4-12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10-05T22:05:37.42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0 133,'48'0,"-5"0,-13 0,-6 0,6 0,-7 0,0 0,-1 0,1-5,0 4,-1-4,1 5,-6-4,4 3,-10-8,10 8,-6-3,2 4,0 0,-2 0,0 0,3 0,-3 0,-1 0,4 0,-3 0,0 0,8 0,-11 0,8 0,-5 0,2 0,6 0,-1 0,1 0,0 0,7 0,2 0,0 0,5 0,-5 0,8 0,-1 0,1 0,-1 0,10 0,-7 6,6-5,1 5,2 1,0-6,-3 6,1 0,-7-6,16 13,-7-13,9 13,0-12,-9 10,6-11,-6 12,0-11,7 4,-16-6,6 0,-8 0,-1 0,18 0,-13 0,31 0,-14 0,-7 0,1 0,-23 0,8 0,-1 0,-7 0,6-5,-6 3,0-9,6 10,-14-9,14 9,-14-9,14 2,-13 2,5-5,-8 5,1-1,0 2,-1 0,1 4,-1-9,1 9,0-9,-1 9,1-5,0 1,-1 4,1-9,7 9,-5-4,5 0,-8 4,8-10,-5 9,-1-4,-3 1,-4 4,6-4,-6 1,4 3,-10-3,10 4,0-5,-3 4,7-3,-14 0,4 3,11-3,-7 4,8 0,-6 0,-4 0,6 0,-1 0,1 0,0 0,-1 0,-5 0,4 0,-10 0,10 0,0 0,-3 0,2 0,-5 0,-4 0,8 0,-4 0,0 0,3 0,-3 0,-1 0,4 0,-3 0,0 0,3 0,-4 0,1 0,3 0,-3 0,-1 0,4 0,-3 0,0 0,3 4,-4 1,1 0,3 4,-7-4,7 0,-4 4,1-4,3 0,-3-1,-1-4,4 0,-3 0,0 0,3 0,-4 0,1 0,3 0,-3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2:44:16.20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1 121,'44'-19,"-2"4,0 15,-5 0,13 0,-6 0,8 0,0 0,15-8,-11-2,19-7,-21 0,20 7,-18-5,11 13,-7-6,1 8,1 0,-2 0,-1 0,-5 0,-2 0,-2 0,-14 0,14 0,-21 0,4 0,-8 0,-6 0,6 0,-8 0,0 0,1 0,-1 0,8 31,2 7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2:50:40.90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53,'75'0,"-1"0,-9 0,-10 0,-15 0,-19 0,27 0,-19 0,21 0,-6 0,8 0,0 0,-8 0,14 0,-12 0,13 0,-7 0,0 0,0 0,0 0,-8 0,14-8,-20 6,20-13,-14 13,0-6,14 8,-20 0,28 0,-28 0,20 0,-14 0,0 0,6 0,-13 0,20 0,-26 0,25 0,-28 0,15 0,-9 0,9 0,-7 0,14 0,-13 0,20 0,-18 0,18 0,-20 0,13 0,-6 0,0 0,6 0,-13 0,20 0,-18 0,18 0,-20 0,13 0,-6 0,0 0,6 0,-6 0,8 0,-8 0,6 0,-5 0,-1 0,6 0,-14 0,6 0,1 0,-14 0,19 0,-20 0,15 0,-9 0,9 0,-15 0,13 0,-7 0,-5 0,4 0,-8 0,-6 0,14 0,-6 0,7 0,1 0,-8 0,5 0,-5 0,0 0,6 0,-6 0,0 0,5 0,-13 0,22-8,-5-1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2:50:55.05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0,'73'0,"0"0,-21 0,9 0,1 0,5 0,-4 0,5 0,1 0,-8 0,6 0,-5 0,15 0,2 0,-8 0,4 0,-22 0,15 0,-22 0,11 0,-12 0,-1 0,-2 0,0 0,-5 0,13 0,-14 0,7 0,14 0,-9 0,20 0,-9 0,-5 0,-2 0,5 0,-10 0,4 0,7 0,-20 0,20 0,-21 0,13 0,-14 0,6 0,-15 0,6 0,1 0,3 0,-2 0,-10 0,-8 0,0 0,0 0,1 0,14 16,5 3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2:51:26.57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0 157,'90'-14,"-1"-1,0 2,-13 3,-22 10,15 0,8 0,2 0,7 0,9 0,1 0,-41 0,1 0,4 1,1-2,4-2,1-1,-1-1,1 0,2-4,0 1,-3 3,1 0,2-3,2 1,3 6,0 0,-3-7,0 0,7 7,0 0,-6-2,-2-1,0 0,1 0,2 3,0 0,-2-3,0 0,0 4,0 0,2 0,0 0,-2 0,-1 0,-3 0,0 0,10 0,0 0,-9 0,-1 0,3 0,0 0,-1 0,0 0,-2 0,-1 0,0 0,1 0,2 0,0 0,-6 0,-1 0,7 0,1 0,-8 0,0 0,11 0,1 0,-11 0,0 0,7 0,-1 0,-10 0,-3 0,-2 0,-2 0,43 0,-7 0,-9 0,-1 0,0 0,-13 8,-5-6,-1 6,-27-1,9-5,-23 6,0 0,1-6,-1 5,0-7,1 0,-1 0,0 0,-7 23,-2 6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22:51:42.795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19,'74'-5,"0"0,-3 1,-6 0,-4 4,16 0,10 0,-35 0,3 0,8 0,1 0,1 0,1 0,10 0,2 0,-8 0,0 0,6 0,2 0,-1 0,1 0,-3 0,0 0,6 0,-1 0,-5 0,-2 0,-3 0,1 0,5 4,-1 0,-8-4,-1 2,3 5,0 1,0-3,-1 0,-3 4,0-1,4-2,1-2,-1 0,0 0,0 0,1-1,-1-2,0 0,0 3,0 0,1-4,-1 0,-4 0,0 0,-4 0,-1 0,4 0,-1 0,-9 0,0 0,2 0,-1 0,39 0,-23 0,-11 0,-10 0,-14 0,-1 0,-10 0,-8 0,1 0,-9 7,-1 3,-8 7,0 1,-8 22,-1 6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B7748-7AB0-60C9-CDC5-39BC79BB89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2D51F1-9FBC-AEC0-A8E1-721D307107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4A9BD3-BE05-AB95-6A66-82E1CE4AD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FD7B73-4A7F-DF89-2DD4-927CC5155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E3EBC1-2B4D-6F7A-F36E-983FE94A7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518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938C1-1C30-18B7-D478-56B96BED5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BDD22-550D-2473-E58B-66C667369C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CA90F-5570-CA1C-AA2D-37784B38C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805B22-D4C5-9944-848D-71045332C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1E49BE-92BA-F07C-A618-B80E6B2C8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523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5F2C3-9820-A430-06BF-C6F3E9FB5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957C46-3301-5911-93D4-663DD30FB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EC234-2662-2E08-1456-A3EF81B1D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CE0013-21BA-998C-EB08-3C84C4114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69E64-7C86-5D14-8584-562FD3936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004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3531A-F99B-F8B9-0061-262A45FE4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CFFFC-906C-B4FB-8C04-A8F4125B17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0E21CC-FC42-299A-6C09-6BB83B9293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3B1F74-A45B-D602-B44E-20CB03CB7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9A15FF-3DAA-EBC1-1306-9F8BC52EA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C009D-7DBE-E162-906B-64F9234A4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601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C6469-C24B-023F-5849-B0BF70FEA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380E25-DB86-91F1-4145-804AEEF0F4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751C17-FD98-9775-0256-E8FE78C429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499BB7-BEBA-8915-5FF6-1010163AA9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CC56B2-4BFC-06E9-F26C-898144AB57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1E3AB9-A6E0-4C5D-3730-D0577FA5C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17E724-ACAC-FE13-6578-BC14EA865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2E53A3-28F7-F791-4C7B-2887945F2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135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D293B-0A2F-F0EB-D716-9AF4B0569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5A959A-E1C5-AE8A-D971-C0453319F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53594B-0EFA-C771-2ED0-7BC657695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E9E85F-B11C-E3EC-FCC1-90458AB70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605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55139B-5082-2372-19E1-FD8318951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5E516A-CA4E-C961-B713-3156D7D93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42A207-6316-7799-683A-CFC65C212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468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4CA7F-36FC-4394-E49C-B4ACE8A9A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1B0A4-ABFD-3D60-E593-4037EB2ED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7D043B-BEEC-1FC6-997D-8097A338D7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C6994F-F56E-96DB-7EC5-5738505B9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2E19AF-457D-DFAA-CF7E-DA47D0EED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D6AA86-233C-E69F-10D4-E6E012B53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950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8724-42C8-85BE-79CD-FB6699DAA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69FE29-AA57-3337-006E-42E4929680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19E0D0-775D-A039-4482-D1F7ECC4D3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795DE1-A62B-E4B1-68C2-BF06F30B4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6F1234-DDE9-FF3E-A179-A6FD09AAC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1028E8-E2F2-61A8-5782-DF6AE3F8A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973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3EFEC-9DDC-68EE-545A-D677015C9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13C7B5-C7F2-996B-CE78-2621B3F335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655B8-BFFA-D63D-75D0-9D5D8B69F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802006-CE46-0252-3C3C-669566630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33BCB4-5A54-DD78-6732-FCC2C601B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029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A8AF6D-5862-5D25-1190-70D3949958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AC2ACD-0889-A3B1-EFDC-49497C88C1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20FE7-BC55-C590-1FFE-3821E2F8F3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FE6E89-EEBE-3697-46E8-D170E07A4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A0147-C97E-663F-B7D5-29B50A07B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458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3E277991-9763-4513-A8C9-C75BA1AB58E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547104" y="640080"/>
            <a:ext cx="5056632" cy="5312664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808BB0-4A0F-D02E-8EA2-858C58499A0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163824" y="1188720"/>
            <a:ext cx="2706624" cy="129844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93B75-A06C-5C5C-4C50-E61772F279F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BELLOWS COLLEGE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AFB22-D75A-A5A5-74E7-4A55296E24A3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97E7A93B-03D1-40CF-B4D6-CA919F2B8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Picture Placeholder 27">
            <a:extLst>
              <a:ext uri="{FF2B5EF4-FFF2-40B4-BE49-F238E27FC236}">
                <a16:creationId xmlns:a16="http://schemas.microsoft.com/office/drawing/2014/main" id="{A4D750CA-DB49-8A92-5B0C-C8FF2C2E780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6928" y="2715768"/>
            <a:ext cx="5303520" cy="3236976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BF80B1C9-F8A5-5477-CDE7-7B363A7964C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47104" y="5952744"/>
            <a:ext cx="5020056" cy="576072"/>
          </a:xfrm>
        </p:spPr>
        <p:txBody>
          <a:bodyPr lIns="0" tIns="0" rIns="0" bIns="0" anchor="ctr">
            <a:normAutofit/>
          </a:bodyPr>
          <a:lstStyle>
            <a:lvl1pPr marL="0" indent="0">
              <a:buNone/>
              <a:defRPr sz="1200" b="1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04825FF-75DF-B767-41D6-190E8306B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16" y="1188720"/>
            <a:ext cx="2093976" cy="1298448"/>
          </a:xfrm>
        </p:spPr>
        <p:txBody>
          <a:bodyPr lIns="0" tIns="0" rIns="0" bIns="0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11D2EB63-3FA1-F6BD-7216-9C7349C7452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85216" y="5952744"/>
            <a:ext cx="5020056" cy="576072"/>
          </a:xfrm>
        </p:spPr>
        <p:txBody>
          <a:bodyPr lIns="0" tIns="0" rIns="0" bIns="0" anchor="ctr">
            <a:normAutofit/>
          </a:bodyPr>
          <a:lstStyle>
            <a:lvl1pPr marL="0" indent="0">
              <a:buNone/>
              <a:defRPr sz="1200" b="1"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278C864C-76E7-4890-99C4-640B97F3A9D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50080" y="182880"/>
            <a:ext cx="3291840" cy="356616"/>
          </a:xfrm>
        </p:spPr>
        <p:txBody>
          <a:bodyPr lIns="0" tIns="0" rIns="0" bIns="0" anchor="ctr">
            <a:normAutofit/>
          </a:bodyPr>
          <a:lstStyle>
            <a:lvl1pPr marL="0" indent="0" algn="ctr">
              <a:buNone/>
              <a:defRPr sz="1200" b="1" cap="all" spc="200" baseline="0">
                <a:latin typeface="+mn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75221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3E277991-9763-4513-A8C9-C75BA1AB58E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300216" y="0"/>
            <a:ext cx="5248656" cy="6217920"/>
          </a:xfrm>
          <a:custGeom>
            <a:avLst/>
            <a:gdLst>
              <a:gd name="connsiteX0" fmla="*/ 0 w 3709084"/>
              <a:gd name="connsiteY0" fmla="*/ 0 h 2231406"/>
              <a:gd name="connsiteX1" fmla="*/ 3709084 w 3709084"/>
              <a:gd name="connsiteY1" fmla="*/ 0 h 2231406"/>
              <a:gd name="connsiteX2" fmla="*/ 3709084 w 3709084"/>
              <a:gd name="connsiteY2" fmla="*/ 2231406 h 2231406"/>
              <a:gd name="connsiteX3" fmla="*/ 0 w 3709084"/>
              <a:gd name="connsiteY3" fmla="*/ 2231406 h 2231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09084" h="2231406">
                <a:moveTo>
                  <a:pt x="0" y="0"/>
                </a:moveTo>
                <a:lnTo>
                  <a:pt x="3709084" y="0"/>
                </a:lnTo>
                <a:lnTo>
                  <a:pt x="3709084" y="2231406"/>
                </a:lnTo>
                <a:lnTo>
                  <a:pt x="0" y="223140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90500">
            <a:noFill/>
            <a:miter lim="800000"/>
          </a:ln>
        </p:spPr>
        <p:txBody>
          <a:bodyPr wrap="square" anchor="ctr">
            <a:noAutofit/>
          </a:bodyPr>
          <a:lstStyle>
            <a:lvl1pPr marL="0" indent="0" algn="ctr">
              <a:buNone/>
              <a:defRPr sz="1200" b="0" i="0">
                <a:latin typeface="Century Gothic" panose="020B0502020202020204" pitchFamily="34" charset="0"/>
              </a:defRPr>
            </a:lvl1pPr>
          </a:lstStyle>
          <a:p>
            <a:r>
              <a:rPr lang="en-US" noProof="0" dirty="0"/>
              <a:t>Drag &amp; Drop or Insert your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5A9D80-DD72-EF6B-E6FE-EAA6836B2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937760"/>
            <a:ext cx="2093976" cy="1298448"/>
          </a:xfrm>
        </p:spPr>
        <p:txBody>
          <a:bodyPr lIns="0" tIns="0" rIns="0" bIns="0"/>
          <a:lstStyle>
            <a:lvl1pPr>
              <a:defRPr cap="all" baseline="0">
                <a:solidFill>
                  <a:schemeClr val="accent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808BB0-4A0F-D02E-8EA2-858C58499A0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999232" y="4937760"/>
            <a:ext cx="2706624" cy="1298448"/>
          </a:xfrm>
        </p:spPr>
        <p:txBody>
          <a:bodyPr lIns="0" tIns="0" r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15F8675-1582-30A9-9D08-1AF3BF61F06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85216" y="1188720"/>
            <a:ext cx="5193792" cy="370840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75000"/>
              </a:lnSpc>
              <a:spcBef>
                <a:spcPts val="0"/>
              </a:spcBef>
              <a:buNone/>
              <a:defRPr sz="10000" cap="all" spc="-30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12275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501301-D934-BB0E-3041-A56806C00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4742FB-7BDD-E811-03EC-CE604EEBB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3DEAB-4A52-7DFD-085E-9CAABBD0E8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1396D4-8BC2-3D49-8FC6-EED6878E6552}" type="datetimeFigureOut">
              <a:rPr lang="en-US" smtClean="0"/>
              <a:t>10/5/26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5B90CC-1D8E-B203-6BA4-EEF31A024F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6262A5-458F-EFD6-6D4A-5EB6FD143B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D0B489-9363-6049-A55F-F5DE8EDF44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218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0.png"/><Relationship Id="rId13" Type="http://schemas.openxmlformats.org/officeDocument/2006/relationships/customXml" Target="../ink/ink8.xml"/><Relationship Id="rId18" Type="http://schemas.openxmlformats.org/officeDocument/2006/relationships/image" Target="../media/image22.png"/><Relationship Id="rId26" Type="http://schemas.openxmlformats.org/officeDocument/2006/relationships/image" Target="../media/image28.png"/><Relationship Id="rId3" Type="http://schemas.openxmlformats.org/officeDocument/2006/relationships/customXml" Target="../ink/ink3.xml"/><Relationship Id="rId21" Type="http://schemas.openxmlformats.org/officeDocument/2006/relationships/customXml" Target="../ink/ink12.xml"/><Relationship Id="rId7" Type="http://schemas.openxmlformats.org/officeDocument/2006/relationships/customXml" Target="../ink/ink5.xml"/><Relationship Id="rId12" Type="http://schemas.openxmlformats.org/officeDocument/2006/relationships/image" Target="../media/image190.png"/><Relationship Id="rId17" Type="http://schemas.openxmlformats.org/officeDocument/2006/relationships/customXml" Target="../ink/ink10.xml"/><Relationship Id="rId25" Type="http://schemas.openxmlformats.org/officeDocument/2006/relationships/image" Target="../media/image27.png"/><Relationship Id="rId2" Type="http://schemas.openxmlformats.org/officeDocument/2006/relationships/image" Target="../media/image21.png"/><Relationship Id="rId16" Type="http://schemas.openxmlformats.org/officeDocument/2006/relationships/image" Target="../media/image210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0.png"/><Relationship Id="rId11" Type="http://schemas.openxmlformats.org/officeDocument/2006/relationships/customXml" Target="../ink/ink7.xml"/><Relationship Id="rId24" Type="http://schemas.openxmlformats.org/officeDocument/2006/relationships/image" Target="../media/image26.png"/><Relationship Id="rId5" Type="http://schemas.openxmlformats.org/officeDocument/2006/relationships/customXml" Target="../ink/ink4.xml"/><Relationship Id="rId15" Type="http://schemas.openxmlformats.org/officeDocument/2006/relationships/customXml" Target="../ink/ink9.xml"/><Relationship Id="rId23" Type="http://schemas.openxmlformats.org/officeDocument/2006/relationships/image" Target="../media/image25.png"/><Relationship Id="rId10" Type="http://schemas.openxmlformats.org/officeDocument/2006/relationships/image" Target="../media/image180.png"/><Relationship Id="rId19" Type="http://schemas.openxmlformats.org/officeDocument/2006/relationships/customXml" Target="../ink/ink11.xml"/><Relationship Id="rId4" Type="http://schemas.openxmlformats.org/officeDocument/2006/relationships/image" Target="../media/image150.png"/><Relationship Id="rId9" Type="http://schemas.openxmlformats.org/officeDocument/2006/relationships/customXml" Target="../ink/ink6.xml"/><Relationship Id="rId14" Type="http://schemas.openxmlformats.org/officeDocument/2006/relationships/image" Target="../media/image200.png"/><Relationship Id="rId22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shop.gilbertandgeorgecentre.org/products/21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shop.gilbertandgeorgecentre.org/products/2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shop.gilbertandgeorgecentre.org/products/2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thbankcentre.co.uk/magazine/5-things-to-know-about-gilbert-george-21st-century-pictures/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0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customXml" Target="../ink/ink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0.png"/><Relationship Id="rId13" Type="http://schemas.openxmlformats.org/officeDocument/2006/relationships/customXml" Target="../ink/ink18.xml"/><Relationship Id="rId3" Type="http://schemas.openxmlformats.org/officeDocument/2006/relationships/image" Target="../media/image46.png"/><Relationship Id="rId7" Type="http://schemas.openxmlformats.org/officeDocument/2006/relationships/customXml" Target="../ink/ink15.xml"/><Relationship Id="rId12" Type="http://schemas.openxmlformats.org/officeDocument/2006/relationships/image" Target="../media/image43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0.png"/><Relationship Id="rId11" Type="http://schemas.openxmlformats.org/officeDocument/2006/relationships/customXml" Target="../ink/ink17.xml"/><Relationship Id="rId5" Type="http://schemas.openxmlformats.org/officeDocument/2006/relationships/customXml" Target="../ink/ink14.xml"/><Relationship Id="rId10" Type="http://schemas.openxmlformats.org/officeDocument/2006/relationships/image" Target="../media/image420.png"/><Relationship Id="rId4" Type="http://schemas.openxmlformats.org/officeDocument/2006/relationships/image" Target="../media/image47.png"/><Relationship Id="rId9" Type="http://schemas.openxmlformats.org/officeDocument/2006/relationships/customXml" Target="../ink/ink16.xml"/><Relationship Id="rId14" Type="http://schemas.openxmlformats.org/officeDocument/2006/relationships/image" Target="../media/image44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programmes/b09bxkdm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1A49C-CB17-D3E3-AECE-E30DAB864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0ABDBF-E490-8AEB-1794-652AACCFC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4" r="20885"/>
          <a:stretch>
            <a:fillRect/>
          </a:stretch>
        </p:blipFill>
        <p:spPr>
          <a:xfrm>
            <a:off x="0" y="896470"/>
            <a:ext cx="12192000" cy="59615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40C9B98-8E00-90FC-D19F-3C5E3F060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520" y="2205052"/>
            <a:ext cx="6316598" cy="116341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1ST YEAR BA</a:t>
            </a:r>
          </a:p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SURFACE PATTERN DESIGN &amp; DESIGN CRAFTS </a:t>
            </a: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BF1F8-0775-D2C2-1A91-55A073AC0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520" y="919157"/>
            <a:ext cx="3827768" cy="1090473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CROESO  | WELCOME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15A5F-DFFB-AFD5-9155-F7FA5F2C8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2244"/>
            <a:ext cx="4342809" cy="76422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2C603DF-9D29-0430-E991-82A48D15865E}"/>
              </a:ext>
            </a:extLst>
          </p:cNvPr>
          <p:cNvSpPr txBox="1">
            <a:spLocks/>
          </p:cNvSpPr>
          <p:nvPr/>
        </p:nvSpPr>
        <p:spPr>
          <a:xfrm>
            <a:off x="257520" y="3549929"/>
            <a:ext cx="6515813" cy="10904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>
                <a:solidFill>
                  <a:schemeClr val="bg1"/>
                </a:solidFill>
              </a:rPr>
              <a:t>CONTEXTUAL STUDIES: WAYS OF THINKING</a:t>
            </a:r>
          </a:p>
          <a:p>
            <a:pPr algn="l"/>
            <a:endParaRPr lang="en-GB" sz="2400" dirty="0">
              <a:solidFill>
                <a:schemeClr val="bg1"/>
              </a:solidFill>
            </a:endParaRPr>
          </a:p>
          <a:p>
            <a:pPr algn="l"/>
            <a:r>
              <a:rPr lang="en-GB" sz="2400" dirty="0">
                <a:solidFill>
                  <a:schemeClr val="bg1"/>
                </a:solidFill>
              </a:rPr>
              <a:t>MENNA BUSS </a:t>
            </a:r>
          </a:p>
        </p:txBody>
      </p:sp>
    </p:spTree>
    <p:extLst>
      <p:ext uri="{BB962C8B-B14F-4D97-AF65-F5344CB8AC3E}">
        <p14:creationId xmlns:p14="http://schemas.microsoft.com/office/powerpoint/2010/main" val="1256607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1777762"/>
            <a:ext cx="10085295" cy="3112390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r">
              <a:lnSpc>
                <a:spcPct val="110000"/>
              </a:lnSpc>
              <a:spcBef>
                <a:spcPts val="1000"/>
              </a:spcBef>
            </a:pPr>
            <a:endParaRPr lang="en-US" dirty="0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LECTURER - CONTEXTUAL STUDIES</a:t>
            </a:r>
            <a:endParaRPr lang="en-GB" dirty="0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AVAILABLE EVERY TUESDAY</a:t>
            </a:r>
            <a:endParaRPr lang="en-US" dirty="0">
              <a:solidFill>
                <a:schemeClr val="bg1"/>
              </a:solidFill>
            </a:endParaRP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AM: in person PM: via email </a:t>
            </a:r>
          </a:p>
          <a:p>
            <a:pPr algn="r">
              <a:lnSpc>
                <a:spcPct val="110000"/>
              </a:lnSpc>
              <a:spcBef>
                <a:spcPts val="1000"/>
              </a:spcBef>
            </a:pPr>
            <a:r>
              <a:rPr lang="en-GB" dirty="0" err="1">
                <a:solidFill>
                  <a:schemeClr val="bg1"/>
                </a:solidFill>
              </a:rPr>
              <a:t>menna.buss@uwtsd.ac.uk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E0BAF9-4AE3-13AC-6341-AFA7B1F003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197" y="2533836"/>
            <a:ext cx="1599763" cy="160024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B3277D09-3F8A-7487-64E4-6D4712788111}"/>
              </a:ext>
            </a:extLst>
          </p:cNvPr>
          <p:cNvSpPr txBox="1">
            <a:spLocks/>
          </p:cNvSpPr>
          <p:nvPr/>
        </p:nvSpPr>
        <p:spPr>
          <a:xfrm>
            <a:off x="2676959" y="3081025"/>
            <a:ext cx="2274199" cy="160024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1700">
                <a:solidFill>
                  <a:schemeClr val="bg1"/>
                </a:solidFill>
              </a:rPr>
              <a:t>MENNA BUSS</a:t>
            </a:r>
          </a:p>
          <a:p>
            <a:pPr algn="l"/>
            <a:endParaRPr lang="en-GB" sz="1700">
              <a:solidFill>
                <a:schemeClr val="bg1"/>
              </a:solidFill>
            </a:endParaRPr>
          </a:p>
          <a:p>
            <a:pPr algn="l"/>
            <a:r>
              <a:rPr lang="en-GB" sz="1700">
                <a:solidFill>
                  <a:schemeClr val="bg1"/>
                </a:solidFill>
              </a:rPr>
              <a:t>BA </a:t>
            </a:r>
            <a:r>
              <a:rPr lang="en-GB" sz="1700" err="1">
                <a:solidFill>
                  <a:schemeClr val="bg1"/>
                </a:solidFill>
              </a:rPr>
              <a:t>Hons</a:t>
            </a:r>
            <a:r>
              <a:rPr lang="en-GB" sz="1700">
                <a:solidFill>
                  <a:schemeClr val="bg1"/>
                </a:solidFill>
              </a:rPr>
              <a:t> | PGCE</a:t>
            </a:r>
          </a:p>
        </p:txBody>
      </p:sp>
    </p:spTree>
    <p:extLst>
      <p:ext uri="{BB962C8B-B14F-4D97-AF65-F5344CB8AC3E}">
        <p14:creationId xmlns:p14="http://schemas.microsoft.com/office/powerpoint/2010/main" val="757961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79" y="200710"/>
            <a:ext cx="3827768" cy="1484841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Tuesday Lectures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10:00 - 12:00 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Reading Room, ALEX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2086765"/>
            <a:ext cx="10097745" cy="3112390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TODAY</a:t>
            </a:r>
            <a:r>
              <a:rPr lang="en-US" dirty="0">
                <a:solidFill>
                  <a:schemeClr val="bg1"/>
                </a:solidFill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dirty="0">
                <a:solidFill>
                  <a:schemeClr val="bg1"/>
                </a:solidFill>
              </a:rPr>
              <a:t>10:00 – 1</a:t>
            </a:r>
            <a:r>
              <a:rPr lang="en-GB" dirty="0">
                <a:solidFill>
                  <a:schemeClr val="bg1"/>
                </a:solidFill>
              </a:rPr>
              <a:t>1:00</a:t>
            </a:r>
            <a:r>
              <a:rPr lang="en-US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>Review | WAYS OF THINKING – INTRODUCTION to Art Movements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11.00 – 11:10 </a:t>
            </a:r>
            <a:r>
              <a:rPr lang="en-US" dirty="0">
                <a:solidFill>
                  <a:schemeClr val="bg1"/>
                </a:solidFill>
              </a:rPr>
              <a:t>BREAK</a:t>
            </a:r>
            <a:endParaRPr lang="en-GB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11:20 - 11:40 Notes on Colour, Art Movements Continued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11:40– 11:45 Study Tasks | Q&amp;A | end</a:t>
            </a:r>
          </a:p>
        </p:txBody>
      </p:sp>
    </p:spTree>
    <p:extLst>
      <p:ext uri="{BB962C8B-B14F-4D97-AF65-F5344CB8AC3E}">
        <p14:creationId xmlns:p14="http://schemas.microsoft.com/office/powerpoint/2010/main" val="126289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2ED20E3-1BF3-3CE8-3B79-900BD2F940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931739" y="2640797"/>
            <a:ext cx="2673054" cy="5858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69600AB-B806-71E6-3545-AE72B3EB59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7000" y="-4262"/>
            <a:ext cx="3175000" cy="42367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149567-2AD3-E8AC-51E9-210E7D57E0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1" y="0"/>
            <a:ext cx="4375150" cy="42315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9AECA7-3301-8279-4ED6-73811E334E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33333"/>
            <a:ext cx="6059208" cy="26860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16F00D1-22A9-23D2-33C8-A38137A9B19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260517" cy="4233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991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382E2AC-11AF-B60F-5C1F-0FE483CB67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8895" y="643466"/>
            <a:ext cx="8473105" cy="5571067"/>
          </a:xfrm>
          <a:prstGeom prst="rect">
            <a:avLst/>
          </a:prstGeom>
        </p:spPr>
      </p:pic>
      <p:sp>
        <p:nvSpPr>
          <p:cNvPr id="7" name="Title 5">
            <a:extLst>
              <a:ext uri="{FF2B5EF4-FFF2-40B4-BE49-F238E27FC236}">
                <a16:creationId xmlns:a16="http://schemas.microsoft.com/office/drawing/2014/main" id="{02CA8B72-DC3C-5079-4581-600E01AFC365}"/>
              </a:ext>
            </a:extLst>
          </p:cNvPr>
          <p:cNvSpPr txBox="1">
            <a:spLocks/>
          </p:cNvSpPr>
          <p:nvPr/>
        </p:nvSpPr>
        <p:spPr>
          <a:xfrm>
            <a:off x="498537" y="4128657"/>
            <a:ext cx="3799044" cy="2085876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i="1" dirty="0"/>
              <a:t>STAY  curious</a:t>
            </a:r>
          </a:p>
          <a:p>
            <a:endParaRPr lang="en-GB" i="1" dirty="0"/>
          </a:p>
          <a:p>
            <a:r>
              <a:rPr lang="en-GB" i="1" dirty="0"/>
              <a:t>KEEP eyes open</a:t>
            </a:r>
          </a:p>
          <a:p>
            <a:endParaRPr lang="en-GB" i="1" dirty="0"/>
          </a:p>
          <a:p>
            <a:r>
              <a:rPr lang="en-GB" i="1" dirty="0"/>
              <a:t>LOOK twice</a:t>
            </a:r>
          </a:p>
          <a:p>
            <a:endParaRPr lang="en-GB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5885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17E68377-4914-E744-8BC1-0DDCE30736B9}"/>
              </a:ext>
            </a:extLst>
          </p:cNvPr>
          <p:cNvSpPr txBox="1"/>
          <p:nvPr/>
        </p:nvSpPr>
        <p:spPr>
          <a:xfrm>
            <a:off x="325214" y="792904"/>
            <a:ext cx="587692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dirty="0">
                <a:highlight>
                  <a:srgbClr val="FFFF00"/>
                </a:highlight>
              </a:rPr>
              <a:t>Essential Reading</a:t>
            </a:r>
          </a:p>
          <a:p>
            <a:pPr algn="l"/>
            <a:endParaRPr lang="en-GB" dirty="0"/>
          </a:p>
          <a:p>
            <a:pPr algn="l"/>
            <a:r>
              <a:rPr lang="en-GB" sz="2800" b="0" i="0" u="none" strike="noStrike" dirty="0">
                <a:solidFill>
                  <a:srgbClr val="444444"/>
                </a:solidFill>
                <a:effectLst/>
                <a:latin typeface="Bitter"/>
              </a:rPr>
              <a:t>Berger, J., 2008. </a:t>
            </a:r>
            <a:r>
              <a:rPr lang="en-GB" sz="2800" b="0" i="1" dirty="0">
                <a:solidFill>
                  <a:srgbClr val="222222"/>
                </a:solidFill>
                <a:effectLst/>
                <a:latin typeface="Bitter"/>
              </a:rPr>
              <a:t>Ways of Seeing</a:t>
            </a:r>
            <a:r>
              <a:rPr lang="en-GB" sz="2800" b="0" i="0" u="none" strike="noStrike" dirty="0">
                <a:solidFill>
                  <a:srgbClr val="444444"/>
                </a:solidFill>
                <a:effectLst/>
                <a:latin typeface="Bitter"/>
              </a:rPr>
              <a:t>, London: Penguin Books</a:t>
            </a:r>
            <a:r>
              <a:rPr lang="en-GB" sz="2800" dirty="0"/>
              <a:t>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Access this book </a:t>
            </a:r>
          </a:p>
          <a:p>
            <a:pPr algn="l"/>
            <a:r>
              <a:rPr lang="en-GB" dirty="0"/>
              <a:t>Via UWTSD Library resources.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85B013A-5737-FAE6-FCDA-553382481D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9511" y="616747"/>
            <a:ext cx="4402626" cy="589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022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0074" y="1171254"/>
            <a:ext cx="5198547" cy="582419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YOUR LEARNING MODULES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490506" y="2238339"/>
            <a:ext cx="4238622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SEMESTER 1 (Sept - Feb 2025):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10 CREDIT MODULE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CODE: ADDA4022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2D153B4-FCC1-AD40-FDB4-E78087702FF7}"/>
              </a:ext>
            </a:extLst>
          </p:cNvPr>
          <p:cNvSpPr/>
          <p:nvPr/>
        </p:nvSpPr>
        <p:spPr>
          <a:xfrm rot="16200000">
            <a:off x="3976843" y="3072429"/>
            <a:ext cx="2626947" cy="95876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ASSESSMENT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1B15B7-6BCC-85F1-EA43-816A8C70394C}"/>
              </a:ext>
            </a:extLst>
          </p:cNvPr>
          <p:cNvSpPr/>
          <p:nvPr/>
        </p:nvSpPr>
        <p:spPr>
          <a:xfrm>
            <a:off x="5851505" y="2238339"/>
            <a:ext cx="4238622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SEMESTER 2 (Feb - May 2026)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PERCEIVING’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10 CREDIT MODULE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CODE: ADDA4023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873A735-0685-27E9-73C8-FFD242652609}"/>
              </a:ext>
            </a:extLst>
          </p:cNvPr>
          <p:cNvSpPr/>
          <p:nvPr/>
        </p:nvSpPr>
        <p:spPr>
          <a:xfrm rot="16200000">
            <a:off x="9348206" y="3072430"/>
            <a:ext cx="2626947" cy="958767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ASSESSMENT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576165C9-1CFE-00A9-C45B-EB59FBD8EA59}"/>
                  </a:ext>
                </a:extLst>
              </p14:cNvPr>
              <p14:cNvContentPartPr/>
              <p14:nvPr/>
            </p14:nvContentPartPr>
            <p14:xfrm>
              <a:off x="168580" y="1871916"/>
              <a:ext cx="4266360" cy="30639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576165C9-1CFE-00A9-C45B-EB59FBD8EA5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32940" y="1800276"/>
                <a:ext cx="4338000" cy="3207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69200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0506" y="724327"/>
            <a:ext cx="5198547" cy="582419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1</a:t>
            </a:r>
            <a:r>
              <a:rPr lang="en-GB" sz="2400" baseline="30000">
                <a:solidFill>
                  <a:schemeClr val="bg1"/>
                </a:solidFill>
              </a:rPr>
              <a:t>st</a:t>
            </a:r>
            <a:r>
              <a:rPr lang="en-GB" sz="2400">
                <a:solidFill>
                  <a:schemeClr val="bg1"/>
                </a:solidFill>
              </a:rPr>
              <a:t> YEAR: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434131" y="1455425"/>
            <a:ext cx="8929005" cy="1832496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FOCUS ON DEVELOPING YOUR ESSENTIAL RESEARCH &amp; WRITING SKILLS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Students build a general but essential vocabulary and understanding of how to articulate practice-based research in textual, visual and verbal formats.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1B15B7-6BCC-85F1-EA43-816A8C70394C}"/>
              </a:ext>
            </a:extLst>
          </p:cNvPr>
          <p:cNvSpPr/>
          <p:nvPr/>
        </p:nvSpPr>
        <p:spPr>
          <a:xfrm>
            <a:off x="413363" y="3389144"/>
            <a:ext cx="4355362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THINKING’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THE SELF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What are my values? How do I relate to past and present practices? What are my hopes for the future?</a:t>
            </a:r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C241D7-E0ED-A69C-EFFC-CE2859002887}"/>
              </a:ext>
            </a:extLst>
          </p:cNvPr>
          <p:cNvSpPr/>
          <p:nvPr/>
        </p:nvSpPr>
        <p:spPr>
          <a:xfrm>
            <a:off x="4910557" y="3389144"/>
            <a:ext cx="4452579" cy="2626948"/>
          </a:xfrm>
          <a:prstGeom prst="round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‘WAYS OF PERCEIVING’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THE IMAGINED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How can I best communicate my ideas? Who &amp; what inspires and influences me?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06850B5-6119-AF9B-E358-F4AB10ED6946}"/>
                  </a:ext>
                </a:extLst>
              </p14:cNvPr>
              <p14:cNvContentPartPr/>
              <p14:nvPr/>
            </p14:nvContentPartPr>
            <p14:xfrm>
              <a:off x="24940" y="3365916"/>
              <a:ext cx="5075280" cy="29890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06850B5-6119-AF9B-E358-F4AB10ED694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11060" y="3294276"/>
                <a:ext cx="5146920" cy="3132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99336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ood human figure">
            <a:extLst>
              <a:ext uri="{FF2B5EF4-FFF2-40B4-BE49-F238E27FC236}">
                <a16:creationId xmlns:a16="http://schemas.microsoft.com/office/drawing/2014/main" id="{EA68C384-42BE-56A6-4D5A-E0D75E301E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692" y="252794"/>
            <a:ext cx="9138613" cy="6084755"/>
          </a:xfrm>
          <a:prstGeom prst="rect">
            <a:avLst/>
          </a:prstGeom>
        </p:spPr>
      </p:pic>
      <p:sp>
        <p:nvSpPr>
          <p:cNvPr id="11" name="Title 5">
            <a:extLst>
              <a:ext uri="{FF2B5EF4-FFF2-40B4-BE49-F238E27FC236}">
                <a16:creationId xmlns:a16="http://schemas.microsoft.com/office/drawing/2014/main" id="{0DFF821B-D979-9BEE-DEDF-B57F56C34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760" y="339951"/>
            <a:ext cx="2430172" cy="1298448"/>
          </a:xfrm>
        </p:spPr>
        <p:txBody>
          <a:bodyPr>
            <a:noAutofit/>
          </a:bodyPr>
          <a:lstStyle/>
          <a:p>
            <a:r>
              <a:rPr lang="en-GB" sz="3100" noProof="1">
                <a:solidFill>
                  <a:schemeClr val="accent2"/>
                </a:solidFill>
                <a:latin typeface="Avenir Next LT Pro Demi" panose="020B0504020202020204" pitchFamily="34" charset="77"/>
              </a:rPr>
              <a:t>What is</a:t>
            </a:r>
            <a:br>
              <a:rPr lang="en-GB" sz="3100" noProof="1">
                <a:solidFill>
                  <a:schemeClr val="accent2"/>
                </a:solidFill>
                <a:latin typeface="Avenir Next LT Pro Demi" panose="020B0504020202020204" pitchFamily="34" charset="77"/>
              </a:rPr>
            </a:br>
            <a:r>
              <a:rPr lang="en-GB" sz="3100" noProof="1">
                <a:solidFill>
                  <a:schemeClr val="accent2"/>
                </a:solidFill>
                <a:latin typeface="Avenir Next LT Pro Demi" panose="020B0504020202020204" pitchFamily="34" charset="77"/>
              </a:rPr>
              <a:t>Contextual Studies?</a:t>
            </a:r>
            <a:endParaRPr lang="en-US" sz="3100" dirty="0"/>
          </a:p>
        </p:txBody>
      </p:sp>
    </p:spTree>
    <p:extLst>
      <p:ext uri="{BB962C8B-B14F-4D97-AF65-F5344CB8AC3E}">
        <p14:creationId xmlns:p14="http://schemas.microsoft.com/office/powerpoint/2010/main" val="3501975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75CDFD8-CB76-8121-CC1C-09CA2B263559}"/>
              </a:ext>
            </a:extLst>
          </p:cNvPr>
          <p:cNvSpPr txBox="1"/>
          <p:nvPr/>
        </p:nvSpPr>
        <p:spPr>
          <a:xfrm>
            <a:off x="531761" y="1638399"/>
            <a:ext cx="4747456" cy="50601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b="1" i="1" dirty="0">
                <a:effectLst/>
              </a:rPr>
              <a:t>What students say…</a:t>
            </a:r>
          </a:p>
          <a:p>
            <a:pPr>
              <a:spcAft>
                <a:spcPts val="800"/>
              </a:spcAft>
              <a:buNone/>
            </a:pPr>
            <a:endParaRPr lang="en-GB" dirty="0"/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</a:rPr>
              <a:t>Understanding</a:t>
            </a:r>
            <a:r>
              <a:rPr lang="en-GB" sz="1800" dirty="0">
                <a:effectLst/>
              </a:rPr>
              <a:t> your work better</a:t>
            </a:r>
            <a:endParaRPr lang="en-GB" dirty="0">
              <a:effectLst/>
            </a:endParaRP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endParaRPr lang="en-GB" dirty="0">
              <a:effectLst/>
            </a:endParaRP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b="1" dirty="0"/>
              <a:t>R</a:t>
            </a:r>
            <a:r>
              <a:rPr lang="en-GB" b="1" dirty="0">
                <a:effectLst/>
              </a:rPr>
              <a:t>easons</a:t>
            </a:r>
            <a:r>
              <a:rPr lang="en-GB" dirty="0">
                <a:effectLst/>
              </a:rPr>
              <a:t> why you have produced something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dirty="0">
                <a:effectLst/>
              </a:rPr>
              <a:t> 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b="1" dirty="0">
                <a:effectLst/>
              </a:rPr>
              <a:t>Considering</a:t>
            </a:r>
            <a:r>
              <a:rPr lang="en-GB" dirty="0">
                <a:effectLst/>
              </a:rPr>
              <a:t> Art/Design in relation to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b="1" dirty="0">
                <a:effectLst/>
              </a:rPr>
              <a:t>social/historical context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dirty="0">
                <a:effectLst/>
              </a:rPr>
              <a:t> 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b="1" dirty="0">
                <a:effectLst/>
              </a:rPr>
              <a:t>Developing</a:t>
            </a:r>
            <a:r>
              <a:rPr lang="en-GB" dirty="0">
                <a:effectLst/>
              </a:rPr>
              <a:t> a broader understanding 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dirty="0">
                <a:effectLst/>
              </a:rPr>
              <a:t>of the subject, medium and 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dirty="0">
                <a:effectLst/>
              </a:rPr>
              <a:t>practice of your own work.</a:t>
            </a:r>
          </a:p>
        </p:txBody>
      </p:sp>
      <p:pic>
        <p:nvPicPr>
          <p:cNvPr id="7" name="Picture 6" descr="Wood human figure">
            <a:extLst>
              <a:ext uri="{FF2B5EF4-FFF2-40B4-BE49-F238E27FC236}">
                <a16:creationId xmlns:a16="http://schemas.microsoft.com/office/drawing/2014/main" id="{EA68C384-42BE-56A6-4D5A-E0D75E301E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3251" y="252794"/>
            <a:ext cx="3518054" cy="23424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AD7EEC5-8D1A-9519-C0A7-099EF10CB597}"/>
              </a:ext>
            </a:extLst>
          </p:cNvPr>
          <p:cNvSpPr txBox="1"/>
          <p:nvPr/>
        </p:nvSpPr>
        <p:spPr>
          <a:xfrm>
            <a:off x="5506762" y="3092406"/>
            <a:ext cx="5973041" cy="33645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1800" dirty="0">
                <a:effectLst/>
              </a:rPr>
              <a:t>Looking into the </a:t>
            </a:r>
            <a:r>
              <a:rPr lang="en-GB" sz="1800" b="1" dirty="0">
                <a:effectLst/>
              </a:rPr>
              <a:t>meaning</a:t>
            </a:r>
            <a:r>
              <a:rPr lang="en-GB" sz="1800" dirty="0">
                <a:effectLst/>
              </a:rPr>
              <a:t> behind other artists’ work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1800" dirty="0">
                <a:effectLst/>
              </a:rPr>
              <a:t> 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dirty="0"/>
              <a:t>Looking at </a:t>
            </a:r>
            <a:r>
              <a:rPr lang="en-GB" b="1" dirty="0"/>
              <a:t>why humans create </a:t>
            </a:r>
            <a:r>
              <a:rPr lang="en-GB" dirty="0"/>
              <a:t>and what impact it has</a:t>
            </a:r>
            <a:endParaRPr lang="en-GB" sz="1800" dirty="0">
              <a:effectLst/>
            </a:endParaRP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1800" dirty="0">
                <a:effectLst/>
              </a:rPr>
              <a:t> 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1800" dirty="0">
                <a:effectLst/>
              </a:rPr>
              <a:t>Where an </a:t>
            </a:r>
            <a:r>
              <a:rPr lang="en-GB" sz="1800" b="1" dirty="0">
                <a:effectLst/>
              </a:rPr>
              <a:t>idea</a:t>
            </a:r>
            <a:r>
              <a:rPr lang="en-GB" sz="1800" dirty="0">
                <a:effectLst/>
              </a:rPr>
              <a:t> for your work has come from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1800" dirty="0">
                <a:effectLst/>
              </a:rPr>
              <a:t> 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1800" b="1" dirty="0">
                <a:effectLst/>
              </a:rPr>
              <a:t>Concepts</a:t>
            </a:r>
            <a:r>
              <a:rPr lang="en-GB" sz="1800" dirty="0">
                <a:effectLst/>
              </a:rPr>
              <a:t> behind the meaning of your 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1800" dirty="0">
                <a:effectLst/>
              </a:rPr>
              <a:t>creative practice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0DFF821B-D979-9BEE-DEDF-B57F56C34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760" y="339951"/>
            <a:ext cx="2430172" cy="1298448"/>
          </a:xfrm>
        </p:spPr>
        <p:txBody>
          <a:bodyPr>
            <a:noAutofit/>
          </a:bodyPr>
          <a:lstStyle/>
          <a:p>
            <a:r>
              <a:rPr lang="en-GB" sz="3100" noProof="1">
                <a:solidFill>
                  <a:schemeClr val="accent2"/>
                </a:solidFill>
                <a:latin typeface="Avenir Next LT Pro Demi" panose="020B0504020202020204" pitchFamily="34" charset="77"/>
              </a:rPr>
              <a:t>What is</a:t>
            </a:r>
            <a:br>
              <a:rPr lang="en-GB" sz="3100" noProof="1">
                <a:solidFill>
                  <a:schemeClr val="accent2"/>
                </a:solidFill>
                <a:latin typeface="Avenir Next LT Pro Demi" panose="020B0504020202020204" pitchFamily="34" charset="77"/>
              </a:rPr>
            </a:br>
            <a:r>
              <a:rPr lang="en-GB" sz="3100" noProof="1">
                <a:solidFill>
                  <a:schemeClr val="accent2"/>
                </a:solidFill>
                <a:latin typeface="Avenir Next LT Pro Demi" panose="020B0504020202020204" pitchFamily="34" charset="77"/>
              </a:rPr>
              <a:t>Contextual Studies?</a:t>
            </a:r>
            <a:endParaRPr lang="en-US" sz="3100" dirty="0"/>
          </a:p>
        </p:txBody>
      </p:sp>
    </p:spTree>
    <p:extLst>
      <p:ext uri="{BB962C8B-B14F-4D97-AF65-F5344CB8AC3E}">
        <p14:creationId xmlns:p14="http://schemas.microsoft.com/office/powerpoint/2010/main" val="460694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07B3CDF-1016-350B-9CC5-303B7D4F12BF}"/>
              </a:ext>
            </a:extLst>
          </p:cNvPr>
          <p:cNvSpPr txBox="1"/>
          <p:nvPr/>
        </p:nvSpPr>
        <p:spPr>
          <a:xfrm>
            <a:off x="2864472" y="1181219"/>
            <a:ext cx="4631765" cy="1245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b="1" dirty="0">
                <a:effectLst/>
              </a:rPr>
              <a:t>Research – finding out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b="1" dirty="0">
                <a:effectLst/>
              </a:rPr>
              <a:t>Broader story</a:t>
            </a:r>
            <a:r>
              <a:rPr lang="en-GB" dirty="0">
                <a:effectLst/>
              </a:rPr>
              <a:t> of our area of study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D2BBF2-D60D-423E-E848-8A740949C280}"/>
              </a:ext>
            </a:extLst>
          </p:cNvPr>
          <p:cNvSpPr txBox="1"/>
          <p:nvPr/>
        </p:nvSpPr>
        <p:spPr>
          <a:xfrm>
            <a:off x="7496237" y="4654178"/>
            <a:ext cx="4568763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b="1" dirty="0">
                <a:effectLst/>
              </a:rPr>
              <a:t>History </a:t>
            </a:r>
            <a:r>
              <a:rPr lang="en-GB" dirty="0">
                <a:effectLst/>
              </a:rPr>
              <a:t>and culture in art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dirty="0">
                <a:effectLst/>
              </a:rPr>
              <a:t>History of art/design practice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dirty="0">
                <a:effectLst/>
              </a:rPr>
              <a:t>History and Art Theory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dirty="0"/>
              <a:t>Discovering </a:t>
            </a:r>
            <a:r>
              <a:rPr lang="en-GB" b="1" dirty="0"/>
              <a:t>theorists</a:t>
            </a:r>
            <a:r>
              <a:rPr lang="en-GB" dirty="0"/>
              <a:t> and their concepts</a:t>
            </a:r>
            <a:endParaRPr lang="en-GB" dirty="0">
              <a:effectLst/>
            </a:endParaRP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b="1" dirty="0"/>
              <a:t>Ideas</a:t>
            </a:r>
            <a:r>
              <a:rPr lang="en-GB" dirty="0"/>
              <a:t> and </a:t>
            </a:r>
            <a:r>
              <a:rPr lang="en-GB" b="1" dirty="0"/>
              <a:t>philosophy</a:t>
            </a:r>
            <a:endParaRPr lang="en-US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D020C1-47D8-D166-EC84-C3B14238DC0F}"/>
              </a:ext>
            </a:extLst>
          </p:cNvPr>
          <p:cNvSpPr txBox="1"/>
          <p:nvPr/>
        </p:nvSpPr>
        <p:spPr>
          <a:xfrm>
            <a:off x="7496237" y="820253"/>
            <a:ext cx="3927538" cy="1245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dirty="0">
                <a:effectLst/>
              </a:rPr>
              <a:t>Writing about your studies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dirty="0">
                <a:effectLst/>
              </a:rPr>
              <a:t>Essay </a:t>
            </a:r>
            <a:r>
              <a:rPr lang="en-GB" b="1" dirty="0">
                <a:effectLst/>
              </a:rPr>
              <a:t>writing</a:t>
            </a:r>
            <a:r>
              <a:rPr lang="en-GB" dirty="0">
                <a:effectLst/>
              </a:rPr>
              <a:t> and theories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dirty="0">
                <a:effectLst/>
              </a:rPr>
              <a:t>Written elements /research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2EB6A8-B626-4FFC-424F-7344A4714F8E}"/>
              </a:ext>
            </a:extLst>
          </p:cNvPr>
          <p:cNvSpPr txBox="1"/>
          <p:nvPr/>
        </p:nvSpPr>
        <p:spPr>
          <a:xfrm>
            <a:off x="368958" y="4849066"/>
            <a:ext cx="5857439" cy="1668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</a:rPr>
              <a:t>Understanding how your work is </a:t>
            </a:r>
            <a:r>
              <a:rPr lang="en-GB" sz="1800" b="1" dirty="0">
                <a:effectLst/>
              </a:rPr>
              <a:t>relevant</a:t>
            </a:r>
            <a:r>
              <a:rPr lang="en-GB" sz="1800" dirty="0">
                <a:effectLst/>
              </a:rPr>
              <a:t> to other things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</a:rPr>
              <a:t>The </a:t>
            </a:r>
            <a:r>
              <a:rPr lang="en-GB" sz="1800" b="1" dirty="0">
                <a:effectLst/>
              </a:rPr>
              <a:t>look – aesthetics</a:t>
            </a:r>
            <a:r>
              <a:rPr lang="en-GB" sz="1800" dirty="0">
                <a:effectLst/>
              </a:rPr>
              <a:t> and </a:t>
            </a:r>
            <a:r>
              <a:rPr lang="en-GB" dirty="0"/>
              <a:t>meaning behind </a:t>
            </a:r>
            <a:r>
              <a:rPr lang="en-GB" sz="1800" dirty="0">
                <a:effectLst/>
              </a:rPr>
              <a:t>an art piece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</a:rPr>
              <a:t>How we understand things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</a:rPr>
              <a:t>How things work</a:t>
            </a:r>
            <a:endParaRPr lang="en-US" dirty="0"/>
          </a:p>
        </p:txBody>
      </p:sp>
      <p:pic>
        <p:nvPicPr>
          <p:cNvPr id="15" name="Picture 14" descr="Close up of person writing">
            <a:extLst>
              <a:ext uri="{FF2B5EF4-FFF2-40B4-BE49-F238E27FC236}">
                <a16:creationId xmlns:a16="http://schemas.microsoft.com/office/drawing/2014/main" id="{320A59D3-9E3C-104B-9EF6-2D5D8E6EF6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2390" y="2248509"/>
            <a:ext cx="3708197" cy="2302094"/>
          </a:xfrm>
          <a:prstGeom prst="rect">
            <a:avLst/>
          </a:prstGeom>
        </p:spPr>
      </p:pic>
      <p:pic>
        <p:nvPicPr>
          <p:cNvPr id="17" name="Picture 16" descr="Close-up of bookshelves in a public library">
            <a:extLst>
              <a:ext uri="{FF2B5EF4-FFF2-40B4-BE49-F238E27FC236}">
                <a16:creationId xmlns:a16="http://schemas.microsoft.com/office/drawing/2014/main" id="{BB74AF28-81C8-1A1B-5193-8638AA9809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760" y="2248509"/>
            <a:ext cx="7040631" cy="2307254"/>
          </a:xfrm>
          <a:prstGeom prst="rect">
            <a:avLst/>
          </a:prstGeom>
        </p:spPr>
      </p:pic>
      <p:sp>
        <p:nvSpPr>
          <p:cNvPr id="3" name="Title 5">
            <a:extLst>
              <a:ext uri="{FF2B5EF4-FFF2-40B4-BE49-F238E27FC236}">
                <a16:creationId xmlns:a16="http://schemas.microsoft.com/office/drawing/2014/main" id="{1B7B7C1B-05FF-C5D3-FB28-71E9C5B0B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760" y="339951"/>
            <a:ext cx="2430172" cy="1298448"/>
          </a:xfrm>
        </p:spPr>
        <p:txBody>
          <a:bodyPr>
            <a:noAutofit/>
          </a:bodyPr>
          <a:lstStyle/>
          <a:p>
            <a:r>
              <a:rPr lang="en-GB" sz="3100" noProof="1">
                <a:solidFill>
                  <a:schemeClr val="accent2"/>
                </a:solidFill>
                <a:latin typeface="Avenir Next LT Pro Demi" panose="020B0504020202020204" pitchFamily="34" charset="77"/>
              </a:rPr>
              <a:t>What is</a:t>
            </a:r>
            <a:br>
              <a:rPr lang="en-GB" sz="3100" noProof="1">
                <a:solidFill>
                  <a:schemeClr val="accent2"/>
                </a:solidFill>
                <a:latin typeface="Avenir Next LT Pro Demi" panose="020B0504020202020204" pitchFamily="34" charset="77"/>
              </a:rPr>
            </a:br>
            <a:r>
              <a:rPr lang="en-GB" sz="3100" noProof="1">
                <a:solidFill>
                  <a:schemeClr val="accent2"/>
                </a:solidFill>
                <a:latin typeface="Avenir Next LT Pro Demi" panose="020B0504020202020204" pitchFamily="34" charset="77"/>
              </a:rPr>
              <a:t>Contextual Studies?</a:t>
            </a:r>
            <a:endParaRPr lang="en-US" sz="3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D22AA7-CCF4-B26B-7866-A75A99984952}"/>
              </a:ext>
            </a:extLst>
          </p:cNvPr>
          <p:cNvSpPr txBox="1"/>
          <p:nvPr/>
        </p:nvSpPr>
        <p:spPr>
          <a:xfrm>
            <a:off x="2864472" y="322178"/>
            <a:ext cx="609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dirty="0">
                <a:effectLst/>
              </a:rPr>
              <a:t>What students say continued…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2779607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4C85A66-57E3-D5B6-6901-EEC92CA8D46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07427" y="705772"/>
            <a:ext cx="6764867" cy="3504104"/>
          </a:xfrm>
        </p:spPr>
        <p:txBody>
          <a:bodyPr/>
          <a:lstStyle/>
          <a:p>
            <a:r>
              <a:rPr lang="en-GB" dirty="0"/>
              <a:t>Ways</a:t>
            </a:r>
            <a:r>
              <a:rPr lang="en-US" dirty="0"/>
              <a:t> </a:t>
            </a:r>
            <a:r>
              <a:rPr lang="en-GB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endParaRPr lang="en-GB" i="1" dirty="0">
              <a:latin typeface="Sagona ExtraLight" panose="02020303050505020204" pitchFamily="18" charset="0"/>
              <a:ea typeface="+mj-ea"/>
              <a:cs typeface="Posterama" panose="020B0504020200020000" pitchFamily="34" charset="0"/>
            </a:endParaRPr>
          </a:p>
          <a:p>
            <a:r>
              <a:rPr lang="en-GB" dirty="0"/>
              <a:t>thinking</a:t>
            </a:r>
            <a:endParaRPr lang="en-US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4F647F7E-F2EE-8A35-4ED8-FE3FD78E40F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201" r="1201" b="24308"/>
          <a:stretch>
            <a:fillRect/>
          </a:stretch>
        </p:blipFill>
        <p:spPr>
          <a:xfrm>
            <a:off x="7211608" y="0"/>
            <a:ext cx="4551421" cy="6858000"/>
          </a:xfrm>
          <a:prstGeom prst="rect">
            <a:avLst/>
          </a:prstGeom>
        </p:spPr>
      </p:pic>
      <p:sp>
        <p:nvSpPr>
          <p:cNvPr id="3" name="Title 5">
            <a:extLst>
              <a:ext uri="{FF2B5EF4-FFF2-40B4-BE49-F238E27FC236}">
                <a16:creationId xmlns:a16="http://schemas.microsoft.com/office/drawing/2014/main" id="{410634F2-80B0-76AA-01F9-195E09861D09}"/>
              </a:ext>
            </a:extLst>
          </p:cNvPr>
          <p:cNvSpPr txBox="1">
            <a:spLocks/>
          </p:cNvSpPr>
          <p:nvPr/>
        </p:nvSpPr>
        <p:spPr>
          <a:xfrm>
            <a:off x="907427" y="3638889"/>
            <a:ext cx="3799044" cy="2085876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/>
              <a:t>TAKE notice</a:t>
            </a:r>
          </a:p>
          <a:p>
            <a:endParaRPr lang="en-GB" i="1" dirty="0"/>
          </a:p>
          <a:p>
            <a:r>
              <a:rPr lang="en-GB" i="1" dirty="0"/>
              <a:t>MAKE connections</a:t>
            </a:r>
          </a:p>
          <a:p>
            <a:endParaRPr lang="en-GB" i="1" dirty="0"/>
          </a:p>
          <a:p>
            <a:r>
              <a:rPr lang="en-GB" i="1" dirty="0"/>
              <a:t>GIVE reasons</a:t>
            </a:r>
          </a:p>
          <a:p>
            <a:endParaRPr lang="en-GB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1126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4C85A66-57E3-D5B6-6901-EEC92CA8D46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07427" y="705772"/>
            <a:ext cx="6764867" cy="3504104"/>
          </a:xfrm>
        </p:spPr>
        <p:txBody>
          <a:bodyPr/>
          <a:lstStyle/>
          <a:p>
            <a:r>
              <a:rPr lang="en-GB" dirty="0"/>
              <a:t>Ways</a:t>
            </a:r>
            <a:r>
              <a:rPr lang="en-US" dirty="0"/>
              <a:t> </a:t>
            </a:r>
            <a:r>
              <a:rPr lang="en-GB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endParaRPr lang="en-GB" i="1" dirty="0">
              <a:latin typeface="Sagona ExtraLight" panose="02020303050505020204" pitchFamily="18" charset="0"/>
              <a:ea typeface="+mj-ea"/>
              <a:cs typeface="Posterama" panose="020B0504020200020000" pitchFamily="34" charset="0"/>
            </a:endParaRPr>
          </a:p>
          <a:p>
            <a:r>
              <a:rPr lang="en-GB" dirty="0"/>
              <a:t>thinking</a:t>
            </a:r>
            <a:endParaRPr lang="en-US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4F647F7E-F2EE-8A35-4ED8-FE3FD78E40F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201" r="1201" b="24308"/>
          <a:stretch>
            <a:fillRect/>
          </a:stretch>
        </p:blipFill>
        <p:spPr>
          <a:xfrm>
            <a:off x="7211608" y="0"/>
            <a:ext cx="4551421" cy="6858000"/>
          </a:xfrm>
          <a:prstGeom prst="rect">
            <a:avLst/>
          </a:prstGeom>
        </p:spPr>
      </p:pic>
      <p:sp>
        <p:nvSpPr>
          <p:cNvPr id="3" name="Title 5">
            <a:extLst>
              <a:ext uri="{FF2B5EF4-FFF2-40B4-BE49-F238E27FC236}">
                <a16:creationId xmlns:a16="http://schemas.microsoft.com/office/drawing/2014/main" id="{410634F2-80B0-76AA-01F9-195E09861D09}"/>
              </a:ext>
            </a:extLst>
          </p:cNvPr>
          <p:cNvSpPr txBox="1">
            <a:spLocks/>
          </p:cNvSpPr>
          <p:nvPr/>
        </p:nvSpPr>
        <p:spPr>
          <a:xfrm>
            <a:off x="907427" y="3638889"/>
            <a:ext cx="1700147" cy="2085876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/>
              <a:t>Imagine</a:t>
            </a:r>
          </a:p>
          <a:p>
            <a:r>
              <a:rPr lang="en-GB" i="1" dirty="0"/>
              <a:t>Conceive</a:t>
            </a:r>
          </a:p>
          <a:p>
            <a:r>
              <a:rPr lang="en-GB" i="1" dirty="0"/>
              <a:t>Ponder</a:t>
            </a:r>
          </a:p>
          <a:p>
            <a:r>
              <a:rPr lang="en-GB" i="1" dirty="0"/>
              <a:t>Perceive </a:t>
            </a:r>
          </a:p>
          <a:p>
            <a:endParaRPr lang="en-GB" i="1" dirty="0"/>
          </a:p>
          <a:p>
            <a:endParaRPr lang="en-US" dirty="0"/>
          </a:p>
        </p:txBody>
      </p:sp>
      <p:sp>
        <p:nvSpPr>
          <p:cNvPr id="5" name="Title 5">
            <a:extLst>
              <a:ext uri="{FF2B5EF4-FFF2-40B4-BE49-F238E27FC236}">
                <a16:creationId xmlns:a16="http://schemas.microsoft.com/office/drawing/2014/main" id="{95F6A193-3A0A-59EB-D390-DA9DFDA5C1BF}"/>
              </a:ext>
            </a:extLst>
          </p:cNvPr>
          <p:cNvSpPr txBox="1">
            <a:spLocks/>
          </p:cNvSpPr>
          <p:nvPr/>
        </p:nvSpPr>
        <p:spPr>
          <a:xfrm>
            <a:off x="3209444" y="3638889"/>
            <a:ext cx="3065850" cy="2085876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 err="1"/>
              <a:t>Dychmygwch</a:t>
            </a:r>
            <a:endParaRPr lang="en-GB" i="1" dirty="0"/>
          </a:p>
          <a:p>
            <a:r>
              <a:rPr lang="en-GB" i="1" dirty="0" err="1"/>
              <a:t>Cenhedlu</a:t>
            </a:r>
            <a:endParaRPr lang="en-GB" i="1" dirty="0"/>
          </a:p>
          <a:p>
            <a:r>
              <a:rPr lang="en-GB" i="1" dirty="0" err="1"/>
              <a:t>Myfyrio</a:t>
            </a:r>
            <a:endParaRPr lang="en-GB" i="1" dirty="0"/>
          </a:p>
          <a:p>
            <a:r>
              <a:rPr lang="en-GB" i="1" dirty="0" err="1"/>
              <a:t>Canfod</a:t>
            </a:r>
            <a:r>
              <a:rPr lang="en-GB" i="1" dirty="0"/>
              <a:t> </a:t>
            </a:r>
          </a:p>
          <a:p>
            <a:endParaRPr lang="en-GB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3773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1EFCD291-2429-B354-C601-BBFD469F35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255" y="358179"/>
            <a:ext cx="4474948" cy="307082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05BA3B0-6825-B747-6BC0-5ED6D015AE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6884" y="358179"/>
            <a:ext cx="6110664" cy="624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00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1"/>
            <a:ext cx="11890686" cy="4734516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l" rtl="1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I</a:t>
            </a:r>
            <a:r>
              <a:rPr lang="en-GB" i="1" dirty="0">
                <a:solidFill>
                  <a:schemeClr val="bg1"/>
                </a:solidFill>
              </a:rPr>
              <a:t>ntroduction to </a:t>
            </a:r>
            <a:r>
              <a:rPr lang="en-GB" b="1" i="1" dirty="0">
                <a:solidFill>
                  <a:schemeClr val="bg1"/>
                </a:solidFill>
              </a:rPr>
              <a:t>historical &amp; contemporary</a:t>
            </a:r>
          </a:p>
          <a:p>
            <a:pPr algn="l" rtl="1"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1"/>
                </a:solidFill>
              </a:rPr>
              <a:t>contexts of cultural </a:t>
            </a:r>
            <a:r>
              <a:rPr lang="en-GB" b="1" i="1" dirty="0">
                <a:solidFill>
                  <a:schemeClr val="bg1"/>
                </a:solidFill>
              </a:rPr>
              <a:t>artefact &amp; image</a:t>
            </a:r>
            <a:r>
              <a:rPr lang="en-GB" i="1" dirty="0">
                <a:solidFill>
                  <a:schemeClr val="bg1"/>
                </a:solidFill>
              </a:rPr>
              <a:t> production</a:t>
            </a:r>
          </a:p>
          <a:p>
            <a:pPr algn="l" rtl="1"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1"/>
                </a:solidFill>
              </a:rPr>
              <a:t>&amp; key </a:t>
            </a:r>
            <a:r>
              <a:rPr lang="en-GB" b="1" i="1" dirty="0">
                <a:solidFill>
                  <a:schemeClr val="bg1"/>
                </a:solidFill>
              </a:rPr>
              <a:t>ideas</a:t>
            </a:r>
            <a:r>
              <a:rPr lang="en-GB" i="1" dirty="0">
                <a:solidFill>
                  <a:schemeClr val="bg1"/>
                </a:solidFill>
              </a:rPr>
              <a:t>, </a:t>
            </a:r>
            <a:r>
              <a:rPr lang="en-GB" b="1" i="1" dirty="0">
                <a:solidFill>
                  <a:schemeClr val="bg1"/>
                </a:solidFill>
              </a:rPr>
              <a:t>artists, designers</a:t>
            </a:r>
            <a:r>
              <a:rPr lang="en-GB" i="1" dirty="0">
                <a:solidFill>
                  <a:schemeClr val="bg1"/>
                </a:solidFill>
              </a:rPr>
              <a:t>, i</a:t>
            </a:r>
            <a:r>
              <a:rPr lang="en-GB" b="1" i="1" dirty="0">
                <a:solidFill>
                  <a:schemeClr val="bg1"/>
                </a:solidFill>
              </a:rPr>
              <a:t>deologies</a:t>
            </a:r>
            <a:r>
              <a:rPr lang="en-GB" i="1" dirty="0">
                <a:solidFill>
                  <a:schemeClr val="bg1"/>
                </a:solidFill>
              </a:rPr>
              <a:t>, </a:t>
            </a:r>
            <a:r>
              <a:rPr lang="en-GB" b="1" i="1" dirty="0">
                <a:solidFill>
                  <a:schemeClr val="bg1"/>
                </a:solidFill>
              </a:rPr>
              <a:t>movements</a:t>
            </a:r>
          </a:p>
          <a:p>
            <a:pPr algn="l" rtl="1"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1"/>
                </a:solidFill>
              </a:rPr>
              <a:t>&amp; </a:t>
            </a:r>
            <a:r>
              <a:rPr lang="en-GB" b="1" i="1" dirty="0">
                <a:solidFill>
                  <a:schemeClr val="bg1"/>
                </a:solidFill>
              </a:rPr>
              <a:t>philosophies</a:t>
            </a:r>
            <a:r>
              <a:rPr lang="en-GB" i="1" dirty="0">
                <a:solidFill>
                  <a:schemeClr val="bg1"/>
                </a:solidFill>
              </a:rPr>
              <a:t> surrounding their production.</a:t>
            </a:r>
          </a:p>
          <a:p>
            <a:pPr algn="l" rtl="1"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  <a:p>
            <a:pPr algn="l" rtl="1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This will help you navigate your way through design studies</a:t>
            </a:r>
          </a:p>
          <a:p>
            <a:pPr algn="l" rtl="1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&amp; life as a designer with a sense of what’s gone before, </a:t>
            </a:r>
          </a:p>
          <a:p>
            <a:pPr algn="l" rtl="1"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what’s going on now and what lies ahead.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703FC91-59F1-8370-9DCF-A2C57DA987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09" r="14309"/>
          <a:stretch/>
        </p:blipFill>
        <p:spPr>
          <a:xfrm>
            <a:off x="6412255" y="0"/>
            <a:ext cx="577974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1229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361078"/>
            <a:ext cx="11890686" cy="5715000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800" dirty="0">
                <a:solidFill>
                  <a:schemeClr val="bg1"/>
                </a:solidFill>
              </a:rPr>
              <a:t>Work with a partner to define the following word pairs: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800" b="1" dirty="0">
                <a:solidFill>
                  <a:schemeClr val="bg1"/>
                </a:solidFill>
              </a:rPr>
              <a:t>Historical | Contemporary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800" b="1" dirty="0">
                <a:solidFill>
                  <a:schemeClr val="bg1"/>
                </a:solidFill>
              </a:rPr>
              <a:t>Artefact | Image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800" b="1" dirty="0">
                <a:solidFill>
                  <a:schemeClr val="bg1"/>
                </a:solidFill>
              </a:rPr>
              <a:t>Artist | Designer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800" b="1" dirty="0">
                <a:solidFill>
                  <a:schemeClr val="bg1"/>
                </a:solidFill>
              </a:rPr>
              <a:t>Ideology | Philosophy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800" b="1" dirty="0">
                <a:solidFill>
                  <a:schemeClr val="bg1"/>
                </a:solidFill>
              </a:rPr>
              <a:t>Idea | Movement</a:t>
            </a:r>
          </a:p>
        </p:txBody>
      </p:sp>
    </p:spTree>
    <p:extLst>
      <p:ext uri="{BB962C8B-B14F-4D97-AF65-F5344CB8AC3E}">
        <p14:creationId xmlns:p14="http://schemas.microsoft.com/office/powerpoint/2010/main" val="23763594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361078"/>
            <a:ext cx="11890686" cy="5715000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Historical 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of or concerning history or past events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Contemporary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Belonging to or occurring in the present / living or occurring at the same time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899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361078"/>
            <a:ext cx="11890686" cy="5715000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b="1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Artefact 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An object made or modified by a human being, typically one of cultural or historical interest  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 Image 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A representation of the external form of a person or thing in art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b="1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9254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361078"/>
            <a:ext cx="11890686" cy="5715000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b="1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Artist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A person who practices or performs any of the creative arts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(sculptor, film-maker, actor…)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 Designer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A person who plans the look or workings of something prior to it being made 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(through drawings or plans)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b="1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933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361078"/>
            <a:ext cx="11890686" cy="5715000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Ideology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a system of ideas and ideals,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especially one which forms the basis of economic or political theory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{from Greek ‘idea’ form ‘logos’ pattern}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b="1" i="1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 Philosophy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A theory or attitude that acts as a guiding principle for behaviour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{from Greek ‘</a:t>
            </a:r>
            <a:r>
              <a:rPr lang="en-GB" sz="2000" b="1" i="1" dirty="0" err="1">
                <a:solidFill>
                  <a:schemeClr val="bg1"/>
                </a:solidFill>
              </a:rPr>
              <a:t>philosophia</a:t>
            </a:r>
            <a:r>
              <a:rPr lang="en-GB" sz="2000" b="1" i="1" dirty="0">
                <a:solidFill>
                  <a:schemeClr val="bg1"/>
                </a:solidFill>
              </a:rPr>
              <a:t>’ love of wisdom}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15753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361078"/>
            <a:ext cx="11890686" cy="5715000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b="1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Idea 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a thought, suggestion, aim or purpose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b="1" i="1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Movement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b="1" i="1" dirty="0">
                <a:solidFill>
                  <a:schemeClr val="bg1"/>
                </a:solidFill>
              </a:rPr>
              <a:t>a group of people working together to advance their shared political, social or artistic ideas</a:t>
            </a:r>
          </a:p>
        </p:txBody>
      </p:sp>
    </p:spTree>
    <p:extLst>
      <p:ext uri="{BB962C8B-B14F-4D97-AF65-F5344CB8AC3E}">
        <p14:creationId xmlns:p14="http://schemas.microsoft.com/office/powerpoint/2010/main" val="4505050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F04849D-F5B2-7C48-F28A-E1CFA4FE3B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24" y="796862"/>
            <a:ext cx="8878195" cy="55710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819354-2794-3A29-9CCA-25F9B518FBFA}"/>
              </a:ext>
            </a:extLst>
          </p:cNvPr>
          <p:cNvSpPr txBox="1"/>
          <p:nvPr/>
        </p:nvSpPr>
        <p:spPr>
          <a:xfrm>
            <a:off x="8890747" y="509319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Contemporary </a:t>
            </a:r>
            <a:endParaRPr lang="en-US" dirty="0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68A98D6-8679-3A74-0A7A-E31897B8BFB7}"/>
              </a:ext>
            </a:extLst>
          </p:cNvPr>
          <p:cNvSpPr txBox="1">
            <a:spLocks/>
          </p:cNvSpPr>
          <p:nvPr/>
        </p:nvSpPr>
        <p:spPr>
          <a:xfrm>
            <a:off x="75627" y="95673"/>
            <a:ext cx="5626922" cy="7011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Ways</a:t>
            </a:r>
            <a:r>
              <a:rPr lang="en-US" sz="2000" dirty="0"/>
              <a:t> </a:t>
            </a:r>
            <a:r>
              <a:rPr lang="en-GB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sz="2000" dirty="0"/>
              <a:t>Thinking – Movements – basic timeline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420932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0A55F7-2A20-91BF-1970-91FC31F88A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33" y="678378"/>
            <a:ext cx="4548666" cy="544750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DACD4FA-E33F-B7FE-1610-ECF85307CE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/>
          <a:stretch>
            <a:fillRect/>
          </a:stretch>
        </p:blipFill>
        <p:spPr>
          <a:xfrm>
            <a:off x="4976029" y="1979706"/>
            <a:ext cx="6731338" cy="3342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3602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ABC8B6-77F2-C785-C6A8-E25F7D3F9B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1378" y="643467"/>
            <a:ext cx="9049244" cy="557106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E2A3D1D5-17F7-0EE8-8670-B590279A661F}"/>
                  </a:ext>
                </a:extLst>
              </p14:cNvPr>
              <p14:cNvContentPartPr/>
              <p14:nvPr/>
            </p14:nvContentPartPr>
            <p14:xfrm>
              <a:off x="8032060" y="1386996"/>
              <a:ext cx="1102320" cy="129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E2A3D1D5-17F7-0EE8-8670-B590279A661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996060" y="1314996"/>
                <a:ext cx="1173960" cy="15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86705EBA-3F53-2C96-A2A1-81F2EDA7A52B}"/>
                  </a:ext>
                </a:extLst>
              </p14:cNvPr>
              <p14:cNvContentPartPr/>
              <p14:nvPr/>
            </p14:nvContentPartPr>
            <p14:xfrm>
              <a:off x="8000740" y="2463756"/>
              <a:ext cx="423720" cy="129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86705EBA-3F53-2C96-A2A1-81F2EDA7A52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965100" y="2392116"/>
                <a:ext cx="495360" cy="15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52D1E23-7903-0E5C-0056-1882BF4AC3DB}"/>
                  </a:ext>
                </a:extLst>
              </p14:cNvPr>
              <p14:cNvContentPartPr/>
              <p14:nvPr/>
            </p14:nvContentPartPr>
            <p14:xfrm>
              <a:off x="4551940" y="2407956"/>
              <a:ext cx="709920" cy="136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52D1E23-7903-0E5C-0056-1882BF4AC3D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515940" y="2335956"/>
                <a:ext cx="781560" cy="15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C9BA6266-5C44-98A2-D499-7544DD55AF02}"/>
                  </a:ext>
                </a:extLst>
              </p14:cNvPr>
              <p14:cNvContentPartPr/>
              <p14:nvPr/>
            </p14:nvContentPartPr>
            <p14:xfrm>
              <a:off x="6413500" y="2463756"/>
              <a:ext cx="597960" cy="2520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C9BA6266-5C44-98A2-D499-7544DD55AF02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377500" y="2392116"/>
                <a:ext cx="669600" cy="16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5C8F2105-8045-7F0B-1456-91E627911924}"/>
                  </a:ext>
                </a:extLst>
              </p14:cNvPr>
              <p14:cNvContentPartPr/>
              <p14:nvPr/>
            </p14:nvContentPartPr>
            <p14:xfrm>
              <a:off x="6992380" y="1529916"/>
              <a:ext cx="741240" cy="190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C8F2105-8045-7F0B-1456-91E627911924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956380" y="1458276"/>
                <a:ext cx="812880" cy="16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3C4680ED-7B6B-E1BD-98AB-3741FDFE947D}"/>
                  </a:ext>
                </a:extLst>
              </p14:cNvPr>
              <p14:cNvContentPartPr/>
              <p14:nvPr/>
            </p14:nvContentPartPr>
            <p14:xfrm>
              <a:off x="2864620" y="5358876"/>
              <a:ext cx="834480" cy="5004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3C4680ED-7B6B-E1BD-98AB-3741FDFE947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828980" y="5286876"/>
                <a:ext cx="906120" cy="19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31AF0A1B-7272-3B66-C97B-5F722BEDAE1F}"/>
                  </a:ext>
                </a:extLst>
              </p14:cNvPr>
              <p14:cNvContentPartPr/>
              <p14:nvPr/>
            </p14:nvContentPartPr>
            <p14:xfrm>
              <a:off x="2690380" y="5539236"/>
              <a:ext cx="1077480" cy="1062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31AF0A1B-7272-3B66-C97B-5F722BEDAE1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654740" y="5467596"/>
                <a:ext cx="1149120" cy="24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32ADD21-9B46-F067-ECAB-CFA807A7E29C}"/>
                  </a:ext>
                </a:extLst>
              </p14:cNvPr>
              <p14:cNvContentPartPr/>
              <p14:nvPr/>
            </p14:nvContentPartPr>
            <p14:xfrm>
              <a:off x="5728420" y="4431156"/>
              <a:ext cx="498240" cy="3132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32ADD21-9B46-F067-ECAB-CFA807A7E29C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692780" y="4359156"/>
                <a:ext cx="569880" cy="17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216EB683-D002-EE4A-FF5E-71C76F1E1303}"/>
                  </a:ext>
                </a:extLst>
              </p14:cNvPr>
              <p14:cNvContentPartPr/>
              <p14:nvPr/>
            </p14:nvContentPartPr>
            <p14:xfrm>
              <a:off x="5404780" y="4705116"/>
              <a:ext cx="473400" cy="1296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216EB683-D002-EE4A-FF5E-71C76F1E130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369140" y="4633116"/>
                <a:ext cx="545040" cy="15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F5E76F67-E8E4-8580-3DD2-729A8193EE24}"/>
                  </a:ext>
                </a:extLst>
              </p14:cNvPr>
              <p14:cNvContentPartPr/>
              <p14:nvPr/>
            </p14:nvContentPartPr>
            <p14:xfrm>
              <a:off x="9028180" y="2451516"/>
              <a:ext cx="647640" cy="5004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F5E76F67-E8E4-8580-3DD2-729A8193EE2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8992180" y="2379516"/>
                <a:ext cx="719280" cy="193680"/>
              </a:xfrm>
              <a:prstGeom prst="rect">
                <a:avLst/>
              </a:prstGeom>
            </p:spPr>
          </p:pic>
        </mc:Fallback>
      </mc:AlternateContent>
      <p:pic>
        <p:nvPicPr>
          <p:cNvPr id="21" name="Picture 20">
            <a:extLst>
              <a:ext uri="{FF2B5EF4-FFF2-40B4-BE49-F238E27FC236}">
                <a16:creationId xmlns:a16="http://schemas.microsoft.com/office/drawing/2014/main" id="{D59B3B3A-493A-5F3A-940C-650234590762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9800" y="3749395"/>
            <a:ext cx="1126542" cy="139423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D364433-5FAA-8194-86B6-AF20F5681F59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8180" y="558005"/>
            <a:ext cx="1102321" cy="110232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1C482E1-DFE0-56CB-9596-2FF31D587FD6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5744" y="3429000"/>
            <a:ext cx="950147" cy="156528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44C3DD37-58CB-4333-41F2-9284CEFF7F07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0573" y="763788"/>
            <a:ext cx="955686" cy="1215087"/>
          </a:xfrm>
          <a:prstGeom prst="rect">
            <a:avLst/>
          </a:prstGeom>
        </p:spPr>
      </p:pic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EF83031B-7864-3D44-8183-9C7D5EA2F425}"/>
              </a:ext>
            </a:extLst>
          </p:cNvPr>
          <p:cNvSpPr txBox="1">
            <a:spLocks/>
          </p:cNvSpPr>
          <p:nvPr/>
        </p:nvSpPr>
        <p:spPr>
          <a:xfrm>
            <a:off x="-127628" y="-102735"/>
            <a:ext cx="6354288" cy="75863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Ways</a:t>
            </a:r>
            <a:r>
              <a:rPr lang="en-US" sz="2000" dirty="0"/>
              <a:t> </a:t>
            </a:r>
            <a:r>
              <a:rPr lang="en-GB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sz="2000" dirty="0"/>
              <a:t>Thinking – Movements – detailed timeline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134092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C045F0-3972-2A83-7B7F-522153CFDA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792" y="503041"/>
            <a:ext cx="4156022" cy="58519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D8AC1E-C915-648D-1211-173DA7111290}"/>
              </a:ext>
            </a:extLst>
          </p:cNvPr>
          <p:cNvSpPr txBox="1"/>
          <p:nvPr/>
        </p:nvSpPr>
        <p:spPr>
          <a:xfrm>
            <a:off x="7390489" y="5884469"/>
            <a:ext cx="30162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gilbertandgeorgecentre.org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2B72FA-AE6B-99ED-24C2-D913C059F0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854870" y="5545573"/>
            <a:ext cx="535619" cy="523562"/>
          </a:xfrm>
          <a:prstGeom prst="rect">
            <a:avLst/>
          </a:prstGeom>
        </p:spPr>
      </p:pic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F295A056-4AB6-C46A-D655-9E83749FC737}"/>
              </a:ext>
            </a:extLst>
          </p:cNvPr>
          <p:cNvSpPr txBox="1">
            <a:spLocks/>
          </p:cNvSpPr>
          <p:nvPr/>
        </p:nvSpPr>
        <p:spPr>
          <a:xfrm>
            <a:off x="-127628" y="-102735"/>
            <a:ext cx="3896235" cy="7011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Ways</a:t>
            </a:r>
            <a:r>
              <a:rPr lang="en-US" sz="2000" dirty="0"/>
              <a:t> </a:t>
            </a:r>
            <a:r>
              <a:rPr lang="en-GB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sz="2000" dirty="0"/>
              <a:t>Thinking - Movements</a:t>
            </a:r>
            <a:endParaRPr lang="en-US" sz="2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75504F3-6B26-0A58-48C9-318077DE54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4871" y="503041"/>
            <a:ext cx="3883956" cy="4895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6213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9D8AC1E-C915-648D-1211-173DA7111290}"/>
              </a:ext>
            </a:extLst>
          </p:cNvPr>
          <p:cNvSpPr txBox="1"/>
          <p:nvPr/>
        </p:nvSpPr>
        <p:spPr>
          <a:xfrm>
            <a:off x="8694642" y="5921273"/>
            <a:ext cx="30162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gilbertandgeorgecentre.org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F2D1F1-1F7A-5016-82E2-FFAFDC9C6F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9314" y="-1"/>
            <a:ext cx="5582179" cy="55838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82B72FA-AE6B-99ED-24C2-D913C059F0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6805" y="5824484"/>
            <a:ext cx="377837" cy="369332"/>
          </a:xfrm>
          <a:prstGeom prst="rect">
            <a:avLst/>
          </a:prstGeom>
        </p:spPr>
      </p:pic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F295A056-4AB6-C46A-D655-9E83749FC737}"/>
              </a:ext>
            </a:extLst>
          </p:cNvPr>
          <p:cNvSpPr txBox="1">
            <a:spLocks/>
          </p:cNvSpPr>
          <p:nvPr/>
        </p:nvSpPr>
        <p:spPr>
          <a:xfrm>
            <a:off x="-127628" y="-102735"/>
            <a:ext cx="3896235" cy="7011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Ways</a:t>
            </a:r>
            <a:r>
              <a:rPr lang="en-US" sz="2000" dirty="0"/>
              <a:t> </a:t>
            </a:r>
            <a:r>
              <a:rPr lang="en-GB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sz="2000" dirty="0"/>
              <a:t>Thinking - Movements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6FB2D-DD1C-327A-9617-ECE9B1C0E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83" y="1188549"/>
            <a:ext cx="5016452" cy="16033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Akkurat"/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bg2">
                    <a:lumMod val="25000"/>
                  </a:schemeClr>
                </a:solidFill>
                <a:highlight>
                  <a:srgbClr val="C0C0C0"/>
                </a:highlight>
                <a:latin typeface="Akkurat"/>
              </a:rPr>
              <a:t>Which Art movement(s) do Gilbert and George belong to?…</a:t>
            </a:r>
          </a:p>
        </p:txBody>
      </p:sp>
    </p:spTree>
    <p:extLst>
      <p:ext uri="{BB962C8B-B14F-4D97-AF65-F5344CB8AC3E}">
        <p14:creationId xmlns:p14="http://schemas.microsoft.com/office/powerpoint/2010/main" val="9787047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9D8AC1E-C915-648D-1211-173DA7111290}"/>
              </a:ext>
            </a:extLst>
          </p:cNvPr>
          <p:cNvSpPr txBox="1"/>
          <p:nvPr/>
        </p:nvSpPr>
        <p:spPr>
          <a:xfrm>
            <a:off x="8694642" y="5921273"/>
            <a:ext cx="30162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gilbertandgeorgecentre.org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F2D1F1-1F7A-5016-82E2-FFAFDC9C6F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9314" y="-1"/>
            <a:ext cx="5582179" cy="55838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82B72FA-AE6B-99ED-24C2-D913C059F0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6805" y="5824484"/>
            <a:ext cx="377837" cy="369332"/>
          </a:xfrm>
          <a:prstGeom prst="rect">
            <a:avLst/>
          </a:prstGeom>
        </p:spPr>
      </p:pic>
      <p:sp>
        <p:nvSpPr>
          <p:cNvPr id="12" name="Text Placeholder 9">
            <a:extLst>
              <a:ext uri="{FF2B5EF4-FFF2-40B4-BE49-F238E27FC236}">
                <a16:creationId xmlns:a16="http://schemas.microsoft.com/office/drawing/2014/main" id="{F295A056-4AB6-C46A-D655-9E83749FC737}"/>
              </a:ext>
            </a:extLst>
          </p:cNvPr>
          <p:cNvSpPr txBox="1">
            <a:spLocks/>
          </p:cNvSpPr>
          <p:nvPr/>
        </p:nvSpPr>
        <p:spPr>
          <a:xfrm>
            <a:off x="-127628" y="-102735"/>
            <a:ext cx="3896235" cy="7011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Ways</a:t>
            </a:r>
            <a:r>
              <a:rPr lang="en-US" sz="2000" dirty="0"/>
              <a:t> </a:t>
            </a:r>
            <a:r>
              <a:rPr lang="en-GB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sz="2000" dirty="0"/>
              <a:t>Thinking - Movements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6FB2D-DD1C-327A-9617-ECE9B1C0E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82" y="1188548"/>
            <a:ext cx="4007923" cy="473272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Akkurat"/>
            </a:endParaRPr>
          </a:p>
          <a:p>
            <a:pPr marL="0" indent="0">
              <a:buNone/>
            </a:pPr>
            <a:r>
              <a:rPr lang="en-GB" sz="9600" i="1" dirty="0">
                <a:solidFill>
                  <a:schemeClr val="bg2">
                    <a:lumMod val="25000"/>
                  </a:schemeClr>
                </a:solidFill>
                <a:highlight>
                  <a:srgbClr val="C0C0C0"/>
                </a:highlight>
                <a:latin typeface="Akkurat"/>
              </a:rPr>
              <a:t>Which Art movement do Gilbert and George belong to?…</a:t>
            </a:r>
          </a:p>
          <a:p>
            <a:pPr marL="0" indent="0">
              <a:buNone/>
            </a:pPr>
            <a:endParaRPr lang="en-GB" sz="9600" i="1" dirty="0">
              <a:solidFill>
                <a:schemeClr val="bg2">
                  <a:lumMod val="25000"/>
                </a:schemeClr>
              </a:solidFill>
              <a:highlight>
                <a:srgbClr val="C0C0C0"/>
              </a:highlight>
              <a:latin typeface="Akkurat"/>
            </a:endParaRPr>
          </a:p>
          <a:p>
            <a:pPr marL="0" indent="0">
              <a:buNone/>
            </a:pPr>
            <a:r>
              <a:rPr lang="en-GB" sz="9600" i="1" dirty="0">
                <a:solidFill>
                  <a:schemeClr val="bg2">
                    <a:lumMod val="25000"/>
                  </a:schemeClr>
                </a:solidFill>
                <a:highlight>
                  <a:srgbClr val="FFFF00"/>
                </a:highlight>
                <a:latin typeface="Akkurat"/>
              </a:rPr>
              <a:t>Post-war British conceptual art</a:t>
            </a:r>
          </a:p>
          <a:p>
            <a:pPr marL="0" indent="0">
              <a:buNone/>
            </a:pPr>
            <a:endParaRPr lang="en-GB" sz="9600" i="1" dirty="0">
              <a:solidFill>
                <a:schemeClr val="bg2">
                  <a:lumMod val="25000"/>
                </a:schemeClr>
              </a:solidFill>
              <a:highlight>
                <a:srgbClr val="C0C0C0"/>
              </a:highlight>
              <a:latin typeface="Akkurat"/>
            </a:endParaRPr>
          </a:p>
          <a:p>
            <a:pPr marL="0" indent="0">
              <a:buNone/>
            </a:pPr>
            <a:r>
              <a:rPr lang="en-GB" sz="9600" i="1" dirty="0">
                <a:solidFill>
                  <a:schemeClr val="bg2">
                    <a:lumMod val="25000"/>
                  </a:schemeClr>
                </a:solidFill>
                <a:latin typeface="Akkurat"/>
              </a:rPr>
              <a:t>Genre: Performance art &amp;</a:t>
            </a:r>
          </a:p>
          <a:p>
            <a:pPr marL="0" indent="0">
              <a:buNone/>
            </a:pPr>
            <a:r>
              <a:rPr lang="en-GB" sz="9600" i="1" dirty="0">
                <a:solidFill>
                  <a:schemeClr val="bg2">
                    <a:lumMod val="25000"/>
                  </a:schemeClr>
                </a:solidFill>
                <a:latin typeface="Akkurat"/>
              </a:rPr>
              <a:t> large scale collage</a:t>
            </a:r>
          </a:p>
          <a:p>
            <a:pPr marL="0" indent="0">
              <a:buNone/>
            </a:pPr>
            <a:endParaRPr lang="en-GB" sz="9600" i="1" dirty="0">
              <a:solidFill>
                <a:schemeClr val="bg2">
                  <a:lumMod val="25000"/>
                </a:schemeClr>
              </a:solidFill>
              <a:highlight>
                <a:srgbClr val="C0C0C0"/>
              </a:highlight>
              <a:latin typeface="Akkurat"/>
            </a:endParaRPr>
          </a:p>
          <a:p>
            <a:pPr marL="0" indent="0">
              <a:buNone/>
            </a:pPr>
            <a:r>
              <a:rPr lang="en-GB" sz="9600" i="1" dirty="0">
                <a:solidFill>
                  <a:schemeClr val="bg2">
                    <a:lumMod val="25000"/>
                  </a:schemeClr>
                </a:solidFill>
                <a:latin typeface="Akkurat"/>
              </a:rPr>
              <a:t>Influenced by: Pop Art</a:t>
            </a:r>
            <a:r>
              <a:rPr lang="en-GB" sz="9600" i="1" dirty="0">
                <a:solidFill>
                  <a:schemeClr val="bg2">
                    <a:lumMod val="25000"/>
                  </a:schemeClr>
                </a:solidFill>
                <a:highlight>
                  <a:srgbClr val="C0C0C0"/>
                </a:highlight>
                <a:latin typeface="Akkurat"/>
              </a:rPr>
              <a:t> </a:t>
            </a:r>
          </a:p>
          <a:p>
            <a:pPr marL="0" indent="0">
              <a:buNone/>
            </a:pPr>
            <a:endParaRPr lang="en-GB" sz="9600" i="1" dirty="0">
              <a:solidFill>
                <a:schemeClr val="bg2">
                  <a:lumMod val="25000"/>
                </a:schemeClr>
              </a:solidFill>
              <a:highlight>
                <a:srgbClr val="C0C0C0"/>
              </a:highlight>
              <a:latin typeface="Akkurat"/>
            </a:endParaRPr>
          </a:p>
          <a:p>
            <a:pPr marL="0" indent="0">
              <a:buNone/>
            </a:pPr>
            <a:r>
              <a:rPr lang="en-GB" sz="9600" i="1" dirty="0">
                <a:solidFill>
                  <a:schemeClr val="bg2">
                    <a:lumMod val="25000"/>
                  </a:schemeClr>
                </a:solidFill>
                <a:latin typeface="Akkurat"/>
              </a:rPr>
              <a:t>Identity: ‘Living sculpture’</a:t>
            </a:r>
          </a:p>
        </p:txBody>
      </p:sp>
    </p:spTree>
    <p:extLst>
      <p:ext uri="{BB962C8B-B14F-4D97-AF65-F5344CB8AC3E}">
        <p14:creationId xmlns:p14="http://schemas.microsoft.com/office/powerpoint/2010/main" val="20307401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A1516-ACC6-1F92-4295-D90A0AC58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31" y="4956175"/>
            <a:ext cx="5748369" cy="16033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Akkurat"/>
            </a:endParaRPr>
          </a:p>
          <a:p>
            <a:pPr marL="0" indent="0">
              <a:buNone/>
            </a:pPr>
            <a:r>
              <a:rPr lang="en-GB" sz="1800" i="1" dirty="0">
                <a:solidFill>
                  <a:srgbClr val="000000"/>
                </a:solidFill>
                <a:latin typeface="Akkurat"/>
              </a:rPr>
              <a:t>‘Imageries’</a:t>
            </a:r>
          </a:p>
          <a:p>
            <a:pPr marL="0" indent="0">
              <a:buNone/>
            </a:pP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kkurat"/>
              </a:rPr>
              <a:t>In 2003, they began integrating digital technology into their making process, using techniques such as slicing, mirroring and repetition to build densely layered compositions. </a:t>
            </a:r>
            <a:endParaRPr lang="en-US" i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8C9FF36-502E-C736-C7DF-2796398814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1457"/>
            <a:ext cx="9051565" cy="467171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57D37D3-30D5-D85E-4381-DD57AD0BDFD8}"/>
              </a:ext>
            </a:extLst>
          </p:cNvPr>
          <p:cNvSpPr txBox="1"/>
          <p:nvPr/>
        </p:nvSpPr>
        <p:spPr>
          <a:xfrm>
            <a:off x="8170672" y="6042640"/>
            <a:ext cx="36736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>
                <a:hlinkClick r:id="rId3"/>
              </a:rPr>
              <a:t>southbankcentre.co.uk</a:t>
            </a:r>
            <a:r>
              <a:rPr lang="en-US" dirty="0">
                <a:hlinkClick r:id="rId3"/>
              </a:rPr>
              <a:t>/magazine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6DF79A6-EB31-6AC2-B41C-80E2416A43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1470" y="5620568"/>
            <a:ext cx="517771" cy="506116"/>
          </a:xfrm>
          <a:prstGeom prst="rect">
            <a:avLst/>
          </a:prstGeom>
        </p:spPr>
      </p:pic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E2744053-581B-4B64-DD17-C5B73261775C}"/>
              </a:ext>
            </a:extLst>
          </p:cNvPr>
          <p:cNvSpPr txBox="1">
            <a:spLocks/>
          </p:cNvSpPr>
          <p:nvPr/>
        </p:nvSpPr>
        <p:spPr>
          <a:xfrm>
            <a:off x="-127628" y="-102735"/>
            <a:ext cx="3896235" cy="7011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Ways</a:t>
            </a:r>
            <a:r>
              <a:rPr lang="en-US" sz="2000" dirty="0"/>
              <a:t> </a:t>
            </a:r>
            <a:r>
              <a:rPr lang="en-GB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sz="2000" dirty="0"/>
              <a:t>Thinking - Movements</a:t>
            </a:r>
            <a:endParaRPr lang="en-US" sz="20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D12B76C-56D0-B569-E3D3-400E6018039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6721" y="-3935"/>
            <a:ext cx="3385279" cy="225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1975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4C85A66-57E3-D5B6-6901-EEC92CA8D46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07427" y="705772"/>
            <a:ext cx="6764867" cy="3504104"/>
          </a:xfrm>
        </p:spPr>
        <p:txBody>
          <a:bodyPr/>
          <a:lstStyle/>
          <a:p>
            <a:r>
              <a:rPr lang="en-GB" dirty="0"/>
              <a:t>Ways</a:t>
            </a:r>
            <a:r>
              <a:rPr lang="en-US" dirty="0"/>
              <a:t> </a:t>
            </a:r>
            <a:r>
              <a:rPr lang="en-GB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endParaRPr lang="en-GB" i="1" dirty="0">
              <a:latin typeface="Sagona ExtraLight" panose="02020303050505020204" pitchFamily="18" charset="0"/>
              <a:ea typeface="+mj-ea"/>
              <a:cs typeface="Posterama" panose="020B0504020200020000" pitchFamily="34" charset="0"/>
            </a:endParaRPr>
          </a:p>
          <a:p>
            <a:r>
              <a:rPr lang="en-GB" dirty="0"/>
              <a:t>thinking</a:t>
            </a:r>
            <a:endParaRPr lang="en-US" dirty="0"/>
          </a:p>
        </p:txBody>
      </p:sp>
      <p:sp>
        <p:nvSpPr>
          <p:cNvPr id="3" name="Title 5">
            <a:extLst>
              <a:ext uri="{FF2B5EF4-FFF2-40B4-BE49-F238E27FC236}">
                <a16:creationId xmlns:a16="http://schemas.microsoft.com/office/drawing/2014/main" id="{410634F2-80B0-76AA-01F9-195E09861D09}"/>
              </a:ext>
            </a:extLst>
          </p:cNvPr>
          <p:cNvSpPr txBox="1">
            <a:spLocks/>
          </p:cNvSpPr>
          <p:nvPr/>
        </p:nvSpPr>
        <p:spPr>
          <a:xfrm>
            <a:off x="907427" y="3638889"/>
            <a:ext cx="3799044" cy="2085876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i="1" dirty="0"/>
              <a:t>TAKE notice</a:t>
            </a:r>
          </a:p>
          <a:p>
            <a:endParaRPr lang="en-GB" i="1" dirty="0"/>
          </a:p>
          <a:p>
            <a:r>
              <a:rPr lang="en-GB" i="1" dirty="0"/>
              <a:t>MAKE connections</a:t>
            </a:r>
          </a:p>
          <a:p>
            <a:endParaRPr lang="en-GB" i="1" dirty="0"/>
          </a:p>
          <a:p>
            <a:r>
              <a:rPr lang="en-GB" i="1" dirty="0"/>
              <a:t>GIVE reasons</a:t>
            </a:r>
          </a:p>
          <a:p>
            <a:endParaRPr lang="en-GB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8341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56C5B66-3D74-989A-17A1-75784B6CF0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156" y="664814"/>
            <a:ext cx="5081386" cy="56228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3230E10-2AE3-2259-2C74-4DA452B00F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935034"/>
            <a:ext cx="5078310" cy="576721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E57EB64-AF27-E3FF-952E-667D2AAC6334}"/>
              </a:ext>
            </a:extLst>
          </p:cNvPr>
          <p:cNvSpPr txBox="1"/>
          <p:nvPr/>
        </p:nvSpPr>
        <p:spPr>
          <a:xfrm>
            <a:off x="87905" y="628765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Tate.org.uk</a:t>
            </a:r>
            <a:endParaRPr lang="en-US" dirty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A6700C86-2983-4378-6629-1DB8751F5005}"/>
              </a:ext>
            </a:extLst>
          </p:cNvPr>
          <p:cNvSpPr txBox="1">
            <a:spLocks/>
          </p:cNvSpPr>
          <p:nvPr/>
        </p:nvSpPr>
        <p:spPr>
          <a:xfrm>
            <a:off x="9756831" y="113853"/>
            <a:ext cx="2332806" cy="79506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tx1"/>
                </a:solidFill>
              </a:rPr>
              <a:t>Ways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GB" sz="2000" i="1" dirty="0">
                <a:solidFill>
                  <a:schemeClr val="tx1"/>
                </a:solidFill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sz="2000" i="1" dirty="0">
                <a:solidFill>
                  <a:schemeClr val="tx1"/>
                </a:solidFill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sz="2000" dirty="0">
                <a:solidFill>
                  <a:schemeClr val="tx1"/>
                </a:solidFill>
              </a:rPr>
              <a:t>Thinking – Art &amp; Science</a:t>
            </a:r>
            <a:endParaRPr lang="en-US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8336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7CA42D-D887-0451-8134-19A5515636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3168" y="480060"/>
            <a:ext cx="3863111" cy="589788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6D7021-A0C2-AE19-9E7A-2757A5E7B8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690" y="886706"/>
            <a:ext cx="4957377" cy="46971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DC7A400-096D-CF73-1D5D-6F47575DC08F}"/>
              </a:ext>
            </a:extLst>
          </p:cNvPr>
          <p:cNvSpPr txBox="1"/>
          <p:nvPr/>
        </p:nvSpPr>
        <p:spPr>
          <a:xfrm>
            <a:off x="477012" y="599906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Tate.org.uk</a:t>
            </a:r>
            <a:endParaRPr lang="en-US" dirty="0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ECB94F5-D8F9-3EBB-5CE9-468A022E7726}"/>
              </a:ext>
            </a:extLst>
          </p:cNvPr>
          <p:cNvSpPr txBox="1">
            <a:spLocks/>
          </p:cNvSpPr>
          <p:nvPr/>
        </p:nvSpPr>
        <p:spPr>
          <a:xfrm>
            <a:off x="170775" y="0"/>
            <a:ext cx="3896235" cy="7011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bg1"/>
                </a:solidFill>
              </a:rPr>
              <a:t>Ways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GB" sz="2000" i="1" dirty="0">
                <a:solidFill>
                  <a:schemeClr val="bg1"/>
                </a:solidFill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sz="2000" i="1" dirty="0">
                <a:solidFill>
                  <a:schemeClr val="bg1"/>
                </a:solidFill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sz="2000" dirty="0">
                <a:solidFill>
                  <a:schemeClr val="bg1"/>
                </a:solidFill>
              </a:rPr>
              <a:t>Thinking – Art &amp; Science</a:t>
            </a:r>
            <a:endParaRPr lang="en-US" sz="20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D1C7A941-A53E-DA8A-B2BD-8B857AC9CF15}"/>
                  </a:ext>
                </a:extLst>
              </p14:cNvPr>
              <p14:cNvContentPartPr/>
              <p14:nvPr/>
            </p14:nvContentPartPr>
            <p14:xfrm>
              <a:off x="7490620" y="2335099"/>
              <a:ext cx="1671840" cy="7380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D1C7A941-A53E-DA8A-B2BD-8B857AC9CF1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436620" y="2227459"/>
                <a:ext cx="1779480" cy="289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692758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FF2F9D0-7C39-1182-6FC7-019BD795B6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766" y="0"/>
            <a:ext cx="7409567" cy="68562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3B93C6-0286-B14C-EAEA-4B756F283DB6}"/>
              </a:ext>
            </a:extLst>
          </p:cNvPr>
          <p:cNvSpPr txBox="1"/>
          <p:nvPr/>
        </p:nvSpPr>
        <p:spPr>
          <a:xfrm>
            <a:off x="87905" y="628765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Tate.org.uk</a:t>
            </a:r>
            <a:endParaRPr lang="en-US" dirty="0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D6037075-8AF1-7A17-DEB8-0E4F69E9F9B7}"/>
              </a:ext>
            </a:extLst>
          </p:cNvPr>
          <p:cNvSpPr txBox="1">
            <a:spLocks/>
          </p:cNvSpPr>
          <p:nvPr/>
        </p:nvSpPr>
        <p:spPr>
          <a:xfrm>
            <a:off x="9756831" y="113853"/>
            <a:ext cx="2332806" cy="79506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chemeClr val="tx1"/>
                </a:solidFill>
              </a:rPr>
              <a:t>Ways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GB" sz="2000" i="1" dirty="0">
                <a:solidFill>
                  <a:schemeClr val="tx1"/>
                </a:solidFill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sz="2000" i="1" dirty="0">
                <a:solidFill>
                  <a:schemeClr val="tx1"/>
                </a:solidFill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sz="2000" dirty="0">
                <a:solidFill>
                  <a:schemeClr val="tx1"/>
                </a:solidFill>
              </a:rPr>
              <a:t>Thinking – Art &amp; Science</a:t>
            </a:r>
            <a:endParaRPr lang="en-US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8062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01040D7-FE13-3757-6078-E7F7F57813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44" y="701189"/>
            <a:ext cx="3822700" cy="589922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BF32885-FB6A-5C93-CB78-A938E9128B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472" y="701189"/>
            <a:ext cx="8047284" cy="5497086"/>
          </a:xfrm>
          <a:prstGeom prst="rect">
            <a:avLst/>
          </a:prstGeom>
        </p:spPr>
      </p:pic>
      <p:sp>
        <p:nvSpPr>
          <p:cNvPr id="6" name="Text Placeholder 9">
            <a:extLst>
              <a:ext uri="{FF2B5EF4-FFF2-40B4-BE49-F238E27FC236}">
                <a16:creationId xmlns:a16="http://schemas.microsoft.com/office/drawing/2014/main" id="{3E0CFAC8-DBCE-DEA2-D5A0-209CDFADEEEB}"/>
              </a:ext>
            </a:extLst>
          </p:cNvPr>
          <p:cNvSpPr txBox="1">
            <a:spLocks/>
          </p:cNvSpPr>
          <p:nvPr/>
        </p:nvSpPr>
        <p:spPr>
          <a:xfrm>
            <a:off x="80244" y="0"/>
            <a:ext cx="3230592" cy="7011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Ways</a:t>
            </a:r>
            <a:r>
              <a:rPr lang="en-US" sz="2000" dirty="0"/>
              <a:t> </a:t>
            </a:r>
            <a:r>
              <a:rPr lang="en-GB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sz="2000" dirty="0"/>
              <a:t>Thinking – Reading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8306743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C3B33D6-0857-9CE5-70E9-987FD08CCF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67" b="41342"/>
          <a:stretch>
            <a:fillRect/>
          </a:stretch>
        </p:blipFill>
        <p:spPr>
          <a:xfrm>
            <a:off x="0" y="331983"/>
            <a:ext cx="6410478" cy="61940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4E38067-1229-5516-93B9-9CB75B7C87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2843" y="331983"/>
            <a:ext cx="5644442" cy="6194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0613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6827C3C-D52F-46CE-A441-3CD6A1A6A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" y="0"/>
            <a:ext cx="12192000" cy="6858000"/>
          </a:xfrm>
          <a:prstGeom prst="rect">
            <a:avLst/>
          </a:prstGeom>
          <a:solidFill>
            <a:schemeClr val="bg1">
              <a:lumMod val="8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A8B51-0A89-497B-B882-6658E029A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1CEFBF-6F09-4052-862B-E219DA157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26882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6E34F6-334C-2D8F-AAFE-E8B2081D68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38" y="643466"/>
            <a:ext cx="3515440" cy="428712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CB5D417-2A71-445D-B4C7-9E814D633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84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84FBAD-51C0-6CE8-8DCD-A428CD9B28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1875" y="1195535"/>
            <a:ext cx="3491480" cy="29415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6D042A-8D31-3611-EA18-6F2A731059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7382" y="1195535"/>
            <a:ext cx="3201547" cy="398946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EE574ED7-88F6-630E-4D59-311B48020559}"/>
                  </a:ext>
                </a:extLst>
              </p14:cNvPr>
              <p14:cNvContentPartPr/>
              <p14:nvPr/>
            </p14:nvContentPartPr>
            <p14:xfrm>
              <a:off x="9046900" y="1536396"/>
              <a:ext cx="579240" cy="4392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EE574ED7-88F6-630E-4D59-311B4802055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011260" y="1464396"/>
                <a:ext cx="650880" cy="187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C7B0C2F7-57A6-5839-E793-618BD76F4670}"/>
                  </a:ext>
                </a:extLst>
              </p14:cNvPr>
              <p14:cNvContentPartPr/>
              <p14:nvPr/>
            </p14:nvContentPartPr>
            <p14:xfrm>
              <a:off x="4882060" y="1505076"/>
              <a:ext cx="1544400" cy="1908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C7B0C2F7-57A6-5839-E793-618BD76F467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846420" y="1433436"/>
                <a:ext cx="1616040" cy="16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5BF9C96F-67A8-4F04-F37D-A649429A9F04}"/>
                  </a:ext>
                </a:extLst>
              </p14:cNvPr>
              <p14:cNvContentPartPr/>
              <p14:nvPr/>
            </p14:nvContentPartPr>
            <p14:xfrm>
              <a:off x="5840740" y="3472476"/>
              <a:ext cx="1002600" cy="129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5BF9C96F-67A8-4F04-F37D-A649429A9F0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805100" y="3400476"/>
                <a:ext cx="1074240" cy="15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80C40D60-4B16-D769-00DE-9E3752ECE2FE}"/>
                  </a:ext>
                </a:extLst>
              </p14:cNvPr>
              <p14:cNvContentPartPr/>
              <p14:nvPr/>
            </p14:nvContentPartPr>
            <p14:xfrm>
              <a:off x="1246420" y="2264316"/>
              <a:ext cx="2210400" cy="5652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80C40D60-4B16-D769-00DE-9E3752ECE2FE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210420" y="2192676"/>
                <a:ext cx="2282040" cy="20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13967A15-96EF-6ED7-BCE6-0AE56A4E015F}"/>
                  </a:ext>
                </a:extLst>
              </p14:cNvPr>
              <p14:cNvContentPartPr/>
              <p14:nvPr/>
            </p14:nvContentPartPr>
            <p14:xfrm>
              <a:off x="8281180" y="3515676"/>
              <a:ext cx="1662480" cy="813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13967A15-96EF-6ED7-BCE6-0AE56A4E015F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245540" y="3444036"/>
                <a:ext cx="1734120" cy="225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30467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55BDEA8-E4C2-AE7E-6717-F7A5ACB852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864" y="461755"/>
            <a:ext cx="5452532" cy="62493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70C7F03-EDFB-64A8-5F1E-DFA1A348F9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865" y="1662906"/>
            <a:ext cx="5291667" cy="353218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3EA57D8-0AB1-823F-D76E-77950DD943EE}"/>
              </a:ext>
            </a:extLst>
          </p:cNvPr>
          <p:cNvSpPr txBox="1"/>
          <p:nvPr/>
        </p:nvSpPr>
        <p:spPr>
          <a:xfrm>
            <a:off x="6256865" y="991952"/>
            <a:ext cx="2284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Metamodernism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78BE64E-A9F4-CE05-2EF7-E8EBA4249AC9}"/>
              </a:ext>
            </a:extLst>
          </p:cNvPr>
          <p:cNvSpPr txBox="1"/>
          <p:nvPr/>
        </p:nvSpPr>
        <p:spPr>
          <a:xfrm>
            <a:off x="6256865" y="5324500"/>
            <a:ext cx="54525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Hope  &amp; doubt</a:t>
            </a:r>
          </a:p>
          <a:p>
            <a:r>
              <a:rPr lang="en-GB" dirty="0"/>
              <a:t>Responding to crisis: climate, finance, global health</a:t>
            </a:r>
          </a:p>
          <a:p>
            <a:r>
              <a:rPr lang="en-GB" dirty="0"/>
              <a:t>Protest as art</a:t>
            </a:r>
            <a:endParaRPr lang="en-US" dirty="0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496BD5C-1D1C-D0A9-E67A-E3CBB1F8754D}"/>
              </a:ext>
            </a:extLst>
          </p:cNvPr>
          <p:cNvSpPr txBox="1">
            <a:spLocks/>
          </p:cNvSpPr>
          <p:nvPr/>
        </p:nvSpPr>
        <p:spPr>
          <a:xfrm>
            <a:off x="-127628" y="-102735"/>
            <a:ext cx="3896235" cy="7011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Ways</a:t>
            </a:r>
            <a:r>
              <a:rPr lang="en-US" sz="2000" dirty="0"/>
              <a:t> </a:t>
            </a:r>
            <a:r>
              <a:rPr lang="en-GB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of</a:t>
            </a:r>
            <a:r>
              <a:rPr lang="en-US" sz="2000" i="1" dirty="0">
                <a:latin typeface="Sagona ExtraLight" panose="02020303050505020204" pitchFamily="18" charset="0"/>
                <a:ea typeface="+mj-ea"/>
                <a:cs typeface="Posterama" panose="020B0504020200020000" pitchFamily="34" charset="0"/>
              </a:rPr>
              <a:t> </a:t>
            </a:r>
            <a:r>
              <a:rPr lang="en-GB" sz="2000" dirty="0"/>
              <a:t>Thinking - Movements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586894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0" dirty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943130"/>
            <a:ext cx="11405098" cy="5406869"/>
          </a:xfrm>
          <a:prstGeom prst="round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 – reminder:</a:t>
            </a: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To be completed by the date set. 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Tasks can be started under guidance at the end of the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For some tasks you will be required to visit Y FFORWM, SA1 library or other locations.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It is highly recommended that you use Tuesday afternoons to complete tasks.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Your study tasks are designed to: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EXTEND LEARNING: opportunity to further explore an area we have covered in a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ENCOURAGE COLLABORATION: working with peers in pairs or groups.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ALLOW REFLECTION: chance to consider, giving your own thoughts, opinions, ideas.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263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0" dirty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348628"/>
            <a:ext cx="11405098" cy="6001372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r>
              <a:rPr lang="en-GB" sz="20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: </a:t>
            </a:r>
            <a:r>
              <a:rPr lang="en-GB" i="1" dirty="0">
                <a:solidFill>
                  <a:schemeClr val="bg1"/>
                </a:solidFill>
              </a:rPr>
              <a:t>EXTEND LEARNING - opportunity to further explore an area we have covered in a lecture.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1) Start your own </a:t>
            </a:r>
            <a:r>
              <a:rPr lang="en-GB" sz="2000" dirty="0">
                <a:solidFill>
                  <a:schemeClr val="tx1"/>
                </a:solidFill>
                <a:highlight>
                  <a:srgbClr val="FFFF00"/>
                </a:highlight>
              </a:rPr>
              <a:t>‘Art &amp; Design Timeline’ </a:t>
            </a:r>
            <a:r>
              <a:rPr lang="en-GB" sz="2000" dirty="0">
                <a:solidFill>
                  <a:schemeClr val="bg1"/>
                </a:solidFill>
              </a:rPr>
              <a:t>  [19</a:t>
            </a:r>
            <a:r>
              <a:rPr lang="en-GB" sz="2000" baseline="30000" dirty="0">
                <a:solidFill>
                  <a:schemeClr val="bg1"/>
                </a:solidFill>
              </a:rPr>
              <a:t>th </a:t>
            </a:r>
            <a:r>
              <a:rPr lang="en-GB" sz="2000" dirty="0">
                <a:solidFill>
                  <a:schemeClr val="bg1"/>
                </a:solidFill>
              </a:rPr>
              <a:t>20</a:t>
            </a:r>
            <a:r>
              <a:rPr lang="en-GB" sz="2000" baseline="30000" dirty="0">
                <a:solidFill>
                  <a:schemeClr val="bg1"/>
                </a:solidFill>
              </a:rPr>
              <a:t>th</a:t>
            </a:r>
            <a:r>
              <a:rPr lang="en-GB" sz="2000" dirty="0">
                <a:solidFill>
                  <a:schemeClr val="bg1"/>
                </a:solidFill>
              </a:rPr>
              <a:t> and 21</a:t>
            </a:r>
            <a:r>
              <a:rPr lang="en-GB" sz="2000" baseline="30000" dirty="0">
                <a:solidFill>
                  <a:schemeClr val="bg1"/>
                </a:solidFill>
              </a:rPr>
              <a:t>st</a:t>
            </a:r>
            <a:r>
              <a:rPr lang="en-GB" sz="2000" dirty="0">
                <a:solidFill>
                  <a:schemeClr val="bg1"/>
                </a:solidFill>
              </a:rPr>
              <a:t> century to present day]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Create a concertina</a:t>
            </a:r>
            <a:r>
              <a:rPr lang="en-GB" sz="2000" dirty="0">
                <a:solidFill>
                  <a:schemeClr val="bg1"/>
                </a:solidFill>
              </a:rPr>
              <a:t> from a long strip of paper and mark your timeline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Include</a:t>
            </a:r>
            <a:r>
              <a:rPr lang="en-GB" sz="2000" dirty="0">
                <a:solidFill>
                  <a:schemeClr val="bg1"/>
                </a:solidFill>
              </a:rPr>
              <a:t>: key dates, art &amp; design movements, associated artists &amp; designers, thinkers: theorists/philosophers. Images – hand drawn illustrations or printed.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b="1" dirty="0">
                <a:solidFill>
                  <a:schemeClr val="bg1"/>
                </a:solidFill>
              </a:rPr>
              <a:t>Highlight 2 movements</a:t>
            </a:r>
            <a:r>
              <a:rPr lang="en-GB" sz="2000" dirty="0">
                <a:solidFill>
                  <a:schemeClr val="bg1"/>
                </a:solidFill>
              </a:rPr>
              <a:t> that particularly interest you, write separate notes to explain why.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Bring your timeline &amp; notes to lecture on </a:t>
            </a:r>
            <a:r>
              <a:rPr lang="en-GB" sz="2000" dirty="0">
                <a:solidFill>
                  <a:schemeClr val="tx1"/>
                </a:solidFill>
                <a:highlight>
                  <a:srgbClr val="FFFF00"/>
                </a:highlight>
              </a:rPr>
              <a:t>Tuesday 20</a:t>
            </a:r>
            <a:r>
              <a:rPr lang="en-GB" sz="2000" baseline="30000" dirty="0">
                <a:solidFill>
                  <a:schemeClr val="tx1"/>
                </a:solidFill>
                <a:highlight>
                  <a:srgbClr val="FFFF00"/>
                </a:highlight>
              </a:rPr>
              <a:t>th</a:t>
            </a:r>
            <a:r>
              <a:rPr lang="en-GB" sz="2000" dirty="0">
                <a:solidFill>
                  <a:schemeClr val="tx1"/>
                </a:solidFill>
                <a:highlight>
                  <a:srgbClr val="FFFF00"/>
                </a:highlight>
              </a:rPr>
              <a:t> October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2) Listen: BBC Radio 4 In Our Time: Picasso’s ‘Guernica’ 54 mins – make notes on the socio-political context of the modernist painting  </a:t>
            </a:r>
            <a:r>
              <a:rPr lang="en-GB" sz="2000" dirty="0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2000" dirty="0" err="1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www.bbc.co.uk</a:t>
            </a:r>
            <a:r>
              <a:rPr lang="en-GB" sz="2000" dirty="0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/programmes/</a:t>
            </a:r>
            <a:r>
              <a:rPr lang="en-GB" sz="2000" dirty="0" err="1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b09bxkdm</a:t>
            </a:r>
            <a:endParaRPr lang="en-GB" sz="2000" dirty="0">
              <a:solidFill>
                <a:srgbClr val="FFFF00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4960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Office Theme</vt:lpstr>
      <vt:lpstr>CROESO  | WELCOME</vt:lpstr>
      <vt:lpstr>PowerPoint Presentation</vt:lpstr>
      <vt:lpstr>Tuesday Lectures 10:00 - 12:00  Reading Room, ALEX</vt:lpstr>
      <vt:lpstr>PowerPoint Presentation</vt:lpstr>
      <vt:lpstr>PowerPoint Presentation</vt:lpstr>
      <vt:lpstr>PowerPoint Presentation</vt:lpstr>
      <vt:lpstr>YOUR LEARNING MODULES</vt:lpstr>
      <vt:lpstr>1st YEAR:</vt:lpstr>
      <vt:lpstr>What is Contextual Studies?</vt:lpstr>
      <vt:lpstr>What is Contextual Studies?</vt:lpstr>
      <vt:lpstr>What is Contextual Studies?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Buss</dc:creator>
  <cp:lastModifiedBy>Menna Buss</cp:lastModifiedBy>
  <cp:revision>14</cp:revision>
  <dcterms:created xsi:type="dcterms:W3CDTF">2025-10-06T16:37:51Z</dcterms:created>
  <dcterms:modified xsi:type="dcterms:W3CDTF">2026-10-06T08:50:12Z</dcterms:modified>
</cp:coreProperties>
</file>