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7" r:id="rId2"/>
  </p:sldIdLst>
  <p:sldSz cx="21945600" cy="329184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7C80"/>
    <a:srgbClr val="FFCC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3C2FFA5D-87B4-456A-9821-1D502468CF0F}" styleName="Themed Style 1 - Accent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0115" autoAdjust="0"/>
    <p:restoredTop sz="94660"/>
  </p:normalViewPr>
  <p:slideViewPr>
    <p:cSldViewPr snapToGrid="0" snapToObjects="1">
      <p:cViewPr>
        <p:scale>
          <a:sx n="78" d="100"/>
          <a:sy n="78" d="100"/>
        </p:scale>
        <p:origin x="43" y="-10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9/25/2026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80755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9/25/2026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43142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9/25/2026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06483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9/25/2026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22449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9/25/2026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01587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9/25/2026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70277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9/25/2026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29998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9/25/2026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07265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9/25/2026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92369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9/25/2026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09279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9/25/2026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22237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9/25/2026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99775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svg"/><Relationship Id="rId13" Type="http://schemas.openxmlformats.org/officeDocument/2006/relationships/image" Target="../media/image12.svg"/><Relationship Id="rId18" Type="http://schemas.openxmlformats.org/officeDocument/2006/relationships/image" Target="../media/image17.jpeg"/><Relationship Id="rId26" Type="http://schemas.openxmlformats.org/officeDocument/2006/relationships/image" Target="../media/image25.jpeg"/><Relationship Id="rId3" Type="http://schemas.openxmlformats.org/officeDocument/2006/relationships/image" Target="../media/image2.svg"/><Relationship Id="rId21" Type="http://schemas.openxmlformats.org/officeDocument/2006/relationships/image" Target="../media/image20.jpeg"/><Relationship Id="rId7" Type="http://schemas.openxmlformats.org/officeDocument/2006/relationships/image" Target="../media/image6.svg"/><Relationship Id="rId12" Type="http://schemas.openxmlformats.org/officeDocument/2006/relationships/image" Target="../media/image11.svg"/><Relationship Id="rId17" Type="http://schemas.openxmlformats.org/officeDocument/2006/relationships/image" Target="../media/image16.png"/><Relationship Id="rId25" Type="http://schemas.openxmlformats.org/officeDocument/2006/relationships/image" Target="../media/image24.svg"/><Relationship Id="rId2" Type="http://schemas.openxmlformats.org/officeDocument/2006/relationships/image" Target="../media/image1.png"/><Relationship Id="rId16" Type="http://schemas.openxmlformats.org/officeDocument/2006/relationships/image" Target="../media/image15.png"/><Relationship Id="rId20" Type="http://schemas.openxmlformats.org/officeDocument/2006/relationships/image" Target="../media/image19.sv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svg"/><Relationship Id="rId11" Type="http://schemas.openxmlformats.org/officeDocument/2006/relationships/image" Target="../media/image10.svg"/><Relationship Id="rId24" Type="http://schemas.openxmlformats.org/officeDocument/2006/relationships/image" Target="../media/image23.png"/><Relationship Id="rId5" Type="http://schemas.openxmlformats.org/officeDocument/2006/relationships/image" Target="../media/image4.svg"/><Relationship Id="rId15" Type="http://schemas.openxmlformats.org/officeDocument/2006/relationships/image" Target="../media/image14.png"/><Relationship Id="rId23" Type="http://schemas.openxmlformats.org/officeDocument/2006/relationships/image" Target="../media/image22.jpeg"/><Relationship Id="rId10" Type="http://schemas.openxmlformats.org/officeDocument/2006/relationships/image" Target="../media/image9.svg"/><Relationship Id="rId19" Type="http://schemas.openxmlformats.org/officeDocument/2006/relationships/image" Target="../media/image18.svg"/><Relationship Id="rId4" Type="http://schemas.openxmlformats.org/officeDocument/2006/relationships/image" Target="../media/image3.svg"/><Relationship Id="rId9" Type="http://schemas.openxmlformats.org/officeDocument/2006/relationships/image" Target="../media/image8.svg"/><Relationship Id="rId14" Type="http://schemas.openxmlformats.org/officeDocument/2006/relationships/image" Target="../media/image13.svg"/><Relationship Id="rId22" Type="http://schemas.openxmlformats.org/officeDocument/2006/relationships/image" Target="../media/image21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0189628-0550-F96B-29F2-7B8B3B2D108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67" name="Picture 566" descr="sonic_boom_header_faded.png">
            <a:extLst>
              <a:ext uri="{FF2B5EF4-FFF2-40B4-BE49-F238E27FC236}">
                <a16:creationId xmlns:a16="http://schemas.microsoft.com/office/drawing/2014/main" id="{788D44B8-F318-7E54-7ACB-103E7962C32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887200" y="0"/>
            <a:ext cx="10058400" cy="3702762"/>
          </a:xfrm>
          <a:prstGeom prst="rect">
            <a:avLst/>
          </a:prstGeom>
        </p:spPr>
      </p:pic>
      <p:sp>
        <p:nvSpPr>
          <p:cNvPr id="490" name="Rounded Rectangle 215">
            <a:extLst>
              <a:ext uri="{FF2B5EF4-FFF2-40B4-BE49-F238E27FC236}">
                <a16:creationId xmlns:a16="http://schemas.microsoft.com/office/drawing/2014/main" id="{FF5C1ADA-FD2E-A1DF-C935-00FB6078C2B1}"/>
              </a:ext>
            </a:extLst>
          </p:cNvPr>
          <p:cNvSpPr/>
          <p:nvPr/>
        </p:nvSpPr>
        <p:spPr>
          <a:xfrm>
            <a:off x="11997619" y="20875006"/>
            <a:ext cx="9589875" cy="4605439"/>
          </a:xfrm>
          <a:prstGeom prst="roundRect">
            <a:avLst/>
          </a:prstGeom>
          <a:solidFill>
            <a:srgbClr val="ECF4FB"/>
          </a:solidFill>
          <a:ln>
            <a:solidFill>
              <a:srgbClr val="ECF4FB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96" name="Rounded Rectangle 218">
            <a:extLst>
              <a:ext uri="{FF2B5EF4-FFF2-40B4-BE49-F238E27FC236}">
                <a16:creationId xmlns:a16="http://schemas.microsoft.com/office/drawing/2014/main" id="{668BA126-668E-43E7-321D-E3576E59A844}"/>
              </a:ext>
            </a:extLst>
          </p:cNvPr>
          <p:cNvSpPr/>
          <p:nvPr/>
        </p:nvSpPr>
        <p:spPr>
          <a:xfrm>
            <a:off x="12124667" y="21638009"/>
            <a:ext cx="9305641" cy="3704936"/>
          </a:xfrm>
          <a:prstGeom prst="roundRect">
            <a:avLst/>
          </a:prstGeom>
          <a:solidFill>
            <a:srgbClr val="FFFFFF"/>
          </a:solidFill>
          <a:ln>
            <a:solidFill>
              <a:srgbClr val="D2DCE6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23" name="Rounded Rectangle 8">
            <a:extLst>
              <a:ext uri="{FF2B5EF4-FFF2-40B4-BE49-F238E27FC236}">
                <a16:creationId xmlns:a16="http://schemas.microsoft.com/office/drawing/2014/main" id="{F6458E5E-D790-0E23-3CA6-04921D0CE588}"/>
              </a:ext>
            </a:extLst>
          </p:cNvPr>
          <p:cNvSpPr/>
          <p:nvPr/>
        </p:nvSpPr>
        <p:spPr>
          <a:xfrm>
            <a:off x="339671" y="18799819"/>
            <a:ext cx="11475720" cy="1213539"/>
          </a:xfrm>
          <a:prstGeom prst="roundRect">
            <a:avLst/>
          </a:prstGeom>
          <a:solidFill>
            <a:srgbClr val="EBF7FF"/>
          </a:solidFill>
          <a:ln w="1270">
            <a:solidFill>
              <a:srgbClr val="EBF7FF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noProof="0" dirty="0"/>
          </a:p>
        </p:txBody>
      </p:sp>
      <p:sp>
        <p:nvSpPr>
          <p:cNvPr id="433" name="Rounded Rectangle 148">
            <a:extLst>
              <a:ext uri="{FF2B5EF4-FFF2-40B4-BE49-F238E27FC236}">
                <a16:creationId xmlns:a16="http://schemas.microsoft.com/office/drawing/2014/main" id="{114D9930-0CF1-DE6F-5753-A5F4FFC93605}"/>
              </a:ext>
            </a:extLst>
          </p:cNvPr>
          <p:cNvSpPr/>
          <p:nvPr/>
        </p:nvSpPr>
        <p:spPr>
          <a:xfrm>
            <a:off x="8020632" y="20244093"/>
            <a:ext cx="3168396" cy="2573662"/>
          </a:xfrm>
          <a:prstGeom prst="roundRect">
            <a:avLst/>
          </a:prstGeom>
          <a:solidFill>
            <a:srgbClr val="FFFFFF"/>
          </a:solidFill>
          <a:ln w="10160">
            <a:solidFill>
              <a:srgbClr val="D3E4F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noProof="0" dirty="0"/>
          </a:p>
        </p:txBody>
      </p:sp>
      <p:sp>
        <p:nvSpPr>
          <p:cNvPr id="431" name="Rounded Rectangle 148">
            <a:extLst>
              <a:ext uri="{FF2B5EF4-FFF2-40B4-BE49-F238E27FC236}">
                <a16:creationId xmlns:a16="http://schemas.microsoft.com/office/drawing/2014/main" id="{F266E932-8006-9560-EC48-2FE53B9BD08C}"/>
              </a:ext>
            </a:extLst>
          </p:cNvPr>
          <p:cNvSpPr/>
          <p:nvPr/>
        </p:nvSpPr>
        <p:spPr>
          <a:xfrm>
            <a:off x="4418052" y="20244093"/>
            <a:ext cx="3168396" cy="2573662"/>
          </a:xfrm>
          <a:prstGeom prst="roundRect">
            <a:avLst/>
          </a:prstGeom>
          <a:solidFill>
            <a:srgbClr val="FFFFFF"/>
          </a:solidFill>
          <a:ln w="10160">
            <a:solidFill>
              <a:srgbClr val="D3E4F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noProof="0" dirty="0"/>
          </a:p>
        </p:txBody>
      </p:sp>
      <p:sp>
        <p:nvSpPr>
          <p:cNvPr id="44" name="Rounded Rectangle 24">
            <a:extLst>
              <a:ext uri="{FF2B5EF4-FFF2-40B4-BE49-F238E27FC236}">
                <a16:creationId xmlns:a16="http://schemas.microsoft.com/office/drawing/2014/main" id="{C8C3789A-8F14-ABEE-95A2-2DE6EF657321}"/>
              </a:ext>
            </a:extLst>
          </p:cNvPr>
          <p:cNvSpPr/>
          <p:nvPr/>
        </p:nvSpPr>
        <p:spPr>
          <a:xfrm>
            <a:off x="12011988" y="3448018"/>
            <a:ext cx="9662528" cy="658368"/>
          </a:xfrm>
          <a:prstGeom prst="roundRect">
            <a:avLst/>
          </a:prstGeom>
          <a:solidFill>
            <a:srgbClr val="EBF7FF"/>
          </a:solidFill>
          <a:ln w="1270">
            <a:solidFill>
              <a:srgbClr val="EBF7FF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noProof="0" dirty="0"/>
          </a:p>
        </p:txBody>
      </p:sp>
      <p:sp>
        <p:nvSpPr>
          <p:cNvPr id="4" name="Rounded Rectangle 7">
            <a:extLst>
              <a:ext uri="{FF2B5EF4-FFF2-40B4-BE49-F238E27FC236}">
                <a16:creationId xmlns:a16="http://schemas.microsoft.com/office/drawing/2014/main" id="{900DB219-65D5-CF23-27C4-A7CFA6FD5472}"/>
              </a:ext>
            </a:extLst>
          </p:cNvPr>
          <p:cNvSpPr/>
          <p:nvPr/>
        </p:nvSpPr>
        <p:spPr>
          <a:xfrm>
            <a:off x="339672" y="4203923"/>
            <a:ext cx="11475720" cy="7232904"/>
          </a:xfrm>
          <a:prstGeom prst="roundRect">
            <a:avLst/>
          </a:prstGeom>
          <a:solidFill>
            <a:srgbClr val="EDF7FF"/>
          </a:solidFill>
          <a:ln w="11430">
            <a:solidFill>
              <a:srgbClr val="D3E4F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noProof="0" dirty="0"/>
          </a:p>
        </p:txBody>
      </p:sp>
      <p:sp>
        <p:nvSpPr>
          <p:cNvPr id="6" name="Rounded Rectangle 8">
            <a:extLst>
              <a:ext uri="{FF2B5EF4-FFF2-40B4-BE49-F238E27FC236}">
                <a16:creationId xmlns:a16="http://schemas.microsoft.com/office/drawing/2014/main" id="{BC327923-F71D-9C14-B403-C8A48060AC6F}"/>
              </a:ext>
            </a:extLst>
          </p:cNvPr>
          <p:cNvSpPr/>
          <p:nvPr/>
        </p:nvSpPr>
        <p:spPr>
          <a:xfrm>
            <a:off x="339672" y="3415846"/>
            <a:ext cx="11475720" cy="658368"/>
          </a:xfrm>
          <a:prstGeom prst="roundRect">
            <a:avLst/>
          </a:prstGeom>
          <a:solidFill>
            <a:srgbClr val="EBF7FF"/>
          </a:solidFill>
          <a:ln w="1270">
            <a:solidFill>
              <a:srgbClr val="EBF7FF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noProof="0" dirty="0"/>
          </a:p>
        </p:txBody>
      </p:sp>
      <p:sp>
        <p:nvSpPr>
          <p:cNvPr id="8" name="Oval 7">
            <a:extLst>
              <a:ext uri="{FF2B5EF4-FFF2-40B4-BE49-F238E27FC236}">
                <a16:creationId xmlns:a16="http://schemas.microsoft.com/office/drawing/2014/main" id="{936BEA38-8896-6A32-C9A9-23475C4CC160}"/>
              </a:ext>
            </a:extLst>
          </p:cNvPr>
          <p:cNvSpPr/>
          <p:nvPr/>
        </p:nvSpPr>
        <p:spPr>
          <a:xfrm>
            <a:off x="554556" y="3493738"/>
            <a:ext cx="502920" cy="502920"/>
          </a:xfrm>
          <a:prstGeom prst="ellipse">
            <a:avLst/>
          </a:prstGeom>
          <a:solidFill>
            <a:srgbClr val="125DB5"/>
          </a:solidFill>
          <a:ln>
            <a:solidFill>
              <a:srgbClr val="125DB5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lIns="0" tIns="0" rIns="0" bIns="0" rtlCol="0" anchor="ctr"/>
          <a:lstStyle/>
          <a:p>
            <a:pPr algn="ctr"/>
            <a:r>
              <a:rPr lang="en-GB" sz="3600" b="1" noProof="0" dirty="0">
                <a:solidFill>
                  <a:srgbClr val="FFFFFF"/>
                </a:solidFill>
                <a:latin typeface="Arial"/>
              </a:rPr>
              <a:t>1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0D61490E-E880-C044-6857-FAC5F42AA20E}"/>
              </a:ext>
            </a:extLst>
          </p:cNvPr>
          <p:cNvSpPr txBox="1"/>
          <p:nvPr/>
        </p:nvSpPr>
        <p:spPr>
          <a:xfrm>
            <a:off x="1254072" y="3443447"/>
            <a:ext cx="10561320" cy="590931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 algn="l"/>
            <a:r>
              <a:rPr lang="en-GB" sz="3600" b="1" noProof="0" dirty="0">
                <a:solidFill>
                  <a:srgbClr val="093271"/>
                </a:solidFill>
                <a:latin typeface="Arial"/>
              </a:rPr>
              <a:t>Background and research question</a:t>
            </a:r>
          </a:p>
        </p:txBody>
      </p:sp>
      <p:sp>
        <p:nvSpPr>
          <p:cNvPr id="12" name="Oval 11">
            <a:extLst>
              <a:ext uri="{FF2B5EF4-FFF2-40B4-BE49-F238E27FC236}">
                <a16:creationId xmlns:a16="http://schemas.microsoft.com/office/drawing/2014/main" id="{BB71C4A7-6FA1-5195-45CF-87CD73B99473}"/>
              </a:ext>
            </a:extLst>
          </p:cNvPr>
          <p:cNvSpPr/>
          <p:nvPr/>
        </p:nvSpPr>
        <p:spPr>
          <a:xfrm>
            <a:off x="668856" y="4789139"/>
            <a:ext cx="1143000" cy="1143000"/>
          </a:xfrm>
          <a:prstGeom prst="ellipse">
            <a:avLst/>
          </a:prstGeom>
          <a:solidFill>
            <a:srgbClr val="E1F1FD"/>
          </a:solidFill>
          <a:ln>
            <a:solidFill>
              <a:srgbClr val="D3E4F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noProof="0" dirty="0"/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A9E46CE9-DB0A-A1E9-0189-80FC4D582B78}"/>
              </a:ext>
            </a:extLst>
          </p:cNvPr>
          <p:cNvSpPr txBox="1"/>
          <p:nvPr/>
        </p:nvSpPr>
        <p:spPr>
          <a:xfrm>
            <a:off x="2141040" y="4477504"/>
            <a:ext cx="5120640" cy="467820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 algn="l"/>
            <a:r>
              <a:rPr lang="en-GB" sz="2800" b="1" noProof="0" dirty="0">
                <a:solidFill>
                  <a:srgbClr val="093271"/>
                </a:solidFill>
                <a:latin typeface="Arial"/>
              </a:rPr>
              <a:t>Why this matters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3E419C91-F057-BAA8-D27E-D49EF130FB46}"/>
              </a:ext>
            </a:extLst>
          </p:cNvPr>
          <p:cNvSpPr txBox="1"/>
          <p:nvPr/>
        </p:nvSpPr>
        <p:spPr>
          <a:xfrm>
            <a:off x="2141040" y="4962875"/>
            <a:ext cx="9217152" cy="1329595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r>
              <a:rPr lang="en-GB" sz="2800" b="0" noProof="0" dirty="0">
                <a:solidFill>
                  <a:srgbClr val="263E63"/>
                </a:solidFill>
                <a:latin typeface="Arial"/>
              </a:rPr>
              <a:t>Sonic boom remains a major barrier to routine civil supersonic flight over land due to community noise concerns and regulatory restrictions.</a:t>
            </a:r>
          </a:p>
        </p:txBody>
      </p:sp>
      <p:sp>
        <p:nvSpPr>
          <p:cNvPr id="20" name="Oval 19">
            <a:extLst>
              <a:ext uri="{FF2B5EF4-FFF2-40B4-BE49-F238E27FC236}">
                <a16:creationId xmlns:a16="http://schemas.microsoft.com/office/drawing/2014/main" id="{CDD8C1D7-86C1-16B8-37EC-8AE33280C2B8}"/>
              </a:ext>
            </a:extLst>
          </p:cNvPr>
          <p:cNvSpPr/>
          <p:nvPr/>
        </p:nvSpPr>
        <p:spPr>
          <a:xfrm>
            <a:off x="668856" y="6949231"/>
            <a:ext cx="1143000" cy="1143000"/>
          </a:xfrm>
          <a:prstGeom prst="ellipse">
            <a:avLst/>
          </a:prstGeom>
          <a:solidFill>
            <a:srgbClr val="E1F1FD"/>
          </a:solidFill>
          <a:ln>
            <a:solidFill>
              <a:srgbClr val="D3E4F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noProof="0" dirty="0"/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B3A87E52-4964-8B0D-7171-DB7941D55F05}"/>
              </a:ext>
            </a:extLst>
          </p:cNvPr>
          <p:cNvSpPr txBox="1"/>
          <p:nvPr/>
        </p:nvSpPr>
        <p:spPr>
          <a:xfrm>
            <a:off x="2141040" y="6645907"/>
            <a:ext cx="5120640" cy="467820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 algn="l"/>
            <a:r>
              <a:rPr lang="en-GB" sz="2800" b="1" noProof="0" dirty="0">
                <a:solidFill>
                  <a:srgbClr val="093271"/>
                </a:solidFill>
                <a:latin typeface="Arial"/>
              </a:rPr>
              <a:t>Research question</a:t>
            </a:r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F35D1038-49BE-4C4D-1E5E-40870C00A6E4}"/>
              </a:ext>
            </a:extLst>
          </p:cNvPr>
          <p:cNvSpPr txBox="1"/>
          <p:nvPr/>
        </p:nvSpPr>
        <p:spPr>
          <a:xfrm>
            <a:off x="2141040" y="7113823"/>
            <a:ext cx="9217152" cy="1760482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 algn="l"/>
            <a:r>
              <a:rPr lang="en-GB" sz="2800" b="0" noProof="0" dirty="0">
                <a:solidFill>
                  <a:srgbClr val="263E63"/>
                </a:solidFill>
                <a:latin typeface="Arial"/>
              </a:rPr>
              <a:t>How can aircraft geometry be shaped</a:t>
            </a:r>
            <a:r>
              <a:rPr lang="en-GB" sz="2800" noProof="0" dirty="0">
                <a:solidFill>
                  <a:srgbClr val="263E63"/>
                </a:solidFill>
                <a:latin typeface="Arial"/>
              </a:rPr>
              <a:t> </a:t>
            </a:r>
            <a:r>
              <a:rPr lang="en-GB" sz="2800" b="0" noProof="0" dirty="0">
                <a:solidFill>
                  <a:srgbClr val="263E63"/>
                </a:solidFill>
                <a:latin typeface="Arial"/>
              </a:rPr>
              <a:t>to reduce sonic boom intensity during civil supersonic flight while remaining</a:t>
            </a:r>
            <a:r>
              <a:rPr lang="en-GB" sz="2800" noProof="0" dirty="0">
                <a:solidFill>
                  <a:srgbClr val="263E63"/>
                </a:solidFill>
                <a:latin typeface="Arial"/>
              </a:rPr>
              <a:t> </a:t>
            </a:r>
            <a:r>
              <a:rPr lang="en-GB" sz="2800" b="0" noProof="0" dirty="0">
                <a:solidFill>
                  <a:srgbClr val="263E63"/>
                </a:solidFill>
                <a:latin typeface="Arial"/>
              </a:rPr>
              <a:t>credible within practical aircraft design constraints?</a:t>
            </a:r>
          </a:p>
        </p:txBody>
      </p:sp>
      <p:sp>
        <p:nvSpPr>
          <p:cNvPr id="28" name="Oval 27">
            <a:extLst>
              <a:ext uri="{FF2B5EF4-FFF2-40B4-BE49-F238E27FC236}">
                <a16:creationId xmlns:a16="http://schemas.microsoft.com/office/drawing/2014/main" id="{6BF6B787-8986-1609-5D0B-F66CC8B4C4B0}"/>
              </a:ext>
            </a:extLst>
          </p:cNvPr>
          <p:cNvSpPr/>
          <p:nvPr/>
        </p:nvSpPr>
        <p:spPr>
          <a:xfrm>
            <a:off x="668856" y="9483821"/>
            <a:ext cx="1143000" cy="1143000"/>
          </a:xfrm>
          <a:prstGeom prst="ellipse">
            <a:avLst/>
          </a:prstGeom>
          <a:solidFill>
            <a:srgbClr val="E1F1FD"/>
          </a:solidFill>
          <a:ln>
            <a:solidFill>
              <a:srgbClr val="D3E4F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noProof="0" dirty="0"/>
          </a:p>
        </p:txBody>
      </p:sp>
      <p:sp>
        <p:nvSpPr>
          <p:cNvPr id="32" name="TextBox 31">
            <a:extLst>
              <a:ext uri="{FF2B5EF4-FFF2-40B4-BE49-F238E27FC236}">
                <a16:creationId xmlns:a16="http://schemas.microsoft.com/office/drawing/2014/main" id="{2E729F61-631E-6BBD-572C-E94710033A93}"/>
              </a:ext>
            </a:extLst>
          </p:cNvPr>
          <p:cNvSpPr txBox="1"/>
          <p:nvPr/>
        </p:nvSpPr>
        <p:spPr>
          <a:xfrm>
            <a:off x="2141040" y="9208025"/>
            <a:ext cx="5120640" cy="467820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 algn="l"/>
            <a:r>
              <a:rPr lang="en-GB" sz="2800" b="1" noProof="0" dirty="0">
                <a:solidFill>
                  <a:srgbClr val="093271"/>
                </a:solidFill>
                <a:latin typeface="Arial"/>
              </a:rPr>
              <a:t>Project aim</a:t>
            </a:r>
          </a:p>
        </p:txBody>
      </p:sp>
      <p:sp>
        <p:nvSpPr>
          <p:cNvPr id="34" name="TextBox 33">
            <a:extLst>
              <a:ext uri="{FF2B5EF4-FFF2-40B4-BE49-F238E27FC236}">
                <a16:creationId xmlns:a16="http://schemas.microsoft.com/office/drawing/2014/main" id="{F50DA892-F6C8-2DBD-A9C2-02713E841563}"/>
              </a:ext>
            </a:extLst>
          </p:cNvPr>
          <p:cNvSpPr txBox="1"/>
          <p:nvPr/>
        </p:nvSpPr>
        <p:spPr>
          <a:xfrm>
            <a:off x="2141040" y="9675845"/>
            <a:ext cx="9217152" cy="1329595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 algn="l"/>
            <a:r>
              <a:rPr lang="en-GB" sz="2800" b="0" noProof="0" dirty="0">
                <a:solidFill>
                  <a:srgbClr val="263E63"/>
                </a:solidFill>
                <a:latin typeface="Arial"/>
              </a:rPr>
              <a:t>Evaluate geometry-led sonic-boom</a:t>
            </a:r>
            <a:r>
              <a:rPr lang="en-GB" sz="2800" noProof="0" dirty="0">
                <a:solidFill>
                  <a:srgbClr val="263E63"/>
                </a:solidFill>
                <a:latin typeface="Arial"/>
              </a:rPr>
              <a:t> </a:t>
            </a:r>
            <a:r>
              <a:rPr lang="en-GB" sz="2800" b="0" noProof="0" dirty="0">
                <a:solidFill>
                  <a:srgbClr val="263E63"/>
                </a:solidFill>
                <a:latin typeface="Arial"/>
              </a:rPr>
              <a:t>reduction strategies and convert the strongest evidence into concept-stage design guidance.</a:t>
            </a:r>
          </a:p>
        </p:txBody>
      </p:sp>
      <p:pic>
        <p:nvPicPr>
          <p:cNvPr id="36" name="Graphic 35" descr="Volume with solid fill">
            <a:extLst>
              <a:ext uri="{FF2B5EF4-FFF2-40B4-BE49-F238E27FC236}">
                <a16:creationId xmlns:a16="http://schemas.microsoft.com/office/drawing/2014/main" id="{90857541-C931-D110-9079-9F7F4DDFDD15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853260" y="4962875"/>
            <a:ext cx="914400" cy="914400"/>
          </a:xfrm>
          <a:prstGeom prst="rect">
            <a:avLst/>
          </a:prstGeom>
        </p:spPr>
      </p:pic>
      <p:pic>
        <p:nvPicPr>
          <p:cNvPr id="38" name="Graphic 37" descr="Bullseye with solid fill">
            <a:extLst>
              <a:ext uri="{FF2B5EF4-FFF2-40B4-BE49-F238E27FC236}">
                <a16:creationId xmlns:a16="http://schemas.microsoft.com/office/drawing/2014/main" id="{065D91AE-61B4-DD07-5341-783A8BE2D59C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806016" y="9598121"/>
            <a:ext cx="914400" cy="914400"/>
          </a:xfrm>
          <a:prstGeom prst="rect">
            <a:avLst/>
          </a:prstGeom>
        </p:spPr>
      </p:pic>
      <p:pic>
        <p:nvPicPr>
          <p:cNvPr id="42" name="Graphic 41" descr="Badge Question Mark with solid fill">
            <a:extLst>
              <a:ext uri="{FF2B5EF4-FFF2-40B4-BE49-F238E27FC236}">
                <a16:creationId xmlns:a16="http://schemas.microsoft.com/office/drawing/2014/main" id="{E567FB69-EF15-4EB0-AF7C-1DF544AB6C73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806016" y="7063531"/>
            <a:ext cx="914400" cy="914400"/>
          </a:xfrm>
          <a:prstGeom prst="rect">
            <a:avLst/>
          </a:prstGeom>
        </p:spPr>
      </p:pic>
      <p:sp>
        <p:nvSpPr>
          <p:cNvPr id="46" name="Oval 45">
            <a:extLst>
              <a:ext uri="{FF2B5EF4-FFF2-40B4-BE49-F238E27FC236}">
                <a16:creationId xmlns:a16="http://schemas.microsoft.com/office/drawing/2014/main" id="{6DB5F9D6-71C2-4378-14DF-DB873CD49B5C}"/>
              </a:ext>
            </a:extLst>
          </p:cNvPr>
          <p:cNvSpPr/>
          <p:nvPr/>
        </p:nvSpPr>
        <p:spPr>
          <a:xfrm>
            <a:off x="12147624" y="3530315"/>
            <a:ext cx="502920" cy="502920"/>
          </a:xfrm>
          <a:prstGeom prst="ellipse">
            <a:avLst/>
          </a:prstGeom>
          <a:solidFill>
            <a:srgbClr val="125DB5"/>
          </a:solidFill>
          <a:ln>
            <a:solidFill>
              <a:srgbClr val="125DB5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lIns="0" tIns="0" rIns="0" bIns="0" rtlCol="0" anchor="ctr"/>
          <a:lstStyle/>
          <a:p>
            <a:pPr algn="ctr"/>
            <a:r>
              <a:rPr lang="en-GB" sz="3600" b="1" noProof="0" dirty="0">
                <a:solidFill>
                  <a:srgbClr val="FFFFFF"/>
                </a:solidFill>
                <a:latin typeface="Arial"/>
              </a:rPr>
              <a:t>2</a:t>
            </a:r>
          </a:p>
        </p:txBody>
      </p:sp>
      <p:sp>
        <p:nvSpPr>
          <p:cNvPr id="48" name="TextBox 47">
            <a:extLst>
              <a:ext uri="{FF2B5EF4-FFF2-40B4-BE49-F238E27FC236}">
                <a16:creationId xmlns:a16="http://schemas.microsoft.com/office/drawing/2014/main" id="{0B468FBF-2D96-64CA-3E04-2BDA86B79EB3}"/>
              </a:ext>
            </a:extLst>
          </p:cNvPr>
          <p:cNvSpPr txBox="1"/>
          <p:nvPr/>
        </p:nvSpPr>
        <p:spPr>
          <a:xfrm>
            <a:off x="12814374" y="3501740"/>
            <a:ext cx="8503920" cy="590931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 algn="l"/>
            <a:r>
              <a:rPr lang="en-GB" sz="3600" b="1" noProof="0" dirty="0">
                <a:solidFill>
                  <a:srgbClr val="093271"/>
                </a:solidFill>
                <a:latin typeface="Arial"/>
              </a:rPr>
              <a:t>Methodology</a:t>
            </a:r>
          </a:p>
        </p:txBody>
      </p:sp>
      <p:sp>
        <p:nvSpPr>
          <p:cNvPr id="60" name="Oval 59">
            <a:extLst>
              <a:ext uri="{FF2B5EF4-FFF2-40B4-BE49-F238E27FC236}">
                <a16:creationId xmlns:a16="http://schemas.microsoft.com/office/drawing/2014/main" id="{2DEB6FFF-2FDE-69EE-5A74-F4597577ADB3}"/>
              </a:ext>
            </a:extLst>
          </p:cNvPr>
          <p:cNvSpPr/>
          <p:nvPr/>
        </p:nvSpPr>
        <p:spPr>
          <a:xfrm>
            <a:off x="12011988" y="4572550"/>
            <a:ext cx="475488" cy="475488"/>
          </a:xfrm>
          <a:prstGeom prst="ellipse">
            <a:avLst/>
          </a:prstGeom>
          <a:solidFill>
            <a:srgbClr val="DBF0FF"/>
          </a:solidFill>
          <a:ln>
            <a:solidFill>
              <a:srgbClr val="DBF0FF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lIns="0" tIns="0" rIns="0" bIns="0" rtlCol="0" anchor="ctr"/>
          <a:lstStyle/>
          <a:p>
            <a:pPr algn="ctr"/>
            <a:r>
              <a:rPr lang="en-GB" sz="2800" b="1" noProof="0" dirty="0">
                <a:solidFill>
                  <a:srgbClr val="125DB5"/>
                </a:solidFill>
                <a:latin typeface="Arial"/>
              </a:rPr>
              <a:t>1</a:t>
            </a:r>
          </a:p>
        </p:txBody>
      </p:sp>
      <p:sp>
        <p:nvSpPr>
          <p:cNvPr id="66" name="TextBox 65">
            <a:extLst>
              <a:ext uri="{FF2B5EF4-FFF2-40B4-BE49-F238E27FC236}">
                <a16:creationId xmlns:a16="http://schemas.microsoft.com/office/drawing/2014/main" id="{C58E7A27-6CA6-9D79-D57E-9AD1CED1203D}"/>
              </a:ext>
            </a:extLst>
          </p:cNvPr>
          <p:cNvSpPr txBox="1"/>
          <p:nvPr/>
        </p:nvSpPr>
        <p:spPr>
          <a:xfrm>
            <a:off x="13597248" y="4366280"/>
            <a:ext cx="7223760" cy="467820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 algn="l"/>
            <a:r>
              <a:rPr lang="en-GB" sz="2800" b="1" noProof="0" dirty="0">
                <a:solidFill>
                  <a:srgbClr val="093271"/>
                </a:solidFill>
                <a:latin typeface="Arial"/>
              </a:rPr>
              <a:t>Search</a:t>
            </a:r>
          </a:p>
        </p:txBody>
      </p:sp>
      <p:sp>
        <p:nvSpPr>
          <p:cNvPr id="68" name="TextBox 67">
            <a:extLst>
              <a:ext uri="{FF2B5EF4-FFF2-40B4-BE49-F238E27FC236}">
                <a16:creationId xmlns:a16="http://schemas.microsoft.com/office/drawing/2014/main" id="{85D89F7F-DD3F-FD6D-EB24-89677A33603F}"/>
              </a:ext>
            </a:extLst>
          </p:cNvPr>
          <p:cNvSpPr txBox="1"/>
          <p:nvPr/>
        </p:nvSpPr>
        <p:spPr>
          <a:xfrm>
            <a:off x="13591152" y="4774937"/>
            <a:ext cx="8101584" cy="467820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 algn="l"/>
            <a:r>
              <a:rPr lang="en-GB" sz="2800" b="0" noProof="0" dirty="0">
                <a:solidFill>
                  <a:srgbClr val="263E63"/>
                </a:solidFill>
                <a:latin typeface="Arial"/>
              </a:rPr>
              <a:t>Use peer-reviewed literature and credible sources.</a:t>
            </a:r>
          </a:p>
        </p:txBody>
      </p:sp>
      <p:sp>
        <p:nvSpPr>
          <p:cNvPr id="80" name="Oval 79">
            <a:extLst>
              <a:ext uri="{FF2B5EF4-FFF2-40B4-BE49-F238E27FC236}">
                <a16:creationId xmlns:a16="http://schemas.microsoft.com/office/drawing/2014/main" id="{8A064BF8-3D42-2868-DD3F-7389AEFC7ADA}"/>
              </a:ext>
            </a:extLst>
          </p:cNvPr>
          <p:cNvSpPr/>
          <p:nvPr/>
        </p:nvSpPr>
        <p:spPr>
          <a:xfrm>
            <a:off x="12011988" y="5678865"/>
            <a:ext cx="475488" cy="475488"/>
          </a:xfrm>
          <a:prstGeom prst="ellipse">
            <a:avLst/>
          </a:prstGeom>
          <a:solidFill>
            <a:srgbClr val="DBF0FF"/>
          </a:solidFill>
          <a:ln>
            <a:solidFill>
              <a:srgbClr val="DBF0FF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lIns="0" tIns="0" rIns="0" bIns="0" rtlCol="0" anchor="ctr"/>
          <a:lstStyle/>
          <a:p>
            <a:pPr algn="ctr"/>
            <a:r>
              <a:rPr lang="en-GB" sz="2800" b="1" noProof="0" dirty="0">
                <a:solidFill>
                  <a:srgbClr val="125DB5"/>
                </a:solidFill>
                <a:latin typeface="Arial"/>
              </a:rPr>
              <a:t>2</a:t>
            </a:r>
          </a:p>
        </p:txBody>
      </p:sp>
      <p:sp>
        <p:nvSpPr>
          <p:cNvPr id="86" name="TextBox 85">
            <a:extLst>
              <a:ext uri="{FF2B5EF4-FFF2-40B4-BE49-F238E27FC236}">
                <a16:creationId xmlns:a16="http://schemas.microsoft.com/office/drawing/2014/main" id="{1DCEF700-96EF-1CFB-A3BA-A400E9C24F70}"/>
              </a:ext>
            </a:extLst>
          </p:cNvPr>
          <p:cNvSpPr txBox="1"/>
          <p:nvPr/>
        </p:nvSpPr>
        <p:spPr>
          <a:xfrm>
            <a:off x="13597248" y="5480700"/>
            <a:ext cx="7223760" cy="467820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 algn="l"/>
            <a:r>
              <a:rPr lang="en-GB" sz="2800" b="1" noProof="0" dirty="0">
                <a:solidFill>
                  <a:srgbClr val="093271"/>
                </a:solidFill>
                <a:latin typeface="Arial"/>
              </a:rPr>
              <a:t>Appraise</a:t>
            </a:r>
          </a:p>
        </p:txBody>
      </p:sp>
      <p:sp>
        <p:nvSpPr>
          <p:cNvPr id="88" name="TextBox 87">
            <a:extLst>
              <a:ext uri="{FF2B5EF4-FFF2-40B4-BE49-F238E27FC236}">
                <a16:creationId xmlns:a16="http://schemas.microsoft.com/office/drawing/2014/main" id="{4C86234A-9D6F-4A84-8954-2E51385BA522}"/>
              </a:ext>
            </a:extLst>
          </p:cNvPr>
          <p:cNvSpPr txBox="1"/>
          <p:nvPr/>
        </p:nvSpPr>
        <p:spPr>
          <a:xfrm>
            <a:off x="13560672" y="5967275"/>
            <a:ext cx="8330184" cy="467820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 algn="l"/>
            <a:r>
              <a:rPr lang="en-GB" sz="2800" b="0" noProof="0" dirty="0">
                <a:solidFill>
                  <a:srgbClr val="263E63"/>
                </a:solidFill>
                <a:latin typeface="Arial"/>
              </a:rPr>
              <a:t>Compare methods, metrics and limitations.</a:t>
            </a:r>
            <a:endParaRPr lang="en-GB" sz="1280" b="0" noProof="0" dirty="0">
              <a:solidFill>
                <a:srgbClr val="263E63"/>
              </a:solidFill>
              <a:latin typeface="Arial"/>
            </a:endParaRPr>
          </a:p>
        </p:txBody>
      </p:sp>
      <p:sp>
        <p:nvSpPr>
          <p:cNvPr id="90" name="Oval 89">
            <a:extLst>
              <a:ext uri="{FF2B5EF4-FFF2-40B4-BE49-F238E27FC236}">
                <a16:creationId xmlns:a16="http://schemas.microsoft.com/office/drawing/2014/main" id="{B59E7DD8-8EFC-5C71-D940-B404E8ECDFCE}"/>
              </a:ext>
            </a:extLst>
          </p:cNvPr>
          <p:cNvSpPr/>
          <p:nvPr/>
        </p:nvSpPr>
        <p:spPr>
          <a:xfrm>
            <a:off x="12031581" y="6860789"/>
            <a:ext cx="475488" cy="475488"/>
          </a:xfrm>
          <a:prstGeom prst="ellipse">
            <a:avLst/>
          </a:prstGeom>
          <a:solidFill>
            <a:srgbClr val="DBF0FF"/>
          </a:solidFill>
          <a:ln>
            <a:solidFill>
              <a:srgbClr val="DBF0FF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lIns="0" tIns="0" rIns="0" bIns="0" rtlCol="0" anchor="ctr"/>
          <a:lstStyle/>
          <a:p>
            <a:pPr algn="ctr"/>
            <a:r>
              <a:rPr lang="en-GB" sz="2800" b="1" noProof="0" dirty="0">
                <a:solidFill>
                  <a:srgbClr val="125DB5"/>
                </a:solidFill>
                <a:latin typeface="Arial"/>
              </a:rPr>
              <a:t>3</a:t>
            </a:r>
          </a:p>
        </p:txBody>
      </p:sp>
      <p:sp>
        <p:nvSpPr>
          <p:cNvPr id="96" name="TextBox 95">
            <a:extLst>
              <a:ext uri="{FF2B5EF4-FFF2-40B4-BE49-F238E27FC236}">
                <a16:creationId xmlns:a16="http://schemas.microsoft.com/office/drawing/2014/main" id="{7BAD7132-90DF-BB2B-DEA4-590D93CE5398}"/>
              </a:ext>
            </a:extLst>
          </p:cNvPr>
          <p:cNvSpPr txBox="1"/>
          <p:nvPr/>
        </p:nvSpPr>
        <p:spPr>
          <a:xfrm>
            <a:off x="13597248" y="6626941"/>
            <a:ext cx="7223760" cy="467820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 algn="l"/>
            <a:r>
              <a:rPr lang="en-GB" sz="2800" b="1" noProof="0" dirty="0">
                <a:solidFill>
                  <a:srgbClr val="093271"/>
                </a:solidFill>
                <a:latin typeface="Arial"/>
              </a:rPr>
              <a:t>Synthesise</a:t>
            </a:r>
          </a:p>
        </p:txBody>
      </p:sp>
      <p:sp>
        <p:nvSpPr>
          <p:cNvPr id="98" name="TextBox 97">
            <a:extLst>
              <a:ext uri="{FF2B5EF4-FFF2-40B4-BE49-F238E27FC236}">
                <a16:creationId xmlns:a16="http://schemas.microsoft.com/office/drawing/2014/main" id="{A4B5BFA2-2014-9C9F-3A70-77D20A7BED2F}"/>
              </a:ext>
            </a:extLst>
          </p:cNvPr>
          <p:cNvSpPr txBox="1"/>
          <p:nvPr/>
        </p:nvSpPr>
        <p:spPr>
          <a:xfrm>
            <a:off x="13597248" y="6980522"/>
            <a:ext cx="7315200" cy="898708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 algn="l"/>
            <a:r>
              <a:rPr lang="en-GB" sz="2800" b="0" noProof="0" dirty="0">
                <a:solidFill>
                  <a:srgbClr val="263E63"/>
                </a:solidFill>
                <a:latin typeface="Arial"/>
              </a:rPr>
              <a:t>Group findings by geometry lever and assign evidence confidence.</a:t>
            </a:r>
          </a:p>
        </p:txBody>
      </p:sp>
      <p:sp>
        <p:nvSpPr>
          <p:cNvPr id="100" name="Oval 99">
            <a:extLst>
              <a:ext uri="{FF2B5EF4-FFF2-40B4-BE49-F238E27FC236}">
                <a16:creationId xmlns:a16="http://schemas.microsoft.com/office/drawing/2014/main" id="{2B7BAF4C-242C-A2F2-87C4-1A28B156AD62}"/>
              </a:ext>
            </a:extLst>
          </p:cNvPr>
          <p:cNvSpPr/>
          <p:nvPr/>
        </p:nvSpPr>
        <p:spPr>
          <a:xfrm>
            <a:off x="12031581" y="8084418"/>
            <a:ext cx="475488" cy="475488"/>
          </a:xfrm>
          <a:prstGeom prst="ellipse">
            <a:avLst/>
          </a:prstGeom>
          <a:solidFill>
            <a:srgbClr val="DBF0FF"/>
          </a:solidFill>
          <a:ln>
            <a:solidFill>
              <a:srgbClr val="DBF0FF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lIns="0" tIns="0" rIns="0" bIns="0" rtlCol="0" anchor="ctr"/>
          <a:lstStyle/>
          <a:p>
            <a:pPr algn="ctr"/>
            <a:r>
              <a:rPr lang="en-GB" sz="2800" b="1" noProof="0" dirty="0">
                <a:solidFill>
                  <a:srgbClr val="125DB5"/>
                </a:solidFill>
                <a:latin typeface="Arial"/>
              </a:rPr>
              <a:t>4</a:t>
            </a:r>
          </a:p>
        </p:txBody>
      </p:sp>
      <p:sp>
        <p:nvSpPr>
          <p:cNvPr id="108" name="TextBox 107">
            <a:extLst>
              <a:ext uri="{FF2B5EF4-FFF2-40B4-BE49-F238E27FC236}">
                <a16:creationId xmlns:a16="http://schemas.microsoft.com/office/drawing/2014/main" id="{306C0593-B179-3D25-61E2-C34CDF7BE9F6}"/>
              </a:ext>
            </a:extLst>
          </p:cNvPr>
          <p:cNvSpPr txBox="1"/>
          <p:nvPr/>
        </p:nvSpPr>
        <p:spPr>
          <a:xfrm>
            <a:off x="13597248" y="8300220"/>
            <a:ext cx="8101584" cy="1329595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r>
              <a:rPr lang="en-GB" sz="2800" noProof="0" dirty="0">
                <a:latin typeface="Arial" panose="020B0604020202020204" pitchFamily="34" charset="0"/>
                <a:cs typeface="Arial" panose="020B0604020202020204" pitchFamily="34" charset="0"/>
              </a:rPr>
              <a:t>Compare the framework against the published aircraft studies to assess its consistency with reported design outcomes and identify limitations.</a:t>
            </a:r>
            <a:endParaRPr lang="en-GB" sz="2800" b="0" noProof="0" dirty="0">
              <a:solidFill>
                <a:srgbClr val="263E63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10" name="Rounded Rectangle 57">
            <a:extLst>
              <a:ext uri="{FF2B5EF4-FFF2-40B4-BE49-F238E27FC236}">
                <a16:creationId xmlns:a16="http://schemas.microsoft.com/office/drawing/2014/main" id="{5E64AE72-A9CD-FBD6-60F9-01705A8DB283}"/>
              </a:ext>
            </a:extLst>
          </p:cNvPr>
          <p:cNvSpPr/>
          <p:nvPr/>
        </p:nvSpPr>
        <p:spPr>
          <a:xfrm>
            <a:off x="12031581" y="9784256"/>
            <a:ext cx="9521952" cy="1522221"/>
          </a:xfrm>
          <a:prstGeom prst="roundRect">
            <a:avLst/>
          </a:prstGeom>
          <a:solidFill>
            <a:schemeClr val="tx2">
              <a:lumMod val="20000"/>
              <a:lumOff val="80000"/>
            </a:schemeClr>
          </a:solidFill>
          <a:ln w="8890">
            <a:solidFill>
              <a:srgbClr val="D3E4F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noProof="0" dirty="0"/>
          </a:p>
        </p:txBody>
      </p:sp>
      <p:sp>
        <p:nvSpPr>
          <p:cNvPr id="116" name="TextBox 115">
            <a:extLst>
              <a:ext uri="{FF2B5EF4-FFF2-40B4-BE49-F238E27FC236}">
                <a16:creationId xmlns:a16="http://schemas.microsoft.com/office/drawing/2014/main" id="{DAD3A188-E12E-FB36-1BE3-B3C164B4A0E5}"/>
              </a:ext>
            </a:extLst>
          </p:cNvPr>
          <p:cNvSpPr txBox="1"/>
          <p:nvPr/>
        </p:nvSpPr>
        <p:spPr>
          <a:xfrm>
            <a:off x="13088300" y="9898796"/>
            <a:ext cx="8586216" cy="1329595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 algn="l"/>
            <a:r>
              <a:rPr lang="en-GB" sz="2800" b="0" noProof="0" dirty="0">
                <a:solidFill>
                  <a:srgbClr val="093271"/>
                </a:solidFill>
                <a:latin typeface="Arial"/>
              </a:rPr>
              <a:t>The original simplified modelling plan was replaced, following a feasibility review, with a literature-led, evidence-based approach.</a:t>
            </a:r>
          </a:p>
        </p:txBody>
      </p:sp>
      <p:sp>
        <p:nvSpPr>
          <p:cNvPr id="117" name="Rounded Rectangle 61">
            <a:extLst>
              <a:ext uri="{FF2B5EF4-FFF2-40B4-BE49-F238E27FC236}">
                <a16:creationId xmlns:a16="http://schemas.microsoft.com/office/drawing/2014/main" id="{BB1ED036-19FA-F58C-0A12-58A23BA2F3AC}"/>
              </a:ext>
            </a:extLst>
          </p:cNvPr>
          <p:cNvSpPr/>
          <p:nvPr/>
        </p:nvSpPr>
        <p:spPr>
          <a:xfrm>
            <a:off x="339672" y="11569942"/>
            <a:ext cx="11475720" cy="5486400"/>
          </a:xfrm>
          <a:prstGeom prst="roundRect">
            <a:avLst/>
          </a:prstGeom>
          <a:noFill/>
          <a:ln w="11430">
            <a:solidFill>
              <a:srgbClr val="D3E4F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noProof="0" dirty="0"/>
          </a:p>
        </p:txBody>
      </p:sp>
      <p:sp>
        <p:nvSpPr>
          <p:cNvPr id="118" name="Rounded Rectangle 62">
            <a:extLst>
              <a:ext uri="{FF2B5EF4-FFF2-40B4-BE49-F238E27FC236}">
                <a16:creationId xmlns:a16="http://schemas.microsoft.com/office/drawing/2014/main" id="{DB1374F7-5E5C-6977-8E1F-99606F30F8BB}"/>
              </a:ext>
            </a:extLst>
          </p:cNvPr>
          <p:cNvSpPr/>
          <p:nvPr/>
        </p:nvSpPr>
        <p:spPr>
          <a:xfrm>
            <a:off x="339672" y="11569942"/>
            <a:ext cx="11475720" cy="658368"/>
          </a:xfrm>
          <a:prstGeom prst="roundRect">
            <a:avLst/>
          </a:prstGeom>
          <a:solidFill>
            <a:srgbClr val="EBF7FF"/>
          </a:solidFill>
          <a:ln w="1270">
            <a:solidFill>
              <a:srgbClr val="EBF7FF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noProof="0" dirty="0"/>
          </a:p>
        </p:txBody>
      </p:sp>
      <p:sp>
        <p:nvSpPr>
          <p:cNvPr id="119" name="Oval 118">
            <a:extLst>
              <a:ext uri="{FF2B5EF4-FFF2-40B4-BE49-F238E27FC236}">
                <a16:creationId xmlns:a16="http://schemas.microsoft.com/office/drawing/2014/main" id="{69C622A7-EE6F-34BE-2CD5-8D0C98375ADD}"/>
              </a:ext>
            </a:extLst>
          </p:cNvPr>
          <p:cNvSpPr/>
          <p:nvPr/>
        </p:nvSpPr>
        <p:spPr>
          <a:xfrm>
            <a:off x="495120" y="11679670"/>
            <a:ext cx="479973" cy="502920"/>
          </a:xfrm>
          <a:prstGeom prst="ellipse">
            <a:avLst/>
          </a:prstGeom>
          <a:solidFill>
            <a:srgbClr val="125DB5"/>
          </a:solidFill>
          <a:ln>
            <a:solidFill>
              <a:srgbClr val="125DB5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lIns="0" tIns="0" rIns="0" bIns="0" rtlCol="0" anchor="ctr"/>
          <a:lstStyle/>
          <a:p>
            <a:pPr algn="ctr"/>
            <a:r>
              <a:rPr lang="en-GB" sz="2800" b="1" noProof="0" dirty="0">
                <a:solidFill>
                  <a:srgbClr val="FFFFFF"/>
                </a:solidFill>
                <a:latin typeface="Arial"/>
              </a:rPr>
              <a:t>3</a:t>
            </a:r>
          </a:p>
        </p:txBody>
      </p:sp>
      <p:sp>
        <p:nvSpPr>
          <p:cNvPr id="120" name="TextBox 119">
            <a:extLst>
              <a:ext uri="{FF2B5EF4-FFF2-40B4-BE49-F238E27FC236}">
                <a16:creationId xmlns:a16="http://schemas.microsoft.com/office/drawing/2014/main" id="{6B3CDC15-4310-C07A-7AE7-57FC9C93AA50}"/>
              </a:ext>
            </a:extLst>
          </p:cNvPr>
          <p:cNvSpPr txBox="1"/>
          <p:nvPr/>
        </p:nvSpPr>
        <p:spPr>
          <a:xfrm>
            <a:off x="1116912" y="11661382"/>
            <a:ext cx="10603042" cy="590931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 algn="l"/>
            <a:r>
              <a:rPr lang="en-GB" sz="3600" b="1" noProof="0" dirty="0">
                <a:solidFill>
                  <a:srgbClr val="093271"/>
                </a:solidFill>
                <a:latin typeface="Arial"/>
              </a:rPr>
              <a:t>How geometry affects sonic boom</a:t>
            </a:r>
          </a:p>
        </p:txBody>
      </p:sp>
      <p:sp>
        <p:nvSpPr>
          <p:cNvPr id="122" name="Right Arrow 66">
            <a:extLst>
              <a:ext uri="{FF2B5EF4-FFF2-40B4-BE49-F238E27FC236}">
                <a16:creationId xmlns:a16="http://schemas.microsoft.com/office/drawing/2014/main" id="{D762E700-AC15-9826-73D0-DBC9FE960E86}"/>
              </a:ext>
            </a:extLst>
          </p:cNvPr>
          <p:cNvSpPr/>
          <p:nvPr/>
        </p:nvSpPr>
        <p:spPr>
          <a:xfrm>
            <a:off x="3278393" y="13353051"/>
            <a:ext cx="567241" cy="347472"/>
          </a:xfrm>
          <a:prstGeom prst="rightArrow">
            <a:avLst/>
          </a:prstGeom>
          <a:solidFill>
            <a:srgbClr val="2B9DE0"/>
          </a:solidFill>
          <a:ln>
            <a:solidFill>
              <a:srgbClr val="2B9DE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noProof="0" dirty="0"/>
          </a:p>
        </p:txBody>
      </p:sp>
      <p:sp>
        <p:nvSpPr>
          <p:cNvPr id="128" name="Right Arrow 72">
            <a:extLst>
              <a:ext uri="{FF2B5EF4-FFF2-40B4-BE49-F238E27FC236}">
                <a16:creationId xmlns:a16="http://schemas.microsoft.com/office/drawing/2014/main" id="{46A09A7C-326D-7C41-D220-B186B989806E}"/>
              </a:ext>
            </a:extLst>
          </p:cNvPr>
          <p:cNvSpPr/>
          <p:nvPr/>
        </p:nvSpPr>
        <p:spPr>
          <a:xfrm>
            <a:off x="5967491" y="13353051"/>
            <a:ext cx="567241" cy="347472"/>
          </a:xfrm>
          <a:prstGeom prst="rightArrow">
            <a:avLst/>
          </a:prstGeom>
          <a:solidFill>
            <a:srgbClr val="2B9DE0"/>
          </a:solidFill>
          <a:ln>
            <a:solidFill>
              <a:srgbClr val="2B9DE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noProof="0" dirty="0"/>
          </a:p>
        </p:txBody>
      </p:sp>
      <p:sp>
        <p:nvSpPr>
          <p:cNvPr id="134" name="Right Arrow 78">
            <a:extLst>
              <a:ext uri="{FF2B5EF4-FFF2-40B4-BE49-F238E27FC236}">
                <a16:creationId xmlns:a16="http://schemas.microsoft.com/office/drawing/2014/main" id="{9A55BB47-6BDB-2E55-4487-E7E34F9041E9}"/>
              </a:ext>
            </a:extLst>
          </p:cNvPr>
          <p:cNvSpPr/>
          <p:nvPr/>
        </p:nvSpPr>
        <p:spPr>
          <a:xfrm>
            <a:off x="8949807" y="13363456"/>
            <a:ext cx="567241" cy="347472"/>
          </a:xfrm>
          <a:prstGeom prst="rightArrow">
            <a:avLst/>
          </a:prstGeom>
          <a:solidFill>
            <a:srgbClr val="2B9DE0"/>
          </a:solidFill>
          <a:ln>
            <a:solidFill>
              <a:srgbClr val="2B9DE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noProof="0" dirty="0"/>
          </a:p>
        </p:txBody>
      </p:sp>
      <p:sp>
        <p:nvSpPr>
          <p:cNvPr id="140" name="TextBox 139">
            <a:extLst>
              <a:ext uri="{FF2B5EF4-FFF2-40B4-BE49-F238E27FC236}">
                <a16:creationId xmlns:a16="http://schemas.microsoft.com/office/drawing/2014/main" id="{1BF3C1E5-78F6-A84E-208E-1C6CBEBA51E0}"/>
              </a:ext>
            </a:extLst>
          </p:cNvPr>
          <p:cNvSpPr txBox="1"/>
          <p:nvPr/>
        </p:nvSpPr>
        <p:spPr>
          <a:xfrm>
            <a:off x="458225" y="14907610"/>
            <a:ext cx="2757976" cy="1329595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 algn="ctr"/>
            <a:r>
              <a:rPr lang="en-GB" sz="2800" b="1" noProof="0" dirty="0">
                <a:solidFill>
                  <a:srgbClr val="093271"/>
                </a:solidFill>
                <a:latin typeface="Arial"/>
              </a:rPr>
              <a:t>A change in aircraft geometry</a:t>
            </a:r>
          </a:p>
        </p:txBody>
      </p:sp>
      <p:sp>
        <p:nvSpPr>
          <p:cNvPr id="142" name="TextBox 141">
            <a:extLst>
              <a:ext uri="{FF2B5EF4-FFF2-40B4-BE49-F238E27FC236}">
                <a16:creationId xmlns:a16="http://schemas.microsoft.com/office/drawing/2014/main" id="{44922E78-7486-2DD6-4282-73D4E8336350}"/>
              </a:ext>
            </a:extLst>
          </p:cNvPr>
          <p:cNvSpPr txBox="1"/>
          <p:nvPr/>
        </p:nvSpPr>
        <p:spPr>
          <a:xfrm>
            <a:off x="3494144" y="14792492"/>
            <a:ext cx="2651133" cy="1760482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 algn="ctr"/>
            <a:r>
              <a:rPr lang="en-GB" sz="2800" b="1" noProof="0" dirty="0">
                <a:solidFill>
                  <a:srgbClr val="093271"/>
                </a:solidFill>
                <a:latin typeface="Arial"/>
              </a:rPr>
              <a:t>Will affect the near-field
pressure signature</a:t>
            </a:r>
          </a:p>
        </p:txBody>
      </p:sp>
      <p:sp>
        <p:nvSpPr>
          <p:cNvPr id="144" name="TextBox 143">
            <a:extLst>
              <a:ext uri="{FF2B5EF4-FFF2-40B4-BE49-F238E27FC236}">
                <a16:creationId xmlns:a16="http://schemas.microsoft.com/office/drawing/2014/main" id="{AE65D718-43E5-F492-6A55-2E8142C2BEC0}"/>
              </a:ext>
            </a:extLst>
          </p:cNvPr>
          <p:cNvSpPr txBox="1"/>
          <p:nvPr/>
        </p:nvSpPr>
        <p:spPr>
          <a:xfrm>
            <a:off x="6418433" y="14729454"/>
            <a:ext cx="2531374" cy="1760482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 algn="ctr"/>
            <a:r>
              <a:rPr lang="en-GB" sz="2800" b="1" noProof="0" dirty="0">
                <a:solidFill>
                  <a:srgbClr val="093271"/>
                </a:solidFill>
                <a:latin typeface="Arial"/>
              </a:rPr>
              <a:t>Which influences the atmospheric
propagation</a:t>
            </a:r>
          </a:p>
        </p:txBody>
      </p:sp>
      <p:sp>
        <p:nvSpPr>
          <p:cNvPr id="146" name="TextBox 145">
            <a:extLst>
              <a:ext uri="{FF2B5EF4-FFF2-40B4-BE49-F238E27FC236}">
                <a16:creationId xmlns:a16="http://schemas.microsoft.com/office/drawing/2014/main" id="{769C7430-D377-8B23-6BF5-A36258D53F7F}"/>
              </a:ext>
            </a:extLst>
          </p:cNvPr>
          <p:cNvSpPr txBox="1"/>
          <p:nvPr/>
        </p:nvSpPr>
        <p:spPr>
          <a:xfrm>
            <a:off x="9097873" y="14840286"/>
            <a:ext cx="2766874" cy="1760482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 algn="ctr"/>
            <a:r>
              <a:rPr lang="en-GB" sz="2800" b="1" noProof="0" dirty="0">
                <a:solidFill>
                  <a:srgbClr val="093271"/>
                </a:solidFill>
                <a:latin typeface="Arial"/>
              </a:rPr>
              <a:t>Which shapes the ground-level
response</a:t>
            </a:r>
          </a:p>
        </p:txBody>
      </p:sp>
      <p:pic>
        <p:nvPicPr>
          <p:cNvPr id="158" name="Graphic 157" descr="Magnifying glass with solid fill">
            <a:extLst>
              <a:ext uri="{FF2B5EF4-FFF2-40B4-BE49-F238E27FC236}">
                <a16:creationId xmlns:a16="http://schemas.microsoft.com/office/drawing/2014/main" id="{F3BDF2AC-8BDD-2A5E-FBC2-DB8C6E6C198A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12546912" y="4388087"/>
            <a:ext cx="914400" cy="914400"/>
          </a:xfrm>
          <a:prstGeom prst="rect">
            <a:avLst/>
          </a:prstGeom>
        </p:spPr>
      </p:pic>
      <p:pic>
        <p:nvPicPr>
          <p:cNvPr id="162" name="Graphic 161" descr="Venn diagram with solid fill">
            <a:extLst>
              <a:ext uri="{FF2B5EF4-FFF2-40B4-BE49-F238E27FC236}">
                <a16:creationId xmlns:a16="http://schemas.microsoft.com/office/drawing/2014/main" id="{0F4B7AB0-0CA4-B903-F0EC-DAC6DBD4D041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12619845" y="6632552"/>
            <a:ext cx="914400" cy="914400"/>
          </a:xfrm>
          <a:prstGeom prst="rect">
            <a:avLst/>
          </a:prstGeom>
        </p:spPr>
      </p:pic>
      <p:pic>
        <p:nvPicPr>
          <p:cNvPr id="164" name="Graphic 163" descr="Scales of justice with solid fill">
            <a:extLst>
              <a:ext uri="{FF2B5EF4-FFF2-40B4-BE49-F238E27FC236}">
                <a16:creationId xmlns:a16="http://schemas.microsoft.com/office/drawing/2014/main" id="{780EBCCA-4DE5-C97A-5FE4-855E2C80B9A1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12600252" y="5480700"/>
            <a:ext cx="914400" cy="914400"/>
          </a:xfrm>
          <a:prstGeom prst="rect">
            <a:avLst/>
          </a:prstGeom>
        </p:spPr>
      </p:pic>
      <p:pic>
        <p:nvPicPr>
          <p:cNvPr id="166" name="Graphic 165" descr="Network diagram with solid fill">
            <a:extLst>
              <a:ext uri="{FF2B5EF4-FFF2-40B4-BE49-F238E27FC236}">
                <a16:creationId xmlns:a16="http://schemas.microsoft.com/office/drawing/2014/main" id="{BB8E08D6-6522-048E-D2AF-19489370666A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12681786" y="7977931"/>
            <a:ext cx="914400" cy="914400"/>
          </a:xfrm>
          <a:prstGeom prst="rect">
            <a:avLst/>
          </a:prstGeom>
        </p:spPr>
      </p:pic>
      <p:pic>
        <p:nvPicPr>
          <p:cNvPr id="168" name="Graphic 167" descr="Information with solid fill">
            <a:extLst>
              <a:ext uri="{FF2B5EF4-FFF2-40B4-BE49-F238E27FC236}">
                <a16:creationId xmlns:a16="http://schemas.microsoft.com/office/drawing/2014/main" id="{62D11B41-EC21-D0D3-CB4F-CF3B7A8A056D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p:blipFill>
        <p:spPr>
          <a:xfrm>
            <a:off x="12124667" y="10016992"/>
            <a:ext cx="914400" cy="914400"/>
          </a:xfrm>
          <a:prstGeom prst="rect">
            <a:avLst/>
          </a:prstGeom>
        </p:spPr>
      </p:pic>
      <p:sp>
        <p:nvSpPr>
          <p:cNvPr id="170" name="Rounded Rectangle 94">
            <a:extLst>
              <a:ext uri="{FF2B5EF4-FFF2-40B4-BE49-F238E27FC236}">
                <a16:creationId xmlns:a16="http://schemas.microsoft.com/office/drawing/2014/main" id="{B22EF89B-7057-5B22-2327-30CE69603F3B}"/>
              </a:ext>
            </a:extLst>
          </p:cNvPr>
          <p:cNvSpPr/>
          <p:nvPr/>
        </p:nvSpPr>
        <p:spPr>
          <a:xfrm>
            <a:off x="11997619" y="11426645"/>
            <a:ext cx="9521952" cy="658368"/>
          </a:xfrm>
          <a:prstGeom prst="roundRect">
            <a:avLst/>
          </a:prstGeom>
          <a:solidFill>
            <a:srgbClr val="EBF7FF"/>
          </a:solidFill>
          <a:ln w="1270">
            <a:solidFill>
              <a:srgbClr val="EBF7FF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noProof="0" dirty="0"/>
          </a:p>
        </p:txBody>
      </p:sp>
      <p:sp>
        <p:nvSpPr>
          <p:cNvPr id="171" name="Oval 170">
            <a:extLst>
              <a:ext uri="{FF2B5EF4-FFF2-40B4-BE49-F238E27FC236}">
                <a16:creationId xmlns:a16="http://schemas.microsoft.com/office/drawing/2014/main" id="{9919A91B-E86C-F393-5655-7E6E795BC6A0}"/>
              </a:ext>
            </a:extLst>
          </p:cNvPr>
          <p:cNvSpPr/>
          <p:nvPr/>
        </p:nvSpPr>
        <p:spPr>
          <a:xfrm>
            <a:off x="12124910" y="11481204"/>
            <a:ext cx="566170" cy="502920"/>
          </a:xfrm>
          <a:prstGeom prst="ellipse">
            <a:avLst/>
          </a:prstGeom>
          <a:solidFill>
            <a:srgbClr val="125DB5"/>
          </a:solidFill>
          <a:ln>
            <a:solidFill>
              <a:srgbClr val="125DB5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lIns="0" tIns="0" rIns="0" bIns="0" rtlCol="0" anchor="ctr"/>
          <a:lstStyle/>
          <a:p>
            <a:pPr algn="ctr"/>
            <a:r>
              <a:rPr lang="en-GB" sz="3600" b="1" noProof="0" dirty="0">
                <a:solidFill>
                  <a:srgbClr val="FFFFFF"/>
                </a:solidFill>
                <a:latin typeface="Arial"/>
              </a:rPr>
              <a:t>4</a:t>
            </a:r>
          </a:p>
        </p:txBody>
      </p:sp>
      <p:sp>
        <p:nvSpPr>
          <p:cNvPr id="172" name="TextBox 171">
            <a:extLst>
              <a:ext uri="{FF2B5EF4-FFF2-40B4-BE49-F238E27FC236}">
                <a16:creationId xmlns:a16="http://schemas.microsoft.com/office/drawing/2014/main" id="{1358E988-8EA5-572D-26A2-59582C6BAD7F}"/>
              </a:ext>
            </a:extLst>
          </p:cNvPr>
          <p:cNvSpPr txBox="1"/>
          <p:nvPr/>
        </p:nvSpPr>
        <p:spPr>
          <a:xfrm>
            <a:off x="12774859" y="11485771"/>
            <a:ext cx="8492552" cy="590931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 algn="l"/>
            <a:r>
              <a:rPr lang="en-GB" sz="3600" b="1" noProof="0" dirty="0">
                <a:solidFill>
                  <a:srgbClr val="093271"/>
                </a:solidFill>
                <a:latin typeface="Arial"/>
              </a:rPr>
              <a:t>Key findings from the literature</a:t>
            </a:r>
          </a:p>
        </p:txBody>
      </p:sp>
      <p:sp>
        <p:nvSpPr>
          <p:cNvPr id="220" name="Rounded Rectangle 173">
            <a:extLst>
              <a:ext uri="{FF2B5EF4-FFF2-40B4-BE49-F238E27FC236}">
                <a16:creationId xmlns:a16="http://schemas.microsoft.com/office/drawing/2014/main" id="{36ABFA0A-E297-B203-82A4-5BDACB9722F9}"/>
              </a:ext>
            </a:extLst>
          </p:cNvPr>
          <p:cNvSpPr/>
          <p:nvPr/>
        </p:nvSpPr>
        <p:spPr>
          <a:xfrm>
            <a:off x="383723" y="25601803"/>
            <a:ext cx="21122640" cy="4020630"/>
          </a:xfrm>
          <a:prstGeom prst="roundRect">
            <a:avLst/>
          </a:prstGeom>
          <a:noFill/>
          <a:ln w="11430">
            <a:solidFill>
              <a:srgbClr val="D3E4F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noProof="0" dirty="0"/>
          </a:p>
        </p:txBody>
      </p:sp>
      <p:sp>
        <p:nvSpPr>
          <p:cNvPr id="221" name="Rounded Rectangle 174">
            <a:extLst>
              <a:ext uri="{FF2B5EF4-FFF2-40B4-BE49-F238E27FC236}">
                <a16:creationId xmlns:a16="http://schemas.microsoft.com/office/drawing/2014/main" id="{A8FFFF3C-E9D3-2A3A-C0D0-3E8A276ED5E9}"/>
              </a:ext>
            </a:extLst>
          </p:cNvPr>
          <p:cNvSpPr/>
          <p:nvPr/>
        </p:nvSpPr>
        <p:spPr>
          <a:xfrm>
            <a:off x="383723" y="25601803"/>
            <a:ext cx="21122640" cy="658368"/>
          </a:xfrm>
          <a:prstGeom prst="roundRect">
            <a:avLst/>
          </a:prstGeom>
          <a:solidFill>
            <a:srgbClr val="EBF7FF"/>
          </a:solidFill>
          <a:ln w="1270">
            <a:solidFill>
              <a:srgbClr val="EBF7FF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noProof="0" dirty="0"/>
          </a:p>
        </p:txBody>
      </p:sp>
      <p:sp>
        <p:nvSpPr>
          <p:cNvPr id="222" name="Oval 221">
            <a:extLst>
              <a:ext uri="{FF2B5EF4-FFF2-40B4-BE49-F238E27FC236}">
                <a16:creationId xmlns:a16="http://schemas.microsoft.com/office/drawing/2014/main" id="{65FD8CBC-AB8D-A013-AE7C-9BC97ADAFF3A}"/>
              </a:ext>
            </a:extLst>
          </p:cNvPr>
          <p:cNvSpPr/>
          <p:nvPr/>
        </p:nvSpPr>
        <p:spPr>
          <a:xfrm>
            <a:off x="539171" y="25711531"/>
            <a:ext cx="502920" cy="502920"/>
          </a:xfrm>
          <a:prstGeom prst="ellipse">
            <a:avLst/>
          </a:prstGeom>
          <a:solidFill>
            <a:srgbClr val="125DB5"/>
          </a:solidFill>
          <a:ln>
            <a:solidFill>
              <a:srgbClr val="125DB5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lIns="0" tIns="0" rIns="0" bIns="0" rtlCol="0" anchor="ctr"/>
          <a:lstStyle/>
          <a:p>
            <a:pPr algn="ctr"/>
            <a:r>
              <a:rPr lang="en-GB" sz="3600" b="1" noProof="0" dirty="0">
                <a:solidFill>
                  <a:srgbClr val="FFFFFF"/>
                </a:solidFill>
                <a:latin typeface="Arial"/>
              </a:rPr>
              <a:t>6</a:t>
            </a:r>
          </a:p>
        </p:txBody>
      </p:sp>
      <p:sp>
        <p:nvSpPr>
          <p:cNvPr id="223" name="TextBox 222">
            <a:extLst>
              <a:ext uri="{FF2B5EF4-FFF2-40B4-BE49-F238E27FC236}">
                <a16:creationId xmlns:a16="http://schemas.microsoft.com/office/drawing/2014/main" id="{03EA57DA-5CD7-432B-C260-54F8DBA7F04F}"/>
              </a:ext>
            </a:extLst>
          </p:cNvPr>
          <p:cNvSpPr txBox="1"/>
          <p:nvPr/>
        </p:nvSpPr>
        <p:spPr>
          <a:xfrm>
            <a:off x="1160963" y="25693243"/>
            <a:ext cx="20208240" cy="590931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 algn="l"/>
            <a:r>
              <a:rPr lang="en-GB" sz="3600" b="1" noProof="0" dirty="0">
                <a:solidFill>
                  <a:srgbClr val="093271"/>
                </a:solidFill>
                <a:latin typeface="Arial"/>
              </a:rPr>
              <a:t>Conclusions, limitations and next step</a:t>
            </a:r>
          </a:p>
        </p:txBody>
      </p:sp>
      <p:cxnSp>
        <p:nvCxnSpPr>
          <p:cNvPr id="224" name="Connector 177">
            <a:extLst>
              <a:ext uri="{FF2B5EF4-FFF2-40B4-BE49-F238E27FC236}">
                <a16:creationId xmlns:a16="http://schemas.microsoft.com/office/drawing/2014/main" id="{97943CE5-F190-A5EB-7257-063EB6240306}"/>
              </a:ext>
            </a:extLst>
          </p:cNvPr>
          <p:cNvCxnSpPr>
            <a:cxnSpLocks/>
          </p:cNvCxnSpPr>
          <p:nvPr/>
        </p:nvCxnSpPr>
        <p:spPr>
          <a:xfrm>
            <a:off x="8289795" y="26539063"/>
            <a:ext cx="0" cy="2886851"/>
          </a:xfrm>
          <a:prstGeom prst="line">
            <a:avLst/>
          </a:prstGeom>
          <a:ln w="15240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26" name="TextBox 225">
            <a:extLst>
              <a:ext uri="{FF2B5EF4-FFF2-40B4-BE49-F238E27FC236}">
                <a16:creationId xmlns:a16="http://schemas.microsoft.com/office/drawing/2014/main" id="{81527993-8228-7F8A-2AF1-E8800D34BA4C}"/>
              </a:ext>
            </a:extLst>
          </p:cNvPr>
          <p:cNvSpPr txBox="1"/>
          <p:nvPr/>
        </p:nvSpPr>
        <p:spPr>
          <a:xfrm>
            <a:off x="1597987" y="26425209"/>
            <a:ext cx="3840480" cy="529376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 algn="l"/>
            <a:r>
              <a:rPr lang="en-GB" sz="3200" b="1" noProof="0" dirty="0">
                <a:solidFill>
                  <a:srgbClr val="093271"/>
                </a:solidFill>
                <a:latin typeface="Arial"/>
              </a:rPr>
              <a:t>Conclusions</a:t>
            </a:r>
          </a:p>
        </p:txBody>
      </p:sp>
      <p:sp>
        <p:nvSpPr>
          <p:cNvPr id="228" name="TextBox 227">
            <a:extLst>
              <a:ext uri="{FF2B5EF4-FFF2-40B4-BE49-F238E27FC236}">
                <a16:creationId xmlns:a16="http://schemas.microsoft.com/office/drawing/2014/main" id="{F3E34051-CEA9-F81A-BABA-72AFE8BB6CC8}"/>
              </a:ext>
            </a:extLst>
          </p:cNvPr>
          <p:cNvSpPr txBox="1"/>
          <p:nvPr/>
        </p:nvSpPr>
        <p:spPr>
          <a:xfrm>
            <a:off x="1182689" y="26811371"/>
            <a:ext cx="6972660" cy="3230115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en-GB" sz="2800" b="0" noProof="0" dirty="0">
                <a:solidFill>
                  <a:srgbClr val="263E63"/>
                </a:solidFill>
                <a:latin typeface="Arial"/>
              </a:rPr>
              <a:t>Control the first compression with gradual forebody area growth.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>
                <a:solidFill>
                  <a:srgbClr val="263E63"/>
                </a:solidFill>
                <a:latin typeface="Arial"/>
              </a:rPr>
              <a:t>Manage total equivalent area by shaping the combined volume and lift distribution.</a:t>
            </a:r>
            <a:endParaRPr lang="en-GB" sz="2800" b="0" noProof="0" dirty="0">
              <a:solidFill>
                <a:srgbClr val="263E63"/>
              </a:solidFill>
              <a:latin typeface="Arial"/>
            </a:endParaRPr>
          </a:p>
          <a:p>
            <a:pPr marL="457200" marR="0" lvl="0" indent="-45720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GB" sz="2800" dirty="0">
                <a:solidFill>
                  <a:srgbClr val="263E63"/>
                </a:solidFill>
                <a:latin typeface="Arial"/>
              </a:rPr>
              <a:t>Refine wing and aft geometry within trim, drag, structural, and mission constraints.</a:t>
            </a: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srgbClr val="263E63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t> 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GB" sz="1150" dirty="0">
              <a:solidFill>
                <a:srgbClr val="263E63"/>
              </a:solidFill>
              <a:latin typeface="Arial"/>
            </a:endParaRPr>
          </a:p>
          <a:p>
            <a:pPr marL="457200" indent="-457200" algn="l">
              <a:buFont typeface="Arial" panose="020B0604020202020204" pitchFamily="34" charset="0"/>
              <a:buChar char="•"/>
            </a:pPr>
            <a:endParaRPr lang="en-GB" sz="2800" b="0" noProof="0" dirty="0">
              <a:solidFill>
                <a:srgbClr val="263E63"/>
              </a:solidFill>
              <a:latin typeface="Arial"/>
            </a:endParaRPr>
          </a:p>
        </p:txBody>
      </p:sp>
      <p:sp>
        <p:nvSpPr>
          <p:cNvPr id="235" name="TextBox 234">
            <a:extLst>
              <a:ext uri="{FF2B5EF4-FFF2-40B4-BE49-F238E27FC236}">
                <a16:creationId xmlns:a16="http://schemas.microsoft.com/office/drawing/2014/main" id="{BC04761E-8001-8882-FE1B-1D97A6E76029}"/>
              </a:ext>
            </a:extLst>
          </p:cNvPr>
          <p:cNvSpPr txBox="1"/>
          <p:nvPr/>
        </p:nvSpPr>
        <p:spPr>
          <a:xfrm>
            <a:off x="9716942" y="26462246"/>
            <a:ext cx="3017520" cy="529376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 algn="l"/>
            <a:r>
              <a:rPr lang="en-GB" sz="3200" b="1" noProof="0" dirty="0">
                <a:solidFill>
                  <a:srgbClr val="093271"/>
                </a:solidFill>
                <a:latin typeface="Arial"/>
              </a:rPr>
              <a:t>Limitations</a:t>
            </a:r>
          </a:p>
        </p:txBody>
      </p:sp>
      <p:sp>
        <p:nvSpPr>
          <p:cNvPr id="236" name="TextBox 235">
            <a:extLst>
              <a:ext uri="{FF2B5EF4-FFF2-40B4-BE49-F238E27FC236}">
                <a16:creationId xmlns:a16="http://schemas.microsoft.com/office/drawing/2014/main" id="{7A494EAA-29B7-4269-A1A3-D263B4BA48F3}"/>
              </a:ext>
            </a:extLst>
          </p:cNvPr>
          <p:cNvSpPr txBox="1"/>
          <p:nvPr/>
        </p:nvSpPr>
        <p:spPr>
          <a:xfrm>
            <a:off x="9323530" y="26954585"/>
            <a:ext cx="4572000" cy="2610971"/>
          </a:xfrm>
          <a:prstGeom prst="rect">
            <a:avLst/>
          </a:prstGeom>
          <a:noFill/>
        </p:spPr>
        <p:txBody>
          <a:bodyPr wrap="square" lIns="0" tIns="0" rIns="0" bIns="0">
            <a:spAutoFit/>
          </a:bodyPr>
          <a:lstStyle/>
          <a:p>
            <a:pPr marL="457200" indent="-457200" algn="l">
              <a:spcAft>
                <a:spcPts val="110"/>
              </a:spcAft>
              <a:buFont typeface="Arial" panose="020B0604020202020204" pitchFamily="34" charset="0"/>
              <a:buChar char="•"/>
            </a:pPr>
            <a:r>
              <a:rPr lang="en-GB" sz="2800" noProof="0" dirty="0">
                <a:solidFill>
                  <a:srgbClr val="263E63"/>
                </a:solidFill>
                <a:latin typeface="Arial"/>
              </a:rPr>
              <a:t>Literature-led evidence base.</a:t>
            </a:r>
          </a:p>
          <a:p>
            <a:pPr marL="457200" indent="-457200" algn="l">
              <a:spcAft>
                <a:spcPts val="110"/>
              </a:spcAft>
              <a:buFont typeface="Arial" panose="020B0604020202020204" pitchFamily="34" charset="0"/>
              <a:buChar char="•"/>
            </a:pPr>
            <a:r>
              <a:rPr lang="en-GB" sz="2800" noProof="0" dirty="0">
                <a:solidFill>
                  <a:srgbClr val="263E63"/>
                </a:solidFill>
                <a:latin typeface="Arial"/>
              </a:rPr>
              <a:t>Different methods and metrics across studies.</a:t>
            </a:r>
          </a:p>
          <a:p>
            <a:pPr marL="457200" indent="-457200" algn="l">
              <a:spcAft>
                <a:spcPts val="110"/>
              </a:spcAft>
              <a:buFont typeface="Arial" panose="020B0604020202020204" pitchFamily="34" charset="0"/>
              <a:buChar char="•"/>
            </a:pPr>
            <a:r>
              <a:rPr lang="en-GB" sz="2800" noProof="0" dirty="0">
                <a:solidFill>
                  <a:srgbClr val="263E63"/>
                </a:solidFill>
                <a:latin typeface="Arial"/>
              </a:rPr>
              <a:t>No original high-fidelity CFD or propagation.</a:t>
            </a:r>
          </a:p>
        </p:txBody>
      </p:sp>
      <p:sp>
        <p:nvSpPr>
          <p:cNvPr id="237" name="TextBox 236">
            <a:extLst>
              <a:ext uri="{FF2B5EF4-FFF2-40B4-BE49-F238E27FC236}">
                <a16:creationId xmlns:a16="http://schemas.microsoft.com/office/drawing/2014/main" id="{AB473954-5A27-3C38-736C-F4AEC9C760FF}"/>
              </a:ext>
            </a:extLst>
          </p:cNvPr>
          <p:cNvSpPr txBox="1"/>
          <p:nvPr/>
        </p:nvSpPr>
        <p:spPr>
          <a:xfrm>
            <a:off x="15398458" y="26425209"/>
            <a:ext cx="2926080" cy="529376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 algn="l"/>
            <a:r>
              <a:rPr lang="en-GB" sz="3200" b="1" noProof="0" dirty="0">
                <a:solidFill>
                  <a:srgbClr val="093271"/>
                </a:solidFill>
                <a:latin typeface="Arial"/>
              </a:rPr>
              <a:t>Next step</a:t>
            </a:r>
          </a:p>
        </p:txBody>
      </p:sp>
      <p:sp>
        <p:nvSpPr>
          <p:cNvPr id="238" name="TextBox 237">
            <a:extLst>
              <a:ext uri="{FF2B5EF4-FFF2-40B4-BE49-F238E27FC236}">
                <a16:creationId xmlns:a16="http://schemas.microsoft.com/office/drawing/2014/main" id="{95051686-A471-E835-1444-3395CCDD395A}"/>
              </a:ext>
            </a:extLst>
          </p:cNvPr>
          <p:cNvSpPr txBox="1"/>
          <p:nvPr/>
        </p:nvSpPr>
        <p:spPr>
          <a:xfrm>
            <a:off x="14945006" y="26954585"/>
            <a:ext cx="6492240" cy="2610971"/>
          </a:xfrm>
          <a:prstGeom prst="rect">
            <a:avLst/>
          </a:prstGeom>
          <a:noFill/>
        </p:spPr>
        <p:txBody>
          <a:bodyPr wrap="square" lIns="0" tIns="0" rIns="0" bIns="0">
            <a:spAutoFit/>
          </a:bodyPr>
          <a:lstStyle/>
          <a:p>
            <a:pPr marL="457200" indent="-457200" algn="l">
              <a:spcAft>
                <a:spcPts val="80"/>
              </a:spcAft>
              <a:buFont typeface="Arial" panose="020B0604020202020204" pitchFamily="34" charset="0"/>
              <a:buChar char="•"/>
            </a:pPr>
            <a:r>
              <a:rPr lang="en-GB" sz="2800" noProof="0" dirty="0">
                <a:solidFill>
                  <a:srgbClr val="263E63"/>
                </a:solidFill>
                <a:latin typeface="Arial"/>
              </a:rPr>
              <a:t>Validate with CFD and atmospheric propagation.</a:t>
            </a:r>
          </a:p>
          <a:p>
            <a:pPr marL="457200" indent="-457200" algn="l">
              <a:spcAft>
                <a:spcPts val="80"/>
              </a:spcAft>
              <a:buFont typeface="Arial" panose="020B0604020202020204" pitchFamily="34" charset="0"/>
              <a:buChar char="•"/>
            </a:pPr>
            <a:r>
              <a:rPr lang="en-GB" sz="2800" noProof="0" dirty="0">
                <a:solidFill>
                  <a:srgbClr val="263E63"/>
                </a:solidFill>
                <a:latin typeface="Arial"/>
              </a:rPr>
              <a:t>Assess loudness after propagation.</a:t>
            </a:r>
          </a:p>
          <a:p>
            <a:pPr marL="457200" indent="-457200" algn="l">
              <a:spcAft>
                <a:spcPts val="80"/>
              </a:spcAft>
              <a:buFont typeface="Arial" panose="020B0604020202020204" pitchFamily="34" charset="0"/>
              <a:buChar char="•"/>
            </a:pPr>
            <a:r>
              <a:rPr lang="en-GB" sz="2800" dirty="0">
                <a:solidFill>
                  <a:srgbClr val="263E63"/>
                </a:solidFill>
                <a:latin typeface="Arial"/>
              </a:rPr>
              <a:t>Extend a</a:t>
            </a:r>
            <a:r>
              <a:rPr lang="en-GB" sz="2800" noProof="0" dirty="0">
                <a:solidFill>
                  <a:srgbClr val="263E63"/>
                </a:solidFill>
                <a:latin typeface="Arial"/>
              </a:rPr>
              <a:t>ircraft-level feasibility checks (structural, operational and regulatory).</a:t>
            </a:r>
          </a:p>
        </p:txBody>
      </p:sp>
      <p:sp>
        <p:nvSpPr>
          <p:cNvPr id="239" name="Rounded Rectangle 192">
            <a:extLst>
              <a:ext uri="{FF2B5EF4-FFF2-40B4-BE49-F238E27FC236}">
                <a16:creationId xmlns:a16="http://schemas.microsoft.com/office/drawing/2014/main" id="{6CBDCA62-31F9-D095-E75F-2B8150EA71D3}"/>
              </a:ext>
            </a:extLst>
          </p:cNvPr>
          <p:cNvSpPr/>
          <p:nvPr/>
        </p:nvSpPr>
        <p:spPr>
          <a:xfrm>
            <a:off x="382950" y="29764862"/>
            <a:ext cx="21122640" cy="3065571"/>
          </a:xfrm>
          <a:prstGeom prst="roundRect">
            <a:avLst/>
          </a:prstGeom>
          <a:solidFill>
            <a:srgbClr val="EBF7FF"/>
          </a:solidFill>
          <a:ln w="2540">
            <a:solidFill>
              <a:srgbClr val="EBF7FF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noProof="0" dirty="0"/>
          </a:p>
        </p:txBody>
      </p:sp>
      <p:sp>
        <p:nvSpPr>
          <p:cNvPr id="240" name="Footer reference heading">
            <a:extLst>
              <a:ext uri="{FF2B5EF4-FFF2-40B4-BE49-F238E27FC236}">
                <a16:creationId xmlns:a16="http://schemas.microsoft.com/office/drawing/2014/main" id="{EED06B97-17C7-AADD-5001-9927CC0036DE}"/>
              </a:ext>
            </a:extLst>
          </p:cNvPr>
          <p:cNvSpPr txBox="1"/>
          <p:nvPr/>
        </p:nvSpPr>
        <p:spPr>
          <a:xfrm>
            <a:off x="1385358" y="29876526"/>
            <a:ext cx="3698904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lang="en-GB" sz="3600" b="1" dirty="0">
                <a:solidFill>
                  <a:srgbClr val="12407D"/>
                </a:solidFill>
                <a:latin typeface="Arial"/>
              </a:rPr>
              <a:t>R</a:t>
            </a:r>
            <a:r>
              <a:rPr lang="en-GB" sz="3600" b="1" noProof="0" dirty="0" err="1">
                <a:solidFill>
                  <a:srgbClr val="12407D"/>
                </a:solidFill>
                <a:latin typeface="Arial"/>
              </a:rPr>
              <a:t>eferences</a:t>
            </a:r>
            <a:r>
              <a:rPr lang="en-GB" sz="3600" b="1" noProof="0" dirty="0">
                <a:solidFill>
                  <a:srgbClr val="12407D"/>
                </a:solidFill>
                <a:latin typeface="Arial"/>
              </a:rPr>
              <a:t> </a:t>
            </a:r>
          </a:p>
        </p:txBody>
      </p:sp>
      <p:sp>
        <p:nvSpPr>
          <p:cNvPr id="273" name="TextBox 272">
            <a:extLst>
              <a:ext uri="{FF2B5EF4-FFF2-40B4-BE49-F238E27FC236}">
                <a16:creationId xmlns:a16="http://schemas.microsoft.com/office/drawing/2014/main" id="{9A7BB82D-D99D-056D-B7EF-9E31A31A3CE8}"/>
              </a:ext>
            </a:extLst>
          </p:cNvPr>
          <p:cNvSpPr txBox="1"/>
          <p:nvPr/>
        </p:nvSpPr>
        <p:spPr>
          <a:xfrm>
            <a:off x="13612188" y="7930252"/>
            <a:ext cx="7223760" cy="467820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r>
              <a:rPr lang="en-GB" sz="2800" b="1" noProof="0" dirty="0">
                <a:latin typeface="Arial" panose="020B0604020202020204" pitchFamily="34" charset="0"/>
                <a:cs typeface="Arial" panose="020B0604020202020204" pitchFamily="34" charset="0"/>
              </a:rPr>
              <a:t>Check framework consistency</a:t>
            </a:r>
            <a:endParaRPr lang="en-GB" sz="2800" b="1" noProof="0" dirty="0">
              <a:solidFill>
                <a:srgbClr val="09327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21" name="Rounded Rectangle 97">
            <a:extLst>
              <a:ext uri="{FF2B5EF4-FFF2-40B4-BE49-F238E27FC236}">
                <a16:creationId xmlns:a16="http://schemas.microsoft.com/office/drawing/2014/main" id="{147B8058-9648-7E37-2B48-273CC6D01F8D}"/>
              </a:ext>
            </a:extLst>
          </p:cNvPr>
          <p:cNvSpPr/>
          <p:nvPr/>
        </p:nvSpPr>
        <p:spPr>
          <a:xfrm>
            <a:off x="12025391" y="12198402"/>
            <a:ext cx="9521952" cy="1849987"/>
          </a:xfrm>
          <a:prstGeom prst="roundRect">
            <a:avLst/>
          </a:prstGeom>
          <a:solidFill>
            <a:srgbClr val="FFFFFF"/>
          </a:solidFill>
          <a:ln w="8890">
            <a:solidFill>
              <a:srgbClr val="D3E4F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noProof="0" dirty="0"/>
          </a:p>
        </p:txBody>
      </p:sp>
      <p:sp>
        <p:nvSpPr>
          <p:cNvPr id="326" name="TextBox 325">
            <a:extLst>
              <a:ext uri="{FF2B5EF4-FFF2-40B4-BE49-F238E27FC236}">
                <a16:creationId xmlns:a16="http://schemas.microsoft.com/office/drawing/2014/main" id="{B5B908F2-677E-FEBF-3AA7-B9BF066FAC23}"/>
              </a:ext>
            </a:extLst>
          </p:cNvPr>
          <p:cNvSpPr txBox="1"/>
          <p:nvPr/>
        </p:nvSpPr>
        <p:spPr>
          <a:xfrm>
            <a:off x="14896683" y="12192214"/>
            <a:ext cx="3337560" cy="467820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 algn="l"/>
            <a:r>
              <a:rPr lang="en-GB" sz="2800" b="1" noProof="0" dirty="0">
                <a:solidFill>
                  <a:srgbClr val="093271"/>
                </a:solidFill>
                <a:latin typeface="Arial"/>
              </a:rPr>
              <a:t>Forebody shaping</a:t>
            </a:r>
          </a:p>
        </p:txBody>
      </p:sp>
      <p:sp>
        <p:nvSpPr>
          <p:cNvPr id="327" name="TextBox 326">
            <a:extLst>
              <a:ext uri="{FF2B5EF4-FFF2-40B4-BE49-F238E27FC236}">
                <a16:creationId xmlns:a16="http://schemas.microsoft.com/office/drawing/2014/main" id="{0064F2D0-E292-80D9-99D4-D54191BF38F9}"/>
              </a:ext>
            </a:extLst>
          </p:cNvPr>
          <p:cNvSpPr txBox="1"/>
          <p:nvPr/>
        </p:nvSpPr>
        <p:spPr>
          <a:xfrm>
            <a:off x="14905750" y="12591595"/>
            <a:ext cx="4123242" cy="1329595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 algn="l"/>
            <a:r>
              <a:rPr lang="en-GB" sz="2800" b="0" noProof="0" dirty="0">
                <a:solidFill>
                  <a:srgbClr val="223250"/>
                </a:solidFill>
                <a:latin typeface="Arial"/>
              </a:rPr>
              <a:t>• Gradual area growth spreads the leading compression.</a:t>
            </a:r>
          </a:p>
        </p:txBody>
      </p:sp>
      <p:sp>
        <p:nvSpPr>
          <p:cNvPr id="328" name="Rounded Rectangle 104">
            <a:extLst>
              <a:ext uri="{FF2B5EF4-FFF2-40B4-BE49-F238E27FC236}">
                <a16:creationId xmlns:a16="http://schemas.microsoft.com/office/drawing/2014/main" id="{ADAAEA36-EDE7-37D2-83A6-BCE234663958}"/>
              </a:ext>
            </a:extLst>
          </p:cNvPr>
          <p:cNvSpPr/>
          <p:nvPr/>
        </p:nvSpPr>
        <p:spPr>
          <a:xfrm>
            <a:off x="19316859" y="12686408"/>
            <a:ext cx="1966639" cy="853831"/>
          </a:xfrm>
          <a:prstGeom prst="roundRect">
            <a:avLst/>
          </a:prstGeom>
          <a:solidFill>
            <a:srgbClr val="8FD05D"/>
          </a:solidFill>
          <a:ln w="6350">
            <a:solidFill>
              <a:srgbClr val="8FD05D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lIns="0" tIns="0" rIns="0" bIns="0" rtlCol="0" anchor="ctr"/>
          <a:lstStyle/>
          <a:p>
            <a:pPr algn="ctr"/>
            <a:r>
              <a:rPr lang="en-GB" sz="2800" b="1" noProof="0" dirty="0">
                <a:solidFill>
                  <a:srgbClr val="093271"/>
                </a:solidFill>
                <a:latin typeface="Arial"/>
              </a:rPr>
              <a:t>High
confidence</a:t>
            </a:r>
          </a:p>
        </p:txBody>
      </p:sp>
      <p:sp>
        <p:nvSpPr>
          <p:cNvPr id="329" name="Rounded Rectangle 105">
            <a:extLst>
              <a:ext uri="{FF2B5EF4-FFF2-40B4-BE49-F238E27FC236}">
                <a16:creationId xmlns:a16="http://schemas.microsoft.com/office/drawing/2014/main" id="{8DB61B32-DDDB-0610-8951-34D7097CE3C5}"/>
              </a:ext>
            </a:extLst>
          </p:cNvPr>
          <p:cNvSpPr/>
          <p:nvPr/>
        </p:nvSpPr>
        <p:spPr>
          <a:xfrm>
            <a:off x="12017355" y="14181421"/>
            <a:ext cx="9536177" cy="2052952"/>
          </a:xfrm>
          <a:prstGeom prst="roundRect">
            <a:avLst/>
          </a:prstGeom>
          <a:solidFill>
            <a:srgbClr val="FFFFFF"/>
          </a:solidFill>
          <a:ln w="8890">
            <a:solidFill>
              <a:srgbClr val="D3E4F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noProof="0" dirty="0"/>
          </a:p>
        </p:txBody>
      </p:sp>
      <p:sp>
        <p:nvSpPr>
          <p:cNvPr id="343" name="TextBox 342">
            <a:extLst>
              <a:ext uri="{FF2B5EF4-FFF2-40B4-BE49-F238E27FC236}">
                <a16:creationId xmlns:a16="http://schemas.microsoft.com/office/drawing/2014/main" id="{7850C121-78C4-3439-2714-9F35607BFEBC}"/>
              </a:ext>
            </a:extLst>
          </p:cNvPr>
          <p:cNvSpPr txBox="1"/>
          <p:nvPr/>
        </p:nvSpPr>
        <p:spPr>
          <a:xfrm>
            <a:off x="14897714" y="14307293"/>
            <a:ext cx="3628837" cy="467820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 algn="l"/>
            <a:r>
              <a:rPr lang="en-GB" sz="2800" b="1" noProof="0" dirty="0">
                <a:solidFill>
                  <a:srgbClr val="093271"/>
                </a:solidFill>
                <a:latin typeface="Arial"/>
              </a:rPr>
              <a:t>Total equivalent area</a:t>
            </a:r>
          </a:p>
        </p:txBody>
      </p:sp>
      <p:sp>
        <p:nvSpPr>
          <p:cNvPr id="344" name="TextBox 343">
            <a:extLst>
              <a:ext uri="{FF2B5EF4-FFF2-40B4-BE49-F238E27FC236}">
                <a16:creationId xmlns:a16="http://schemas.microsoft.com/office/drawing/2014/main" id="{95257359-1049-1186-55EB-43FF87380623}"/>
              </a:ext>
            </a:extLst>
          </p:cNvPr>
          <p:cNvSpPr txBox="1"/>
          <p:nvPr/>
        </p:nvSpPr>
        <p:spPr>
          <a:xfrm>
            <a:off x="14868951" y="14729454"/>
            <a:ext cx="4431820" cy="1329595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 algn="l"/>
            <a:r>
              <a:rPr lang="en-GB" sz="2800" b="0" noProof="0" dirty="0">
                <a:solidFill>
                  <a:srgbClr val="223250"/>
                </a:solidFill>
                <a:latin typeface="Arial"/>
              </a:rPr>
              <a:t>• Manage the combined volume-and-lift distribution, not fuselage shape alone.</a:t>
            </a:r>
          </a:p>
        </p:txBody>
      </p:sp>
      <p:sp>
        <p:nvSpPr>
          <p:cNvPr id="346" name="Rounded Rectangle 122">
            <a:extLst>
              <a:ext uri="{FF2B5EF4-FFF2-40B4-BE49-F238E27FC236}">
                <a16:creationId xmlns:a16="http://schemas.microsoft.com/office/drawing/2014/main" id="{69DA667B-3209-BD78-92C8-53A8F3593145}"/>
              </a:ext>
            </a:extLst>
          </p:cNvPr>
          <p:cNvSpPr/>
          <p:nvPr/>
        </p:nvSpPr>
        <p:spPr>
          <a:xfrm>
            <a:off x="12031581" y="16367515"/>
            <a:ext cx="9555914" cy="1863698"/>
          </a:xfrm>
          <a:prstGeom prst="roundRect">
            <a:avLst/>
          </a:prstGeom>
          <a:solidFill>
            <a:srgbClr val="FFFFFF"/>
          </a:solidFill>
          <a:ln w="8890">
            <a:solidFill>
              <a:srgbClr val="D3E4F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noProof="0" dirty="0"/>
          </a:p>
        </p:txBody>
      </p:sp>
      <p:sp>
        <p:nvSpPr>
          <p:cNvPr id="349" name="TextBox 348">
            <a:extLst>
              <a:ext uri="{FF2B5EF4-FFF2-40B4-BE49-F238E27FC236}">
                <a16:creationId xmlns:a16="http://schemas.microsoft.com/office/drawing/2014/main" id="{869C55C5-A8A4-5C2E-DE02-A56DDC0D7E8F}"/>
              </a:ext>
            </a:extLst>
          </p:cNvPr>
          <p:cNvSpPr txBox="1"/>
          <p:nvPr/>
        </p:nvSpPr>
        <p:spPr>
          <a:xfrm>
            <a:off x="14896683" y="16424792"/>
            <a:ext cx="4032816" cy="467820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 algn="l"/>
            <a:r>
              <a:rPr lang="en-GB" sz="2800" b="1" noProof="0" dirty="0">
                <a:solidFill>
                  <a:srgbClr val="093271"/>
                </a:solidFill>
                <a:latin typeface="Arial"/>
              </a:rPr>
              <a:t>Wing and aft geometry</a:t>
            </a:r>
          </a:p>
        </p:txBody>
      </p:sp>
      <p:sp>
        <p:nvSpPr>
          <p:cNvPr id="350" name="TextBox 349">
            <a:extLst>
              <a:ext uri="{FF2B5EF4-FFF2-40B4-BE49-F238E27FC236}">
                <a16:creationId xmlns:a16="http://schemas.microsoft.com/office/drawing/2014/main" id="{12658D3B-67C6-3507-87BD-EED4EAD885C3}"/>
              </a:ext>
            </a:extLst>
          </p:cNvPr>
          <p:cNvSpPr txBox="1"/>
          <p:nvPr/>
        </p:nvSpPr>
        <p:spPr>
          <a:xfrm>
            <a:off x="14868951" y="16831440"/>
            <a:ext cx="4431820" cy="1329595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 algn="l"/>
            <a:r>
              <a:rPr lang="en-GB" sz="2800" b="0" noProof="0" dirty="0">
                <a:solidFill>
                  <a:srgbClr val="223250"/>
                </a:solidFill>
                <a:latin typeface="Arial"/>
              </a:rPr>
              <a:t>• Benefits depend on configuration, trim and integration constraints.</a:t>
            </a:r>
          </a:p>
        </p:txBody>
      </p:sp>
      <p:sp>
        <p:nvSpPr>
          <p:cNvPr id="359" name="Rounded Rectangle 135">
            <a:extLst>
              <a:ext uri="{FF2B5EF4-FFF2-40B4-BE49-F238E27FC236}">
                <a16:creationId xmlns:a16="http://schemas.microsoft.com/office/drawing/2014/main" id="{57D9C582-4C7A-AB4F-AE92-708E9BEF532A}"/>
              </a:ext>
            </a:extLst>
          </p:cNvPr>
          <p:cNvSpPr/>
          <p:nvPr/>
        </p:nvSpPr>
        <p:spPr>
          <a:xfrm>
            <a:off x="12011987" y="18383505"/>
            <a:ext cx="9541545" cy="2313429"/>
          </a:xfrm>
          <a:prstGeom prst="roundRect">
            <a:avLst/>
          </a:prstGeom>
          <a:solidFill>
            <a:srgbClr val="FFFFFF"/>
          </a:solidFill>
          <a:ln w="8890">
            <a:solidFill>
              <a:srgbClr val="D3E4F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noProof="0" dirty="0"/>
          </a:p>
        </p:txBody>
      </p:sp>
      <p:sp>
        <p:nvSpPr>
          <p:cNvPr id="364" name="TextBox 363">
            <a:extLst>
              <a:ext uri="{FF2B5EF4-FFF2-40B4-BE49-F238E27FC236}">
                <a16:creationId xmlns:a16="http://schemas.microsoft.com/office/drawing/2014/main" id="{40C0FEAA-61D5-EB0D-4359-E5C1DE25D75F}"/>
              </a:ext>
            </a:extLst>
          </p:cNvPr>
          <p:cNvSpPr txBox="1"/>
          <p:nvPr/>
        </p:nvSpPr>
        <p:spPr>
          <a:xfrm>
            <a:off x="14869026" y="18565909"/>
            <a:ext cx="4771644" cy="467820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 algn="l"/>
            <a:r>
              <a:rPr lang="en-GB" sz="2800" b="1" noProof="0" dirty="0">
                <a:solidFill>
                  <a:srgbClr val="093271"/>
                </a:solidFill>
                <a:latin typeface="Arial"/>
              </a:rPr>
              <a:t>Local flow-control devices</a:t>
            </a:r>
          </a:p>
        </p:txBody>
      </p:sp>
      <p:sp>
        <p:nvSpPr>
          <p:cNvPr id="365" name="TextBox 364">
            <a:extLst>
              <a:ext uri="{FF2B5EF4-FFF2-40B4-BE49-F238E27FC236}">
                <a16:creationId xmlns:a16="http://schemas.microsoft.com/office/drawing/2014/main" id="{F9B10CA2-45AD-26F0-38D0-AE34BD1359B3}"/>
              </a:ext>
            </a:extLst>
          </p:cNvPr>
          <p:cNvSpPr txBox="1"/>
          <p:nvPr/>
        </p:nvSpPr>
        <p:spPr>
          <a:xfrm>
            <a:off x="14763288" y="19096047"/>
            <a:ext cx="4606091" cy="1329595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 algn="l"/>
            <a:r>
              <a:rPr lang="en-GB" sz="2800" b="0" noProof="0" dirty="0">
                <a:solidFill>
                  <a:srgbClr val="263E63"/>
                </a:solidFill>
                <a:latin typeface="Arial"/>
              </a:rPr>
              <a:t>• Evidence is limited and not</a:t>
            </a:r>
            <a:r>
              <a:rPr lang="en-GB" sz="2800" noProof="0" dirty="0">
                <a:solidFill>
                  <a:srgbClr val="263E63"/>
                </a:solidFill>
                <a:latin typeface="Arial"/>
              </a:rPr>
              <a:t> </a:t>
            </a:r>
            <a:r>
              <a:rPr lang="en-GB" sz="2800" b="0" noProof="0" dirty="0">
                <a:solidFill>
                  <a:srgbClr val="263E63"/>
                </a:solidFill>
                <a:latin typeface="Arial"/>
              </a:rPr>
              <a:t>mature</a:t>
            </a:r>
            <a:r>
              <a:rPr lang="en-GB" sz="2800" noProof="0" dirty="0">
                <a:solidFill>
                  <a:srgbClr val="263E63"/>
                </a:solidFill>
                <a:latin typeface="Arial"/>
              </a:rPr>
              <a:t> for primary boom control.</a:t>
            </a:r>
            <a:endParaRPr lang="en-GB" sz="2800" b="0" noProof="0" dirty="0">
              <a:solidFill>
                <a:srgbClr val="263E63"/>
              </a:solidFill>
              <a:latin typeface="Arial"/>
            </a:endParaRPr>
          </a:p>
        </p:txBody>
      </p:sp>
      <p:sp>
        <p:nvSpPr>
          <p:cNvPr id="369" name="Rounded Rectangle 104">
            <a:extLst>
              <a:ext uri="{FF2B5EF4-FFF2-40B4-BE49-F238E27FC236}">
                <a16:creationId xmlns:a16="http://schemas.microsoft.com/office/drawing/2014/main" id="{5C142121-3B72-069A-E171-95A7B3DB946D}"/>
              </a:ext>
            </a:extLst>
          </p:cNvPr>
          <p:cNvSpPr/>
          <p:nvPr/>
        </p:nvSpPr>
        <p:spPr>
          <a:xfrm>
            <a:off x="19362379" y="14772573"/>
            <a:ext cx="1980348" cy="853831"/>
          </a:xfrm>
          <a:prstGeom prst="roundRect">
            <a:avLst/>
          </a:prstGeom>
          <a:solidFill>
            <a:srgbClr val="8FD05D"/>
          </a:solidFill>
          <a:ln w="6350">
            <a:solidFill>
              <a:srgbClr val="8FD05D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lIns="0" tIns="0" rIns="0" bIns="0" rtlCol="0" anchor="ctr"/>
          <a:lstStyle/>
          <a:p>
            <a:pPr algn="ctr"/>
            <a:r>
              <a:rPr lang="en-GB" sz="2800" b="1" noProof="0" dirty="0">
                <a:solidFill>
                  <a:srgbClr val="093271"/>
                </a:solidFill>
                <a:latin typeface="Arial"/>
              </a:rPr>
              <a:t>High
confidence</a:t>
            </a:r>
          </a:p>
        </p:txBody>
      </p:sp>
      <p:sp>
        <p:nvSpPr>
          <p:cNvPr id="371" name="Rounded Rectangle 104">
            <a:extLst>
              <a:ext uri="{FF2B5EF4-FFF2-40B4-BE49-F238E27FC236}">
                <a16:creationId xmlns:a16="http://schemas.microsoft.com/office/drawing/2014/main" id="{101784C2-4799-4532-5C32-B64481C8007C}"/>
              </a:ext>
            </a:extLst>
          </p:cNvPr>
          <p:cNvSpPr/>
          <p:nvPr/>
        </p:nvSpPr>
        <p:spPr>
          <a:xfrm>
            <a:off x="19376087" y="16854376"/>
            <a:ext cx="1981782" cy="853831"/>
          </a:xfrm>
          <a:prstGeom prst="roundRect">
            <a:avLst/>
          </a:prstGeom>
          <a:solidFill>
            <a:srgbClr val="FFCC00"/>
          </a:solidFill>
          <a:ln w="6350">
            <a:solidFill>
              <a:srgbClr val="8FD05D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lIns="0" tIns="0" rIns="0" bIns="0" rtlCol="0" anchor="ctr"/>
          <a:lstStyle/>
          <a:p>
            <a:pPr algn="ctr"/>
            <a:r>
              <a:rPr lang="en-GB" sz="2800" b="1" noProof="0" dirty="0">
                <a:solidFill>
                  <a:srgbClr val="093271"/>
                </a:solidFill>
                <a:latin typeface="Arial"/>
              </a:rPr>
              <a:t>Medium
confidence</a:t>
            </a:r>
          </a:p>
        </p:txBody>
      </p:sp>
      <p:sp>
        <p:nvSpPr>
          <p:cNvPr id="373" name="Rounded Rectangle 104">
            <a:extLst>
              <a:ext uri="{FF2B5EF4-FFF2-40B4-BE49-F238E27FC236}">
                <a16:creationId xmlns:a16="http://schemas.microsoft.com/office/drawing/2014/main" id="{996F8086-A1A4-CA90-0876-82DA60138B23}"/>
              </a:ext>
            </a:extLst>
          </p:cNvPr>
          <p:cNvSpPr/>
          <p:nvPr/>
        </p:nvSpPr>
        <p:spPr>
          <a:xfrm>
            <a:off x="19376087" y="19070351"/>
            <a:ext cx="1966640" cy="853831"/>
          </a:xfrm>
          <a:prstGeom prst="roundRect">
            <a:avLst/>
          </a:prstGeom>
          <a:solidFill>
            <a:srgbClr val="FF7C80"/>
          </a:solidFill>
          <a:ln w="6350">
            <a:solidFill>
              <a:srgbClr val="8FD05D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lIns="0" tIns="0" rIns="0" bIns="0" rtlCol="0" anchor="ctr"/>
          <a:lstStyle/>
          <a:p>
            <a:pPr algn="ctr"/>
            <a:r>
              <a:rPr lang="en-GB" sz="2800" b="1" noProof="0" dirty="0">
                <a:solidFill>
                  <a:srgbClr val="093271"/>
                </a:solidFill>
                <a:latin typeface="Arial"/>
              </a:rPr>
              <a:t>Low
confidence</a:t>
            </a:r>
          </a:p>
        </p:txBody>
      </p:sp>
      <p:sp>
        <p:nvSpPr>
          <p:cNvPr id="387" name="Rounded Rectangle 57">
            <a:extLst>
              <a:ext uri="{FF2B5EF4-FFF2-40B4-BE49-F238E27FC236}">
                <a16:creationId xmlns:a16="http://schemas.microsoft.com/office/drawing/2014/main" id="{BC84287E-B571-03CE-6D85-B13383794DC0}"/>
              </a:ext>
            </a:extLst>
          </p:cNvPr>
          <p:cNvSpPr/>
          <p:nvPr/>
        </p:nvSpPr>
        <p:spPr>
          <a:xfrm>
            <a:off x="339672" y="17189457"/>
            <a:ext cx="11554476" cy="1406305"/>
          </a:xfrm>
          <a:prstGeom prst="roundRect">
            <a:avLst/>
          </a:prstGeom>
          <a:solidFill>
            <a:schemeClr val="tx2">
              <a:lumMod val="20000"/>
              <a:lumOff val="80000"/>
            </a:schemeClr>
          </a:solidFill>
          <a:ln w="8890">
            <a:solidFill>
              <a:srgbClr val="D3E4F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noProof="0" dirty="0"/>
          </a:p>
        </p:txBody>
      </p:sp>
      <p:sp>
        <p:nvSpPr>
          <p:cNvPr id="389" name="TextBox 388">
            <a:extLst>
              <a:ext uri="{FF2B5EF4-FFF2-40B4-BE49-F238E27FC236}">
                <a16:creationId xmlns:a16="http://schemas.microsoft.com/office/drawing/2014/main" id="{B799B0AB-B963-47DC-B3BE-C88E37A3DD5D}"/>
              </a:ext>
            </a:extLst>
          </p:cNvPr>
          <p:cNvSpPr txBox="1"/>
          <p:nvPr/>
        </p:nvSpPr>
        <p:spPr>
          <a:xfrm>
            <a:off x="1396390" y="17417760"/>
            <a:ext cx="10419001" cy="898708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r>
              <a:rPr lang="en-GB" sz="2800" noProof="0" dirty="0">
                <a:solidFill>
                  <a:schemeClr val="tx2"/>
                </a:solidFill>
                <a:latin typeface="Arial"/>
              </a:rPr>
              <a:t>A better near-field source signature does not automatically mean a quieter ground-level sonic boom.</a:t>
            </a:r>
          </a:p>
        </p:txBody>
      </p:sp>
      <p:sp>
        <p:nvSpPr>
          <p:cNvPr id="394" name="TextBox 393">
            <a:extLst>
              <a:ext uri="{FF2B5EF4-FFF2-40B4-BE49-F238E27FC236}">
                <a16:creationId xmlns:a16="http://schemas.microsoft.com/office/drawing/2014/main" id="{A651AA05-C433-B493-1B27-EA69CF5BC48C}"/>
              </a:ext>
            </a:extLst>
          </p:cNvPr>
          <p:cNvSpPr txBox="1"/>
          <p:nvPr/>
        </p:nvSpPr>
        <p:spPr>
          <a:xfrm>
            <a:off x="1084908" y="19401533"/>
            <a:ext cx="9784080" cy="590931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 algn="ctr"/>
            <a:r>
              <a:rPr lang="en-GB" sz="3600" b="1" noProof="0" dirty="0">
                <a:solidFill>
                  <a:srgbClr val="093271"/>
                </a:solidFill>
                <a:latin typeface="Arial"/>
              </a:rPr>
              <a:t>Evidence-weighted concept-stage guidance</a:t>
            </a:r>
          </a:p>
        </p:txBody>
      </p:sp>
      <p:sp>
        <p:nvSpPr>
          <p:cNvPr id="395" name="Rounded Rectangle 148">
            <a:extLst>
              <a:ext uri="{FF2B5EF4-FFF2-40B4-BE49-F238E27FC236}">
                <a16:creationId xmlns:a16="http://schemas.microsoft.com/office/drawing/2014/main" id="{4A2BEFB7-5A0E-3B35-3D9B-8F94A114CA52}"/>
              </a:ext>
            </a:extLst>
          </p:cNvPr>
          <p:cNvSpPr/>
          <p:nvPr/>
        </p:nvSpPr>
        <p:spPr>
          <a:xfrm>
            <a:off x="806016" y="20244093"/>
            <a:ext cx="3168396" cy="2573662"/>
          </a:xfrm>
          <a:prstGeom prst="roundRect">
            <a:avLst/>
          </a:prstGeom>
          <a:solidFill>
            <a:srgbClr val="FFFFFF"/>
          </a:solidFill>
          <a:ln w="10160">
            <a:solidFill>
              <a:srgbClr val="D3E4F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noProof="0" dirty="0"/>
          </a:p>
        </p:txBody>
      </p:sp>
      <p:cxnSp>
        <p:nvCxnSpPr>
          <p:cNvPr id="396" name="Connector 149">
            <a:extLst>
              <a:ext uri="{FF2B5EF4-FFF2-40B4-BE49-F238E27FC236}">
                <a16:creationId xmlns:a16="http://schemas.microsoft.com/office/drawing/2014/main" id="{F62866DD-40B9-2D9E-F0AA-21F93C5626B6}"/>
              </a:ext>
            </a:extLst>
          </p:cNvPr>
          <p:cNvCxnSpPr>
            <a:cxnSpLocks/>
          </p:cNvCxnSpPr>
          <p:nvPr/>
        </p:nvCxnSpPr>
        <p:spPr>
          <a:xfrm>
            <a:off x="1674696" y="20826857"/>
            <a:ext cx="365760" cy="0"/>
          </a:xfrm>
          <a:prstGeom prst="line">
            <a:avLst/>
          </a:prstGeom>
          <a:ln w="38100">
            <a:solidFill>
              <a:srgbClr val="0070C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397" name="Connector 150">
            <a:extLst>
              <a:ext uri="{FF2B5EF4-FFF2-40B4-BE49-F238E27FC236}">
                <a16:creationId xmlns:a16="http://schemas.microsoft.com/office/drawing/2014/main" id="{4142F0AD-500E-F2C7-E063-7F713C0CAB91}"/>
              </a:ext>
            </a:extLst>
          </p:cNvPr>
          <p:cNvCxnSpPr/>
          <p:nvPr/>
        </p:nvCxnSpPr>
        <p:spPr>
          <a:xfrm flipV="1">
            <a:off x="2040456" y="20479385"/>
            <a:ext cx="228600" cy="347472"/>
          </a:xfrm>
          <a:prstGeom prst="line">
            <a:avLst/>
          </a:prstGeom>
          <a:ln w="38100">
            <a:solidFill>
              <a:srgbClr val="0070C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398" name="Connector 151">
            <a:extLst>
              <a:ext uri="{FF2B5EF4-FFF2-40B4-BE49-F238E27FC236}">
                <a16:creationId xmlns:a16="http://schemas.microsoft.com/office/drawing/2014/main" id="{C3AFFF2B-0299-4090-E883-B5F36D23300B}"/>
              </a:ext>
            </a:extLst>
          </p:cNvPr>
          <p:cNvCxnSpPr/>
          <p:nvPr/>
        </p:nvCxnSpPr>
        <p:spPr>
          <a:xfrm>
            <a:off x="2269056" y="20479385"/>
            <a:ext cx="274320" cy="694944"/>
          </a:xfrm>
          <a:prstGeom prst="line">
            <a:avLst/>
          </a:prstGeom>
          <a:ln w="38100">
            <a:solidFill>
              <a:srgbClr val="0070C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399" name="Connector 152">
            <a:extLst>
              <a:ext uri="{FF2B5EF4-FFF2-40B4-BE49-F238E27FC236}">
                <a16:creationId xmlns:a16="http://schemas.microsoft.com/office/drawing/2014/main" id="{1F5EB41F-3A10-7D4F-2A27-2D3975FA91AC}"/>
              </a:ext>
            </a:extLst>
          </p:cNvPr>
          <p:cNvCxnSpPr/>
          <p:nvPr/>
        </p:nvCxnSpPr>
        <p:spPr>
          <a:xfrm flipV="1">
            <a:off x="2543376" y="20826857"/>
            <a:ext cx="228600" cy="347472"/>
          </a:xfrm>
          <a:prstGeom prst="line">
            <a:avLst/>
          </a:prstGeom>
          <a:ln w="38100">
            <a:solidFill>
              <a:srgbClr val="0070C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400" name="Connector 153">
            <a:extLst>
              <a:ext uri="{FF2B5EF4-FFF2-40B4-BE49-F238E27FC236}">
                <a16:creationId xmlns:a16="http://schemas.microsoft.com/office/drawing/2014/main" id="{C9EC2A63-7230-70CB-5D7D-BB11EFEF1FA0}"/>
              </a:ext>
            </a:extLst>
          </p:cNvPr>
          <p:cNvCxnSpPr>
            <a:cxnSpLocks/>
          </p:cNvCxnSpPr>
          <p:nvPr/>
        </p:nvCxnSpPr>
        <p:spPr>
          <a:xfrm>
            <a:off x="2771976" y="20826857"/>
            <a:ext cx="320040" cy="0"/>
          </a:xfrm>
          <a:prstGeom prst="line">
            <a:avLst/>
          </a:prstGeom>
          <a:ln w="38100">
            <a:solidFill>
              <a:srgbClr val="0070C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401" name="TextBox 400">
            <a:extLst>
              <a:ext uri="{FF2B5EF4-FFF2-40B4-BE49-F238E27FC236}">
                <a16:creationId xmlns:a16="http://schemas.microsoft.com/office/drawing/2014/main" id="{24291304-BF1D-2BC3-E179-3514D4061496}"/>
              </a:ext>
            </a:extLst>
          </p:cNvPr>
          <p:cNvSpPr txBox="1"/>
          <p:nvPr/>
        </p:nvSpPr>
        <p:spPr>
          <a:xfrm>
            <a:off x="897456" y="21348478"/>
            <a:ext cx="2970276" cy="1329595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 algn="ctr"/>
            <a:r>
              <a:rPr lang="en-GB" sz="2800" b="1" noProof="0" dirty="0">
                <a:solidFill>
                  <a:srgbClr val="093271"/>
                </a:solidFill>
                <a:latin typeface="Arial"/>
              </a:rPr>
              <a:t>Expected
source-signature
influence</a:t>
            </a:r>
          </a:p>
        </p:txBody>
      </p:sp>
      <p:sp>
        <p:nvSpPr>
          <p:cNvPr id="403" name="Down Arrow 156">
            <a:extLst>
              <a:ext uri="{FF2B5EF4-FFF2-40B4-BE49-F238E27FC236}">
                <a16:creationId xmlns:a16="http://schemas.microsoft.com/office/drawing/2014/main" id="{8EC1E272-2E91-0A72-BE81-C6783AF860D2}"/>
              </a:ext>
            </a:extLst>
          </p:cNvPr>
          <p:cNvSpPr/>
          <p:nvPr/>
        </p:nvSpPr>
        <p:spPr>
          <a:xfrm>
            <a:off x="2104464" y="22889687"/>
            <a:ext cx="347472" cy="502920"/>
          </a:xfrm>
          <a:prstGeom prst="downArrow">
            <a:avLst/>
          </a:prstGeom>
          <a:solidFill>
            <a:srgbClr val="125DB5"/>
          </a:solidFill>
          <a:ln>
            <a:solidFill>
              <a:srgbClr val="125DB5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noProof="0" dirty="0"/>
          </a:p>
        </p:txBody>
      </p:sp>
      <p:sp>
        <p:nvSpPr>
          <p:cNvPr id="408" name="TextBox 407">
            <a:extLst>
              <a:ext uri="{FF2B5EF4-FFF2-40B4-BE49-F238E27FC236}">
                <a16:creationId xmlns:a16="http://schemas.microsoft.com/office/drawing/2014/main" id="{B34A3433-974C-9A55-0079-46438E79C769}"/>
              </a:ext>
            </a:extLst>
          </p:cNvPr>
          <p:cNvSpPr txBox="1"/>
          <p:nvPr/>
        </p:nvSpPr>
        <p:spPr>
          <a:xfrm>
            <a:off x="4910183" y="21530242"/>
            <a:ext cx="2194560" cy="898708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 algn="ctr"/>
            <a:r>
              <a:rPr lang="en-GB" sz="2800" b="1" noProof="0" dirty="0">
                <a:solidFill>
                  <a:srgbClr val="093271"/>
                </a:solidFill>
                <a:latin typeface="Arial"/>
              </a:rPr>
              <a:t>Evidence
confidence</a:t>
            </a:r>
          </a:p>
        </p:txBody>
      </p:sp>
      <p:sp>
        <p:nvSpPr>
          <p:cNvPr id="410" name="Down Arrow 163">
            <a:extLst>
              <a:ext uri="{FF2B5EF4-FFF2-40B4-BE49-F238E27FC236}">
                <a16:creationId xmlns:a16="http://schemas.microsoft.com/office/drawing/2014/main" id="{D0F4302C-CF25-198D-E2DF-A0279DF7B24A}"/>
              </a:ext>
            </a:extLst>
          </p:cNvPr>
          <p:cNvSpPr/>
          <p:nvPr/>
        </p:nvSpPr>
        <p:spPr>
          <a:xfrm>
            <a:off x="5828514" y="22917119"/>
            <a:ext cx="347472" cy="502920"/>
          </a:xfrm>
          <a:prstGeom prst="downArrow">
            <a:avLst/>
          </a:prstGeom>
          <a:solidFill>
            <a:srgbClr val="125DB5"/>
          </a:solidFill>
          <a:ln>
            <a:solidFill>
              <a:srgbClr val="125DB5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noProof="0" dirty="0"/>
          </a:p>
        </p:txBody>
      </p:sp>
      <p:sp>
        <p:nvSpPr>
          <p:cNvPr id="413" name="TextBox 412">
            <a:extLst>
              <a:ext uri="{FF2B5EF4-FFF2-40B4-BE49-F238E27FC236}">
                <a16:creationId xmlns:a16="http://schemas.microsoft.com/office/drawing/2014/main" id="{EA9E72CD-D163-39AB-A196-8061F9477375}"/>
              </a:ext>
            </a:extLst>
          </p:cNvPr>
          <p:cNvSpPr txBox="1"/>
          <p:nvPr/>
        </p:nvSpPr>
        <p:spPr>
          <a:xfrm>
            <a:off x="8507550" y="21322757"/>
            <a:ext cx="2194560" cy="1329595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 algn="ctr"/>
            <a:r>
              <a:rPr lang="en-GB" sz="2800" b="1" noProof="0" dirty="0">
                <a:solidFill>
                  <a:srgbClr val="093271"/>
                </a:solidFill>
                <a:latin typeface="Arial"/>
              </a:rPr>
              <a:t>Aircraft-design
practicality</a:t>
            </a:r>
          </a:p>
        </p:txBody>
      </p:sp>
      <p:sp>
        <p:nvSpPr>
          <p:cNvPr id="415" name="Down Arrow 168">
            <a:extLst>
              <a:ext uri="{FF2B5EF4-FFF2-40B4-BE49-F238E27FC236}">
                <a16:creationId xmlns:a16="http://schemas.microsoft.com/office/drawing/2014/main" id="{CF808F72-B5E1-EF08-3CB3-8B7E644F0A1D}"/>
              </a:ext>
            </a:extLst>
          </p:cNvPr>
          <p:cNvSpPr/>
          <p:nvPr/>
        </p:nvSpPr>
        <p:spPr>
          <a:xfrm>
            <a:off x="9431094" y="22917119"/>
            <a:ext cx="347472" cy="502920"/>
          </a:xfrm>
          <a:prstGeom prst="downArrow">
            <a:avLst/>
          </a:prstGeom>
          <a:solidFill>
            <a:srgbClr val="125DB5"/>
          </a:solidFill>
          <a:ln>
            <a:solidFill>
              <a:srgbClr val="125DB5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noProof="0" dirty="0"/>
          </a:p>
        </p:txBody>
      </p:sp>
      <p:sp>
        <p:nvSpPr>
          <p:cNvPr id="416" name="Rounded Rectangle 169">
            <a:extLst>
              <a:ext uri="{FF2B5EF4-FFF2-40B4-BE49-F238E27FC236}">
                <a16:creationId xmlns:a16="http://schemas.microsoft.com/office/drawing/2014/main" id="{364628E4-9E21-5C2A-E14D-8832360C3BC8}"/>
              </a:ext>
            </a:extLst>
          </p:cNvPr>
          <p:cNvSpPr/>
          <p:nvPr/>
        </p:nvSpPr>
        <p:spPr>
          <a:xfrm>
            <a:off x="1254070" y="23517146"/>
            <a:ext cx="9646921" cy="814766"/>
          </a:xfrm>
          <a:prstGeom prst="roundRect">
            <a:avLst/>
          </a:prstGeom>
          <a:solidFill>
            <a:srgbClr val="093271"/>
          </a:solidFill>
          <a:ln w="6350">
            <a:solidFill>
              <a:srgbClr val="09327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lIns="18288" tIns="18288" rIns="18288" bIns="18288" rtlCol="0" anchor="ctr"/>
          <a:lstStyle/>
          <a:p>
            <a:pPr algn="ctr"/>
            <a:r>
              <a:rPr lang="en-GB" sz="2800" b="1" noProof="0" dirty="0">
                <a:solidFill>
                  <a:srgbClr val="FFFFFF"/>
                </a:solidFill>
                <a:latin typeface="Arial"/>
              </a:rPr>
              <a:t> Evidence-weighted</a:t>
            </a:r>
            <a:r>
              <a:rPr lang="en-GB" sz="2800" b="1" dirty="0">
                <a:solidFill>
                  <a:srgbClr val="FFFFFF"/>
                </a:solidFill>
                <a:latin typeface="Arial"/>
              </a:rPr>
              <a:t> </a:t>
            </a:r>
            <a:r>
              <a:rPr lang="en-GB" sz="2800" b="1" noProof="0" dirty="0">
                <a:solidFill>
                  <a:srgbClr val="FFFFFF"/>
                </a:solidFill>
                <a:latin typeface="Arial"/>
              </a:rPr>
              <a:t>concept-stage guidance</a:t>
            </a:r>
          </a:p>
        </p:txBody>
      </p:sp>
      <p:sp>
        <p:nvSpPr>
          <p:cNvPr id="425" name="Oval 424">
            <a:extLst>
              <a:ext uri="{FF2B5EF4-FFF2-40B4-BE49-F238E27FC236}">
                <a16:creationId xmlns:a16="http://schemas.microsoft.com/office/drawing/2014/main" id="{D14EF9B5-9D56-D8A1-96F3-E7FE5041A99F}"/>
              </a:ext>
            </a:extLst>
          </p:cNvPr>
          <p:cNvSpPr/>
          <p:nvPr/>
        </p:nvSpPr>
        <p:spPr>
          <a:xfrm>
            <a:off x="554555" y="18877712"/>
            <a:ext cx="502920" cy="502920"/>
          </a:xfrm>
          <a:prstGeom prst="ellipse">
            <a:avLst/>
          </a:prstGeom>
          <a:solidFill>
            <a:srgbClr val="125DB5"/>
          </a:solidFill>
          <a:ln>
            <a:solidFill>
              <a:srgbClr val="125DB5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lIns="0" tIns="0" rIns="0" bIns="0" rtlCol="0" anchor="ctr"/>
          <a:lstStyle/>
          <a:p>
            <a:pPr algn="ctr"/>
            <a:r>
              <a:rPr lang="en-GB" sz="3600" b="1" noProof="0" dirty="0">
                <a:solidFill>
                  <a:srgbClr val="FFFFFF"/>
                </a:solidFill>
                <a:latin typeface="Arial"/>
              </a:rPr>
              <a:t>5</a:t>
            </a:r>
          </a:p>
        </p:txBody>
      </p:sp>
      <p:sp>
        <p:nvSpPr>
          <p:cNvPr id="427" name="TextBox 426">
            <a:extLst>
              <a:ext uri="{FF2B5EF4-FFF2-40B4-BE49-F238E27FC236}">
                <a16:creationId xmlns:a16="http://schemas.microsoft.com/office/drawing/2014/main" id="{F3C7C565-3776-7E04-FDC9-AC610F37DDD9}"/>
              </a:ext>
            </a:extLst>
          </p:cNvPr>
          <p:cNvSpPr txBox="1"/>
          <p:nvPr/>
        </p:nvSpPr>
        <p:spPr>
          <a:xfrm>
            <a:off x="1254071" y="18827421"/>
            <a:ext cx="10561320" cy="590931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 algn="l"/>
            <a:r>
              <a:rPr lang="en-GB" sz="3600" b="1" noProof="0" dirty="0">
                <a:solidFill>
                  <a:srgbClr val="093271"/>
                </a:solidFill>
                <a:latin typeface="Arial"/>
              </a:rPr>
              <a:t>Main project output</a:t>
            </a:r>
          </a:p>
        </p:txBody>
      </p:sp>
      <p:sp>
        <p:nvSpPr>
          <p:cNvPr id="429" name="Rounded Rectangle 8">
            <a:extLst>
              <a:ext uri="{FF2B5EF4-FFF2-40B4-BE49-F238E27FC236}">
                <a16:creationId xmlns:a16="http://schemas.microsoft.com/office/drawing/2014/main" id="{2E386D5D-E078-212F-7218-40CB715655A9}"/>
              </a:ext>
            </a:extLst>
          </p:cNvPr>
          <p:cNvSpPr/>
          <p:nvPr/>
        </p:nvSpPr>
        <p:spPr>
          <a:xfrm>
            <a:off x="339672" y="24492934"/>
            <a:ext cx="11475720" cy="984504"/>
          </a:xfrm>
          <a:prstGeom prst="roundRect">
            <a:avLst/>
          </a:prstGeom>
          <a:solidFill>
            <a:srgbClr val="EBF7FF"/>
          </a:solidFill>
          <a:ln w="1270">
            <a:solidFill>
              <a:srgbClr val="EBF7FF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noProof="0" dirty="0"/>
          </a:p>
        </p:txBody>
      </p:sp>
      <p:sp>
        <p:nvSpPr>
          <p:cNvPr id="417" name="TextBox 416">
            <a:extLst>
              <a:ext uri="{FF2B5EF4-FFF2-40B4-BE49-F238E27FC236}">
                <a16:creationId xmlns:a16="http://schemas.microsoft.com/office/drawing/2014/main" id="{9B6E6F8C-F645-4BFA-4561-6FE95AB3C9BA}"/>
              </a:ext>
            </a:extLst>
          </p:cNvPr>
          <p:cNvSpPr txBox="1"/>
          <p:nvPr/>
        </p:nvSpPr>
        <p:spPr>
          <a:xfrm>
            <a:off x="458225" y="24522710"/>
            <a:ext cx="11377234" cy="898708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 algn="ctr"/>
            <a:r>
              <a:rPr lang="en-GB" sz="2800" b="0" noProof="0" dirty="0">
                <a:solidFill>
                  <a:srgbClr val="093271"/>
                </a:solidFill>
                <a:latin typeface="Arial"/>
              </a:rPr>
              <a:t>Use as an early screening and research prioritisation tool, not a numerical sonic-boom predictor.</a:t>
            </a:r>
          </a:p>
        </p:txBody>
      </p:sp>
      <p:pic>
        <p:nvPicPr>
          <p:cNvPr id="435" name="Graphic 434" descr="End with solid fill">
            <a:extLst>
              <a:ext uri="{FF2B5EF4-FFF2-40B4-BE49-F238E27FC236}">
                <a16:creationId xmlns:a16="http://schemas.microsoft.com/office/drawing/2014/main" id="{6B0E3725-67FA-8CB5-01A6-9AD1CFCB112F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11"/>
              </a:ext>
            </a:extLst>
          </a:blip>
          <a:stretch>
            <a:fillRect/>
          </a:stretch>
        </p:blipFill>
        <p:spPr>
          <a:xfrm>
            <a:off x="13935126" y="26443051"/>
            <a:ext cx="828000" cy="828000"/>
          </a:xfrm>
          <a:prstGeom prst="rect">
            <a:avLst/>
          </a:prstGeom>
        </p:spPr>
      </p:pic>
      <p:pic>
        <p:nvPicPr>
          <p:cNvPr id="437" name="Graphic 436" descr="Warning with solid fill">
            <a:extLst>
              <a:ext uri="{FF2B5EF4-FFF2-40B4-BE49-F238E27FC236}">
                <a16:creationId xmlns:a16="http://schemas.microsoft.com/office/drawing/2014/main" id="{122E2BCB-3242-0608-FEC2-01FE094D5C6F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p:blipFill>
        <p:spPr>
          <a:xfrm>
            <a:off x="8445443" y="26419425"/>
            <a:ext cx="828000" cy="828000"/>
          </a:xfrm>
          <a:prstGeom prst="rect">
            <a:avLst/>
          </a:prstGeom>
        </p:spPr>
      </p:pic>
      <p:pic>
        <p:nvPicPr>
          <p:cNvPr id="439" name="Graphic 438" descr="Badge Tick with solid fill">
            <a:extLst>
              <a:ext uri="{FF2B5EF4-FFF2-40B4-BE49-F238E27FC236}">
                <a16:creationId xmlns:a16="http://schemas.microsoft.com/office/drawing/2014/main" id="{5A16D22A-F916-1F64-E60B-EBA9B2F08B32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13"/>
              </a:ext>
            </a:extLst>
          </a:blip>
          <a:stretch>
            <a:fillRect/>
          </a:stretch>
        </p:blipFill>
        <p:spPr>
          <a:xfrm>
            <a:off x="396568" y="26436074"/>
            <a:ext cx="828000" cy="828000"/>
          </a:xfrm>
          <a:prstGeom prst="rect">
            <a:avLst/>
          </a:prstGeom>
        </p:spPr>
      </p:pic>
      <p:pic>
        <p:nvPicPr>
          <p:cNvPr id="446" name="Graphic 445" descr="Books with solid fill">
            <a:extLst>
              <a:ext uri="{FF2B5EF4-FFF2-40B4-BE49-F238E27FC236}">
                <a16:creationId xmlns:a16="http://schemas.microsoft.com/office/drawing/2014/main" id="{A163C9A8-5105-49F8-C169-2BD6AE82CCC9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p:blipFill>
        <p:spPr>
          <a:xfrm>
            <a:off x="665358" y="29817461"/>
            <a:ext cx="720000" cy="720000"/>
          </a:xfrm>
          <a:prstGeom prst="rect">
            <a:avLst/>
          </a:prstGeom>
        </p:spPr>
      </p:pic>
      <p:sp>
        <p:nvSpPr>
          <p:cNvPr id="492" name="TextBox 491">
            <a:extLst>
              <a:ext uri="{FF2B5EF4-FFF2-40B4-BE49-F238E27FC236}">
                <a16:creationId xmlns:a16="http://schemas.microsoft.com/office/drawing/2014/main" id="{78A46454-9982-B3AC-4198-C3838E6CA357}"/>
              </a:ext>
            </a:extLst>
          </p:cNvPr>
          <p:cNvSpPr txBox="1"/>
          <p:nvPr/>
        </p:nvSpPr>
        <p:spPr>
          <a:xfrm>
            <a:off x="13889382" y="20747807"/>
            <a:ext cx="5352161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sz="3600" b="1" dirty="0">
                <a:solidFill>
                  <a:srgbClr val="143E7C"/>
                </a:solidFill>
              </a:rPr>
              <a:t>Framework evaluation</a:t>
            </a:r>
          </a:p>
        </p:txBody>
      </p:sp>
      <p:sp>
        <p:nvSpPr>
          <p:cNvPr id="498" name="Oval 497">
            <a:extLst>
              <a:ext uri="{FF2B5EF4-FFF2-40B4-BE49-F238E27FC236}">
                <a16:creationId xmlns:a16="http://schemas.microsoft.com/office/drawing/2014/main" id="{BA3FB6E0-462A-D58C-8741-0AC5CA777562}"/>
              </a:ext>
            </a:extLst>
          </p:cNvPr>
          <p:cNvSpPr/>
          <p:nvPr/>
        </p:nvSpPr>
        <p:spPr>
          <a:xfrm>
            <a:off x="19946780" y="22944431"/>
            <a:ext cx="1080000" cy="1080000"/>
          </a:xfrm>
          <a:prstGeom prst="ellipse">
            <a:avLst/>
          </a:prstGeom>
          <a:solidFill>
            <a:srgbClr val="0070C0"/>
          </a:solidFill>
          <a:ln>
            <a:solidFill>
              <a:srgbClr val="226AC4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sz="2400" b="1" dirty="0">
                <a:solidFill>
                  <a:srgbClr val="FFFFFF"/>
                </a:solidFill>
              </a:rPr>
              <a:t>✓</a:t>
            </a:r>
          </a:p>
        </p:txBody>
      </p:sp>
      <p:sp>
        <p:nvSpPr>
          <p:cNvPr id="500" name="TextBox 499">
            <a:extLst>
              <a:ext uri="{FF2B5EF4-FFF2-40B4-BE49-F238E27FC236}">
                <a16:creationId xmlns:a16="http://schemas.microsoft.com/office/drawing/2014/main" id="{D92B3B4D-04D1-C3C1-4C5F-4F3224F65FA2}"/>
              </a:ext>
            </a:extLst>
          </p:cNvPr>
          <p:cNvSpPr txBox="1"/>
          <p:nvPr/>
        </p:nvSpPr>
        <p:spPr>
          <a:xfrm>
            <a:off x="12180497" y="21677973"/>
            <a:ext cx="8846283" cy="3791040"/>
          </a:xfrm>
          <a:prstGeom prst="rect">
            <a:avLst/>
          </a:prstGeom>
          <a:noFill/>
        </p:spPr>
        <p:txBody>
          <a:bodyPr wrap="square">
            <a:noAutofit/>
          </a:bodyPr>
          <a:lstStyle/>
          <a:p>
            <a:pPr marL="457200" indent="-457200">
              <a:spcAft>
                <a:spcPts val="500"/>
              </a:spcAft>
              <a:buFont typeface="Arial" panose="020B0604020202020204" pitchFamily="34" charset="0"/>
              <a:buChar char="•"/>
            </a:pPr>
            <a:r>
              <a:rPr sz="2800" dirty="0">
                <a:solidFill>
                  <a:srgbClr val="1C355E"/>
                </a:solidFill>
                <a:latin typeface="Arial"/>
              </a:rPr>
              <a:t>Consistent with the framework's overall design principles.</a:t>
            </a:r>
          </a:p>
          <a:p>
            <a:pPr marL="457200" indent="-457200">
              <a:spcAft>
                <a:spcPts val="500"/>
              </a:spcAft>
              <a:buFont typeface="Arial" panose="020B0604020202020204" pitchFamily="34" charset="0"/>
              <a:buChar char="•"/>
            </a:pPr>
            <a:r>
              <a:rPr sz="2800" dirty="0">
                <a:solidFill>
                  <a:srgbClr val="1C355E"/>
                </a:solidFill>
                <a:latin typeface="Arial"/>
              </a:rPr>
              <a:t>Forebody and total equivalent-area priorities remained robust.</a:t>
            </a:r>
          </a:p>
          <a:p>
            <a:pPr marL="457200" indent="-457200">
              <a:spcAft>
                <a:spcPts val="500"/>
              </a:spcAft>
              <a:buFont typeface="Arial" panose="020B0604020202020204" pitchFamily="34" charset="0"/>
              <a:buChar char="•"/>
            </a:pPr>
            <a:r>
              <a:rPr sz="2800" dirty="0">
                <a:solidFill>
                  <a:srgbClr val="1C355E"/>
                </a:solidFill>
                <a:latin typeface="Arial"/>
              </a:rPr>
              <a:t>Wing and control-surface effects remained configuration-dependent.</a:t>
            </a:r>
          </a:p>
          <a:p>
            <a:pPr marL="457200" indent="-457200">
              <a:spcAft>
                <a:spcPts val="500"/>
              </a:spcAft>
              <a:buFont typeface="Arial" panose="020B0604020202020204" pitchFamily="34" charset="0"/>
              <a:buChar char="•"/>
            </a:pPr>
            <a:r>
              <a:rPr sz="2800" dirty="0">
                <a:solidFill>
                  <a:srgbClr val="1C355E"/>
                </a:solidFill>
                <a:latin typeface="Arial"/>
              </a:rPr>
              <a:t>Consistency check only</a:t>
            </a:r>
            <a:r>
              <a:rPr lang="en-GB" sz="2800" dirty="0">
                <a:solidFill>
                  <a:srgbClr val="1C355E"/>
                </a:solidFill>
                <a:latin typeface="Arial"/>
              </a:rPr>
              <a:t>,</a:t>
            </a:r>
            <a:r>
              <a:rPr sz="2800" dirty="0">
                <a:solidFill>
                  <a:srgbClr val="1C355E"/>
                </a:solidFill>
                <a:latin typeface="Arial"/>
              </a:rPr>
              <a:t> not predictive or physical validation.</a:t>
            </a:r>
          </a:p>
        </p:txBody>
      </p:sp>
      <p:sp>
        <p:nvSpPr>
          <p:cNvPr id="504" name="TextBox 503">
            <a:extLst>
              <a:ext uri="{FF2B5EF4-FFF2-40B4-BE49-F238E27FC236}">
                <a16:creationId xmlns:a16="http://schemas.microsoft.com/office/drawing/2014/main" id="{01C99976-C73B-AC21-3816-56B560D782DE}"/>
              </a:ext>
            </a:extLst>
          </p:cNvPr>
          <p:cNvSpPr txBox="1"/>
          <p:nvPr/>
        </p:nvSpPr>
        <p:spPr>
          <a:xfrm>
            <a:off x="12652068" y="21156349"/>
            <a:ext cx="8321040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sz="2800" b="1" dirty="0">
                <a:solidFill>
                  <a:srgbClr val="226AC4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Checked against five published aircraft studies</a:t>
            </a:r>
          </a:p>
        </p:txBody>
      </p:sp>
      <p:pic>
        <p:nvPicPr>
          <p:cNvPr id="510" name="Picture 509">
            <a:extLst>
              <a:ext uri="{FF2B5EF4-FFF2-40B4-BE49-F238E27FC236}">
                <a16:creationId xmlns:a16="http://schemas.microsoft.com/office/drawing/2014/main" id="{C947475C-2D6A-2B64-19C6-460D28495031}"/>
              </a:ext>
            </a:extLst>
          </p:cNvPr>
          <p:cNvPicPr>
            <a:picLocks noChangeAspect="1"/>
          </p:cNvPicPr>
          <p:nvPr/>
        </p:nvPicPr>
        <p:blipFill>
          <a:blip r:embed="rId15"/>
          <a:srcRect t="3483" r="3931" b="5286"/>
          <a:stretch>
            <a:fillRect/>
          </a:stretch>
        </p:blipFill>
        <p:spPr>
          <a:xfrm>
            <a:off x="12104280" y="16470973"/>
            <a:ext cx="2672987" cy="1688888"/>
          </a:xfrm>
          <a:prstGeom prst="rect">
            <a:avLst/>
          </a:prstGeom>
        </p:spPr>
      </p:pic>
      <p:pic>
        <p:nvPicPr>
          <p:cNvPr id="514" name="Picture 513">
            <a:extLst>
              <a:ext uri="{FF2B5EF4-FFF2-40B4-BE49-F238E27FC236}">
                <a16:creationId xmlns:a16="http://schemas.microsoft.com/office/drawing/2014/main" id="{0D2753D1-AEF7-3153-0E43-6270E7D8FD42}"/>
              </a:ext>
            </a:extLst>
          </p:cNvPr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>
            <a:off x="12215373" y="18510317"/>
            <a:ext cx="2507497" cy="2083525"/>
          </a:xfrm>
          <a:prstGeom prst="rect">
            <a:avLst/>
          </a:prstGeom>
        </p:spPr>
      </p:pic>
      <p:pic>
        <p:nvPicPr>
          <p:cNvPr id="516" name="Picture 515">
            <a:extLst>
              <a:ext uri="{FF2B5EF4-FFF2-40B4-BE49-F238E27FC236}">
                <a16:creationId xmlns:a16="http://schemas.microsoft.com/office/drawing/2014/main" id="{F3C4D4FD-D75C-CB29-3D47-883D3BDF2555}"/>
              </a:ext>
            </a:extLst>
          </p:cNvPr>
          <p:cNvPicPr>
            <a:picLocks noChangeAspect="1"/>
          </p:cNvPicPr>
          <p:nvPr/>
        </p:nvPicPr>
        <p:blipFill>
          <a:blip r:embed="rId17"/>
          <a:srcRect l="25859"/>
          <a:stretch>
            <a:fillRect/>
          </a:stretch>
        </p:blipFill>
        <p:spPr>
          <a:xfrm>
            <a:off x="12240816" y="12319310"/>
            <a:ext cx="2547671" cy="1600432"/>
          </a:xfrm>
          <a:prstGeom prst="rect">
            <a:avLst/>
          </a:prstGeom>
        </p:spPr>
      </p:pic>
      <p:pic>
        <p:nvPicPr>
          <p:cNvPr id="519" name="Picture 518" descr="Aerospace 10 00717 g005">
            <a:extLst>
              <a:ext uri="{FF2B5EF4-FFF2-40B4-BE49-F238E27FC236}">
                <a16:creationId xmlns:a16="http://schemas.microsoft.com/office/drawing/2014/main" id="{2617B7E9-B1FF-759B-CF68-6348B5C55B23}"/>
              </a:ext>
            </a:extLst>
          </p:cNvPr>
          <p:cNvPicPr>
            <a:picLocks noChangeAspect="1"/>
          </p:cNvPicPr>
          <p:nvPr/>
        </p:nvPicPr>
        <p:blipFill>
          <a:blip r:embed="rId18"/>
          <a:srcRect r="13382"/>
          <a:stretch>
            <a:fillRect/>
          </a:stretch>
        </p:blipFill>
        <p:spPr>
          <a:xfrm>
            <a:off x="12036554" y="14377702"/>
            <a:ext cx="2781188" cy="1681347"/>
          </a:xfrm>
          <a:prstGeom prst="rect">
            <a:avLst/>
          </a:prstGeom>
        </p:spPr>
      </p:pic>
      <p:pic>
        <p:nvPicPr>
          <p:cNvPr id="521" name="Graphic 520" descr="Hammer1 with solid fill">
            <a:extLst>
              <a:ext uri="{FF2B5EF4-FFF2-40B4-BE49-F238E27FC236}">
                <a16:creationId xmlns:a16="http://schemas.microsoft.com/office/drawing/2014/main" id="{74D7BE68-334A-14AA-6F97-8F44C5FA750C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19"/>
              </a:ext>
            </a:extLst>
          </a:blip>
          <a:stretch>
            <a:fillRect/>
          </a:stretch>
        </p:blipFill>
        <p:spPr>
          <a:xfrm>
            <a:off x="9123011" y="20425642"/>
            <a:ext cx="914400" cy="914400"/>
          </a:xfrm>
          <a:prstGeom prst="rect">
            <a:avLst/>
          </a:prstGeom>
        </p:spPr>
      </p:pic>
      <p:pic>
        <p:nvPicPr>
          <p:cNvPr id="527" name="Graphic 526" descr="Muscular arm with solid fill">
            <a:extLst>
              <a:ext uri="{FF2B5EF4-FFF2-40B4-BE49-F238E27FC236}">
                <a16:creationId xmlns:a16="http://schemas.microsoft.com/office/drawing/2014/main" id="{FA82BFD9-4FEE-E861-C116-51CBDD170612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20"/>
              </a:ext>
            </a:extLst>
          </a:blip>
          <a:stretch>
            <a:fillRect/>
          </a:stretch>
        </p:blipFill>
        <p:spPr>
          <a:xfrm>
            <a:off x="5545050" y="20408357"/>
            <a:ext cx="914400" cy="914400"/>
          </a:xfrm>
          <a:prstGeom prst="rect">
            <a:avLst/>
          </a:prstGeom>
        </p:spPr>
      </p:pic>
      <p:pic>
        <p:nvPicPr>
          <p:cNvPr id="536" name="Picture 535" descr="NASA &amp; Lockheed Martin's X-59 supersonic jet ready for 1st flight">
            <a:extLst>
              <a:ext uri="{FF2B5EF4-FFF2-40B4-BE49-F238E27FC236}">
                <a16:creationId xmlns:a16="http://schemas.microsoft.com/office/drawing/2014/main" id="{0E43A397-8FC1-BA0D-4DC1-0E59F6511E91}"/>
              </a:ext>
            </a:extLst>
          </p:cNvPr>
          <p:cNvPicPr>
            <a:picLocks noChangeAspect="1"/>
          </p:cNvPicPr>
          <p:nvPr/>
        </p:nvPicPr>
        <p:blipFill>
          <a:blip r:embed="rId21"/>
          <a:stretch>
            <a:fillRect/>
          </a:stretch>
        </p:blipFill>
        <p:spPr>
          <a:xfrm>
            <a:off x="590369" y="12697641"/>
            <a:ext cx="2660350" cy="1662719"/>
          </a:xfrm>
          <a:prstGeom prst="rect">
            <a:avLst/>
          </a:prstGeom>
        </p:spPr>
      </p:pic>
      <p:pic>
        <p:nvPicPr>
          <p:cNvPr id="538" name="Picture 537">
            <a:extLst>
              <a:ext uri="{FF2B5EF4-FFF2-40B4-BE49-F238E27FC236}">
                <a16:creationId xmlns:a16="http://schemas.microsoft.com/office/drawing/2014/main" id="{A91EB945-E3DB-93F2-EC5D-655FC9AFC067}"/>
              </a:ext>
            </a:extLst>
          </p:cNvPr>
          <p:cNvPicPr>
            <a:picLocks noChangeAspect="1"/>
          </p:cNvPicPr>
          <p:nvPr/>
        </p:nvPicPr>
        <p:blipFill>
          <a:blip r:embed="rId22"/>
          <a:srcRect l="15264" t="9265" r="11334" b="10990"/>
          <a:stretch>
            <a:fillRect/>
          </a:stretch>
        </p:blipFill>
        <p:spPr>
          <a:xfrm>
            <a:off x="3919014" y="12591595"/>
            <a:ext cx="1982338" cy="1952769"/>
          </a:xfrm>
          <a:prstGeom prst="rect">
            <a:avLst/>
          </a:prstGeom>
        </p:spPr>
      </p:pic>
      <p:pic>
        <p:nvPicPr>
          <p:cNvPr id="541" name="Picture 540" descr="How We Hear | Ear Associates &amp; Rehabilitation Services of San Jose  California">
            <a:extLst>
              <a:ext uri="{FF2B5EF4-FFF2-40B4-BE49-F238E27FC236}">
                <a16:creationId xmlns:a16="http://schemas.microsoft.com/office/drawing/2014/main" id="{9F7DABCE-BDF8-EBE4-E6DF-A36DA90089A7}"/>
              </a:ext>
            </a:extLst>
          </p:cNvPr>
          <p:cNvPicPr>
            <a:picLocks noChangeAspect="1"/>
          </p:cNvPicPr>
          <p:nvPr/>
        </p:nvPicPr>
        <p:blipFill>
          <a:blip r:embed="rId23"/>
          <a:stretch>
            <a:fillRect/>
          </a:stretch>
        </p:blipFill>
        <p:spPr>
          <a:xfrm>
            <a:off x="9607031" y="12662402"/>
            <a:ext cx="1967990" cy="1967990"/>
          </a:xfrm>
          <a:prstGeom prst="rect">
            <a:avLst/>
          </a:prstGeom>
        </p:spPr>
      </p:pic>
      <p:pic>
        <p:nvPicPr>
          <p:cNvPr id="542" name="Picture 541" descr="Sonic boom - Wikipedia">
            <a:extLst>
              <a:ext uri="{FF2B5EF4-FFF2-40B4-BE49-F238E27FC236}">
                <a16:creationId xmlns:a16="http://schemas.microsoft.com/office/drawing/2014/main" id="{8CC15CB4-B695-92A8-FCFC-9F83EC50BEF1}"/>
              </a:ext>
            </a:extLst>
          </p:cNvPr>
          <p:cNvPicPr>
            <a:picLocks noChangeAspect="1"/>
          </p:cNvPicPr>
          <p:nvPr/>
        </p:nvPicPr>
        <p:blipFill>
          <a:blip r:embed="rId24"/>
          <a:stretch>
            <a:fillRect/>
          </a:stretch>
        </p:blipFill>
        <p:spPr>
          <a:xfrm>
            <a:off x="6578268" y="12330440"/>
            <a:ext cx="2381250" cy="2381250"/>
          </a:xfrm>
          <a:prstGeom prst="rect">
            <a:avLst/>
          </a:prstGeom>
        </p:spPr>
      </p:pic>
      <p:pic>
        <p:nvPicPr>
          <p:cNvPr id="544" name="Graphic 543" descr="Information with solid fill">
            <a:extLst>
              <a:ext uri="{FF2B5EF4-FFF2-40B4-BE49-F238E27FC236}">
                <a16:creationId xmlns:a16="http://schemas.microsoft.com/office/drawing/2014/main" id="{E88E85CD-7628-4673-6B73-1C9306A6E648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p:blipFill>
        <p:spPr>
          <a:xfrm>
            <a:off x="387713" y="17435818"/>
            <a:ext cx="914400" cy="914400"/>
          </a:xfrm>
          <a:prstGeom prst="rect">
            <a:avLst/>
          </a:prstGeom>
        </p:spPr>
      </p:pic>
      <p:cxnSp>
        <p:nvCxnSpPr>
          <p:cNvPr id="547" name="Connector 177">
            <a:extLst>
              <a:ext uri="{FF2B5EF4-FFF2-40B4-BE49-F238E27FC236}">
                <a16:creationId xmlns:a16="http://schemas.microsoft.com/office/drawing/2014/main" id="{50B044E2-E9F9-331A-8C32-51C097D5F222}"/>
              </a:ext>
            </a:extLst>
          </p:cNvPr>
          <p:cNvCxnSpPr>
            <a:cxnSpLocks/>
          </p:cNvCxnSpPr>
          <p:nvPr/>
        </p:nvCxnSpPr>
        <p:spPr>
          <a:xfrm>
            <a:off x="13694193" y="26561923"/>
            <a:ext cx="0" cy="2886851"/>
          </a:xfrm>
          <a:prstGeom prst="line">
            <a:avLst/>
          </a:prstGeom>
          <a:ln w="15240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553" name="TextBox 552">
            <a:extLst>
              <a:ext uri="{FF2B5EF4-FFF2-40B4-BE49-F238E27FC236}">
                <a16:creationId xmlns:a16="http://schemas.microsoft.com/office/drawing/2014/main" id="{EA4D9CF4-1E1F-5C94-9E41-4DB3D4CF2A3C}"/>
              </a:ext>
            </a:extLst>
          </p:cNvPr>
          <p:cNvSpPr txBox="1"/>
          <p:nvPr/>
        </p:nvSpPr>
        <p:spPr>
          <a:xfrm>
            <a:off x="11382808" y="30522857"/>
            <a:ext cx="10179842" cy="2738717"/>
          </a:xfrm>
          <a:prstGeom prst="rect">
            <a:avLst/>
          </a:prstGeom>
          <a:noFill/>
        </p:spPr>
        <p:txBody>
          <a:bodyPr wrap="square">
            <a:noAutofit/>
          </a:bodyPr>
          <a:lstStyle/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NASA (2019); Lockheed Martin (2016, 2022); Rees (2015), Wikimedia Commons; Kishi et al. (2023); </a:t>
            </a:r>
            <a:r>
              <a:rPr lang="en-GB" sz="2800" dirty="0" err="1">
                <a:latin typeface="Arial" panose="020B0604020202020204" pitchFamily="34" charset="0"/>
                <a:cs typeface="Arial" panose="020B0604020202020204" pitchFamily="34" charset="0"/>
              </a:rPr>
              <a:t>Cmglee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 (2023), Wikimedia Commons; Professional Audiological Services (2021); </a:t>
            </a:r>
            <a:r>
              <a:rPr lang="en-GB" sz="2800" dirty="0" err="1">
                <a:latin typeface="Arial" panose="020B0604020202020204" pitchFamily="34" charset="0"/>
                <a:cs typeface="Arial" panose="020B0604020202020204" pitchFamily="34" charset="0"/>
              </a:rPr>
              <a:t>Chabacano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 (2007), Wikimedia Commons; Anika Insana (Facebook); Hassan (2025, LinkedIn).</a:t>
            </a:r>
            <a:endParaRPr sz="2800" dirty="0">
              <a:solidFill>
                <a:srgbClr val="1A345B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55" name="TextBox 554">
            <a:extLst>
              <a:ext uri="{FF2B5EF4-FFF2-40B4-BE49-F238E27FC236}">
                <a16:creationId xmlns:a16="http://schemas.microsoft.com/office/drawing/2014/main" id="{86F1CBC8-CACE-8208-0C23-166B092B42C7}"/>
              </a:ext>
            </a:extLst>
          </p:cNvPr>
          <p:cNvSpPr txBox="1"/>
          <p:nvPr/>
        </p:nvSpPr>
        <p:spPr>
          <a:xfrm>
            <a:off x="12392270" y="29892292"/>
            <a:ext cx="3159839" cy="646331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r>
              <a:rPr sz="3600" b="1" dirty="0">
                <a:solidFill>
                  <a:srgbClr val="124380"/>
                </a:solidFill>
                <a:latin typeface="Arial"/>
              </a:rPr>
              <a:t>Image credits</a:t>
            </a:r>
          </a:p>
        </p:txBody>
      </p:sp>
      <p:pic>
        <p:nvPicPr>
          <p:cNvPr id="557" name="Graphic 556" descr="Images with solid fill">
            <a:extLst>
              <a:ext uri="{FF2B5EF4-FFF2-40B4-BE49-F238E27FC236}">
                <a16:creationId xmlns:a16="http://schemas.microsoft.com/office/drawing/2014/main" id="{4767CB9B-91B6-314D-5803-FCABC27AD41C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25"/>
              </a:ext>
            </a:extLst>
          </a:blip>
          <a:stretch>
            <a:fillRect/>
          </a:stretch>
        </p:blipFill>
        <p:spPr>
          <a:xfrm>
            <a:off x="11396619" y="29703551"/>
            <a:ext cx="864000" cy="864000"/>
          </a:xfrm>
          <a:prstGeom prst="rect">
            <a:avLst/>
          </a:prstGeom>
        </p:spPr>
      </p:pic>
      <p:sp>
        <p:nvSpPr>
          <p:cNvPr id="571" name="TextBox 570">
            <a:extLst>
              <a:ext uri="{FF2B5EF4-FFF2-40B4-BE49-F238E27FC236}">
                <a16:creationId xmlns:a16="http://schemas.microsoft.com/office/drawing/2014/main" id="{26FBBCF7-C692-4CD4-AF6B-A09F0C46051A}"/>
              </a:ext>
            </a:extLst>
          </p:cNvPr>
          <p:cNvSpPr txBox="1"/>
          <p:nvPr/>
        </p:nvSpPr>
        <p:spPr>
          <a:xfrm>
            <a:off x="458225" y="1232081"/>
            <a:ext cx="14180677" cy="1514261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 algn="l"/>
            <a:r>
              <a:rPr sz="4800" b="1" dirty="0">
                <a:solidFill>
                  <a:srgbClr val="12407D"/>
                </a:solidFill>
                <a:latin typeface="Arial"/>
              </a:rPr>
              <a:t>Geometry-Based Design Strategies</a:t>
            </a:r>
            <a:r>
              <a:rPr lang="en-GB" sz="4800" b="1" dirty="0">
                <a:solidFill>
                  <a:srgbClr val="12407D"/>
                </a:solidFill>
                <a:latin typeface="Arial"/>
              </a:rPr>
              <a:t> </a:t>
            </a:r>
            <a:r>
              <a:rPr sz="4800" b="1" dirty="0">
                <a:solidFill>
                  <a:srgbClr val="12407D"/>
                </a:solidFill>
                <a:latin typeface="Arial"/>
              </a:rPr>
              <a:t>for Reducing Sonic Boom in</a:t>
            </a:r>
            <a:r>
              <a:rPr lang="en-GB" sz="4800" b="1" dirty="0">
                <a:solidFill>
                  <a:srgbClr val="12407D"/>
                </a:solidFill>
                <a:latin typeface="Arial"/>
              </a:rPr>
              <a:t> </a:t>
            </a:r>
            <a:r>
              <a:rPr sz="4800" b="1" dirty="0">
                <a:solidFill>
                  <a:srgbClr val="12407D"/>
                </a:solidFill>
                <a:latin typeface="Arial"/>
              </a:rPr>
              <a:t>Civil Supersonic Aircraft</a:t>
            </a:r>
          </a:p>
        </p:txBody>
      </p:sp>
      <p:sp>
        <p:nvSpPr>
          <p:cNvPr id="573" name="TextBox 572">
            <a:extLst>
              <a:ext uri="{FF2B5EF4-FFF2-40B4-BE49-F238E27FC236}">
                <a16:creationId xmlns:a16="http://schemas.microsoft.com/office/drawing/2014/main" id="{2A90E052-DFD6-798C-9D2A-5CF55360AB2C}"/>
              </a:ext>
            </a:extLst>
          </p:cNvPr>
          <p:cNvSpPr txBox="1"/>
          <p:nvPr/>
        </p:nvSpPr>
        <p:spPr>
          <a:xfrm>
            <a:off x="454163" y="2710750"/>
            <a:ext cx="14431899" cy="652486"/>
          </a:xfrm>
          <a:prstGeom prst="rect">
            <a:avLst/>
          </a:prstGeom>
          <a:noFill/>
        </p:spPr>
        <p:txBody>
          <a:bodyPr wrap="none" lIns="18288" tIns="18288" rIns="18288" bIns="18288" anchor="t">
            <a:spAutoFit/>
          </a:bodyPr>
          <a:lstStyle/>
          <a:p>
            <a:pPr algn="l"/>
            <a:r>
              <a:rPr sz="4000" dirty="0">
                <a:solidFill>
                  <a:srgbClr val="12407D"/>
                </a:solidFill>
                <a:latin typeface="Arial"/>
              </a:rPr>
              <a:t>Heather Came</a:t>
            </a:r>
            <a:r>
              <a:rPr lang="en-GB" sz="4000" dirty="0">
                <a:solidFill>
                  <a:srgbClr val="12407D"/>
                </a:solidFill>
                <a:latin typeface="Arial"/>
              </a:rPr>
              <a:t> </a:t>
            </a:r>
            <a:r>
              <a:rPr sz="4000" dirty="0">
                <a:solidFill>
                  <a:srgbClr val="12407D"/>
                </a:solidFill>
                <a:latin typeface="Arial"/>
              </a:rPr>
              <a:t>2208198</a:t>
            </a:r>
            <a:r>
              <a:rPr lang="en-GB" sz="4000" dirty="0">
                <a:solidFill>
                  <a:srgbClr val="12407D"/>
                </a:solidFill>
                <a:latin typeface="Arial"/>
              </a:rPr>
              <a:t> </a:t>
            </a:r>
            <a:r>
              <a:rPr sz="4000" dirty="0">
                <a:solidFill>
                  <a:srgbClr val="12407D"/>
                </a:solidFill>
                <a:latin typeface="Arial"/>
              </a:rPr>
              <a:t>|</a:t>
            </a:r>
            <a:r>
              <a:rPr lang="en-GB" sz="4000" dirty="0">
                <a:solidFill>
                  <a:srgbClr val="12407D"/>
                </a:solidFill>
                <a:latin typeface="Arial"/>
              </a:rPr>
              <a:t> Beng (Hons) Mechanical Engineering</a:t>
            </a:r>
            <a:endParaRPr sz="4000" dirty="0">
              <a:solidFill>
                <a:srgbClr val="12407D"/>
              </a:solidFill>
              <a:latin typeface="Arial"/>
            </a:endParaRPr>
          </a:p>
        </p:txBody>
      </p:sp>
      <p:sp>
        <p:nvSpPr>
          <p:cNvPr id="575" name="TextBox 574">
            <a:extLst>
              <a:ext uri="{FF2B5EF4-FFF2-40B4-BE49-F238E27FC236}">
                <a16:creationId xmlns:a16="http://schemas.microsoft.com/office/drawing/2014/main" id="{A3A3185D-E850-E499-EF04-5889B95EE499}"/>
              </a:ext>
            </a:extLst>
          </p:cNvPr>
          <p:cNvSpPr txBox="1"/>
          <p:nvPr/>
        </p:nvSpPr>
        <p:spPr>
          <a:xfrm>
            <a:off x="3520608" y="449198"/>
            <a:ext cx="10972800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600" dirty="0">
                <a:solidFill>
                  <a:srgbClr val="12407D"/>
                </a:solidFill>
                <a:latin typeface="Arial"/>
              </a:rPr>
              <a:t>School of Engineering | Supervisor: Kelvin Lake</a:t>
            </a:r>
            <a:endParaRPr lang="en-GB" sz="3600" dirty="0"/>
          </a:p>
        </p:txBody>
      </p:sp>
      <p:pic>
        <p:nvPicPr>
          <p:cNvPr id="578" name="Picture 577">
            <a:extLst>
              <a:ext uri="{FF2B5EF4-FFF2-40B4-BE49-F238E27FC236}">
                <a16:creationId xmlns:a16="http://schemas.microsoft.com/office/drawing/2014/main" id="{1638A4E4-B546-F67E-101A-A4077438433A}"/>
              </a:ext>
            </a:extLst>
          </p:cNvPr>
          <p:cNvPicPr>
            <a:picLocks noChangeAspect="1"/>
          </p:cNvPicPr>
          <p:nvPr/>
        </p:nvPicPr>
        <p:blipFill>
          <a:blip r:embed="rId26"/>
          <a:stretch>
            <a:fillRect/>
          </a:stretch>
        </p:blipFill>
        <p:spPr>
          <a:xfrm>
            <a:off x="339672" y="232548"/>
            <a:ext cx="3108242" cy="1030900"/>
          </a:xfrm>
          <a:prstGeom prst="rect">
            <a:avLst/>
          </a:prstGeom>
        </p:spPr>
      </p:pic>
      <p:sp>
        <p:nvSpPr>
          <p:cNvPr id="582" name="TextBox 581">
            <a:extLst>
              <a:ext uri="{FF2B5EF4-FFF2-40B4-BE49-F238E27FC236}">
                <a16:creationId xmlns:a16="http://schemas.microsoft.com/office/drawing/2014/main" id="{0D4B0896-6C27-8AF1-4A8D-4DE48318EA17}"/>
              </a:ext>
            </a:extLst>
          </p:cNvPr>
          <p:cNvSpPr txBox="1"/>
          <p:nvPr/>
        </p:nvSpPr>
        <p:spPr>
          <a:xfrm>
            <a:off x="495120" y="30522857"/>
            <a:ext cx="10972800" cy="224676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800" dirty="0" err="1">
                <a:latin typeface="Arial" panose="020B0604020202020204" pitchFamily="34" charset="0"/>
                <a:cs typeface="Arial" panose="020B0604020202020204" pitchFamily="34" charset="0"/>
              </a:rPr>
              <a:t>Seebass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 &amp; George (1972), </a:t>
            </a:r>
            <a:r>
              <a:rPr lang="en-GB" sz="2800" i="1" dirty="0">
                <a:latin typeface="Arial" panose="020B0604020202020204" pitchFamily="34" charset="0"/>
                <a:cs typeface="Arial" panose="020B0604020202020204" pitchFamily="34" charset="0"/>
              </a:rPr>
              <a:t>JASA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, 51(2C), 686–694; Carlson, Barger &amp; Mack (1973), NASA TN D-7218; </a:t>
            </a:r>
            <a:r>
              <a:rPr lang="en-GB" sz="2800" dirty="0" err="1">
                <a:latin typeface="Arial" panose="020B0604020202020204" pitchFamily="34" charset="0"/>
                <a:cs typeface="Arial" panose="020B0604020202020204" pitchFamily="34" charset="0"/>
              </a:rPr>
              <a:t>Wintzer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, Ordaz &amp; Fenbert (2015), AIAA 2015-2260; Li &amp; Geiselhart (2022), </a:t>
            </a:r>
            <a:r>
              <a:rPr lang="en-GB" sz="2800" i="1" dirty="0">
                <a:latin typeface="Arial" panose="020B0604020202020204" pitchFamily="34" charset="0"/>
                <a:cs typeface="Arial" panose="020B0604020202020204" pitchFamily="34" charset="0"/>
              </a:rPr>
              <a:t>J. Aircraft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, 59(5), 1137–1151; Kishi, Yashiro &amp; </a:t>
            </a:r>
            <a:r>
              <a:rPr lang="en-GB" sz="2800" dirty="0" err="1">
                <a:latin typeface="Arial" panose="020B0604020202020204" pitchFamily="34" charset="0"/>
                <a:cs typeface="Arial" panose="020B0604020202020204" pitchFamily="34" charset="0"/>
              </a:rPr>
              <a:t>Kanazaki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 (2023), </a:t>
            </a:r>
            <a:r>
              <a:rPr lang="en-GB" sz="2800" i="1" dirty="0">
                <a:latin typeface="Arial" panose="020B0604020202020204" pitchFamily="34" charset="0"/>
                <a:cs typeface="Arial" panose="020B0604020202020204" pitchFamily="34" charset="0"/>
              </a:rPr>
              <a:t>Aerospace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, 10(8), 717; Durston </a:t>
            </a:r>
            <a:r>
              <a:rPr lang="en-GB" sz="2800" i="1" dirty="0">
                <a:latin typeface="Arial" panose="020B0604020202020204" pitchFamily="34" charset="0"/>
                <a:cs typeface="Arial" panose="020B0604020202020204" pitchFamily="34" charset="0"/>
              </a:rPr>
              <a:t>et al.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 (2023), AIAA 2023-4317.</a:t>
            </a:r>
          </a:p>
        </p:txBody>
      </p:sp>
    </p:spTree>
    <p:extLst>
      <p:ext uri="{BB962C8B-B14F-4D97-AF65-F5344CB8AC3E}">
        <p14:creationId xmlns:p14="http://schemas.microsoft.com/office/powerpoint/2010/main" val="204807133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1211</TotalTime>
  <Words>600</Words>
  <Application>Microsoft Office PowerPoint</Application>
  <PresentationFormat>Custom</PresentationFormat>
  <Paragraphs>80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4" baseType="lpstr">
      <vt:lpstr>Arial</vt:lpstr>
      <vt:lpstr>Calibri</vt:lpstr>
      <vt:lpstr>Office Theme</vt:lpstr>
      <vt:lpstr>PowerPoint Presentation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>Heather Came</dc:creator>
  <cp:keywords/>
  <dc:description>generated using python-pptx</dc:description>
  <cp:lastModifiedBy>Heather Came (2208198)</cp:lastModifiedBy>
  <cp:revision>21</cp:revision>
  <dcterms:created xsi:type="dcterms:W3CDTF">2013-01-27T09:14:16Z</dcterms:created>
  <dcterms:modified xsi:type="dcterms:W3CDTF">2026-09-26T11:15:02Z</dcterms:modified>
  <cp:category/>
</cp:coreProperties>
</file>