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81" r:id="rId23"/>
    <p:sldId id="277" r:id="rId24"/>
    <p:sldId id="278" r:id="rId25"/>
    <p:sldId id="279" r:id="rId26"/>
    <p:sldId id="280"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3858E19-2234-4B51-88D4-0167510F65FB}" v="10" dt="2022-01-25T10:46:30.6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85" autoAdjust="0"/>
    <p:restoredTop sz="94660"/>
  </p:normalViewPr>
  <p:slideViewPr>
    <p:cSldViewPr snapToGrid="0">
      <p:cViewPr>
        <p:scale>
          <a:sx n="42" d="100"/>
          <a:sy n="42" d="100"/>
        </p:scale>
        <p:origin x="51" y="11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ke Roach" userId="3c173453-1e89-4ab7-a897-c035ad6940d7" providerId="ADAL" clId="{E3858E19-2234-4B51-88D4-0167510F65FB}"/>
    <pc:docChg chg="custSel addSld modSld">
      <pc:chgData name="Luke Roach" userId="3c173453-1e89-4ab7-a897-c035ad6940d7" providerId="ADAL" clId="{E3858E19-2234-4B51-88D4-0167510F65FB}" dt="2022-01-25T10:47:08.698" v="2572" actId="404"/>
      <pc:docMkLst>
        <pc:docMk/>
      </pc:docMkLst>
      <pc:sldChg chg="modSp mod">
        <pc:chgData name="Luke Roach" userId="3c173453-1e89-4ab7-a897-c035ad6940d7" providerId="ADAL" clId="{E3858E19-2234-4B51-88D4-0167510F65FB}" dt="2022-01-25T10:38:07.978" v="1952" actId="403"/>
        <pc:sldMkLst>
          <pc:docMk/>
          <pc:sldMk cId="1447736593" sldId="259"/>
        </pc:sldMkLst>
        <pc:spChg chg="mod">
          <ac:chgData name="Luke Roach" userId="3c173453-1e89-4ab7-a897-c035ad6940d7" providerId="ADAL" clId="{E3858E19-2234-4B51-88D4-0167510F65FB}" dt="2022-01-25T10:38:07.978" v="1952" actId="403"/>
          <ac:spMkLst>
            <pc:docMk/>
            <pc:sldMk cId="1447736593" sldId="259"/>
            <ac:spMk id="3" creationId="{B333D9F9-E7FA-401C-8E72-FE89FE78FBB4}"/>
          </ac:spMkLst>
        </pc:spChg>
      </pc:sldChg>
      <pc:sldChg chg="modSp mod">
        <pc:chgData name="Luke Roach" userId="3c173453-1e89-4ab7-a897-c035ad6940d7" providerId="ADAL" clId="{E3858E19-2234-4B51-88D4-0167510F65FB}" dt="2022-01-25T10:07:46.615" v="1130" actId="27636"/>
        <pc:sldMkLst>
          <pc:docMk/>
          <pc:sldMk cId="305035333" sldId="262"/>
        </pc:sldMkLst>
        <pc:spChg chg="mod">
          <ac:chgData name="Luke Roach" userId="3c173453-1e89-4ab7-a897-c035ad6940d7" providerId="ADAL" clId="{E3858E19-2234-4B51-88D4-0167510F65FB}" dt="2022-01-25T10:07:46.615" v="1130" actId="27636"/>
          <ac:spMkLst>
            <pc:docMk/>
            <pc:sldMk cId="305035333" sldId="262"/>
            <ac:spMk id="3" creationId="{897105AD-7C8D-4C52-85FF-039EBC18BC76}"/>
          </ac:spMkLst>
        </pc:spChg>
      </pc:sldChg>
      <pc:sldChg chg="modSp mod">
        <pc:chgData name="Luke Roach" userId="3c173453-1e89-4ab7-a897-c035ad6940d7" providerId="ADAL" clId="{E3858E19-2234-4B51-88D4-0167510F65FB}" dt="2022-01-25T09:09:56.089" v="92" actId="20577"/>
        <pc:sldMkLst>
          <pc:docMk/>
          <pc:sldMk cId="4210170366" sldId="272"/>
        </pc:sldMkLst>
        <pc:spChg chg="mod">
          <ac:chgData name="Luke Roach" userId="3c173453-1e89-4ab7-a897-c035ad6940d7" providerId="ADAL" clId="{E3858E19-2234-4B51-88D4-0167510F65FB}" dt="2022-01-25T09:09:56.089" v="92" actId="20577"/>
          <ac:spMkLst>
            <pc:docMk/>
            <pc:sldMk cId="4210170366" sldId="272"/>
            <ac:spMk id="3" creationId="{324FFAD5-0974-4D5E-9956-82779DCF8C48}"/>
          </ac:spMkLst>
        </pc:spChg>
      </pc:sldChg>
      <pc:sldChg chg="modSp new mod">
        <pc:chgData name="Luke Roach" userId="3c173453-1e89-4ab7-a897-c035ad6940d7" providerId="ADAL" clId="{E3858E19-2234-4B51-88D4-0167510F65FB}" dt="2022-01-25T09:13:46.997" v="101" actId="27636"/>
        <pc:sldMkLst>
          <pc:docMk/>
          <pc:sldMk cId="1231673231" sldId="273"/>
        </pc:sldMkLst>
        <pc:spChg chg="mod">
          <ac:chgData name="Luke Roach" userId="3c173453-1e89-4ab7-a897-c035ad6940d7" providerId="ADAL" clId="{E3858E19-2234-4B51-88D4-0167510F65FB}" dt="2022-01-25T09:13:40.452" v="99" actId="20577"/>
          <ac:spMkLst>
            <pc:docMk/>
            <pc:sldMk cId="1231673231" sldId="273"/>
            <ac:spMk id="2" creationId="{67F3C8EA-1010-45DA-A22E-9515B00219FF}"/>
          </ac:spMkLst>
        </pc:spChg>
        <pc:spChg chg="mod">
          <ac:chgData name="Luke Roach" userId="3c173453-1e89-4ab7-a897-c035ad6940d7" providerId="ADAL" clId="{E3858E19-2234-4B51-88D4-0167510F65FB}" dt="2022-01-25T09:13:46.997" v="101" actId="27636"/>
          <ac:spMkLst>
            <pc:docMk/>
            <pc:sldMk cId="1231673231" sldId="273"/>
            <ac:spMk id="3" creationId="{205E7AA2-5F08-4924-9524-D12938B44507}"/>
          </ac:spMkLst>
        </pc:spChg>
      </pc:sldChg>
      <pc:sldChg chg="modSp new mod">
        <pc:chgData name="Luke Roach" userId="3c173453-1e89-4ab7-a897-c035ad6940d7" providerId="ADAL" clId="{E3858E19-2234-4B51-88D4-0167510F65FB}" dt="2022-01-25T09:14:29.443" v="108" actId="12"/>
        <pc:sldMkLst>
          <pc:docMk/>
          <pc:sldMk cId="1329128668" sldId="274"/>
        </pc:sldMkLst>
        <pc:spChg chg="mod">
          <ac:chgData name="Luke Roach" userId="3c173453-1e89-4ab7-a897-c035ad6940d7" providerId="ADAL" clId="{E3858E19-2234-4B51-88D4-0167510F65FB}" dt="2022-01-25T09:14:16.552" v="103"/>
          <ac:spMkLst>
            <pc:docMk/>
            <pc:sldMk cId="1329128668" sldId="274"/>
            <ac:spMk id="2" creationId="{AB6B5254-C7EE-412A-8F54-740930D8015C}"/>
          </ac:spMkLst>
        </pc:spChg>
        <pc:spChg chg="mod">
          <ac:chgData name="Luke Roach" userId="3c173453-1e89-4ab7-a897-c035ad6940d7" providerId="ADAL" clId="{E3858E19-2234-4B51-88D4-0167510F65FB}" dt="2022-01-25T09:14:29.443" v="108" actId="12"/>
          <ac:spMkLst>
            <pc:docMk/>
            <pc:sldMk cId="1329128668" sldId="274"/>
            <ac:spMk id="3" creationId="{1E8DFFA9-7D22-4EBC-93AF-D1CF8AA023F4}"/>
          </ac:spMkLst>
        </pc:spChg>
      </pc:sldChg>
      <pc:sldChg chg="modSp new mod">
        <pc:chgData name="Luke Roach" userId="3c173453-1e89-4ab7-a897-c035ad6940d7" providerId="ADAL" clId="{E3858E19-2234-4B51-88D4-0167510F65FB}" dt="2022-01-25T09:14:49.492" v="112" actId="27636"/>
        <pc:sldMkLst>
          <pc:docMk/>
          <pc:sldMk cId="2752643126" sldId="275"/>
        </pc:sldMkLst>
        <pc:spChg chg="mod">
          <ac:chgData name="Luke Roach" userId="3c173453-1e89-4ab7-a897-c035ad6940d7" providerId="ADAL" clId="{E3858E19-2234-4B51-88D4-0167510F65FB}" dt="2022-01-25T09:14:42.881" v="110"/>
          <ac:spMkLst>
            <pc:docMk/>
            <pc:sldMk cId="2752643126" sldId="275"/>
            <ac:spMk id="2" creationId="{8F6F7F8A-7E0A-4E35-92CD-D261B3ADF1F1}"/>
          </ac:spMkLst>
        </pc:spChg>
        <pc:spChg chg="mod">
          <ac:chgData name="Luke Roach" userId="3c173453-1e89-4ab7-a897-c035ad6940d7" providerId="ADAL" clId="{E3858E19-2234-4B51-88D4-0167510F65FB}" dt="2022-01-25T09:14:49.492" v="112" actId="27636"/>
          <ac:spMkLst>
            <pc:docMk/>
            <pc:sldMk cId="2752643126" sldId="275"/>
            <ac:spMk id="3" creationId="{D3F06986-477C-4E72-8F83-D0BEDDC7A2A6}"/>
          </ac:spMkLst>
        </pc:spChg>
      </pc:sldChg>
      <pc:sldChg chg="modSp new mod">
        <pc:chgData name="Luke Roach" userId="3c173453-1e89-4ab7-a897-c035ad6940d7" providerId="ADAL" clId="{E3858E19-2234-4B51-88D4-0167510F65FB}" dt="2022-01-25T09:15:58.587" v="153" actId="12"/>
        <pc:sldMkLst>
          <pc:docMk/>
          <pc:sldMk cId="1920297698" sldId="276"/>
        </pc:sldMkLst>
        <pc:spChg chg="mod">
          <ac:chgData name="Luke Roach" userId="3c173453-1e89-4ab7-a897-c035ad6940d7" providerId="ADAL" clId="{E3858E19-2234-4B51-88D4-0167510F65FB}" dt="2022-01-25T09:15:31.837" v="114"/>
          <ac:spMkLst>
            <pc:docMk/>
            <pc:sldMk cId="1920297698" sldId="276"/>
            <ac:spMk id="2" creationId="{F912F720-2B29-4953-BB92-5FCA94CF7F51}"/>
          </ac:spMkLst>
        </pc:spChg>
        <pc:spChg chg="mod">
          <ac:chgData name="Luke Roach" userId="3c173453-1e89-4ab7-a897-c035ad6940d7" providerId="ADAL" clId="{E3858E19-2234-4B51-88D4-0167510F65FB}" dt="2022-01-25T09:15:58.587" v="153" actId="12"/>
          <ac:spMkLst>
            <pc:docMk/>
            <pc:sldMk cId="1920297698" sldId="276"/>
            <ac:spMk id="3" creationId="{4C9DD1E5-FD12-4AA0-8E35-F4F954AD87D0}"/>
          </ac:spMkLst>
        </pc:spChg>
      </pc:sldChg>
      <pc:sldChg chg="modSp new mod">
        <pc:chgData name="Luke Roach" userId="3c173453-1e89-4ab7-a897-c035ad6940d7" providerId="ADAL" clId="{E3858E19-2234-4B51-88D4-0167510F65FB}" dt="2022-01-25T09:19:30.442" v="171" actId="207"/>
        <pc:sldMkLst>
          <pc:docMk/>
          <pc:sldMk cId="3521148617" sldId="277"/>
        </pc:sldMkLst>
        <pc:spChg chg="mod">
          <ac:chgData name="Luke Roach" userId="3c173453-1e89-4ab7-a897-c035ad6940d7" providerId="ADAL" clId="{E3858E19-2234-4B51-88D4-0167510F65FB}" dt="2022-01-25T09:16:41.182" v="157"/>
          <ac:spMkLst>
            <pc:docMk/>
            <pc:sldMk cId="3521148617" sldId="277"/>
            <ac:spMk id="2" creationId="{1CF2844D-B62D-4108-B2F5-5C5CA1A7F9F1}"/>
          </ac:spMkLst>
        </pc:spChg>
        <pc:spChg chg="mod">
          <ac:chgData name="Luke Roach" userId="3c173453-1e89-4ab7-a897-c035ad6940d7" providerId="ADAL" clId="{E3858E19-2234-4B51-88D4-0167510F65FB}" dt="2022-01-25T09:19:30.442" v="171" actId="207"/>
          <ac:spMkLst>
            <pc:docMk/>
            <pc:sldMk cId="3521148617" sldId="277"/>
            <ac:spMk id="3" creationId="{916AECC9-6CB9-4758-A4A3-0581B86C8879}"/>
          </ac:spMkLst>
        </pc:spChg>
      </pc:sldChg>
      <pc:sldChg chg="addSp delSp modSp new mod">
        <pc:chgData name="Luke Roach" userId="3c173453-1e89-4ab7-a897-c035ad6940d7" providerId="ADAL" clId="{E3858E19-2234-4B51-88D4-0167510F65FB}" dt="2022-01-25T09:21:44.800" v="256" actId="20577"/>
        <pc:sldMkLst>
          <pc:docMk/>
          <pc:sldMk cId="3161784659" sldId="278"/>
        </pc:sldMkLst>
        <pc:spChg chg="mod">
          <ac:chgData name="Luke Roach" userId="3c173453-1e89-4ab7-a897-c035ad6940d7" providerId="ADAL" clId="{E3858E19-2234-4B51-88D4-0167510F65FB}" dt="2022-01-25T09:21:44.800" v="256" actId="20577"/>
          <ac:spMkLst>
            <pc:docMk/>
            <pc:sldMk cId="3161784659" sldId="278"/>
            <ac:spMk id="2" creationId="{E4C87F5F-88A8-4157-9D26-ECB8F757A73C}"/>
          </ac:spMkLst>
        </pc:spChg>
        <pc:spChg chg="del">
          <ac:chgData name="Luke Roach" userId="3c173453-1e89-4ab7-a897-c035ad6940d7" providerId="ADAL" clId="{E3858E19-2234-4B51-88D4-0167510F65FB}" dt="2022-01-25T09:20:21.344" v="172"/>
          <ac:spMkLst>
            <pc:docMk/>
            <pc:sldMk cId="3161784659" sldId="278"/>
            <ac:spMk id="3" creationId="{86717267-0908-445B-B2A7-4D30D2500D6C}"/>
          </ac:spMkLst>
        </pc:spChg>
        <pc:graphicFrameChg chg="add mod modGraphic">
          <ac:chgData name="Luke Roach" userId="3c173453-1e89-4ab7-a897-c035ad6940d7" providerId="ADAL" clId="{E3858E19-2234-4B51-88D4-0167510F65FB}" dt="2022-01-25T09:20:57.486" v="180" actId="404"/>
          <ac:graphicFrameMkLst>
            <pc:docMk/>
            <pc:sldMk cId="3161784659" sldId="278"/>
            <ac:graphicFrameMk id="4" creationId="{B33A3860-D5E1-48CC-917F-8B4264FB367F}"/>
          </ac:graphicFrameMkLst>
        </pc:graphicFrameChg>
      </pc:sldChg>
      <pc:sldChg chg="addSp delSp modSp new mod">
        <pc:chgData name="Luke Roach" userId="3c173453-1e89-4ab7-a897-c035ad6940d7" providerId="ADAL" clId="{E3858E19-2234-4B51-88D4-0167510F65FB}" dt="2022-01-25T09:25:16.184" v="270" actId="1076"/>
        <pc:sldMkLst>
          <pc:docMk/>
          <pc:sldMk cId="1272892696" sldId="279"/>
        </pc:sldMkLst>
        <pc:spChg chg="mod">
          <ac:chgData name="Luke Roach" userId="3c173453-1e89-4ab7-a897-c035ad6940d7" providerId="ADAL" clId="{E3858E19-2234-4B51-88D4-0167510F65FB}" dt="2022-01-25T09:21:59.038" v="267" actId="20577"/>
          <ac:spMkLst>
            <pc:docMk/>
            <pc:sldMk cId="1272892696" sldId="279"/>
            <ac:spMk id="2" creationId="{96A65974-AC07-4DD5-80DC-CE4FEF0FF193}"/>
          </ac:spMkLst>
        </pc:spChg>
        <pc:spChg chg="del">
          <ac:chgData name="Luke Roach" userId="3c173453-1e89-4ab7-a897-c035ad6940d7" providerId="ADAL" clId="{E3858E19-2234-4B51-88D4-0167510F65FB}" dt="2022-01-25T09:24:50.537" v="268"/>
          <ac:spMkLst>
            <pc:docMk/>
            <pc:sldMk cId="1272892696" sldId="279"/>
            <ac:spMk id="3" creationId="{B45AA2B1-647A-4F1B-A3C4-8F8D9EF07938}"/>
          </ac:spMkLst>
        </pc:spChg>
        <pc:picChg chg="add mod">
          <ac:chgData name="Luke Roach" userId="3c173453-1e89-4ab7-a897-c035ad6940d7" providerId="ADAL" clId="{E3858E19-2234-4B51-88D4-0167510F65FB}" dt="2022-01-25T09:25:16.184" v="270" actId="1076"/>
          <ac:picMkLst>
            <pc:docMk/>
            <pc:sldMk cId="1272892696" sldId="279"/>
            <ac:picMk id="5122" creationId="{B9FCC01F-5E5B-4574-8BDB-5F9F8D783D17}"/>
          </ac:picMkLst>
        </pc:picChg>
      </pc:sldChg>
      <pc:sldChg chg="modSp new mod">
        <pc:chgData name="Luke Roach" userId="3c173453-1e89-4ab7-a897-c035ad6940d7" providerId="ADAL" clId="{E3858E19-2234-4B51-88D4-0167510F65FB}" dt="2022-01-25T09:35:25.104" v="864" actId="20577"/>
        <pc:sldMkLst>
          <pc:docMk/>
          <pc:sldMk cId="1919232125" sldId="280"/>
        </pc:sldMkLst>
        <pc:spChg chg="mod">
          <ac:chgData name="Luke Roach" userId="3c173453-1e89-4ab7-a897-c035ad6940d7" providerId="ADAL" clId="{E3858E19-2234-4B51-88D4-0167510F65FB}" dt="2022-01-25T09:35:03.781" v="861" actId="20577"/>
          <ac:spMkLst>
            <pc:docMk/>
            <pc:sldMk cId="1919232125" sldId="280"/>
            <ac:spMk id="2" creationId="{A523C064-96B0-4C2A-B0D5-16210D2BB8C5}"/>
          </ac:spMkLst>
        </pc:spChg>
        <pc:spChg chg="mod">
          <ac:chgData name="Luke Roach" userId="3c173453-1e89-4ab7-a897-c035ad6940d7" providerId="ADAL" clId="{E3858E19-2234-4B51-88D4-0167510F65FB}" dt="2022-01-25T09:35:25.104" v="864" actId="20577"/>
          <ac:spMkLst>
            <pc:docMk/>
            <pc:sldMk cId="1919232125" sldId="280"/>
            <ac:spMk id="3" creationId="{C513EEEC-6FFA-40EC-95FE-865E4D39F8E7}"/>
          </ac:spMkLst>
        </pc:spChg>
      </pc:sldChg>
      <pc:sldChg chg="modSp new mod">
        <pc:chgData name="Luke Roach" userId="3c173453-1e89-4ab7-a897-c035ad6940d7" providerId="ADAL" clId="{E3858E19-2234-4B51-88D4-0167510F65FB}" dt="2022-01-25T09:34:24.692" v="843" actId="255"/>
        <pc:sldMkLst>
          <pc:docMk/>
          <pc:sldMk cId="3537731019" sldId="281"/>
        </pc:sldMkLst>
        <pc:spChg chg="mod">
          <ac:chgData name="Luke Roach" userId="3c173453-1e89-4ab7-a897-c035ad6940d7" providerId="ADAL" clId="{E3858E19-2234-4B51-88D4-0167510F65FB}" dt="2022-01-25T09:26:24.939" v="309" actId="20577"/>
          <ac:spMkLst>
            <pc:docMk/>
            <pc:sldMk cId="3537731019" sldId="281"/>
            <ac:spMk id="2" creationId="{BD095510-74B3-4E1F-9DFB-9504B3B1404C}"/>
          </ac:spMkLst>
        </pc:spChg>
        <pc:spChg chg="mod">
          <ac:chgData name="Luke Roach" userId="3c173453-1e89-4ab7-a897-c035ad6940d7" providerId="ADAL" clId="{E3858E19-2234-4B51-88D4-0167510F65FB}" dt="2022-01-25T09:34:24.692" v="843" actId="255"/>
          <ac:spMkLst>
            <pc:docMk/>
            <pc:sldMk cId="3537731019" sldId="281"/>
            <ac:spMk id="3" creationId="{40778244-DF8B-4F29-AE7C-581B69D77F69}"/>
          </ac:spMkLst>
        </pc:spChg>
      </pc:sldChg>
      <pc:sldChg chg="modSp new mod">
        <pc:chgData name="Luke Roach" userId="3c173453-1e89-4ab7-a897-c035ad6940d7" providerId="ADAL" clId="{E3858E19-2234-4B51-88D4-0167510F65FB}" dt="2022-01-25T09:35:56.700" v="876" actId="20577"/>
        <pc:sldMkLst>
          <pc:docMk/>
          <pc:sldMk cId="2370304264" sldId="282"/>
        </pc:sldMkLst>
        <pc:spChg chg="mod">
          <ac:chgData name="Luke Roach" userId="3c173453-1e89-4ab7-a897-c035ad6940d7" providerId="ADAL" clId="{E3858E19-2234-4B51-88D4-0167510F65FB}" dt="2022-01-25T09:35:56.700" v="876" actId="20577"/>
          <ac:spMkLst>
            <pc:docMk/>
            <pc:sldMk cId="2370304264" sldId="282"/>
            <ac:spMk id="2" creationId="{BD2280E3-B813-4A54-93CB-7D01C2B37C47}"/>
          </ac:spMkLst>
        </pc:spChg>
        <pc:spChg chg="mod">
          <ac:chgData name="Luke Roach" userId="3c173453-1e89-4ab7-a897-c035ad6940d7" providerId="ADAL" clId="{E3858E19-2234-4B51-88D4-0167510F65FB}" dt="2022-01-25T09:35:52.981" v="866"/>
          <ac:spMkLst>
            <pc:docMk/>
            <pc:sldMk cId="2370304264" sldId="282"/>
            <ac:spMk id="3" creationId="{16B000A8-4554-4D1F-9C76-E2EF59E9351E}"/>
          </ac:spMkLst>
        </pc:spChg>
      </pc:sldChg>
      <pc:sldChg chg="addSp modSp new mod setBg">
        <pc:chgData name="Luke Roach" userId="3c173453-1e89-4ab7-a897-c035ad6940d7" providerId="ADAL" clId="{E3858E19-2234-4B51-88D4-0167510F65FB}" dt="2022-01-25T09:37:26.246" v="903" actId="27636"/>
        <pc:sldMkLst>
          <pc:docMk/>
          <pc:sldMk cId="1599982652" sldId="283"/>
        </pc:sldMkLst>
        <pc:spChg chg="mod">
          <ac:chgData name="Luke Roach" userId="3c173453-1e89-4ab7-a897-c035ad6940d7" providerId="ADAL" clId="{E3858E19-2234-4B51-88D4-0167510F65FB}" dt="2022-01-25T09:37:26.215" v="902" actId="26606"/>
          <ac:spMkLst>
            <pc:docMk/>
            <pc:sldMk cId="1599982652" sldId="283"/>
            <ac:spMk id="2" creationId="{2E049738-3F3A-43CC-BDE3-E8CFD4A96CF4}"/>
          </ac:spMkLst>
        </pc:spChg>
        <pc:spChg chg="mod ord">
          <ac:chgData name="Luke Roach" userId="3c173453-1e89-4ab7-a897-c035ad6940d7" providerId="ADAL" clId="{E3858E19-2234-4B51-88D4-0167510F65FB}" dt="2022-01-25T09:37:26.215" v="902" actId="26606"/>
          <ac:spMkLst>
            <pc:docMk/>
            <pc:sldMk cId="1599982652" sldId="283"/>
            <ac:spMk id="3" creationId="{30128A2A-DB25-4711-9D03-5A1B334AF863}"/>
          </ac:spMkLst>
        </pc:spChg>
        <pc:spChg chg="add">
          <ac:chgData name="Luke Roach" userId="3c173453-1e89-4ab7-a897-c035ad6940d7" providerId="ADAL" clId="{E3858E19-2234-4B51-88D4-0167510F65FB}" dt="2022-01-25T09:37:26.215" v="902" actId="26606"/>
          <ac:spMkLst>
            <pc:docMk/>
            <pc:sldMk cId="1599982652" sldId="283"/>
            <ac:spMk id="71" creationId="{A65AC7D1-EAA9-48F5-B509-60A7F50BF703}"/>
          </ac:spMkLst>
        </pc:spChg>
        <pc:spChg chg="add">
          <ac:chgData name="Luke Roach" userId="3c173453-1e89-4ab7-a897-c035ad6940d7" providerId="ADAL" clId="{E3858E19-2234-4B51-88D4-0167510F65FB}" dt="2022-01-25T09:37:26.215" v="902" actId="26606"/>
          <ac:spMkLst>
            <pc:docMk/>
            <pc:sldMk cId="1599982652" sldId="283"/>
            <ac:spMk id="73" creationId="{D6320AF9-619A-4175-865B-5663E1AEF4C5}"/>
          </ac:spMkLst>
        </pc:spChg>
        <pc:spChg chg="add">
          <ac:chgData name="Luke Roach" userId="3c173453-1e89-4ab7-a897-c035ad6940d7" providerId="ADAL" clId="{E3858E19-2234-4B51-88D4-0167510F65FB}" dt="2022-01-25T09:37:26.215" v="902" actId="26606"/>
          <ac:spMkLst>
            <pc:docMk/>
            <pc:sldMk cId="1599982652" sldId="283"/>
            <ac:spMk id="79" creationId="{7E018740-5C2B-4A41-AC1A-7E68D1EC1954}"/>
          </ac:spMkLst>
        </pc:spChg>
        <pc:spChg chg="add">
          <ac:chgData name="Luke Roach" userId="3c173453-1e89-4ab7-a897-c035ad6940d7" providerId="ADAL" clId="{E3858E19-2234-4B51-88D4-0167510F65FB}" dt="2022-01-25T09:37:26.215" v="902" actId="26606"/>
          <ac:spMkLst>
            <pc:docMk/>
            <pc:sldMk cId="1599982652" sldId="283"/>
            <ac:spMk id="81" creationId="{166F75A4-C475-4941-8EE2-B80A06A2C1BB}"/>
          </ac:spMkLst>
        </pc:spChg>
        <pc:spChg chg="add">
          <ac:chgData name="Luke Roach" userId="3c173453-1e89-4ab7-a897-c035ad6940d7" providerId="ADAL" clId="{E3858E19-2234-4B51-88D4-0167510F65FB}" dt="2022-01-25T09:37:26.215" v="902" actId="26606"/>
          <ac:spMkLst>
            <pc:docMk/>
            <pc:sldMk cId="1599982652" sldId="283"/>
            <ac:spMk id="83" creationId="{A032553A-72E8-4B0D-8405-FF9771C9AF05}"/>
          </ac:spMkLst>
        </pc:spChg>
        <pc:spChg chg="add">
          <ac:chgData name="Luke Roach" userId="3c173453-1e89-4ab7-a897-c035ad6940d7" providerId="ADAL" clId="{E3858E19-2234-4B51-88D4-0167510F65FB}" dt="2022-01-25T09:37:26.215" v="902" actId="26606"/>
          <ac:spMkLst>
            <pc:docMk/>
            <pc:sldMk cId="1599982652" sldId="283"/>
            <ac:spMk id="85" creationId="{765800AC-C3B9-498E-87BC-29FAE4C76B21}"/>
          </ac:spMkLst>
        </pc:spChg>
        <pc:spChg chg="add">
          <ac:chgData name="Luke Roach" userId="3c173453-1e89-4ab7-a897-c035ad6940d7" providerId="ADAL" clId="{E3858E19-2234-4B51-88D4-0167510F65FB}" dt="2022-01-25T09:37:26.215" v="902" actId="26606"/>
          <ac:spMkLst>
            <pc:docMk/>
            <pc:sldMk cId="1599982652" sldId="283"/>
            <ac:spMk id="87" creationId="{1F9D6ACB-2FF4-49F9-978A-E0D5327FC635}"/>
          </ac:spMkLst>
        </pc:spChg>
        <pc:spChg chg="add">
          <ac:chgData name="Luke Roach" userId="3c173453-1e89-4ab7-a897-c035ad6940d7" providerId="ADAL" clId="{E3858E19-2234-4B51-88D4-0167510F65FB}" dt="2022-01-25T09:37:26.215" v="902" actId="26606"/>
          <ac:spMkLst>
            <pc:docMk/>
            <pc:sldMk cId="1599982652" sldId="283"/>
            <ac:spMk id="89" creationId="{A5EC319D-0FEA-4B95-A3EA-01E35672C95B}"/>
          </ac:spMkLst>
        </pc:spChg>
        <pc:picChg chg="add mod">
          <ac:chgData name="Luke Roach" userId="3c173453-1e89-4ab7-a897-c035ad6940d7" providerId="ADAL" clId="{E3858E19-2234-4B51-88D4-0167510F65FB}" dt="2022-01-25T09:37:26.246" v="903" actId="27636"/>
          <ac:picMkLst>
            <pc:docMk/>
            <pc:sldMk cId="1599982652" sldId="283"/>
            <ac:picMk id="6146" creationId="{540436BF-5784-4057-9688-0C7A0694BCAA}"/>
          </ac:picMkLst>
        </pc:picChg>
        <pc:cxnChg chg="add">
          <ac:chgData name="Luke Roach" userId="3c173453-1e89-4ab7-a897-c035ad6940d7" providerId="ADAL" clId="{E3858E19-2234-4B51-88D4-0167510F65FB}" dt="2022-01-25T09:37:26.215" v="902" actId="26606"/>
          <ac:cxnSpMkLst>
            <pc:docMk/>
            <pc:sldMk cId="1599982652" sldId="283"/>
            <ac:cxnSpMk id="75" creationId="{063B6EC6-D752-4EE7-908B-F8F19E8C7FEA}"/>
          </ac:cxnSpMkLst>
        </pc:cxnChg>
        <pc:cxnChg chg="add">
          <ac:chgData name="Luke Roach" userId="3c173453-1e89-4ab7-a897-c035ad6940d7" providerId="ADAL" clId="{E3858E19-2234-4B51-88D4-0167510F65FB}" dt="2022-01-25T09:37:26.215" v="902" actId="26606"/>
          <ac:cxnSpMkLst>
            <pc:docMk/>
            <pc:sldMk cId="1599982652" sldId="283"/>
            <ac:cxnSpMk id="77" creationId="{EFECD4E8-AD3E-4228-82A2-9461958EA94D}"/>
          </ac:cxnSpMkLst>
        </pc:cxnChg>
      </pc:sldChg>
      <pc:sldChg chg="modSp new mod">
        <pc:chgData name="Luke Roach" userId="3c173453-1e89-4ab7-a897-c035ad6940d7" providerId="ADAL" clId="{E3858E19-2234-4B51-88D4-0167510F65FB}" dt="2022-01-25T09:39:46.351" v="1123" actId="27636"/>
        <pc:sldMkLst>
          <pc:docMk/>
          <pc:sldMk cId="2969603662" sldId="284"/>
        </pc:sldMkLst>
        <pc:spChg chg="mod">
          <ac:chgData name="Luke Roach" userId="3c173453-1e89-4ab7-a897-c035ad6940d7" providerId="ADAL" clId="{E3858E19-2234-4B51-88D4-0167510F65FB}" dt="2022-01-25T09:38:04.903" v="926" actId="20577"/>
          <ac:spMkLst>
            <pc:docMk/>
            <pc:sldMk cId="2969603662" sldId="284"/>
            <ac:spMk id="2" creationId="{93BACE1D-8AFE-4C9C-9B8F-462FA1C03BC9}"/>
          </ac:spMkLst>
        </pc:spChg>
        <pc:spChg chg="mod">
          <ac:chgData name="Luke Roach" userId="3c173453-1e89-4ab7-a897-c035ad6940d7" providerId="ADAL" clId="{E3858E19-2234-4B51-88D4-0167510F65FB}" dt="2022-01-25T09:39:46.351" v="1123" actId="27636"/>
          <ac:spMkLst>
            <pc:docMk/>
            <pc:sldMk cId="2969603662" sldId="284"/>
            <ac:spMk id="3" creationId="{FB0D45E2-2AE0-48E9-BB52-D11BB7C0AEE9}"/>
          </ac:spMkLst>
        </pc:spChg>
      </pc:sldChg>
      <pc:sldChg chg="modSp new mod">
        <pc:chgData name="Luke Roach" userId="3c173453-1e89-4ab7-a897-c035ad6940d7" providerId="ADAL" clId="{E3858E19-2234-4B51-88D4-0167510F65FB}" dt="2022-01-25T09:54:13.193" v="1125" actId="27636"/>
        <pc:sldMkLst>
          <pc:docMk/>
          <pc:sldMk cId="1811064059" sldId="285"/>
        </pc:sldMkLst>
        <pc:spChg chg="mod">
          <ac:chgData name="Luke Roach" userId="3c173453-1e89-4ab7-a897-c035ad6940d7" providerId="ADAL" clId="{E3858E19-2234-4B51-88D4-0167510F65FB}" dt="2022-01-25T09:39:36.236" v="1120" actId="20577"/>
          <ac:spMkLst>
            <pc:docMk/>
            <pc:sldMk cId="1811064059" sldId="285"/>
            <ac:spMk id="2" creationId="{57D3C526-9B9F-47A6-9386-B69809623D64}"/>
          </ac:spMkLst>
        </pc:spChg>
        <pc:spChg chg="mod">
          <ac:chgData name="Luke Roach" userId="3c173453-1e89-4ab7-a897-c035ad6940d7" providerId="ADAL" clId="{E3858E19-2234-4B51-88D4-0167510F65FB}" dt="2022-01-25T09:54:13.193" v="1125" actId="27636"/>
          <ac:spMkLst>
            <pc:docMk/>
            <pc:sldMk cId="1811064059" sldId="285"/>
            <ac:spMk id="3" creationId="{BB8956C0-9CD8-41EA-B364-F01E55630A97}"/>
          </ac:spMkLst>
        </pc:spChg>
      </pc:sldChg>
      <pc:sldChg chg="modSp new mod">
        <pc:chgData name="Luke Roach" userId="3c173453-1e89-4ab7-a897-c035ad6940d7" providerId="ADAL" clId="{E3858E19-2234-4B51-88D4-0167510F65FB}" dt="2022-01-25T10:11:59.420" v="1521" actId="20577"/>
        <pc:sldMkLst>
          <pc:docMk/>
          <pc:sldMk cId="1873121069" sldId="286"/>
        </pc:sldMkLst>
        <pc:spChg chg="mod">
          <ac:chgData name="Luke Roach" userId="3c173453-1e89-4ab7-a897-c035ad6940d7" providerId="ADAL" clId="{E3858E19-2234-4B51-88D4-0167510F65FB}" dt="2022-01-25T10:09:00.681" v="1156" actId="20577"/>
          <ac:spMkLst>
            <pc:docMk/>
            <pc:sldMk cId="1873121069" sldId="286"/>
            <ac:spMk id="2" creationId="{27097198-7CC3-4D56-9A5B-7374E3337754}"/>
          </ac:spMkLst>
        </pc:spChg>
        <pc:spChg chg="mod">
          <ac:chgData name="Luke Roach" userId="3c173453-1e89-4ab7-a897-c035ad6940d7" providerId="ADAL" clId="{E3858E19-2234-4B51-88D4-0167510F65FB}" dt="2022-01-25T10:11:59.420" v="1521" actId="20577"/>
          <ac:spMkLst>
            <pc:docMk/>
            <pc:sldMk cId="1873121069" sldId="286"/>
            <ac:spMk id="3" creationId="{1403BD8C-289B-48C2-952C-8FBB436BB18C}"/>
          </ac:spMkLst>
        </pc:spChg>
      </pc:sldChg>
      <pc:sldChg chg="modSp new mod">
        <pc:chgData name="Luke Roach" userId="3c173453-1e89-4ab7-a897-c035ad6940d7" providerId="ADAL" clId="{E3858E19-2234-4B51-88D4-0167510F65FB}" dt="2022-01-25T10:13:29.247" v="1567" actId="313"/>
        <pc:sldMkLst>
          <pc:docMk/>
          <pc:sldMk cId="1706359228" sldId="287"/>
        </pc:sldMkLst>
        <pc:spChg chg="mod">
          <ac:chgData name="Luke Roach" userId="3c173453-1e89-4ab7-a897-c035ad6940d7" providerId="ADAL" clId="{E3858E19-2234-4B51-88D4-0167510F65FB}" dt="2022-01-25T10:13:01.193" v="1525" actId="20577"/>
          <ac:spMkLst>
            <pc:docMk/>
            <pc:sldMk cId="1706359228" sldId="287"/>
            <ac:spMk id="2" creationId="{BB6352C5-4DF3-4D4E-9430-6D28AB20BC3E}"/>
          </ac:spMkLst>
        </pc:spChg>
        <pc:spChg chg="mod">
          <ac:chgData name="Luke Roach" userId="3c173453-1e89-4ab7-a897-c035ad6940d7" providerId="ADAL" clId="{E3858E19-2234-4B51-88D4-0167510F65FB}" dt="2022-01-25T10:13:29.247" v="1567" actId="313"/>
          <ac:spMkLst>
            <pc:docMk/>
            <pc:sldMk cId="1706359228" sldId="287"/>
            <ac:spMk id="3" creationId="{546EF1FA-8BC4-4B05-A441-728687EF7E72}"/>
          </ac:spMkLst>
        </pc:spChg>
      </pc:sldChg>
      <pc:sldChg chg="modSp new mod">
        <pc:chgData name="Luke Roach" userId="3c173453-1e89-4ab7-a897-c035ad6940d7" providerId="ADAL" clId="{E3858E19-2234-4B51-88D4-0167510F65FB}" dt="2022-01-25T10:16:00.629" v="1627" actId="20577"/>
        <pc:sldMkLst>
          <pc:docMk/>
          <pc:sldMk cId="3427120450" sldId="288"/>
        </pc:sldMkLst>
        <pc:spChg chg="mod">
          <ac:chgData name="Luke Roach" userId="3c173453-1e89-4ab7-a897-c035ad6940d7" providerId="ADAL" clId="{E3858E19-2234-4B51-88D4-0167510F65FB}" dt="2022-01-25T10:14:56.639" v="1623" actId="20577"/>
          <ac:spMkLst>
            <pc:docMk/>
            <pc:sldMk cId="3427120450" sldId="288"/>
            <ac:spMk id="2" creationId="{35E46565-0EA0-4DCC-A964-DA6400347663}"/>
          </ac:spMkLst>
        </pc:spChg>
        <pc:spChg chg="mod">
          <ac:chgData name="Luke Roach" userId="3c173453-1e89-4ab7-a897-c035ad6940d7" providerId="ADAL" clId="{E3858E19-2234-4B51-88D4-0167510F65FB}" dt="2022-01-25T10:16:00.629" v="1627" actId="20577"/>
          <ac:spMkLst>
            <pc:docMk/>
            <pc:sldMk cId="3427120450" sldId="288"/>
            <ac:spMk id="3" creationId="{370C7A56-5B08-427C-8AF7-9011381A8422}"/>
          </ac:spMkLst>
        </pc:spChg>
      </pc:sldChg>
      <pc:sldChg chg="addSp delSp modSp new mod setBg">
        <pc:chgData name="Luke Roach" userId="3c173453-1e89-4ab7-a897-c035ad6940d7" providerId="ADAL" clId="{E3858E19-2234-4B51-88D4-0167510F65FB}" dt="2022-01-25T10:17:07.437" v="1629" actId="26606"/>
        <pc:sldMkLst>
          <pc:docMk/>
          <pc:sldMk cId="4224014356" sldId="289"/>
        </pc:sldMkLst>
        <pc:spChg chg="mod">
          <ac:chgData name="Luke Roach" userId="3c173453-1e89-4ab7-a897-c035ad6940d7" providerId="ADAL" clId="{E3858E19-2234-4B51-88D4-0167510F65FB}" dt="2022-01-25T10:17:07.437" v="1629" actId="26606"/>
          <ac:spMkLst>
            <pc:docMk/>
            <pc:sldMk cId="4224014356" sldId="289"/>
            <ac:spMk id="2" creationId="{31CEA3FB-C9F7-42D4-9431-48ADABF92D8D}"/>
          </ac:spMkLst>
        </pc:spChg>
        <pc:spChg chg="del">
          <ac:chgData name="Luke Roach" userId="3c173453-1e89-4ab7-a897-c035ad6940d7" providerId="ADAL" clId="{E3858E19-2234-4B51-88D4-0167510F65FB}" dt="2022-01-25T10:16:56.906" v="1628"/>
          <ac:spMkLst>
            <pc:docMk/>
            <pc:sldMk cId="4224014356" sldId="289"/>
            <ac:spMk id="3" creationId="{40268976-21FE-4E9A-A22A-40D14A39D35E}"/>
          </ac:spMkLst>
        </pc:spChg>
        <pc:grpChg chg="add">
          <ac:chgData name="Luke Roach" userId="3c173453-1e89-4ab7-a897-c035ad6940d7" providerId="ADAL" clId="{E3858E19-2234-4B51-88D4-0167510F65FB}" dt="2022-01-25T10:17:07.437" v="1629" actId="26606"/>
          <ac:grpSpMkLst>
            <pc:docMk/>
            <pc:sldMk cId="4224014356" sldId="289"/>
            <ac:grpSpMk id="71" creationId="{B4DE830A-B531-4A3B-96F6-0ECE88B08555}"/>
          </ac:grpSpMkLst>
        </pc:grpChg>
        <pc:picChg chg="add mod">
          <ac:chgData name="Luke Roach" userId="3c173453-1e89-4ab7-a897-c035ad6940d7" providerId="ADAL" clId="{E3858E19-2234-4B51-88D4-0167510F65FB}" dt="2022-01-25T10:17:07.437" v="1629" actId="26606"/>
          <ac:picMkLst>
            <pc:docMk/>
            <pc:sldMk cId="4224014356" sldId="289"/>
            <ac:picMk id="7170" creationId="{853C237D-6FF3-48C6-82B7-917B81F61614}"/>
          </ac:picMkLst>
        </pc:picChg>
      </pc:sldChg>
      <pc:sldChg chg="modSp new mod">
        <pc:chgData name="Luke Roach" userId="3c173453-1e89-4ab7-a897-c035ad6940d7" providerId="ADAL" clId="{E3858E19-2234-4B51-88D4-0167510F65FB}" dt="2022-01-25T10:18:01.725" v="1669" actId="27636"/>
        <pc:sldMkLst>
          <pc:docMk/>
          <pc:sldMk cId="4281956406" sldId="290"/>
        </pc:sldMkLst>
        <pc:spChg chg="mod">
          <ac:chgData name="Luke Roach" userId="3c173453-1e89-4ab7-a897-c035ad6940d7" providerId="ADAL" clId="{E3858E19-2234-4B51-88D4-0167510F65FB}" dt="2022-01-25T10:17:34.921" v="1664" actId="20577"/>
          <ac:spMkLst>
            <pc:docMk/>
            <pc:sldMk cId="4281956406" sldId="290"/>
            <ac:spMk id="2" creationId="{F4E23D6B-E6E6-46DD-93F9-91A3D5545C59}"/>
          </ac:spMkLst>
        </pc:spChg>
        <pc:spChg chg="mod">
          <ac:chgData name="Luke Roach" userId="3c173453-1e89-4ab7-a897-c035ad6940d7" providerId="ADAL" clId="{E3858E19-2234-4B51-88D4-0167510F65FB}" dt="2022-01-25T10:18:01.725" v="1669" actId="27636"/>
          <ac:spMkLst>
            <pc:docMk/>
            <pc:sldMk cId="4281956406" sldId="290"/>
            <ac:spMk id="3" creationId="{52DE3A79-A9E8-4D92-9B69-5A2DDBEB3F39}"/>
          </ac:spMkLst>
        </pc:spChg>
      </pc:sldChg>
      <pc:sldChg chg="modSp new mod">
        <pc:chgData name="Luke Roach" userId="3c173453-1e89-4ab7-a897-c035ad6940d7" providerId="ADAL" clId="{E3858E19-2234-4B51-88D4-0167510F65FB}" dt="2022-01-25T10:18:51.804" v="1710" actId="27636"/>
        <pc:sldMkLst>
          <pc:docMk/>
          <pc:sldMk cId="3488395338" sldId="291"/>
        </pc:sldMkLst>
        <pc:spChg chg="mod">
          <ac:chgData name="Luke Roach" userId="3c173453-1e89-4ab7-a897-c035ad6940d7" providerId="ADAL" clId="{E3858E19-2234-4B51-88D4-0167510F65FB}" dt="2022-01-25T10:18:33.201" v="1704" actId="20577"/>
          <ac:spMkLst>
            <pc:docMk/>
            <pc:sldMk cId="3488395338" sldId="291"/>
            <ac:spMk id="2" creationId="{DBADB930-A5EE-48EF-ADAC-5BD45713A180}"/>
          </ac:spMkLst>
        </pc:spChg>
        <pc:spChg chg="mod">
          <ac:chgData name="Luke Roach" userId="3c173453-1e89-4ab7-a897-c035ad6940d7" providerId="ADAL" clId="{E3858E19-2234-4B51-88D4-0167510F65FB}" dt="2022-01-25T10:18:51.804" v="1710" actId="27636"/>
          <ac:spMkLst>
            <pc:docMk/>
            <pc:sldMk cId="3488395338" sldId="291"/>
            <ac:spMk id="3" creationId="{2861CD55-4BE8-430F-9D55-36919232E7F2}"/>
          </ac:spMkLst>
        </pc:spChg>
      </pc:sldChg>
      <pc:sldChg chg="modSp new mod">
        <pc:chgData name="Luke Roach" userId="3c173453-1e89-4ab7-a897-c035ad6940d7" providerId="ADAL" clId="{E3858E19-2234-4B51-88D4-0167510F65FB}" dt="2022-01-25T10:19:21.696" v="1718" actId="27636"/>
        <pc:sldMkLst>
          <pc:docMk/>
          <pc:sldMk cId="2654073953" sldId="292"/>
        </pc:sldMkLst>
        <pc:spChg chg="mod">
          <ac:chgData name="Luke Roach" userId="3c173453-1e89-4ab7-a897-c035ad6940d7" providerId="ADAL" clId="{E3858E19-2234-4B51-88D4-0167510F65FB}" dt="2022-01-25T10:19:09.647" v="1712"/>
          <ac:spMkLst>
            <pc:docMk/>
            <pc:sldMk cId="2654073953" sldId="292"/>
            <ac:spMk id="2" creationId="{809E89FD-C30B-4F29-83BC-77A91C5F3D82}"/>
          </ac:spMkLst>
        </pc:spChg>
        <pc:spChg chg="mod">
          <ac:chgData name="Luke Roach" userId="3c173453-1e89-4ab7-a897-c035ad6940d7" providerId="ADAL" clId="{E3858E19-2234-4B51-88D4-0167510F65FB}" dt="2022-01-25T10:19:21.696" v="1718" actId="27636"/>
          <ac:spMkLst>
            <pc:docMk/>
            <pc:sldMk cId="2654073953" sldId="292"/>
            <ac:spMk id="3" creationId="{E748B126-E0D9-40C2-BD65-80DE4B12E65E}"/>
          </ac:spMkLst>
        </pc:spChg>
      </pc:sldChg>
      <pc:sldChg chg="modSp new mod">
        <pc:chgData name="Luke Roach" userId="3c173453-1e89-4ab7-a897-c035ad6940d7" providerId="ADAL" clId="{E3858E19-2234-4B51-88D4-0167510F65FB}" dt="2022-01-25T10:20:34.052" v="1765" actId="20577"/>
        <pc:sldMkLst>
          <pc:docMk/>
          <pc:sldMk cId="457087940" sldId="293"/>
        </pc:sldMkLst>
        <pc:spChg chg="mod">
          <ac:chgData name="Luke Roach" userId="3c173453-1e89-4ab7-a897-c035ad6940d7" providerId="ADAL" clId="{E3858E19-2234-4B51-88D4-0167510F65FB}" dt="2022-01-25T10:20:34.052" v="1765" actId="20577"/>
          <ac:spMkLst>
            <pc:docMk/>
            <pc:sldMk cId="457087940" sldId="293"/>
            <ac:spMk id="2" creationId="{A21A7806-6037-4B25-9199-5BE340D62979}"/>
          </ac:spMkLst>
        </pc:spChg>
        <pc:spChg chg="mod">
          <ac:chgData name="Luke Roach" userId="3c173453-1e89-4ab7-a897-c035ad6940d7" providerId="ADAL" clId="{E3858E19-2234-4B51-88D4-0167510F65FB}" dt="2022-01-25T10:20:03.223" v="1739" actId="403"/>
          <ac:spMkLst>
            <pc:docMk/>
            <pc:sldMk cId="457087940" sldId="293"/>
            <ac:spMk id="3" creationId="{9572855F-62B5-4E2C-BE15-1429D1341C26}"/>
          </ac:spMkLst>
        </pc:spChg>
      </pc:sldChg>
      <pc:sldChg chg="modSp new mod">
        <pc:chgData name="Luke Roach" userId="3c173453-1e89-4ab7-a897-c035ad6940d7" providerId="ADAL" clId="{E3858E19-2234-4B51-88D4-0167510F65FB}" dt="2022-01-25T10:20:56.534" v="1773" actId="27636"/>
        <pc:sldMkLst>
          <pc:docMk/>
          <pc:sldMk cId="2056761453" sldId="294"/>
        </pc:sldMkLst>
        <pc:spChg chg="mod">
          <ac:chgData name="Luke Roach" userId="3c173453-1e89-4ab7-a897-c035ad6940d7" providerId="ADAL" clId="{E3858E19-2234-4B51-88D4-0167510F65FB}" dt="2022-01-25T10:20:28.774" v="1761" actId="20577"/>
          <ac:spMkLst>
            <pc:docMk/>
            <pc:sldMk cId="2056761453" sldId="294"/>
            <ac:spMk id="2" creationId="{A8BECE75-BEB3-4A59-8A17-FADCC374BDFA}"/>
          </ac:spMkLst>
        </pc:spChg>
        <pc:spChg chg="mod">
          <ac:chgData name="Luke Roach" userId="3c173453-1e89-4ab7-a897-c035ad6940d7" providerId="ADAL" clId="{E3858E19-2234-4B51-88D4-0167510F65FB}" dt="2022-01-25T10:20:56.534" v="1773" actId="27636"/>
          <ac:spMkLst>
            <pc:docMk/>
            <pc:sldMk cId="2056761453" sldId="294"/>
            <ac:spMk id="3" creationId="{EB028DFF-22BF-4C5D-B08B-88FAAAA6AA83}"/>
          </ac:spMkLst>
        </pc:spChg>
      </pc:sldChg>
      <pc:sldChg chg="modSp new mod">
        <pc:chgData name="Luke Roach" userId="3c173453-1e89-4ab7-a897-c035ad6940d7" providerId="ADAL" clId="{E3858E19-2234-4B51-88D4-0167510F65FB}" dt="2022-01-25T10:22:24.595" v="1813" actId="27636"/>
        <pc:sldMkLst>
          <pc:docMk/>
          <pc:sldMk cId="1666822280" sldId="295"/>
        </pc:sldMkLst>
        <pc:spChg chg="mod">
          <ac:chgData name="Luke Roach" userId="3c173453-1e89-4ab7-a897-c035ad6940d7" providerId="ADAL" clId="{E3858E19-2234-4B51-88D4-0167510F65FB}" dt="2022-01-25T10:21:35.395" v="1781" actId="20577"/>
          <ac:spMkLst>
            <pc:docMk/>
            <pc:sldMk cId="1666822280" sldId="295"/>
            <ac:spMk id="2" creationId="{4EBEA68A-1494-46C6-8D92-044EE9F8B3BB}"/>
          </ac:spMkLst>
        </pc:spChg>
        <pc:spChg chg="mod">
          <ac:chgData name="Luke Roach" userId="3c173453-1e89-4ab7-a897-c035ad6940d7" providerId="ADAL" clId="{E3858E19-2234-4B51-88D4-0167510F65FB}" dt="2022-01-25T10:22:24.595" v="1813" actId="27636"/>
          <ac:spMkLst>
            <pc:docMk/>
            <pc:sldMk cId="1666822280" sldId="295"/>
            <ac:spMk id="3" creationId="{1A46A15B-210F-4570-BD90-190ACDDEE51B}"/>
          </ac:spMkLst>
        </pc:spChg>
      </pc:sldChg>
      <pc:sldChg chg="modSp new mod">
        <pc:chgData name="Luke Roach" userId="3c173453-1e89-4ab7-a897-c035ad6940d7" providerId="ADAL" clId="{E3858E19-2234-4B51-88D4-0167510F65FB}" dt="2022-01-25T10:23:20.522" v="1830" actId="403"/>
        <pc:sldMkLst>
          <pc:docMk/>
          <pc:sldMk cId="4167399877" sldId="296"/>
        </pc:sldMkLst>
        <pc:spChg chg="mod">
          <ac:chgData name="Luke Roach" userId="3c173453-1e89-4ab7-a897-c035ad6940d7" providerId="ADAL" clId="{E3858E19-2234-4B51-88D4-0167510F65FB}" dt="2022-01-25T10:22:45.455" v="1823" actId="20577"/>
          <ac:spMkLst>
            <pc:docMk/>
            <pc:sldMk cId="4167399877" sldId="296"/>
            <ac:spMk id="2" creationId="{8AC9C238-18BC-45FC-9C47-564BA615F4FA}"/>
          </ac:spMkLst>
        </pc:spChg>
        <pc:spChg chg="mod">
          <ac:chgData name="Luke Roach" userId="3c173453-1e89-4ab7-a897-c035ad6940d7" providerId="ADAL" clId="{E3858E19-2234-4B51-88D4-0167510F65FB}" dt="2022-01-25T10:23:20.522" v="1830" actId="403"/>
          <ac:spMkLst>
            <pc:docMk/>
            <pc:sldMk cId="4167399877" sldId="296"/>
            <ac:spMk id="3" creationId="{F8052187-09CD-4809-9078-A560627C5DF1}"/>
          </ac:spMkLst>
        </pc:spChg>
      </pc:sldChg>
      <pc:sldChg chg="modSp new mod">
        <pc:chgData name="Luke Roach" userId="3c173453-1e89-4ab7-a897-c035ad6940d7" providerId="ADAL" clId="{E3858E19-2234-4B51-88D4-0167510F65FB}" dt="2022-01-25T10:24:21.214" v="1891" actId="20577"/>
        <pc:sldMkLst>
          <pc:docMk/>
          <pc:sldMk cId="934308781" sldId="297"/>
        </pc:sldMkLst>
        <pc:spChg chg="mod">
          <ac:chgData name="Luke Roach" userId="3c173453-1e89-4ab7-a897-c035ad6940d7" providerId="ADAL" clId="{E3858E19-2234-4B51-88D4-0167510F65FB}" dt="2022-01-25T10:23:41.734" v="1832"/>
          <ac:spMkLst>
            <pc:docMk/>
            <pc:sldMk cId="934308781" sldId="297"/>
            <ac:spMk id="2" creationId="{46EB137F-E8A3-42BC-88F5-BA209FF2C914}"/>
          </ac:spMkLst>
        </pc:spChg>
        <pc:spChg chg="mod">
          <ac:chgData name="Luke Roach" userId="3c173453-1e89-4ab7-a897-c035ad6940d7" providerId="ADAL" clId="{E3858E19-2234-4B51-88D4-0167510F65FB}" dt="2022-01-25T10:24:21.214" v="1891" actId="20577"/>
          <ac:spMkLst>
            <pc:docMk/>
            <pc:sldMk cId="934308781" sldId="297"/>
            <ac:spMk id="3" creationId="{A975761D-FA85-47FA-8FE7-86C2905C3CBB}"/>
          </ac:spMkLst>
        </pc:spChg>
      </pc:sldChg>
      <pc:sldChg chg="modSp new mod">
        <pc:chgData name="Luke Roach" userId="3c173453-1e89-4ab7-a897-c035ad6940d7" providerId="ADAL" clId="{E3858E19-2234-4B51-88D4-0167510F65FB}" dt="2022-01-25T10:25:01.023" v="1902" actId="403"/>
        <pc:sldMkLst>
          <pc:docMk/>
          <pc:sldMk cId="1149396109" sldId="298"/>
        </pc:sldMkLst>
        <pc:spChg chg="mod">
          <ac:chgData name="Luke Roach" userId="3c173453-1e89-4ab7-a897-c035ad6940d7" providerId="ADAL" clId="{E3858E19-2234-4B51-88D4-0167510F65FB}" dt="2022-01-25T10:24:49.796" v="1893"/>
          <ac:spMkLst>
            <pc:docMk/>
            <pc:sldMk cId="1149396109" sldId="298"/>
            <ac:spMk id="2" creationId="{8B363B7F-B31F-4D80-B6AD-BB17158C15FC}"/>
          </ac:spMkLst>
        </pc:spChg>
        <pc:spChg chg="mod">
          <ac:chgData name="Luke Roach" userId="3c173453-1e89-4ab7-a897-c035ad6940d7" providerId="ADAL" clId="{E3858E19-2234-4B51-88D4-0167510F65FB}" dt="2022-01-25T10:25:01.023" v="1902" actId="403"/>
          <ac:spMkLst>
            <pc:docMk/>
            <pc:sldMk cId="1149396109" sldId="298"/>
            <ac:spMk id="3" creationId="{58ED1A0F-3C02-4735-9D3F-E06E37533FF0}"/>
          </ac:spMkLst>
        </pc:spChg>
      </pc:sldChg>
      <pc:sldChg chg="modSp new mod">
        <pc:chgData name="Luke Roach" userId="3c173453-1e89-4ab7-a897-c035ad6940d7" providerId="ADAL" clId="{E3858E19-2234-4B51-88D4-0167510F65FB}" dt="2022-01-25T10:33:29.088" v="1911" actId="403"/>
        <pc:sldMkLst>
          <pc:docMk/>
          <pc:sldMk cId="1000374959" sldId="299"/>
        </pc:sldMkLst>
        <pc:spChg chg="mod">
          <ac:chgData name="Luke Roach" userId="3c173453-1e89-4ab7-a897-c035ad6940d7" providerId="ADAL" clId="{E3858E19-2234-4B51-88D4-0167510F65FB}" dt="2022-01-25T10:33:14.393" v="1904"/>
          <ac:spMkLst>
            <pc:docMk/>
            <pc:sldMk cId="1000374959" sldId="299"/>
            <ac:spMk id="2" creationId="{63F0B940-FD73-4A12-B82C-5D8BC8130855}"/>
          </ac:spMkLst>
        </pc:spChg>
        <pc:spChg chg="mod">
          <ac:chgData name="Luke Roach" userId="3c173453-1e89-4ab7-a897-c035ad6940d7" providerId="ADAL" clId="{E3858E19-2234-4B51-88D4-0167510F65FB}" dt="2022-01-25T10:33:29.088" v="1911" actId="403"/>
          <ac:spMkLst>
            <pc:docMk/>
            <pc:sldMk cId="1000374959" sldId="299"/>
            <ac:spMk id="3" creationId="{0DC3A961-8043-4A5C-896E-E50D05E86039}"/>
          </ac:spMkLst>
        </pc:spChg>
      </pc:sldChg>
      <pc:sldChg chg="modSp new mod">
        <pc:chgData name="Luke Roach" userId="3c173453-1e89-4ab7-a897-c035ad6940d7" providerId="ADAL" clId="{E3858E19-2234-4B51-88D4-0167510F65FB}" dt="2022-01-25T10:34:24.389" v="1947" actId="27636"/>
        <pc:sldMkLst>
          <pc:docMk/>
          <pc:sldMk cId="4256770655" sldId="300"/>
        </pc:sldMkLst>
        <pc:spChg chg="mod">
          <ac:chgData name="Luke Roach" userId="3c173453-1e89-4ab7-a897-c035ad6940d7" providerId="ADAL" clId="{E3858E19-2234-4B51-88D4-0167510F65FB}" dt="2022-01-25T10:33:49.545" v="1919" actId="20577"/>
          <ac:spMkLst>
            <pc:docMk/>
            <pc:sldMk cId="4256770655" sldId="300"/>
            <ac:spMk id="2" creationId="{FD7BB83E-5F5A-4665-9DA8-4E66005ACE6E}"/>
          </ac:spMkLst>
        </pc:spChg>
        <pc:spChg chg="mod">
          <ac:chgData name="Luke Roach" userId="3c173453-1e89-4ab7-a897-c035ad6940d7" providerId="ADAL" clId="{E3858E19-2234-4B51-88D4-0167510F65FB}" dt="2022-01-25T10:34:24.389" v="1947" actId="27636"/>
          <ac:spMkLst>
            <pc:docMk/>
            <pc:sldMk cId="4256770655" sldId="300"/>
            <ac:spMk id="3" creationId="{4FD0C5EE-96F5-4788-BA90-7D9B051FB59C}"/>
          </ac:spMkLst>
        </pc:spChg>
      </pc:sldChg>
      <pc:sldChg chg="modSp new mod">
        <pc:chgData name="Luke Roach" userId="3c173453-1e89-4ab7-a897-c035ad6940d7" providerId="ADAL" clId="{E3858E19-2234-4B51-88D4-0167510F65FB}" dt="2022-01-25T10:43:42.890" v="2418" actId="20577"/>
        <pc:sldMkLst>
          <pc:docMk/>
          <pc:sldMk cId="3804581359" sldId="301"/>
        </pc:sldMkLst>
        <pc:spChg chg="mod">
          <ac:chgData name="Luke Roach" userId="3c173453-1e89-4ab7-a897-c035ad6940d7" providerId="ADAL" clId="{E3858E19-2234-4B51-88D4-0167510F65FB}" dt="2022-01-25T10:41:06.945" v="1961" actId="20577"/>
          <ac:spMkLst>
            <pc:docMk/>
            <pc:sldMk cId="3804581359" sldId="301"/>
            <ac:spMk id="2" creationId="{A469554A-E544-41E9-AC8F-374B01E81C1B}"/>
          </ac:spMkLst>
        </pc:spChg>
        <pc:spChg chg="mod">
          <ac:chgData name="Luke Roach" userId="3c173453-1e89-4ab7-a897-c035ad6940d7" providerId="ADAL" clId="{E3858E19-2234-4B51-88D4-0167510F65FB}" dt="2022-01-25T10:43:42.890" v="2418" actId="20577"/>
          <ac:spMkLst>
            <pc:docMk/>
            <pc:sldMk cId="3804581359" sldId="301"/>
            <ac:spMk id="3" creationId="{33EE9D20-2E63-4356-8020-58E60E3C2E0D}"/>
          </ac:spMkLst>
        </pc:spChg>
      </pc:sldChg>
      <pc:sldChg chg="addSp modSp new mod setBg">
        <pc:chgData name="Luke Roach" userId="3c173453-1e89-4ab7-a897-c035ad6940d7" providerId="ADAL" clId="{E3858E19-2234-4B51-88D4-0167510F65FB}" dt="2022-01-25T10:47:08.698" v="2572" actId="404"/>
        <pc:sldMkLst>
          <pc:docMk/>
          <pc:sldMk cId="306681155" sldId="302"/>
        </pc:sldMkLst>
        <pc:spChg chg="mod">
          <ac:chgData name="Luke Roach" userId="3c173453-1e89-4ab7-a897-c035ad6940d7" providerId="ADAL" clId="{E3858E19-2234-4B51-88D4-0167510F65FB}" dt="2022-01-25T10:46:13.326" v="2522" actId="26606"/>
          <ac:spMkLst>
            <pc:docMk/>
            <pc:sldMk cId="306681155" sldId="302"/>
            <ac:spMk id="2" creationId="{AB1C9AF1-0973-49A7-80A1-39477FF8F399}"/>
          </ac:spMkLst>
        </pc:spChg>
        <pc:spChg chg="mod">
          <ac:chgData name="Luke Roach" userId="3c173453-1e89-4ab7-a897-c035ad6940d7" providerId="ADAL" clId="{E3858E19-2234-4B51-88D4-0167510F65FB}" dt="2022-01-25T10:46:13.326" v="2522" actId="26606"/>
          <ac:spMkLst>
            <pc:docMk/>
            <pc:sldMk cId="306681155" sldId="302"/>
            <ac:spMk id="3" creationId="{8EE2118D-A3E4-4BDE-9878-7FD46B1F0B6B}"/>
          </ac:spMkLst>
        </pc:spChg>
        <pc:spChg chg="add mod">
          <ac:chgData name="Luke Roach" userId="3c173453-1e89-4ab7-a897-c035ad6940d7" providerId="ADAL" clId="{E3858E19-2234-4B51-88D4-0167510F65FB}" dt="2022-01-25T10:47:08.698" v="2572" actId="404"/>
          <ac:spMkLst>
            <pc:docMk/>
            <pc:sldMk cId="306681155" sldId="302"/>
            <ac:spMk id="14" creationId="{05D225B9-1E07-4E8C-85EF-6CEF5EC57927}"/>
          </ac:spMkLst>
        </pc:spChg>
        <pc:spChg chg="add">
          <ac:chgData name="Luke Roach" userId="3c173453-1e89-4ab7-a897-c035ad6940d7" providerId="ADAL" clId="{E3858E19-2234-4B51-88D4-0167510F65FB}" dt="2022-01-25T10:46:13.326" v="2522" actId="26606"/>
          <ac:spMkLst>
            <pc:docMk/>
            <pc:sldMk cId="306681155" sldId="302"/>
            <ac:spMk id="75" creationId="{3F088236-D655-4F88-B238-E16762358025}"/>
          </ac:spMkLst>
        </pc:spChg>
        <pc:spChg chg="add">
          <ac:chgData name="Luke Roach" userId="3c173453-1e89-4ab7-a897-c035ad6940d7" providerId="ADAL" clId="{E3858E19-2234-4B51-88D4-0167510F65FB}" dt="2022-01-25T10:46:13.326" v="2522" actId="26606"/>
          <ac:spMkLst>
            <pc:docMk/>
            <pc:sldMk cId="306681155" sldId="302"/>
            <ac:spMk id="77" creationId="{3DAC0C92-199E-475C-9390-119A9B027276}"/>
          </ac:spMkLst>
        </pc:spChg>
        <pc:spChg chg="add">
          <ac:chgData name="Luke Roach" userId="3c173453-1e89-4ab7-a897-c035ad6940d7" providerId="ADAL" clId="{E3858E19-2234-4B51-88D4-0167510F65FB}" dt="2022-01-25T10:46:13.326" v="2522" actId="26606"/>
          <ac:spMkLst>
            <pc:docMk/>
            <pc:sldMk cId="306681155" sldId="302"/>
            <ac:spMk id="79" creationId="{C4CFB339-0ED8-4FE2-9EF1-6D1375B8499B}"/>
          </ac:spMkLst>
        </pc:spChg>
        <pc:spChg chg="add">
          <ac:chgData name="Luke Roach" userId="3c173453-1e89-4ab7-a897-c035ad6940d7" providerId="ADAL" clId="{E3858E19-2234-4B51-88D4-0167510F65FB}" dt="2022-01-25T10:46:13.326" v="2522" actId="26606"/>
          <ac:spMkLst>
            <pc:docMk/>
            <pc:sldMk cId="306681155" sldId="302"/>
            <ac:spMk id="81" creationId="{31896C80-2069-4431-9C19-83B913734490}"/>
          </ac:spMkLst>
        </pc:spChg>
        <pc:spChg chg="add">
          <ac:chgData name="Luke Roach" userId="3c173453-1e89-4ab7-a897-c035ad6940d7" providerId="ADAL" clId="{E3858E19-2234-4B51-88D4-0167510F65FB}" dt="2022-01-25T10:46:13.326" v="2522" actId="26606"/>
          <ac:spMkLst>
            <pc:docMk/>
            <pc:sldMk cId="306681155" sldId="302"/>
            <ac:spMk id="83" creationId="{BF120A21-0841-4823-B0C4-28AEBCEF9B78}"/>
          </ac:spMkLst>
        </pc:spChg>
        <pc:spChg chg="add">
          <ac:chgData name="Luke Roach" userId="3c173453-1e89-4ab7-a897-c035ad6940d7" providerId="ADAL" clId="{E3858E19-2234-4B51-88D4-0167510F65FB}" dt="2022-01-25T10:46:13.326" v="2522" actId="26606"/>
          <ac:spMkLst>
            <pc:docMk/>
            <pc:sldMk cId="306681155" sldId="302"/>
            <ac:spMk id="85" creationId="{DBB05BAE-BBD3-4289-899F-A6851503C6B0}"/>
          </ac:spMkLst>
        </pc:spChg>
        <pc:spChg chg="add">
          <ac:chgData name="Luke Roach" userId="3c173453-1e89-4ab7-a897-c035ad6940d7" providerId="ADAL" clId="{E3858E19-2234-4B51-88D4-0167510F65FB}" dt="2022-01-25T10:46:13.326" v="2522" actId="26606"/>
          <ac:spMkLst>
            <pc:docMk/>
            <pc:sldMk cId="306681155" sldId="302"/>
            <ac:spMk id="87" creationId="{9874D11C-36F5-4BBE-A490-019A54E953B0}"/>
          </ac:spMkLst>
        </pc:spChg>
        <pc:picChg chg="add mod ord">
          <ac:chgData name="Luke Roach" userId="3c173453-1e89-4ab7-a897-c035ad6940d7" providerId="ADAL" clId="{E3858E19-2234-4B51-88D4-0167510F65FB}" dt="2022-01-25T10:46:13.326" v="2522" actId="26606"/>
          <ac:picMkLst>
            <pc:docMk/>
            <pc:sldMk cId="306681155" sldId="302"/>
            <ac:picMk id="8194" creationId="{3B92B765-51EA-4A69-9F17-FCCE75A04D10}"/>
          </ac:picMkLst>
        </pc:picChg>
        <pc:cxnChg chg="add">
          <ac:chgData name="Luke Roach" userId="3c173453-1e89-4ab7-a897-c035ad6940d7" providerId="ADAL" clId="{E3858E19-2234-4B51-88D4-0167510F65FB}" dt="2022-01-25T10:46:13.326" v="2522" actId="26606"/>
          <ac:cxnSpMkLst>
            <pc:docMk/>
            <pc:sldMk cId="306681155" sldId="302"/>
            <ac:cxnSpMk id="71" creationId="{64FA5DFF-7FE6-4855-84E6-DFA78EE978BD}"/>
          </ac:cxnSpMkLst>
        </pc:cxnChg>
        <pc:cxnChg chg="add">
          <ac:chgData name="Luke Roach" userId="3c173453-1e89-4ab7-a897-c035ad6940d7" providerId="ADAL" clId="{E3858E19-2234-4B51-88D4-0167510F65FB}" dt="2022-01-25T10:46:13.326" v="2522" actId="26606"/>
          <ac:cxnSpMkLst>
            <pc:docMk/>
            <pc:sldMk cId="306681155" sldId="302"/>
            <ac:cxnSpMk id="73" creationId="{2AFD8CBA-54A3-4363-991B-B9C631BBFA74}"/>
          </ac:cxnSpMkLst>
        </pc:cxnChg>
      </pc:sldChg>
    </pc:docChg>
  </pc:docChgLst>
</pc:chgInfo>
</file>

<file path=ppt/diagrams/_rels/data1.xml.rels><?xml version="1.0" encoding="UTF-8" standalone="yes"?>
<Relationships xmlns="http://schemas.openxmlformats.org/package/2006/relationships"><Relationship Id="rId1" Type="http://schemas.openxmlformats.org/officeDocument/2006/relationships/image" Target="../media/image5.png"/></Relationships>
</file>

<file path=ppt/diagrams/_rels/drawing1.xml.rels><?xml version="1.0" encoding="UTF-8" standalone="yes"?>
<Relationships xmlns="http://schemas.openxmlformats.org/package/2006/relationships"><Relationship Id="rId1" Type="http://schemas.openxmlformats.org/officeDocument/2006/relationships/image" Target="../media/image5.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8B2B069-163E-48CA-9E0D-2C038DB4CBF9}" type="doc">
      <dgm:prSet loTypeId="urn:microsoft.com/office/officeart/2005/8/layout/radial2" loCatId="relationship" qsTypeId="urn:microsoft.com/office/officeart/2005/8/quickstyle/simple1" qsCatId="simple" csTypeId="urn:microsoft.com/office/officeart/2005/8/colors/accent1_2" csCatId="accent1" phldr="1"/>
      <dgm:spPr/>
      <dgm:t>
        <a:bodyPr/>
        <a:lstStyle/>
        <a:p>
          <a:endParaRPr lang="en-GB"/>
        </a:p>
      </dgm:t>
    </dgm:pt>
    <dgm:pt modelId="{09319C4F-3590-4EC9-9582-F81A3D0C471D}">
      <dgm:prSet phldrT="[Text]" custT="1"/>
      <dgm:spPr>
        <a:solidFill>
          <a:schemeClr val="bg1">
            <a:lumMod val="40000"/>
            <a:lumOff val="60000"/>
          </a:schemeClr>
        </a:solidFill>
      </dgm:spPr>
      <dgm:t>
        <a:bodyPr/>
        <a:lstStyle/>
        <a:p>
          <a:r>
            <a:rPr lang="en-GB" sz="1600" b="1" dirty="0">
              <a:solidFill>
                <a:srgbClr val="FF0000"/>
              </a:solidFill>
            </a:rPr>
            <a:t>Classicism </a:t>
          </a:r>
        </a:p>
      </dgm:t>
    </dgm:pt>
    <dgm:pt modelId="{004FF79F-9851-4227-AA62-97B2A4911C51}" type="parTrans" cxnId="{C97962A7-9E06-4801-88F0-8004C316A300}">
      <dgm:prSet/>
      <dgm:spPr/>
      <dgm:t>
        <a:bodyPr/>
        <a:lstStyle/>
        <a:p>
          <a:endParaRPr lang="en-GB"/>
        </a:p>
      </dgm:t>
    </dgm:pt>
    <dgm:pt modelId="{0247FCBD-553F-4B57-90E0-360C3994A345}" type="sibTrans" cxnId="{C97962A7-9E06-4801-88F0-8004C316A300}">
      <dgm:prSet/>
      <dgm:spPr/>
      <dgm:t>
        <a:bodyPr/>
        <a:lstStyle/>
        <a:p>
          <a:endParaRPr lang="en-GB"/>
        </a:p>
      </dgm:t>
    </dgm:pt>
    <dgm:pt modelId="{6C930FDF-0E16-4A8D-AA34-B5FA6167701A}">
      <dgm:prSet phldrT="[Text]"/>
      <dgm:spPr/>
      <dgm:t>
        <a:bodyPr/>
        <a:lstStyle/>
        <a:p>
          <a:r>
            <a:rPr lang="en-GB" b="1">
              <a:effectLst>
                <a:outerShdw blurRad="38100" dist="38100" dir="2700000" algn="tl">
                  <a:srgbClr val="000000">
                    <a:alpha val="43137"/>
                  </a:srgbClr>
                </a:outerShdw>
              </a:effectLst>
            </a:rPr>
            <a:t>Free will/rational choices cause crime</a:t>
          </a:r>
        </a:p>
      </dgm:t>
    </dgm:pt>
    <dgm:pt modelId="{ADCC2105-77C0-4726-A662-B8A5CE63AA33}" type="parTrans" cxnId="{0D7082ED-5522-46D1-9675-CFF79DA11B06}">
      <dgm:prSet/>
      <dgm:spPr/>
      <dgm:t>
        <a:bodyPr/>
        <a:lstStyle/>
        <a:p>
          <a:endParaRPr lang="en-GB"/>
        </a:p>
      </dgm:t>
    </dgm:pt>
    <dgm:pt modelId="{7F5AF944-E2D5-423A-8C6D-45A8864D42DF}" type="sibTrans" cxnId="{0D7082ED-5522-46D1-9675-CFF79DA11B06}">
      <dgm:prSet/>
      <dgm:spPr/>
      <dgm:t>
        <a:bodyPr/>
        <a:lstStyle/>
        <a:p>
          <a:endParaRPr lang="en-GB"/>
        </a:p>
      </dgm:t>
    </dgm:pt>
    <dgm:pt modelId="{28E593BF-5279-4063-9D2B-A45AD12F8C02}">
      <dgm:prSet phldrT="[Text]" custT="1"/>
      <dgm:spPr>
        <a:solidFill>
          <a:schemeClr val="bg1">
            <a:lumMod val="40000"/>
            <a:lumOff val="60000"/>
          </a:schemeClr>
        </a:solidFill>
      </dgm:spPr>
      <dgm:t>
        <a:bodyPr/>
        <a:lstStyle/>
        <a:p>
          <a:r>
            <a:rPr lang="en-GB" sz="1600" b="1" dirty="0">
              <a:solidFill>
                <a:srgbClr val="00B050"/>
              </a:solidFill>
              <a:effectLst/>
            </a:rPr>
            <a:t>Positivism </a:t>
          </a:r>
        </a:p>
      </dgm:t>
    </dgm:pt>
    <dgm:pt modelId="{4D5B1105-858A-4F5C-9A2F-6793143496FA}" type="parTrans" cxnId="{C56DA3A0-F0A7-49DF-9A71-2D52CF2F71C9}">
      <dgm:prSet/>
      <dgm:spPr/>
      <dgm:t>
        <a:bodyPr/>
        <a:lstStyle/>
        <a:p>
          <a:endParaRPr lang="en-GB"/>
        </a:p>
      </dgm:t>
    </dgm:pt>
    <dgm:pt modelId="{BC35191D-A65C-40F0-A4B5-16B4A1F8530A}" type="sibTrans" cxnId="{C56DA3A0-F0A7-49DF-9A71-2D52CF2F71C9}">
      <dgm:prSet/>
      <dgm:spPr/>
      <dgm:t>
        <a:bodyPr/>
        <a:lstStyle/>
        <a:p>
          <a:endParaRPr lang="en-GB"/>
        </a:p>
      </dgm:t>
    </dgm:pt>
    <dgm:pt modelId="{8955F7EE-9117-4F40-B8A6-5394A30474BE}">
      <dgm:prSet phldrT="[Text]"/>
      <dgm:spPr/>
      <dgm:t>
        <a:bodyPr/>
        <a:lstStyle/>
        <a:p>
          <a:r>
            <a:rPr lang="en-GB" b="1">
              <a:effectLst>
                <a:outerShdw blurRad="38100" dist="38100" dir="2700000" algn="tl">
                  <a:srgbClr val="000000">
                    <a:alpha val="43137"/>
                  </a:srgbClr>
                </a:outerShdw>
              </a:effectLst>
            </a:rPr>
            <a:t>Predisposing factors cause crime</a:t>
          </a:r>
        </a:p>
      </dgm:t>
    </dgm:pt>
    <dgm:pt modelId="{DFCFA9C1-E922-4657-9884-9DAE6CCBA5CD}" type="parTrans" cxnId="{BF83BA96-0C08-46AB-AFF0-B2EFC54714A2}">
      <dgm:prSet/>
      <dgm:spPr/>
      <dgm:t>
        <a:bodyPr/>
        <a:lstStyle/>
        <a:p>
          <a:endParaRPr lang="en-GB"/>
        </a:p>
      </dgm:t>
    </dgm:pt>
    <dgm:pt modelId="{1D31473E-F517-403E-93A2-2D85B2044960}" type="sibTrans" cxnId="{BF83BA96-0C08-46AB-AFF0-B2EFC54714A2}">
      <dgm:prSet/>
      <dgm:spPr/>
      <dgm:t>
        <a:bodyPr/>
        <a:lstStyle/>
        <a:p>
          <a:endParaRPr lang="en-GB"/>
        </a:p>
      </dgm:t>
    </dgm:pt>
    <dgm:pt modelId="{39472539-9BA4-4016-B1ED-C9015E7E83B0}">
      <dgm:prSet phldrT="[Text]"/>
      <dgm:spPr/>
      <dgm:t>
        <a:bodyPr/>
        <a:lstStyle/>
        <a:p>
          <a:endParaRPr lang="en-GB"/>
        </a:p>
      </dgm:t>
    </dgm:pt>
    <dgm:pt modelId="{11F00D7D-28A8-4FFC-9B83-57A46B775929}" type="parTrans" cxnId="{AEFA3726-4CE7-42C4-ACCC-8CE9035CE87C}">
      <dgm:prSet/>
      <dgm:spPr/>
      <dgm:t>
        <a:bodyPr/>
        <a:lstStyle/>
        <a:p>
          <a:endParaRPr lang="en-GB"/>
        </a:p>
      </dgm:t>
    </dgm:pt>
    <dgm:pt modelId="{DD55EB23-22CF-4E73-A6F4-A0509D55EFCE}" type="sibTrans" cxnId="{AEFA3726-4CE7-42C4-ACCC-8CE9035CE87C}">
      <dgm:prSet/>
      <dgm:spPr/>
      <dgm:t>
        <a:bodyPr/>
        <a:lstStyle/>
        <a:p>
          <a:endParaRPr lang="en-GB"/>
        </a:p>
      </dgm:t>
    </dgm:pt>
    <dgm:pt modelId="{D40B6155-19E3-413A-8CA5-69A0025D03BE}">
      <dgm:prSet phldrT="[Text]" custT="1"/>
      <dgm:spPr>
        <a:solidFill>
          <a:schemeClr val="tx1"/>
        </a:solidFill>
      </dgm:spPr>
      <dgm:t>
        <a:bodyPr/>
        <a:lstStyle/>
        <a:p>
          <a:r>
            <a:rPr lang="en-GB" sz="1200" b="1" dirty="0">
              <a:solidFill>
                <a:schemeClr val="bg1">
                  <a:lumMod val="95000"/>
                </a:schemeClr>
              </a:solidFill>
            </a:rPr>
            <a:t>Critical Criminology</a:t>
          </a:r>
        </a:p>
      </dgm:t>
    </dgm:pt>
    <dgm:pt modelId="{380C895E-5588-498F-8BBC-4D73023B31BB}" type="parTrans" cxnId="{AF34BF69-CD99-4F94-A7B8-03CCD2F7595B}">
      <dgm:prSet/>
      <dgm:spPr/>
      <dgm:t>
        <a:bodyPr/>
        <a:lstStyle/>
        <a:p>
          <a:endParaRPr lang="en-GB"/>
        </a:p>
      </dgm:t>
    </dgm:pt>
    <dgm:pt modelId="{F48E9A32-BFD7-48CD-9D26-0B2953796297}" type="sibTrans" cxnId="{AF34BF69-CD99-4F94-A7B8-03CCD2F7595B}">
      <dgm:prSet/>
      <dgm:spPr/>
      <dgm:t>
        <a:bodyPr/>
        <a:lstStyle/>
        <a:p>
          <a:endParaRPr lang="en-GB"/>
        </a:p>
      </dgm:t>
    </dgm:pt>
    <dgm:pt modelId="{1D2E8D2C-8022-4393-9BD2-85E0B401A10A}">
      <dgm:prSet phldrT="[Text]"/>
      <dgm:spPr/>
      <dgm:t>
        <a:bodyPr/>
        <a:lstStyle/>
        <a:p>
          <a:r>
            <a:rPr lang="en-GB" b="1">
              <a:effectLst>
                <a:outerShdw blurRad="38100" dist="38100" dir="2700000" algn="tl">
                  <a:srgbClr val="000000">
                    <a:alpha val="43137"/>
                  </a:srgbClr>
                </a:outerShdw>
              </a:effectLst>
            </a:rPr>
            <a:t>People’s response to behaviour causes/creates crime &amp; deviance </a:t>
          </a:r>
        </a:p>
      </dgm:t>
    </dgm:pt>
    <dgm:pt modelId="{5866B986-742C-4567-8C2B-A2F5B0026296}" type="parTrans" cxnId="{996A0F1D-550B-4307-92DE-72EA972C9C90}">
      <dgm:prSet/>
      <dgm:spPr/>
      <dgm:t>
        <a:bodyPr/>
        <a:lstStyle/>
        <a:p>
          <a:endParaRPr lang="en-GB"/>
        </a:p>
      </dgm:t>
    </dgm:pt>
    <dgm:pt modelId="{1EB7FF72-5D5E-4EA3-BE1F-B64437DC9A5C}" type="sibTrans" cxnId="{996A0F1D-550B-4307-92DE-72EA972C9C90}">
      <dgm:prSet/>
      <dgm:spPr/>
      <dgm:t>
        <a:bodyPr/>
        <a:lstStyle/>
        <a:p>
          <a:endParaRPr lang="en-GB"/>
        </a:p>
      </dgm:t>
    </dgm:pt>
    <dgm:pt modelId="{C101EF3F-1AC2-46BE-8AB9-0E5EAFF26E97}">
      <dgm:prSet phldrT="[Text]"/>
      <dgm:spPr/>
      <dgm:t>
        <a:bodyPr/>
        <a:lstStyle/>
        <a:p>
          <a:endParaRPr lang="en-GB"/>
        </a:p>
      </dgm:t>
    </dgm:pt>
    <dgm:pt modelId="{C3037677-B858-4B45-B94C-E140C884786E}" type="parTrans" cxnId="{6EE6A3A9-DD1B-41C7-910E-307F3561D96F}">
      <dgm:prSet/>
      <dgm:spPr/>
      <dgm:t>
        <a:bodyPr/>
        <a:lstStyle/>
        <a:p>
          <a:endParaRPr lang="en-GB"/>
        </a:p>
      </dgm:t>
    </dgm:pt>
    <dgm:pt modelId="{283211E4-EDAC-4345-BA82-B743AFBE1676}" type="sibTrans" cxnId="{6EE6A3A9-DD1B-41C7-910E-307F3561D96F}">
      <dgm:prSet/>
      <dgm:spPr/>
      <dgm:t>
        <a:bodyPr/>
        <a:lstStyle/>
        <a:p>
          <a:endParaRPr lang="en-GB"/>
        </a:p>
      </dgm:t>
    </dgm:pt>
    <dgm:pt modelId="{DB5AA882-4C7B-4679-815E-4D10C333EC8A}" type="pres">
      <dgm:prSet presAssocID="{A8B2B069-163E-48CA-9E0D-2C038DB4CBF9}" presName="composite" presStyleCnt="0">
        <dgm:presLayoutVars>
          <dgm:chMax val="5"/>
          <dgm:dir/>
          <dgm:animLvl val="ctr"/>
          <dgm:resizeHandles val="exact"/>
        </dgm:presLayoutVars>
      </dgm:prSet>
      <dgm:spPr/>
    </dgm:pt>
    <dgm:pt modelId="{93993F59-8625-4FA2-ACAB-6B0E7F362B36}" type="pres">
      <dgm:prSet presAssocID="{A8B2B069-163E-48CA-9E0D-2C038DB4CBF9}" presName="cycle" presStyleCnt="0"/>
      <dgm:spPr/>
    </dgm:pt>
    <dgm:pt modelId="{D29EE093-D79A-4B6B-8979-89621EEBA092}" type="pres">
      <dgm:prSet presAssocID="{A8B2B069-163E-48CA-9E0D-2C038DB4CBF9}" presName="centerShape" presStyleCnt="0"/>
      <dgm:spPr/>
    </dgm:pt>
    <dgm:pt modelId="{FE20A1FA-F83A-4841-91CC-2D9B38FD5DCA}" type="pres">
      <dgm:prSet presAssocID="{A8B2B069-163E-48CA-9E0D-2C038DB4CBF9}" presName="connSite" presStyleLbl="node1" presStyleIdx="0" presStyleCnt="4"/>
      <dgm:spPr/>
    </dgm:pt>
    <dgm:pt modelId="{2887B521-4500-45C0-A315-7A8318C2CD6E}" type="pres">
      <dgm:prSet presAssocID="{A8B2B069-163E-48CA-9E0D-2C038DB4CBF9}" presName="visible" presStyleLbl="node1" presStyleIdx="0" presStyleCnt="4" custScaleX="111227" custLinFactNeighborX="-27107" custLinFactNeighborY="-3936"/>
      <dgm:spPr>
        <a:blipFill rotWithShape="0">
          <a:blip xmlns:r="http://schemas.openxmlformats.org/officeDocument/2006/relationships" r:embed="rId1"/>
          <a:stretch>
            <a:fillRect/>
          </a:stretch>
        </a:blipFill>
      </dgm:spPr>
    </dgm:pt>
    <dgm:pt modelId="{012C65CA-90BE-4822-811A-4DBB1953FD12}" type="pres">
      <dgm:prSet presAssocID="{004FF79F-9851-4227-AA62-97B2A4911C51}" presName="Name25" presStyleLbl="parChTrans1D1" presStyleIdx="0" presStyleCnt="3"/>
      <dgm:spPr/>
    </dgm:pt>
    <dgm:pt modelId="{85B4910C-D09B-4B33-897B-7F4583F434BD}" type="pres">
      <dgm:prSet presAssocID="{09319C4F-3590-4EC9-9582-F81A3D0C471D}" presName="node" presStyleCnt="0"/>
      <dgm:spPr/>
    </dgm:pt>
    <dgm:pt modelId="{65B5053C-AB11-4439-AFB5-679186891437}" type="pres">
      <dgm:prSet presAssocID="{09319C4F-3590-4EC9-9582-F81A3D0C471D}" presName="parentNode" presStyleLbl="node1" presStyleIdx="1" presStyleCnt="4" custScaleX="112270">
        <dgm:presLayoutVars>
          <dgm:chMax val="1"/>
          <dgm:bulletEnabled val="1"/>
        </dgm:presLayoutVars>
      </dgm:prSet>
      <dgm:spPr/>
    </dgm:pt>
    <dgm:pt modelId="{C800CA2D-670B-4A4E-A796-9C803824EFE4}" type="pres">
      <dgm:prSet presAssocID="{09319C4F-3590-4EC9-9582-F81A3D0C471D}" presName="childNode" presStyleLbl="revTx" presStyleIdx="0" presStyleCnt="3">
        <dgm:presLayoutVars>
          <dgm:bulletEnabled val="1"/>
        </dgm:presLayoutVars>
      </dgm:prSet>
      <dgm:spPr/>
    </dgm:pt>
    <dgm:pt modelId="{4B40BE7E-CF72-4C74-9C12-32194A0AC319}" type="pres">
      <dgm:prSet presAssocID="{4D5B1105-858A-4F5C-9A2F-6793143496FA}" presName="Name25" presStyleLbl="parChTrans1D1" presStyleIdx="1" presStyleCnt="3"/>
      <dgm:spPr/>
    </dgm:pt>
    <dgm:pt modelId="{F23D6171-8DD5-426A-8B90-814C21B91D9E}" type="pres">
      <dgm:prSet presAssocID="{28E593BF-5279-4063-9D2B-A45AD12F8C02}" presName="node" presStyleCnt="0"/>
      <dgm:spPr/>
    </dgm:pt>
    <dgm:pt modelId="{85028FF8-E440-4F02-9F02-97729EC0127B}" type="pres">
      <dgm:prSet presAssocID="{28E593BF-5279-4063-9D2B-A45AD12F8C02}" presName="parentNode" presStyleLbl="node1" presStyleIdx="2" presStyleCnt="4" custScaleX="118140" custScaleY="107804">
        <dgm:presLayoutVars>
          <dgm:chMax val="1"/>
          <dgm:bulletEnabled val="1"/>
        </dgm:presLayoutVars>
      </dgm:prSet>
      <dgm:spPr/>
    </dgm:pt>
    <dgm:pt modelId="{1F7071A0-F032-4F6A-AB55-F70FC052BAD0}" type="pres">
      <dgm:prSet presAssocID="{28E593BF-5279-4063-9D2B-A45AD12F8C02}" presName="childNode" presStyleLbl="revTx" presStyleIdx="1" presStyleCnt="3">
        <dgm:presLayoutVars>
          <dgm:bulletEnabled val="1"/>
        </dgm:presLayoutVars>
      </dgm:prSet>
      <dgm:spPr/>
    </dgm:pt>
    <dgm:pt modelId="{0191FE3C-1121-45E1-AD75-8ABEE3BAC848}" type="pres">
      <dgm:prSet presAssocID="{380C895E-5588-498F-8BBC-4D73023B31BB}" presName="Name25" presStyleLbl="parChTrans1D1" presStyleIdx="2" presStyleCnt="3"/>
      <dgm:spPr/>
    </dgm:pt>
    <dgm:pt modelId="{571ECA61-87AA-4B5E-A61E-5BB49216A475}" type="pres">
      <dgm:prSet presAssocID="{D40B6155-19E3-413A-8CA5-69A0025D03BE}" presName="node" presStyleCnt="0"/>
      <dgm:spPr/>
    </dgm:pt>
    <dgm:pt modelId="{2F90F9C3-ACD7-4396-9AB3-41AC6366C7B8}" type="pres">
      <dgm:prSet presAssocID="{D40B6155-19E3-413A-8CA5-69A0025D03BE}" presName="parentNode" presStyleLbl="node1" presStyleIdx="3" presStyleCnt="4" custScaleX="109992" custScaleY="101022" custLinFactNeighborX="350" custLinFactNeighborY="-5826">
        <dgm:presLayoutVars>
          <dgm:chMax val="1"/>
          <dgm:bulletEnabled val="1"/>
        </dgm:presLayoutVars>
      </dgm:prSet>
      <dgm:spPr/>
    </dgm:pt>
    <dgm:pt modelId="{16187674-7802-4575-A8D6-9D94DFA15F74}" type="pres">
      <dgm:prSet presAssocID="{D40B6155-19E3-413A-8CA5-69A0025D03BE}" presName="childNode" presStyleLbl="revTx" presStyleIdx="2" presStyleCnt="3">
        <dgm:presLayoutVars>
          <dgm:bulletEnabled val="1"/>
        </dgm:presLayoutVars>
      </dgm:prSet>
      <dgm:spPr/>
    </dgm:pt>
  </dgm:ptLst>
  <dgm:cxnLst>
    <dgm:cxn modelId="{560F4714-6215-4257-ABE9-50C522AFAD8F}" type="presOf" srcId="{8955F7EE-9117-4F40-B8A6-5394A30474BE}" destId="{1F7071A0-F032-4F6A-AB55-F70FC052BAD0}" srcOrd="0" destOrd="0" presId="urn:microsoft.com/office/officeart/2005/8/layout/radial2"/>
    <dgm:cxn modelId="{996A0F1D-550B-4307-92DE-72EA972C9C90}" srcId="{D40B6155-19E3-413A-8CA5-69A0025D03BE}" destId="{1D2E8D2C-8022-4393-9BD2-85E0B401A10A}" srcOrd="0" destOrd="0" parTransId="{5866B986-742C-4567-8C2B-A2F5B0026296}" sibTransId="{1EB7FF72-5D5E-4EA3-BE1F-B64437DC9A5C}"/>
    <dgm:cxn modelId="{AEFA3726-4CE7-42C4-ACCC-8CE9035CE87C}" srcId="{28E593BF-5279-4063-9D2B-A45AD12F8C02}" destId="{39472539-9BA4-4016-B1ED-C9015E7E83B0}" srcOrd="1" destOrd="0" parTransId="{11F00D7D-28A8-4FFC-9B83-57A46B775929}" sibTransId="{DD55EB23-22CF-4E73-A6F4-A0509D55EFCE}"/>
    <dgm:cxn modelId="{5F22B535-1A1F-41FB-BCE5-616FA287AF31}" type="presOf" srcId="{6C930FDF-0E16-4A8D-AA34-B5FA6167701A}" destId="{C800CA2D-670B-4A4E-A796-9C803824EFE4}" srcOrd="0" destOrd="0" presId="urn:microsoft.com/office/officeart/2005/8/layout/radial2"/>
    <dgm:cxn modelId="{1F865336-8A52-49A7-901A-AD4381D3B79D}" type="presOf" srcId="{D40B6155-19E3-413A-8CA5-69A0025D03BE}" destId="{2F90F9C3-ACD7-4396-9AB3-41AC6366C7B8}" srcOrd="0" destOrd="0" presId="urn:microsoft.com/office/officeart/2005/8/layout/radial2"/>
    <dgm:cxn modelId="{AF34BF69-CD99-4F94-A7B8-03CCD2F7595B}" srcId="{A8B2B069-163E-48CA-9E0D-2C038DB4CBF9}" destId="{D40B6155-19E3-413A-8CA5-69A0025D03BE}" srcOrd="2" destOrd="0" parTransId="{380C895E-5588-498F-8BBC-4D73023B31BB}" sibTransId="{F48E9A32-BFD7-48CD-9D26-0B2953796297}"/>
    <dgm:cxn modelId="{1DD41486-6D2F-4598-9238-2317FD16FC16}" type="presOf" srcId="{09319C4F-3590-4EC9-9582-F81A3D0C471D}" destId="{65B5053C-AB11-4439-AFB5-679186891437}" srcOrd="0" destOrd="0" presId="urn:microsoft.com/office/officeart/2005/8/layout/radial2"/>
    <dgm:cxn modelId="{BF83BA96-0C08-46AB-AFF0-B2EFC54714A2}" srcId="{28E593BF-5279-4063-9D2B-A45AD12F8C02}" destId="{8955F7EE-9117-4F40-B8A6-5394A30474BE}" srcOrd="0" destOrd="0" parTransId="{DFCFA9C1-E922-4657-9884-9DAE6CCBA5CD}" sibTransId="{1D31473E-F517-403E-93A2-2D85B2044960}"/>
    <dgm:cxn modelId="{C56DA3A0-F0A7-49DF-9A71-2D52CF2F71C9}" srcId="{A8B2B069-163E-48CA-9E0D-2C038DB4CBF9}" destId="{28E593BF-5279-4063-9D2B-A45AD12F8C02}" srcOrd="1" destOrd="0" parTransId="{4D5B1105-858A-4F5C-9A2F-6793143496FA}" sibTransId="{BC35191D-A65C-40F0-A4B5-16B4A1F8530A}"/>
    <dgm:cxn modelId="{C97962A7-9E06-4801-88F0-8004C316A300}" srcId="{A8B2B069-163E-48CA-9E0D-2C038DB4CBF9}" destId="{09319C4F-3590-4EC9-9582-F81A3D0C471D}" srcOrd="0" destOrd="0" parTransId="{004FF79F-9851-4227-AA62-97B2A4911C51}" sibTransId="{0247FCBD-553F-4B57-90E0-360C3994A345}"/>
    <dgm:cxn modelId="{8640CEA8-3CC0-4ED2-BC1E-FE3B6F593E9D}" type="presOf" srcId="{4D5B1105-858A-4F5C-9A2F-6793143496FA}" destId="{4B40BE7E-CF72-4C74-9C12-32194A0AC319}" srcOrd="0" destOrd="0" presId="urn:microsoft.com/office/officeart/2005/8/layout/radial2"/>
    <dgm:cxn modelId="{6EE6A3A9-DD1B-41C7-910E-307F3561D96F}" srcId="{D40B6155-19E3-413A-8CA5-69A0025D03BE}" destId="{C101EF3F-1AC2-46BE-8AB9-0E5EAFF26E97}" srcOrd="1" destOrd="0" parTransId="{C3037677-B858-4B45-B94C-E140C884786E}" sibTransId="{283211E4-EDAC-4345-BA82-B743AFBE1676}"/>
    <dgm:cxn modelId="{598E09B9-E44B-4B5D-8A34-9BA1D7B1863F}" type="presOf" srcId="{28E593BF-5279-4063-9D2B-A45AD12F8C02}" destId="{85028FF8-E440-4F02-9F02-97729EC0127B}" srcOrd="0" destOrd="0" presId="urn:microsoft.com/office/officeart/2005/8/layout/radial2"/>
    <dgm:cxn modelId="{BC816ABF-9129-4EEA-8813-0D136A5312CC}" type="presOf" srcId="{380C895E-5588-498F-8BBC-4D73023B31BB}" destId="{0191FE3C-1121-45E1-AD75-8ABEE3BAC848}" srcOrd="0" destOrd="0" presId="urn:microsoft.com/office/officeart/2005/8/layout/radial2"/>
    <dgm:cxn modelId="{CE765CD0-95C3-4BD6-B544-BA9B2D4DA905}" type="presOf" srcId="{004FF79F-9851-4227-AA62-97B2A4911C51}" destId="{012C65CA-90BE-4822-811A-4DBB1953FD12}" srcOrd="0" destOrd="0" presId="urn:microsoft.com/office/officeart/2005/8/layout/radial2"/>
    <dgm:cxn modelId="{990471D2-C5CB-400C-A667-C16E0D0FB949}" type="presOf" srcId="{A8B2B069-163E-48CA-9E0D-2C038DB4CBF9}" destId="{DB5AA882-4C7B-4679-815E-4D10C333EC8A}" srcOrd="0" destOrd="0" presId="urn:microsoft.com/office/officeart/2005/8/layout/radial2"/>
    <dgm:cxn modelId="{8D803AD6-B2BC-4172-8896-0D3B324D13A5}" type="presOf" srcId="{39472539-9BA4-4016-B1ED-C9015E7E83B0}" destId="{1F7071A0-F032-4F6A-AB55-F70FC052BAD0}" srcOrd="0" destOrd="1" presId="urn:microsoft.com/office/officeart/2005/8/layout/radial2"/>
    <dgm:cxn modelId="{388C1DDC-B137-42E3-A234-0FD5D4419A30}" type="presOf" srcId="{C101EF3F-1AC2-46BE-8AB9-0E5EAFF26E97}" destId="{16187674-7802-4575-A8D6-9D94DFA15F74}" srcOrd="0" destOrd="1" presId="urn:microsoft.com/office/officeart/2005/8/layout/radial2"/>
    <dgm:cxn modelId="{3880C3EC-B3D4-4544-AFD8-07612E6B8E9F}" type="presOf" srcId="{1D2E8D2C-8022-4393-9BD2-85E0B401A10A}" destId="{16187674-7802-4575-A8D6-9D94DFA15F74}" srcOrd="0" destOrd="0" presId="urn:microsoft.com/office/officeart/2005/8/layout/radial2"/>
    <dgm:cxn modelId="{0D7082ED-5522-46D1-9675-CFF79DA11B06}" srcId="{09319C4F-3590-4EC9-9582-F81A3D0C471D}" destId="{6C930FDF-0E16-4A8D-AA34-B5FA6167701A}" srcOrd="0" destOrd="0" parTransId="{ADCC2105-77C0-4726-A662-B8A5CE63AA33}" sibTransId="{7F5AF944-E2D5-423A-8C6D-45A8864D42DF}"/>
    <dgm:cxn modelId="{D2B1B1DB-CD21-4DCC-B79E-A9C16A7C4B04}" type="presParOf" srcId="{DB5AA882-4C7B-4679-815E-4D10C333EC8A}" destId="{93993F59-8625-4FA2-ACAB-6B0E7F362B36}" srcOrd="0" destOrd="0" presId="urn:microsoft.com/office/officeart/2005/8/layout/radial2"/>
    <dgm:cxn modelId="{B9BB7A36-2570-42D9-A022-621904872B47}" type="presParOf" srcId="{93993F59-8625-4FA2-ACAB-6B0E7F362B36}" destId="{D29EE093-D79A-4B6B-8979-89621EEBA092}" srcOrd="0" destOrd="0" presId="urn:microsoft.com/office/officeart/2005/8/layout/radial2"/>
    <dgm:cxn modelId="{5418359C-98F5-4476-B337-1CC3184AFEA1}" type="presParOf" srcId="{D29EE093-D79A-4B6B-8979-89621EEBA092}" destId="{FE20A1FA-F83A-4841-91CC-2D9B38FD5DCA}" srcOrd="0" destOrd="0" presId="urn:microsoft.com/office/officeart/2005/8/layout/radial2"/>
    <dgm:cxn modelId="{24A9574B-F653-475A-89FF-A86DD05BE076}" type="presParOf" srcId="{D29EE093-D79A-4B6B-8979-89621EEBA092}" destId="{2887B521-4500-45C0-A315-7A8318C2CD6E}" srcOrd="1" destOrd="0" presId="urn:microsoft.com/office/officeart/2005/8/layout/radial2"/>
    <dgm:cxn modelId="{96562799-5A0B-4BD4-AA7E-EC6CC2E5A71C}" type="presParOf" srcId="{93993F59-8625-4FA2-ACAB-6B0E7F362B36}" destId="{012C65CA-90BE-4822-811A-4DBB1953FD12}" srcOrd="1" destOrd="0" presId="urn:microsoft.com/office/officeart/2005/8/layout/radial2"/>
    <dgm:cxn modelId="{201B0F76-69A3-4822-BDE4-48D9D7312934}" type="presParOf" srcId="{93993F59-8625-4FA2-ACAB-6B0E7F362B36}" destId="{85B4910C-D09B-4B33-897B-7F4583F434BD}" srcOrd="2" destOrd="0" presId="urn:microsoft.com/office/officeart/2005/8/layout/radial2"/>
    <dgm:cxn modelId="{13067680-E88C-481D-8E6E-3DD51BB9012F}" type="presParOf" srcId="{85B4910C-D09B-4B33-897B-7F4583F434BD}" destId="{65B5053C-AB11-4439-AFB5-679186891437}" srcOrd="0" destOrd="0" presId="urn:microsoft.com/office/officeart/2005/8/layout/radial2"/>
    <dgm:cxn modelId="{A4E5044F-B66D-4FBB-B2EE-34BF8507872B}" type="presParOf" srcId="{85B4910C-D09B-4B33-897B-7F4583F434BD}" destId="{C800CA2D-670B-4A4E-A796-9C803824EFE4}" srcOrd="1" destOrd="0" presId="urn:microsoft.com/office/officeart/2005/8/layout/radial2"/>
    <dgm:cxn modelId="{6AF2D955-37CF-4738-B154-248870F3D4FC}" type="presParOf" srcId="{93993F59-8625-4FA2-ACAB-6B0E7F362B36}" destId="{4B40BE7E-CF72-4C74-9C12-32194A0AC319}" srcOrd="3" destOrd="0" presId="urn:microsoft.com/office/officeart/2005/8/layout/radial2"/>
    <dgm:cxn modelId="{A5F5F8EA-0099-40A6-8D1F-83C0C8C1D131}" type="presParOf" srcId="{93993F59-8625-4FA2-ACAB-6B0E7F362B36}" destId="{F23D6171-8DD5-426A-8B90-814C21B91D9E}" srcOrd="4" destOrd="0" presId="urn:microsoft.com/office/officeart/2005/8/layout/radial2"/>
    <dgm:cxn modelId="{010CE382-9B92-4A25-83FB-18C015521D96}" type="presParOf" srcId="{F23D6171-8DD5-426A-8B90-814C21B91D9E}" destId="{85028FF8-E440-4F02-9F02-97729EC0127B}" srcOrd="0" destOrd="0" presId="urn:microsoft.com/office/officeart/2005/8/layout/radial2"/>
    <dgm:cxn modelId="{C81E6CD3-9EE7-42FF-92FD-05199EA02E81}" type="presParOf" srcId="{F23D6171-8DD5-426A-8B90-814C21B91D9E}" destId="{1F7071A0-F032-4F6A-AB55-F70FC052BAD0}" srcOrd="1" destOrd="0" presId="urn:microsoft.com/office/officeart/2005/8/layout/radial2"/>
    <dgm:cxn modelId="{B346163C-5655-431B-8BEA-53D0CB01322E}" type="presParOf" srcId="{93993F59-8625-4FA2-ACAB-6B0E7F362B36}" destId="{0191FE3C-1121-45E1-AD75-8ABEE3BAC848}" srcOrd="5" destOrd="0" presId="urn:microsoft.com/office/officeart/2005/8/layout/radial2"/>
    <dgm:cxn modelId="{E6B8F335-5CD4-460A-BA43-FC5629C186D2}" type="presParOf" srcId="{93993F59-8625-4FA2-ACAB-6B0E7F362B36}" destId="{571ECA61-87AA-4B5E-A61E-5BB49216A475}" srcOrd="6" destOrd="0" presId="urn:microsoft.com/office/officeart/2005/8/layout/radial2"/>
    <dgm:cxn modelId="{057D85BC-234B-4E97-9B6D-18F6E160530D}" type="presParOf" srcId="{571ECA61-87AA-4B5E-A61E-5BB49216A475}" destId="{2F90F9C3-ACD7-4396-9AB3-41AC6366C7B8}" srcOrd="0" destOrd="0" presId="urn:microsoft.com/office/officeart/2005/8/layout/radial2"/>
    <dgm:cxn modelId="{59BB3EE3-1440-4987-960C-6D12A0D87B27}" type="presParOf" srcId="{571ECA61-87AA-4B5E-A61E-5BB49216A475}" destId="{16187674-7802-4575-A8D6-9D94DFA15F74}" srcOrd="1" destOrd="0" presId="urn:microsoft.com/office/officeart/2005/8/layout/radial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91FE3C-1121-45E1-AD75-8ABEE3BAC848}">
      <dsp:nvSpPr>
        <dsp:cNvPr id="0" name=""/>
        <dsp:cNvSpPr/>
      </dsp:nvSpPr>
      <dsp:spPr>
        <a:xfrm rot="2491960">
          <a:off x="3511542" y="3043201"/>
          <a:ext cx="590584" cy="40517"/>
        </a:xfrm>
        <a:custGeom>
          <a:avLst/>
          <a:gdLst/>
          <a:ahLst/>
          <a:cxnLst/>
          <a:rect l="0" t="0" r="0" b="0"/>
          <a:pathLst>
            <a:path>
              <a:moveTo>
                <a:pt x="0" y="20258"/>
              </a:moveTo>
              <a:lnTo>
                <a:pt x="590584" y="20258"/>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B40BE7E-CF72-4C74-9C12-32194A0AC319}">
      <dsp:nvSpPr>
        <dsp:cNvPr id="0" name=""/>
        <dsp:cNvSpPr/>
      </dsp:nvSpPr>
      <dsp:spPr>
        <a:xfrm>
          <a:off x="3585785" y="2188026"/>
          <a:ext cx="597417" cy="40517"/>
        </a:xfrm>
        <a:custGeom>
          <a:avLst/>
          <a:gdLst/>
          <a:ahLst/>
          <a:cxnLst/>
          <a:rect l="0" t="0" r="0" b="0"/>
          <a:pathLst>
            <a:path>
              <a:moveTo>
                <a:pt x="0" y="20258"/>
              </a:moveTo>
              <a:lnTo>
                <a:pt x="597417" y="20258"/>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12C65CA-90BE-4822-811A-4DBB1953FD12}">
      <dsp:nvSpPr>
        <dsp:cNvPr id="0" name=""/>
        <dsp:cNvSpPr/>
      </dsp:nvSpPr>
      <dsp:spPr>
        <a:xfrm rot="19016970">
          <a:off x="3503834" y="1284821"/>
          <a:ext cx="608737" cy="40517"/>
        </a:xfrm>
        <a:custGeom>
          <a:avLst/>
          <a:gdLst/>
          <a:ahLst/>
          <a:cxnLst/>
          <a:rect l="0" t="0" r="0" b="0"/>
          <a:pathLst>
            <a:path>
              <a:moveTo>
                <a:pt x="0" y="20258"/>
              </a:moveTo>
              <a:lnTo>
                <a:pt x="608737" y="20258"/>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887B521-4500-45C0-A315-7A8318C2CD6E}">
      <dsp:nvSpPr>
        <dsp:cNvPr id="0" name=""/>
        <dsp:cNvSpPr/>
      </dsp:nvSpPr>
      <dsp:spPr>
        <a:xfrm>
          <a:off x="1081900" y="1061080"/>
          <a:ext cx="2365769" cy="2126974"/>
        </a:xfrm>
        <a:prstGeom prst="ellipse">
          <a:avLst/>
        </a:prstGeom>
        <a:blipFill rotWithShape="0">
          <a:blip xmlns:r="http://schemas.openxmlformats.org/officeDocument/2006/relationships" r:embed="rId1"/>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5B5053C-AB11-4439-AFB5-679186891437}">
      <dsp:nvSpPr>
        <dsp:cNvPr id="0" name=""/>
        <dsp:cNvSpPr/>
      </dsp:nvSpPr>
      <dsp:spPr>
        <a:xfrm>
          <a:off x="3808594" y="-2599"/>
          <a:ext cx="1432772" cy="1276184"/>
        </a:xfrm>
        <a:prstGeom prst="ellipse">
          <a:avLst/>
        </a:prstGeom>
        <a:solidFill>
          <a:schemeClr val="bg1">
            <a:lumMod val="40000"/>
            <a:lumOff val="6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rgbClr val="FF0000"/>
              </a:solidFill>
            </a:rPr>
            <a:t>Classicism </a:t>
          </a:r>
        </a:p>
      </dsp:txBody>
      <dsp:txXfrm>
        <a:off x="4018419" y="184294"/>
        <a:ext cx="1013122" cy="902398"/>
      </dsp:txXfrm>
    </dsp:sp>
    <dsp:sp modelId="{C800CA2D-670B-4A4E-A796-9C803824EFE4}">
      <dsp:nvSpPr>
        <dsp:cNvPr id="0" name=""/>
        <dsp:cNvSpPr/>
      </dsp:nvSpPr>
      <dsp:spPr>
        <a:xfrm>
          <a:off x="5173250" y="-2599"/>
          <a:ext cx="2149158" cy="12761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171450" lvl="1" indent="-171450" algn="l" defTabSz="800100">
            <a:lnSpc>
              <a:spcPct val="90000"/>
            </a:lnSpc>
            <a:spcBef>
              <a:spcPct val="0"/>
            </a:spcBef>
            <a:spcAft>
              <a:spcPct val="15000"/>
            </a:spcAft>
            <a:buChar char="•"/>
          </a:pPr>
          <a:r>
            <a:rPr lang="en-GB" sz="1800" b="1" kern="1200">
              <a:effectLst>
                <a:outerShdw blurRad="38100" dist="38100" dir="2700000" algn="tl">
                  <a:srgbClr val="000000">
                    <a:alpha val="43137"/>
                  </a:srgbClr>
                </a:outerShdw>
              </a:effectLst>
            </a:rPr>
            <a:t>Free will/rational choices cause crime</a:t>
          </a:r>
        </a:p>
      </dsp:txBody>
      <dsp:txXfrm>
        <a:off x="5173250" y="-2599"/>
        <a:ext cx="2149158" cy="1276184"/>
      </dsp:txXfrm>
    </dsp:sp>
    <dsp:sp modelId="{85028FF8-E440-4F02-9F02-97729EC0127B}">
      <dsp:nvSpPr>
        <dsp:cNvPr id="0" name=""/>
        <dsp:cNvSpPr/>
      </dsp:nvSpPr>
      <dsp:spPr>
        <a:xfrm>
          <a:off x="4183202" y="1520396"/>
          <a:ext cx="1507684" cy="1375777"/>
        </a:xfrm>
        <a:prstGeom prst="ellipse">
          <a:avLst/>
        </a:prstGeom>
        <a:solidFill>
          <a:schemeClr val="bg1">
            <a:lumMod val="40000"/>
            <a:lumOff val="6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rgbClr val="00B050"/>
              </a:solidFill>
              <a:effectLst/>
            </a:rPr>
            <a:t>Positivism </a:t>
          </a:r>
        </a:p>
      </dsp:txBody>
      <dsp:txXfrm>
        <a:off x="4403997" y="1721874"/>
        <a:ext cx="1066094" cy="972821"/>
      </dsp:txXfrm>
    </dsp:sp>
    <dsp:sp modelId="{1F7071A0-F032-4F6A-AB55-F70FC052BAD0}">
      <dsp:nvSpPr>
        <dsp:cNvPr id="0" name=""/>
        <dsp:cNvSpPr/>
      </dsp:nvSpPr>
      <dsp:spPr>
        <a:xfrm>
          <a:off x="5529130" y="1520396"/>
          <a:ext cx="2261526" cy="1375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171450" lvl="1" indent="-171450" algn="l" defTabSz="800100">
            <a:lnSpc>
              <a:spcPct val="90000"/>
            </a:lnSpc>
            <a:spcBef>
              <a:spcPct val="0"/>
            </a:spcBef>
            <a:spcAft>
              <a:spcPct val="15000"/>
            </a:spcAft>
            <a:buChar char="•"/>
          </a:pPr>
          <a:r>
            <a:rPr lang="en-GB" sz="1800" b="1" kern="1200">
              <a:effectLst>
                <a:outerShdw blurRad="38100" dist="38100" dir="2700000" algn="tl">
                  <a:srgbClr val="000000">
                    <a:alpha val="43137"/>
                  </a:srgbClr>
                </a:outerShdw>
              </a:effectLst>
            </a:rPr>
            <a:t>Predisposing factors cause crime</a:t>
          </a:r>
        </a:p>
        <a:p>
          <a:pPr marL="171450" lvl="1" indent="-171450" algn="l" defTabSz="800100">
            <a:lnSpc>
              <a:spcPct val="90000"/>
            </a:lnSpc>
            <a:spcBef>
              <a:spcPct val="0"/>
            </a:spcBef>
            <a:spcAft>
              <a:spcPct val="15000"/>
            </a:spcAft>
            <a:buChar char="•"/>
          </a:pPr>
          <a:endParaRPr lang="en-GB" sz="1800" kern="1200"/>
        </a:p>
      </dsp:txBody>
      <dsp:txXfrm>
        <a:off x="5529130" y="1520396"/>
        <a:ext cx="2261526" cy="1375777"/>
      </dsp:txXfrm>
    </dsp:sp>
    <dsp:sp modelId="{2F90F9C3-ACD7-4396-9AB3-41AC6366C7B8}">
      <dsp:nvSpPr>
        <dsp:cNvPr id="0" name=""/>
        <dsp:cNvSpPr/>
      </dsp:nvSpPr>
      <dsp:spPr>
        <a:xfrm>
          <a:off x="3831230" y="3062114"/>
          <a:ext cx="1403700" cy="1289227"/>
        </a:xfrm>
        <a:prstGeom prst="ellipse">
          <a:avLst/>
        </a:prstGeom>
        <a:solidFill>
          <a:schemeClr val="tx1"/>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chemeClr val="bg1">
                  <a:lumMod val="95000"/>
                </a:schemeClr>
              </a:solidFill>
            </a:rPr>
            <a:t>Critical Criminology</a:t>
          </a:r>
        </a:p>
      </dsp:txBody>
      <dsp:txXfrm>
        <a:off x="4036797" y="3250917"/>
        <a:ext cx="992566" cy="911621"/>
      </dsp:txXfrm>
    </dsp:sp>
    <dsp:sp modelId="{16187674-7802-4575-A8D6-9D94DFA15F74}">
      <dsp:nvSpPr>
        <dsp:cNvPr id="0" name=""/>
        <dsp:cNvSpPr/>
      </dsp:nvSpPr>
      <dsp:spPr>
        <a:xfrm>
          <a:off x="5203154" y="3062114"/>
          <a:ext cx="2105551" cy="1289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171450" lvl="1" indent="-171450" algn="l" defTabSz="800100">
            <a:lnSpc>
              <a:spcPct val="90000"/>
            </a:lnSpc>
            <a:spcBef>
              <a:spcPct val="0"/>
            </a:spcBef>
            <a:spcAft>
              <a:spcPct val="15000"/>
            </a:spcAft>
            <a:buChar char="•"/>
          </a:pPr>
          <a:r>
            <a:rPr lang="en-GB" sz="1800" b="1" kern="1200">
              <a:effectLst>
                <a:outerShdw blurRad="38100" dist="38100" dir="2700000" algn="tl">
                  <a:srgbClr val="000000">
                    <a:alpha val="43137"/>
                  </a:srgbClr>
                </a:outerShdw>
              </a:effectLst>
            </a:rPr>
            <a:t>People’s response to behaviour causes/creates crime &amp; deviance </a:t>
          </a:r>
        </a:p>
        <a:p>
          <a:pPr marL="171450" lvl="1" indent="-171450" algn="l" defTabSz="800100">
            <a:lnSpc>
              <a:spcPct val="90000"/>
            </a:lnSpc>
            <a:spcBef>
              <a:spcPct val="0"/>
            </a:spcBef>
            <a:spcAft>
              <a:spcPct val="15000"/>
            </a:spcAft>
            <a:buChar char="•"/>
          </a:pPr>
          <a:endParaRPr lang="en-GB" sz="1800" kern="1200"/>
        </a:p>
      </dsp:txBody>
      <dsp:txXfrm>
        <a:off x="5203154" y="3062114"/>
        <a:ext cx="2105551" cy="1289227"/>
      </dsp:txXfrm>
    </dsp:sp>
  </dsp:spTree>
</dsp:drawing>
</file>

<file path=ppt/diagrams/layout1.xml><?xml version="1.0" encoding="utf-8"?>
<dgm:layoutDef xmlns:dgm="http://schemas.openxmlformats.org/drawingml/2006/diagram" xmlns:a="http://schemas.openxmlformats.org/drawingml/2006/main" uniqueId="urn:microsoft.com/office/officeart/2005/8/layout/radial2">
  <dgm:title val=""/>
  <dgm:desc val=""/>
  <dgm:catLst>
    <dgm:cat type="relationship" pri="20000"/>
    <dgm:cat type="convert" pri="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animLvl val="ctr"/>
      <dgm:resizeHandles val="exact"/>
    </dgm:varLst>
    <dgm:alg type="composite"/>
    <dgm:shape xmlns:r="http://schemas.openxmlformats.org/officeDocument/2006/relationships" r:blip="">
      <dgm:adjLst/>
    </dgm:shape>
    <dgm:presOf/>
    <dgm:constrLst>
      <dgm:constr type="w" for="ch" forName="cycle" refType="w"/>
      <dgm:constr type="h" for="ch" forName="cycle" refType="h"/>
    </dgm:constrLst>
    <dgm:ruleLst/>
    <dgm:layoutNode name="cycle">
      <dgm:choose name="Name0">
        <dgm:if name="Name1" func="var" arg="dir" op="equ" val="norm">
          <dgm:choose name="Name2">
            <dgm:if name="Name3" axis="ch" ptType="node" func="cnt" op="lte" val="1">
              <dgm:alg type="cycle">
                <dgm:param type="stAng" val="90"/>
                <dgm:param type="spanAng" val="360"/>
                <dgm:param type="ctrShpMap" val="fNode"/>
              </dgm:alg>
            </dgm:if>
            <dgm:if name="Name4" axis="ch" ptType="node" func="cnt" op="equ" val="2">
              <dgm:alg type="cycle">
                <dgm:param type="stAng" val="70"/>
                <dgm:param type="spanAng" val="40"/>
                <dgm:param type="ctrShpMap" val="fNode"/>
              </dgm:alg>
            </dgm:if>
            <dgm:if name="Name5" axis="ch" ptType="node" func="cnt" op="equ" val="3">
              <dgm:alg type="cycle">
                <dgm:param type="stAng" val="60"/>
                <dgm:param type="spanAng" val="60"/>
                <dgm:param type="ctrShpMap" val="fNode"/>
              </dgm:alg>
            </dgm:if>
            <dgm:else name="Name6">
              <dgm:alg type="cycle">
                <dgm:param type="stAng" val="45"/>
                <dgm:param type="spanAng" val="90"/>
                <dgm:param type="ctrShpMap" val="fNode"/>
              </dgm:alg>
            </dgm:else>
          </dgm:choose>
        </dgm:if>
        <dgm:else name="Name7">
          <dgm:choose name="Name8">
            <dgm:if name="Name9" axis="ch" ptType="node" func="cnt" op="lte" val="1">
              <dgm:alg type="cycle">
                <dgm:param type="stAng" val="-90"/>
                <dgm:param type="spanAng" val="-360"/>
                <dgm:param type="ctrShpMap" val="fNode"/>
              </dgm:alg>
            </dgm:if>
            <dgm:if name="Name10" axis="ch" ptType="node" func="cnt" op="equ" val="2">
              <dgm:alg type="cycle">
                <dgm:param type="stAng" val="-70"/>
                <dgm:param type="spanAng" val="-40"/>
                <dgm:param type="ctrShpMap" val="fNode"/>
              </dgm:alg>
            </dgm:if>
            <dgm:if name="Name11" axis="ch" ptType="node" func="cnt" op="equ" val="3">
              <dgm:alg type="cycle">
                <dgm:param type="stAng" val="-60"/>
                <dgm:param type="spanAng" val="-60"/>
                <dgm:param type="ctrShpMap" val="fNode"/>
              </dgm:alg>
            </dgm:if>
            <dgm:else name="Name12">
              <dgm:alg type="cycle">
                <dgm:param type="stAng" val="-45"/>
                <dgm:param type="spanAng" val="-90"/>
                <dgm:param type="ctrShpMap" val="fNode"/>
              </dgm:alg>
            </dgm:else>
          </dgm:choose>
        </dgm:else>
      </dgm:choose>
      <dgm:shape xmlns:r="http://schemas.openxmlformats.org/officeDocument/2006/relationships" r:blip="">
        <dgm:adjLst/>
      </dgm:shape>
      <dgm:presOf/>
      <dgm:constrLst>
        <dgm:constr type="sp" val="20"/>
        <dgm:constr type="w" for="ch" forName="centerShape" refType="w"/>
        <dgm:constr type="w" for="ch" forName="node" refType="w" refFor="ch" refForName="centerShape" fact="1.5"/>
        <dgm:constr type="sibSp" refType="w" refFor="ch" refForName="centerShape" op="equ" fact="0.08"/>
        <dgm:constr type="primFontSz" for="des" forName="parentNode" op="equ" val="65"/>
        <dgm:constr type="secFontSz" for="des" forName="childNode" op="equ" val="65"/>
      </dgm:constrLst>
      <dgm:ruleLst/>
      <dgm:choose name="Name13">
        <dgm:if name="Name14" axis="ch" ptType="node" hideLastTrans="0" func="cnt" op="gte" val="1">
          <dgm:layoutNode name="centerShape" styleLbl="node0">
            <dgm:alg type="composite"/>
            <dgm:shape xmlns:r="http://schemas.openxmlformats.org/officeDocument/2006/relationships" r:blip="">
              <dgm:adjLst/>
            </dgm:shape>
            <dgm:presOf axis="ch" ptType="node" cnt="1"/>
            <dgm:constrLst>
              <dgm:constr type="w" for="ch" forName="connSite" refType="w" fact="0.7"/>
              <dgm:constr type="h" for="ch" forName="connSite" refType="w" fact="0.7"/>
              <dgm:constr type="ctrX" for="ch" forName="connSite" refType="w" fact="0.5"/>
              <dgm:constr type="ctrY" for="ch" forName="connSite" refType="h" fact="0.5"/>
              <dgm:constr type="w" for="ch" forName="visible" refType="w"/>
              <dgm:constr type="h" for="ch" forName="visible" refType="w"/>
              <dgm:constr type="ctrX" for="ch" forName="visible" refType="w" fact="0.5"/>
              <dgm:constr type="ctrY" for="ch" forName="visible" refType="h" fact="0.5"/>
            </dgm:constrLst>
            <dgm:ruleLst/>
            <dgm:layoutNode name="connSite">
              <dgm:alg type="sp"/>
              <dgm:shape xmlns:r="http://schemas.openxmlformats.org/officeDocument/2006/relationships" type="ellipse" r:blip="" hideGeom="1">
                <dgm:adjLst/>
              </dgm:shape>
              <dgm:presOf/>
              <dgm:constrLst/>
              <dgm:ruleLst/>
            </dgm:layoutNode>
            <dgm:layoutNode name="visible">
              <dgm:alg type="sp"/>
              <dgm:shape xmlns:r="http://schemas.openxmlformats.org/officeDocument/2006/relationships" type="ellipse" r:blip="" blipPhldr="1">
                <dgm:adjLst/>
              </dgm:shape>
              <dgm:presOf/>
              <dgm:constrLst/>
              <dgm:ruleLst/>
            </dgm:layoutNode>
          </dgm:layoutNode>
        </dgm:if>
        <dgm:else name="Name15"/>
      </dgm:choose>
      <dgm:forEach name="Name16" axis="ch">
        <dgm:forEach name="Name17" axis="self" ptType="node">
          <dgm:layoutNode name="node">
            <dgm:alg type="composite"/>
            <dgm:shape xmlns:r="http://schemas.openxmlformats.org/officeDocument/2006/relationships" r:blip="">
              <dgm:adjLst/>
            </dgm:shape>
            <dgm:presOf/>
            <dgm:choose name="Name18">
              <dgm:if name="Name19" func="var" arg="dir" op="equ" val="norm">
                <dgm:constrLst>
                  <dgm:constr type="t" for="ch" forName="parentNode"/>
                  <dgm:constr type="l" for="ch" forName="parentNode"/>
                  <dgm:constr type="w" for="ch" forName="parentNode" refType="w" fact="0.4"/>
                  <dgm:constr type="h" for="ch" forName="parentNode" refType="w" refFor="ch" refForName="parentNode" op="equ"/>
                  <dgm:constr type="ctrY" for="ch" forName="childNode" refType="h" refFor="ch" refForName="parentNode" fact="0.5"/>
                  <dgm:constr type="l" for="ch" forName="childNode" refType="w" refFor="ch" refForName="parentNode" op="equ" fact="1.1"/>
                  <dgm:constr type="w" for="ch" forName="childNode" refType="w" fact="0.6"/>
                  <dgm:constr type="h" for="ch" forName="childNode" refType="h" refFor="ch" refForName="parentNode"/>
                </dgm:constrLst>
              </dgm:if>
              <dgm:else name="Name20">
                <dgm:constrLst>
                  <dgm:constr type="t" for="ch" forName="parentNode"/>
                  <dgm:constr type="r" for="ch" forName="parentNode" refType="w"/>
                  <dgm:constr type="w" for="ch" forName="parentNode" refType="w" fact="0.4"/>
                  <dgm:constr type="h" for="ch" forName="parentNode" refType="w" refFor="ch" refForName="parentNode" op="equ"/>
                  <dgm:constr type="ctrY" for="ch" forName="childNode" refType="h" refFor="ch" refForName="parentNode" fact="0.5"/>
                  <dgm:constr type="l" for="ch" forName="childNode"/>
                  <dgm:constr type="w" for="ch" forName="childNode" refType="w" fact="0.6"/>
                  <dgm:constr type="h" for="ch" forName="childNode" refType="h" refFor="ch" refForName="parentNode"/>
                </dgm:constrLst>
              </dgm:else>
            </dgm:choose>
            <dgm:ruleLst/>
            <dgm:layoutNode name="parentNode" styleLbl="node1">
              <dgm:varLst>
                <dgm:chMax val="1"/>
                <dgm:bulletEnabled val="1"/>
              </dgm:varLst>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childNode" styleLbl="revTx" moveWith="parentNode">
              <dgm:varLst>
                <dgm:bulletEnabled val="1"/>
              </dgm:varLst>
              <dgm:alg type="tx">
                <dgm:param type="txAnchorVertCh" val="mid"/>
                <dgm:param type="stBulletLvl" val="1"/>
              </dgm:alg>
              <dgm:choose name="Name21">
                <dgm:if name="Name22" axis="ch" ptType="node" func="cnt" op="gte" val="1">
                  <dgm:shape xmlns:r="http://schemas.openxmlformats.org/officeDocument/2006/relationships" type="rect" r:blip="">
                    <dgm:adjLst/>
                  </dgm:shape>
                </dgm:if>
                <dgm:else name="Name23">
                  <dgm:shape xmlns:r="http://schemas.openxmlformats.org/officeDocument/2006/relationships" type="rect" r:blip="" hideGeom="1">
                    <dgm:adjLst/>
                  </dgm:shape>
                </dgm:else>
              </dgm:choose>
              <dgm:presOf axis="des" ptType="node"/>
              <dgm:constrLst>
                <dgm:constr type="tMarg"/>
                <dgm:constr type="bMarg"/>
                <dgm:constr type="lMarg"/>
                <dgm:constr type="rMarg"/>
              </dgm:constrLst>
              <dgm:ruleLst>
                <dgm:rule type="secFontSz" val="5" fact="NaN" max="NaN"/>
              </dgm:ruleLst>
            </dgm:layoutNode>
          </dgm:layoutNode>
        </dgm:forEach>
        <dgm:forEach name="Name24" axis="self" ptType="parTrans" cnt="1">
          <dgm:layoutNode name="Name25">
            <dgm:alg type="conn">
              <dgm:param type="dim" val="1D"/>
              <dgm:param type="endSty" val="noArr"/>
              <dgm:param type="begPts" val="auto"/>
              <dgm:param type="endPts" val="auto"/>
              <dgm:param type="srcNode" val="connSite"/>
              <dgm:param type="dstNode" val="parentNode"/>
            </dgm:alg>
            <dgm:shape xmlns:r="http://schemas.openxmlformats.org/officeDocument/2006/relationships" type="conn" r:blip="" zOrderOff="-99">
              <dgm:adjLst/>
            </dgm:shape>
            <dgm:presOf axis="self"/>
            <dgm:constrLst>
              <dgm:constr type="connDist"/>
              <dgm:constr type="w" val="1"/>
              <dgm:constr type="h" val="5"/>
              <dgm:constr type="begPad"/>
              <dgm:constr type="endPad"/>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62218F8-95E9-478C-8F23-8B32C080F92B}" type="datetimeFigureOut">
              <a:rPr lang="en-GB" smtClean="0"/>
              <a:t>25/01/2022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9A8682-9F18-40A1-8AA5-75F63C15174C}" type="slidenum">
              <a:rPr lang="en-GB" smtClean="0"/>
              <a:t>‹#›</a:t>
            </a:fld>
            <a:endParaRPr lang="en-GB"/>
          </a:p>
        </p:txBody>
      </p:sp>
    </p:spTree>
    <p:extLst>
      <p:ext uri="{BB962C8B-B14F-4D97-AF65-F5344CB8AC3E}">
        <p14:creationId xmlns:p14="http://schemas.microsoft.com/office/powerpoint/2010/main" val="9610207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62218F8-95E9-478C-8F23-8B32C080F92B}" type="datetimeFigureOut">
              <a:rPr lang="en-GB" smtClean="0"/>
              <a:t>25/01/2022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9A8682-9F18-40A1-8AA5-75F63C15174C}" type="slidenum">
              <a:rPr lang="en-GB" smtClean="0"/>
              <a:t>‹#›</a:t>
            </a:fld>
            <a:endParaRPr lang="en-GB"/>
          </a:p>
        </p:txBody>
      </p:sp>
    </p:spTree>
    <p:extLst>
      <p:ext uri="{BB962C8B-B14F-4D97-AF65-F5344CB8AC3E}">
        <p14:creationId xmlns:p14="http://schemas.microsoft.com/office/powerpoint/2010/main" val="13176649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62218F8-95E9-478C-8F23-8B32C080F92B}" type="datetimeFigureOut">
              <a:rPr lang="en-GB" smtClean="0"/>
              <a:t>25/01/2022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9A8682-9F18-40A1-8AA5-75F63C15174C}" type="slidenum">
              <a:rPr lang="en-GB" smtClean="0"/>
              <a:t>‹#›</a:t>
            </a:fld>
            <a:endParaRPr lang="en-GB"/>
          </a:p>
        </p:txBody>
      </p:sp>
    </p:spTree>
    <p:extLst>
      <p:ext uri="{BB962C8B-B14F-4D97-AF65-F5344CB8AC3E}">
        <p14:creationId xmlns:p14="http://schemas.microsoft.com/office/powerpoint/2010/main" val="9694464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62218F8-95E9-478C-8F23-8B32C080F92B}" type="datetimeFigureOut">
              <a:rPr lang="en-GB" smtClean="0"/>
              <a:t>25/01/2022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99A8682-9F18-40A1-8AA5-75F63C15174C}" type="slidenum">
              <a:rPr lang="en-GB" smtClean="0"/>
              <a:t>‹#›</a:t>
            </a:fld>
            <a:endParaRPr lang="en-GB"/>
          </a:p>
        </p:txBody>
      </p:sp>
    </p:spTree>
    <p:extLst>
      <p:ext uri="{BB962C8B-B14F-4D97-AF65-F5344CB8AC3E}">
        <p14:creationId xmlns:p14="http://schemas.microsoft.com/office/powerpoint/2010/main" val="36896503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62218F8-95E9-478C-8F23-8B32C080F92B}" type="datetimeFigureOut">
              <a:rPr lang="en-GB" smtClean="0"/>
              <a:t>25/01/2022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99A8682-9F18-40A1-8AA5-75F63C15174C}" type="slidenum">
              <a:rPr lang="en-GB" smtClean="0"/>
              <a:t>‹#›</a:t>
            </a:fld>
            <a:endParaRPr lang="en-GB"/>
          </a:p>
        </p:txBody>
      </p:sp>
    </p:spTree>
    <p:extLst>
      <p:ext uri="{BB962C8B-B14F-4D97-AF65-F5344CB8AC3E}">
        <p14:creationId xmlns:p14="http://schemas.microsoft.com/office/powerpoint/2010/main" val="8563816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62218F8-95E9-478C-8F23-8B32C080F92B}" type="datetimeFigureOut">
              <a:rPr lang="en-GB" smtClean="0"/>
              <a:t>25/01/2022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99A8682-9F18-40A1-8AA5-75F63C15174C}" type="slidenum">
              <a:rPr lang="en-GB" smtClean="0"/>
              <a:t>‹#›</a:t>
            </a:fld>
            <a:endParaRPr lang="en-GB"/>
          </a:p>
        </p:txBody>
      </p:sp>
    </p:spTree>
    <p:extLst>
      <p:ext uri="{BB962C8B-B14F-4D97-AF65-F5344CB8AC3E}">
        <p14:creationId xmlns:p14="http://schemas.microsoft.com/office/powerpoint/2010/main" val="22878228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62218F8-95E9-478C-8F23-8B32C080F92B}" type="datetimeFigureOut">
              <a:rPr lang="en-GB" smtClean="0"/>
              <a:t>25/01/2022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99A8682-9F18-40A1-8AA5-75F63C15174C}" type="slidenum">
              <a:rPr lang="en-GB" smtClean="0"/>
              <a:t>‹#›</a:t>
            </a:fld>
            <a:endParaRPr lang="en-GB"/>
          </a:p>
        </p:txBody>
      </p:sp>
    </p:spTree>
    <p:extLst>
      <p:ext uri="{BB962C8B-B14F-4D97-AF65-F5344CB8AC3E}">
        <p14:creationId xmlns:p14="http://schemas.microsoft.com/office/powerpoint/2010/main" val="3639348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62218F8-95E9-478C-8F23-8B32C080F92B}" type="datetimeFigureOut">
              <a:rPr lang="en-GB" smtClean="0"/>
              <a:t>25/01/2022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99A8682-9F18-40A1-8AA5-75F63C15174C}" type="slidenum">
              <a:rPr lang="en-GB" smtClean="0"/>
              <a:t>‹#›</a:t>
            </a:fld>
            <a:endParaRPr lang="en-GB"/>
          </a:p>
        </p:txBody>
      </p:sp>
    </p:spTree>
    <p:extLst>
      <p:ext uri="{BB962C8B-B14F-4D97-AF65-F5344CB8AC3E}">
        <p14:creationId xmlns:p14="http://schemas.microsoft.com/office/powerpoint/2010/main" val="40261080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62218F8-95E9-478C-8F23-8B32C080F92B}" type="datetimeFigureOut">
              <a:rPr lang="en-GB" smtClean="0"/>
              <a:t>25/01/2022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99A8682-9F18-40A1-8AA5-75F63C15174C}" type="slidenum">
              <a:rPr lang="en-GB" smtClean="0"/>
              <a:t>‹#›</a:t>
            </a:fld>
            <a:endParaRPr lang="en-GB"/>
          </a:p>
        </p:txBody>
      </p:sp>
    </p:spTree>
    <p:extLst>
      <p:ext uri="{BB962C8B-B14F-4D97-AF65-F5344CB8AC3E}">
        <p14:creationId xmlns:p14="http://schemas.microsoft.com/office/powerpoint/2010/main" val="23558363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62218F8-95E9-478C-8F23-8B32C080F92B}" type="datetimeFigureOut">
              <a:rPr lang="en-GB" smtClean="0"/>
              <a:t>25/01/2022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9A8682-9F18-40A1-8AA5-75F63C15174C}" type="slidenum">
              <a:rPr lang="en-GB" smtClean="0"/>
              <a:t>‹#›</a:t>
            </a:fld>
            <a:endParaRPr lang="en-GB"/>
          </a:p>
        </p:txBody>
      </p:sp>
    </p:spTree>
    <p:extLst>
      <p:ext uri="{BB962C8B-B14F-4D97-AF65-F5344CB8AC3E}">
        <p14:creationId xmlns:p14="http://schemas.microsoft.com/office/powerpoint/2010/main" val="35890620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62218F8-95E9-478C-8F23-8B32C080F92B}" type="datetimeFigureOut">
              <a:rPr lang="en-GB" smtClean="0"/>
              <a:t>25/01/2022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9A8682-9F18-40A1-8AA5-75F63C15174C}"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42490717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62218F8-95E9-478C-8F23-8B32C080F92B}" type="datetimeFigureOut">
              <a:rPr lang="en-GB" smtClean="0"/>
              <a:t>25/01/2022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9A8682-9F18-40A1-8AA5-75F63C15174C}" type="slidenum">
              <a:rPr lang="en-GB" smtClean="0"/>
              <a:t>‹#›</a:t>
            </a:fld>
            <a:endParaRPr lang="en-GB"/>
          </a:p>
        </p:txBody>
      </p:sp>
    </p:spTree>
    <p:extLst>
      <p:ext uri="{BB962C8B-B14F-4D97-AF65-F5344CB8AC3E}">
        <p14:creationId xmlns:p14="http://schemas.microsoft.com/office/powerpoint/2010/main" val="36699986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62218F8-95E9-478C-8F23-8B32C080F92B}" type="datetimeFigureOut">
              <a:rPr lang="en-GB" smtClean="0"/>
              <a:t>25/01/2022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9A8682-9F18-40A1-8AA5-75F63C15174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4524009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62218F8-95E9-478C-8F23-8B32C080F92B}" type="datetimeFigureOut">
              <a:rPr lang="en-GB" smtClean="0"/>
              <a:t>25/01/2022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9A8682-9F18-40A1-8AA5-75F63C15174C}" type="slidenum">
              <a:rPr lang="en-GB" smtClean="0"/>
              <a:t>‹#›</a:t>
            </a:fld>
            <a:endParaRPr lang="en-GB"/>
          </a:p>
        </p:txBody>
      </p:sp>
    </p:spTree>
    <p:extLst>
      <p:ext uri="{BB962C8B-B14F-4D97-AF65-F5344CB8AC3E}">
        <p14:creationId xmlns:p14="http://schemas.microsoft.com/office/powerpoint/2010/main" val="1777373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62218F8-95E9-478C-8F23-8B32C080F92B}" type="datetimeFigureOut">
              <a:rPr lang="en-GB" smtClean="0"/>
              <a:t>25/01/2022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9A8682-9F18-40A1-8AA5-75F63C15174C}" type="slidenum">
              <a:rPr lang="en-GB" smtClean="0"/>
              <a:t>‹#›</a:t>
            </a:fld>
            <a:endParaRPr lang="en-GB"/>
          </a:p>
        </p:txBody>
      </p:sp>
    </p:spTree>
    <p:extLst>
      <p:ext uri="{BB962C8B-B14F-4D97-AF65-F5344CB8AC3E}">
        <p14:creationId xmlns:p14="http://schemas.microsoft.com/office/powerpoint/2010/main" val="21972909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62218F8-95E9-478C-8F23-8B32C080F92B}" type="datetimeFigureOut">
              <a:rPr lang="en-GB" smtClean="0"/>
              <a:t>25/01/2022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9A8682-9F18-40A1-8AA5-75F63C15174C}" type="slidenum">
              <a:rPr lang="en-GB" smtClean="0"/>
              <a:t>‹#›</a:t>
            </a:fld>
            <a:endParaRPr lang="en-GB"/>
          </a:p>
        </p:txBody>
      </p:sp>
    </p:spTree>
    <p:extLst>
      <p:ext uri="{BB962C8B-B14F-4D97-AF65-F5344CB8AC3E}">
        <p14:creationId xmlns:p14="http://schemas.microsoft.com/office/powerpoint/2010/main" val="5535614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62218F8-95E9-478C-8F23-8B32C080F92B}" type="datetimeFigureOut">
              <a:rPr lang="en-GB" smtClean="0"/>
              <a:t>25/01/2022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99A8682-9F18-40A1-8AA5-75F63C15174C}" type="slidenum">
              <a:rPr lang="en-GB" smtClean="0"/>
              <a:t>‹#›</a:t>
            </a:fld>
            <a:endParaRPr lang="en-GB"/>
          </a:p>
        </p:txBody>
      </p:sp>
    </p:spTree>
    <p:extLst>
      <p:ext uri="{BB962C8B-B14F-4D97-AF65-F5344CB8AC3E}">
        <p14:creationId xmlns:p14="http://schemas.microsoft.com/office/powerpoint/2010/main" val="43978098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mailto:l.roach@uwtsd.ac.uk"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257661-B888-4419-8B64-11127AD74B95}"/>
              </a:ext>
            </a:extLst>
          </p:cNvPr>
          <p:cNvSpPr>
            <a:spLocks noGrp="1"/>
          </p:cNvSpPr>
          <p:nvPr>
            <p:ph type="ctrTitle"/>
          </p:nvPr>
        </p:nvSpPr>
        <p:spPr/>
        <p:txBody>
          <a:bodyPr/>
          <a:lstStyle/>
          <a:p>
            <a:r>
              <a:rPr lang="en-GB" sz="6600" dirty="0"/>
              <a:t>Policing the Public</a:t>
            </a:r>
          </a:p>
        </p:txBody>
      </p:sp>
      <p:sp>
        <p:nvSpPr>
          <p:cNvPr id="3" name="Subtitle 2">
            <a:extLst>
              <a:ext uri="{FF2B5EF4-FFF2-40B4-BE49-F238E27FC236}">
                <a16:creationId xmlns:a16="http://schemas.microsoft.com/office/drawing/2014/main" id="{34E50C0D-0181-4DD5-9C89-95A1280CF6B0}"/>
              </a:ext>
            </a:extLst>
          </p:cNvPr>
          <p:cNvSpPr>
            <a:spLocks noGrp="1"/>
          </p:cNvSpPr>
          <p:nvPr>
            <p:ph type="subTitle" idx="1"/>
          </p:nvPr>
        </p:nvSpPr>
        <p:spPr>
          <a:xfrm>
            <a:off x="1507067" y="4050833"/>
            <a:ext cx="7766936" cy="1646302"/>
          </a:xfrm>
        </p:spPr>
        <p:txBody>
          <a:bodyPr>
            <a:normAutofit/>
          </a:bodyPr>
          <a:lstStyle/>
          <a:p>
            <a:r>
              <a:rPr lang="en-GB" dirty="0"/>
              <a:t>BMPL5003</a:t>
            </a:r>
          </a:p>
          <a:p>
            <a:r>
              <a:rPr lang="en-GB" dirty="0"/>
              <a:t>Workshop 1</a:t>
            </a:r>
          </a:p>
          <a:p>
            <a:r>
              <a:rPr lang="en-GB" dirty="0" err="1"/>
              <a:t>Dr.</a:t>
            </a:r>
            <a:r>
              <a:rPr lang="en-GB" dirty="0"/>
              <a:t> Luke Roach</a:t>
            </a:r>
          </a:p>
          <a:p>
            <a:r>
              <a:rPr lang="en-GB" dirty="0"/>
              <a:t>l.roach@UWTSD.ac.uk</a:t>
            </a:r>
          </a:p>
        </p:txBody>
      </p:sp>
    </p:spTree>
    <p:extLst>
      <p:ext uri="{BB962C8B-B14F-4D97-AF65-F5344CB8AC3E}">
        <p14:creationId xmlns:p14="http://schemas.microsoft.com/office/powerpoint/2010/main" val="41420725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1BFE05-5D8C-4162-BE31-1B98E2ACE125}"/>
              </a:ext>
            </a:extLst>
          </p:cNvPr>
          <p:cNvSpPr>
            <a:spLocks noGrp="1"/>
          </p:cNvSpPr>
          <p:nvPr>
            <p:ph type="title"/>
          </p:nvPr>
        </p:nvSpPr>
        <p:spPr/>
        <p:txBody>
          <a:bodyPr/>
          <a:lstStyle/>
          <a:p>
            <a:r>
              <a:rPr lang="en-GB" dirty="0"/>
              <a:t>Introduction to the Module</a:t>
            </a:r>
          </a:p>
        </p:txBody>
      </p:sp>
      <p:sp>
        <p:nvSpPr>
          <p:cNvPr id="3" name="Content Placeholder 2">
            <a:extLst>
              <a:ext uri="{FF2B5EF4-FFF2-40B4-BE49-F238E27FC236}">
                <a16:creationId xmlns:a16="http://schemas.microsoft.com/office/drawing/2014/main" id="{15B3E0B7-DC00-4C5F-A131-6BB5C34D994D}"/>
              </a:ext>
            </a:extLst>
          </p:cNvPr>
          <p:cNvSpPr>
            <a:spLocks noGrp="1"/>
          </p:cNvSpPr>
          <p:nvPr>
            <p:ph idx="1"/>
          </p:nvPr>
        </p:nvSpPr>
        <p:spPr/>
        <p:txBody>
          <a:bodyPr/>
          <a:lstStyle/>
          <a:p>
            <a:r>
              <a:rPr lang="en-GB" dirty="0"/>
              <a:t>Getting to know each other</a:t>
            </a:r>
          </a:p>
          <a:p>
            <a:r>
              <a:rPr lang="en-GB" dirty="0"/>
              <a:t>General Info and Ground Rules</a:t>
            </a:r>
          </a:p>
          <a:p>
            <a:r>
              <a:rPr lang="en-GB" dirty="0"/>
              <a:t>Assessment talk</a:t>
            </a:r>
          </a:p>
          <a:p>
            <a:r>
              <a:rPr lang="en-GB" dirty="0"/>
              <a:t>Module Overview</a:t>
            </a:r>
          </a:p>
          <a:p>
            <a:r>
              <a:rPr lang="en-GB" dirty="0"/>
              <a:t>Summary of key points</a:t>
            </a:r>
          </a:p>
          <a:p>
            <a:r>
              <a:rPr lang="en-GB" dirty="0"/>
              <a:t>Activity</a:t>
            </a:r>
          </a:p>
        </p:txBody>
      </p:sp>
    </p:spTree>
    <p:extLst>
      <p:ext uri="{BB962C8B-B14F-4D97-AF65-F5344CB8AC3E}">
        <p14:creationId xmlns:p14="http://schemas.microsoft.com/office/powerpoint/2010/main" val="34127456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73" name="Rectangle 72">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5" name="Straight Connector 74">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7" name="Straight Connector 76">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79"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3" name="Isosceles Triangle 82">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5"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7" name="Isosceles Triangle 86">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9" name="Freeform: Shape 88">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6CDA45C-98DF-4198-8A99-1F7969B4075E}"/>
              </a:ext>
            </a:extLst>
          </p:cNvPr>
          <p:cNvSpPr>
            <a:spLocks noGrp="1"/>
          </p:cNvSpPr>
          <p:nvPr>
            <p:ph type="title"/>
          </p:nvPr>
        </p:nvSpPr>
        <p:spPr>
          <a:xfrm>
            <a:off x="7181723" y="609600"/>
            <a:ext cx="4512989" cy="2227730"/>
          </a:xfrm>
        </p:spPr>
        <p:txBody>
          <a:bodyPr anchor="ctr">
            <a:normAutofit/>
          </a:bodyPr>
          <a:lstStyle/>
          <a:p>
            <a:r>
              <a:rPr lang="en-GB">
                <a:solidFill>
                  <a:srgbClr val="FFFFFF"/>
                </a:solidFill>
              </a:rPr>
              <a:t>A bit about me</a:t>
            </a:r>
          </a:p>
        </p:txBody>
      </p:sp>
      <p:pic>
        <p:nvPicPr>
          <p:cNvPr id="2050" name="Picture 2" descr="Homer, I Hardly Knew Me | Simpsons Wiki | Fandom">
            <a:extLst>
              <a:ext uri="{FF2B5EF4-FFF2-40B4-BE49-F238E27FC236}">
                <a16:creationId xmlns:a16="http://schemas.microsoft.com/office/drawing/2014/main" id="{AADCE4F8-D9FD-46CA-A69F-24FDE0AD854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57251" y="2027159"/>
            <a:ext cx="3856774" cy="289258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BFE81DE8-D8B9-409E-A1E4-68265E4D666B}"/>
              </a:ext>
            </a:extLst>
          </p:cNvPr>
          <p:cNvSpPr>
            <a:spLocks noGrp="1"/>
          </p:cNvSpPr>
          <p:nvPr>
            <p:ph idx="1"/>
          </p:nvPr>
        </p:nvSpPr>
        <p:spPr>
          <a:xfrm>
            <a:off x="7181725" y="2837329"/>
            <a:ext cx="4512988" cy="3317938"/>
          </a:xfrm>
        </p:spPr>
        <p:txBody>
          <a:bodyPr anchor="t">
            <a:normAutofit/>
          </a:bodyPr>
          <a:lstStyle/>
          <a:p>
            <a:r>
              <a:rPr lang="en-GB">
                <a:solidFill>
                  <a:srgbClr val="FFFFFF"/>
                </a:solidFill>
              </a:rPr>
              <a:t>Just finished my PhD at Cardiff University</a:t>
            </a:r>
          </a:p>
          <a:p>
            <a:r>
              <a:rPr lang="en-GB">
                <a:solidFill>
                  <a:srgbClr val="FFFFFF"/>
                </a:solidFill>
              </a:rPr>
              <a:t>Main research in Hate Speech on the internet</a:t>
            </a:r>
          </a:p>
          <a:p>
            <a:r>
              <a:rPr lang="en-GB">
                <a:solidFill>
                  <a:srgbClr val="FFFFFF"/>
                </a:solidFill>
              </a:rPr>
              <a:t>Big fan of The Simpsons</a:t>
            </a:r>
          </a:p>
          <a:p>
            <a:r>
              <a:rPr lang="en-GB">
                <a:solidFill>
                  <a:srgbClr val="FFFFFF"/>
                </a:solidFill>
              </a:rPr>
              <a:t>Think it’s totally fine for pineapple to be on pizza.</a:t>
            </a:r>
          </a:p>
        </p:txBody>
      </p:sp>
    </p:spTree>
    <p:extLst>
      <p:ext uri="{BB962C8B-B14F-4D97-AF65-F5344CB8AC3E}">
        <p14:creationId xmlns:p14="http://schemas.microsoft.com/office/powerpoint/2010/main" val="17267361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11D9D7-6309-4115-B2E7-CF59EA2E17E9}"/>
              </a:ext>
            </a:extLst>
          </p:cNvPr>
          <p:cNvSpPr>
            <a:spLocks noGrp="1"/>
          </p:cNvSpPr>
          <p:nvPr>
            <p:ph type="title"/>
          </p:nvPr>
        </p:nvSpPr>
        <p:spPr/>
        <p:txBody>
          <a:bodyPr/>
          <a:lstStyle/>
          <a:p>
            <a:r>
              <a:rPr lang="en-GB" dirty="0"/>
              <a:t>General Information</a:t>
            </a:r>
          </a:p>
        </p:txBody>
      </p:sp>
      <p:sp>
        <p:nvSpPr>
          <p:cNvPr id="3" name="Content Placeholder 2">
            <a:extLst>
              <a:ext uri="{FF2B5EF4-FFF2-40B4-BE49-F238E27FC236}">
                <a16:creationId xmlns:a16="http://schemas.microsoft.com/office/drawing/2014/main" id="{B333D9F9-E7FA-401C-8E72-FE89FE78FBB4}"/>
              </a:ext>
            </a:extLst>
          </p:cNvPr>
          <p:cNvSpPr>
            <a:spLocks noGrp="1"/>
          </p:cNvSpPr>
          <p:nvPr>
            <p:ph idx="1"/>
          </p:nvPr>
        </p:nvSpPr>
        <p:spPr>
          <a:xfrm>
            <a:off x="677334" y="1634491"/>
            <a:ext cx="8596668" cy="4406872"/>
          </a:xfrm>
        </p:spPr>
        <p:txBody>
          <a:bodyPr>
            <a:normAutofit fontScale="92500" lnSpcReduction="20000"/>
          </a:bodyPr>
          <a:lstStyle/>
          <a:p>
            <a:r>
              <a:rPr lang="en-GB" dirty="0"/>
              <a:t>Teaching will be delivered in 1 3-hour workshop on campus.</a:t>
            </a:r>
          </a:p>
          <a:p>
            <a:endParaRPr lang="en-GB" dirty="0"/>
          </a:p>
          <a:p>
            <a:r>
              <a:rPr lang="en-GB" dirty="0"/>
              <a:t>These will be a combination of lectured material delivered by me, in class work, discussions, and will usually have some preparatory work set.</a:t>
            </a:r>
          </a:p>
          <a:p>
            <a:endParaRPr lang="en-GB" dirty="0"/>
          </a:p>
          <a:p>
            <a:r>
              <a:rPr lang="en-GB" dirty="0"/>
              <a:t>While there will be a lectured element during these workshops, I would like to encourage as much participation and discussion as possible. If you have a question or something you want to discuss, pop your hand up and </a:t>
            </a:r>
            <a:r>
              <a:rPr lang="en-GB" dirty="0" err="1"/>
              <a:t>aks</a:t>
            </a:r>
            <a:r>
              <a:rPr lang="en-GB" dirty="0"/>
              <a:t>!</a:t>
            </a:r>
          </a:p>
          <a:p>
            <a:endParaRPr lang="en-GB" dirty="0"/>
          </a:p>
          <a:p>
            <a:r>
              <a:rPr lang="en-GB" dirty="0"/>
              <a:t>Preparatory work will usually be some kind of short reading or a task to complete before the workshop, so we can all come together and discussed what you found in your independent learning. These tasks will go up on Moodle and Teams as early as possible, but at latest, before Friday midday the week before.</a:t>
            </a:r>
          </a:p>
          <a:p>
            <a:endParaRPr lang="en-GB" dirty="0"/>
          </a:p>
          <a:p>
            <a:r>
              <a:rPr lang="en-GB" dirty="0"/>
              <a:t>There will also be a Q&amp;A/Drop-In session every week on Moodle.</a:t>
            </a:r>
          </a:p>
        </p:txBody>
      </p:sp>
    </p:spTree>
    <p:extLst>
      <p:ext uri="{BB962C8B-B14F-4D97-AF65-F5344CB8AC3E}">
        <p14:creationId xmlns:p14="http://schemas.microsoft.com/office/powerpoint/2010/main" val="14477365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FAECE7-5E35-4122-818F-EFC996745FA9}"/>
              </a:ext>
            </a:extLst>
          </p:cNvPr>
          <p:cNvSpPr>
            <a:spLocks noGrp="1"/>
          </p:cNvSpPr>
          <p:nvPr>
            <p:ph type="title"/>
          </p:nvPr>
        </p:nvSpPr>
        <p:spPr/>
        <p:txBody>
          <a:bodyPr/>
          <a:lstStyle/>
          <a:p>
            <a:r>
              <a:rPr lang="en-GB" dirty="0"/>
              <a:t>My availability to you</a:t>
            </a:r>
          </a:p>
        </p:txBody>
      </p:sp>
      <p:sp>
        <p:nvSpPr>
          <p:cNvPr id="3" name="Content Placeholder 2">
            <a:extLst>
              <a:ext uri="{FF2B5EF4-FFF2-40B4-BE49-F238E27FC236}">
                <a16:creationId xmlns:a16="http://schemas.microsoft.com/office/drawing/2014/main" id="{16300A19-1ED1-4360-BD1C-816F847AEE75}"/>
              </a:ext>
            </a:extLst>
          </p:cNvPr>
          <p:cNvSpPr>
            <a:spLocks noGrp="1"/>
          </p:cNvSpPr>
          <p:nvPr>
            <p:ph idx="1"/>
          </p:nvPr>
        </p:nvSpPr>
        <p:spPr/>
        <p:txBody>
          <a:bodyPr/>
          <a:lstStyle/>
          <a:p>
            <a:r>
              <a:rPr lang="en-GB" dirty="0"/>
              <a:t>I am available to email whenever at </a:t>
            </a:r>
            <a:r>
              <a:rPr lang="en-GB" dirty="0">
                <a:hlinkClick r:id="rId2"/>
              </a:rPr>
              <a:t>l.roach@uwtsd.ac.uk</a:t>
            </a:r>
            <a:r>
              <a:rPr lang="en-GB" dirty="0"/>
              <a:t>. Please use that email and use your own student email to get in contact.</a:t>
            </a:r>
          </a:p>
          <a:p>
            <a:r>
              <a:rPr lang="en-GB" dirty="0"/>
              <a:t>I will return your email ASAP (within 2 working days) but I don’t work 24/7.</a:t>
            </a:r>
          </a:p>
          <a:p>
            <a:r>
              <a:rPr lang="en-GB" dirty="0"/>
              <a:t>If you haven’t heard from me in 2 days, please send another email.</a:t>
            </a:r>
          </a:p>
          <a:p>
            <a:r>
              <a:rPr lang="en-GB" dirty="0"/>
              <a:t>Don’t wait to email if you have a question during class. </a:t>
            </a:r>
          </a:p>
          <a:p>
            <a:r>
              <a:rPr lang="en-GB" dirty="0"/>
              <a:t>We are all here to discuss ideas and learn together, so always ask the question if you have one.</a:t>
            </a:r>
          </a:p>
        </p:txBody>
      </p:sp>
    </p:spTree>
    <p:extLst>
      <p:ext uri="{BB962C8B-B14F-4D97-AF65-F5344CB8AC3E}">
        <p14:creationId xmlns:p14="http://schemas.microsoft.com/office/powerpoint/2010/main" val="22332363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0F06C-1243-4370-8215-0393D60B2D01}"/>
              </a:ext>
            </a:extLst>
          </p:cNvPr>
          <p:cNvSpPr>
            <a:spLocks noGrp="1"/>
          </p:cNvSpPr>
          <p:nvPr>
            <p:ph type="title"/>
          </p:nvPr>
        </p:nvSpPr>
        <p:spPr/>
        <p:txBody>
          <a:bodyPr/>
          <a:lstStyle/>
          <a:p>
            <a:r>
              <a:rPr lang="en-GB" dirty="0"/>
              <a:t>Assessment Criteria</a:t>
            </a:r>
          </a:p>
        </p:txBody>
      </p:sp>
      <p:sp>
        <p:nvSpPr>
          <p:cNvPr id="3" name="Content Placeholder 2">
            <a:extLst>
              <a:ext uri="{FF2B5EF4-FFF2-40B4-BE49-F238E27FC236}">
                <a16:creationId xmlns:a16="http://schemas.microsoft.com/office/drawing/2014/main" id="{58A27A39-25E7-4627-B93C-9D4DD949C4EE}"/>
              </a:ext>
            </a:extLst>
          </p:cNvPr>
          <p:cNvSpPr>
            <a:spLocks noGrp="1"/>
          </p:cNvSpPr>
          <p:nvPr>
            <p:ph idx="1"/>
          </p:nvPr>
        </p:nvSpPr>
        <p:spPr/>
        <p:txBody>
          <a:bodyPr/>
          <a:lstStyle/>
          <a:p>
            <a:r>
              <a:rPr lang="en-GB" sz="1800" dirty="0">
                <a:ea typeface="+mn-lt"/>
                <a:cs typeface="+mn-lt"/>
              </a:rPr>
              <a:t>Assessment Component 1 – 50% Coursework: Written assignment (2500 words) </a:t>
            </a:r>
          </a:p>
          <a:p>
            <a:endParaRPr lang="en-GB" sz="1800" dirty="0">
              <a:ea typeface="+mn-lt"/>
              <a:cs typeface="+mn-lt"/>
            </a:endParaRPr>
          </a:p>
          <a:p>
            <a:r>
              <a:rPr lang="en-GB" sz="1800" dirty="0">
                <a:ea typeface="+mn-lt"/>
                <a:cs typeface="+mn-lt"/>
              </a:rPr>
              <a:t>Assessment Component 2 – 50% Practical: Presentation (5 minutes) with supportive paper (1000 words)</a:t>
            </a:r>
            <a:endParaRPr lang="en-GB" sz="1800" dirty="0">
              <a:cs typeface="Calibri" panose="020F0502020204030204"/>
            </a:endParaRPr>
          </a:p>
          <a:p>
            <a:endParaRPr lang="en-GB" dirty="0"/>
          </a:p>
        </p:txBody>
      </p:sp>
    </p:spTree>
    <p:extLst>
      <p:ext uri="{BB962C8B-B14F-4D97-AF65-F5344CB8AC3E}">
        <p14:creationId xmlns:p14="http://schemas.microsoft.com/office/powerpoint/2010/main" val="18661728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49958D-BCC8-499D-B3E8-610C17539DDA}"/>
              </a:ext>
            </a:extLst>
          </p:cNvPr>
          <p:cNvSpPr>
            <a:spLocks noGrp="1"/>
          </p:cNvSpPr>
          <p:nvPr>
            <p:ph type="title"/>
          </p:nvPr>
        </p:nvSpPr>
        <p:spPr/>
        <p:txBody>
          <a:bodyPr/>
          <a:lstStyle/>
          <a:p>
            <a:r>
              <a:rPr lang="en-GB" dirty="0"/>
              <a:t>Assessment 1 Overview</a:t>
            </a:r>
          </a:p>
        </p:txBody>
      </p:sp>
      <p:sp>
        <p:nvSpPr>
          <p:cNvPr id="3" name="Content Placeholder 2">
            <a:extLst>
              <a:ext uri="{FF2B5EF4-FFF2-40B4-BE49-F238E27FC236}">
                <a16:creationId xmlns:a16="http://schemas.microsoft.com/office/drawing/2014/main" id="{897105AD-7C8D-4C52-85FF-039EBC18BC76}"/>
              </a:ext>
            </a:extLst>
          </p:cNvPr>
          <p:cNvSpPr>
            <a:spLocks noGrp="1"/>
          </p:cNvSpPr>
          <p:nvPr>
            <p:ph idx="1"/>
          </p:nvPr>
        </p:nvSpPr>
        <p:spPr>
          <a:xfrm>
            <a:off x="677334" y="1623061"/>
            <a:ext cx="8596668" cy="4418302"/>
          </a:xfrm>
        </p:spPr>
        <p:txBody>
          <a:bodyPr>
            <a:normAutofit fontScale="85000" lnSpcReduction="10000"/>
          </a:bodyPr>
          <a:lstStyle/>
          <a:p>
            <a:pPr marL="270510" indent="89535" algn="just">
              <a:lnSpc>
                <a:spcPct val="150000"/>
              </a:lnSpc>
              <a:spcAft>
                <a:spcPts val="1000"/>
              </a:spcAft>
            </a:pPr>
            <a:r>
              <a:rPr lang="en-GB" sz="1800" b="1" dirty="0">
                <a:effectLst/>
                <a:latin typeface="Calibri" panose="020F0502020204030204" pitchFamily="34" charset="0"/>
                <a:ea typeface="Times New Roman" panose="02020603050405020304" pitchFamily="18" charset="0"/>
                <a:cs typeface="Times New Roman" panose="02020603050405020304" pitchFamily="18" charset="0"/>
              </a:rPr>
              <a:t>Assignment: Students will complete a 2500 word essay selecting one of the following titles:</a:t>
            </a:r>
            <a:endParaRPr lang="en-GB" sz="1800" dirty="0">
              <a:effectLst/>
              <a:latin typeface="Times New Roman" panose="02020603050405020304" pitchFamily="18" charset="0"/>
              <a:ea typeface="Times New Roman" panose="02020603050405020304" pitchFamily="18" charset="0"/>
            </a:endParaRPr>
          </a:p>
          <a:p>
            <a:pPr marL="270510" indent="89535" algn="ctr">
              <a:lnSpc>
                <a:spcPct val="150000"/>
              </a:lnSpc>
              <a:spcAft>
                <a:spcPts val="1000"/>
              </a:spcAft>
            </a:pPr>
            <a:r>
              <a:rPr lang="en-GB" sz="1800" b="1" dirty="0">
                <a:effectLst/>
                <a:latin typeface="Times New Roman" panose="02020603050405020304" pitchFamily="18" charset="0"/>
                <a:ea typeface="Times New Roman" panose="02020603050405020304" pitchFamily="18" charset="0"/>
              </a:rPr>
              <a:t>Title:  Review and discuss the effectiveness of the Independent Office for Police Conduct  in upholding the legitimacy of the police.  </a:t>
            </a:r>
            <a:endParaRPr lang="en-GB" sz="1800" dirty="0">
              <a:effectLst/>
              <a:latin typeface="Times New Roman" panose="02020603050405020304" pitchFamily="18" charset="0"/>
              <a:ea typeface="Times New Roman" panose="02020603050405020304" pitchFamily="18" charset="0"/>
            </a:endParaRPr>
          </a:p>
          <a:p>
            <a:pPr marL="270510" indent="89535" algn="ctr">
              <a:lnSpc>
                <a:spcPct val="150000"/>
              </a:lnSpc>
              <a:spcAft>
                <a:spcPts val="1000"/>
              </a:spcAft>
            </a:pPr>
            <a:r>
              <a:rPr lang="en-GB" sz="1800" b="1" dirty="0">
                <a:effectLst/>
                <a:latin typeface="Times New Roman" panose="02020603050405020304" pitchFamily="18" charset="0"/>
                <a:ea typeface="Times New Roman" panose="02020603050405020304" pitchFamily="18" charset="0"/>
              </a:rPr>
              <a:t>OR</a:t>
            </a:r>
            <a:endParaRPr lang="en-GB" sz="1800" dirty="0">
              <a:effectLst/>
              <a:latin typeface="Times New Roman" panose="02020603050405020304" pitchFamily="18" charset="0"/>
              <a:ea typeface="Times New Roman" panose="02020603050405020304" pitchFamily="18" charset="0"/>
            </a:endParaRPr>
          </a:p>
          <a:p>
            <a:pPr marL="270510" indent="89535" algn="ctr">
              <a:lnSpc>
                <a:spcPct val="150000"/>
              </a:lnSpc>
              <a:spcAft>
                <a:spcPts val="1000"/>
              </a:spcAft>
            </a:pPr>
            <a:r>
              <a:rPr lang="en-GB" sz="1800" b="1" dirty="0">
                <a:effectLst/>
                <a:latin typeface="Times New Roman" panose="02020603050405020304" pitchFamily="18" charset="0"/>
                <a:ea typeface="Times New Roman" panose="02020603050405020304" pitchFamily="18" charset="0"/>
              </a:rPr>
              <a:t>Title: Evaluate the success and limitations of the Police and Criminal Evidence Act 1984 in preventing Miscarriages of Justice.  </a:t>
            </a:r>
            <a:endParaRPr lang="en-GB" sz="1800" dirty="0">
              <a:effectLst/>
              <a:latin typeface="Times New Roman" panose="02020603050405020304" pitchFamily="18" charset="0"/>
              <a:ea typeface="Times New Roman" panose="02020603050405020304" pitchFamily="18" charset="0"/>
            </a:endParaRPr>
          </a:p>
          <a:p>
            <a:pPr marL="270510" indent="89535" algn="ctr">
              <a:lnSpc>
                <a:spcPct val="150000"/>
              </a:lnSpc>
              <a:spcAft>
                <a:spcPts val="1000"/>
              </a:spcAft>
            </a:pPr>
            <a:r>
              <a:rPr lang="en-GB" sz="1800" b="1" dirty="0">
                <a:effectLst/>
                <a:latin typeface="Times New Roman" panose="02020603050405020304" pitchFamily="18" charset="0"/>
                <a:ea typeface="Times New Roman" panose="02020603050405020304" pitchFamily="18" charset="0"/>
              </a:rPr>
              <a:t>OR</a:t>
            </a:r>
            <a:endParaRPr lang="en-GB" sz="1800" dirty="0">
              <a:effectLst/>
              <a:latin typeface="Times New Roman" panose="02020603050405020304" pitchFamily="18" charset="0"/>
              <a:ea typeface="Times New Roman" panose="02020603050405020304" pitchFamily="18" charset="0"/>
            </a:endParaRPr>
          </a:p>
          <a:p>
            <a:pPr marL="270510" indent="89535" algn="ctr">
              <a:lnSpc>
                <a:spcPct val="150000"/>
              </a:lnSpc>
              <a:spcAft>
                <a:spcPts val="1000"/>
              </a:spcAft>
            </a:pPr>
            <a:r>
              <a:rPr lang="en-GB" sz="1800" b="1" dirty="0">
                <a:effectLst/>
                <a:latin typeface="Times New Roman" panose="02020603050405020304" pitchFamily="18" charset="0"/>
                <a:ea typeface="Times New Roman" panose="02020603050405020304" pitchFamily="18" charset="0"/>
              </a:rPr>
              <a:t>Title: Provide an analysis of the impact of Police and Crime Commissioners in enhancing public confidence in the police. </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050353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1" name="Group 70">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72" name="Straight Connector 71">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3" name="Straight Connector 72">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74"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5"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6" name="Isosceles Triangle 75">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77"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9"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80" name="Isosceles Triangle 79">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Isosceles Triangle 80">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1026" name="Picture 2" descr="10 Times Bo Burnham&amp;#39;s Inside Was Absolute Perfection">
            <a:extLst>
              <a:ext uri="{FF2B5EF4-FFF2-40B4-BE49-F238E27FC236}">
                <a16:creationId xmlns:a16="http://schemas.microsoft.com/office/drawing/2014/main" id="{527EB12E-5A4A-40A4-835F-DEB98AB49699}"/>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27363" r="11465" b="9091"/>
          <a:stretch/>
        </p:blipFill>
        <p:spPr bwMode="auto">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1993887-3691-45A6-8280-A8283997D97C}"/>
              </a:ext>
            </a:extLst>
          </p:cNvPr>
          <p:cNvSpPr>
            <a:spLocks noGrp="1"/>
          </p:cNvSpPr>
          <p:nvPr>
            <p:ph type="title"/>
          </p:nvPr>
        </p:nvSpPr>
        <p:spPr>
          <a:xfrm>
            <a:off x="668867" y="1678666"/>
            <a:ext cx="4088190" cy="2369093"/>
          </a:xfrm>
        </p:spPr>
        <p:txBody>
          <a:bodyPr vert="horz" lIns="91440" tIns="45720" rIns="91440" bIns="45720" rtlCol="0" anchor="b">
            <a:normAutofit/>
          </a:bodyPr>
          <a:lstStyle/>
          <a:p>
            <a:pPr algn="r"/>
            <a:r>
              <a:rPr lang="en-US" sz="4800"/>
              <a:t>On to some CONTENT!</a:t>
            </a:r>
          </a:p>
        </p:txBody>
      </p:sp>
      <p:cxnSp>
        <p:nvCxnSpPr>
          <p:cNvPr id="83" name="Straight Connector 82">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85" name="Straight Connector 84">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87"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9"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1"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93"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95"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7"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99"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9358388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1B7E7-4726-4B46-84BD-DF434885047A}"/>
              </a:ext>
            </a:extLst>
          </p:cNvPr>
          <p:cNvSpPr>
            <a:spLocks noGrp="1"/>
          </p:cNvSpPr>
          <p:nvPr>
            <p:ph type="title"/>
          </p:nvPr>
        </p:nvSpPr>
        <p:spPr/>
        <p:txBody>
          <a:bodyPr/>
          <a:lstStyle/>
          <a:p>
            <a:r>
              <a:rPr lang="en-GB" dirty="0"/>
              <a:t>Criminal Justice and Criminology</a:t>
            </a:r>
          </a:p>
        </p:txBody>
      </p:sp>
      <p:sp>
        <p:nvSpPr>
          <p:cNvPr id="3" name="Content Placeholder 2">
            <a:extLst>
              <a:ext uri="{FF2B5EF4-FFF2-40B4-BE49-F238E27FC236}">
                <a16:creationId xmlns:a16="http://schemas.microsoft.com/office/drawing/2014/main" id="{99DC6231-637C-4F0C-BDC1-0ABFD7C82685}"/>
              </a:ext>
            </a:extLst>
          </p:cNvPr>
          <p:cNvSpPr>
            <a:spLocks noGrp="1"/>
          </p:cNvSpPr>
          <p:nvPr>
            <p:ph idx="1"/>
          </p:nvPr>
        </p:nvSpPr>
        <p:spPr/>
        <p:txBody>
          <a:bodyPr/>
          <a:lstStyle/>
          <a:p>
            <a:r>
              <a:rPr lang="en-GB" dirty="0"/>
              <a:t>We will begin with an examination of the nature of crime.</a:t>
            </a:r>
          </a:p>
          <a:p>
            <a:r>
              <a:rPr lang="en-GB" dirty="0"/>
              <a:t>I’ll introduce some influential biological, psychological and sociological theories that have been proposed to explain why people commit crime.</a:t>
            </a:r>
          </a:p>
          <a:p>
            <a:r>
              <a:rPr lang="en-GB" dirty="0"/>
              <a:t>I’ll give an overview of the function and purpose of key agencies within the criminal justice system.</a:t>
            </a:r>
          </a:p>
          <a:p>
            <a:r>
              <a:rPr lang="en-GB" dirty="0"/>
              <a:t>We’ll explore the criminal justice system’s treatment of victims of crime.</a:t>
            </a:r>
          </a:p>
        </p:txBody>
      </p:sp>
    </p:spTree>
    <p:extLst>
      <p:ext uri="{BB962C8B-B14F-4D97-AF65-F5344CB8AC3E}">
        <p14:creationId xmlns:p14="http://schemas.microsoft.com/office/powerpoint/2010/main" val="29386354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AADB9-672E-4D97-94FD-165AB486B6FE}"/>
              </a:ext>
            </a:extLst>
          </p:cNvPr>
          <p:cNvSpPr>
            <a:spLocks noGrp="1"/>
          </p:cNvSpPr>
          <p:nvPr>
            <p:ph type="title"/>
          </p:nvPr>
        </p:nvSpPr>
        <p:spPr>
          <a:xfrm>
            <a:off x="677334" y="609600"/>
            <a:ext cx="8596668" cy="1320800"/>
          </a:xfrm>
        </p:spPr>
        <p:txBody>
          <a:bodyPr anchor="t">
            <a:normAutofit/>
          </a:bodyPr>
          <a:lstStyle/>
          <a:p>
            <a:r>
              <a:rPr lang="en-GB" dirty="0"/>
              <a:t>Behaviour and Crime</a:t>
            </a:r>
          </a:p>
        </p:txBody>
      </p:sp>
      <p:sp>
        <p:nvSpPr>
          <p:cNvPr id="3" name="Content Placeholder 2">
            <a:extLst>
              <a:ext uri="{FF2B5EF4-FFF2-40B4-BE49-F238E27FC236}">
                <a16:creationId xmlns:a16="http://schemas.microsoft.com/office/drawing/2014/main" id="{8FC8BC8E-FB3D-41D6-8CD4-61FBAAD312AF}"/>
              </a:ext>
            </a:extLst>
          </p:cNvPr>
          <p:cNvSpPr>
            <a:spLocks noGrp="1"/>
          </p:cNvSpPr>
          <p:nvPr>
            <p:ph idx="1"/>
          </p:nvPr>
        </p:nvSpPr>
        <p:spPr>
          <a:xfrm>
            <a:off x="6336287" y="2160589"/>
            <a:ext cx="2934714" cy="3880773"/>
          </a:xfrm>
        </p:spPr>
        <p:txBody>
          <a:bodyPr>
            <a:normAutofit/>
          </a:bodyPr>
          <a:lstStyle/>
          <a:p>
            <a:pPr>
              <a:lnSpc>
                <a:spcPct val="90000"/>
              </a:lnSpc>
            </a:pPr>
            <a:r>
              <a:rPr lang="en-GB" sz="1300"/>
              <a:t>Criminal behaviour is a significant and inescapable feature of everyday life</a:t>
            </a:r>
          </a:p>
          <a:p>
            <a:pPr>
              <a:lnSpc>
                <a:spcPct val="90000"/>
              </a:lnSpc>
            </a:pPr>
            <a:endParaRPr lang="en-GB" sz="1300"/>
          </a:p>
          <a:p>
            <a:pPr>
              <a:lnSpc>
                <a:spcPct val="90000"/>
              </a:lnSpc>
            </a:pPr>
            <a:r>
              <a:rPr lang="en-GB" sz="1300"/>
              <a:t>It is important for prospective police officers to have an awareness of some foundational issues within contemporary criminology in order to develop a better understanding of criminal behaviour and the societal responses to crime.</a:t>
            </a:r>
          </a:p>
          <a:p>
            <a:pPr>
              <a:lnSpc>
                <a:spcPct val="90000"/>
              </a:lnSpc>
            </a:pPr>
            <a:endParaRPr lang="en-GB" sz="1300"/>
          </a:p>
          <a:p>
            <a:pPr>
              <a:lnSpc>
                <a:spcPct val="90000"/>
              </a:lnSpc>
            </a:pPr>
            <a:r>
              <a:rPr lang="en-GB" sz="1300"/>
              <a:t>However the academic subject of criminology is huge.</a:t>
            </a:r>
          </a:p>
          <a:p>
            <a:pPr>
              <a:lnSpc>
                <a:spcPct val="90000"/>
              </a:lnSpc>
            </a:pPr>
            <a:endParaRPr lang="en-GB" sz="1300"/>
          </a:p>
        </p:txBody>
      </p:sp>
      <p:pic>
        <p:nvPicPr>
          <p:cNvPr id="3076" name="Picture 4" descr="Image - 223423] | X, X Everywhere | Know Your Meme">
            <a:extLst>
              <a:ext uri="{FF2B5EF4-FFF2-40B4-BE49-F238E27FC236}">
                <a16:creationId xmlns:a16="http://schemas.microsoft.com/office/drawing/2014/main" id="{9B7C6EC7-0503-4343-8242-7165DBF59C5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960" r="9432" b="2"/>
          <a:stretch/>
        </p:blipFill>
        <p:spPr bwMode="auto">
          <a:xfrm>
            <a:off x="677334" y="2159331"/>
            <a:ext cx="5423429" cy="3882362"/>
          </a:xfrm>
          <a:prstGeom prst="rect">
            <a:avLst/>
          </a:prstGeom>
          <a:noFill/>
          <a:extLst>
            <a:ext uri="{909E8E84-426E-40DD-AFC4-6F175D3DCCD1}">
              <a14:hiddenFill xmlns:a14="http://schemas.microsoft.com/office/drawing/2010/main">
                <a:solidFill>
                  <a:srgbClr val="FFFFFF"/>
                </a:solidFill>
              </a14:hiddenFill>
            </a:ext>
          </a:extLst>
        </p:spPr>
      </p:pic>
      <p:sp>
        <p:nvSpPr>
          <p:cNvPr id="4" name="AutoShape 2" descr="Image - 223423] | X, X Everywhere | Know Your Meme">
            <a:extLst>
              <a:ext uri="{FF2B5EF4-FFF2-40B4-BE49-F238E27FC236}">
                <a16:creationId xmlns:a16="http://schemas.microsoft.com/office/drawing/2014/main" id="{FBBF4D03-7A3E-45DE-811B-7007CB713646}"/>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6846852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1" name="Group 70">
            <a:extLst>
              <a:ext uri="{FF2B5EF4-FFF2-40B4-BE49-F238E27FC236}">
                <a16:creationId xmlns:a16="http://schemas.microsoft.com/office/drawing/2014/main" id="{B4DE830A-B531-4A3B-96F6-0ECE88B085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72" name="Straight Connector 71">
              <a:extLst>
                <a:ext uri="{FF2B5EF4-FFF2-40B4-BE49-F238E27FC236}">
                  <a16:creationId xmlns:a16="http://schemas.microsoft.com/office/drawing/2014/main" id="{2813DF2C-461A-4A8F-9679-A172790D1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3" name="Straight Connector 72">
              <a:extLst>
                <a:ext uri="{FF2B5EF4-FFF2-40B4-BE49-F238E27FC236}">
                  <a16:creationId xmlns:a16="http://schemas.microsoft.com/office/drawing/2014/main" id="{54CD3A85-C039-4249-86E4-1EB9318B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74" name="Rectangle 23">
              <a:extLst>
                <a:ext uri="{FF2B5EF4-FFF2-40B4-BE49-F238E27FC236}">
                  <a16:creationId xmlns:a16="http://schemas.microsoft.com/office/drawing/2014/main" id="{887EA6D2-2883-42C2-993D-094CA6D65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5" name="Rectangle 25">
              <a:extLst>
                <a:ext uri="{FF2B5EF4-FFF2-40B4-BE49-F238E27FC236}">
                  <a16:creationId xmlns:a16="http://schemas.microsoft.com/office/drawing/2014/main" id="{3B895046-636F-4D1B-ACA4-29AA0CB33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6" name="Isosceles Triangle 75">
              <a:extLst>
                <a:ext uri="{FF2B5EF4-FFF2-40B4-BE49-F238E27FC236}">
                  <a16:creationId xmlns:a16="http://schemas.microsoft.com/office/drawing/2014/main" id="{C6B0CDE3-E054-4EDD-A43B-F96843D8B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77" name="Rectangle 27">
              <a:extLst>
                <a:ext uri="{FF2B5EF4-FFF2-40B4-BE49-F238E27FC236}">
                  <a16:creationId xmlns:a16="http://schemas.microsoft.com/office/drawing/2014/main" id="{3B66B1A2-F145-4C9B-85CC-4BF30D58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28">
              <a:extLst>
                <a:ext uri="{FF2B5EF4-FFF2-40B4-BE49-F238E27FC236}">
                  <a16:creationId xmlns:a16="http://schemas.microsoft.com/office/drawing/2014/main" id="{5D4FC972-94B3-4035-8D31-E668C132B4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9" name="Rectangle 29">
              <a:extLst>
                <a:ext uri="{FF2B5EF4-FFF2-40B4-BE49-F238E27FC236}">
                  <a16:creationId xmlns:a16="http://schemas.microsoft.com/office/drawing/2014/main" id="{374B9941-AFBE-4A77-A50E-B6EA04A74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80" name="Isosceles Triangle 79">
              <a:extLst>
                <a:ext uri="{FF2B5EF4-FFF2-40B4-BE49-F238E27FC236}">
                  <a16:creationId xmlns:a16="http://schemas.microsoft.com/office/drawing/2014/main" id="{27A982C5-2C38-4CE9-BC18-94697AD6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Isosceles Triangle 80">
              <a:extLst>
                <a:ext uri="{FF2B5EF4-FFF2-40B4-BE49-F238E27FC236}">
                  <a16:creationId xmlns:a16="http://schemas.microsoft.com/office/drawing/2014/main" id="{0060D8D1-7BB1-498F-AFBB-ADAC130A9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F25D7F95-3D86-4A6B-9D52-8509EA33E5D5}"/>
              </a:ext>
            </a:extLst>
          </p:cNvPr>
          <p:cNvSpPr>
            <a:spLocks noGrp="1"/>
          </p:cNvSpPr>
          <p:nvPr>
            <p:ph type="title"/>
          </p:nvPr>
        </p:nvSpPr>
        <p:spPr>
          <a:xfrm>
            <a:off x="985969" y="4553712"/>
            <a:ext cx="8288032" cy="1096316"/>
          </a:xfrm>
        </p:spPr>
        <p:txBody>
          <a:bodyPr vert="horz" lIns="91440" tIns="45720" rIns="91440" bIns="45720" rtlCol="0" anchor="b">
            <a:normAutofit/>
          </a:bodyPr>
          <a:lstStyle/>
          <a:p>
            <a:pPr algn="ctr"/>
            <a:r>
              <a:rPr lang="en-US" sz="4800" kern="1200">
                <a:solidFill>
                  <a:schemeClr val="accent1"/>
                </a:solidFill>
                <a:latin typeface="+mj-lt"/>
                <a:ea typeface="+mj-ea"/>
                <a:cs typeface="+mj-cs"/>
              </a:rPr>
              <a:t>What is crime?</a:t>
            </a:r>
          </a:p>
        </p:txBody>
      </p:sp>
      <p:pic>
        <p:nvPicPr>
          <p:cNvPr id="4098" name="Picture 2" descr="jesse, what the hell are you talking about. - Album on Imgur">
            <a:extLst>
              <a:ext uri="{FF2B5EF4-FFF2-40B4-BE49-F238E27FC236}">
                <a16:creationId xmlns:a16="http://schemas.microsoft.com/office/drawing/2014/main" id="{0D3AECD2-3BEE-4C72-BE30-9A2F675D36C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051839" y="934222"/>
            <a:ext cx="6156290" cy="32994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79891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5502F-2EB3-4297-B570-C59719E40AEC}"/>
              </a:ext>
            </a:extLst>
          </p:cNvPr>
          <p:cNvSpPr>
            <a:spLocks noGrp="1"/>
          </p:cNvSpPr>
          <p:nvPr>
            <p:ph type="title"/>
          </p:nvPr>
        </p:nvSpPr>
        <p:spPr/>
        <p:txBody>
          <a:bodyPr/>
          <a:lstStyle/>
          <a:p>
            <a:r>
              <a:rPr lang="en-GB" dirty="0"/>
              <a:t>What is Crime?</a:t>
            </a:r>
          </a:p>
        </p:txBody>
      </p:sp>
      <p:sp>
        <p:nvSpPr>
          <p:cNvPr id="3" name="Content Placeholder 2">
            <a:extLst>
              <a:ext uri="{FF2B5EF4-FFF2-40B4-BE49-F238E27FC236}">
                <a16:creationId xmlns:a16="http://schemas.microsoft.com/office/drawing/2014/main" id="{1F7EDDE9-CB42-4EBF-AC6C-756CE4A16328}"/>
              </a:ext>
            </a:extLst>
          </p:cNvPr>
          <p:cNvSpPr>
            <a:spLocks noGrp="1"/>
          </p:cNvSpPr>
          <p:nvPr>
            <p:ph idx="1"/>
          </p:nvPr>
        </p:nvSpPr>
        <p:spPr/>
        <p:txBody>
          <a:bodyPr/>
          <a:lstStyle/>
          <a:p>
            <a:r>
              <a:rPr lang="en-GB" dirty="0"/>
              <a:t>A simplistic response would be that a crime is committed when the letter of the law is broken.</a:t>
            </a:r>
          </a:p>
          <a:p>
            <a:endParaRPr lang="en-GB" dirty="0"/>
          </a:p>
          <a:p>
            <a:pPr marL="0" indent="0">
              <a:buNone/>
            </a:pPr>
            <a:r>
              <a:rPr lang="en-GB" dirty="0"/>
              <a:t>However</a:t>
            </a:r>
          </a:p>
          <a:p>
            <a:pPr marL="0" indent="0">
              <a:buNone/>
            </a:pPr>
            <a:endParaRPr lang="en-GB" dirty="0"/>
          </a:p>
          <a:p>
            <a:r>
              <a:rPr lang="en-GB" dirty="0"/>
              <a:t>If criminal behaviour is defined as being that which is contrary to law, questions arise as to the content and appropriate boundaries of the criminal law (</a:t>
            </a:r>
            <a:r>
              <a:rPr lang="en-GB" dirty="0" err="1"/>
              <a:t>Zedner</a:t>
            </a:r>
            <a:r>
              <a:rPr lang="en-GB" dirty="0"/>
              <a:t>, 2005)</a:t>
            </a:r>
          </a:p>
          <a:p>
            <a:endParaRPr lang="en-GB" dirty="0"/>
          </a:p>
        </p:txBody>
      </p:sp>
    </p:spTree>
    <p:extLst>
      <p:ext uri="{BB962C8B-B14F-4D97-AF65-F5344CB8AC3E}">
        <p14:creationId xmlns:p14="http://schemas.microsoft.com/office/powerpoint/2010/main" val="20982203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09F176-C9FC-4D27-85C5-9B34A8766E66}"/>
              </a:ext>
            </a:extLst>
          </p:cNvPr>
          <p:cNvSpPr>
            <a:spLocks noGrp="1"/>
          </p:cNvSpPr>
          <p:nvPr>
            <p:ph type="title"/>
          </p:nvPr>
        </p:nvSpPr>
        <p:spPr/>
        <p:txBody>
          <a:bodyPr/>
          <a:lstStyle/>
          <a:p>
            <a:r>
              <a:rPr lang="en-GB" dirty="0"/>
              <a:t>Why do people commit Crime?</a:t>
            </a:r>
          </a:p>
        </p:txBody>
      </p:sp>
      <p:sp>
        <p:nvSpPr>
          <p:cNvPr id="3" name="Content Placeholder 2">
            <a:extLst>
              <a:ext uri="{FF2B5EF4-FFF2-40B4-BE49-F238E27FC236}">
                <a16:creationId xmlns:a16="http://schemas.microsoft.com/office/drawing/2014/main" id="{C45FE198-7A48-427D-86F0-495C598B676C}"/>
              </a:ext>
            </a:extLst>
          </p:cNvPr>
          <p:cNvSpPr>
            <a:spLocks noGrp="1"/>
          </p:cNvSpPr>
          <p:nvPr>
            <p:ph idx="1"/>
          </p:nvPr>
        </p:nvSpPr>
        <p:spPr/>
        <p:txBody>
          <a:bodyPr/>
          <a:lstStyle/>
          <a:p>
            <a:r>
              <a:rPr lang="en-GB" dirty="0"/>
              <a:t>There are more criminological theories about the causes of crime than you could ever hope to count. None explain everything, and none have nothing to teaching us.</a:t>
            </a:r>
          </a:p>
          <a:p>
            <a:r>
              <a:rPr lang="en-GB" dirty="0"/>
              <a:t>We’ll make a brief introduction of some of the key theories of crime and criminality after a 5-10 min break</a:t>
            </a:r>
          </a:p>
        </p:txBody>
      </p:sp>
    </p:spTree>
    <p:extLst>
      <p:ext uri="{BB962C8B-B14F-4D97-AF65-F5344CB8AC3E}">
        <p14:creationId xmlns:p14="http://schemas.microsoft.com/office/powerpoint/2010/main" val="26333299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1568F-1296-4EDF-B0A6-FE5D8EC23A9C}"/>
              </a:ext>
            </a:extLst>
          </p:cNvPr>
          <p:cNvSpPr>
            <a:spLocks noGrp="1"/>
          </p:cNvSpPr>
          <p:nvPr>
            <p:ph type="title"/>
          </p:nvPr>
        </p:nvSpPr>
        <p:spPr/>
        <p:txBody>
          <a:bodyPr/>
          <a:lstStyle/>
          <a:p>
            <a:r>
              <a:rPr lang="en-GB" dirty="0"/>
              <a:t>Criminological Theories</a:t>
            </a:r>
          </a:p>
        </p:txBody>
      </p:sp>
    </p:spTree>
    <p:extLst>
      <p:ext uri="{BB962C8B-B14F-4D97-AF65-F5344CB8AC3E}">
        <p14:creationId xmlns:p14="http://schemas.microsoft.com/office/powerpoint/2010/main" val="16951348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A946F-D875-4E58-A861-244A7601258E}"/>
              </a:ext>
            </a:extLst>
          </p:cNvPr>
          <p:cNvSpPr>
            <a:spLocks noGrp="1"/>
          </p:cNvSpPr>
          <p:nvPr>
            <p:ph type="title"/>
          </p:nvPr>
        </p:nvSpPr>
        <p:spPr/>
        <p:txBody>
          <a:bodyPr/>
          <a:lstStyle/>
          <a:p>
            <a:r>
              <a:rPr lang="en-GB" dirty="0"/>
              <a:t>Introduction to Key Criminological Theories</a:t>
            </a:r>
          </a:p>
        </p:txBody>
      </p:sp>
      <p:sp>
        <p:nvSpPr>
          <p:cNvPr id="3" name="Content Placeholder 2">
            <a:extLst>
              <a:ext uri="{FF2B5EF4-FFF2-40B4-BE49-F238E27FC236}">
                <a16:creationId xmlns:a16="http://schemas.microsoft.com/office/drawing/2014/main" id="{7630A61C-F937-4FBD-A775-9B96F6430F0D}"/>
              </a:ext>
            </a:extLst>
          </p:cNvPr>
          <p:cNvSpPr>
            <a:spLocks noGrp="1"/>
          </p:cNvSpPr>
          <p:nvPr>
            <p:ph idx="1"/>
          </p:nvPr>
        </p:nvSpPr>
        <p:spPr/>
        <p:txBody>
          <a:bodyPr/>
          <a:lstStyle/>
          <a:p>
            <a:r>
              <a:rPr lang="en-GB" dirty="0"/>
              <a:t>Why are we discussing these historical perspectives?</a:t>
            </a:r>
          </a:p>
          <a:p>
            <a:pPr marL="0" indent="0">
              <a:buNone/>
            </a:pPr>
            <a:endParaRPr lang="en-GB" dirty="0"/>
          </a:p>
          <a:p>
            <a:r>
              <a:rPr lang="en-GB" dirty="0"/>
              <a:t>Why are the directly related to policing?</a:t>
            </a:r>
          </a:p>
          <a:p>
            <a:endParaRPr lang="en-GB" dirty="0"/>
          </a:p>
          <a:p>
            <a:r>
              <a:rPr lang="en-GB" dirty="0"/>
              <a:t>What does society expect from policing?</a:t>
            </a:r>
          </a:p>
          <a:p>
            <a:endParaRPr lang="en-GB" dirty="0"/>
          </a:p>
          <a:p>
            <a:r>
              <a:rPr lang="en-GB" dirty="0"/>
              <a:t>The aim is to be holistic – to understand policing you must understand crime.</a:t>
            </a:r>
          </a:p>
          <a:p>
            <a:endParaRPr lang="en-GB" dirty="0"/>
          </a:p>
          <a:p>
            <a:pPr marL="0" indent="0" algn="ctr">
              <a:buNone/>
            </a:pPr>
            <a:r>
              <a:rPr lang="en-GB" dirty="0">
                <a:solidFill>
                  <a:srgbClr val="FF0000"/>
                </a:solidFill>
              </a:rPr>
              <a:t>To understand crime you must attempt to understand People and </a:t>
            </a:r>
            <a:r>
              <a:rPr lang="en-GB" dirty="0" err="1">
                <a:solidFill>
                  <a:srgbClr val="FF0000"/>
                </a:solidFill>
              </a:rPr>
              <a:t>Socety</a:t>
            </a:r>
            <a:r>
              <a:rPr lang="en-GB" dirty="0">
                <a:solidFill>
                  <a:srgbClr val="FF0000"/>
                </a:solidFill>
              </a:rPr>
              <a:t>!</a:t>
            </a:r>
          </a:p>
          <a:p>
            <a:endParaRPr lang="en-GB" dirty="0"/>
          </a:p>
        </p:txBody>
      </p:sp>
    </p:spTree>
    <p:extLst>
      <p:ext uri="{BB962C8B-B14F-4D97-AF65-F5344CB8AC3E}">
        <p14:creationId xmlns:p14="http://schemas.microsoft.com/office/powerpoint/2010/main" val="36262237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39D9EC-20F4-4AB0-8472-4F585DA397D7}"/>
              </a:ext>
            </a:extLst>
          </p:cNvPr>
          <p:cNvSpPr>
            <a:spLocks noGrp="1"/>
          </p:cNvSpPr>
          <p:nvPr>
            <p:ph type="title"/>
          </p:nvPr>
        </p:nvSpPr>
        <p:spPr/>
        <p:txBody>
          <a:bodyPr/>
          <a:lstStyle/>
          <a:p>
            <a:r>
              <a:rPr lang="en-GB" dirty="0"/>
              <a:t>Key Criminological Theories</a:t>
            </a:r>
          </a:p>
        </p:txBody>
      </p:sp>
      <p:sp>
        <p:nvSpPr>
          <p:cNvPr id="3" name="Content Placeholder 2">
            <a:extLst>
              <a:ext uri="{FF2B5EF4-FFF2-40B4-BE49-F238E27FC236}">
                <a16:creationId xmlns:a16="http://schemas.microsoft.com/office/drawing/2014/main" id="{66415B42-A651-485C-ABE0-E4814AE90C7B}"/>
              </a:ext>
            </a:extLst>
          </p:cNvPr>
          <p:cNvSpPr>
            <a:spLocks noGrp="1"/>
          </p:cNvSpPr>
          <p:nvPr>
            <p:ph idx="1"/>
          </p:nvPr>
        </p:nvSpPr>
        <p:spPr/>
        <p:txBody>
          <a:bodyPr/>
          <a:lstStyle/>
          <a:p>
            <a:pPr marL="0" indent="0">
              <a:buNone/>
            </a:pPr>
            <a:r>
              <a:rPr lang="en-US" dirty="0"/>
              <a:t>Discussion and evaluation of main criminological theories: </a:t>
            </a:r>
          </a:p>
          <a:p>
            <a:pPr marL="457200" lvl="1" indent="0">
              <a:buNone/>
            </a:pPr>
            <a:endParaRPr lang="en-US" dirty="0"/>
          </a:p>
          <a:p>
            <a:pPr lvl="1"/>
            <a:r>
              <a:rPr lang="en-US" dirty="0"/>
              <a:t>Their scope</a:t>
            </a:r>
          </a:p>
          <a:p>
            <a:pPr lvl="1"/>
            <a:r>
              <a:rPr lang="en-US" dirty="0"/>
              <a:t>Their limitations (key criticisms they have received) </a:t>
            </a:r>
          </a:p>
          <a:p>
            <a:pPr lvl="1"/>
            <a:r>
              <a:rPr lang="en-US" dirty="0"/>
              <a:t>Their impact on criminal justice policy </a:t>
            </a:r>
          </a:p>
          <a:p>
            <a:pPr lvl="1"/>
            <a:r>
              <a:rPr lang="en-US" dirty="0"/>
              <a:t>Their impact on policing.</a:t>
            </a:r>
          </a:p>
          <a:p>
            <a:pPr marL="457200" lvl="1" indent="0" algn="ctr">
              <a:buNone/>
            </a:pPr>
            <a:endParaRPr lang="en-US" dirty="0"/>
          </a:p>
          <a:p>
            <a:pPr marL="457200" lvl="1" indent="0" algn="ctr">
              <a:buNone/>
            </a:pPr>
            <a:endParaRPr lang="en-US" dirty="0">
              <a:solidFill>
                <a:srgbClr val="FF0000"/>
              </a:solidFill>
            </a:endParaRPr>
          </a:p>
          <a:p>
            <a:pPr marL="457200" lvl="1" indent="0" algn="ctr">
              <a:buNone/>
            </a:pPr>
            <a:r>
              <a:rPr lang="en-US" dirty="0">
                <a:solidFill>
                  <a:srgbClr val="FF0000"/>
                </a:solidFill>
              </a:rPr>
              <a:t>An opportunity to think broadly on the root causes of crime and some of the outcomes</a:t>
            </a:r>
          </a:p>
          <a:p>
            <a:endParaRPr lang="en-GB" dirty="0"/>
          </a:p>
        </p:txBody>
      </p:sp>
    </p:spTree>
    <p:extLst>
      <p:ext uri="{BB962C8B-B14F-4D97-AF65-F5344CB8AC3E}">
        <p14:creationId xmlns:p14="http://schemas.microsoft.com/office/powerpoint/2010/main" val="5345075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B78345-E79F-4AB2-9482-241F5659407B}"/>
              </a:ext>
            </a:extLst>
          </p:cNvPr>
          <p:cNvSpPr>
            <a:spLocks noGrp="1"/>
          </p:cNvSpPr>
          <p:nvPr>
            <p:ph type="title"/>
          </p:nvPr>
        </p:nvSpPr>
        <p:spPr/>
        <p:txBody>
          <a:bodyPr/>
          <a:lstStyle/>
          <a:p>
            <a:r>
              <a:rPr lang="en-GB" dirty="0"/>
              <a:t>Classicism</a:t>
            </a:r>
          </a:p>
        </p:txBody>
      </p:sp>
      <p:sp>
        <p:nvSpPr>
          <p:cNvPr id="3" name="Content Placeholder 2">
            <a:extLst>
              <a:ext uri="{FF2B5EF4-FFF2-40B4-BE49-F238E27FC236}">
                <a16:creationId xmlns:a16="http://schemas.microsoft.com/office/drawing/2014/main" id="{324FFAD5-0974-4D5E-9956-82779DCF8C48}"/>
              </a:ext>
            </a:extLst>
          </p:cNvPr>
          <p:cNvSpPr>
            <a:spLocks noGrp="1"/>
          </p:cNvSpPr>
          <p:nvPr>
            <p:ph idx="1"/>
          </p:nvPr>
        </p:nvSpPr>
        <p:spPr/>
        <p:txBody>
          <a:bodyPr>
            <a:normAutofit fontScale="77500" lnSpcReduction="20000"/>
          </a:bodyPr>
          <a:lstStyle/>
          <a:p>
            <a:r>
              <a:rPr lang="en-US" sz="1800" dirty="0"/>
              <a:t>First established theory of crime in modern society (</a:t>
            </a:r>
            <a:r>
              <a:rPr lang="en-US" sz="1800" dirty="0" err="1"/>
              <a:t>Carrabine</a:t>
            </a:r>
            <a:r>
              <a:rPr lang="en-US" sz="1800" dirty="0"/>
              <a:t> et al. 2009)</a:t>
            </a:r>
          </a:p>
          <a:p>
            <a:endParaRPr lang="en-US" sz="1800" dirty="0"/>
          </a:p>
          <a:p>
            <a:r>
              <a:rPr lang="en-US" sz="1800" dirty="0"/>
              <a:t>Based in the utilitarian philosophy of Jeremy Bentham and Cesare Beccaria</a:t>
            </a:r>
          </a:p>
          <a:p>
            <a:endParaRPr lang="en-US" sz="1800" dirty="0"/>
          </a:p>
          <a:p>
            <a:r>
              <a:rPr lang="en-US" sz="1800" dirty="0"/>
              <a:t>Emerged in the mid 18</a:t>
            </a:r>
            <a:r>
              <a:rPr lang="en-US" sz="1800" baseline="30000" dirty="0"/>
              <a:t>th</a:t>
            </a:r>
            <a:r>
              <a:rPr lang="en-US" sz="1800" dirty="0"/>
              <a:t> century </a:t>
            </a:r>
          </a:p>
          <a:p>
            <a:endParaRPr lang="en-US" sz="1800" dirty="0"/>
          </a:p>
          <a:p>
            <a:r>
              <a:rPr lang="en-US" sz="1800" dirty="0"/>
              <a:t>Emphasized that human beings are capable of rational decision making, &amp; human </a:t>
            </a:r>
            <a:r>
              <a:rPr lang="en-US" sz="1800" dirty="0" err="1"/>
              <a:t>behaviour</a:t>
            </a:r>
            <a:r>
              <a:rPr lang="en-US" sz="1800" dirty="0"/>
              <a:t> is the product of rational choice </a:t>
            </a:r>
          </a:p>
          <a:p>
            <a:endParaRPr lang="en-US" sz="1800" dirty="0"/>
          </a:p>
          <a:p>
            <a:r>
              <a:rPr lang="en-US" sz="1800" dirty="0"/>
              <a:t>Before classicism emerged, human </a:t>
            </a:r>
            <a:r>
              <a:rPr lang="en-US" sz="1800" dirty="0" err="1"/>
              <a:t>behaviour</a:t>
            </a:r>
            <a:r>
              <a:rPr lang="en-US" sz="1800" dirty="0"/>
              <a:t> (including  crime) was defined as the product of supernatural forces </a:t>
            </a:r>
          </a:p>
          <a:p>
            <a:endParaRPr lang="en-US" sz="1800" dirty="0"/>
          </a:p>
          <a:p>
            <a:r>
              <a:rPr lang="en-US" sz="1800" dirty="0"/>
              <a:t>Punishments were arbitrary and excessively harsh, and they operated with bias towards the ruling class</a:t>
            </a:r>
          </a:p>
          <a:p>
            <a:endParaRPr lang="en-GB" dirty="0"/>
          </a:p>
        </p:txBody>
      </p:sp>
    </p:spTree>
    <p:extLst>
      <p:ext uri="{BB962C8B-B14F-4D97-AF65-F5344CB8AC3E}">
        <p14:creationId xmlns:p14="http://schemas.microsoft.com/office/powerpoint/2010/main" val="42101703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F3C8EA-1010-45DA-A22E-9515B00219FF}"/>
              </a:ext>
            </a:extLst>
          </p:cNvPr>
          <p:cNvSpPr>
            <a:spLocks noGrp="1"/>
          </p:cNvSpPr>
          <p:nvPr>
            <p:ph type="title"/>
          </p:nvPr>
        </p:nvSpPr>
        <p:spPr/>
        <p:txBody>
          <a:bodyPr>
            <a:normAutofit/>
          </a:bodyPr>
          <a:lstStyle/>
          <a:p>
            <a:r>
              <a:rPr lang="en-US" sz="3600" dirty="0"/>
              <a:t>Impact Of</a:t>
            </a:r>
            <a:r>
              <a:rPr lang="en-US" dirty="0"/>
              <a:t> </a:t>
            </a:r>
            <a:r>
              <a:rPr lang="en-US" sz="3600" dirty="0"/>
              <a:t>The Period Of Enlightenment – The Age of Reason</a:t>
            </a:r>
            <a:endParaRPr lang="en-GB" dirty="0"/>
          </a:p>
        </p:txBody>
      </p:sp>
      <p:sp>
        <p:nvSpPr>
          <p:cNvPr id="3" name="Content Placeholder 2">
            <a:extLst>
              <a:ext uri="{FF2B5EF4-FFF2-40B4-BE49-F238E27FC236}">
                <a16:creationId xmlns:a16="http://schemas.microsoft.com/office/drawing/2014/main" id="{205E7AA2-5F08-4924-9524-D12938B44507}"/>
              </a:ext>
            </a:extLst>
          </p:cNvPr>
          <p:cNvSpPr>
            <a:spLocks noGrp="1"/>
          </p:cNvSpPr>
          <p:nvPr>
            <p:ph idx="1"/>
          </p:nvPr>
        </p:nvSpPr>
        <p:spPr/>
        <p:txBody>
          <a:bodyPr>
            <a:normAutofit fontScale="62500" lnSpcReduction="20000"/>
          </a:bodyPr>
          <a:lstStyle/>
          <a:p>
            <a:pPr marL="0" indent="0">
              <a:buNone/>
            </a:pPr>
            <a:r>
              <a:rPr lang="en-US" sz="2800" b="1" dirty="0"/>
              <a:t>The Enlightenment - </a:t>
            </a:r>
            <a:r>
              <a:rPr lang="en-US" sz="2800" dirty="0"/>
              <a:t>Period in the 18</a:t>
            </a:r>
            <a:r>
              <a:rPr lang="en-US" sz="2800" baseline="30000" dirty="0"/>
              <a:t>th</a:t>
            </a:r>
            <a:r>
              <a:rPr lang="en-US" sz="2800" dirty="0"/>
              <a:t> century </a:t>
            </a:r>
          </a:p>
          <a:p>
            <a:pPr lvl="1"/>
            <a:endParaRPr lang="en-US" sz="2800" dirty="0"/>
          </a:p>
          <a:p>
            <a:pPr lvl="1"/>
            <a:r>
              <a:rPr lang="en-US" sz="2800" dirty="0"/>
              <a:t>Reformers emphasized the value of human reason and intellect as resources for achieving social justice, equality and other social advancements</a:t>
            </a:r>
          </a:p>
          <a:p>
            <a:pPr lvl="1"/>
            <a:endParaRPr lang="en-US" sz="2800" dirty="0"/>
          </a:p>
          <a:p>
            <a:pPr lvl="1"/>
            <a:r>
              <a:rPr lang="en-US" sz="2800" dirty="0"/>
              <a:t>Enlightenment ideas replaced previously accepted belief that human </a:t>
            </a:r>
            <a:r>
              <a:rPr lang="en-US" sz="2800" dirty="0" err="1"/>
              <a:t>behaviour</a:t>
            </a:r>
            <a:r>
              <a:rPr lang="en-US" sz="2800" dirty="0"/>
              <a:t> is driven by supernatural and other similar forces – </a:t>
            </a:r>
            <a:r>
              <a:rPr lang="en-US" sz="2800" dirty="0">
                <a:solidFill>
                  <a:srgbClr val="FF0000"/>
                </a:solidFill>
              </a:rPr>
              <a:t>Dark Ages thinking</a:t>
            </a:r>
          </a:p>
          <a:p>
            <a:pPr lvl="1"/>
            <a:endParaRPr lang="en-US" sz="2800" dirty="0"/>
          </a:p>
          <a:p>
            <a:pPr lvl="1"/>
            <a:r>
              <a:rPr lang="en-US" sz="2800" dirty="0"/>
              <a:t>In the absence of an established legal and penal system, these pre-enlightenment ideas prompted the use of excessively harsh responses to social problems including crime </a:t>
            </a:r>
          </a:p>
          <a:p>
            <a:endParaRPr lang="en-GB" dirty="0"/>
          </a:p>
        </p:txBody>
      </p:sp>
    </p:spTree>
    <p:extLst>
      <p:ext uri="{BB962C8B-B14F-4D97-AF65-F5344CB8AC3E}">
        <p14:creationId xmlns:p14="http://schemas.microsoft.com/office/powerpoint/2010/main" val="12316732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B5254-C7EE-412A-8F54-740930D8015C}"/>
              </a:ext>
            </a:extLst>
          </p:cNvPr>
          <p:cNvSpPr>
            <a:spLocks noGrp="1"/>
          </p:cNvSpPr>
          <p:nvPr>
            <p:ph type="title"/>
          </p:nvPr>
        </p:nvSpPr>
        <p:spPr/>
        <p:txBody>
          <a:bodyPr/>
          <a:lstStyle/>
          <a:p>
            <a:r>
              <a:rPr lang="en-US" dirty="0"/>
              <a:t>EARLY CLASSCISM </a:t>
            </a:r>
            <a:endParaRPr lang="en-GB" dirty="0"/>
          </a:p>
        </p:txBody>
      </p:sp>
      <p:sp>
        <p:nvSpPr>
          <p:cNvPr id="3" name="Content Placeholder 2">
            <a:extLst>
              <a:ext uri="{FF2B5EF4-FFF2-40B4-BE49-F238E27FC236}">
                <a16:creationId xmlns:a16="http://schemas.microsoft.com/office/drawing/2014/main" id="{1E8DFFA9-7D22-4EBC-93AF-D1CF8AA023F4}"/>
              </a:ext>
            </a:extLst>
          </p:cNvPr>
          <p:cNvSpPr>
            <a:spLocks noGrp="1"/>
          </p:cNvSpPr>
          <p:nvPr>
            <p:ph idx="1"/>
          </p:nvPr>
        </p:nvSpPr>
        <p:spPr/>
        <p:txBody>
          <a:bodyPr/>
          <a:lstStyle/>
          <a:p>
            <a:r>
              <a:rPr lang="en-US" sz="1800" dirty="0"/>
              <a:t>Rejected existing legal &amp; penal system</a:t>
            </a:r>
          </a:p>
          <a:p>
            <a:endParaRPr lang="en-US" sz="1800" dirty="0"/>
          </a:p>
          <a:p>
            <a:r>
              <a:rPr lang="en-US" sz="1800" dirty="0"/>
              <a:t>Rejected religious/spiritual explanations of crime </a:t>
            </a:r>
          </a:p>
          <a:p>
            <a:endParaRPr lang="en-US" sz="1800" dirty="0"/>
          </a:p>
          <a:p>
            <a:r>
              <a:rPr lang="en-US" sz="1800" dirty="0"/>
              <a:t>Emphasized that human beings are rational beings -explanations of crime and responses to crime should reflect this fact</a:t>
            </a:r>
          </a:p>
          <a:p>
            <a:endParaRPr lang="en-US" sz="1800" dirty="0"/>
          </a:p>
          <a:p>
            <a:r>
              <a:rPr lang="en-US" sz="1800" dirty="0"/>
              <a:t>A product of the Enlightenment period thinking.</a:t>
            </a:r>
          </a:p>
          <a:p>
            <a:endParaRPr lang="en-GB" dirty="0"/>
          </a:p>
        </p:txBody>
      </p:sp>
    </p:spTree>
    <p:extLst>
      <p:ext uri="{BB962C8B-B14F-4D97-AF65-F5344CB8AC3E}">
        <p14:creationId xmlns:p14="http://schemas.microsoft.com/office/powerpoint/2010/main" val="13291286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F7F8A-7E0A-4E35-92CD-D261B3ADF1F1}"/>
              </a:ext>
            </a:extLst>
          </p:cNvPr>
          <p:cNvSpPr>
            <a:spLocks noGrp="1"/>
          </p:cNvSpPr>
          <p:nvPr>
            <p:ph type="title"/>
          </p:nvPr>
        </p:nvSpPr>
        <p:spPr/>
        <p:txBody>
          <a:bodyPr/>
          <a:lstStyle/>
          <a:p>
            <a:r>
              <a:rPr lang="en-US" dirty="0"/>
              <a:t>Cesar Beccaria (1738-94)</a:t>
            </a:r>
            <a:endParaRPr lang="en-GB" dirty="0"/>
          </a:p>
        </p:txBody>
      </p:sp>
      <p:sp>
        <p:nvSpPr>
          <p:cNvPr id="3" name="Content Placeholder 2">
            <a:extLst>
              <a:ext uri="{FF2B5EF4-FFF2-40B4-BE49-F238E27FC236}">
                <a16:creationId xmlns:a16="http://schemas.microsoft.com/office/drawing/2014/main" id="{D3F06986-477C-4E72-8F83-D0BEDDC7A2A6}"/>
              </a:ext>
            </a:extLst>
          </p:cNvPr>
          <p:cNvSpPr>
            <a:spLocks noGrp="1"/>
          </p:cNvSpPr>
          <p:nvPr>
            <p:ph idx="1"/>
          </p:nvPr>
        </p:nvSpPr>
        <p:spPr/>
        <p:txBody>
          <a:bodyPr>
            <a:normAutofit fontScale="70000" lnSpcReduction="20000"/>
          </a:bodyPr>
          <a:lstStyle/>
          <a:p>
            <a:r>
              <a:rPr lang="en-US" sz="2200" dirty="0"/>
              <a:t>Founder of the Classical School of Criminology, born in Milan</a:t>
            </a:r>
          </a:p>
          <a:p>
            <a:endParaRPr lang="en-US" sz="2200" dirty="0"/>
          </a:p>
          <a:p>
            <a:r>
              <a:rPr lang="en-US" sz="2200" dirty="0"/>
              <a:t>Identified the pleasure/pain principle as the cause of human </a:t>
            </a:r>
            <a:r>
              <a:rPr lang="en-US" sz="2200" dirty="0" err="1"/>
              <a:t>behaviour</a:t>
            </a:r>
            <a:r>
              <a:rPr lang="en-US" sz="2200" dirty="0"/>
              <a:t> including crime </a:t>
            </a:r>
          </a:p>
          <a:p>
            <a:pPr marL="914400" lvl="2" indent="0">
              <a:buNone/>
            </a:pPr>
            <a:endParaRPr lang="en-US" sz="2200" dirty="0"/>
          </a:p>
          <a:p>
            <a:r>
              <a:rPr lang="en-US" sz="2200" dirty="0"/>
              <a:t>Advocated a more equitable legal and penal system &amp; proposed that punishment:</a:t>
            </a:r>
          </a:p>
          <a:p>
            <a:endParaRPr lang="en-US" sz="2200" dirty="0"/>
          </a:p>
          <a:p>
            <a:pPr marL="457200" lvl="1" indent="0">
              <a:buNone/>
            </a:pPr>
            <a:r>
              <a:rPr lang="en-US" sz="2200" dirty="0"/>
              <a:t>- Should not be excessive</a:t>
            </a:r>
          </a:p>
          <a:p>
            <a:pPr marL="457200" lvl="1" indent="0">
              <a:buNone/>
            </a:pPr>
            <a:r>
              <a:rPr lang="en-US" sz="2200" dirty="0"/>
              <a:t>- Should be proportionate, clear &amp; speedy </a:t>
            </a:r>
          </a:p>
          <a:p>
            <a:pPr marL="914400" lvl="2" indent="0">
              <a:buNone/>
            </a:pPr>
            <a:endParaRPr lang="en-US" sz="2200" dirty="0"/>
          </a:p>
          <a:p>
            <a:pPr marL="914400" lvl="2" indent="0">
              <a:buNone/>
            </a:pPr>
            <a:endParaRPr lang="en-GB" sz="1800" b="1" dirty="0"/>
          </a:p>
          <a:p>
            <a:pPr marL="914400" lvl="2" indent="0">
              <a:buNone/>
            </a:pPr>
            <a:endParaRPr lang="en-GB" sz="1800" b="1" dirty="0"/>
          </a:p>
          <a:p>
            <a:pPr marL="914400" lvl="2" indent="0" algn="ctr">
              <a:buNone/>
            </a:pPr>
            <a:r>
              <a:rPr lang="en-GB" sz="1800" b="1" dirty="0"/>
              <a:t>Beccaria, C. (1963) </a:t>
            </a:r>
            <a:r>
              <a:rPr lang="en-GB" sz="1800" b="1" i="1" dirty="0"/>
              <a:t>An essay on crimes and punishments</a:t>
            </a:r>
            <a:r>
              <a:rPr lang="en-GB" sz="1800" b="1" dirty="0"/>
              <a:t>. Translated from Italian by H. </a:t>
            </a:r>
            <a:r>
              <a:rPr lang="en-GB" sz="1800" b="1" dirty="0" err="1"/>
              <a:t>Paolucci</a:t>
            </a:r>
            <a:r>
              <a:rPr lang="en-GB" sz="1800" b="1" dirty="0"/>
              <a:t>. Indianapolis, IN: </a:t>
            </a:r>
            <a:r>
              <a:rPr lang="en-GB" sz="1800" b="1" dirty="0" err="1"/>
              <a:t>Bobbs</a:t>
            </a:r>
            <a:r>
              <a:rPr lang="en-GB" sz="1800" b="1" dirty="0"/>
              <a:t>-Merrill.</a:t>
            </a:r>
          </a:p>
          <a:p>
            <a:endParaRPr lang="en-GB" dirty="0"/>
          </a:p>
        </p:txBody>
      </p:sp>
    </p:spTree>
    <p:extLst>
      <p:ext uri="{BB962C8B-B14F-4D97-AF65-F5344CB8AC3E}">
        <p14:creationId xmlns:p14="http://schemas.microsoft.com/office/powerpoint/2010/main" val="27526431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2F720-2B29-4953-BB92-5FCA94CF7F51}"/>
              </a:ext>
            </a:extLst>
          </p:cNvPr>
          <p:cNvSpPr>
            <a:spLocks noGrp="1"/>
          </p:cNvSpPr>
          <p:nvPr>
            <p:ph type="title"/>
          </p:nvPr>
        </p:nvSpPr>
        <p:spPr/>
        <p:txBody>
          <a:bodyPr/>
          <a:lstStyle/>
          <a:p>
            <a:r>
              <a:rPr lang="en-US" dirty="0"/>
              <a:t>Jeremy Bentham (1748-1832)</a:t>
            </a:r>
            <a:endParaRPr lang="en-GB" dirty="0"/>
          </a:p>
        </p:txBody>
      </p:sp>
      <p:sp>
        <p:nvSpPr>
          <p:cNvPr id="3" name="Content Placeholder 2">
            <a:extLst>
              <a:ext uri="{FF2B5EF4-FFF2-40B4-BE49-F238E27FC236}">
                <a16:creationId xmlns:a16="http://schemas.microsoft.com/office/drawing/2014/main" id="{4C9DD1E5-FD12-4AA0-8E35-F4F954AD87D0}"/>
              </a:ext>
            </a:extLst>
          </p:cNvPr>
          <p:cNvSpPr>
            <a:spLocks noGrp="1"/>
          </p:cNvSpPr>
          <p:nvPr>
            <p:ph idx="1"/>
          </p:nvPr>
        </p:nvSpPr>
        <p:spPr/>
        <p:txBody>
          <a:bodyPr>
            <a:normAutofit fontScale="85000" lnSpcReduction="20000"/>
          </a:bodyPr>
          <a:lstStyle/>
          <a:p>
            <a:pPr lvl="1"/>
            <a:r>
              <a:rPr lang="en-GB" sz="2400" dirty="0"/>
              <a:t>Bentham defined as the "fundamental axiom" of his philosophy - "it is the greatest happiness of the greatest number that is the measure of right and wrong"</a:t>
            </a:r>
            <a:endParaRPr lang="en-US" sz="2200" dirty="0"/>
          </a:p>
          <a:p>
            <a:pPr marL="457200" lvl="1" indent="0">
              <a:buNone/>
            </a:pPr>
            <a:endParaRPr lang="en-US" sz="2200" dirty="0"/>
          </a:p>
          <a:p>
            <a:pPr lvl="1"/>
            <a:r>
              <a:rPr lang="en-US" sz="2200" dirty="0"/>
              <a:t>Causes of crime:</a:t>
            </a:r>
          </a:p>
          <a:p>
            <a:pPr lvl="2"/>
            <a:endParaRPr lang="en-US" sz="2200" dirty="0"/>
          </a:p>
          <a:p>
            <a:pPr marL="914400" lvl="2" indent="0">
              <a:buNone/>
            </a:pPr>
            <a:r>
              <a:rPr lang="en-US" sz="2200" dirty="0"/>
              <a:t>-  Rational choice, free will, quest for pleasure</a:t>
            </a:r>
          </a:p>
          <a:p>
            <a:pPr lvl="2">
              <a:buFontTx/>
              <a:buChar char="-"/>
            </a:pPr>
            <a:r>
              <a:rPr lang="en-US" sz="2200" dirty="0"/>
              <a:t>Pleasure/pain principle </a:t>
            </a:r>
          </a:p>
          <a:p>
            <a:pPr lvl="2">
              <a:buFontTx/>
              <a:buChar char="-"/>
            </a:pPr>
            <a:r>
              <a:rPr lang="en-US" sz="2200" dirty="0"/>
              <a:t>A philosopher and social reformer</a:t>
            </a:r>
            <a:endParaRPr lang="en-US" sz="2600" dirty="0"/>
          </a:p>
          <a:p>
            <a:pPr marL="0" indent="0">
              <a:buNone/>
            </a:pPr>
            <a:endParaRPr lang="en-GB" b="1" dirty="0"/>
          </a:p>
          <a:p>
            <a:pPr marL="0" indent="0">
              <a:buNone/>
            </a:pPr>
            <a:r>
              <a:rPr lang="en-GB" b="1" dirty="0"/>
              <a:t>Bentham, J. (1879) </a:t>
            </a:r>
            <a:r>
              <a:rPr lang="en-GB" b="1" i="1" dirty="0"/>
              <a:t>An introduction to the principles of morals and legislation. </a:t>
            </a:r>
            <a:r>
              <a:rPr lang="en-GB" b="1" dirty="0"/>
              <a:t>Oxford : Clarendon Press.</a:t>
            </a:r>
          </a:p>
          <a:p>
            <a:endParaRPr lang="en-GB" dirty="0"/>
          </a:p>
        </p:txBody>
      </p:sp>
    </p:spTree>
    <p:extLst>
      <p:ext uri="{BB962C8B-B14F-4D97-AF65-F5344CB8AC3E}">
        <p14:creationId xmlns:p14="http://schemas.microsoft.com/office/powerpoint/2010/main" val="19202976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095510-74B3-4E1F-9DFB-9504B3B1404C}"/>
              </a:ext>
            </a:extLst>
          </p:cNvPr>
          <p:cNvSpPr>
            <a:spLocks noGrp="1"/>
          </p:cNvSpPr>
          <p:nvPr>
            <p:ph type="title"/>
          </p:nvPr>
        </p:nvSpPr>
        <p:spPr/>
        <p:txBody>
          <a:bodyPr/>
          <a:lstStyle/>
          <a:p>
            <a:r>
              <a:rPr lang="en-GB" dirty="0"/>
              <a:t>Contemporary Classicism</a:t>
            </a:r>
          </a:p>
        </p:txBody>
      </p:sp>
      <p:sp>
        <p:nvSpPr>
          <p:cNvPr id="3" name="Content Placeholder 2">
            <a:extLst>
              <a:ext uri="{FF2B5EF4-FFF2-40B4-BE49-F238E27FC236}">
                <a16:creationId xmlns:a16="http://schemas.microsoft.com/office/drawing/2014/main" id="{40778244-DF8B-4F29-AE7C-581B69D77F69}"/>
              </a:ext>
            </a:extLst>
          </p:cNvPr>
          <p:cNvSpPr>
            <a:spLocks noGrp="1"/>
          </p:cNvSpPr>
          <p:nvPr>
            <p:ph idx="1"/>
          </p:nvPr>
        </p:nvSpPr>
        <p:spPr>
          <a:xfrm>
            <a:off x="677334" y="1840231"/>
            <a:ext cx="8596668" cy="4201132"/>
          </a:xfrm>
        </p:spPr>
        <p:txBody>
          <a:bodyPr>
            <a:normAutofit lnSpcReduction="10000"/>
          </a:bodyPr>
          <a:lstStyle/>
          <a:p>
            <a:r>
              <a:rPr lang="en-GB" dirty="0"/>
              <a:t>Rational Choice Theory – Clarke and Cornish (1986)</a:t>
            </a:r>
          </a:p>
          <a:p>
            <a:pPr lvl="1"/>
            <a:r>
              <a:rPr lang="en-GB" dirty="0"/>
              <a:t>Use hedonic calculus to decide if the benefits of crime outweigh the likelihood of being caught, or the punishment</a:t>
            </a:r>
          </a:p>
          <a:p>
            <a:r>
              <a:rPr lang="en-GB" dirty="0"/>
              <a:t>Routine Activities Theory – Cohen and Felson  (1979)</a:t>
            </a:r>
          </a:p>
          <a:p>
            <a:pPr lvl="1"/>
            <a:r>
              <a:rPr lang="en-GB" dirty="0"/>
              <a:t>Analyses “A suitable target, a likely offender and the absence of a capable guardian” to decide if crime should be committed</a:t>
            </a:r>
          </a:p>
          <a:p>
            <a:pPr lvl="1"/>
            <a:endParaRPr lang="en-GB" sz="1800" dirty="0"/>
          </a:p>
          <a:p>
            <a:r>
              <a:rPr lang="en-GB" dirty="0"/>
              <a:t>Both inspired by Classicist theory of rationality</a:t>
            </a:r>
          </a:p>
          <a:p>
            <a:r>
              <a:rPr lang="en-GB" dirty="0">
                <a:cs typeface="Calibri"/>
              </a:rPr>
              <a:t>Both Promote the idea that crime is the product of rational choice, cost/benefit analysis, and the availability of opportunity </a:t>
            </a:r>
          </a:p>
          <a:p>
            <a:r>
              <a:rPr lang="en-GB" dirty="0">
                <a:cs typeface="Calibri"/>
              </a:rPr>
              <a:t>Both ignore analysis of causal factors and focus on crime prevention  </a:t>
            </a:r>
          </a:p>
          <a:p>
            <a:r>
              <a:rPr lang="en-GB" dirty="0">
                <a:cs typeface="Calibri"/>
              </a:rPr>
              <a:t>Both attract similar criticisms </a:t>
            </a:r>
          </a:p>
          <a:p>
            <a:endParaRPr lang="en-GB" dirty="0">
              <a:latin typeface="Calibri"/>
              <a:cs typeface="Calibri"/>
            </a:endParaRP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53773101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2844D-B62D-4108-B2F5-5C5CA1A7F9F1}"/>
              </a:ext>
            </a:extLst>
          </p:cNvPr>
          <p:cNvSpPr>
            <a:spLocks noGrp="1"/>
          </p:cNvSpPr>
          <p:nvPr>
            <p:ph type="title"/>
          </p:nvPr>
        </p:nvSpPr>
        <p:spPr/>
        <p:txBody>
          <a:bodyPr/>
          <a:lstStyle/>
          <a:p>
            <a:r>
              <a:rPr lang="en-US" dirty="0"/>
              <a:t>SUMMARY OF </a:t>
            </a:r>
            <a:br>
              <a:rPr lang="en-US" dirty="0"/>
            </a:br>
            <a:r>
              <a:rPr lang="en-US" dirty="0"/>
              <a:t>EARLY CLASSICISM </a:t>
            </a:r>
            <a:endParaRPr lang="en-GB" dirty="0"/>
          </a:p>
        </p:txBody>
      </p:sp>
      <p:sp>
        <p:nvSpPr>
          <p:cNvPr id="3" name="Content Placeholder 2">
            <a:extLst>
              <a:ext uri="{FF2B5EF4-FFF2-40B4-BE49-F238E27FC236}">
                <a16:creationId xmlns:a16="http://schemas.microsoft.com/office/drawing/2014/main" id="{916AECC9-6CB9-4758-A4A3-0581B86C8879}"/>
              </a:ext>
            </a:extLst>
          </p:cNvPr>
          <p:cNvSpPr>
            <a:spLocks noGrp="1"/>
          </p:cNvSpPr>
          <p:nvPr>
            <p:ph idx="1"/>
          </p:nvPr>
        </p:nvSpPr>
        <p:spPr/>
        <p:txBody>
          <a:bodyPr>
            <a:normAutofit fontScale="85000" lnSpcReduction="10000"/>
          </a:bodyPr>
          <a:lstStyle/>
          <a:p>
            <a:r>
              <a:rPr lang="en-US" sz="1800" dirty="0"/>
              <a:t>Key objective was to reform the existing legal and create an efficient penal system </a:t>
            </a:r>
          </a:p>
          <a:p>
            <a:endParaRPr lang="en-US" sz="1800" dirty="0"/>
          </a:p>
          <a:p>
            <a:r>
              <a:rPr lang="en-US" sz="1800" dirty="0"/>
              <a:t>Emphasized that crime is the product of rational decision making &amp; it deserves a rational response </a:t>
            </a:r>
          </a:p>
          <a:p>
            <a:endParaRPr lang="en-US" sz="1800" dirty="0"/>
          </a:p>
          <a:p>
            <a:r>
              <a:rPr lang="en-US" sz="1800" dirty="0"/>
              <a:t>Focus was on crime/the offence not the offender </a:t>
            </a:r>
          </a:p>
          <a:p>
            <a:endParaRPr lang="en-US" sz="1800" dirty="0"/>
          </a:p>
          <a:p>
            <a:r>
              <a:rPr lang="en-US" sz="1800" dirty="0"/>
              <a:t>Based on the notion of </a:t>
            </a:r>
            <a:r>
              <a:rPr lang="en-US" sz="1800" b="1" dirty="0"/>
              <a:t>Voluntarism </a:t>
            </a:r>
          </a:p>
          <a:p>
            <a:endParaRPr lang="en-US" sz="1800" b="1" dirty="0"/>
          </a:p>
          <a:p>
            <a:r>
              <a:rPr lang="en-US" sz="1800" b="1" dirty="0">
                <a:solidFill>
                  <a:srgbClr val="FF0000"/>
                </a:solidFill>
              </a:rPr>
              <a:t>Limitation</a:t>
            </a:r>
          </a:p>
          <a:p>
            <a:r>
              <a:rPr lang="en-GB" dirty="0"/>
              <a:t>It has been argued that classicists’ focus on rationality ignores the fact that some offenders lack the mental capacity to make rational choices to commit crime</a:t>
            </a:r>
            <a:endParaRPr lang="en-US" sz="1800" b="1" dirty="0"/>
          </a:p>
          <a:p>
            <a:endParaRPr lang="en-GB" dirty="0"/>
          </a:p>
        </p:txBody>
      </p:sp>
    </p:spTree>
    <p:extLst>
      <p:ext uri="{BB962C8B-B14F-4D97-AF65-F5344CB8AC3E}">
        <p14:creationId xmlns:p14="http://schemas.microsoft.com/office/powerpoint/2010/main" val="35211486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C87F5F-88A8-4157-9D26-ECB8F757A73C}"/>
              </a:ext>
            </a:extLst>
          </p:cNvPr>
          <p:cNvSpPr>
            <a:spLocks noGrp="1"/>
          </p:cNvSpPr>
          <p:nvPr>
            <p:ph type="title"/>
          </p:nvPr>
        </p:nvSpPr>
        <p:spPr/>
        <p:txBody>
          <a:bodyPr/>
          <a:lstStyle/>
          <a:p>
            <a:r>
              <a:rPr lang="en-GB" dirty="0"/>
              <a:t>Three Key Strands of Classic Criminology</a:t>
            </a:r>
          </a:p>
        </p:txBody>
      </p:sp>
      <p:graphicFrame>
        <p:nvGraphicFramePr>
          <p:cNvPr id="4" name="Content Placeholder 3">
            <a:extLst>
              <a:ext uri="{FF2B5EF4-FFF2-40B4-BE49-F238E27FC236}">
                <a16:creationId xmlns:a16="http://schemas.microsoft.com/office/drawing/2014/main" id="{B33A3860-D5E1-48CC-917F-8B4264FB367F}"/>
              </a:ext>
            </a:extLst>
          </p:cNvPr>
          <p:cNvGraphicFramePr>
            <a:graphicFrameLocks noGrp="1"/>
          </p:cNvGraphicFramePr>
          <p:nvPr>
            <p:ph idx="1"/>
            <p:extLst>
              <p:ext uri="{D42A27DB-BD31-4B8C-83A1-F6EECF244321}">
                <p14:modId xmlns:p14="http://schemas.microsoft.com/office/powerpoint/2010/main" val="1602723372"/>
              </p:ext>
            </p:extLst>
          </p:nvPr>
        </p:nvGraphicFramePr>
        <p:xfrm>
          <a:off x="677862" y="2160588"/>
          <a:ext cx="9449117" cy="44230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617846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65974-AC07-4DD5-80DC-CE4FEF0FF193}"/>
              </a:ext>
            </a:extLst>
          </p:cNvPr>
          <p:cNvSpPr>
            <a:spLocks noGrp="1"/>
          </p:cNvSpPr>
          <p:nvPr>
            <p:ph type="title"/>
          </p:nvPr>
        </p:nvSpPr>
        <p:spPr/>
        <p:txBody>
          <a:bodyPr/>
          <a:lstStyle/>
          <a:p>
            <a:r>
              <a:rPr lang="en-GB" dirty="0"/>
              <a:t>Positivism</a:t>
            </a:r>
          </a:p>
        </p:txBody>
      </p:sp>
      <p:pic>
        <p:nvPicPr>
          <p:cNvPr id="5122" name="Picture 2" descr="You said positivism is awesome? Prove it. - Willy Wonka Sarcasm Meme | Make  a Meme">
            <a:extLst>
              <a:ext uri="{FF2B5EF4-FFF2-40B4-BE49-F238E27FC236}">
                <a16:creationId xmlns:a16="http://schemas.microsoft.com/office/drawing/2014/main" id="{B9FCC01F-5E5B-4574-8BDB-5F9F8D783D1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995646" y="1523340"/>
            <a:ext cx="5491003" cy="45758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28926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3C064-96B0-4C2A-B0D5-16210D2BB8C5}"/>
              </a:ext>
            </a:extLst>
          </p:cNvPr>
          <p:cNvSpPr>
            <a:spLocks noGrp="1"/>
          </p:cNvSpPr>
          <p:nvPr>
            <p:ph type="title"/>
          </p:nvPr>
        </p:nvSpPr>
        <p:spPr/>
        <p:txBody>
          <a:bodyPr/>
          <a:lstStyle/>
          <a:p>
            <a:r>
              <a:rPr lang="en-GB" dirty="0"/>
              <a:t>Positivism</a:t>
            </a:r>
          </a:p>
        </p:txBody>
      </p:sp>
      <p:sp>
        <p:nvSpPr>
          <p:cNvPr id="3" name="Content Placeholder 2">
            <a:extLst>
              <a:ext uri="{FF2B5EF4-FFF2-40B4-BE49-F238E27FC236}">
                <a16:creationId xmlns:a16="http://schemas.microsoft.com/office/drawing/2014/main" id="{C513EEEC-6FFA-40EC-95FE-865E4D39F8E7}"/>
              </a:ext>
            </a:extLst>
          </p:cNvPr>
          <p:cNvSpPr>
            <a:spLocks noGrp="1"/>
          </p:cNvSpPr>
          <p:nvPr>
            <p:ph idx="1"/>
          </p:nvPr>
        </p:nvSpPr>
        <p:spPr/>
        <p:txBody>
          <a:bodyPr/>
          <a:lstStyle/>
          <a:p>
            <a:r>
              <a:rPr lang="en-US" dirty="0"/>
              <a:t>Emerged in the 18</a:t>
            </a:r>
            <a:r>
              <a:rPr lang="en-US" baseline="30000" dirty="0"/>
              <a:t>th</a:t>
            </a:r>
            <a:r>
              <a:rPr lang="en-US" dirty="0"/>
              <a:t> century</a:t>
            </a:r>
          </a:p>
          <a:p>
            <a:endParaRPr lang="en-US" dirty="0"/>
          </a:p>
          <a:p>
            <a:r>
              <a:rPr lang="en-US" dirty="0"/>
              <a:t>Identified biological, social, psychology factors as causes of crime</a:t>
            </a:r>
          </a:p>
          <a:p>
            <a:endParaRPr lang="en-US" dirty="0"/>
          </a:p>
          <a:p>
            <a:r>
              <a:rPr lang="en-US" dirty="0"/>
              <a:t>Promoted scientific methods of enquiry </a:t>
            </a:r>
          </a:p>
          <a:p>
            <a:endParaRPr lang="en-US" dirty="0"/>
          </a:p>
          <a:p>
            <a:r>
              <a:rPr lang="en-US" dirty="0"/>
              <a:t>Argued that criminals are different from non-criminals </a:t>
            </a:r>
          </a:p>
          <a:p>
            <a:endParaRPr lang="en-US" dirty="0"/>
          </a:p>
          <a:p>
            <a:r>
              <a:rPr lang="en-US" dirty="0"/>
              <a:t>Focused on the criminal and not the crime (unlike Classicism)</a:t>
            </a:r>
          </a:p>
        </p:txBody>
      </p:sp>
    </p:spTree>
    <p:extLst>
      <p:ext uri="{BB962C8B-B14F-4D97-AF65-F5344CB8AC3E}">
        <p14:creationId xmlns:p14="http://schemas.microsoft.com/office/powerpoint/2010/main" val="191923212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2280E3-B813-4A54-93CB-7D01C2B37C47}"/>
              </a:ext>
            </a:extLst>
          </p:cNvPr>
          <p:cNvSpPr>
            <a:spLocks noGrp="1"/>
          </p:cNvSpPr>
          <p:nvPr>
            <p:ph type="title"/>
          </p:nvPr>
        </p:nvSpPr>
        <p:spPr/>
        <p:txBody>
          <a:bodyPr/>
          <a:lstStyle/>
          <a:p>
            <a:r>
              <a:rPr lang="en-GB" dirty="0"/>
              <a:t>Positivism</a:t>
            </a:r>
          </a:p>
        </p:txBody>
      </p:sp>
      <p:sp>
        <p:nvSpPr>
          <p:cNvPr id="3" name="Content Placeholder 2">
            <a:extLst>
              <a:ext uri="{FF2B5EF4-FFF2-40B4-BE49-F238E27FC236}">
                <a16:creationId xmlns:a16="http://schemas.microsoft.com/office/drawing/2014/main" id="{16B000A8-4554-4D1F-9C76-E2EF59E9351E}"/>
              </a:ext>
            </a:extLst>
          </p:cNvPr>
          <p:cNvSpPr>
            <a:spLocks noGrp="1"/>
          </p:cNvSpPr>
          <p:nvPr>
            <p:ph idx="1"/>
          </p:nvPr>
        </p:nvSpPr>
        <p:spPr/>
        <p:txBody>
          <a:bodyPr/>
          <a:lstStyle/>
          <a:p>
            <a:r>
              <a:rPr lang="en-US" dirty="0"/>
              <a:t>The early positivists argued that:</a:t>
            </a:r>
          </a:p>
          <a:p>
            <a:endParaRPr lang="en-US" dirty="0"/>
          </a:p>
          <a:p>
            <a:pPr lvl="1"/>
            <a:r>
              <a:rPr lang="en-US" dirty="0"/>
              <a:t>‘with scientific diagnostic methods, they could identify the causes of crime and prescribe the appropriate treatment. From this perspective, treatment, not punishment, is considered to be the most effective response to crime’</a:t>
            </a:r>
          </a:p>
          <a:p>
            <a:pPr lvl="1"/>
            <a:endParaRPr lang="en-US" dirty="0"/>
          </a:p>
          <a:p>
            <a:pPr lvl="1"/>
            <a:r>
              <a:rPr lang="en-US" dirty="0"/>
              <a:t>‘Unlike the voluntarism that is implicit in classicist explanations of crime, the doctrine of determinism underpins positivism. </a:t>
            </a:r>
          </a:p>
          <a:p>
            <a:pPr lvl="1"/>
            <a:endParaRPr lang="en-US" dirty="0"/>
          </a:p>
          <a:p>
            <a:pPr lvl="1"/>
            <a:r>
              <a:rPr lang="en-US" dirty="0"/>
              <a:t>Predisposing factors explain </a:t>
            </a:r>
            <a:r>
              <a:rPr lang="en-US" dirty="0" err="1"/>
              <a:t>behaviour</a:t>
            </a:r>
            <a:r>
              <a:rPr lang="en-US" dirty="0"/>
              <a:t>. Positivists believe that scientific methods of discovery can be used to identify these causal factors’</a:t>
            </a:r>
          </a:p>
          <a:p>
            <a:endParaRPr lang="en-GB" dirty="0"/>
          </a:p>
        </p:txBody>
      </p:sp>
    </p:spTree>
    <p:extLst>
      <p:ext uri="{BB962C8B-B14F-4D97-AF65-F5344CB8AC3E}">
        <p14:creationId xmlns:p14="http://schemas.microsoft.com/office/powerpoint/2010/main" val="237030426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73" name="Rectangle 72">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5" name="Straight Connector 74">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7" name="Straight Connector 76">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79"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3" name="Isosceles Triangle 82">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5"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7" name="Isosceles Triangle 86">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9" name="Freeform: Shape 88">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E049738-3F3A-43CC-BDE3-E8CFD4A96CF4}"/>
              </a:ext>
            </a:extLst>
          </p:cNvPr>
          <p:cNvSpPr>
            <a:spLocks noGrp="1"/>
          </p:cNvSpPr>
          <p:nvPr>
            <p:ph type="title"/>
          </p:nvPr>
        </p:nvSpPr>
        <p:spPr>
          <a:xfrm>
            <a:off x="7181723" y="609600"/>
            <a:ext cx="4512989" cy="2227730"/>
          </a:xfrm>
        </p:spPr>
        <p:txBody>
          <a:bodyPr anchor="ctr">
            <a:normAutofit/>
          </a:bodyPr>
          <a:lstStyle/>
          <a:p>
            <a:r>
              <a:rPr lang="en-GB">
                <a:solidFill>
                  <a:srgbClr val="FFFFFF"/>
                </a:solidFill>
              </a:rPr>
              <a:t>Biological Positivism</a:t>
            </a:r>
          </a:p>
        </p:txBody>
      </p:sp>
      <p:pic>
        <p:nvPicPr>
          <p:cNvPr id="6146" name="Picture 2" descr="Cesare Lombroso - Wikipedia">
            <a:extLst>
              <a:ext uri="{FF2B5EF4-FFF2-40B4-BE49-F238E27FC236}">
                <a16:creationId xmlns:a16="http://schemas.microsoft.com/office/drawing/2014/main" id="{540436BF-5784-4057-9688-0C7A0694BCA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56850" y="1168399"/>
            <a:ext cx="3457575" cy="4610101"/>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0128A2A-DB25-4711-9D03-5A1B334AF863}"/>
              </a:ext>
            </a:extLst>
          </p:cNvPr>
          <p:cNvSpPr>
            <a:spLocks noGrp="1"/>
          </p:cNvSpPr>
          <p:nvPr>
            <p:ph idx="1"/>
          </p:nvPr>
        </p:nvSpPr>
        <p:spPr>
          <a:xfrm>
            <a:off x="7181725" y="2837329"/>
            <a:ext cx="4512988" cy="3317938"/>
          </a:xfrm>
        </p:spPr>
        <p:txBody>
          <a:bodyPr anchor="t">
            <a:normAutofit fontScale="92500" lnSpcReduction="10000"/>
          </a:bodyPr>
          <a:lstStyle/>
          <a:p>
            <a:pPr>
              <a:lnSpc>
                <a:spcPct val="90000"/>
              </a:lnSpc>
            </a:pPr>
            <a:r>
              <a:rPr lang="en-US" sz="1300" b="1">
                <a:solidFill>
                  <a:srgbClr val="FFFFFF"/>
                </a:solidFill>
              </a:rPr>
              <a:t>Key theorist – Cesare Lombroso (1835- 1909)</a:t>
            </a:r>
          </a:p>
          <a:p>
            <a:pPr>
              <a:lnSpc>
                <a:spcPct val="90000"/>
              </a:lnSpc>
            </a:pPr>
            <a:endParaRPr lang="en-US" sz="1300" b="1">
              <a:solidFill>
                <a:srgbClr val="FFFFFF"/>
              </a:solidFill>
            </a:endParaRPr>
          </a:p>
          <a:p>
            <a:pPr lvl="1">
              <a:lnSpc>
                <a:spcPct val="90000"/>
              </a:lnSpc>
            </a:pPr>
            <a:r>
              <a:rPr lang="en-US" sz="1300">
                <a:solidFill>
                  <a:srgbClr val="FFFFFF"/>
                </a:solidFill>
              </a:rPr>
              <a:t>Founded the Italian School of Criminology </a:t>
            </a:r>
          </a:p>
          <a:p>
            <a:pPr lvl="1">
              <a:lnSpc>
                <a:spcPct val="90000"/>
              </a:lnSpc>
            </a:pPr>
            <a:r>
              <a:rPr lang="en-US" sz="1300">
                <a:solidFill>
                  <a:srgbClr val="FFFFFF"/>
                </a:solidFill>
              </a:rPr>
              <a:t>Has been referred to as the father of Criminology (in the past)</a:t>
            </a:r>
          </a:p>
          <a:p>
            <a:pPr lvl="1">
              <a:lnSpc>
                <a:spcPct val="90000"/>
              </a:lnSpc>
            </a:pPr>
            <a:r>
              <a:rPr lang="en-US" sz="1300">
                <a:solidFill>
                  <a:srgbClr val="FFFFFF"/>
                </a:solidFill>
              </a:rPr>
              <a:t>Orchestrated shift towards scientific study of criminals </a:t>
            </a:r>
          </a:p>
          <a:p>
            <a:pPr lvl="1">
              <a:lnSpc>
                <a:spcPct val="90000"/>
              </a:lnSpc>
            </a:pPr>
            <a:r>
              <a:rPr lang="en-US" sz="1300">
                <a:solidFill>
                  <a:srgbClr val="FFFFFF"/>
                </a:solidFill>
              </a:rPr>
              <a:t>Argued that a ‘criminal type’/the ‘born criminal’ exists </a:t>
            </a:r>
          </a:p>
          <a:p>
            <a:pPr lvl="1">
              <a:lnSpc>
                <a:spcPct val="90000"/>
              </a:lnSpc>
            </a:pPr>
            <a:r>
              <a:rPr lang="en-US" sz="1300">
                <a:solidFill>
                  <a:srgbClr val="FFFFFF"/>
                </a:solidFill>
              </a:rPr>
              <a:t>The criminal possess distinct heritable features </a:t>
            </a:r>
          </a:p>
          <a:p>
            <a:pPr lvl="1">
              <a:lnSpc>
                <a:spcPct val="90000"/>
              </a:lnSpc>
            </a:pPr>
            <a:endParaRPr lang="en-US" sz="1300">
              <a:solidFill>
                <a:srgbClr val="FFFFFF"/>
              </a:solidFill>
            </a:endParaRPr>
          </a:p>
          <a:p>
            <a:pPr marL="457200" lvl="1" indent="0">
              <a:lnSpc>
                <a:spcPct val="90000"/>
              </a:lnSpc>
              <a:buNone/>
            </a:pPr>
            <a:endParaRPr lang="en-US" sz="1300">
              <a:solidFill>
                <a:srgbClr val="FFFFFF"/>
              </a:solidFill>
            </a:endParaRPr>
          </a:p>
          <a:p>
            <a:pPr marL="457200" lvl="1" indent="0">
              <a:lnSpc>
                <a:spcPct val="90000"/>
              </a:lnSpc>
              <a:buNone/>
            </a:pPr>
            <a:r>
              <a:rPr lang="en-US" sz="1300">
                <a:solidFill>
                  <a:srgbClr val="FFFFFF"/>
                </a:solidFill>
              </a:rPr>
              <a:t>Criminals are born not made – what are your views on this theory?</a:t>
            </a:r>
            <a:endParaRPr lang="en-GB" sz="1300">
              <a:solidFill>
                <a:srgbClr val="FFFFFF"/>
              </a:solidFill>
            </a:endParaRPr>
          </a:p>
        </p:txBody>
      </p:sp>
    </p:spTree>
    <p:extLst>
      <p:ext uri="{BB962C8B-B14F-4D97-AF65-F5344CB8AC3E}">
        <p14:creationId xmlns:p14="http://schemas.microsoft.com/office/powerpoint/2010/main" val="159998265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BACE1D-8AFE-4C9C-9B8F-462FA1C03BC9}"/>
              </a:ext>
            </a:extLst>
          </p:cNvPr>
          <p:cNvSpPr>
            <a:spLocks noGrp="1"/>
          </p:cNvSpPr>
          <p:nvPr>
            <p:ph type="title"/>
          </p:nvPr>
        </p:nvSpPr>
        <p:spPr/>
        <p:txBody>
          <a:bodyPr/>
          <a:lstStyle/>
          <a:p>
            <a:r>
              <a:rPr lang="en-GB" dirty="0"/>
              <a:t>Biological Positivism</a:t>
            </a:r>
          </a:p>
        </p:txBody>
      </p:sp>
      <p:sp>
        <p:nvSpPr>
          <p:cNvPr id="3" name="Content Placeholder 2">
            <a:extLst>
              <a:ext uri="{FF2B5EF4-FFF2-40B4-BE49-F238E27FC236}">
                <a16:creationId xmlns:a16="http://schemas.microsoft.com/office/drawing/2014/main" id="{FB0D45E2-2AE0-48E9-BB52-D11BB7C0AEE9}"/>
              </a:ext>
            </a:extLst>
          </p:cNvPr>
          <p:cNvSpPr>
            <a:spLocks noGrp="1"/>
          </p:cNvSpPr>
          <p:nvPr>
            <p:ph idx="1"/>
          </p:nvPr>
        </p:nvSpPr>
        <p:spPr/>
        <p:txBody>
          <a:bodyPr>
            <a:normAutofit lnSpcReduction="10000"/>
          </a:bodyPr>
          <a:lstStyle/>
          <a:p>
            <a:r>
              <a:rPr lang="en-US" sz="2400" dirty="0"/>
              <a:t>Lombroso:</a:t>
            </a:r>
          </a:p>
          <a:p>
            <a:pPr marL="118872" indent="0">
              <a:buNone/>
            </a:pPr>
            <a:endParaRPr lang="en-US" sz="2400" dirty="0"/>
          </a:p>
          <a:p>
            <a:pPr lvl="1"/>
            <a:r>
              <a:rPr lang="en-US" sz="2000" dirty="0"/>
              <a:t>Conducted experiments to </a:t>
            </a:r>
            <a:r>
              <a:rPr lang="en-US" sz="2000" dirty="0" err="1"/>
              <a:t>analyse</a:t>
            </a:r>
            <a:r>
              <a:rPr lang="en-US" sz="2000" dirty="0"/>
              <a:t> and  identify ‘criminal traits or characteristics’ </a:t>
            </a:r>
          </a:p>
          <a:p>
            <a:pPr lvl="1"/>
            <a:r>
              <a:rPr lang="en-US" sz="2000" dirty="0"/>
              <a:t>Compared the physical features of Italian prisoners with Italian soldiers </a:t>
            </a:r>
          </a:p>
          <a:p>
            <a:pPr lvl="1"/>
            <a:r>
              <a:rPr lang="en-US" sz="2000" dirty="0"/>
              <a:t>Claimed that a ‘criminal type’ exists </a:t>
            </a:r>
          </a:p>
          <a:p>
            <a:pPr lvl="1"/>
            <a:r>
              <a:rPr lang="en-US" sz="2000" dirty="0"/>
              <a:t>The criminal is a genetic descendants of pre-human savages.</a:t>
            </a:r>
          </a:p>
          <a:p>
            <a:pPr lvl="1"/>
            <a:r>
              <a:rPr lang="en-US" sz="2000" dirty="0"/>
              <a:t>He called unevolved people “atavists” and described deviant and criminal characteristics as “atavistic”</a:t>
            </a:r>
          </a:p>
          <a:p>
            <a:endParaRPr lang="en-GB" dirty="0"/>
          </a:p>
        </p:txBody>
      </p:sp>
    </p:spTree>
    <p:extLst>
      <p:ext uri="{BB962C8B-B14F-4D97-AF65-F5344CB8AC3E}">
        <p14:creationId xmlns:p14="http://schemas.microsoft.com/office/powerpoint/2010/main" val="296960366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3C526-9B9F-47A6-9386-B69809623D64}"/>
              </a:ext>
            </a:extLst>
          </p:cNvPr>
          <p:cNvSpPr>
            <a:spLocks noGrp="1"/>
          </p:cNvSpPr>
          <p:nvPr>
            <p:ph type="title"/>
          </p:nvPr>
        </p:nvSpPr>
        <p:spPr/>
        <p:txBody>
          <a:bodyPr/>
          <a:lstStyle/>
          <a:p>
            <a:r>
              <a:rPr lang="en-GB" dirty="0"/>
              <a:t>Biological Positivism</a:t>
            </a:r>
          </a:p>
        </p:txBody>
      </p:sp>
      <p:sp>
        <p:nvSpPr>
          <p:cNvPr id="3" name="Content Placeholder 2">
            <a:extLst>
              <a:ext uri="{FF2B5EF4-FFF2-40B4-BE49-F238E27FC236}">
                <a16:creationId xmlns:a16="http://schemas.microsoft.com/office/drawing/2014/main" id="{BB8956C0-9CD8-41EA-B364-F01E55630A97}"/>
              </a:ext>
            </a:extLst>
          </p:cNvPr>
          <p:cNvSpPr>
            <a:spLocks noGrp="1"/>
          </p:cNvSpPr>
          <p:nvPr>
            <p:ph idx="1"/>
          </p:nvPr>
        </p:nvSpPr>
        <p:spPr/>
        <p:txBody>
          <a:bodyPr>
            <a:normAutofit lnSpcReduction="10000"/>
          </a:bodyPr>
          <a:lstStyle/>
          <a:p>
            <a:r>
              <a:rPr lang="en-US" sz="2000" dirty="0"/>
              <a:t>According to Goring (1972 [1913], cited in </a:t>
            </a:r>
            <a:r>
              <a:rPr lang="en-US" sz="2000" dirty="0" err="1"/>
              <a:t>Carrabine</a:t>
            </a:r>
            <a:r>
              <a:rPr lang="en-US" sz="2000" dirty="0"/>
              <a:t> et al, 2009: 86</a:t>
            </a:r>
          </a:p>
          <a:p>
            <a:endParaRPr lang="en-US" sz="2000" dirty="0"/>
          </a:p>
          <a:p>
            <a:r>
              <a:rPr lang="en-US" sz="2000" dirty="0"/>
              <a:t>‘Lombroso’s work was flawed, had he looked beyond prison walls, he would have </a:t>
            </a:r>
            <a:r>
              <a:rPr lang="en-US" sz="2000" dirty="0" err="1"/>
              <a:t>realised</a:t>
            </a:r>
            <a:r>
              <a:rPr lang="en-US" sz="2000" dirty="0"/>
              <a:t> that the physical features he attributed exclusively to prisoners were actually found throughout the entire population. </a:t>
            </a:r>
          </a:p>
          <a:p>
            <a:endParaRPr lang="en-US" sz="2000" dirty="0"/>
          </a:p>
          <a:p>
            <a:r>
              <a:rPr lang="en-US" sz="2000" dirty="0"/>
              <a:t>We now know that no physical attributes, of any kind described by Lombroso, simply distinguish criminals from non-criminals’.</a:t>
            </a:r>
          </a:p>
          <a:p>
            <a:pPr marL="0" indent="0" algn="ctr">
              <a:buNone/>
            </a:pPr>
            <a:endParaRPr lang="en-US" sz="2000" dirty="0">
              <a:solidFill>
                <a:srgbClr val="FF0000"/>
              </a:solidFill>
            </a:endParaRPr>
          </a:p>
          <a:p>
            <a:pPr marL="0" indent="0" algn="ctr">
              <a:buNone/>
            </a:pPr>
            <a:r>
              <a:rPr lang="en-US" sz="2000" dirty="0">
                <a:solidFill>
                  <a:srgbClr val="FF0000"/>
                </a:solidFill>
              </a:rPr>
              <a:t>Essentially a powerful argument in its day but no longer holds it power</a:t>
            </a:r>
          </a:p>
          <a:p>
            <a:endParaRPr lang="en-GB" sz="2000" dirty="0"/>
          </a:p>
        </p:txBody>
      </p:sp>
    </p:spTree>
    <p:extLst>
      <p:ext uri="{BB962C8B-B14F-4D97-AF65-F5344CB8AC3E}">
        <p14:creationId xmlns:p14="http://schemas.microsoft.com/office/powerpoint/2010/main" val="181106405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097198-7CC3-4D56-9A5B-7374E3337754}"/>
              </a:ext>
            </a:extLst>
          </p:cNvPr>
          <p:cNvSpPr>
            <a:spLocks noGrp="1"/>
          </p:cNvSpPr>
          <p:nvPr>
            <p:ph type="title"/>
          </p:nvPr>
        </p:nvSpPr>
        <p:spPr/>
        <p:txBody>
          <a:bodyPr/>
          <a:lstStyle/>
          <a:p>
            <a:r>
              <a:rPr lang="en-GB" dirty="0"/>
              <a:t>Emile Durkheim (1858-1917)</a:t>
            </a:r>
          </a:p>
        </p:txBody>
      </p:sp>
      <p:sp>
        <p:nvSpPr>
          <p:cNvPr id="3" name="Content Placeholder 2">
            <a:extLst>
              <a:ext uri="{FF2B5EF4-FFF2-40B4-BE49-F238E27FC236}">
                <a16:creationId xmlns:a16="http://schemas.microsoft.com/office/drawing/2014/main" id="{1403BD8C-289B-48C2-952C-8FBB436BB18C}"/>
              </a:ext>
            </a:extLst>
          </p:cNvPr>
          <p:cNvSpPr>
            <a:spLocks noGrp="1"/>
          </p:cNvSpPr>
          <p:nvPr>
            <p:ph idx="1"/>
          </p:nvPr>
        </p:nvSpPr>
        <p:spPr/>
        <p:txBody>
          <a:bodyPr>
            <a:normAutofit fontScale="92500" lnSpcReduction="20000"/>
          </a:bodyPr>
          <a:lstStyle/>
          <a:p>
            <a:r>
              <a:rPr lang="en-GB" dirty="0"/>
              <a:t>Durkheim was a </a:t>
            </a:r>
            <a:r>
              <a:rPr lang="en-GB" b="1" dirty="0"/>
              <a:t>Functionalist</a:t>
            </a:r>
            <a:r>
              <a:rPr lang="en-GB" dirty="0"/>
              <a:t>. He believed crime was necessary and an essential part of society because it provided a function</a:t>
            </a:r>
          </a:p>
          <a:p>
            <a:r>
              <a:rPr lang="en-GB" b="1" dirty="0"/>
              <a:t>Anomie</a:t>
            </a:r>
            <a:r>
              <a:rPr lang="en-GB" dirty="0"/>
              <a:t> as a cause of crime</a:t>
            </a:r>
          </a:p>
          <a:p>
            <a:pPr marL="0" indent="0">
              <a:buNone/>
            </a:pPr>
            <a:endParaRPr lang="en-GB" dirty="0"/>
          </a:p>
          <a:p>
            <a:pPr lvl="1">
              <a:buFont typeface="Arial" panose="020B0604020202020204" pitchFamily="34" charset="0"/>
              <a:buChar char="•"/>
            </a:pPr>
            <a:r>
              <a:rPr lang="en-GB" sz="1800" dirty="0"/>
              <a:t>Movement from Mechanical to </a:t>
            </a:r>
            <a:r>
              <a:rPr lang="en-GB" sz="1800" dirty="0" err="1"/>
              <a:t>Organisc</a:t>
            </a:r>
            <a:r>
              <a:rPr lang="en-GB" sz="1800" dirty="0"/>
              <a:t> Solidarity</a:t>
            </a:r>
          </a:p>
          <a:p>
            <a:pPr lvl="1">
              <a:buFont typeface="Arial" panose="020B0604020202020204" pitchFamily="34" charset="0"/>
              <a:buChar char="•"/>
            </a:pPr>
            <a:r>
              <a:rPr lang="en-GB" sz="1800" dirty="0"/>
              <a:t>Lack of the “usual” social or ethical standards in an individual or group</a:t>
            </a:r>
            <a:endParaRPr lang="en-US" sz="1800" b="1" dirty="0"/>
          </a:p>
          <a:p>
            <a:pPr lvl="1">
              <a:buFont typeface="Arial" panose="020B0604020202020204" pitchFamily="34" charset="0"/>
              <a:buChar char="•"/>
            </a:pPr>
            <a:r>
              <a:rPr lang="en-US" sz="1800" dirty="0"/>
              <a:t>Breakdown of social control mechanisms</a:t>
            </a:r>
          </a:p>
          <a:p>
            <a:pPr lvl="1">
              <a:buFont typeface="Arial" panose="020B0604020202020204" pitchFamily="34" charset="0"/>
              <a:buChar char="•"/>
            </a:pPr>
            <a:r>
              <a:rPr lang="en-US" sz="1800" dirty="0"/>
              <a:t>Manifests as discontent, frustration etc. </a:t>
            </a:r>
          </a:p>
          <a:p>
            <a:pPr lvl="1">
              <a:buFont typeface="Arial" panose="020B0604020202020204" pitchFamily="34" charset="0"/>
              <a:buChar char="•"/>
            </a:pPr>
            <a:r>
              <a:rPr lang="en-US" sz="1800" dirty="0"/>
              <a:t>Triggers deviance  </a:t>
            </a:r>
          </a:p>
          <a:p>
            <a:endParaRPr lang="en-GB" dirty="0"/>
          </a:p>
          <a:p>
            <a:r>
              <a:rPr lang="en-GB" dirty="0"/>
              <a:t>If someone feels no connection to the society around them, why would they abide by its rules?</a:t>
            </a:r>
          </a:p>
          <a:p>
            <a:endParaRPr lang="en-GB" dirty="0"/>
          </a:p>
        </p:txBody>
      </p:sp>
    </p:spTree>
    <p:extLst>
      <p:ext uri="{BB962C8B-B14F-4D97-AF65-F5344CB8AC3E}">
        <p14:creationId xmlns:p14="http://schemas.microsoft.com/office/powerpoint/2010/main" val="187312106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352C5-4DF3-4D4E-9430-6D28AB20BC3E}"/>
              </a:ext>
            </a:extLst>
          </p:cNvPr>
          <p:cNvSpPr>
            <a:spLocks noGrp="1"/>
          </p:cNvSpPr>
          <p:nvPr>
            <p:ph type="title"/>
          </p:nvPr>
        </p:nvSpPr>
        <p:spPr/>
        <p:txBody>
          <a:bodyPr>
            <a:normAutofit fontScale="90000"/>
          </a:bodyPr>
          <a:lstStyle/>
          <a:p>
            <a:r>
              <a:rPr lang="en-GB" dirty="0"/>
              <a:t>There are many theories within criminology as to why crime is committed:</a:t>
            </a:r>
          </a:p>
        </p:txBody>
      </p:sp>
      <p:sp>
        <p:nvSpPr>
          <p:cNvPr id="3" name="Content Placeholder 2">
            <a:extLst>
              <a:ext uri="{FF2B5EF4-FFF2-40B4-BE49-F238E27FC236}">
                <a16:creationId xmlns:a16="http://schemas.microsoft.com/office/drawing/2014/main" id="{546EF1FA-8BC4-4B05-A441-728687EF7E72}"/>
              </a:ext>
            </a:extLst>
          </p:cNvPr>
          <p:cNvSpPr>
            <a:spLocks noGrp="1"/>
          </p:cNvSpPr>
          <p:nvPr>
            <p:ph idx="1"/>
          </p:nvPr>
        </p:nvSpPr>
        <p:spPr/>
        <p:txBody>
          <a:bodyPr>
            <a:normAutofit lnSpcReduction="10000"/>
          </a:bodyPr>
          <a:lstStyle/>
          <a:p>
            <a:r>
              <a:rPr lang="en-GB" dirty="0"/>
              <a:t>Biological </a:t>
            </a:r>
            <a:r>
              <a:rPr lang="en-GB" b="1" dirty="0"/>
              <a:t>Theories</a:t>
            </a:r>
            <a:r>
              <a:rPr lang="en-GB" dirty="0"/>
              <a:t> of Crime.</a:t>
            </a:r>
          </a:p>
          <a:p>
            <a:r>
              <a:rPr lang="en-GB" dirty="0"/>
              <a:t>Criminal Justice </a:t>
            </a:r>
            <a:r>
              <a:rPr lang="en-GB" b="1" dirty="0"/>
              <a:t>Theories</a:t>
            </a:r>
            <a:r>
              <a:rPr lang="en-GB" dirty="0"/>
              <a:t>.</a:t>
            </a:r>
          </a:p>
          <a:p>
            <a:r>
              <a:rPr lang="en-GB" dirty="0"/>
              <a:t>Cultural Transmission </a:t>
            </a:r>
            <a:r>
              <a:rPr lang="en-GB" b="1" dirty="0"/>
              <a:t>Theory</a:t>
            </a:r>
            <a:r>
              <a:rPr lang="en-GB" dirty="0"/>
              <a:t>.</a:t>
            </a:r>
          </a:p>
          <a:p>
            <a:r>
              <a:rPr lang="en-GB" dirty="0"/>
              <a:t>Deterrence and Rational Choice </a:t>
            </a:r>
            <a:r>
              <a:rPr lang="en-GB" b="1" dirty="0"/>
              <a:t>Theory</a:t>
            </a:r>
            <a:r>
              <a:rPr lang="en-GB" dirty="0"/>
              <a:t>.</a:t>
            </a:r>
          </a:p>
          <a:p>
            <a:r>
              <a:rPr lang="en-GB" dirty="0"/>
              <a:t>Labelling </a:t>
            </a:r>
            <a:r>
              <a:rPr lang="en-GB" b="1" dirty="0"/>
              <a:t>Theory</a:t>
            </a:r>
            <a:r>
              <a:rPr lang="en-GB" dirty="0"/>
              <a:t> and Symbolic Interaction </a:t>
            </a:r>
            <a:r>
              <a:rPr lang="en-GB" b="1" dirty="0"/>
              <a:t>Theory</a:t>
            </a:r>
            <a:r>
              <a:rPr lang="en-GB" dirty="0"/>
              <a:t>.</a:t>
            </a:r>
          </a:p>
          <a:p>
            <a:r>
              <a:rPr lang="en-GB" dirty="0"/>
              <a:t>Psychological </a:t>
            </a:r>
            <a:r>
              <a:rPr lang="en-GB" b="1" dirty="0"/>
              <a:t>Theories</a:t>
            </a:r>
            <a:r>
              <a:rPr lang="en-GB" dirty="0"/>
              <a:t> of Crime.</a:t>
            </a:r>
          </a:p>
          <a:p>
            <a:r>
              <a:rPr lang="en-GB" dirty="0"/>
              <a:t>Routine Activities </a:t>
            </a:r>
            <a:r>
              <a:rPr lang="en-GB" b="1" dirty="0"/>
              <a:t>Theory</a:t>
            </a:r>
            <a:r>
              <a:rPr lang="en-GB" dirty="0"/>
              <a:t>.</a:t>
            </a:r>
          </a:p>
          <a:p>
            <a:r>
              <a:rPr lang="en-GB" dirty="0"/>
              <a:t>Self-Control </a:t>
            </a:r>
            <a:r>
              <a:rPr lang="en-GB" b="1" dirty="0"/>
              <a:t>Theory</a:t>
            </a:r>
            <a:r>
              <a:rPr lang="en-GB" dirty="0"/>
              <a:t>.</a:t>
            </a:r>
          </a:p>
          <a:p>
            <a:endParaRPr lang="en-GB" dirty="0"/>
          </a:p>
          <a:p>
            <a:pPr marL="0" indent="0" algn="ctr">
              <a:buNone/>
            </a:pPr>
            <a:r>
              <a:rPr lang="en-GB" b="1" dirty="0">
                <a:solidFill>
                  <a:srgbClr val="FF0000"/>
                </a:solidFill>
              </a:rPr>
              <a:t>Some of these you will have covered in the last academic year</a:t>
            </a:r>
          </a:p>
          <a:p>
            <a:endParaRPr lang="en-GB" dirty="0"/>
          </a:p>
        </p:txBody>
      </p:sp>
    </p:spTree>
    <p:extLst>
      <p:ext uri="{BB962C8B-B14F-4D97-AF65-F5344CB8AC3E}">
        <p14:creationId xmlns:p14="http://schemas.microsoft.com/office/powerpoint/2010/main" val="170635922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46565-0EA0-4DCC-A964-DA6400347663}"/>
              </a:ext>
            </a:extLst>
          </p:cNvPr>
          <p:cNvSpPr>
            <a:spLocks noGrp="1"/>
          </p:cNvSpPr>
          <p:nvPr>
            <p:ph type="title"/>
          </p:nvPr>
        </p:nvSpPr>
        <p:spPr/>
        <p:txBody>
          <a:bodyPr/>
          <a:lstStyle/>
          <a:p>
            <a:r>
              <a:rPr lang="en-GB" dirty="0"/>
              <a:t>Why is criminological theory important?</a:t>
            </a:r>
          </a:p>
        </p:txBody>
      </p:sp>
      <p:sp>
        <p:nvSpPr>
          <p:cNvPr id="3" name="Content Placeholder 2">
            <a:extLst>
              <a:ext uri="{FF2B5EF4-FFF2-40B4-BE49-F238E27FC236}">
                <a16:creationId xmlns:a16="http://schemas.microsoft.com/office/drawing/2014/main" id="{370C7A56-5B08-427C-8AF7-9011381A8422}"/>
              </a:ext>
            </a:extLst>
          </p:cNvPr>
          <p:cNvSpPr>
            <a:spLocks noGrp="1"/>
          </p:cNvSpPr>
          <p:nvPr>
            <p:ph idx="1"/>
          </p:nvPr>
        </p:nvSpPr>
        <p:spPr/>
        <p:txBody>
          <a:bodyPr>
            <a:normAutofit fontScale="92500" lnSpcReduction="20000"/>
          </a:bodyPr>
          <a:lstStyle/>
          <a:p>
            <a:r>
              <a:rPr lang="en-GB" dirty="0"/>
              <a:t>Whilst criminal justice practitioners, such as the police, may not be able to change the deep-seated underlying conditions that lead to crime, greater awareness of criminological research into these conditions can positively impact policy and practice.</a:t>
            </a:r>
          </a:p>
          <a:p>
            <a:endParaRPr lang="en-GB" dirty="0"/>
          </a:p>
          <a:p>
            <a:r>
              <a:rPr lang="en-GB" dirty="0"/>
              <a:t>For instance, the police can forge strong relationships with community partners, in particular neighbourhood residents, in areas prone to high rates of crime.</a:t>
            </a:r>
          </a:p>
          <a:p>
            <a:endParaRPr lang="en-GB" dirty="0"/>
          </a:p>
          <a:p>
            <a:r>
              <a:rPr lang="en-GB" dirty="0"/>
              <a:t>Police can work with social services and schools to identify high-risk juveniles in order to develop strategies to prevent criminal activity in adulthood.</a:t>
            </a:r>
          </a:p>
          <a:p>
            <a:endParaRPr lang="en-GB" dirty="0"/>
          </a:p>
          <a:p>
            <a:r>
              <a:rPr lang="en-GB" dirty="0"/>
              <a:t>It is clear, then, that research about crime and its underlying causes has the capacity to significantly influence criminal justice practice.</a:t>
            </a:r>
          </a:p>
          <a:p>
            <a:endParaRPr lang="en-GB" dirty="0"/>
          </a:p>
        </p:txBody>
      </p:sp>
    </p:spTree>
    <p:extLst>
      <p:ext uri="{BB962C8B-B14F-4D97-AF65-F5344CB8AC3E}">
        <p14:creationId xmlns:p14="http://schemas.microsoft.com/office/powerpoint/2010/main" val="342712045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1" name="Group 70">
            <a:extLst>
              <a:ext uri="{FF2B5EF4-FFF2-40B4-BE49-F238E27FC236}">
                <a16:creationId xmlns:a16="http://schemas.microsoft.com/office/drawing/2014/main" id="{B4DE830A-B531-4A3B-96F6-0ECE88B085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72" name="Straight Connector 71">
              <a:extLst>
                <a:ext uri="{FF2B5EF4-FFF2-40B4-BE49-F238E27FC236}">
                  <a16:creationId xmlns:a16="http://schemas.microsoft.com/office/drawing/2014/main" id="{2813DF2C-461A-4A8F-9679-A172790D1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3" name="Straight Connector 72">
              <a:extLst>
                <a:ext uri="{FF2B5EF4-FFF2-40B4-BE49-F238E27FC236}">
                  <a16:creationId xmlns:a16="http://schemas.microsoft.com/office/drawing/2014/main" id="{54CD3A85-C039-4249-86E4-1EB9318B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74" name="Rectangle 23">
              <a:extLst>
                <a:ext uri="{FF2B5EF4-FFF2-40B4-BE49-F238E27FC236}">
                  <a16:creationId xmlns:a16="http://schemas.microsoft.com/office/drawing/2014/main" id="{887EA6D2-2883-42C2-993D-094CA6D65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5" name="Rectangle 25">
              <a:extLst>
                <a:ext uri="{FF2B5EF4-FFF2-40B4-BE49-F238E27FC236}">
                  <a16:creationId xmlns:a16="http://schemas.microsoft.com/office/drawing/2014/main" id="{3B895046-636F-4D1B-ACA4-29AA0CB33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6" name="Isosceles Triangle 75">
              <a:extLst>
                <a:ext uri="{FF2B5EF4-FFF2-40B4-BE49-F238E27FC236}">
                  <a16:creationId xmlns:a16="http://schemas.microsoft.com/office/drawing/2014/main" id="{C6B0CDE3-E054-4EDD-A43B-F96843D8B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77" name="Rectangle 27">
              <a:extLst>
                <a:ext uri="{FF2B5EF4-FFF2-40B4-BE49-F238E27FC236}">
                  <a16:creationId xmlns:a16="http://schemas.microsoft.com/office/drawing/2014/main" id="{3B66B1A2-F145-4C9B-85CC-4BF30D58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28">
              <a:extLst>
                <a:ext uri="{FF2B5EF4-FFF2-40B4-BE49-F238E27FC236}">
                  <a16:creationId xmlns:a16="http://schemas.microsoft.com/office/drawing/2014/main" id="{5D4FC972-94B3-4035-8D31-E668C132B4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9" name="Rectangle 29">
              <a:extLst>
                <a:ext uri="{FF2B5EF4-FFF2-40B4-BE49-F238E27FC236}">
                  <a16:creationId xmlns:a16="http://schemas.microsoft.com/office/drawing/2014/main" id="{374B9941-AFBE-4A77-A50E-B6EA04A74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80" name="Isosceles Triangle 79">
              <a:extLst>
                <a:ext uri="{FF2B5EF4-FFF2-40B4-BE49-F238E27FC236}">
                  <a16:creationId xmlns:a16="http://schemas.microsoft.com/office/drawing/2014/main" id="{27A982C5-2C38-4CE9-BC18-94697AD6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Isosceles Triangle 80">
              <a:extLst>
                <a:ext uri="{FF2B5EF4-FFF2-40B4-BE49-F238E27FC236}">
                  <a16:creationId xmlns:a16="http://schemas.microsoft.com/office/drawing/2014/main" id="{0060D8D1-7BB1-498F-AFBB-ADAC130A9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31CEA3FB-C9F7-42D4-9431-48ADABF92D8D}"/>
              </a:ext>
            </a:extLst>
          </p:cNvPr>
          <p:cNvSpPr>
            <a:spLocks noGrp="1"/>
          </p:cNvSpPr>
          <p:nvPr>
            <p:ph type="title"/>
          </p:nvPr>
        </p:nvSpPr>
        <p:spPr>
          <a:xfrm>
            <a:off x="985969" y="4553712"/>
            <a:ext cx="8288032" cy="1096316"/>
          </a:xfrm>
        </p:spPr>
        <p:txBody>
          <a:bodyPr vert="horz" lIns="91440" tIns="45720" rIns="91440" bIns="45720" rtlCol="0" anchor="b">
            <a:normAutofit/>
          </a:bodyPr>
          <a:lstStyle/>
          <a:p>
            <a:pPr algn="ctr"/>
            <a:r>
              <a:rPr lang="en-US" sz="4800" kern="1200">
                <a:solidFill>
                  <a:schemeClr val="accent1"/>
                </a:solidFill>
                <a:latin typeface="+mj-lt"/>
                <a:ea typeface="+mj-ea"/>
                <a:cs typeface="+mj-cs"/>
              </a:rPr>
              <a:t>The Agencies</a:t>
            </a:r>
          </a:p>
        </p:txBody>
      </p:sp>
      <p:pic>
        <p:nvPicPr>
          <p:cNvPr id="7170" name="Picture 2" descr="Why did The Matrix decommission Agents Jones and Agent Brown? - Quora">
            <a:extLst>
              <a:ext uri="{FF2B5EF4-FFF2-40B4-BE49-F238E27FC236}">
                <a16:creationId xmlns:a16="http://schemas.microsoft.com/office/drawing/2014/main" id="{853C237D-6FF3-48C6-82B7-917B81F6161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106265" y="934222"/>
            <a:ext cx="8047439" cy="32994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401435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23D6B-E6E6-46DD-93F9-91A3D5545C59}"/>
              </a:ext>
            </a:extLst>
          </p:cNvPr>
          <p:cNvSpPr>
            <a:spLocks noGrp="1"/>
          </p:cNvSpPr>
          <p:nvPr>
            <p:ph type="title"/>
          </p:nvPr>
        </p:nvSpPr>
        <p:spPr/>
        <p:txBody>
          <a:bodyPr/>
          <a:lstStyle/>
          <a:p>
            <a:r>
              <a:rPr lang="en-GB" dirty="0"/>
              <a:t>What role do agencies perform?</a:t>
            </a:r>
          </a:p>
        </p:txBody>
      </p:sp>
      <p:sp>
        <p:nvSpPr>
          <p:cNvPr id="3" name="Content Placeholder 2">
            <a:extLst>
              <a:ext uri="{FF2B5EF4-FFF2-40B4-BE49-F238E27FC236}">
                <a16:creationId xmlns:a16="http://schemas.microsoft.com/office/drawing/2014/main" id="{52DE3A79-A9E8-4D92-9B69-5A2DDBEB3F39}"/>
              </a:ext>
            </a:extLst>
          </p:cNvPr>
          <p:cNvSpPr>
            <a:spLocks noGrp="1"/>
          </p:cNvSpPr>
          <p:nvPr>
            <p:ph idx="1"/>
          </p:nvPr>
        </p:nvSpPr>
        <p:spPr/>
        <p:txBody>
          <a:bodyPr>
            <a:normAutofit lnSpcReduction="10000"/>
          </a:bodyPr>
          <a:lstStyle/>
          <a:p>
            <a:pPr marL="0" indent="0">
              <a:buNone/>
            </a:pPr>
            <a:r>
              <a:rPr lang="en-GB" sz="2000" dirty="0"/>
              <a:t>The criminal justice system comprises a range of agencies charged with upholding the law, primarily through;</a:t>
            </a:r>
          </a:p>
          <a:p>
            <a:pPr marL="0" indent="0">
              <a:buNone/>
            </a:pPr>
            <a:endParaRPr lang="en-GB" sz="2000" dirty="0"/>
          </a:p>
          <a:p>
            <a:r>
              <a:rPr lang="en-GB" sz="2000" dirty="0"/>
              <a:t>Enforcement (largely the task of the police and prosecuting agencies)</a:t>
            </a:r>
          </a:p>
          <a:p>
            <a:endParaRPr lang="en-GB" sz="2000" dirty="0"/>
          </a:p>
          <a:p>
            <a:r>
              <a:rPr lang="en-GB" sz="2000" dirty="0"/>
              <a:t>Engaging the penal system (e.g. through the prison and probation service)</a:t>
            </a:r>
          </a:p>
          <a:p>
            <a:endParaRPr lang="en-GB" sz="2000" dirty="0"/>
          </a:p>
          <a:p>
            <a:r>
              <a:rPr lang="en-GB" sz="2000" dirty="0"/>
              <a:t>And finally via crime prevention (involving a variety of public and private agencies, including the police)</a:t>
            </a:r>
          </a:p>
        </p:txBody>
      </p:sp>
    </p:spTree>
    <p:extLst>
      <p:ext uri="{BB962C8B-B14F-4D97-AF65-F5344CB8AC3E}">
        <p14:creationId xmlns:p14="http://schemas.microsoft.com/office/powerpoint/2010/main" val="428195640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DB930-A5EE-48EF-ADAC-5BD45713A180}"/>
              </a:ext>
            </a:extLst>
          </p:cNvPr>
          <p:cNvSpPr>
            <a:spLocks noGrp="1"/>
          </p:cNvSpPr>
          <p:nvPr>
            <p:ph type="title"/>
          </p:nvPr>
        </p:nvSpPr>
        <p:spPr/>
        <p:txBody>
          <a:bodyPr/>
          <a:lstStyle/>
          <a:p>
            <a:r>
              <a:rPr lang="en-GB" dirty="0"/>
              <a:t>What do these agencies do?</a:t>
            </a:r>
          </a:p>
        </p:txBody>
      </p:sp>
      <p:sp>
        <p:nvSpPr>
          <p:cNvPr id="3" name="Content Placeholder 2">
            <a:extLst>
              <a:ext uri="{FF2B5EF4-FFF2-40B4-BE49-F238E27FC236}">
                <a16:creationId xmlns:a16="http://schemas.microsoft.com/office/drawing/2014/main" id="{2861CD55-4BE8-430F-9D55-36919232E7F2}"/>
              </a:ext>
            </a:extLst>
          </p:cNvPr>
          <p:cNvSpPr>
            <a:spLocks noGrp="1"/>
          </p:cNvSpPr>
          <p:nvPr>
            <p:ph idx="1"/>
          </p:nvPr>
        </p:nvSpPr>
        <p:spPr/>
        <p:txBody>
          <a:bodyPr>
            <a:normAutofit fontScale="92500" lnSpcReduction="10000"/>
          </a:bodyPr>
          <a:lstStyle/>
          <a:p>
            <a:pPr marL="0" indent="0" fontAlgn="base">
              <a:buNone/>
            </a:pPr>
            <a:r>
              <a:rPr lang="en-GB" sz="2400" dirty="0"/>
              <a:t>The Police </a:t>
            </a:r>
          </a:p>
          <a:p>
            <a:pPr fontAlgn="base"/>
            <a:r>
              <a:rPr lang="en-GB" sz="2400" dirty="0"/>
              <a:t>The role of a police officer is extremely varied, but key functions include the maintaining order, law enforcement, protecting the public and investigating crime</a:t>
            </a:r>
          </a:p>
          <a:p>
            <a:pPr fontAlgn="base"/>
            <a:endParaRPr lang="en-GB" sz="2400" dirty="0"/>
          </a:p>
          <a:p>
            <a:pPr marL="0" indent="0" fontAlgn="base">
              <a:buNone/>
            </a:pPr>
            <a:r>
              <a:rPr lang="en-GB" sz="2400" dirty="0"/>
              <a:t>The Crown Prosecution Service </a:t>
            </a:r>
          </a:p>
          <a:p>
            <a:pPr fontAlgn="base"/>
            <a:r>
              <a:rPr lang="en-GB" sz="2400" dirty="0"/>
              <a:t>The Crown Prosecution Service (CPS) is central to the successful operation of the criminal justice system. The CPS was created by the Prosecution of Offences Act 1985; it is an independent body that prosecutes criminal cases on behalf of the state</a:t>
            </a:r>
          </a:p>
        </p:txBody>
      </p:sp>
    </p:spTree>
    <p:extLst>
      <p:ext uri="{BB962C8B-B14F-4D97-AF65-F5344CB8AC3E}">
        <p14:creationId xmlns:p14="http://schemas.microsoft.com/office/powerpoint/2010/main" val="348839533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9E89FD-C30B-4F29-83BC-77A91C5F3D82}"/>
              </a:ext>
            </a:extLst>
          </p:cNvPr>
          <p:cNvSpPr>
            <a:spLocks noGrp="1"/>
          </p:cNvSpPr>
          <p:nvPr>
            <p:ph type="title"/>
          </p:nvPr>
        </p:nvSpPr>
        <p:spPr/>
        <p:txBody>
          <a:bodyPr/>
          <a:lstStyle/>
          <a:p>
            <a:r>
              <a:rPr lang="en-GB" dirty="0"/>
              <a:t>The Criminal Courts</a:t>
            </a:r>
          </a:p>
        </p:txBody>
      </p:sp>
      <p:sp>
        <p:nvSpPr>
          <p:cNvPr id="3" name="Content Placeholder 2">
            <a:extLst>
              <a:ext uri="{FF2B5EF4-FFF2-40B4-BE49-F238E27FC236}">
                <a16:creationId xmlns:a16="http://schemas.microsoft.com/office/drawing/2014/main" id="{E748B126-E0D9-40C2-BD65-80DE4B12E65E}"/>
              </a:ext>
            </a:extLst>
          </p:cNvPr>
          <p:cNvSpPr>
            <a:spLocks noGrp="1"/>
          </p:cNvSpPr>
          <p:nvPr>
            <p:ph idx="1"/>
          </p:nvPr>
        </p:nvSpPr>
        <p:spPr/>
        <p:txBody>
          <a:bodyPr>
            <a:normAutofit lnSpcReduction="10000"/>
          </a:bodyPr>
          <a:lstStyle/>
          <a:p>
            <a:pPr marL="0" indent="0" fontAlgn="base">
              <a:buNone/>
            </a:pPr>
            <a:r>
              <a:rPr lang="en-GB" sz="2400" dirty="0"/>
              <a:t>The Criminal Courts: Establishing criminal liability </a:t>
            </a:r>
          </a:p>
          <a:p>
            <a:pPr marL="0" indent="0" fontAlgn="base">
              <a:buNone/>
            </a:pPr>
            <a:endParaRPr lang="en-GB" sz="2400" dirty="0"/>
          </a:p>
          <a:p>
            <a:pPr fontAlgn="base"/>
            <a:r>
              <a:rPr lang="en-GB" sz="2400" dirty="0"/>
              <a:t>Once the CPS has decided to charge the accused, the case will be prosecuted and guilt will be determined in the criminal courts. The court system in England and Wales operates on an adversarial basis, whereby two ‘adversaries’ (one acting for the prosecution, the other for the defence) work in opposition to determine the defendant’s guilt, which must be established beyond reasonable doubt (Gillespie and </a:t>
            </a:r>
            <a:r>
              <a:rPr lang="en-GB" sz="2400" dirty="0" err="1"/>
              <a:t>Weare</a:t>
            </a:r>
            <a:r>
              <a:rPr lang="en-GB" sz="2400" dirty="0"/>
              <a:t>, 2017).  </a:t>
            </a:r>
          </a:p>
        </p:txBody>
      </p:sp>
    </p:spTree>
    <p:extLst>
      <p:ext uri="{BB962C8B-B14F-4D97-AF65-F5344CB8AC3E}">
        <p14:creationId xmlns:p14="http://schemas.microsoft.com/office/powerpoint/2010/main" val="265407395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1A7806-6037-4B25-9199-5BE340D62979}"/>
              </a:ext>
            </a:extLst>
          </p:cNvPr>
          <p:cNvSpPr>
            <a:spLocks noGrp="1"/>
          </p:cNvSpPr>
          <p:nvPr>
            <p:ph type="title"/>
          </p:nvPr>
        </p:nvSpPr>
        <p:spPr/>
        <p:txBody>
          <a:bodyPr/>
          <a:lstStyle/>
          <a:p>
            <a:r>
              <a:rPr lang="en-GB" dirty="0"/>
              <a:t>The Prison Service</a:t>
            </a:r>
          </a:p>
        </p:txBody>
      </p:sp>
      <p:sp>
        <p:nvSpPr>
          <p:cNvPr id="3" name="Content Placeholder 2">
            <a:extLst>
              <a:ext uri="{FF2B5EF4-FFF2-40B4-BE49-F238E27FC236}">
                <a16:creationId xmlns:a16="http://schemas.microsoft.com/office/drawing/2014/main" id="{9572855F-62B5-4E2C-BE15-1429D1341C26}"/>
              </a:ext>
            </a:extLst>
          </p:cNvPr>
          <p:cNvSpPr>
            <a:spLocks noGrp="1"/>
          </p:cNvSpPr>
          <p:nvPr>
            <p:ph idx="1"/>
          </p:nvPr>
        </p:nvSpPr>
        <p:spPr/>
        <p:txBody>
          <a:bodyPr>
            <a:normAutofit/>
          </a:bodyPr>
          <a:lstStyle/>
          <a:p>
            <a:pPr marL="0" indent="0" fontAlgn="base">
              <a:buNone/>
            </a:pPr>
            <a:r>
              <a:rPr lang="en-GB" sz="2800" dirty="0"/>
              <a:t>The Prison Service </a:t>
            </a:r>
          </a:p>
          <a:p>
            <a:pPr marL="0" indent="0" fontAlgn="base">
              <a:buNone/>
            </a:pPr>
            <a:endParaRPr lang="en-GB" sz="2800" dirty="0"/>
          </a:p>
          <a:p>
            <a:pPr fontAlgn="base"/>
            <a:r>
              <a:rPr lang="en-GB" sz="2800" dirty="0"/>
              <a:t>Her Majesty’s Prison Service is charged with keeping offenders who have been sentenced to prison in custody and, therein and on subsequent release, helping them to lead law-abiding and useful lives (Her Majesty’s Prison Service, 2019)</a:t>
            </a:r>
          </a:p>
        </p:txBody>
      </p:sp>
    </p:spTree>
    <p:extLst>
      <p:ext uri="{BB962C8B-B14F-4D97-AF65-F5344CB8AC3E}">
        <p14:creationId xmlns:p14="http://schemas.microsoft.com/office/powerpoint/2010/main" val="45708794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ECE75-BEB3-4A59-8A17-FADCC374BDFA}"/>
              </a:ext>
            </a:extLst>
          </p:cNvPr>
          <p:cNvSpPr>
            <a:spLocks noGrp="1"/>
          </p:cNvSpPr>
          <p:nvPr>
            <p:ph type="title"/>
          </p:nvPr>
        </p:nvSpPr>
        <p:spPr/>
        <p:txBody>
          <a:bodyPr/>
          <a:lstStyle/>
          <a:p>
            <a:r>
              <a:rPr lang="en-GB" dirty="0"/>
              <a:t>The Probation Service</a:t>
            </a:r>
          </a:p>
        </p:txBody>
      </p:sp>
      <p:sp>
        <p:nvSpPr>
          <p:cNvPr id="3" name="Content Placeholder 2">
            <a:extLst>
              <a:ext uri="{FF2B5EF4-FFF2-40B4-BE49-F238E27FC236}">
                <a16:creationId xmlns:a16="http://schemas.microsoft.com/office/drawing/2014/main" id="{EB028DFF-22BF-4C5D-B08B-88FAAAA6AA83}"/>
              </a:ext>
            </a:extLst>
          </p:cNvPr>
          <p:cNvSpPr>
            <a:spLocks noGrp="1"/>
          </p:cNvSpPr>
          <p:nvPr>
            <p:ph idx="1"/>
          </p:nvPr>
        </p:nvSpPr>
        <p:spPr/>
        <p:txBody>
          <a:bodyPr>
            <a:normAutofit fontScale="92500" lnSpcReduction="20000"/>
          </a:bodyPr>
          <a:lstStyle/>
          <a:p>
            <a:pPr marL="0" indent="0" fontAlgn="base">
              <a:buNone/>
            </a:pPr>
            <a:r>
              <a:rPr lang="en-GB" sz="2800" dirty="0"/>
              <a:t>The Probation Service </a:t>
            </a:r>
          </a:p>
          <a:p>
            <a:pPr fontAlgn="base"/>
            <a:endParaRPr lang="en-GB" sz="2800" dirty="0"/>
          </a:p>
          <a:p>
            <a:pPr fontAlgn="base"/>
            <a:r>
              <a:rPr lang="en-GB" sz="2800" dirty="0"/>
              <a:t>The Probation of Offenders Act 1907 created the first formal statutory probation service which permitted courts to appoint probation officers to guide offenders on release from prison. In more modern history, the Criminal Justice and Court Services Act 2000</a:t>
            </a:r>
          </a:p>
          <a:p>
            <a:pPr fontAlgn="base"/>
            <a:endParaRPr lang="en-GB" sz="2800" dirty="0"/>
          </a:p>
          <a:p>
            <a:pPr fontAlgn="base"/>
            <a:r>
              <a:rPr lang="en-GB" sz="2800" dirty="0"/>
              <a:t>Responsible for Pre- Sentence Reports (PSR)</a:t>
            </a:r>
          </a:p>
        </p:txBody>
      </p:sp>
    </p:spTree>
    <p:extLst>
      <p:ext uri="{BB962C8B-B14F-4D97-AF65-F5344CB8AC3E}">
        <p14:creationId xmlns:p14="http://schemas.microsoft.com/office/powerpoint/2010/main" val="205676145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BEA68A-1494-46C6-8D92-044EE9F8B3BB}"/>
              </a:ext>
            </a:extLst>
          </p:cNvPr>
          <p:cNvSpPr>
            <a:spLocks noGrp="1"/>
          </p:cNvSpPr>
          <p:nvPr>
            <p:ph type="title"/>
          </p:nvPr>
        </p:nvSpPr>
        <p:spPr/>
        <p:txBody>
          <a:bodyPr/>
          <a:lstStyle/>
          <a:p>
            <a:r>
              <a:rPr lang="en-GB" dirty="0"/>
              <a:t>Victims</a:t>
            </a:r>
          </a:p>
        </p:txBody>
      </p:sp>
      <p:sp>
        <p:nvSpPr>
          <p:cNvPr id="3" name="Content Placeholder 2">
            <a:extLst>
              <a:ext uri="{FF2B5EF4-FFF2-40B4-BE49-F238E27FC236}">
                <a16:creationId xmlns:a16="http://schemas.microsoft.com/office/drawing/2014/main" id="{1A46A15B-210F-4570-BD90-190ACDDEE51B}"/>
              </a:ext>
            </a:extLst>
          </p:cNvPr>
          <p:cNvSpPr>
            <a:spLocks noGrp="1"/>
          </p:cNvSpPr>
          <p:nvPr>
            <p:ph idx="1"/>
          </p:nvPr>
        </p:nvSpPr>
        <p:spPr>
          <a:xfrm>
            <a:off x="677334" y="1611631"/>
            <a:ext cx="8596668" cy="4429732"/>
          </a:xfrm>
        </p:spPr>
        <p:txBody>
          <a:bodyPr>
            <a:normAutofit fontScale="92500" lnSpcReduction="10000"/>
          </a:bodyPr>
          <a:lstStyle/>
          <a:p>
            <a:pPr fontAlgn="base"/>
            <a:r>
              <a:rPr lang="en-GB" sz="2400" dirty="0"/>
              <a:t>An awareness of the impact that crime can have on victims, and of academic research in respect of victims, is also essential to the understanding of criminal justice.</a:t>
            </a:r>
          </a:p>
          <a:p>
            <a:pPr fontAlgn="base"/>
            <a:endParaRPr lang="en-GB" sz="2400" dirty="0"/>
          </a:p>
          <a:p>
            <a:pPr fontAlgn="base"/>
            <a:r>
              <a:rPr lang="en-GB" sz="2400" dirty="0"/>
              <a:t>Although historically side-lined by a system whose adversarial model of justice focused almost exclusively on the perpetrator of crime (Davies, </a:t>
            </a:r>
            <a:r>
              <a:rPr lang="en-GB" sz="2400" dirty="0" err="1"/>
              <a:t>Croall</a:t>
            </a:r>
            <a:r>
              <a:rPr lang="en-GB" sz="2400" dirty="0"/>
              <a:t> and </a:t>
            </a:r>
            <a:r>
              <a:rPr lang="en-GB" sz="2400" dirty="0" err="1"/>
              <a:t>Tyrer</a:t>
            </a:r>
            <a:r>
              <a:rPr lang="en-GB" sz="2400" dirty="0"/>
              <a:t>, 2015)</a:t>
            </a:r>
          </a:p>
          <a:p>
            <a:pPr fontAlgn="base"/>
            <a:endParaRPr lang="en-GB" sz="2400" dirty="0"/>
          </a:p>
          <a:p>
            <a:pPr fontAlgn="base"/>
            <a:r>
              <a:rPr lang="en-GB" sz="2400" dirty="0"/>
              <a:t>There is now greater acknowledgement that victims are a crucial part of the criminal justice system, not least because they are often the person reporting the criminal offence to police in the first place.</a:t>
            </a:r>
          </a:p>
        </p:txBody>
      </p:sp>
    </p:spTree>
    <p:extLst>
      <p:ext uri="{BB962C8B-B14F-4D97-AF65-F5344CB8AC3E}">
        <p14:creationId xmlns:p14="http://schemas.microsoft.com/office/powerpoint/2010/main" val="166682228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9C238-18BC-45FC-9C47-564BA615F4FA}"/>
              </a:ext>
            </a:extLst>
          </p:cNvPr>
          <p:cNvSpPr>
            <a:spLocks noGrp="1"/>
          </p:cNvSpPr>
          <p:nvPr>
            <p:ph type="title"/>
          </p:nvPr>
        </p:nvSpPr>
        <p:spPr/>
        <p:txBody>
          <a:bodyPr/>
          <a:lstStyle/>
          <a:p>
            <a:r>
              <a:rPr lang="en-GB" dirty="0"/>
              <a:t>Victims</a:t>
            </a:r>
          </a:p>
        </p:txBody>
      </p:sp>
      <p:sp>
        <p:nvSpPr>
          <p:cNvPr id="3" name="Content Placeholder 2">
            <a:extLst>
              <a:ext uri="{FF2B5EF4-FFF2-40B4-BE49-F238E27FC236}">
                <a16:creationId xmlns:a16="http://schemas.microsoft.com/office/drawing/2014/main" id="{F8052187-09CD-4809-9078-A560627C5DF1}"/>
              </a:ext>
            </a:extLst>
          </p:cNvPr>
          <p:cNvSpPr>
            <a:spLocks noGrp="1"/>
          </p:cNvSpPr>
          <p:nvPr>
            <p:ph idx="1"/>
          </p:nvPr>
        </p:nvSpPr>
        <p:spPr/>
        <p:txBody>
          <a:bodyPr>
            <a:normAutofit fontScale="92500"/>
          </a:bodyPr>
          <a:lstStyle/>
          <a:p>
            <a:r>
              <a:rPr lang="en-GB" sz="2400" dirty="0"/>
              <a:t>For example, the police automatically pass on the victim’s information to Victim Support, an independent charity that seeks to ensure the needs of victims are met in the criminal justice system. </a:t>
            </a:r>
          </a:p>
          <a:p>
            <a:endParaRPr lang="en-GB" sz="2400" dirty="0"/>
          </a:p>
          <a:p>
            <a:r>
              <a:rPr lang="en-GB" sz="2400" dirty="0"/>
              <a:t>A Code of Practice for Victims of Crime (the Victim’s Code) was also introduced by the Domestic Violence, Crime and Victims Act 2004; this statutory code proscribes the minimum level of service that victims should receive from each of the criminal justice agencies they might come into contact with</a:t>
            </a:r>
          </a:p>
        </p:txBody>
      </p:sp>
    </p:spTree>
    <p:extLst>
      <p:ext uri="{BB962C8B-B14F-4D97-AF65-F5344CB8AC3E}">
        <p14:creationId xmlns:p14="http://schemas.microsoft.com/office/powerpoint/2010/main" val="416739987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EB137F-E8A3-42BC-88F5-BA209FF2C914}"/>
              </a:ext>
            </a:extLst>
          </p:cNvPr>
          <p:cNvSpPr>
            <a:spLocks noGrp="1"/>
          </p:cNvSpPr>
          <p:nvPr>
            <p:ph type="title"/>
          </p:nvPr>
        </p:nvSpPr>
        <p:spPr/>
        <p:txBody>
          <a:bodyPr/>
          <a:lstStyle/>
          <a:p>
            <a:r>
              <a:rPr lang="en-GB" dirty="0"/>
              <a:t>Golden Rule as a Police Officer</a:t>
            </a:r>
          </a:p>
        </p:txBody>
      </p:sp>
      <p:sp>
        <p:nvSpPr>
          <p:cNvPr id="3" name="Content Placeholder 2">
            <a:extLst>
              <a:ext uri="{FF2B5EF4-FFF2-40B4-BE49-F238E27FC236}">
                <a16:creationId xmlns:a16="http://schemas.microsoft.com/office/drawing/2014/main" id="{A975761D-FA85-47FA-8FE7-86C2905C3CBB}"/>
              </a:ext>
            </a:extLst>
          </p:cNvPr>
          <p:cNvSpPr>
            <a:spLocks noGrp="1"/>
          </p:cNvSpPr>
          <p:nvPr>
            <p:ph idx="1"/>
          </p:nvPr>
        </p:nvSpPr>
        <p:spPr/>
        <p:txBody>
          <a:bodyPr/>
          <a:lstStyle/>
          <a:p>
            <a:r>
              <a:rPr lang="en-GB" dirty="0"/>
              <a:t>If you fail to look after your victims</a:t>
            </a:r>
          </a:p>
          <a:p>
            <a:endParaRPr lang="en-GB" dirty="0"/>
          </a:p>
          <a:p>
            <a:r>
              <a:rPr lang="en-GB" dirty="0"/>
              <a:t>You will not have a case to investigate</a:t>
            </a:r>
          </a:p>
          <a:p>
            <a:endParaRPr lang="en-GB" dirty="0"/>
          </a:p>
          <a:p>
            <a:r>
              <a:rPr lang="en-GB" dirty="0"/>
              <a:t>And both the perpetrator and victim will not receive justice</a:t>
            </a:r>
          </a:p>
          <a:p>
            <a:pPr marL="0" indent="0">
              <a:buNone/>
            </a:pPr>
            <a:endParaRPr lang="en-GB" dirty="0"/>
          </a:p>
        </p:txBody>
      </p:sp>
    </p:spTree>
    <p:extLst>
      <p:ext uri="{BB962C8B-B14F-4D97-AF65-F5344CB8AC3E}">
        <p14:creationId xmlns:p14="http://schemas.microsoft.com/office/powerpoint/2010/main" val="93430878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63B7F-B31F-4D80-B6AD-BB17158C15FC}"/>
              </a:ext>
            </a:extLst>
          </p:cNvPr>
          <p:cNvSpPr>
            <a:spLocks noGrp="1"/>
          </p:cNvSpPr>
          <p:nvPr>
            <p:ph type="title"/>
          </p:nvPr>
        </p:nvSpPr>
        <p:spPr/>
        <p:txBody>
          <a:bodyPr/>
          <a:lstStyle/>
          <a:p>
            <a:r>
              <a:rPr lang="en-GB" b="1" dirty="0"/>
              <a:t>Contemporary Challenges</a:t>
            </a:r>
            <a:endParaRPr lang="en-GB" dirty="0"/>
          </a:p>
        </p:txBody>
      </p:sp>
      <p:sp>
        <p:nvSpPr>
          <p:cNvPr id="3" name="Content Placeholder 2">
            <a:extLst>
              <a:ext uri="{FF2B5EF4-FFF2-40B4-BE49-F238E27FC236}">
                <a16:creationId xmlns:a16="http://schemas.microsoft.com/office/drawing/2014/main" id="{58ED1A0F-3C02-4735-9D3F-E06E37533FF0}"/>
              </a:ext>
            </a:extLst>
          </p:cNvPr>
          <p:cNvSpPr>
            <a:spLocks noGrp="1"/>
          </p:cNvSpPr>
          <p:nvPr>
            <p:ph idx="1"/>
          </p:nvPr>
        </p:nvSpPr>
        <p:spPr/>
        <p:txBody>
          <a:bodyPr>
            <a:normAutofit fontScale="85000" lnSpcReduction="10000"/>
          </a:bodyPr>
          <a:lstStyle/>
          <a:p>
            <a:r>
              <a:rPr lang="en-GB" sz="2800" dirty="0"/>
              <a:t>Criminal justice systems are never static; the crimes to which they respond, the society in which those crimes are perpetrated, and the agencies and personnel that bring offenders to justice are subject to change over time.</a:t>
            </a:r>
          </a:p>
          <a:p>
            <a:endParaRPr lang="en-GB" sz="2800" dirty="0"/>
          </a:p>
          <a:p>
            <a:r>
              <a:rPr lang="en-GB" sz="2800" dirty="0"/>
              <a:t>It is clear that agencies involved in all stages of the process are facing increasingly complex demands and are undergoing change as a consequence of responses to social transformation, shifts in governmental policy and the impact of financial austerity.  </a:t>
            </a:r>
          </a:p>
        </p:txBody>
      </p:sp>
    </p:spTree>
    <p:extLst>
      <p:ext uri="{BB962C8B-B14F-4D97-AF65-F5344CB8AC3E}">
        <p14:creationId xmlns:p14="http://schemas.microsoft.com/office/powerpoint/2010/main" val="114939610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F0B940-FD73-4A12-B82C-5D8BC8130855}"/>
              </a:ext>
            </a:extLst>
          </p:cNvPr>
          <p:cNvSpPr>
            <a:spLocks noGrp="1"/>
          </p:cNvSpPr>
          <p:nvPr>
            <p:ph type="title"/>
          </p:nvPr>
        </p:nvSpPr>
        <p:spPr/>
        <p:txBody>
          <a:bodyPr/>
          <a:lstStyle/>
          <a:p>
            <a:r>
              <a:rPr lang="en-GB" dirty="0"/>
              <a:t>Technology</a:t>
            </a:r>
          </a:p>
        </p:txBody>
      </p:sp>
      <p:sp>
        <p:nvSpPr>
          <p:cNvPr id="3" name="Content Placeholder 2">
            <a:extLst>
              <a:ext uri="{FF2B5EF4-FFF2-40B4-BE49-F238E27FC236}">
                <a16:creationId xmlns:a16="http://schemas.microsoft.com/office/drawing/2014/main" id="{0DC3A961-8043-4A5C-896E-E50D05E86039}"/>
              </a:ext>
            </a:extLst>
          </p:cNvPr>
          <p:cNvSpPr>
            <a:spLocks noGrp="1"/>
          </p:cNvSpPr>
          <p:nvPr>
            <p:ph idx="1"/>
          </p:nvPr>
        </p:nvSpPr>
        <p:spPr/>
        <p:txBody>
          <a:bodyPr>
            <a:normAutofit fontScale="92500" lnSpcReduction="20000"/>
          </a:bodyPr>
          <a:lstStyle/>
          <a:p>
            <a:r>
              <a:rPr lang="en-GB" sz="2400" dirty="0"/>
              <a:t>In terms of significant social transformation, technology has played a transformative role across the criminal justice sector by promoting a more efficient use of resources and facilitating more coherent communication between the various agencies.</a:t>
            </a:r>
          </a:p>
          <a:p>
            <a:endParaRPr lang="en-GB" sz="2400" dirty="0"/>
          </a:p>
          <a:p>
            <a:r>
              <a:rPr lang="en-GB" sz="2400" dirty="0"/>
              <a:t>But technological developments have also presented novel problems for the delivery of justice.</a:t>
            </a:r>
          </a:p>
          <a:p>
            <a:endParaRPr lang="en-GB" sz="2400" dirty="0"/>
          </a:p>
          <a:p>
            <a:r>
              <a:rPr lang="en-GB" sz="2400" dirty="0"/>
              <a:t>The system must respond effectively to new forms of criminal activity, many of which are associated with technological innovations.   </a:t>
            </a:r>
          </a:p>
        </p:txBody>
      </p:sp>
    </p:spTree>
    <p:extLst>
      <p:ext uri="{BB962C8B-B14F-4D97-AF65-F5344CB8AC3E}">
        <p14:creationId xmlns:p14="http://schemas.microsoft.com/office/powerpoint/2010/main" val="100037495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BB83E-5F5A-4665-9DA8-4E66005ACE6E}"/>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4FD0C5EE-96F5-4788-BA90-7D9B051FB59C}"/>
              </a:ext>
            </a:extLst>
          </p:cNvPr>
          <p:cNvSpPr>
            <a:spLocks noGrp="1"/>
          </p:cNvSpPr>
          <p:nvPr>
            <p:ph idx="1"/>
          </p:nvPr>
        </p:nvSpPr>
        <p:spPr>
          <a:xfrm>
            <a:off x="677334" y="1554481"/>
            <a:ext cx="8596668" cy="4486882"/>
          </a:xfrm>
        </p:spPr>
        <p:txBody>
          <a:bodyPr>
            <a:normAutofit fontScale="85000" lnSpcReduction="10000"/>
          </a:bodyPr>
          <a:lstStyle/>
          <a:p>
            <a:pPr fontAlgn="base"/>
            <a:r>
              <a:rPr lang="en-GB" sz="2400" dirty="0"/>
              <a:t>It is without doubt that justice is fundamental to the successful functioning of any civilised society, and the central purpose of the criminal justice system is to deliver a fair, effective, efficient and accountable process which brings perpetrators of crime to justice. </a:t>
            </a:r>
          </a:p>
          <a:p>
            <a:pPr fontAlgn="base"/>
            <a:endParaRPr lang="en-GB" sz="2400" dirty="0"/>
          </a:p>
          <a:p>
            <a:pPr fontAlgn="base"/>
            <a:r>
              <a:rPr lang="en-GB" sz="2400" dirty="0"/>
              <a:t>To assist with the implementation of the desired aims, criminal justice practitioners should develop an understanding of relevant criminological theories about the nature of crime and its underlying causes, in order to improve responses to crime. </a:t>
            </a:r>
          </a:p>
          <a:p>
            <a:pPr fontAlgn="base"/>
            <a:endParaRPr lang="en-GB" sz="2400" dirty="0"/>
          </a:p>
          <a:p>
            <a:pPr fontAlgn="base"/>
            <a:r>
              <a:rPr lang="en-GB" sz="2400" dirty="0"/>
              <a:t>As outlined above, there are a number of key agencies involved in the delivery of criminal justice, including the police, the CPS, the criminal courts, the prison service and the probation service.  </a:t>
            </a:r>
          </a:p>
        </p:txBody>
      </p:sp>
    </p:spTree>
    <p:extLst>
      <p:ext uri="{BB962C8B-B14F-4D97-AF65-F5344CB8AC3E}">
        <p14:creationId xmlns:p14="http://schemas.microsoft.com/office/powerpoint/2010/main" val="425677065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69554A-E544-41E9-AC8F-374B01E81C1B}"/>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33EE9D20-2E63-4356-8020-58E60E3C2E0D}"/>
              </a:ext>
            </a:extLst>
          </p:cNvPr>
          <p:cNvSpPr>
            <a:spLocks noGrp="1"/>
          </p:cNvSpPr>
          <p:nvPr>
            <p:ph idx="1"/>
          </p:nvPr>
        </p:nvSpPr>
        <p:spPr/>
        <p:txBody>
          <a:bodyPr/>
          <a:lstStyle/>
          <a:p>
            <a:r>
              <a:rPr lang="en-GB" dirty="0"/>
              <a:t>Split into 3 groups.</a:t>
            </a:r>
          </a:p>
          <a:p>
            <a:endParaRPr lang="en-GB" dirty="0"/>
          </a:p>
          <a:p>
            <a:r>
              <a:rPr lang="en-GB" dirty="0"/>
              <a:t>Use your laptop/phone/library to research one of the following</a:t>
            </a:r>
          </a:p>
          <a:p>
            <a:pPr lvl="1"/>
            <a:r>
              <a:rPr lang="en-GB" dirty="0"/>
              <a:t>Durkheim and Anomie</a:t>
            </a:r>
          </a:p>
          <a:p>
            <a:pPr lvl="1"/>
            <a:r>
              <a:rPr lang="en-GB" dirty="0"/>
              <a:t>Bentham and Beccaria and classicist Criminology (can include Routine Activities and Rational Choice theory)</a:t>
            </a:r>
          </a:p>
          <a:p>
            <a:pPr lvl="1"/>
            <a:r>
              <a:rPr lang="en-GB" dirty="0"/>
              <a:t>Positivist Criminology</a:t>
            </a:r>
          </a:p>
          <a:p>
            <a:pPr marL="57150" indent="0">
              <a:buNone/>
            </a:pPr>
            <a:endParaRPr lang="en-GB" dirty="0"/>
          </a:p>
          <a:p>
            <a:pPr indent="-285750"/>
            <a:r>
              <a:rPr lang="en-GB" dirty="0"/>
              <a:t>Come up with 5 key/interesting points about these theories of crime to discuss with the class.</a:t>
            </a:r>
          </a:p>
        </p:txBody>
      </p:sp>
    </p:spTree>
    <p:extLst>
      <p:ext uri="{BB962C8B-B14F-4D97-AF65-F5344CB8AC3E}">
        <p14:creationId xmlns:p14="http://schemas.microsoft.com/office/powerpoint/2010/main" val="380458135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194" name="Picture 2" descr="Lisa Simpson&amp;#39;s Presentation | Know Your Meme">
            <a:extLst>
              <a:ext uri="{FF2B5EF4-FFF2-40B4-BE49-F238E27FC236}">
                <a16:creationId xmlns:a16="http://schemas.microsoft.com/office/drawing/2014/main" id="{3B92B765-51EA-4A69-9F17-FCCE75A04D1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607" r="5755"/>
          <a:stretch/>
        </p:blipFill>
        <p:spPr bwMode="auto">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AB1C9AF1-0973-49A7-80A1-39477FF8F399}"/>
              </a:ext>
            </a:extLst>
          </p:cNvPr>
          <p:cNvSpPr>
            <a:spLocks noGrp="1"/>
          </p:cNvSpPr>
          <p:nvPr>
            <p:ph type="title"/>
          </p:nvPr>
        </p:nvSpPr>
        <p:spPr>
          <a:xfrm>
            <a:off x="677333" y="609600"/>
            <a:ext cx="3851123" cy="1320800"/>
          </a:xfrm>
        </p:spPr>
        <p:txBody>
          <a:bodyPr>
            <a:normAutofit/>
          </a:bodyPr>
          <a:lstStyle/>
          <a:p>
            <a:r>
              <a:rPr lang="en-GB" dirty="0"/>
              <a:t>Any final questions?</a:t>
            </a:r>
          </a:p>
        </p:txBody>
      </p:sp>
      <p:sp>
        <p:nvSpPr>
          <p:cNvPr id="3" name="Content Placeholder 2">
            <a:extLst>
              <a:ext uri="{FF2B5EF4-FFF2-40B4-BE49-F238E27FC236}">
                <a16:creationId xmlns:a16="http://schemas.microsoft.com/office/drawing/2014/main" id="{8EE2118D-A3E4-4BDE-9878-7FD46B1F0B6B}"/>
              </a:ext>
            </a:extLst>
          </p:cNvPr>
          <p:cNvSpPr>
            <a:spLocks noGrp="1"/>
          </p:cNvSpPr>
          <p:nvPr>
            <p:ph idx="1"/>
          </p:nvPr>
        </p:nvSpPr>
        <p:spPr>
          <a:xfrm>
            <a:off x="677334" y="2160589"/>
            <a:ext cx="3851122" cy="3880773"/>
          </a:xfrm>
        </p:spPr>
        <p:txBody>
          <a:bodyPr>
            <a:normAutofit/>
          </a:bodyPr>
          <a:lstStyle/>
          <a:p>
            <a:r>
              <a:rPr lang="en-GB" dirty="0"/>
              <a:t>Thanks for coming!</a:t>
            </a:r>
          </a:p>
          <a:p>
            <a:r>
              <a:rPr lang="en-GB" dirty="0"/>
              <a:t>See you all soon!</a:t>
            </a:r>
          </a:p>
        </p:txBody>
      </p:sp>
      <p:cxnSp>
        <p:nvCxnSpPr>
          <p:cNvPr id="71" name="Straight Connector 70">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3" name="Straight Connector 72">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75"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7"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9"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83"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5"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87"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Content Placeholder 2">
            <a:extLst>
              <a:ext uri="{FF2B5EF4-FFF2-40B4-BE49-F238E27FC236}">
                <a16:creationId xmlns:a16="http://schemas.microsoft.com/office/drawing/2014/main" id="{05D225B9-1E07-4E8C-85EF-6CEF5EC57927}"/>
              </a:ext>
            </a:extLst>
          </p:cNvPr>
          <p:cNvSpPr txBox="1">
            <a:spLocks/>
          </p:cNvSpPr>
          <p:nvPr/>
        </p:nvSpPr>
        <p:spPr>
          <a:xfrm>
            <a:off x="6124496" y="2160588"/>
            <a:ext cx="3851122" cy="3880773"/>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3600" dirty="0"/>
              <a:t>Have a great rest of your week!</a:t>
            </a:r>
          </a:p>
        </p:txBody>
      </p:sp>
    </p:spTree>
    <p:extLst>
      <p:ext uri="{BB962C8B-B14F-4D97-AF65-F5344CB8AC3E}">
        <p14:creationId xmlns:p14="http://schemas.microsoft.com/office/powerpoint/2010/main" val="30668115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0</TotalTime>
  <Words>2954</Words>
  <Application>Microsoft Office PowerPoint</Application>
  <PresentationFormat>Widescreen</PresentationFormat>
  <Paragraphs>317</Paragraphs>
  <Slides>47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47</vt:i4>
      </vt:variant>
    </vt:vector>
  </HeadingPairs>
  <TitlesOfParts>
    <vt:vector size="53" baseType="lpstr">
      <vt:lpstr>Arial</vt:lpstr>
      <vt:lpstr>Calibri</vt:lpstr>
      <vt:lpstr>Times New Roman</vt:lpstr>
      <vt:lpstr>Trebuchet MS</vt:lpstr>
      <vt:lpstr>Wingdings 3</vt:lpstr>
      <vt:lpstr>Facet</vt:lpstr>
      <vt:lpstr>Policing the Public</vt:lpstr>
      <vt:lpstr>Introduction to the Module</vt:lpstr>
      <vt:lpstr>A bit about me</vt:lpstr>
      <vt:lpstr>General Information</vt:lpstr>
      <vt:lpstr>My availability to you</vt:lpstr>
      <vt:lpstr>Assessment Criteria</vt:lpstr>
      <vt:lpstr>Assessment 1 Overview</vt:lpstr>
      <vt:lpstr>On to some CONTENT!</vt:lpstr>
      <vt:lpstr>Criminal Justice and Criminology</vt:lpstr>
      <vt:lpstr>Behaviour and Crime</vt:lpstr>
      <vt:lpstr>What is crime?</vt:lpstr>
      <vt:lpstr>What is Crime?</vt:lpstr>
      <vt:lpstr>Why do people commit Crime?</vt:lpstr>
      <vt:lpstr>Criminological Theories</vt:lpstr>
      <vt:lpstr>Introduction to Key Criminological Theories</vt:lpstr>
      <vt:lpstr>Key Criminological Theories</vt:lpstr>
      <vt:lpstr>Classicism</vt:lpstr>
      <vt:lpstr>Impact Of The Period Of Enlightenment – The Age of Reason</vt:lpstr>
      <vt:lpstr>EARLY CLASSCISM </vt:lpstr>
      <vt:lpstr>Cesar Beccaria (1738-94)</vt:lpstr>
      <vt:lpstr>Jeremy Bentham (1748-1832)</vt:lpstr>
      <vt:lpstr>Contemporary Classicism</vt:lpstr>
      <vt:lpstr>SUMMARY OF  EARLY CLASSICISM </vt:lpstr>
      <vt:lpstr>Three Key Strands of Classic Criminology</vt:lpstr>
      <vt:lpstr>Positivism</vt:lpstr>
      <vt:lpstr>Positivism</vt:lpstr>
      <vt:lpstr>Positivism</vt:lpstr>
      <vt:lpstr>Biological Positivism</vt:lpstr>
      <vt:lpstr>Biological Positivism</vt:lpstr>
      <vt:lpstr>Biological Positivism</vt:lpstr>
      <vt:lpstr>Emile Durkheim (1858-1917)</vt:lpstr>
      <vt:lpstr>There are many theories within criminology as to why crime is committed:</vt:lpstr>
      <vt:lpstr>Why is criminological theory important?</vt:lpstr>
      <vt:lpstr>The Agencies</vt:lpstr>
      <vt:lpstr>What role do agencies perform?</vt:lpstr>
      <vt:lpstr>What do these agencies do?</vt:lpstr>
      <vt:lpstr>The Criminal Courts</vt:lpstr>
      <vt:lpstr>The Prison Service</vt:lpstr>
      <vt:lpstr>The Probation Service</vt:lpstr>
      <vt:lpstr>Victims</vt:lpstr>
      <vt:lpstr>Victims</vt:lpstr>
      <vt:lpstr>Golden Rule as a Police Officer</vt:lpstr>
      <vt:lpstr>Contemporary Challenges</vt:lpstr>
      <vt:lpstr>Technology</vt:lpstr>
      <vt:lpstr>Summary</vt:lpstr>
      <vt:lpstr>Activity</vt:lpstr>
      <vt:lpstr>Any final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Policing the Public</dc:title>
  <dc:creator>Luke Roach</dc:creator>
  <cp:lastModifiedBy>Luke Roach</cp:lastModifiedBy>
  <cp:revision>1</cp:revision>
  <dcterms:created xsi:type="dcterms:W3CDTF">2022-01-25T08:07:20Z</dcterms:created>
  <dcterms:modified xsi:type="dcterms:W3CDTF">2022-01-25T10:47:18Z</dcterms:modified>
</cp:coreProperties>
</file>