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9"/>
  </p:notesMasterIdLst>
  <p:sldIdLst>
    <p:sldId id="256" r:id="rId5"/>
    <p:sldId id="271" r:id="rId6"/>
    <p:sldId id="257" r:id="rId7"/>
    <p:sldId id="258" r:id="rId8"/>
    <p:sldId id="259" r:id="rId9"/>
    <p:sldId id="260" r:id="rId10"/>
    <p:sldId id="261" r:id="rId11"/>
    <p:sldId id="262" r:id="rId12"/>
    <p:sldId id="263" r:id="rId13"/>
    <p:sldId id="264" r:id="rId14"/>
    <p:sldId id="268" r:id="rId15"/>
    <p:sldId id="270" r:id="rId16"/>
    <p:sldId id="269" r:id="rId17"/>
    <p:sldId id="266"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AAA471-6540-418B-9480-2A79CFD5EEEF}" v="2" dt="2022-03-15T13:34:39.9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1439" autoAdjust="0"/>
  </p:normalViewPr>
  <p:slideViewPr>
    <p:cSldViewPr snapToGrid="0" showGuides="1">
      <p:cViewPr varScale="1">
        <p:scale>
          <a:sx n="75" d="100"/>
          <a:sy n="75" d="100"/>
        </p:scale>
        <p:origin x="931" y="6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_rels/data3.xml.rels><?xml version="1.0" encoding="UTF-8" standalone="yes"?>
<Relationships xmlns="http://schemas.openxmlformats.org/package/2006/relationships"><Relationship Id="rId8" Type="http://schemas.openxmlformats.org/officeDocument/2006/relationships/image" Target="../media/image19.svg"/><Relationship Id="rId13" Type="http://schemas.openxmlformats.org/officeDocument/2006/relationships/image" Target="../media/image24.pn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 Id="rId14" Type="http://schemas.openxmlformats.org/officeDocument/2006/relationships/image" Target="../media/image2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9.svg"/><Relationship Id="rId13" Type="http://schemas.openxmlformats.org/officeDocument/2006/relationships/image" Target="../media/image24.pn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 Id="rId1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data1.xml><?xml version="1.0" encoding="utf-8"?>
<dgm:dataModel xmlns:dgm="http://schemas.openxmlformats.org/drawingml/2006/diagram" xmlns:a="http://schemas.openxmlformats.org/drawingml/2006/main">
  <dgm:ptLst>
    <dgm:pt modelId="{21665790-3452-41C9-8A88-56E911189A2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5B5EB48E-3D59-407D-9422-D9FAB372CADE}">
      <dgm:prSet/>
      <dgm:spPr/>
      <dgm:t>
        <a:bodyPr/>
        <a:lstStyle/>
        <a:p>
          <a:r>
            <a:rPr lang="en-US"/>
            <a:t>VIDEO GAMES</a:t>
          </a:r>
        </a:p>
      </dgm:t>
    </dgm:pt>
    <dgm:pt modelId="{54107792-5D16-4CC6-8860-D0ADD0B06093}" type="parTrans" cxnId="{F223A690-1AA8-4E49-B9DD-97278C65F877}">
      <dgm:prSet/>
      <dgm:spPr/>
      <dgm:t>
        <a:bodyPr/>
        <a:lstStyle/>
        <a:p>
          <a:endParaRPr lang="en-US"/>
        </a:p>
      </dgm:t>
    </dgm:pt>
    <dgm:pt modelId="{AB27F157-D62A-4138-BBCB-81C451FAA0D1}" type="sibTrans" cxnId="{F223A690-1AA8-4E49-B9DD-97278C65F877}">
      <dgm:prSet/>
      <dgm:spPr/>
      <dgm:t>
        <a:bodyPr/>
        <a:lstStyle/>
        <a:p>
          <a:endParaRPr lang="en-US"/>
        </a:p>
      </dgm:t>
    </dgm:pt>
    <dgm:pt modelId="{8A52F434-58FC-4075-9D11-4518A7002D98}">
      <dgm:prSet/>
      <dgm:spPr/>
      <dgm:t>
        <a:bodyPr/>
        <a:lstStyle/>
        <a:p>
          <a:r>
            <a:rPr lang="en-US"/>
            <a:t>PS5</a:t>
          </a:r>
        </a:p>
      </dgm:t>
    </dgm:pt>
    <dgm:pt modelId="{C4BE52A1-4BD7-45F7-9DFE-CF79B5BBA54C}" type="parTrans" cxnId="{13A3C94C-4B11-4391-90BB-5E336F8BE9D1}">
      <dgm:prSet/>
      <dgm:spPr/>
      <dgm:t>
        <a:bodyPr/>
        <a:lstStyle/>
        <a:p>
          <a:endParaRPr lang="en-US"/>
        </a:p>
      </dgm:t>
    </dgm:pt>
    <dgm:pt modelId="{1012DAB6-5E5B-47CC-8737-F95FA99B0A9B}" type="sibTrans" cxnId="{13A3C94C-4B11-4391-90BB-5E336F8BE9D1}">
      <dgm:prSet/>
      <dgm:spPr/>
      <dgm:t>
        <a:bodyPr/>
        <a:lstStyle/>
        <a:p>
          <a:endParaRPr lang="en-US"/>
        </a:p>
      </dgm:t>
    </dgm:pt>
    <dgm:pt modelId="{92DCDE69-AAAD-4FB4-A5F8-2DF6ED7F1705}">
      <dgm:prSet/>
      <dgm:spPr/>
      <dgm:t>
        <a:bodyPr/>
        <a:lstStyle/>
        <a:p>
          <a:r>
            <a:rPr lang="en-US"/>
            <a:t>XBOX</a:t>
          </a:r>
        </a:p>
      </dgm:t>
    </dgm:pt>
    <dgm:pt modelId="{7ADE7C87-16FB-4298-8F2E-B26600B8F5F9}" type="parTrans" cxnId="{636312DF-6662-4C51-9ED8-A8E7FA3A7A9F}">
      <dgm:prSet/>
      <dgm:spPr/>
      <dgm:t>
        <a:bodyPr/>
        <a:lstStyle/>
        <a:p>
          <a:endParaRPr lang="en-US"/>
        </a:p>
      </dgm:t>
    </dgm:pt>
    <dgm:pt modelId="{B8E48CFC-22B6-4D82-8C3D-82D6CDB475FD}" type="sibTrans" cxnId="{636312DF-6662-4C51-9ED8-A8E7FA3A7A9F}">
      <dgm:prSet/>
      <dgm:spPr/>
      <dgm:t>
        <a:bodyPr/>
        <a:lstStyle/>
        <a:p>
          <a:endParaRPr lang="en-US"/>
        </a:p>
      </dgm:t>
    </dgm:pt>
    <dgm:pt modelId="{B2AB7A76-1ED8-4F1D-85BB-4017784E3C72}">
      <dgm:prSet/>
      <dgm:spPr/>
      <dgm:t>
        <a:bodyPr/>
        <a:lstStyle/>
        <a:p>
          <a:r>
            <a:rPr lang="en-US"/>
            <a:t>COFFE</a:t>
          </a:r>
        </a:p>
      </dgm:t>
    </dgm:pt>
    <dgm:pt modelId="{ACCDCB5A-5E79-4248-A21C-578C21D07B44}" type="parTrans" cxnId="{242CF5E6-0063-4841-AADD-417C7B0E7516}">
      <dgm:prSet/>
      <dgm:spPr/>
      <dgm:t>
        <a:bodyPr/>
        <a:lstStyle/>
        <a:p>
          <a:endParaRPr lang="en-US"/>
        </a:p>
      </dgm:t>
    </dgm:pt>
    <dgm:pt modelId="{5D471F8F-AC31-4C97-A299-1AEDACA1CC7A}" type="sibTrans" cxnId="{242CF5E6-0063-4841-AADD-417C7B0E7516}">
      <dgm:prSet/>
      <dgm:spPr/>
      <dgm:t>
        <a:bodyPr/>
        <a:lstStyle/>
        <a:p>
          <a:endParaRPr lang="en-US"/>
        </a:p>
      </dgm:t>
    </dgm:pt>
    <dgm:pt modelId="{34C53725-6707-4B6F-868E-FAA34BE6607B}">
      <dgm:prSet/>
      <dgm:spPr/>
      <dgm:t>
        <a:bodyPr/>
        <a:lstStyle/>
        <a:p>
          <a:r>
            <a:rPr lang="en-US" dirty="0"/>
            <a:t>PLACE TO PLAY </a:t>
          </a:r>
        </a:p>
      </dgm:t>
    </dgm:pt>
    <dgm:pt modelId="{D694C494-DB6B-4B72-8C88-7FF17D127A3E}" type="parTrans" cxnId="{5F02C47C-9709-451E-98CA-3E350C8EAD9E}">
      <dgm:prSet/>
      <dgm:spPr/>
      <dgm:t>
        <a:bodyPr/>
        <a:lstStyle/>
        <a:p>
          <a:endParaRPr lang="en-US"/>
        </a:p>
      </dgm:t>
    </dgm:pt>
    <dgm:pt modelId="{BFB8DB5D-2E2E-451F-9B6E-CBF53113BFE5}" type="sibTrans" cxnId="{5F02C47C-9709-451E-98CA-3E350C8EAD9E}">
      <dgm:prSet/>
      <dgm:spPr/>
      <dgm:t>
        <a:bodyPr/>
        <a:lstStyle/>
        <a:p>
          <a:endParaRPr lang="en-US"/>
        </a:p>
      </dgm:t>
    </dgm:pt>
    <dgm:pt modelId="{33C90C70-058D-4E40-B9F8-477F0A76A6B1}">
      <dgm:prSet/>
      <dgm:spPr/>
      <dgm:t>
        <a:bodyPr/>
        <a:lstStyle/>
        <a:p>
          <a:r>
            <a:rPr lang="en-GB"/>
            <a:t>Tournaments</a:t>
          </a:r>
          <a:endParaRPr lang="en-US"/>
        </a:p>
      </dgm:t>
    </dgm:pt>
    <dgm:pt modelId="{1673A46A-CABC-4B4D-92A7-01E5C694388D}" type="parTrans" cxnId="{4AA5B2F8-86B7-4C06-9F34-5E4DB97643CE}">
      <dgm:prSet/>
      <dgm:spPr/>
      <dgm:t>
        <a:bodyPr/>
        <a:lstStyle/>
        <a:p>
          <a:endParaRPr lang="en-US"/>
        </a:p>
      </dgm:t>
    </dgm:pt>
    <dgm:pt modelId="{47E8EC7B-0931-41D3-8882-B51AC49B8F87}" type="sibTrans" cxnId="{4AA5B2F8-86B7-4C06-9F34-5E4DB97643CE}">
      <dgm:prSet/>
      <dgm:spPr/>
      <dgm:t>
        <a:bodyPr/>
        <a:lstStyle/>
        <a:p>
          <a:endParaRPr lang="en-US"/>
        </a:p>
      </dgm:t>
    </dgm:pt>
    <dgm:pt modelId="{9CD1F2BA-EF99-4CFA-9D15-355BA77C6F3C}">
      <dgm:prSet/>
      <dgm:spPr/>
      <dgm:t>
        <a:bodyPr/>
        <a:lstStyle/>
        <a:p>
          <a:r>
            <a:rPr lang="en-US" dirty="0"/>
            <a:t>Open hours 10am-22pm Close Monday</a:t>
          </a:r>
        </a:p>
      </dgm:t>
    </dgm:pt>
    <dgm:pt modelId="{9063417F-401F-4100-8B23-0FAF3854761F}" type="parTrans" cxnId="{9E93D5DE-72C1-4497-A5EC-30921CE93F19}">
      <dgm:prSet/>
      <dgm:spPr/>
      <dgm:t>
        <a:bodyPr/>
        <a:lstStyle/>
        <a:p>
          <a:endParaRPr lang="en-US"/>
        </a:p>
      </dgm:t>
    </dgm:pt>
    <dgm:pt modelId="{C53EFA39-0213-4216-A6DC-D9B133319C32}" type="sibTrans" cxnId="{9E93D5DE-72C1-4497-A5EC-30921CE93F19}">
      <dgm:prSet/>
      <dgm:spPr/>
      <dgm:t>
        <a:bodyPr/>
        <a:lstStyle/>
        <a:p>
          <a:endParaRPr lang="en-US"/>
        </a:p>
      </dgm:t>
    </dgm:pt>
    <dgm:pt modelId="{B6D21710-1FA6-4218-B892-3411B772353B}">
      <dgm:prSet/>
      <dgm:spPr/>
      <dgm:t>
        <a:bodyPr/>
        <a:lstStyle/>
        <a:p>
          <a:r>
            <a:rPr lang="en-US"/>
            <a:t>PS4</a:t>
          </a:r>
        </a:p>
      </dgm:t>
    </dgm:pt>
    <dgm:pt modelId="{08786EA4-C852-42D2-80BB-F00BA2993681}" type="sibTrans" cxnId="{3C2517DA-551B-47EE-A9AF-8450B233CDA3}">
      <dgm:prSet/>
      <dgm:spPr/>
      <dgm:t>
        <a:bodyPr/>
        <a:lstStyle/>
        <a:p>
          <a:endParaRPr lang="en-US"/>
        </a:p>
      </dgm:t>
    </dgm:pt>
    <dgm:pt modelId="{DFC88D74-1F1B-4B6A-8FE6-02D56086C92E}" type="parTrans" cxnId="{3C2517DA-551B-47EE-A9AF-8450B233CDA3}">
      <dgm:prSet/>
      <dgm:spPr/>
      <dgm:t>
        <a:bodyPr/>
        <a:lstStyle/>
        <a:p>
          <a:endParaRPr lang="en-US"/>
        </a:p>
      </dgm:t>
    </dgm:pt>
    <dgm:pt modelId="{9C9E5E97-2038-4FAC-B119-5C0F1F624FC0}" type="pres">
      <dgm:prSet presAssocID="{21665790-3452-41C9-8A88-56E911189A26}" presName="vert0" presStyleCnt="0">
        <dgm:presLayoutVars>
          <dgm:dir/>
          <dgm:animOne val="branch"/>
          <dgm:animLvl val="lvl"/>
        </dgm:presLayoutVars>
      </dgm:prSet>
      <dgm:spPr/>
    </dgm:pt>
    <dgm:pt modelId="{4C684E14-043F-42BD-BD23-044B3A595E1B}" type="pres">
      <dgm:prSet presAssocID="{5B5EB48E-3D59-407D-9422-D9FAB372CADE}" presName="thickLine" presStyleLbl="alignNode1" presStyleIdx="0" presStyleCnt="8"/>
      <dgm:spPr/>
    </dgm:pt>
    <dgm:pt modelId="{45E8AF80-4A71-4922-BA51-8423681EC9E3}" type="pres">
      <dgm:prSet presAssocID="{5B5EB48E-3D59-407D-9422-D9FAB372CADE}" presName="horz1" presStyleCnt="0"/>
      <dgm:spPr/>
    </dgm:pt>
    <dgm:pt modelId="{5C08F579-E560-42F3-975B-B609C3323947}" type="pres">
      <dgm:prSet presAssocID="{5B5EB48E-3D59-407D-9422-D9FAB372CADE}" presName="tx1" presStyleLbl="revTx" presStyleIdx="0" presStyleCnt="8"/>
      <dgm:spPr/>
    </dgm:pt>
    <dgm:pt modelId="{BDBF7B94-5E79-4EDC-AA5D-BE352B574300}" type="pres">
      <dgm:prSet presAssocID="{5B5EB48E-3D59-407D-9422-D9FAB372CADE}" presName="vert1" presStyleCnt="0"/>
      <dgm:spPr/>
    </dgm:pt>
    <dgm:pt modelId="{3F5DC779-973A-4E08-B83D-18319B62FD87}" type="pres">
      <dgm:prSet presAssocID="{B6D21710-1FA6-4218-B892-3411B772353B}" presName="thickLine" presStyleLbl="alignNode1" presStyleIdx="1" presStyleCnt="8"/>
      <dgm:spPr/>
    </dgm:pt>
    <dgm:pt modelId="{7E96110D-CDDA-4864-9E44-1E8A1380657B}" type="pres">
      <dgm:prSet presAssocID="{B6D21710-1FA6-4218-B892-3411B772353B}" presName="horz1" presStyleCnt="0"/>
      <dgm:spPr/>
    </dgm:pt>
    <dgm:pt modelId="{8BFB76AE-1CA7-4DDA-9AA8-E6513B09A34F}" type="pres">
      <dgm:prSet presAssocID="{B6D21710-1FA6-4218-B892-3411B772353B}" presName="tx1" presStyleLbl="revTx" presStyleIdx="1" presStyleCnt="8"/>
      <dgm:spPr/>
    </dgm:pt>
    <dgm:pt modelId="{7FE46D01-509E-467C-B40F-2B3C04507A15}" type="pres">
      <dgm:prSet presAssocID="{B6D21710-1FA6-4218-B892-3411B772353B}" presName="vert1" presStyleCnt="0"/>
      <dgm:spPr/>
    </dgm:pt>
    <dgm:pt modelId="{E41EFC7B-59FD-4CA5-AF23-707ABC282143}" type="pres">
      <dgm:prSet presAssocID="{8A52F434-58FC-4075-9D11-4518A7002D98}" presName="thickLine" presStyleLbl="alignNode1" presStyleIdx="2" presStyleCnt="8"/>
      <dgm:spPr/>
    </dgm:pt>
    <dgm:pt modelId="{F4998A4D-D023-4FC5-B1C7-18F4852D81D7}" type="pres">
      <dgm:prSet presAssocID="{8A52F434-58FC-4075-9D11-4518A7002D98}" presName="horz1" presStyleCnt="0"/>
      <dgm:spPr/>
    </dgm:pt>
    <dgm:pt modelId="{FFB53B14-1693-4F25-A862-DAF6932830B8}" type="pres">
      <dgm:prSet presAssocID="{8A52F434-58FC-4075-9D11-4518A7002D98}" presName="tx1" presStyleLbl="revTx" presStyleIdx="2" presStyleCnt="8"/>
      <dgm:spPr/>
    </dgm:pt>
    <dgm:pt modelId="{7DEBCCB0-8119-4E1A-B40B-1D3DE2C31B0E}" type="pres">
      <dgm:prSet presAssocID="{8A52F434-58FC-4075-9D11-4518A7002D98}" presName="vert1" presStyleCnt="0"/>
      <dgm:spPr/>
    </dgm:pt>
    <dgm:pt modelId="{C7B1B7B0-3B3D-4C62-ABA2-5562D83A5303}" type="pres">
      <dgm:prSet presAssocID="{92DCDE69-AAAD-4FB4-A5F8-2DF6ED7F1705}" presName="thickLine" presStyleLbl="alignNode1" presStyleIdx="3" presStyleCnt="8"/>
      <dgm:spPr/>
    </dgm:pt>
    <dgm:pt modelId="{E5596C45-9B8A-4E6E-9845-0E80F7DF8B80}" type="pres">
      <dgm:prSet presAssocID="{92DCDE69-AAAD-4FB4-A5F8-2DF6ED7F1705}" presName="horz1" presStyleCnt="0"/>
      <dgm:spPr/>
    </dgm:pt>
    <dgm:pt modelId="{7AAE30E8-AA85-4F7B-ACDB-EF2727E9D0CE}" type="pres">
      <dgm:prSet presAssocID="{92DCDE69-AAAD-4FB4-A5F8-2DF6ED7F1705}" presName="tx1" presStyleLbl="revTx" presStyleIdx="3" presStyleCnt="8"/>
      <dgm:spPr/>
    </dgm:pt>
    <dgm:pt modelId="{2BF34D69-550E-456D-9572-6DB70884664E}" type="pres">
      <dgm:prSet presAssocID="{92DCDE69-AAAD-4FB4-A5F8-2DF6ED7F1705}" presName="vert1" presStyleCnt="0"/>
      <dgm:spPr/>
    </dgm:pt>
    <dgm:pt modelId="{D1FF574A-7E91-4C32-AC38-6F8E62C8EEFB}" type="pres">
      <dgm:prSet presAssocID="{B2AB7A76-1ED8-4F1D-85BB-4017784E3C72}" presName="thickLine" presStyleLbl="alignNode1" presStyleIdx="4" presStyleCnt="8"/>
      <dgm:spPr/>
    </dgm:pt>
    <dgm:pt modelId="{C869EEDD-E04C-480D-89CD-2630B6E1C247}" type="pres">
      <dgm:prSet presAssocID="{B2AB7A76-1ED8-4F1D-85BB-4017784E3C72}" presName="horz1" presStyleCnt="0"/>
      <dgm:spPr/>
    </dgm:pt>
    <dgm:pt modelId="{4472C1B9-D9BF-4FC1-BE8D-A22E99917007}" type="pres">
      <dgm:prSet presAssocID="{B2AB7A76-1ED8-4F1D-85BB-4017784E3C72}" presName="tx1" presStyleLbl="revTx" presStyleIdx="4" presStyleCnt="8"/>
      <dgm:spPr/>
    </dgm:pt>
    <dgm:pt modelId="{9AB33DB3-D114-4EAE-A9D2-A104F0B4B3DC}" type="pres">
      <dgm:prSet presAssocID="{B2AB7A76-1ED8-4F1D-85BB-4017784E3C72}" presName="vert1" presStyleCnt="0"/>
      <dgm:spPr/>
    </dgm:pt>
    <dgm:pt modelId="{495DABA2-B103-47CA-8E53-1C2913AA9D4D}" type="pres">
      <dgm:prSet presAssocID="{34C53725-6707-4B6F-868E-FAA34BE6607B}" presName="thickLine" presStyleLbl="alignNode1" presStyleIdx="5" presStyleCnt="8"/>
      <dgm:spPr/>
    </dgm:pt>
    <dgm:pt modelId="{C6806FA4-6840-4F92-A108-5ED5E5AA1041}" type="pres">
      <dgm:prSet presAssocID="{34C53725-6707-4B6F-868E-FAA34BE6607B}" presName="horz1" presStyleCnt="0"/>
      <dgm:spPr/>
    </dgm:pt>
    <dgm:pt modelId="{66415EE4-D638-46CB-9AE6-86E42EE5CDF0}" type="pres">
      <dgm:prSet presAssocID="{34C53725-6707-4B6F-868E-FAA34BE6607B}" presName="tx1" presStyleLbl="revTx" presStyleIdx="5" presStyleCnt="8"/>
      <dgm:spPr/>
    </dgm:pt>
    <dgm:pt modelId="{4AC40107-CC65-4BC4-A10A-574D581635DF}" type="pres">
      <dgm:prSet presAssocID="{34C53725-6707-4B6F-868E-FAA34BE6607B}" presName="vert1" presStyleCnt="0"/>
      <dgm:spPr/>
    </dgm:pt>
    <dgm:pt modelId="{F7B6F24A-9174-4488-BBBF-04CECAE4DC6C}" type="pres">
      <dgm:prSet presAssocID="{33C90C70-058D-4E40-B9F8-477F0A76A6B1}" presName="thickLine" presStyleLbl="alignNode1" presStyleIdx="6" presStyleCnt="8"/>
      <dgm:spPr/>
    </dgm:pt>
    <dgm:pt modelId="{FD715AB8-61BA-4B6F-B6B9-AD92E8DBC9FC}" type="pres">
      <dgm:prSet presAssocID="{33C90C70-058D-4E40-B9F8-477F0A76A6B1}" presName="horz1" presStyleCnt="0"/>
      <dgm:spPr/>
    </dgm:pt>
    <dgm:pt modelId="{4005927B-8C73-4469-8DA4-B7BEA1A27A0D}" type="pres">
      <dgm:prSet presAssocID="{33C90C70-058D-4E40-B9F8-477F0A76A6B1}" presName="tx1" presStyleLbl="revTx" presStyleIdx="6" presStyleCnt="8"/>
      <dgm:spPr/>
    </dgm:pt>
    <dgm:pt modelId="{0BD3185F-ACE3-4A49-8A06-2120F1312670}" type="pres">
      <dgm:prSet presAssocID="{33C90C70-058D-4E40-B9F8-477F0A76A6B1}" presName="vert1" presStyleCnt="0"/>
      <dgm:spPr/>
    </dgm:pt>
    <dgm:pt modelId="{47DEBDE2-7EB3-4B66-86BF-E2DD109AB672}" type="pres">
      <dgm:prSet presAssocID="{9CD1F2BA-EF99-4CFA-9D15-355BA77C6F3C}" presName="thickLine" presStyleLbl="alignNode1" presStyleIdx="7" presStyleCnt="8"/>
      <dgm:spPr/>
    </dgm:pt>
    <dgm:pt modelId="{FC920A58-5971-4E78-B8A0-152510DCABDE}" type="pres">
      <dgm:prSet presAssocID="{9CD1F2BA-EF99-4CFA-9D15-355BA77C6F3C}" presName="horz1" presStyleCnt="0"/>
      <dgm:spPr/>
    </dgm:pt>
    <dgm:pt modelId="{7AE598BE-E8CE-4FF0-B5EF-E1948A3934F2}" type="pres">
      <dgm:prSet presAssocID="{9CD1F2BA-EF99-4CFA-9D15-355BA77C6F3C}" presName="tx1" presStyleLbl="revTx" presStyleIdx="7" presStyleCnt="8"/>
      <dgm:spPr/>
    </dgm:pt>
    <dgm:pt modelId="{10785B92-6E65-4DF9-BF23-2D0BCBFE22B6}" type="pres">
      <dgm:prSet presAssocID="{9CD1F2BA-EF99-4CFA-9D15-355BA77C6F3C}" presName="vert1" presStyleCnt="0"/>
      <dgm:spPr/>
    </dgm:pt>
  </dgm:ptLst>
  <dgm:cxnLst>
    <dgm:cxn modelId="{8089B526-F773-4B2E-B66A-099FDD7127A6}" type="presOf" srcId="{92DCDE69-AAAD-4FB4-A5F8-2DF6ED7F1705}" destId="{7AAE30E8-AA85-4F7B-ACDB-EF2727E9D0CE}" srcOrd="0" destOrd="0" presId="urn:microsoft.com/office/officeart/2008/layout/LinedList"/>
    <dgm:cxn modelId="{0E16732A-D9B8-4A57-ADA0-889AD6DBA9B0}" type="presOf" srcId="{33C90C70-058D-4E40-B9F8-477F0A76A6B1}" destId="{4005927B-8C73-4469-8DA4-B7BEA1A27A0D}" srcOrd="0" destOrd="0" presId="urn:microsoft.com/office/officeart/2008/layout/LinedList"/>
    <dgm:cxn modelId="{06069A62-56F0-4CA6-B4B9-E8D8A8A1A4B4}" type="presOf" srcId="{B6D21710-1FA6-4218-B892-3411B772353B}" destId="{8BFB76AE-1CA7-4DDA-9AA8-E6513B09A34F}" srcOrd="0" destOrd="0" presId="urn:microsoft.com/office/officeart/2008/layout/LinedList"/>
    <dgm:cxn modelId="{AA676E63-DD36-40D9-9E00-9D8A50528588}" type="presOf" srcId="{21665790-3452-41C9-8A88-56E911189A26}" destId="{9C9E5E97-2038-4FAC-B119-5C0F1F624FC0}" srcOrd="0" destOrd="0" presId="urn:microsoft.com/office/officeart/2008/layout/LinedList"/>
    <dgm:cxn modelId="{13A3C94C-4B11-4391-90BB-5E336F8BE9D1}" srcId="{21665790-3452-41C9-8A88-56E911189A26}" destId="{8A52F434-58FC-4075-9D11-4518A7002D98}" srcOrd="2" destOrd="0" parTransId="{C4BE52A1-4BD7-45F7-9DFE-CF79B5BBA54C}" sibTransId="{1012DAB6-5E5B-47CC-8737-F95FA99B0A9B}"/>
    <dgm:cxn modelId="{5F02C47C-9709-451E-98CA-3E350C8EAD9E}" srcId="{21665790-3452-41C9-8A88-56E911189A26}" destId="{34C53725-6707-4B6F-868E-FAA34BE6607B}" srcOrd="5" destOrd="0" parTransId="{D694C494-DB6B-4B72-8C88-7FF17D127A3E}" sibTransId="{BFB8DB5D-2E2E-451F-9B6E-CBF53113BFE5}"/>
    <dgm:cxn modelId="{0D671984-10C9-4649-AD11-C7BEF89C5D54}" type="presOf" srcId="{9CD1F2BA-EF99-4CFA-9D15-355BA77C6F3C}" destId="{7AE598BE-E8CE-4FF0-B5EF-E1948A3934F2}" srcOrd="0" destOrd="0" presId="urn:microsoft.com/office/officeart/2008/layout/LinedList"/>
    <dgm:cxn modelId="{F223A690-1AA8-4E49-B9DD-97278C65F877}" srcId="{21665790-3452-41C9-8A88-56E911189A26}" destId="{5B5EB48E-3D59-407D-9422-D9FAB372CADE}" srcOrd="0" destOrd="0" parTransId="{54107792-5D16-4CC6-8860-D0ADD0B06093}" sibTransId="{AB27F157-D62A-4138-BBCB-81C451FAA0D1}"/>
    <dgm:cxn modelId="{232F69AA-44C8-4A93-86CB-E4575BCB70FC}" type="presOf" srcId="{5B5EB48E-3D59-407D-9422-D9FAB372CADE}" destId="{5C08F579-E560-42F3-975B-B609C3323947}" srcOrd="0" destOrd="0" presId="urn:microsoft.com/office/officeart/2008/layout/LinedList"/>
    <dgm:cxn modelId="{9A6FB2CD-8554-4E2D-856C-30BBA25DFC50}" type="presOf" srcId="{B2AB7A76-1ED8-4F1D-85BB-4017784E3C72}" destId="{4472C1B9-D9BF-4FC1-BE8D-A22E99917007}" srcOrd="0" destOrd="0" presId="urn:microsoft.com/office/officeart/2008/layout/LinedList"/>
    <dgm:cxn modelId="{3C2517DA-551B-47EE-A9AF-8450B233CDA3}" srcId="{21665790-3452-41C9-8A88-56E911189A26}" destId="{B6D21710-1FA6-4218-B892-3411B772353B}" srcOrd="1" destOrd="0" parTransId="{DFC88D74-1F1B-4B6A-8FE6-02D56086C92E}" sibTransId="{08786EA4-C852-42D2-80BB-F00BA2993681}"/>
    <dgm:cxn modelId="{4D3F34DD-66CD-4BA4-B5A8-145121CB9901}" type="presOf" srcId="{8A52F434-58FC-4075-9D11-4518A7002D98}" destId="{FFB53B14-1693-4F25-A862-DAF6932830B8}" srcOrd="0" destOrd="0" presId="urn:microsoft.com/office/officeart/2008/layout/LinedList"/>
    <dgm:cxn modelId="{9E93D5DE-72C1-4497-A5EC-30921CE93F19}" srcId="{21665790-3452-41C9-8A88-56E911189A26}" destId="{9CD1F2BA-EF99-4CFA-9D15-355BA77C6F3C}" srcOrd="7" destOrd="0" parTransId="{9063417F-401F-4100-8B23-0FAF3854761F}" sibTransId="{C53EFA39-0213-4216-A6DC-D9B133319C32}"/>
    <dgm:cxn modelId="{636312DF-6662-4C51-9ED8-A8E7FA3A7A9F}" srcId="{21665790-3452-41C9-8A88-56E911189A26}" destId="{92DCDE69-AAAD-4FB4-A5F8-2DF6ED7F1705}" srcOrd="3" destOrd="0" parTransId="{7ADE7C87-16FB-4298-8F2E-B26600B8F5F9}" sibTransId="{B8E48CFC-22B6-4D82-8C3D-82D6CDB475FD}"/>
    <dgm:cxn modelId="{242CF5E6-0063-4841-AADD-417C7B0E7516}" srcId="{21665790-3452-41C9-8A88-56E911189A26}" destId="{B2AB7A76-1ED8-4F1D-85BB-4017784E3C72}" srcOrd="4" destOrd="0" parTransId="{ACCDCB5A-5E79-4248-A21C-578C21D07B44}" sibTransId="{5D471F8F-AC31-4C97-A299-1AEDACA1CC7A}"/>
    <dgm:cxn modelId="{4AA5B2F8-86B7-4C06-9F34-5E4DB97643CE}" srcId="{21665790-3452-41C9-8A88-56E911189A26}" destId="{33C90C70-058D-4E40-B9F8-477F0A76A6B1}" srcOrd="6" destOrd="0" parTransId="{1673A46A-CABC-4B4D-92A7-01E5C694388D}" sibTransId="{47E8EC7B-0931-41D3-8882-B51AC49B8F87}"/>
    <dgm:cxn modelId="{D94957FB-B6AA-4594-9BE0-0DD1A57F96CA}" type="presOf" srcId="{34C53725-6707-4B6F-868E-FAA34BE6607B}" destId="{66415EE4-D638-46CB-9AE6-86E42EE5CDF0}" srcOrd="0" destOrd="0" presId="urn:microsoft.com/office/officeart/2008/layout/LinedList"/>
    <dgm:cxn modelId="{E19E8257-B9C9-4722-B455-08533870480E}" type="presParOf" srcId="{9C9E5E97-2038-4FAC-B119-5C0F1F624FC0}" destId="{4C684E14-043F-42BD-BD23-044B3A595E1B}" srcOrd="0" destOrd="0" presId="urn:microsoft.com/office/officeart/2008/layout/LinedList"/>
    <dgm:cxn modelId="{C00E9956-2827-4B31-A333-F327A04257D3}" type="presParOf" srcId="{9C9E5E97-2038-4FAC-B119-5C0F1F624FC0}" destId="{45E8AF80-4A71-4922-BA51-8423681EC9E3}" srcOrd="1" destOrd="0" presId="urn:microsoft.com/office/officeart/2008/layout/LinedList"/>
    <dgm:cxn modelId="{A529FA5F-2B87-4440-8D59-92D85FE69F74}" type="presParOf" srcId="{45E8AF80-4A71-4922-BA51-8423681EC9E3}" destId="{5C08F579-E560-42F3-975B-B609C3323947}" srcOrd="0" destOrd="0" presId="urn:microsoft.com/office/officeart/2008/layout/LinedList"/>
    <dgm:cxn modelId="{E523F414-56E4-49BC-A73C-383205089869}" type="presParOf" srcId="{45E8AF80-4A71-4922-BA51-8423681EC9E3}" destId="{BDBF7B94-5E79-4EDC-AA5D-BE352B574300}" srcOrd="1" destOrd="0" presId="urn:microsoft.com/office/officeart/2008/layout/LinedList"/>
    <dgm:cxn modelId="{7D72882B-3D15-4A53-9055-4385D0A1AB70}" type="presParOf" srcId="{9C9E5E97-2038-4FAC-B119-5C0F1F624FC0}" destId="{3F5DC779-973A-4E08-B83D-18319B62FD87}" srcOrd="2" destOrd="0" presId="urn:microsoft.com/office/officeart/2008/layout/LinedList"/>
    <dgm:cxn modelId="{118AF206-64C5-4EC0-9122-35A3EA49CCCC}" type="presParOf" srcId="{9C9E5E97-2038-4FAC-B119-5C0F1F624FC0}" destId="{7E96110D-CDDA-4864-9E44-1E8A1380657B}" srcOrd="3" destOrd="0" presId="urn:microsoft.com/office/officeart/2008/layout/LinedList"/>
    <dgm:cxn modelId="{AFDE0E8F-7732-4935-AA28-3822A5DBF6A9}" type="presParOf" srcId="{7E96110D-CDDA-4864-9E44-1E8A1380657B}" destId="{8BFB76AE-1CA7-4DDA-9AA8-E6513B09A34F}" srcOrd="0" destOrd="0" presId="urn:microsoft.com/office/officeart/2008/layout/LinedList"/>
    <dgm:cxn modelId="{1A565F86-E3EA-4DED-A884-1F7F1F3675AF}" type="presParOf" srcId="{7E96110D-CDDA-4864-9E44-1E8A1380657B}" destId="{7FE46D01-509E-467C-B40F-2B3C04507A15}" srcOrd="1" destOrd="0" presId="urn:microsoft.com/office/officeart/2008/layout/LinedList"/>
    <dgm:cxn modelId="{15F6654E-2FA5-4C05-A7C3-FEFA6D3297D4}" type="presParOf" srcId="{9C9E5E97-2038-4FAC-B119-5C0F1F624FC0}" destId="{E41EFC7B-59FD-4CA5-AF23-707ABC282143}" srcOrd="4" destOrd="0" presId="urn:microsoft.com/office/officeart/2008/layout/LinedList"/>
    <dgm:cxn modelId="{5D5072B6-D46D-44AF-B4AF-3A1B19B5B7AA}" type="presParOf" srcId="{9C9E5E97-2038-4FAC-B119-5C0F1F624FC0}" destId="{F4998A4D-D023-4FC5-B1C7-18F4852D81D7}" srcOrd="5" destOrd="0" presId="urn:microsoft.com/office/officeart/2008/layout/LinedList"/>
    <dgm:cxn modelId="{8A4E98A1-777B-4607-B9F7-BA84FE569AC7}" type="presParOf" srcId="{F4998A4D-D023-4FC5-B1C7-18F4852D81D7}" destId="{FFB53B14-1693-4F25-A862-DAF6932830B8}" srcOrd="0" destOrd="0" presId="urn:microsoft.com/office/officeart/2008/layout/LinedList"/>
    <dgm:cxn modelId="{0E585634-307F-4BC2-B8B1-048163F9FA6F}" type="presParOf" srcId="{F4998A4D-D023-4FC5-B1C7-18F4852D81D7}" destId="{7DEBCCB0-8119-4E1A-B40B-1D3DE2C31B0E}" srcOrd="1" destOrd="0" presId="urn:microsoft.com/office/officeart/2008/layout/LinedList"/>
    <dgm:cxn modelId="{F7C1FF13-55E1-449F-A130-6FC347E18820}" type="presParOf" srcId="{9C9E5E97-2038-4FAC-B119-5C0F1F624FC0}" destId="{C7B1B7B0-3B3D-4C62-ABA2-5562D83A5303}" srcOrd="6" destOrd="0" presId="urn:microsoft.com/office/officeart/2008/layout/LinedList"/>
    <dgm:cxn modelId="{2D3634D5-D2E1-4887-AA38-C3DD3E2E1400}" type="presParOf" srcId="{9C9E5E97-2038-4FAC-B119-5C0F1F624FC0}" destId="{E5596C45-9B8A-4E6E-9845-0E80F7DF8B80}" srcOrd="7" destOrd="0" presId="urn:microsoft.com/office/officeart/2008/layout/LinedList"/>
    <dgm:cxn modelId="{53FF9903-35F2-4920-979B-1125F150B298}" type="presParOf" srcId="{E5596C45-9B8A-4E6E-9845-0E80F7DF8B80}" destId="{7AAE30E8-AA85-4F7B-ACDB-EF2727E9D0CE}" srcOrd="0" destOrd="0" presId="urn:microsoft.com/office/officeart/2008/layout/LinedList"/>
    <dgm:cxn modelId="{EF90F63A-4D5E-4688-9321-AC9612EE1559}" type="presParOf" srcId="{E5596C45-9B8A-4E6E-9845-0E80F7DF8B80}" destId="{2BF34D69-550E-456D-9572-6DB70884664E}" srcOrd="1" destOrd="0" presId="urn:microsoft.com/office/officeart/2008/layout/LinedList"/>
    <dgm:cxn modelId="{F18BA5DC-7230-4A62-813E-B1BB2AF89C48}" type="presParOf" srcId="{9C9E5E97-2038-4FAC-B119-5C0F1F624FC0}" destId="{D1FF574A-7E91-4C32-AC38-6F8E62C8EEFB}" srcOrd="8" destOrd="0" presId="urn:microsoft.com/office/officeart/2008/layout/LinedList"/>
    <dgm:cxn modelId="{E15E1A87-A9FE-40A6-B2ED-6DC0B8972310}" type="presParOf" srcId="{9C9E5E97-2038-4FAC-B119-5C0F1F624FC0}" destId="{C869EEDD-E04C-480D-89CD-2630B6E1C247}" srcOrd="9" destOrd="0" presId="urn:microsoft.com/office/officeart/2008/layout/LinedList"/>
    <dgm:cxn modelId="{346C1FF5-B3A3-4F5E-8A53-0F9496D3AA69}" type="presParOf" srcId="{C869EEDD-E04C-480D-89CD-2630B6E1C247}" destId="{4472C1B9-D9BF-4FC1-BE8D-A22E99917007}" srcOrd="0" destOrd="0" presId="urn:microsoft.com/office/officeart/2008/layout/LinedList"/>
    <dgm:cxn modelId="{AD6A6337-71B8-4ACF-A11F-FF00C972637E}" type="presParOf" srcId="{C869EEDD-E04C-480D-89CD-2630B6E1C247}" destId="{9AB33DB3-D114-4EAE-A9D2-A104F0B4B3DC}" srcOrd="1" destOrd="0" presId="urn:microsoft.com/office/officeart/2008/layout/LinedList"/>
    <dgm:cxn modelId="{57A08401-EB82-47DA-A9FE-17E9E6AE6FC4}" type="presParOf" srcId="{9C9E5E97-2038-4FAC-B119-5C0F1F624FC0}" destId="{495DABA2-B103-47CA-8E53-1C2913AA9D4D}" srcOrd="10" destOrd="0" presId="urn:microsoft.com/office/officeart/2008/layout/LinedList"/>
    <dgm:cxn modelId="{0D45E254-CACE-410F-B1A5-E8348DB5606B}" type="presParOf" srcId="{9C9E5E97-2038-4FAC-B119-5C0F1F624FC0}" destId="{C6806FA4-6840-4F92-A108-5ED5E5AA1041}" srcOrd="11" destOrd="0" presId="urn:microsoft.com/office/officeart/2008/layout/LinedList"/>
    <dgm:cxn modelId="{60C0B9B6-25F4-4CB9-9F02-065E89464C4B}" type="presParOf" srcId="{C6806FA4-6840-4F92-A108-5ED5E5AA1041}" destId="{66415EE4-D638-46CB-9AE6-86E42EE5CDF0}" srcOrd="0" destOrd="0" presId="urn:microsoft.com/office/officeart/2008/layout/LinedList"/>
    <dgm:cxn modelId="{D854EC0D-AAFC-4714-9A21-77806AB30314}" type="presParOf" srcId="{C6806FA4-6840-4F92-A108-5ED5E5AA1041}" destId="{4AC40107-CC65-4BC4-A10A-574D581635DF}" srcOrd="1" destOrd="0" presId="urn:microsoft.com/office/officeart/2008/layout/LinedList"/>
    <dgm:cxn modelId="{8CBD2679-8D4C-4FEC-B596-BAB3F5FBF247}" type="presParOf" srcId="{9C9E5E97-2038-4FAC-B119-5C0F1F624FC0}" destId="{F7B6F24A-9174-4488-BBBF-04CECAE4DC6C}" srcOrd="12" destOrd="0" presId="urn:microsoft.com/office/officeart/2008/layout/LinedList"/>
    <dgm:cxn modelId="{7641D322-8675-46C8-A481-D964F29579CB}" type="presParOf" srcId="{9C9E5E97-2038-4FAC-B119-5C0F1F624FC0}" destId="{FD715AB8-61BA-4B6F-B6B9-AD92E8DBC9FC}" srcOrd="13" destOrd="0" presId="urn:microsoft.com/office/officeart/2008/layout/LinedList"/>
    <dgm:cxn modelId="{7F95999E-D26B-4405-890C-DD3139480A4E}" type="presParOf" srcId="{FD715AB8-61BA-4B6F-B6B9-AD92E8DBC9FC}" destId="{4005927B-8C73-4469-8DA4-B7BEA1A27A0D}" srcOrd="0" destOrd="0" presId="urn:microsoft.com/office/officeart/2008/layout/LinedList"/>
    <dgm:cxn modelId="{78FA1406-2547-43DC-9C3D-4C2C03A2E408}" type="presParOf" srcId="{FD715AB8-61BA-4B6F-B6B9-AD92E8DBC9FC}" destId="{0BD3185F-ACE3-4A49-8A06-2120F1312670}" srcOrd="1" destOrd="0" presId="urn:microsoft.com/office/officeart/2008/layout/LinedList"/>
    <dgm:cxn modelId="{5F7928A4-3BFE-4512-84CD-5DEB767277F1}" type="presParOf" srcId="{9C9E5E97-2038-4FAC-B119-5C0F1F624FC0}" destId="{47DEBDE2-7EB3-4B66-86BF-E2DD109AB672}" srcOrd="14" destOrd="0" presId="urn:microsoft.com/office/officeart/2008/layout/LinedList"/>
    <dgm:cxn modelId="{FDE8BE15-36C8-485E-90FD-F282169090B0}" type="presParOf" srcId="{9C9E5E97-2038-4FAC-B119-5C0F1F624FC0}" destId="{FC920A58-5971-4E78-B8A0-152510DCABDE}" srcOrd="15" destOrd="0" presId="urn:microsoft.com/office/officeart/2008/layout/LinedList"/>
    <dgm:cxn modelId="{0C92DDE5-057A-4D56-AC17-88A06566A5E9}" type="presParOf" srcId="{FC920A58-5971-4E78-B8A0-152510DCABDE}" destId="{7AE598BE-E8CE-4FF0-B5EF-E1948A3934F2}" srcOrd="0" destOrd="0" presId="urn:microsoft.com/office/officeart/2008/layout/LinedList"/>
    <dgm:cxn modelId="{C442C86F-EB0D-4985-8F12-3445E04AC917}" type="presParOf" srcId="{FC920A58-5971-4E78-B8A0-152510DCABDE}" destId="{10785B92-6E65-4DF9-BF23-2D0BCBFE22B6}"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6030AC8-A1DD-4AFF-A0DB-B4899D78E007}" type="doc">
      <dgm:prSet loTypeId="urn:microsoft.com/office/officeart/2005/8/layout/vList2" loCatId="list" qsTypeId="urn:microsoft.com/office/officeart/2005/8/quickstyle/3d1" qsCatId="3D" csTypeId="urn:microsoft.com/office/officeart/2005/8/colors/colorful3" csCatId="colorful" phldr="1"/>
      <dgm:spPr/>
      <dgm:t>
        <a:bodyPr/>
        <a:lstStyle/>
        <a:p>
          <a:endParaRPr lang="en-US"/>
        </a:p>
      </dgm:t>
    </dgm:pt>
    <dgm:pt modelId="{3D198D09-38C9-4B15-BE6E-27A32AA59281}">
      <dgm:prSet/>
      <dgm:spPr/>
      <dgm:t>
        <a:bodyPr/>
        <a:lstStyle/>
        <a:p>
          <a:r>
            <a:rPr lang="en-GB" b="1" dirty="0">
              <a:solidFill>
                <a:schemeClr val="tx1"/>
              </a:solidFill>
            </a:rPr>
            <a:t>Politica</a:t>
          </a:r>
          <a:r>
            <a:rPr lang="en-GB" dirty="0">
              <a:solidFill>
                <a:schemeClr val="tx1"/>
              </a:solidFill>
            </a:rPr>
            <a:t>l- </a:t>
          </a:r>
          <a:r>
            <a:rPr lang="en-US" b="0" i="0" dirty="0">
              <a:solidFill>
                <a:schemeClr val="tx1"/>
              </a:solidFill>
              <a:effectLst/>
              <a:latin typeface="Helvetica" panose="020B0604020202020204" pitchFamily="34" charset="0"/>
            </a:rPr>
            <a:t>(</a:t>
          </a:r>
          <a:r>
            <a:rPr lang="en-US" b="0" i="0" dirty="0">
              <a:solidFill>
                <a:schemeClr val="tx1"/>
              </a:solidFill>
              <a:effectLst/>
              <a:latin typeface="Arial" panose="020B0604020202020204" pitchFamily="34" charset="0"/>
              <a:cs typeface="Arial" panose="020B0604020202020204" pitchFamily="34" charset="0"/>
            </a:rPr>
            <a:t>Including</a:t>
          </a:r>
          <a:r>
            <a:rPr lang="en-US" b="0" i="0" dirty="0">
              <a:solidFill>
                <a:schemeClr val="tx1"/>
              </a:solidFill>
              <a:effectLst/>
              <a:latin typeface="Helvetica" panose="020B0604020202020204" pitchFamily="34" charset="0"/>
            </a:rPr>
            <a:t> GDPR)</a:t>
          </a:r>
          <a:endParaRPr lang="en-US" dirty="0">
            <a:solidFill>
              <a:schemeClr val="tx1"/>
            </a:solidFill>
          </a:endParaRPr>
        </a:p>
      </dgm:t>
    </dgm:pt>
    <dgm:pt modelId="{538BE91B-6A1F-4F3A-A0AA-29835CF58AC9}" type="parTrans" cxnId="{C29AC6B9-C9E3-4EBA-ADAE-499AF7154FE9}">
      <dgm:prSet/>
      <dgm:spPr/>
      <dgm:t>
        <a:bodyPr/>
        <a:lstStyle/>
        <a:p>
          <a:endParaRPr lang="en-US"/>
        </a:p>
      </dgm:t>
    </dgm:pt>
    <dgm:pt modelId="{7EAC027C-D439-4ACB-9F7B-8223C3A8A900}" type="sibTrans" cxnId="{C29AC6B9-C9E3-4EBA-ADAE-499AF7154FE9}">
      <dgm:prSet/>
      <dgm:spPr/>
      <dgm:t>
        <a:bodyPr/>
        <a:lstStyle/>
        <a:p>
          <a:endParaRPr lang="en-US"/>
        </a:p>
      </dgm:t>
    </dgm:pt>
    <dgm:pt modelId="{03969EFC-3EC9-4617-8EEC-4AE1F5F75BBC}">
      <dgm:prSet/>
      <dgm:spPr/>
      <dgm:t>
        <a:bodyPr/>
        <a:lstStyle/>
        <a:p>
          <a:r>
            <a:rPr lang="en-US" b="0" i="0" dirty="0">
              <a:solidFill>
                <a:schemeClr val="bg1"/>
              </a:solidFill>
              <a:effectLst/>
              <a:latin typeface="Arial" panose="020B0604020202020204" pitchFamily="34" charset="0"/>
              <a:cs typeface="Arial" panose="020B0604020202020204" pitchFamily="34" charset="0"/>
            </a:rPr>
            <a:t>Reasons why the political climate of a country may have a negative effect on your brand.</a:t>
          </a:r>
          <a:endParaRPr lang="en-US" dirty="0">
            <a:latin typeface="Arial" panose="020B0604020202020204" pitchFamily="34" charset="0"/>
            <a:cs typeface="Arial" panose="020B0604020202020204" pitchFamily="34" charset="0"/>
          </a:endParaRPr>
        </a:p>
      </dgm:t>
    </dgm:pt>
    <dgm:pt modelId="{32F9C7D4-E1B0-45C4-9C0B-DCAF85817134}" type="parTrans" cxnId="{40DD0E10-2CD1-4F82-9358-692D13A7E3B5}">
      <dgm:prSet/>
      <dgm:spPr/>
      <dgm:t>
        <a:bodyPr/>
        <a:lstStyle/>
        <a:p>
          <a:endParaRPr lang="en-US"/>
        </a:p>
      </dgm:t>
    </dgm:pt>
    <dgm:pt modelId="{6112BF8B-F30E-4411-9165-82471BF38E6E}" type="sibTrans" cxnId="{40DD0E10-2CD1-4F82-9358-692D13A7E3B5}">
      <dgm:prSet/>
      <dgm:spPr/>
      <dgm:t>
        <a:bodyPr/>
        <a:lstStyle/>
        <a:p>
          <a:endParaRPr lang="en-US"/>
        </a:p>
      </dgm:t>
    </dgm:pt>
    <dgm:pt modelId="{3020AC24-0FFB-4E3D-A05C-F7223D2CEEF0}">
      <dgm:prSet/>
      <dgm:spPr/>
      <dgm:t>
        <a:bodyPr/>
        <a:lstStyle/>
        <a:p>
          <a:r>
            <a:rPr lang="en-GB" b="0" dirty="0">
              <a:solidFill>
                <a:schemeClr val="tx1"/>
              </a:solidFill>
              <a:latin typeface="Arial" panose="020B0604020202020204" pitchFamily="34" charset="0"/>
              <a:cs typeface="Arial" panose="020B0604020202020204" pitchFamily="34" charset="0"/>
            </a:rPr>
            <a:t>Economical</a:t>
          </a:r>
          <a:endParaRPr lang="en-US" b="0" dirty="0">
            <a:solidFill>
              <a:schemeClr val="tx1"/>
            </a:solidFill>
            <a:latin typeface="Arial" panose="020B0604020202020204" pitchFamily="34" charset="0"/>
            <a:cs typeface="Arial" panose="020B0604020202020204" pitchFamily="34" charset="0"/>
          </a:endParaRPr>
        </a:p>
      </dgm:t>
    </dgm:pt>
    <dgm:pt modelId="{A4908337-55B0-428D-8B5E-1F091E25D19D}" type="parTrans" cxnId="{918997E1-7B0D-45A3-B68D-01E63951BAB7}">
      <dgm:prSet/>
      <dgm:spPr/>
      <dgm:t>
        <a:bodyPr/>
        <a:lstStyle/>
        <a:p>
          <a:endParaRPr lang="en-US"/>
        </a:p>
      </dgm:t>
    </dgm:pt>
    <dgm:pt modelId="{FB8C9679-FD0F-4830-B67E-8BCE705C45DE}" type="sibTrans" cxnId="{918997E1-7B0D-45A3-B68D-01E63951BAB7}">
      <dgm:prSet/>
      <dgm:spPr/>
      <dgm:t>
        <a:bodyPr/>
        <a:lstStyle/>
        <a:p>
          <a:endParaRPr lang="en-US"/>
        </a:p>
      </dgm:t>
    </dgm:pt>
    <dgm:pt modelId="{E75487B7-D42A-4BFF-BE37-7168A2E7BD54}">
      <dgm:prSet/>
      <dgm:spPr/>
      <dgm:t>
        <a:bodyPr/>
        <a:lstStyle/>
        <a:p>
          <a:r>
            <a:rPr lang="en-US" b="0" i="0" dirty="0"/>
            <a:t>Competitive pricing and product/</a:t>
          </a:r>
          <a:r>
            <a:rPr lang="en-US" b="0" i="0" dirty="0">
              <a:latin typeface="Arial" panose="020B0604020202020204" pitchFamily="34" charset="0"/>
              <a:cs typeface="Arial" panose="020B0604020202020204" pitchFamily="34" charset="0"/>
            </a:rPr>
            <a:t>service</a:t>
          </a:r>
          <a:r>
            <a:rPr lang="en-US" b="0" i="0" dirty="0"/>
            <a:t> offerings.</a:t>
          </a:r>
          <a:endParaRPr lang="en-US" dirty="0"/>
        </a:p>
      </dgm:t>
    </dgm:pt>
    <dgm:pt modelId="{959A9223-D52A-41C6-B0B1-308EFD9B92BB}" type="parTrans" cxnId="{2F593B6D-4749-489C-BF50-7DA989176755}">
      <dgm:prSet/>
      <dgm:spPr/>
      <dgm:t>
        <a:bodyPr/>
        <a:lstStyle/>
        <a:p>
          <a:endParaRPr lang="en-US"/>
        </a:p>
      </dgm:t>
    </dgm:pt>
    <dgm:pt modelId="{5975E472-7212-4FA5-9FB2-0240AA5DA29C}" type="sibTrans" cxnId="{2F593B6D-4749-489C-BF50-7DA989176755}">
      <dgm:prSet/>
      <dgm:spPr/>
      <dgm:t>
        <a:bodyPr/>
        <a:lstStyle/>
        <a:p>
          <a:endParaRPr lang="en-US"/>
        </a:p>
      </dgm:t>
    </dgm:pt>
    <dgm:pt modelId="{B8BDDE66-EA49-4454-8850-7AA0F31CDB82}">
      <dgm:prSet/>
      <dgm:spPr/>
      <dgm:t>
        <a:bodyPr/>
        <a:lstStyle/>
        <a:p>
          <a:r>
            <a:rPr lang="en-GB" dirty="0">
              <a:solidFill>
                <a:schemeClr val="tx1"/>
              </a:solidFill>
              <a:latin typeface="Arial" panose="020B0604020202020204" pitchFamily="34" charset="0"/>
              <a:cs typeface="Arial" panose="020B0604020202020204" pitchFamily="34" charset="0"/>
            </a:rPr>
            <a:t>Social</a:t>
          </a:r>
          <a:endParaRPr lang="en-US" dirty="0">
            <a:solidFill>
              <a:schemeClr val="tx1"/>
            </a:solidFill>
            <a:latin typeface="Arial" panose="020B0604020202020204" pitchFamily="34" charset="0"/>
            <a:cs typeface="Arial" panose="020B0604020202020204" pitchFamily="34" charset="0"/>
          </a:endParaRPr>
        </a:p>
      </dgm:t>
    </dgm:pt>
    <dgm:pt modelId="{A7BB417B-755D-4D5B-888F-B4EDBDD6E09C}" type="parTrans" cxnId="{D4725A3D-0EAC-4966-8987-51B5F42C1231}">
      <dgm:prSet/>
      <dgm:spPr/>
      <dgm:t>
        <a:bodyPr/>
        <a:lstStyle/>
        <a:p>
          <a:endParaRPr lang="en-US"/>
        </a:p>
      </dgm:t>
    </dgm:pt>
    <dgm:pt modelId="{1A46F78B-6941-4797-A259-882694D09463}" type="sibTrans" cxnId="{D4725A3D-0EAC-4966-8987-51B5F42C1231}">
      <dgm:prSet/>
      <dgm:spPr/>
      <dgm:t>
        <a:bodyPr/>
        <a:lstStyle/>
        <a:p>
          <a:endParaRPr lang="en-US"/>
        </a:p>
      </dgm:t>
    </dgm:pt>
    <dgm:pt modelId="{2C30FED3-49EF-45CA-AC3E-44E33FBB3792}">
      <dgm:prSet/>
      <dgm:spPr/>
      <dgm:t>
        <a:bodyPr/>
        <a:lstStyle/>
        <a:p>
          <a:r>
            <a:rPr lang="en-US" b="0" i="0" dirty="0">
              <a:latin typeface="Arial" panose="020B0604020202020204" pitchFamily="34" charset="0"/>
              <a:cs typeface="Arial" panose="020B0604020202020204" pitchFamily="34" charset="0"/>
            </a:rPr>
            <a:t>Race, religion, gender, and socioeconomic differences may affect customers and standards.</a:t>
          </a:r>
          <a:endParaRPr lang="en-US" dirty="0">
            <a:latin typeface="Arial" panose="020B0604020202020204" pitchFamily="34" charset="0"/>
            <a:cs typeface="Arial" panose="020B0604020202020204" pitchFamily="34" charset="0"/>
          </a:endParaRPr>
        </a:p>
      </dgm:t>
    </dgm:pt>
    <dgm:pt modelId="{FAD3E21F-6B4E-4CCD-A20E-DC8C3F80299F}" type="parTrans" cxnId="{A7EC373B-5139-4032-B470-82687C507FF3}">
      <dgm:prSet/>
      <dgm:spPr/>
      <dgm:t>
        <a:bodyPr/>
        <a:lstStyle/>
        <a:p>
          <a:endParaRPr lang="en-US"/>
        </a:p>
      </dgm:t>
    </dgm:pt>
    <dgm:pt modelId="{2847B5FE-7B7E-4778-8699-12B1CCC19118}" type="sibTrans" cxnId="{A7EC373B-5139-4032-B470-82687C507FF3}">
      <dgm:prSet/>
      <dgm:spPr/>
      <dgm:t>
        <a:bodyPr/>
        <a:lstStyle/>
        <a:p>
          <a:endParaRPr lang="en-US"/>
        </a:p>
      </dgm:t>
    </dgm:pt>
    <dgm:pt modelId="{7E1B0329-4EC2-42D0-9A4C-C2B1984E4CC9}">
      <dgm:prSet/>
      <dgm:spPr/>
      <dgm:t>
        <a:bodyPr/>
        <a:lstStyle/>
        <a:p>
          <a:r>
            <a:rPr lang="en-GB" dirty="0">
              <a:solidFill>
                <a:schemeClr val="tx1"/>
              </a:solidFill>
              <a:latin typeface="Arial" panose="020B0604020202020204" pitchFamily="34" charset="0"/>
              <a:cs typeface="Arial" panose="020B0604020202020204" pitchFamily="34" charset="0"/>
            </a:rPr>
            <a:t>Technological</a:t>
          </a:r>
          <a:endParaRPr lang="en-US" dirty="0">
            <a:solidFill>
              <a:schemeClr val="tx1"/>
            </a:solidFill>
            <a:latin typeface="Arial" panose="020B0604020202020204" pitchFamily="34" charset="0"/>
            <a:cs typeface="Arial" panose="020B0604020202020204" pitchFamily="34" charset="0"/>
          </a:endParaRPr>
        </a:p>
      </dgm:t>
    </dgm:pt>
    <dgm:pt modelId="{6DB41FF1-809F-4FB6-86C8-4FB415BCE2F8}" type="parTrans" cxnId="{2491DD34-8E1C-459E-8658-3D896894B478}">
      <dgm:prSet/>
      <dgm:spPr/>
      <dgm:t>
        <a:bodyPr/>
        <a:lstStyle/>
        <a:p>
          <a:endParaRPr lang="en-US"/>
        </a:p>
      </dgm:t>
    </dgm:pt>
    <dgm:pt modelId="{F14BBF6D-4424-4761-82FC-D5D4EFEFE652}" type="sibTrans" cxnId="{2491DD34-8E1C-459E-8658-3D896894B478}">
      <dgm:prSet/>
      <dgm:spPr/>
      <dgm:t>
        <a:bodyPr/>
        <a:lstStyle/>
        <a:p>
          <a:endParaRPr lang="en-US"/>
        </a:p>
      </dgm:t>
    </dgm:pt>
    <dgm:pt modelId="{05AFD178-2176-4B19-9D99-5020E3B4B4EB}">
      <dgm:prSet custT="1"/>
      <dgm:spPr/>
      <dgm:t>
        <a:bodyPr/>
        <a:lstStyle/>
        <a:p>
          <a:r>
            <a:rPr lang="en-US" sz="1500" dirty="0"/>
            <a:t>Access to the internet </a:t>
          </a:r>
          <a:r>
            <a:rPr lang="en-US" sz="1400" dirty="0">
              <a:latin typeface="Arial" panose="020B0604020202020204" pitchFamily="34" charset="0"/>
              <a:cs typeface="Arial" panose="020B0604020202020204" pitchFamily="34" charset="0"/>
            </a:rPr>
            <a:t>and</a:t>
          </a:r>
          <a:r>
            <a:rPr lang="en-US" sz="1500" dirty="0"/>
            <a:t> the size of the screen.</a:t>
          </a:r>
        </a:p>
      </dgm:t>
    </dgm:pt>
    <dgm:pt modelId="{62503498-9DBF-4A99-A6EB-F5C0704F4A5A}" type="parTrans" cxnId="{6EEDFF60-3202-41CC-8014-8605DB836D29}">
      <dgm:prSet/>
      <dgm:spPr/>
      <dgm:t>
        <a:bodyPr/>
        <a:lstStyle/>
        <a:p>
          <a:endParaRPr lang="en-US"/>
        </a:p>
      </dgm:t>
    </dgm:pt>
    <dgm:pt modelId="{1D4674C3-964E-4EB9-A81C-55854139C192}" type="sibTrans" cxnId="{6EEDFF60-3202-41CC-8014-8605DB836D29}">
      <dgm:prSet/>
      <dgm:spPr/>
      <dgm:t>
        <a:bodyPr/>
        <a:lstStyle/>
        <a:p>
          <a:endParaRPr lang="en-US"/>
        </a:p>
      </dgm:t>
    </dgm:pt>
    <dgm:pt modelId="{A9967601-0802-48EB-9F79-47B9B1B85E31}">
      <dgm:prSet/>
      <dgm:spPr/>
      <dgm:t>
        <a:bodyPr/>
        <a:lstStyle/>
        <a:p>
          <a:r>
            <a:rPr lang="en-GB" dirty="0">
              <a:solidFill>
                <a:schemeClr val="tx1"/>
              </a:solidFill>
              <a:latin typeface="Arial" panose="020B0604020202020204" pitchFamily="34" charset="0"/>
              <a:cs typeface="Arial" panose="020B0604020202020204" pitchFamily="34" charset="0"/>
            </a:rPr>
            <a:t>Legal</a:t>
          </a:r>
          <a:endParaRPr lang="en-US" dirty="0">
            <a:solidFill>
              <a:schemeClr val="tx1"/>
            </a:solidFill>
            <a:latin typeface="Arial" panose="020B0604020202020204" pitchFamily="34" charset="0"/>
            <a:cs typeface="Arial" panose="020B0604020202020204" pitchFamily="34" charset="0"/>
          </a:endParaRPr>
        </a:p>
      </dgm:t>
    </dgm:pt>
    <dgm:pt modelId="{B6BD8C22-81B7-46CC-B1DC-43246C22CB93}" type="parTrans" cxnId="{3B11D164-F6C4-49D4-A7E1-61824703994A}">
      <dgm:prSet/>
      <dgm:spPr/>
      <dgm:t>
        <a:bodyPr/>
        <a:lstStyle/>
        <a:p>
          <a:endParaRPr lang="en-US"/>
        </a:p>
      </dgm:t>
    </dgm:pt>
    <dgm:pt modelId="{57B4594D-BF06-4C7A-9882-761A145C1BA1}" type="sibTrans" cxnId="{3B11D164-F6C4-49D4-A7E1-61824703994A}">
      <dgm:prSet/>
      <dgm:spPr/>
      <dgm:t>
        <a:bodyPr/>
        <a:lstStyle/>
        <a:p>
          <a:endParaRPr lang="en-US"/>
        </a:p>
      </dgm:t>
    </dgm:pt>
    <dgm:pt modelId="{85CA22C9-2206-44C6-96E4-57B851AF2951}">
      <dgm:prSet/>
      <dgm:spPr/>
      <dgm:t>
        <a:bodyPr/>
        <a:lstStyle/>
        <a:p>
          <a:r>
            <a:rPr lang="en-US" b="0" i="0" dirty="0">
              <a:latin typeface="Arial" panose="020B0604020202020204" pitchFamily="34" charset="0"/>
              <a:cs typeface="Arial" panose="020B0604020202020204" pitchFamily="34" charset="0"/>
            </a:rPr>
            <a:t>Regulations and legislation within the United Kingdom</a:t>
          </a:r>
          <a:endParaRPr lang="en-US" dirty="0">
            <a:latin typeface="Arial" panose="020B0604020202020204" pitchFamily="34" charset="0"/>
            <a:cs typeface="Arial" panose="020B0604020202020204" pitchFamily="34" charset="0"/>
          </a:endParaRPr>
        </a:p>
      </dgm:t>
    </dgm:pt>
    <dgm:pt modelId="{6AEC73EF-C1B7-48FB-A09F-BFDE77554F02}" type="parTrans" cxnId="{5E5FA17A-81DE-4AC8-A4F8-BD382397CC0C}">
      <dgm:prSet/>
      <dgm:spPr/>
      <dgm:t>
        <a:bodyPr/>
        <a:lstStyle/>
        <a:p>
          <a:endParaRPr lang="en-US"/>
        </a:p>
      </dgm:t>
    </dgm:pt>
    <dgm:pt modelId="{B3E12954-6CF7-4934-B674-D61B1FD8A0B3}" type="sibTrans" cxnId="{5E5FA17A-81DE-4AC8-A4F8-BD382397CC0C}">
      <dgm:prSet/>
      <dgm:spPr/>
      <dgm:t>
        <a:bodyPr/>
        <a:lstStyle/>
        <a:p>
          <a:endParaRPr lang="en-US"/>
        </a:p>
      </dgm:t>
    </dgm:pt>
    <dgm:pt modelId="{331835AF-6AD7-4532-BE4F-B3D33D22B722}">
      <dgm:prSet/>
      <dgm:spPr/>
      <dgm:t>
        <a:bodyPr/>
        <a:lstStyle/>
        <a:p>
          <a:r>
            <a:rPr lang="en-GB" dirty="0">
              <a:solidFill>
                <a:schemeClr val="tx1"/>
              </a:solidFill>
              <a:latin typeface="Arial" panose="020B0604020202020204" pitchFamily="34" charset="0"/>
              <a:cs typeface="Arial" panose="020B0604020202020204" pitchFamily="34" charset="0"/>
            </a:rPr>
            <a:t>Environmental</a:t>
          </a:r>
          <a:endParaRPr lang="en-US" dirty="0">
            <a:solidFill>
              <a:schemeClr val="tx1"/>
            </a:solidFill>
            <a:latin typeface="Arial" panose="020B0604020202020204" pitchFamily="34" charset="0"/>
            <a:cs typeface="Arial" panose="020B0604020202020204" pitchFamily="34" charset="0"/>
          </a:endParaRPr>
        </a:p>
      </dgm:t>
    </dgm:pt>
    <dgm:pt modelId="{79EA6958-E359-4C42-9D21-B1E8EACC9C51}" type="parTrans" cxnId="{4E0DCB30-9088-4FED-AEEA-844DA1F2E748}">
      <dgm:prSet/>
      <dgm:spPr/>
      <dgm:t>
        <a:bodyPr/>
        <a:lstStyle/>
        <a:p>
          <a:endParaRPr lang="en-US"/>
        </a:p>
      </dgm:t>
    </dgm:pt>
    <dgm:pt modelId="{CD46CCAD-55FE-44BD-91B4-FD440338C1AC}" type="sibTrans" cxnId="{4E0DCB30-9088-4FED-AEEA-844DA1F2E748}">
      <dgm:prSet/>
      <dgm:spPr/>
      <dgm:t>
        <a:bodyPr/>
        <a:lstStyle/>
        <a:p>
          <a:endParaRPr lang="en-US"/>
        </a:p>
      </dgm:t>
    </dgm:pt>
    <dgm:pt modelId="{F22923DD-194F-4765-A3A5-68D2A422BDA6}">
      <dgm:prSet/>
      <dgm:spPr/>
      <dgm:t>
        <a:bodyPr/>
        <a:lstStyle/>
        <a:p>
          <a:r>
            <a:rPr lang="en-US" dirty="0">
              <a:solidFill>
                <a:schemeClr val="bg1"/>
              </a:solidFill>
            </a:rPr>
            <a:t>The ethics of sourcing, trading, and testing components for your products and services.</a:t>
          </a:r>
          <a:endParaRPr lang="en-GB" dirty="0">
            <a:solidFill>
              <a:schemeClr val="bg1"/>
            </a:solidFill>
          </a:endParaRPr>
        </a:p>
      </dgm:t>
    </dgm:pt>
    <dgm:pt modelId="{EF9BFB05-0A4F-4EF5-9790-8EE355C05338}" type="parTrans" cxnId="{F6DA7EC4-895A-4B87-9008-DB7783FB8E89}">
      <dgm:prSet/>
      <dgm:spPr/>
      <dgm:t>
        <a:bodyPr/>
        <a:lstStyle/>
        <a:p>
          <a:endParaRPr lang="en-GB"/>
        </a:p>
      </dgm:t>
    </dgm:pt>
    <dgm:pt modelId="{0D53972E-EEA0-4424-8BDA-D8DD424D01EE}" type="sibTrans" cxnId="{F6DA7EC4-895A-4B87-9008-DB7783FB8E89}">
      <dgm:prSet/>
      <dgm:spPr/>
      <dgm:t>
        <a:bodyPr/>
        <a:lstStyle/>
        <a:p>
          <a:endParaRPr lang="en-GB"/>
        </a:p>
      </dgm:t>
    </dgm:pt>
    <dgm:pt modelId="{2EEA6497-7C3F-46CD-9E58-74A4DBE7E5AE}" type="pres">
      <dgm:prSet presAssocID="{A6030AC8-A1DD-4AFF-A0DB-B4899D78E007}" presName="linear" presStyleCnt="0">
        <dgm:presLayoutVars>
          <dgm:animLvl val="lvl"/>
          <dgm:resizeHandles val="exact"/>
        </dgm:presLayoutVars>
      </dgm:prSet>
      <dgm:spPr/>
    </dgm:pt>
    <dgm:pt modelId="{395FA064-8938-4F91-B120-D96EC22ABCEF}" type="pres">
      <dgm:prSet presAssocID="{3D198D09-38C9-4B15-BE6E-27A32AA59281}" presName="parentText" presStyleLbl="node1" presStyleIdx="0" presStyleCnt="12" custLinFactNeighborX="-444" custLinFactNeighborY="-38269">
        <dgm:presLayoutVars>
          <dgm:chMax val="0"/>
          <dgm:bulletEnabled val="1"/>
        </dgm:presLayoutVars>
      </dgm:prSet>
      <dgm:spPr/>
    </dgm:pt>
    <dgm:pt modelId="{93876CE0-9551-48EB-9EA7-C314F3BDBDB9}" type="pres">
      <dgm:prSet presAssocID="{7EAC027C-D439-4ACB-9F7B-8223C3A8A900}" presName="spacer" presStyleCnt="0"/>
      <dgm:spPr/>
    </dgm:pt>
    <dgm:pt modelId="{06DA35A7-4255-403E-9445-4BD6B0CC92CC}" type="pres">
      <dgm:prSet presAssocID="{03969EFC-3EC9-4617-8EEC-4AE1F5F75BBC}" presName="parentText" presStyleLbl="node1" presStyleIdx="1" presStyleCnt="12">
        <dgm:presLayoutVars>
          <dgm:chMax val="0"/>
          <dgm:bulletEnabled val="1"/>
        </dgm:presLayoutVars>
      </dgm:prSet>
      <dgm:spPr/>
    </dgm:pt>
    <dgm:pt modelId="{3457FDDF-B0CE-46FB-83CC-094124E58053}" type="pres">
      <dgm:prSet presAssocID="{6112BF8B-F30E-4411-9165-82471BF38E6E}" presName="spacer" presStyleCnt="0"/>
      <dgm:spPr/>
    </dgm:pt>
    <dgm:pt modelId="{1449BDBB-9A44-4AA5-A144-C3D57B8D83DF}" type="pres">
      <dgm:prSet presAssocID="{3020AC24-0FFB-4E3D-A05C-F7223D2CEEF0}" presName="parentText" presStyleLbl="node1" presStyleIdx="2" presStyleCnt="12" custLinFactNeighborX="-1541" custLinFactNeighborY="-15119">
        <dgm:presLayoutVars>
          <dgm:chMax val="0"/>
          <dgm:bulletEnabled val="1"/>
        </dgm:presLayoutVars>
      </dgm:prSet>
      <dgm:spPr/>
    </dgm:pt>
    <dgm:pt modelId="{23393138-BABC-4234-9711-E9DF6C456F10}" type="pres">
      <dgm:prSet presAssocID="{FB8C9679-FD0F-4830-B67E-8BCE705C45DE}" presName="spacer" presStyleCnt="0"/>
      <dgm:spPr/>
    </dgm:pt>
    <dgm:pt modelId="{5D57C6E4-0DF0-41D0-B2DD-CC796E26AE19}" type="pres">
      <dgm:prSet presAssocID="{E75487B7-D42A-4BFF-BE37-7168A2E7BD54}" presName="parentText" presStyleLbl="node1" presStyleIdx="3" presStyleCnt="12">
        <dgm:presLayoutVars>
          <dgm:chMax val="0"/>
          <dgm:bulletEnabled val="1"/>
        </dgm:presLayoutVars>
      </dgm:prSet>
      <dgm:spPr/>
    </dgm:pt>
    <dgm:pt modelId="{A8625CB0-4701-4146-A176-95BBC642E173}" type="pres">
      <dgm:prSet presAssocID="{5975E472-7212-4FA5-9FB2-0240AA5DA29C}" presName="spacer" presStyleCnt="0"/>
      <dgm:spPr/>
    </dgm:pt>
    <dgm:pt modelId="{FEDE0BA6-F9AE-42F6-9415-387A1677BB54}" type="pres">
      <dgm:prSet presAssocID="{B8BDDE66-EA49-4454-8850-7AA0F31CDB82}" presName="parentText" presStyleLbl="node1" presStyleIdx="4" presStyleCnt="12">
        <dgm:presLayoutVars>
          <dgm:chMax val="0"/>
          <dgm:bulletEnabled val="1"/>
        </dgm:presLayoutVars>
      </dgm:prSet>
      <dgm:spPr/>
    </dgm:pt>
    <dgm:pt modelId="{A5AB5913-70DC-47F3-BE70-8ED89AE2F4DB}" type="pres">
      <dgm:prSet presAssocID="{1A46F78B-6941-4797-A259-882694D09463}" presName="spacer" presStyleCnt="0"/>
      <dgm:spPr/>
    </dgm:pt>
    <dgm:pt modelId="{AF3B6600-B9B9-4586-A0B1-FC4E87CB8882}" type="pres">
      <dgm:prSet presAssocID="{2C30FED3-49EF-45CA-AC3E-44E33FBB3792}" presName="parentText" presStyleLbl="node1" presStyleIdx="5" presStyleCnt="12">
        <dgm:presLayoutVars>
          <dgm:chMax val="0"/>
          <dgm:bulletEnabled val="1"/>
        </dgm:presLayoutVars>
      </dgm:prSet>
      <dgm:spPr/>
    </dgm:pt>
    <dgm:pt modelId="{A292E144-106B-4119-AE4B-170459469A2A}" type="pres">
      <dgm:prSet presAssocID="{2847B5FE-7B7E-4778-8699-12B1CCC19118}" presName="spacer" presStyleCnt="0"/>
      <dgm:spPr/>
    </dgm:pt>
    <dgm:pt modelId="{1D3594AC-91D3-4E6F-8BDB-93819A429BD0}" type="pres">
      <dgm:prSet presAssocID="{7E1B0329-4EC2-42D0-9A4C-C2B1984E4CC9}" presName="parentText" presStyleLbl="node1" presStyleIdx="6" presStyleCnt="12">
        <dgm:presLayoutVars>
          <dgm:chMax val="0"/>
          <dgm:bulletEnabled val="1"/>
        </dgm:presLayoutVars>
      </dgm:prSet>
      <dgm:spPr/>
    </dgm:pt>
    <dgm:pt modelId="{3ACB165F-C507-45F8-9B42-908946E7EA69}" type="pres">
      <dgm:prSet presAssocID="{F14BBF6D-4424-4761-82FC-D5D4EFEFE652}" presName="spacer" presStyleCnt="0"/>
      <dgm:spPr/>
    </dgm:pt>
    <dgm:pt modelId="{0A4E82C3-3E64-4898-9EE0-89623BFBA9D5}" type="pres">
      <dgm:prSet presAssocID="{05AFD178-2176-4B19-9D99-5020E3B4B4EB}" presName="parentText" presStyleLbl="node1" presStyleIdx="7" presStyleCnt="12" custLinFactNeighborX="-1590" custLinFactNeighborY="-14767">
        <dgm:presLayoutVars>
          <dgm:chMax val="0"/>
          <dgm:bulletEnabled val="1"/>
        </dgm:presLayoutVars>
      </dgm:prSet>
      <dgm:spPr/>
    </dgm:pt>
    <dgm:pt modelId="{CCE5DE97-6B87-4453-930F-022BCFF18DDF}" type="pres">
      <dgm:prSet presAssocID="{1D4674C3-964E-4EB9-A81C-55854139C192}" presName="spacer" presStyleCnt="0"/>
      <dgm:spPr/>
    </dgm:pt>
    <dgm:pt modelId="{6647511E-EC67-4E64-9D94-BF7B2B108071}" type="pres">
      <dgm:prSet presAssocID="{A9967601-0802-48EB-9F79-47B9B1B85E31}" presName="parentText" presStyleLbl="node1" presStyleIdx="8" presStyleCnt="12" custLinFactNeighborX="161">
        <dgm:presLayoutVars>
          <dgm:chMax val="0"/>
          <dgm:bulletEnabled val="1"/>
        </dgm:presLayoutVars>
      </dgm:prSet>
      <dgm:spPr/>
    </dgm:pt>
    <dgm:pt modelId="{3430ECBF-96F6-4B3A-A119-9F08B292C1C0}" type="pres">
      <dgm:prSet presAssocID="{57B4594D-BF06-4C7A-9882-761A145C1BA1}" presName="spacer" presStyleCnt="0"/>
      <dgm:spPr/>
    </dgm:pt>
    <dgm:pt modelId="{624BC9F5-AC30-4A74-92F2-8F93A1C308B0}" type="pres">
      <dgm:prSet presAssocID="{85CA22C9-2206-44C6-96E4-57B851AF2951}" presName="parentText" presStyleLbl="node1" presStyleIdx="9" presStyleCnt="12">
        <dgm:presLayoutVars>
          <dgm:chMax val="0"/>
          <dgm:bulletEnabled val="1"/>
        </dgm:presLayoutVars>
      </dgm:prSet>
      <dgm:spPr/>
    </dgm:pt>
    <dgm:pt modelId="{D701CFC5-8889-4185-8E3F-04A5C8C24A7A}" type="pres">
      <dgm:prSet presAssocID="{B3E12954-6CF7-4934-B674-D61B1FD8A0B3}" presName="spacer" presStyleCnt="0"/>
      <dgm:spPr/>
    </dgm:pt>
    <dgm:pt modelId="{F514A465-C2E5-4EE5-AEBB-288D2A0669E9}" type="pres">
      <dgm:prSet presAssocID="{331835AF-6AD7-4532-BE4F-B3D33D22B722}" presName="parentText" presStyleLbl="node1" presStyleIdx="10" presStyleCnt="12">
        <dgm:presLayoutVars>
          <dgm:chMax val="0"/>
          <dgm:bulletEnabled val="1"/>
        </dgm:presLayoutVars>
      </dgm:prSet>
      <dgm:spPr/>
    </dgm:pt>
    <dgm:pt modelId="{68B42D00-3157-4BA8-ADEE-71166EA65533}" type="pres">
      <dgm:prSet presAssocID="{CD46CCAD-55FE-44BD-91B4-FD440338C1AC}" presName="spacer" presStyleCnt="0"/>
      <dgm:spPr/>
    </dgm:pt>
    <dgm:pt modelId="{6CC4A74D-9E60-4607-95AF-9EA91CA77314}" type="pres">
      <dgm:prSet presAssocID="{F22923DD-194F-4765-A3A5-68D2A422BDA6}" presName="parentText" presStyleLbl="node1" presStyleIdx="11" presStyleCnt="12">
        <dgm:presLayoutVars>
          <dgm:chMax val="0"/>
          <dgm:bulletEnabled val="1"/>
        </dgm:presLayoutVars>
      </dgm:prSet>
      <dgm:spPr/>
    </dgm:pt>
  </dgm:ptLst>
  <dgm:cxnLst>
    <dgm:cxn modelId="{815BB100-D41A-4747-9764-BE33C2E04ED1}" type="presOf" srcId="{A6030AC8-A1DD-4AFF-A0DB-B4899D78E007}" destId="{2EEA6497-7C3F-46CD-9E58-74A4DBE7E5AE}" srcOrd="0" destOrd="0" presId="urn:microsoft.com/office/officeart/2005/8/layout/vList2"/>
    <dgm:cxn modelId="{40DD0E10-2CD1-4F82-9358-692D13A7E3B5}" srcId="{A6030AC8-A1DD-4AFF-A0DB-B4899D78E007}" destId="{03969EFC-3EC9-4617-8EEC-4AE1F5F75BBC}" srcOrd="1" destOrd="0" parTransId="{32F9C7D4-E1B0-45C4-9C0B-DCAF85817134}" sibTransId="{6112BF8B-F30E-4411-9165-82471BF38E6E}"/>
    <dgm:cxn modelId="{C524EC1D-C563-4823-AECF-E56A13BC8D0C}" type="presOf" srcId="{B8BDDE66-EA49-4454-8850-7AA0F31CDB82}" destId="{FEDE0BA6-F9AE-42F6-9415-387A1677BB54}" srcOrd="0" destOrd="0" presId="urn:microsoft.com/office/officeart/2005/8/layout/vList2"/>
    <dgm:cxn modelId="{4E0DCB30-9088-4FED-AEEA-844DA1F2E748}" srcId="{A6030AC8-A1DD-4AFF-A0DB-B4899D78E007}" destId="{331835AF-6AD7-4532-BE4F-B3D33D22B722}" srcOrd="10" destOrd="0" parTransId="{79EA6958-E359-4C42-9D21-B1E8EACC9C51}" sibTransId="{CD46CCAD-55FE-44BD-91B4-FD440338C1AC}"/>
    <dgm:cxn modelId="{2491DD34-8E1C-459E-8658-3D896894B478}" srcId="{A6030AC8-A1DD-4AFF-A0DB-B4899D78E007}" destId="{7E1B0329-4EC2-42D0-9A4C-C2B1984E4CC9}" srcOrd="6" destOrd="0" parTransId="{6DB41FF1-809F-4FB6-86C8-4FB415BCE2F8}" sibTransId="{F14BBF6D-4424-4761-82FC-D5D4EFEFE652}"/>
    <dgm:cxn modelId="{28AF733A-8F0A-414F-8ACA-90ACA060050B}" type="presOf" srcId="{A9967601-0802-48EB-9F79-47B9B1B85E31}" destId="{6647511E-EC67-4E64-9D94-BF7B2B108071}" srcOrd="0" destOrd="0" presId="urn:microsoft.com/office/officeart/2005/8/layout/vList2"/>
    <dgm:cxn modelId="{A7EC373B-5139-4032-B470-82687C507FF3}" srcId="{A6030AC8-A1DD-4AFF-A0DB-B4899D78E007}" destId="{2C30FED3-49EF-45CA-AC3E-44E33FBB3792}" srcOrd="5" destOrd="0" parTransId="{FAD3E21F-6B4E-4CCD-A20E-DC8C3F80299F}" sibTransId="{2847B5FE-7B7E-4778-8699-12B1CCC19118}"/>
    <dgm:cxn modelId="{403FF63C-3A48-400D-AECD-0E65BA972CBB}" type="presOf" srcId="{85CA22C9-2206-44C6-96E4-57B851AF2951}" destId="{624BC9F5-AC30-4A74-92F2-8F93A1C308B0}" srcOrd="0" destOrd="0" presId="urn:microsoft.com/office/officeart/2005/8/layout/vList2"/>
    <dgm:cxn modelId="{D4725A3D-0EAC-4966-8987-51B5F42C1231}" srcId="{A6030AC8-A1DD-4AFF-A0DB-B4899D78E007}" destId="{B8BDDE66-EA49-4454-8850-7AA0F31CDB82}" srcOrd="4" destOrd="0" parTransId="{A7BB417B-755D-4D5B-888F-B4EDBDD6E09C}" sibTransId="{1A46F78B-6941-4797-A259-882694D09463}"/>
    <dgm:cxn modelId="{D4087440-EAC8-464F-BAD9-C512BA27207A}" type="presOf" srcId="{7E1B0329-4EC2-42D0-9A4C-C2B1984E4CC9}" destId="{1D3594AC-91D3-4E6F-8BDB-93819A429BD0}" srcOrd="0" destOrd="0" presId="urn:microsoft.com/office/officeart/2005/8/layout/vList2"/>
    <dgm:cxn modelId="{6EEDFF60-3202-41CC-8014-8605DB836D29}" srcId="{A6030AC8-A1DD-4AFF-A0DB-B4899D78E007}" destId="{05AFD178-2176-4B19-9D99-5020E3B4B4EB}" srcOrd="7" destOrd="0" parTransId="{62503498-9DBF-4A99-A6EB-F5C0704F4A5A}" sibTransId="{1D4674C3-964E-4EB9-A81C-55854139C192}"/>
    <dgm:cxn modelId="{3B11D164-F6C4-49D4-A7E1-61824703994A}" srcId="{A6030AC8-A1DD-4AFF-A0DB-B4899D78E007}" destId="{A9967601-0802-48EB-9F79-47B9B1B85E31}" srcOrd="8" destOrd="0" parTransId="{B6BD8C22-81B7-46CC-B1DC-43246C22CB93}" sibTransId="{57B4594D-BF06-4C7A-9882-761A145C1BA1}"/>
    <dgm:cxn modelId="{5F216765-F3C0-468D-BC49-8AE825573232}" type="presOf" srcId="{2C30FED3-49EF-45CA-AC3E-44E33FBB3792}" destId="{AF3B6600-B9B9-4586-A0B1-FC4E87CB8882}" srcOrd="0" destOrd="0" presId="urn:microsoft.com/office/officeart/2005/8/layout/vList2"/>
    <dgm:cxn modelId="{DC150E46-E98C-4D1C-B8AB-A8D7CE17E9E1}" type="presOf" srcId="{F22923DD-194F-4765-A3A5-68D2A422BDA6}" destId="{6CC4A74D-9E60-4607-95AF-9EA91CA77314}" srcOrd="0" destOrd="0" presId="urn:microsoft.com/office/officeart/2005/8/layout/vList2"/>
    <dgm:cxn modelId="{2F593B6D-4749-489C-BF50-7DA989176755}" srcId="{A6030AC8-A1DD-4AFF-A0DB-B4899D78E007}" destId="{E75487B7-D42A-4BFF-BE37-7168A2E7BD54}" srcOrd="3" destOrd="0" parTransId="{959A9223-D52A-41C6-B0B1-308EFD9B92BB}" sibTransId="{5975E472-7212-4FA5-9FB2-0240AA5DA29C}"/>
    <dgm:cxn modelId="{8626C573-A76F-4DD2-B910-B65674D2AEAF}" type="presOf" srcId="{E75487B7-D42A-4BFF-BE37-7168A2E7BD54}" destId="{5D57C6E4-0DF0-41D0-B2DD-CC796E26AE19}" srcOrd="0" destOrd="0" presId="urn:microsoft.com/office/officeart/2005/8/layout/vList2"/>
    <dgm:cxn modelId="{74CFFF73-4033-4AA2-8569-1224B93CFC5D}" type="presOf" srcId="{331835AF-6AD7-4532-BE4F-B3D33D22B722}" destId="{F514A465-C2E5-4EE5-AEBB-288D2A0669E9}" srcOrd="0" destOrd="0" presId="urn:microsoft.com/office/officeart/2005/8/layout/vList2"/>
    <dgm:cxn modelId="{5E5FA17A-81DE-4AC8-A4F8-BD382397CC0C}" srcId="{A6030AC8-A1DD-4AFF-A0DB-B4899D78E007}" destId="{85CA22C9-2206-44C6-96E4-57B851AF2951}" srcOrd="9" destOrd="0" parTransId="{6AEC73EF-C1B7-48FB-A09F-BFDE77554F02}" sibTransId="{B3E12954-6CF7-4934-B674-D61B1FD8A0B3}"/>
    <dgm:cxn modelId="{9C09BBB2-D299-4934-9DE7-57E9097A7022}" type="presOf" srcId="{05AFD178-2176-4B19-9D99-5020E3B4B4EB}" destId="{0A4E82C3-3E64-4898-9EE0-89623BFBA9D5}" srcOrd="0" destOrd="0" presId="urn:microsoft.com/office/officeart/2005/8/layout/vList2"/>
    <dgm:cxn modelId="{C29AC6B9-C9E3-4EBA-ADAE-499AF7154FE9}" srcId="{A6030AC8-A1DD-4AFF-A0DB-B4899D78E007}" destId="{3D198D09-38C9-4B15-BE6E-27A32AA59281}" srcOrd="0" destOrd="0" parTransId="{538BE91B-6A1F-4F3A-A0AA-29835CF58AC9}" sibTransId="{7EAC027C-D439-4ACB-9F7B-8223C3A8A900}"/>
    <dgm:cxn modelId="{97291CBD-5BCF-49FF-91E4-A269D81EA8FF}" type="presOf" srcId="{3D198D09-38C9-4B15-BE6E-27A32AA59281}" destId="{395FA064-8938-4F91-B120-D96EC22ABCEF}" srcOrd="0" destOrd="0" presId="urn:microsoft.com/office/officeart/2005/8/layout/vList2"/>
    <dgm:cxn modelId="{F6DA7EC4-895A-4B87-9008-DB7783FB8E89}" srcId="{A6030AC8-A1DD-4AFF-A0DB-B4899D78E007}" destId="{F22923DD-194F-4765-A3A5-68D2A422BDA6}" srcOrd="11" destOrd="0" parTransId="{EF9BFB05-0A4F-4EF5-9790-8EE355C05338}" sibTransId="{0D53972E-EEA0-4424-8BDA-D8DD424D01EE}"/>
    <dgm:cxn modelId="{C9B6E0C7-C2A1-4C0D-9A3D-3D481B7DC380}" type="presOf" srcId="{3020AC24-0FFB-4E3D-A05C-F7223D2CEEF0}" destId="{1449BDBB-9A44-4AA5-A144-C3D57B8D83DF}" srcOrd="0" destOrd="0" presId="urn:microsoft.com/office/officeart/2005/8/layout/vList2"/>
    <dgm:cxn modelId="{297407D8-F459-4727-9918-C56D464FC70A}" type="presOf" srcId="{03969EFC-3EC9-4617-8EEC-4AE1F5F75BBC}" destId="{06DA35A7-4255-403E-9445-4BD6B0CC92CC}" srcOrd="0" destOrd="0" presId="urn:microsoft.com/office/officeart/2005/8/layout/vList2"/>
    <dgm:cxn modelId="{918997E1-7B0D-45A3-B68D-01E63951BAB7}" srcId="{A6030AC8-A1DD-4AFF-A0DB-B4899D78E007}" destId="{3020AC24-0FFB-4E3D-A05C-F7223D2CEEF0}" srcOrd="2" destOrd="0" parTransId="{A4908337-55B0-428D-8B5E-1F091E25D19D}" sibTransId="{FB8C9679-FD0F-4830-B67E-8BCE705C45DE}"/>
    <dgm:cxn modelId="{29A3399D-4206-44FF-8A41-3BD0BFFD7491}" type="presParOf" srcId="{2EEA6497-7C3F-46CD-9E58-74A4DBE7E5AE}" destId="{395FA064-8938-4F91-B120-D96EC22ABCEF}" srcOrd="0" destOrd="0" presId="urn:microsoft.com/office/officeart/2005/8/layout/vList2"/>
    <dgm:cxn modelId="{44D67C46-AD86-4ACD-86A1-BD030F9F45F5}" type="presParOf" srcId="{2EEA6497-7C3F-46CD-9E58-74A4DBE7E5AE}" destId="{93876CE0-9551-48EB-9EA7-C314F3BDBDB9}" srcOrd="1" destOrd="0" presId="urn:microsoft.com/office/officeart/2005/8/layout/vList2"/>
    <dgm:cxn modelId="{7AC78C28-499B-4E12-907C-5FEB445548BF}" type="presParOf" srcId="{2EEA6497-7C3F-46CD-9E58-74A4DBE7E5AE}" destId="{06DA35A7-4255-403E-9445-4BD6B0CC92CC}" srcOrd="2" destOrd="0" presId="urn:microsoft.com/office/officeart/2005/8/layout/vList2"/>
    <dgm:cxn modelId="{8CC8349E-293C-4EBD-9374-FF81AB24756F}" type="presParOf" srcId="{2EEA6497-7C3F-46CD-9E58-74A4DBE7E5AE}" destId="{3457FDDF-B0CE-46FB-83CC-094124E58053}" srcOrd="3" destOrd="0" presId="urn:microsoft.com/office/officeart/2005/8/layout/vList2"/>
    <dgm:cxn modelId="{7A5C0007-CF4D-43A0-9350-D52F324AFB76}" type="presParOf" srcId="{2EEA6497-7C3F-46CD-9E58-74A4DBE7E5AE}" destId="{1449BDBB-9A44-4AA5-A144-C3D57B8D83DF}" srcOrd="4" destOrd="0" presId="urn:microsoft.com/office/officeart/2005/8/layout/vList2"/>
    <dgm:cxn modelId="{7BD2981E-7536-4650-9274-3BA92A3BC194}" type="presParOf" srcId="{2EEA6497-7C3F-46CD-9E58-74A4DBE7E5AE}" destId="{23393138-BABC-4234-9711-E9DF6C456F10}" srcOrd="5" destOrd="0" presId="urn:microsoft.com/office/officeart/2005/8/layout/vList2"/>
    <dgm:cxn modelId="{A5B8D0C8-9652-4BA3-B269-BD31691ED8E9}" type="presParOf" srcId="{2EEA6497-7C3F-46CD-9E58-74A4DBE7E5AE}" destId="{5D57C6E4-0DF0-41D0-B2DD-CC796E26AE19}" srcOrd="6" destOrd="0" presId="urn:microsoft.com/office/officeart/2005/8/layout/vList2"/>
    <dgm:cxn modelId="{A41D8EC6-3A1D-4E6C-B62D-9806F504D01A}" type="presParOf" srcId="{2EEA6497-7C3F-46CD-9E58-74A4DBE7E5AE}" destId="{A8625CB0-4701-4146-A176-95BBC642E173}" srcOrd="7" destOrd="0" presId="urn:microsoft.com/office/officeart/2005/8/layout/vList2"/>
    <dgm:cxn modelId="{4539DF4F-0F7A-4783-A606-3B89CE131008}" type="presParOf" srcId="{2EEA6497-7C3F-46CD-9E58-74A4DBE7E5AE}" destId="{FEDE0BA6-F9AE-42F6-9415-387A1677BB54}" srcOrd="8" destOrd="0" presId="urn:microsoft.com/office/officeart/2005/8/layout/vList2"/>
    <dgm:cxn modelId="{CFFA8499-D556-4558-BC59-B3FE3845C79F}" type="presParOf" srcId="{2EEA6497-7C3F-46CD-9E58-74A4DBE7E5AE}" destId="{A5AB5913-70DC-47F3-BE70-8ED89AE2F4DB}" srcOrd="9" destOrd="0" presId="urn:microsoft.com/office/officeart/2005/8/layout/vList2"/>
    <dgm:cxn modelId="{C5E18170-58F5-43DC-87BB-322384069C8B}" type="presParOf" srcId="{2EEA6497-7C3F-46CD-9E58-74A4DBE7E5AE}" destId="{AF3B6600-B9B9-4586-A0B1-FC4E87CB8882}" srcOrd="10" destOrd="0" presId="urn:microsoft.com/office/officeart/2005/8/layout/vList2"/>
    <dgm:cxn modelId="{4585D36D-BE1A-465B-83C5-29553456FFDF}" type="presParOf" srcId="{2EEA6497-7C3F-46CD-9E58-74A4DBE7E5AE}" destId="{A292E144-106B-4119-AE4B-170459469A2A}" srcOrd="11" destOrd="0" presId="urn:microsoft.com/office/officeart/2005/8/layout/vList2"/>
    <dgm:cxn modelId="{E5C45246-5DA4-4073-8023-F30CC6A3D073}" type="presParOf" srcId="{2EEA6497-7C3F-46CD-9E58-74A4DBE7E5AE}" destId="{1D3594AC-91D3-4E6F-8BDB-93819A429BD0}" srcOrd="12" destOrd="0" presId="urn:microsoft.com/office/officeart/2005/8/layout/vList2"/>
    <dgm:cxn modelId="{FEB35E29-B5BC-4DA9-870A-20A935B4D5EB}" type="presParOf" srcId="{2EEA6497-7C3F-46CD-9E58-74A4DBE7E5AE}" destId="{3ACB165F-C507-45F8-9B42-908946E7EA69}" srcOrd="13" destOrd="0" presId="urn:microsoft.com/office/officeart/2005/8/layout/vList2"/>
    <dgm:cxn modelId="{C6DC6C43-A5EE-4022-B19E-5C3230923FE1}" type="presParOf" srcId="{2EEA6497-7C3F-46CD-9E58-74A4DBE7E5AE}" destId="{0A4E82C3-3E64-4898-9EE0-89623BFBA9D5}" srcOrd="14" destOrd="0" presId="urn:microsoft.com/office/officeart/2005/8/layout/vList2"/>
    <dgm:cxn modelId="{AB49D843-CEE4-4678-9099-6D784C0A0A1C}" type="presParOf" srcId="{2EEA6497-7C3F-46CD-9E58-74A4DBE7E5AE}" destId="{CCE5DE97-6B87-4453-930F-022BCFF18DDF}" srcOrd="15" destOrd="0" presId="urn:microsoft.com/office/officeart/2005/8/layout/vList2"/>
    <dgm:cxn modelId="{46596092-B59D-4490-84C0-6B3A570FC49B}" type="presParOf" srcId="{2EEA6497-7C3F-46CD-9E58-74A4DBE7E5AE}" destId="{6647511E-EC67-4E64-9D94-BF7B2B108071}" srcOrd="16" destOrd="0" presId="urn:microsoft.com/office/officeart/2005/8/layout/vList2"/>
    <dgm:cxn modelId="{183A203F-2575-4E96-A6B5-758B3CDDCEB3}" type="presParOf" srcId="{2EEA6497-7C3F-46CD-9E58-74A4DBE7E5AE}" destId="{3430ECBF-96F6-4B3A-A119-9F08B292C1C0}" srcOrd="17" destOrd="0" presId="urn:microsoft.com/office/officeart/2005/8/layout/vList2"/>
    <dgm:cxn modelId="{D328715E-950E-4026-BBAF-C6A4C77C5CFE}" type="presParOf" srcId="{2EEA6497-7C3F-46CD-9E58-74A4DBE7E5AE}" destId="{624BC9F5-AC30-4A74-92F2-8F93A1C308B0}" srcOrd="18" destOrd="0" presId="urn:microsoft.com/office/officeart/2005/8/layout/vList2"/>
    <dgm:cxn modelId="{F520723D-EDBC-4041-A107-842C9A5E4A71}" type="presParOf" srcId="{2EEA6497-7C3F-46CD-9E58-74A4DBE7E5AE}" destId="{D701CFC5-8889-4185-8E3F-04A5C8C24A7A}" srcOrd="19" destOrd="0" presId="urn:microsoft.com/office/officeart/2005/8/layout/vList2"/>
    <dgm:cxn modelId="{40F1696F-0FCB-4713-83A6-EA1A1F2B2849}" type="presParOf" srcId="{2EEA6497-7C3F-46CD-9E58-74A4DBE7E5AE}" destId="{F514A465-C2E5-4EE5-AEBB-288D2A0669E9}" srcOrd="20" destOrd="0" presId="urn:microsoft.com/office/officeart/2005/8/layout/vList2"/>
    <dgm:cxn modelId="{65A36E4F-C1D7-4C8E-A408-5AF794291D91}" type="presParOf" srcId="{2EEA6497-7C3F-46CD-9E58-74A4DBE7E5AE}" destId="{68B42D00-3157-4BA8-ADEE-71166EA65533}" srcOrd="21" destOrd="0" presId="urn:microsoft.com/office/officeart/2005/8/layout/vList2"/>
    <dgm:cxn modelId="{7BD0B44D-8AAF-4D39-96B8-C06977F41A6F}" type="presParOf" srcId="{2EEA6497-7C3F-46CD-9E58-74A4DBE7E5AE}" destId="{6CC4A74D-9E60-4607-95AF-9EA91CA77314}" srcOrd="22"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351AEC1-7972-4DAE-99E6-174EB6329DA2}" type="doc">
      <dgm:prSet loTypeId="urn:microsoft.com/office/officeart/2018/5/layout/IconLeaf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71B911C7-D387-4F1B-AB7F-90F3DE9EBDE3}">
      <dgm:prSet/>
      <dgm:spPr/>
      <dgm:t>
        <a:bodyPr/>
        <a:lstStyle/>
        <a:p>
          <a:pPr>
            <a:lnSpc>
              <a:spcPct val="100000"/>
            </a:lnSpc>
            <a:defRPr cap="all"/>
          </a:pPr>
          <a:r>
            <a:rPr lang="en-US" b="0" i="0"/>
            <a:t>Competitors of Virtual Escape Café:</a:t>
          </a:r>
          <a:endParaRPr lang="en-US"/>
        </a:p>
      </dgm:t>
    </dgm:pt>
    <dgm:pt modelId="{07591941-5130-4E16-8FCB-B1124E18C413}" type="parTrans" cxnId="{F0FD903B-F65B-4D24-852A-D5E4E619B59F}">
      <dgm:prSet/>
      <dgm:spPr/>
      <dgm:t>
        <a:bodyPr/>
        <a:lstStyle/>
        <a:p>
          <a:endParaRPr lang="en-US"/>
        </a:p>
      </dgm:t>
    </dgm:pt>
    <dgm:pt modelId="{4BF32EC8-4DA7-4A16-A6AA-1AE805D54589}" type="sibTrans" cxnId="{F0FD903B-F65B-4D24-852A-D5E4E619B59F}">
      <dgm:prSet/>
      <dgm:spPr/>
      <dgm:t>
        <a:bodyPr/>
        <a:lstStyle/>
        <a:p>
          <a:pPr>
            <a:lnSpc>
              <a:spcPct val="100000"/>
            </a:lnSpc>
          </a:pPr>
          <a:endParaRPr lang="en-US"/>
        </a:p>
      </dgm:t>
    </dgm:pt>
    <dgm:pt modelId="{EA515D4F-D10E-4109-9C45-E9DD5605F047}">
      <dgm:prSet/>
      <dgm:spPr/>
      <dgm:t>
        <a:bodyPr/>
        <a:lstStyle/>
        <a:p>
          <a:pPr>
            <a:lnSpc>
              <a:spcPct val="100000"/>
            </a:lnSpc>
            <a:defRPr cap="all"/>
          </a:pPr>
          <a:r>
            <a:rPr lang="en-US" b="0" i="0"/>
            <a:t>Our business based in Birmingham, most of the competitors are in London</a:t>
          </a:r>
          <a:endParaRPr lang="en-US"/>
        </a:p>
      </dgm:t>
    </dgm:pt>
    <dgm:pt modelId="{00F0077E-8498-4539-9C7D-0A6A1C89A3BF}" type="parTrans" cxnId="{29328CF9-1E29-440F-82BD-9C9531A98FBD}">
      <dgm:prSet/>
      <dgm:spPr/>
      <dgm:t>
        <a:bodyPr/>
        <a:lstStyle/>
        <a:p>
          <a:endParaRPr lang="en-US"/>
        </a:p>
      </dgm:t>
    </dgm:pt>
    <dgm:pt modelId="{ADA9C36C-DF3C-4796-B15C-BD7D52AB2608}" type="sibTrans" cxnId="{29328CF9-1E29-440F-82BD-9C9531A98FBD}">
      <dgm:prSet/>
      <dgm:spPr/>
      <dgm:t>
        <a:bodyPr/>
        <a:lstStyle/>
        <a:p>
          <a:pPr>
            <a:lnSpc>
              <a:spcPct val="100000"/>
            </a:lnSpc>
          </a:pPr>
          <a:endParaRPr lang="en-US"/>
        </a:p>
      </dgm:t>
    </dgm:pt>
    <dgm:pt modelId="{42C01B60-987B-42F2-823B-CDFDD12494F1}">
      <dgm:prSet/>
      <dgm:spPr/>
      <dgm:t>
        <a:bodyPr/>
        <a:lstStyle/>
        <a:p>
          <a:pPr>
            <a:lnSpc>
              <a:spcPct val="100000"/>
            </a:lnSpc>
            <a:defRPr cap="all"/>
          </a:pPr>
          <a:r>
            <a:rPr lang="en-US" b="0" i="0" dirty="0"/>
            <a:t>We have a few competitors on the market; however, our concept will be different to theirs, we will have snacks and refreshments available on site.</a:t>
          </a:r>
          <a:endParaRPr lang="en-US" dirty="0"/>
        </a:p>
      </dgm:t>
    </dgm:pt>
    <dgm:pt modelId="{DCB3009A-DD0C-4719-BF5D-D8D661817190}" type="parTrans" cxnId="{DDE34B89-760C-4610-9934-625406518A6A}">
      <dgm:prSet/>
      <dgm:spPr/>
      <dgm:t>
        <a:bodyPr/>
        <a:lstStyle/>
        <a:p>
          <a:endParaRPr lang="en-US"/>
        </a:p>
      </dgm:t>
    </dgm:pt>
    <dgm:pt modelId="{8F563110-7C3C-48E1-B008-2296C8FB8C92}" type="sibTrans" cxnId="{DDE34B89-760C-4610-9934-625406518A6A}">
      <dgm:prSet/>
      <dgm:spPr/>
      <dgm:t>
        <a:bodyPr/>
        <a:lstStyle/>
        <a:p>
          <a:pPr>
            <a:lnSpc>
              <a:spcPct val="100000"/>
            </a:lnSpc>
          </a:pPr>
          <a:endParaRPr lang="en-US"/>
        </a:p>
      </dgm:t>
    </dgm:pt>
    <dgm:pt modelId="{23FEB274-6DA1-4403-9411-45E061B10100}">
      <dgm:prSet/>
      <dgm:spPr/>
      <dgm:t>
        <a:bodyPr/>
        <a:lstStyle/>
        <a:p>
          <a:pPr>
            <a:lnSpc>
              <a:spcPct val="100000"/>
            </a:lnSpc>
            <a:defRPr cap="all"/>
          </a:pPr>
          <a:r>
            <a:rPr lang="en-US" b="0" i="0"/>
            <a:t>Players have opportunity to play in pairs also, in our place they can as well, or create bigger groups in separate rooms</a:t>
          </a:r>
          <a:endParaRPr lang="en-US"/>
        </a:p>
      </dgm:t>
    </dgm:pt>
    <dgm:pt modelId="{332FCF23-1CF7-45C8-936D-258B7D8A42F7}" type="parTrans" cxnId="{C50169D0-C069-47F9-BB73-A01E1B45006D}">
      <dgm:prSet/>
      <dgm:spPr/>
      <dgm:t>
        <a:bodyPr/>
        <a:lstStyle/>
        <a:p>
          <a:endParaRPr lang="en-US"/>
        </a:p>
      </dgm:t>
    </dgm:pt>
    <dgm:pt modelId="{741E5390-BD5C-405B-830B-2B18E7A118EC}" type="sibTrans" cxnId="{C50169D0-C069-47F9-BB73-A01E1B45006D}">
      <dgm:prSet/>
      <dgm:spPr/>
      <dgm:t>
        <a:bodyPr/>
        <a:lstStyle/>
        <a:p>
          <a:pPr>
            <a:lnSpc>
              <a:spcPct val="100000"/>
            </a:lnSpc>
          </a:pPr>
          <a:endParaRPr lang="en-US"/>
        </a:p>
      </dgm:t>
    </dgm:pt>
    <dgm:pt modelId="{4FDC3402-80D1-4698-A5CF-BAAD589E8EF1}">
      <dgm:prSet/>
      <dgm:spPr/>
      <dgm:t>
        <a:bodyPr/>
        <a:lstStyle/>
        <a:p>
          <a:pPr>
            <a:lnSpc>
              <a:spcPct val="100000"/>
            </a:lnSpc>
            <a:defRPr cap="all"/>
          </a:pPr>
          <a:r>
            <a:rPr lang="en-US" b="0" i="0"/>
            <a:t>There are a couple of gamer’s room all around London, but it’s totally new in Birmingham area.</a:t>
          </a:r>
          <a:endParaRPr lang="en-US"/>
        </a:p>
      </dgm:t>
    </dgm:pt>
    <dgm:pt modelId="{D37B1C69-48B5-4833-A360-4F68B50A2DEA}" type="parTrans" cxnId="{9783A7C5-7A79-402C-942D-14FF3AB76B01}">
      <dgm:prSet/>
      <dgm:spPr/>
      <dgm:t>
        <a:bodyPr/>
        <a:lstStyle/>
        <a:p>
          <a:endParaRPr lang="en-US"/>
        </a:p>
      </dgm:t>
    </dgm:pt>
    <dgm:pt modelId="{B680D8F1-A066-441D-85E1-E625FCFAD40C}" type="sibTrans" cxnId="{9783A7C5-7A79-402C-942D-14FF3AB76B01}">
      <dgm:prSet/>
      <dgm:spPr/>
      <dgm:t>
        <a:bodyPr/>
        <a:lstStyle/>
        <a:p>
          <a:pPr>
            <a:lnSpc>
              <a:spcPct val="100000"/>
            </a:lnSpc>
          </a:pPr>
          <a:endParaRPr lang="en-US"/>
        </a:p>
      </dgm:t>
    </dgm:pt>
    <dgm:pt modelId="{62C2333A-3357-44B3-AF6A-0862E10D9CA8}">
      <dgm:prSet/>
      <dgm:spPr/>
      <dgm:t>
        <a:bodyPr/>
        <a:lstStyle/>
        <a:p>
          <a:pPr>
            <a:lnSpc>
              <a:spcPct val="100000"/>
            </a:lnSpc>
            <a:defRPr cap="all"/>
          </a:pPr>
          <a:r>
            <a:rPr lang="en-US" b="0" i="0"/>
            <a:t>We have a plan to be unique with a friendly atmosphere and offers to feel like at home. Make a difference between a dark and cold room, and an airy, light and bubbly place.</a:t>
          </a:r>
          <a:endParaRPr lang="en-US"/>
        </a:p>
      </dgm:t>
    </dgm:pt>
    <dgm:pt modelId="{38A84CC9-D4BD-48EC-8B40-CA46244E842E}" type="parTrans" cxnId="{23496A8A-EEF6-4807-8071-DF46FA58F8F1}">
      <dgm:prSet/>
      <dgm:spPr/>
      <dgm:t>
        <a:bodyPr/>
        <a:lstStyle/>
        <a:p>
          <a:endParaRPr lang="en-US"/>
        </a:p>
      </dgm:t>
    </dgm:pt>
    <dgm:pt modelId="{A746EF8B-FD9A-44E6-9013-410FE435C583}" type="sibTrans" cxnId="{23496A8A-EEF6-4807-8071-DF46FA58F8F1}">
      <dgm:prSet/>
      <dgm:spPr/>
      <dgm:t>
        <a:bodyPr/>
        <a:lstStyle/>
        <a:p>
          <a:pPr>
            <a:lnSpc>
              <a:spcPct val="100000"/>
            </a:lnSpc>
          </a:pPr>
          <a:endParaRPr lang="en-US"/>
        </a:p>
      </dgm:t>
    </dgm:pt>
    <dgm:pt modelId="{53056295-C70B-44EB-998E-0468CBCB4F49}">
      <dgm:prSet/>
      <dgm:spPr/>
      <dgm:t>
        <a:bodyPr/>
        <a:lstStyle/>
        <a:p>
          <a:pPr>
            <a:lnSpc>
              <a:spcPct val="100000"/>
            </a:lnSpc>
            <a:defRPr cap="all"/>
          </a:pPr>
          <a:r>
            <a:rPr lang="en-US" b="0" i="0"/>
            <a:t>Our competitors are: Wanyoo Esports Studio, Belong Gaming Area, Loading Bar</a:t>
          </a:r>
          <a:endParaRPr lang="en-US"/>
        </a:p>
      </dgm:t>
    </dgm:pt>
    <dgm:pt modelId="{92EB344E-B85E-4467-8771-5D5D4D7063CD}" type="parTrans" cxnId="{E69B9AA2-7DB0-4AAD-9D44-4A5006FB048D}">
      <dgm:prSet/>
      <dgm:spPr/>
      <dgm:t>
        <a:bodyPr/>
        <a:lstStyle/>
        <a:p>
          <a:endParaRPr lang="en-US"/>
        </a:p>
      </dgm:t>
    </dgm:pt>
    <dgm:pt modelId="{D20403F0-8983-40C0-B3FB-A0DFE5E3D8AA}" type="sibTrans" cxnId="{E69B9AA2-7DB0-4AAD-9D44-4A5006FB048D}">
      <dgm:prSet/>
      <dgm:spPr/>
      <dgm:t>
        <a:bodyPr/>
        <a:lstStyle/>
        <a:p>
          <a:endParaRPr lang="en-US"/>
        </a:p>
      </dgm:t>
    </dgm:pt>
    <dgm:pt modelId="{0DF2C79D-8075-48C9-AB98-DCE5ECBBDA2A}" type="pres">
      <dgm:prSet presAssocID="{F351AEC1-7972-4DAE-99E6-174EB6329DA2}" presName="root" presStyleCnt="0">
        <dgm:presLayoutVars>
          <dgm:dir/>
          <dgm:resizeHandles val="exact"/>
        </dgm:presLayoutVars>
      </dgm:prSet>
      <dgm:spPr/>
    </dgm:pt>
    <dgm:pt modelId="{49122219-6BA0-41B8-8481-374D9BDC8952}" type="pres">
      <dgm:prSet presAssocID="{71B911C7-D387-4F1B-AB7F-90F3DE9EBDE3}" presName="compNode" presStyleCnt="0"/>
      <dgm:spPr/>
    </dgm:pt>
    <dgm:pt modelId="{9545A8AA-834B-4335-8723-EA88BAA663FD}" type="pres">
      <dgm:prSet presAssocID="{71B911C7-D387-4F1B-AB7F-90F3DE9EBDE3}" presName="iconBgRect" presStyleLbl="bgShp" presStyleIdx="0" presStyleCnt="7"/>
      <dgm:spPr>
        <a:prstGeom prst="round2DiagRect">
          <a:avLst>
            <a:gd name="adj1" fmla="val 29727"/>
            <a:gd name="adj2" fmla="val 0"/>
          </a:avLst>
        </a:prstGeom>
      </dgm:spPr>
    </dgm:pt>
    <dgm:pt modelId="{B19BA96A-45F7-46DC-B361-BAB03BB0996B}" type="pres">
      <dgm:prSet presAssocID="{71B911C7-D387-4F1B-AB7F-90F3DE9EBDE3}"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ffee"/>
        </a:ext>
      </dgm:extLst>
    </dgm:pt>
    <dgm:pt modelId="{06D68B86-F2E6-41DD-BE0F-41375CBF1A6E}" type="pres">
      <dgm:prSet presAssocID="{71B911C7-D387-4F1B-AB7F-90F3DE9EBDE3}" presName="spaceRect" presStyleCnt="0"/>
      <dgm:spPr/>
    </dgm:pt>
    <dgm:pt modelId="{E6AF2D5F-4B7B-4E09-A645-17FF899B5D61}" type="pres">
      <dgm:prSet presAssocID="{71B911C7-D387-4F1B-AB7F-90F3DE9EBDE3}" presName="textRect" presStyleLbl="revTx" presStyleIdx="0" presStyleCnt="7">
        <dgm:presLayoutVars>
          <dgm:chMax val="1"/>
          <dgm:chPref val="1"/>
        </dgm:presLayoutVars>
      </dgm:prSet>
      <dgm:spPr/>
    </dgm:pt>
    <dgm:pt modelId="{906E6AF9-08ED-4D67-A8AE-4099A2323C6C}" type="pres">
      <dgm:prSet presAssocID="{4BF32EC8-4DA7-4A16-A6AA-1AE805D54589}" presName="sibTrans" presStyleCnt="0"/>
      <dgm:spPr/>
    </dgm:pt>
    <dgm:pt modelId="{C9CE052B-1B70-477E-BA71-1B7B0292AFAF}" type="pres">
      <dgm:prSet presAssocID="{EA515D4F-D10E-4109-9C45-E9DD5605F047}" presName="compNode" presStyleCnt="0"/>
      <dgm:spPr/>
    </dgm:pt>
    <dgm:pt modelId="{34F01B87-3E1D-4EF7-81FB-1C6A74476BC8}" type="pres">
      <dgm:prSet presAssocID="{EA515D4F-D10E-4109-9C45-E9DD5605F047}" presName="iconBgRect" presStyleLbl="bgShp" presStyleIdx="1" presStyleCnt="7"/>
      <dgm:spPr>
        <a:prstGeom prst="round2DiagRect">
          <a:avLst>
            <a:gd name="adj1" fmla="val 29727"/>
            <a:gd name="adj2" fmla="val 0"/>
          </a:avLst>
        </a:prstGeom>
      </dgm:spPr>
    </dgm:pt>
    <dgm:pt modelId="{34CDF520-58E5-44D9-BCB0-049A9A55E8BC}" type="pres">
      <dgm:prSet presAssocID="{EA515D4F-D10E-4109-9C45-E9DD5605F047}"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ilding"/>
        </a:ext>
      </dgm:extLst>
    </dgm:pt>
    <dgm:pt modelId="{279D649C-279C-47AB-9A54-D730CC117E6A}" type="pres">
      <dgm:prSet presAssocID="{EA515D4F-D10E-4109-9C45-E9DD5605F047}" presName="spaceRect" presStyleCnt="0"/>
      <dgm:spPr/>
    </dgm:pt>
    <dgm:pt modelId="{D0E0CD34-8E6E-4647-A9E8-8FC91041B7E6}" type="pres">
      <dgm:prSet presAssocID="{EA515D4F-D10E-4109-9C45-E9DD5605F047}" presName="textRect" presStyleLbl="revTx" presStyleIdx="1" presStyleCnt="7">
        <dgm:presLayoutVars>
          <dgm:chMax val="1"/>
          <dgm:chPref val="1"/>
        </dgm:presLayoutVars>
      </dgm:prSet>
      <dgm:spPr/>
    </dgm:pt>
    <dgm:pt modelId="{3F9279CE-D782-467E-9382-60A6C2729030}" type="pres">
      <dgm:prSet presAssocID="{ADA9C36C-DF3C-4796-B15C-BD7D52AB2608}" presName="sibTrans" presStyleCnt="0"/>
      <dgm:spPr/>
    </dgm:pt>
    <dgm:pt modelId="{EB8DD0E3-8946-46B8-B3EC-F57D86DAA3C3}" type="pres">
      <dgm:prSet presAssocID="{42C01B60-987B-42F2-823B-CDFDD12494F1}" presName="compNode" presStyleCnt="0"/>
      <dgm:spPr/>
    </dgm:pt>
    <dgm:pt modelId="{1805FFE1-5AD8-48CB-9667-2AAE03598BE4}" type="pres">
      <dgm:prSet presAssocID="{42C01B60-987B-42F2-823B-CDFDD12494F1}" presName="iconBgRect" presStyleLbl="bgShp" presStyleIdx="2" presStyleCnt="7"/>
      <dgm:spPr>
        <a:prstGeom prst="round2DiagRect">
          <a:avLst>
            <a:gd name="adj1" fmla="val 29727"/>
            <a:gd name="adj2" fmla="val 0"/>
          </a:avLst>
        </a:prstGeom>
      </dgm:spPr>
    </dgm:pt>
    <dgm:pt modelId="{55A68A97-05BF-42F8-A7A9-29E426799796}" type="pres">
      <dgm:prSet presAssocID="{42C01B60-987B-42F2-823B-CDFDD12494F1}"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onut"/>
        </a:ext>
      </dgm:extLst>
    </dgm:pt>
    <dgm:pt modelId="{1754F0E6-D919-4A6B-96F5-A133F27715C9}" type="pres">
      <dgm:prSet presAssocID="{42C01B60-987B-42F2-823B-CDFDD12494F1}" presName="spaceRect" presStyleCnt="0"/>
      <dgm:spPr/>
    </dgm:pt>
    <dgm:pt modelId="{A8C1E31A-9563-4F96-A363-7DA005FAEC18}" type="pres">
      <dgm:prSet presAssocID="{42C01B60-987B-42F2-823B-CDFDD12494F1}" presName="textRect" presStyleLbl="revTx" presStyleIdx="2" presStyleCnt="7">
        <dgm:presLayoutVars>
          <dgm:chMax val="1"/>
          <dgm:chPref val="1"/>
        </dgm:presLayoutVars>
      </dgm:prSet>
      <dgm:spPr/>
    </dgm:pt>
    <dgm:pt modelId="{DF2B44F8-ACBD-4074-A080-91DBEB6EDB65}" type="pres">
      <dgm:prSet presAssocID="{8F563110-7C3C-48E1-B008-2296C8FB8C92}" presName="sibTrans" presStyleCnt="0"/>
      <dgm:spPr/>
    </dgm:pt>
    <dgm:pt modelId="{BE712DE0-84D8-4607-B553-B877CE60E890}" type="pres">
      <dgm:prSet presAssocID="{23FEB274-6DA1-4403-9411-45E061B10100}" presName="compNode" presStyleCnt="0"/>
      <dgm:spPr/>
    </dgm:pt>
    <dgm:pt modelId="{06121F2C-B4D2-44B4-AA92-85B4A37A23CC}" type="pres">
      <dgm:prSet presAssocID="{23FEB274-6DA1-4403-9411-45E061B10100}" presName="iconBgRect" presStyleLbl="bgShp" presStyleIdx="3" presStyleCnt="7"/>
      <dgm:spPr>
        <a:prstGeom prst="round2DiagRect">
          <a:avLst>
            <a:gd name="adj1" fmla="val 29727"/>
            <a:gd name="adj2" fmla="val 0"/>
          </a:avLst>
        </a:prstGeom>
      </dgm:spPr>
    </dgm:pt>
    <dgm:pt modelId="{B0525EB4-C114-4157-9E9B-7EBBBBEBCB0F}" type="pres">
      <dgm:prSet presAssocID="{23FEB274-6DA1-4403-9411-45E061B10100}"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occer"/>
        </a:ext>
      </dgm:extLst>
    </dgm:pt>
    <dgm:pt modelId="{456C1A0B-133B-4A4F-A20E-1D59F13F7C0D}" type="pres">
      <dgm:prSet presAssocID="{23FEB274-6DA1-4403-9411-45E061B10100}" presName="spaceRect" presStyleCnt="0"/>
      <dgm:spPr/>
    </dgm:pt>
    <dgm:pt modelId="{25A6CE06-CDC6-4389-A4F1-5BCA31AD9464}" type="pres">
      <dgm:prSet presAssocID="{23FEB274-6DA1-4403-9411-45E061B10100}" presName="textRect" presStyleLbl="revTx" presStyleIdx="3" presStyleCnt="7">
        <dgm:presLayoutVars>
          <dgm:chMax val="1"/>
          <dgm:chPref val="1"/>
        </dgm:presLayoutVars>
      </dgm:prSet>
      <dgm:spPr/>
    </dgm:pt>
    <dgm:pt modelId="{8FCF1CDE-9960-4ACB-BDDB-08173FFECD1C}" type="pres">
      <dgm:prSet presAssocID="{741E5390-BD5C-405B-830B-2B18E7A118EC}" presName="sibTrans" presStyleCnt="0"/>
      <dgm:spPr/>
    </dgm:pt>
    <dgm:pt modelId="{068FC94B-3092-443F-9162-172291591757}" type="pres">
      <dgm:prSet presAssocID="{4FDC3402-80D1-4698-A5CF-BAAD589E8EF1}" presName="compNode" presStyleCnt="0"/>
      <dgm:spPr/>
    </dgm:pt>
    <dgm:pt modelId="{6973BFD3-B376-4394-805D-61448204C06C}" type="pres">
      <dgm:prSet presAssocID="{4FDC3402-80D1-4698-A5CF-BAAD589E8EF1}" presName="iconBgRect" presStyleLbl="bgShp" presStyleIdx="4" presStyleCnt="7"/>
      <dgm:spPr>
        <a:prstGeom prst="round2DiagRect">
          <a:avLst>
            <a:gd name="adj1" fmla="val 29727"/>
            <a:gd name="adj2" fmla="val 0"/>
          </a:avLst>
        </a:prstGeom>
      </dgm:spPr>
    </dgm:pt>
    <dgm:pt modelId="{FB56093B-72CE-44BF-AB44-3D8CF9A6DBFD}" type="pres">
      <dgm:prSet presAssocID="{4FDC3402-80D1-4698-A5CF-BAAD589E8EF1}"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Marker"/>
        </a:ext>
      </dgm:extLst>
    </dgm:pt>
    <dgm:pt modelId="{E0B195DB-2A79-437E-ABB8-2C309720ACF0}" type="pres">
      <dgm:prSet presAssocID="{4FDC3402-80D1-4698-A5CF-BAAD589E8EF1}" presName="spaceRect" presStyleCnt="0"/>
      <dgm:spPr/>
    </dgm:pt>
    <dgm:pt modelId="{F586C061-C8C9-4D67-B3F7-27FE94211D62}" type="pres">
      <dgm:prSet presAssocID="{4FDC3402-80D1-4698-A5CF-BAAD589E8EF1}" presName="textRect" presStyleLbl="revTx" presStyleIdx="4" presStyleCnt="7">
        <dgm:presLayoutVars>
          <dgm:chMax val="1"/>
          <dgm:chPref val="1"/>
        </dgm:presLayoutVars>
      </dgm:prSet>
      <dgm:spPr/>
    </dgm:pt>
    <dgm:pt modelId="{D8DAA1BB-4203-41B8-938A-2DE078557907}" type="pres">
      <dgm:prSet presAssocID="{B680D8F1-A066-441D-85E1-E625FCFAD40C}" presName="sibTrans" presStyleCnt="0"/>
      <dgm:spPr/>
    </dgm:pt>
    <dgm:pt modelId="{0D8A641F-5D6F-4DBD-9638-F362B9DE56A9}" type="pres">
      <dgm:prSet presAssocID="{62C2333A-3357-44B3-AF6A-0862E10D9CA8}" presName="compNode" presStyleCnt="0"/>
      <dgm:spPr/>
    </dgm:pt>
    <dgm:pt modelId="{EF5CBB75-948F-4E5D-AAC7-ECE46F52C045}" type="pres">
      <dgm:prSet presAssocID="{62C2333A-3357-44B3-AF6A-0862E10D9CA8}" presName="iconBgRect" presStyleLbl="bgShp" presStyleIdx="5" presStyleCnt="7"/>
      <dgm:spPr>
        <a:prstGeom prst="round2DiagRect">
          <a:avLst>
            <a:gd name="adj1" fmla="val 29727"/>
            <a:gd name="adj2" fmla="val 0"/>
          </a:avLst>
        </a:prstGeom>
      </dgm:spPr>
    </dgm:pt>
    <dgm:pt modelId="{C5E9BCC5-601E-4F4F-A089-3E5C27DF929E}" type="pres">
      <dgm:prSet presAssocID="{62C2333A-3357-44B3-AF6A-0862E10D9CA8}"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Bed"/>
        </a:ext>
      </dgm:extLst>
    </dgm:pt>
    <dgm:pt modelId="{645027DC-5236-46ED-81FE-EA9C08240BFE}" type="pres">
      <dgm:prSet presAssocID="{62C2333A-3357-44B3-AF6A-0862E10D9CA8}" presName="spaceRect" presStyleCnt="0"/>
      <dgm:spPr/>
    </dgm:pt>
    <dgm:pt modelId="{FD06AE58-1C7A-4B5C-9432-5DBF896B1AEE}" type="pres">
      <dgm:prSet presAssocID="{62C2333A-3357-44B3-AF6A-0862E10D9CA8}" presName="textRect" presStyleLbl="revTx" presStyleIdx="5" presStyleCnt="7">
        <dgm:presLayoutVars>
          <dgm:chMax val="1"/>
          <dgm:chPref val="1"/>
        </dgm:presLayoutVars>
      </dgm:prSet>
      <dgm:spPr/>
    </dgm:pt>
    <dgm:pt modelId="{B1EB5206-2450-4E25-8C67-A3E3C7FFC973}" type="pres">
      <dgm:prSet presAssocID="{A746EF8B-FD9A-44E6-9013-410FE435C583}" presName="sibTrans" presStyleCnt="0"/>
      <dgm:spPr/>
    </dgm:pt>
    <dgm:pt modelId="{3D0B443B-6DEC-4AAD-B3DD-F6772BDC4503}" type="pres">
      <dgm:prSet presAssocID="{53056295-C70B-44EB-998E-0468CBCB4F49}" presName="compNode" presStyleCnt="0"/>
      <dgm:spPr/>
    </dgm:pt>
    <dgm:pt modelId="{C7FBF8D2-42DB-4FAC-B66E-EA894CF521B3}" type="pres">
      <dgm:prSet presAssocID="{53056295-C70B-44EB-998E-0468CBCB4F49}" presName="iconBgRect" presStyleLbl="bgShp" presStyleIdx="6" presStyleCnt="7"/>
      <dgm:spPr>
        <a:prstGeom prst="round2DiagRect">
          <a:avLst>
            <a:gd name="adj1" fmla="val 29727"/>
            <a:gd name="adj2" fmla="val 0"/>
          </a:avLst>
        </a:prstGeom>
      </dgm:spPr>
    </dgm:pt>
    <dgm:pt modelId="{0165F1B5-C7BD-468A-8358-2A8C01D6ED63}" type="pres">
      <dgm:prSet presAssocID="{53056295-C70B-44EB-998E-0468CBCB4F49}"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Game controller"/>
        </a:ext>
      </dgm:extLst>
    </dgm:pt>
    <dgm:pt modelId="{F9DB4DCF-015F-48F3-ABDE-52CBA82677DF}" type="pres">
      <dgm:prSet presAssocID="{53056295-C70B-44EB-998E-0468CBCB4F49}" presName="spaceRect" presStyleCnt="0"/>
      <dgm:spPr/>
    </dgm:pt>
    <dgm:pt modelId="{A78C237A-75EB-4DFC-AA8C-5A3ACD6AC079}" type="pres">
      <dgm:prSet presAssocID="{53056295-C70B-44EB-998E-0468CBCB4F49}" presName="textRect" presStyleLbl="revTx" presStyleIdx="6" presStyleCnt="7">
        <dgm:presLayoutVars>
          <dgm:chMax val="1"/>
          <dgm:chPref val="1"/>
        </dgm:presLayoutVars>
      </dgm:prSet>
      <dgm:spPr/>
    </dgm:pt>
  </dgm:ptLst>
  <dgm:cxnLst>
    <dgm:cxn modelId="{3607EB04-A020-4C7C-AF4D-8F783B52C8A8}" type="presOf" srcId="{62C2333A-3357-44B3-AF6A-0862E10D9CA8}" destId="{FD06AE58-1C7A-4B5C-9432-5DBF896B1AEE}" srcOrd="0" destOrd="0" presId="urn:microsoft.com/office/officeart/2018/5/layout/IconLeafLabelList"/>
    <dgm:cxn modelId="{CCEF9436-8A15-493D-ABC6-FFB3BB51A725}" type="presOf" srcId="{42C01B60-987B-42F2-823B-CDFDD12494F1}" destId="{A8C1E31A-9563-4F96-A363-7DA005FAEC18}" srcOrd="0" destOrd="0" presId="urn:microsoft.com/office/officeart/2018/5/layout/IconLeafLabelList"/>
    <dgm:cxn modelId="{F0FD903B-F65B-4D24-852A-D5E4E619B59F}" srcId="{F351AEC1-7972-4DAE-99E6-174EB6329DA2}" destId="{71B911C7-D387-4F1B-AB7F-90F3DE9EBDE3}" srcOrd="0" destOrd="0" parTransId="{07591941-5130-4E16-8FCB-B1124E18C413}" sibTransId="{4BF32EC8-4DA7-4A16-A6AA-1AE805D54589}"/>
    <dgm:cxn modelId="{0885C53E-0C4C-4FDC-BB35-F6CD73A1AE61}" type="presOf" srcId="{23FEB274-6DA1-4403-9411-45E061B10100}" destId="{25A6CE06-CDC6-4389-A4F1-5BCA31AD9464}" srcOrd="0" destOrd="0" presId="urn:microsoft.com/office/officeart/2018/5/layout/IconLeafLabelList"/>
    <dgm:cxn modelId="{DDE34B89-760C-4610-9934-625406518A6A}" srcId="{F351AEC1-7972-4DAE-99E6-174EB6329DA2}" destId="{42C01B60-987B-42F2-823B-CDFDD12494F1}" srcOrd="2" destOrd="0" parTransId="{DCB3009A-DD0C-4719-BF5D-D8D661817190}" sibTransId="{8F563110-7C3C-48E1-B008-2296C8FB8C92}"/>
    <dgm:cxn modelId="{23496A8A-EEF6-4807-8071-DF46FA58F8F1}" srcId="{F351AEC1-7972-4DAE-99E6-174EB6329DA2}" destId="{62C2333A-3357-44B3-AF6A-0862E10D9CA8}" srcOrd="5" destOrd="0" parTransId="{38A84CC9-D4BD-48EC-8B40-CA46244E842E}" sibTransId="{A746EF8B-FD9A-44E6-9013-410FE435C583}"/>
    <dgm:cxn modelId="{95A622A2-98A6-47A1-BE38-DBAB1F554BC4}" type="presOf" srcId="{4FDC3402-80D1-4698-A5CF-BAAD589E8EF1}" destId="{F586C061-C8C9-4D67-B3F7-27FE94211D62}" srcOrd="0" destOrd="0" presId="urn:microsoft.com/office/officeart/2018/5/layout/IconLeafLabelList"/>
    <dgm:cxn modelId="{E69B9AA2-7DB0-4AAD-9D44-4A5006FB048D}" srcId="{F351AEC1-7972-4DAE-99E6-174EB6329DA2}" destId="{53056295-C70B-44EB-998E-0468CBCB4F49}" srcOrd="6" destOrd="0" parTransId="{92EB344E-B85E-4467-8771-5D5D4D7063CD}" sibTransId="{D20403F0-8983-40C0-B3FB-A0DFE5E3D8AA}"/>
    <dgm:cxn modelId="{9783A7C5-7A79-402C-942D-14FF3AB76B01}" srcId="{F351AEC1-7972-4DAE-99E6-174EB6329DA2}" destId="{4FDC3402-80D1-4698-A5CF-BAAD589E8EF1}" srcOrd="4" destOrd="0" parTransId="{D37B1C69-48B5-4833-A360-4F68B50A2DEA}" sibTransId="{B680D8F1-A066-441D-85E1-E625FCFAD40C}"/>
    <dgm:cxn modelId="{C50169D0-C069-47F9-BB73-A01E1B45006D}" srcId="{F351AEC1-7972-4DAE-99E6-174EB6329DA2}" destId="{23FEB274-6DA1-4403-9411-45E061B10100}" srcOrd="3" destOrd="0" parTransId="{332FCF23-1CF7-45C8-936D-258B7D8A42F7}" sibTransId="{741E5390-BD5C-405B-830B-2B18E7A118EC}"/>
    <dgm:cxn modelId="{FF83CFDE-E745-45C3-9262-3DB3B6FE444D}" type="presOf" srcId="{53056295-C70B-44EB-998E-0468CBCB4F49}" destId="{A78C237A-75EB-4DFC-AA8C-5A3ACD6AC079}" srcOrd="0" destOrd="0" presId="urn:microsoft.com/office/officeart/2018/5/layout/IconLeafLabelList"/>
    <dgm:cxn modelId="{112C08DF-7959-4329-87D7-59311934FE14}" type="presOf" srcId="{EA515D4F-D10E-4109-9C45-E9DD5605F047}" destId="{D0E0CD34-8E6E-4647-A9E8-8FC91041B7E6}" srcOrd="0" destOrd="0" presId="urn:microsoft.com/office/officeart/2018/5/layout/IconLeafLabelList"/>
    <dgm:cxn modelId="{F7C20FF7-BE41-4CF3-8499-931ED138C713}" type="presOf" srcId="{F351AEC1-7972-4DAE-99E6-174EB6329DA2}" destId="{0DF2C79D-8075-48C9-AB98-DCE5ECBBDA2A}" srcOrd="0" destOrd="0" presId="urn:microsoft.com/office/officeart/2018/5/layout/IconLeafLabelList"/>
    <dgm:cxn modelId="{29328CF9-1E29-440F-82BD-9C9531A98FBD}" srcId="{F351AEC1-7972-4DAE-99E6-174EB6329DA2}" destId="{EA515D4F-D10E-4109-9C45-E9DD5605F047}" srcOrd="1" destOrd="0" parTransId="{00F0077E-8498-4539-9C7D-0A6A1C89A3BF}" sibTransId="{ADA9C36C-DF3C-4796-B15C-BD7D52AB2608}"/>
    <dgm:cxn modelId="{8E5A9AFE-BE9D-425C-889D-73D63CD63E07}" type="presOf" srcId="{71B911C7-D387-4F1B-AB7F-90F3DE9EBDE3}" destId="{E6AF2D5F-4B7B-4E09-A645-17FF899B5D61}" srcOrd="0" destOrd="0" presId="urn:microsoft.com/office/officeart/2018/5/layout/IconLeafLabelList"/>
    <dgm:cxn modelId="{EC7CE2C8-B627-4119-9064-B66229A7B756}" type="presParOf" srcId="{0DF2C79D-8075-48C9-AB98-DCE5ECBBDA2A}" destId="{49122219-6BA0-41B8-8481-374D9BDC8952}" srcOrd="0" destOrd="0" presId="urn:microsoft.com/office/officeart/2018/5/layout/IconLeafLabelList"/>
    <dgm:cxn modelId="{20AEA0C6-1B2A-4BF4-8218-D11AF3DF7D34}" type="presParOf" srcId="{49122219-6BA0-41B8-8481-374D9BDC8952}" destId="{9545A8AA-834B-4335-8723-EA88BAA663FD}" srcOrd="0" destOrd="0" presId="urn:microsoft.com/office/officeart/2018/5/layout/IconLeafLabelList"/>
    <dgm:cxn modelId="{27B92F75-ED2E-4AE5-A7F2-9FB7EE2450FD}" type="presParOf" srcId="{49122219-6BA0-41B8-8481-374D9BDC8952}" destId="{B19BA96A-45F7-46DC-B361-BAB03BB0996B}" srcOrd="1" destOrd="0" presId="urn:microsoft.com/office/officeart/2018/5/layout/IconLeafLabelList"/>
    <dgm:cxn modelId="{97AF04EA-7948-4A88-AAC9-AAEDB0B6CA0F}" type="presParOf" srcId="{49122219-6BA0-41B8-8481-374D9BDC8952}" destId="{06D68B86-F2E6-41DD-BE0F-41375CBF1A6E}" srcOrd="2" destOrd="0" presId="urn:microsoft.com/office/officeart/2018/5/layout/IconLeafLabelList"/>
    <dgm:cxn modelId="{BA41F0FA-ABFD-46CE-BB4B-C32E8B904DBB}" type="presParOf" srcId="{49122219-6BA0-41B8-8481-374D9BDC8952}" destId="{E6AF2D5F-4B7B-4E09-A645-17FF899B5D61}" srcOrd="3" destOrd="0" presId="urn:microsoft.com/office/officeart/2018/5/layout/IconLeafLabelList"/>
    <dgm:cxn modelId="{F1FB839C-63A0-4D23-92F1-664762722B7B}" type="presParOf" srcId="{0DF2C79D-8075-48C9-AB98-DCE5ECBBDA2A}" destId="{906E6AF9-08ED-4D67-A8AE-4099A2323C6C}" srcOrd="1" destOrd="0" presId="urn:microsoft.com/office/officeart/2018/5/layout/IconLeafLabelList"/>
    <dgm:cxn modelId="{3A5E8BAD-5410-4093-9D7A-B71B7B5DF69C}" type="presParOf" srcId="{0DF2C79D-8075-48C9-AB98-DCE5ECBBDA2A}" destId="{C9CE052B-1B70-477E-BA71-1B7B0292AFAF}" srcOrd="2" destOrd="0" presId="urn:microsoft.com/office/officeart/2018/5/layout/IconLeafLabelList"/>
    <dgm:cxn modelId="{19A5792E-5CE8-4639-9E45-2377C141BC81}" type="presParOf" srcId="{C9CE052B-1B70-477E-BA71-1B7B0292AFAF}" destId="{34F01B87-3E1D-4EF7-81FB-1C6A74476BC8}" srcOrd="0" destOrd="0" presId="urn:microsoft.com/office/officeart/2018/5/layout/IconLeafLabelList"/>
    <dgm:cxn modelId="{F6909A00-B562-4B78-8B16-93ACEB2F2E32}" type="presParOf" srcId="{C9CE052B-1B70-477E-BA71-1B7B0292AFAF}" destId="{34CDF520-58E5-44D9-BCB0-049A9A55E8BC}" srcOrd="1" destOrd="0" presId="urn:microsoft.com/office/officeart/2018/5/layout/IconLeafLabelList"/>
    <dgm:cxn modelId="{FBDD8034-BFD8-4004-BD2C-F17ED945A49C}" type="presParOf" srcId="{C9CE052B-1B70-477E-BA71-1B7B0292AFAF}" destId="{279D649C-279C-47AB-9A54-D730CC117E6A}" srcOrd="2" destOrd="0" presId="urn:microsoft.com/office/officeart/2018/5/layout/IconLeafLabelList"/>
    <dgm:cxn modelId="{DFDDB66E-B702-4074-8ABF-BF76490EEC73}" type="presParOf" srcId="{C9CE052B-1B70-477E-BA71-1B7B0292AFAF}" destId="{D0E0CD34-8E6E-4647-A9E8-8FC91041B7E6}" srcOrd="3" destOrd="0" presId="urn:microsoft.com/office/officeart/2018/5/layout/IconLeafLabelList"/>
    <dgm:cxn modelId="{4A0F4EAD-D52D-4300-ACB6-B2A5583AD5D7}" type="presParOf" srcId="{0DF2C79D-8075-48C9-AB98-DCE5ECBBDA2A}" destId="{3F9279CE-D782-467E-9382-60A6C2729030}" srcOrd="3" destOrd="0" presId="urn:microsoft.com/office/officeart/2018/5/layout/IconLeafLabelList"/>
    <dgm:cxn modelId="{24C7F244-8EB2-4F3F-B83F-00FE20C9D1E1}" type="presParOf" srcId="{0DF2C79D-8075-48C9-AB98-DCE5ECBBDA2A}" destId="{EB8DD0E3-8946-46B8-B3EC-F57D86DAA3C3}" srcOrd="4" destOrd="0" presId="urn:microsoft.com/office/officeart/2018/5/layout/IconLeafLabelList"/>
    <dgm:cxn modelId="{46C42F64-2432-4084-9F30-923F6664400B}" type="presParOf" srcId="{EB8DD0E3-8946-46B8-B3EC-F57D86DAA3C3}" destId="{1805FFE1-5AD8-48CB-9667-2AAE03598BE4}" srcOrd="0" destOrd="0" presId="urn:microsoft.com/office/officeart/2018/5/layout/IconLeafLabelList"/>
    <dgm:cxn modelId="{D51124BD-8303-4DEE-87CE-CE8130ADD8CB}" type="presParOf" srcId="{EB8DD0E3-8946-46B8-B3EC-F57D86DAA3C3}" destId="{55A68A97-05BF-42F8-A7A9-29E426799796}" srcOrd="1" destOrd="0" presId="urn:microsoft.com/office/officeart/2018/5/layout/IconLeafLabelList"/>
    <dgm:cxn modelId="{6C4CB677-4B3B-4048-A624-43F363968E35}" type="presParOf" srcId="{EB8DD0E3-8946-46B8-B3EC-F57D86DAA3C3}" destId="{1754F0E6-D919-4A6B-96F5-A133F27715C9}" srcOrd="2" destOrd="0" presId="urn:microsoft.com/office/officeart/2018/5/layout/IconLeafLabelList"/>
    <dgm:cxn modelId="{505BE3F9-B0A1-4AB7-B81B-EF2EED54BBD3}" type="presParOf" srcId="{EB8DD0E3-8946-46B8-B3EC-F57D86DAA3C3}" destId="{A8C1E31A-9563-4F96-A363-7DA005FAEC18}" srcOrd="3" destOrd="0" presId="urn:microsoft.com/office/officeart/2018/5/layout/IconLeafLabelList"/>
    <dgm:cxn modelId="{E0A73684-D293-456F-8F26-A124E49462A4}" type="presParOf" srcId="{0DF2C79D-8075-48C9-AB98-DCE5ECBBDA2A}" destId="{DF2B44F8-ACBD-4074-A080-91DBEB6EDB65}" srcOrd="5" destOrd="0" presId="urn:microsoft.com/office/officeart/2018/5/layout/IconLeafLabelList"/>
    <dgm:cxn modelId="{478E29DB-ED7F-4E04-B696-1398405C06F5}" type="presParOf" srcId="{0DF2C79D-8075-48C9-AB98-DCE5ECBBDA2A}" destId="{BE712DE0-84D8-4607-B553-B877CE60E890}" srcOrd="6" destOrd="0" presId="urn:microsoft.com/office/officeart/2018/5/layout/IconLeafLabelList"/>
    <dgm:cxn modelId="{2161A32D-1EB8-4AEA-B09B-A493D0A3C103}" type="presParOf" srcId="{BE712DE0-84D8-4607-B553-B877CE60E890}" destId="{06121F2C-B4D2-44B4-AA92-85B4A37A23CC}" srcOrd="0" destOrd="0" presId="urn:microsoft.com/office/officeart/2018/5/layout/IconLeafLabelList"/>
    <dgm:cxn modelId="{9D817606-0D18-4406-AA5D-A8FB23B4AF76}" type="presParOf" srcId="{BE712DE0-84D8-4607-B553-B877CE60E890}" destId="{B0525EB4-C114-4157-9E9B-7EBBBBEBCB0F}" srcOrd="1" destOrd="0" presId="urn:microsoft.com/office/officeart/2018/5/layout/IconLeafLabelList"/>
    <dgm:cxn modelId="{64DC9DE6-715D-44CB-902D-9E26C2E9D383}" type="presParOf" srcId="{BE712DE0-84D8-4607-B553-B877CE60E890}" destId="{456C1A0B-133B-4A4F-A20E-1D59F13F7C0D}" srcOrd="2" destOrd="0" presId="urn:microsoft.com/office/officeart/2018/5/layout/IconLeafLabelList"/>
    <dgm:cxn modelId="{5AD15E52-F8AB-4632-B47F-F2EFEEC4FB8E}" type="presParOf" srcId="{BE712DE0-84D8-4607-B553-B877CE60E890}" destId="{25A6CE06-CDC6-4389-A4F1-5BCA31AD9464}" srcOrd="3" destOrd="0" presId="urn:microsoft.com/office/officeart/2018/5/layout/IconLeafLabelList"/>
    <dgm:cxn modelId="{6D3E7630-0322-41DC-8DB7-7927C2703F19}" type="presParOf" srcId="{0DF2C79D-8075-48C9-AB98-DCE5ECBBDA2A}" destId="{8FCF1CDE-9960-4ACB-BDDB-08173FFECD1C}" srcOrd="7" destOrd="0" presId="urn:microsoft.com/office/officeart/2018/5/layout/IconLeafLabelList"/>
    <dgm:cxn modelId="{D448874A-77E0-42DE-9347-5EDE0EB40247}" type="presParOf" srcId="{0DF2C79D-8075-48C9-AB98-DCE5ECBBDA2A}" destId="{068FC94B-3092-443F-9162-172291591757}" srcOrd="8" destOrd="0" presId="urn:microsoft.com/office/officeart/2018/5/layout/IconLeafLabelList"/>
    <dgm:cxn modelId="{DE5F9B43-4730-43D2-9252-27F285AE0CB0}" type="presParOf" srcId="{068FC94B-3092-443F-9162-172291591757}" destId="{6973BFD3-B376-4394-805D-61448204C06C}" srcOrd="0" destOrd="0" presId="urn:microsoft.com/office/officeart/2018/5/layout/IconLeafLabelList"/>
    <dgm:cxn modelId="{A9C68F0D-52F0-435E-A80F-119DF437218C}" type="presParOf" srcId="{068FC94B-3092-443F-9162-172291591757}" destId="{FB56093B-72CE-44BF-AB44-3D8CF9A6DBFD}" srcOrd="1" destOrd="0" presId="urn:microsoft.com/office/officeart/2018/5/layout/IconLeafLabelList"/>
    <dgm:cxn modelId="{2B33D41C-B9B6-471D-8193-1188D4B9BAD8}" type="presParOf" srcId="{068FC94B-3092-443F-9162-172291591757}" destId="{E0B195DB-2A79-437E-ABB8-2C309720ACF0}" srcOrd="2" destOrd="0" presId="urn:microsoft.com/office/officeart/2018/5/layout/IconLeafLabelList"/>
    <dgm:cxn modelId="{97794152-24B9-4C7C-B6C4-91643D4D710B}" type="presParOf" srcId="{068FC94B-3092-443F-9162-172291591757}" destId="{F586C061-C8C9-4D67-B3F7-27FE94211D62}" srcOrd="3" destOrd="0" presId="urn:microsoft.com/office/officeart/2018/5/layout/IconLeafLabelList"/>
    <dgm:cxn modelId="{F4F17D38-22AB-4F12-A2C2-C990766E6875}" type="presParOf" srcId="{0DF2C79D-8075-48C9-AB98-DCE5ECBBDA2A}" destId="{D8DAA1BB-4203-41B8-938A-2DE078557907}" srcOrd="9" destOrd="0" presId="urn:microsoft.com/office/officeart/2018/5/layout/IconLeafLabelList"/>
    <dgm:cxn modelId="{F5668AFF-0582-4BBD-93F4-4D97FE40BEF2}" type="presParOf" srcId="{0DF2C79D-8075-48C9-AB98-DCE5ECBBDA2A}" destId="{0D8A641F-5D6F-4DBD-9638-F362B9DE56A9}" srcOrd="10" destOrd="0" presId="urn:microsoft.com/office/officeart/2018/5/layout/IconLeafLabelList"/>
    <dgm:cxn modelId="{BF5C758A-AE7C-4D26-9403-B952854E97C9}" type="presParOf" srcId="{0D8A641F-5D6F-4DBD-9638-F362B9DE56A9}" destId="{EF5CBB75-948F-4E5D-AAC7-ECE46F52C045}" srcOrd="0" destOrd="0" presId="urn:microsoft.com/office/officeart/2018/5/layout/IconLeafLabelList"/>
    <dgm:cxn modelId="{075A6FCD-4CFE-4578-BE47-B3984A1904CA}" type="presParOf" srcId="{0D8A641F-5D6F-4DBD-9638-F362B9DE56A9}" destId="{C5E9BCC5-601E-4F4F-A089-3E5C27DF929E}" srcOrd="1" destOrd="0" presId="urn:microsoft.com/office/officeart/2018/5/layout/IconLeafLabelList"/>
    <dgm:cxn modelId="{912E66C0-8024-40B5-930B-677A0010A5D9}" type="presParOf" srcId="{0D8A641F-5D6F-4DBD-9638-F362B9DE56A9}" destId="{645027DC-5236-46ED-81FE-EA9C08240BFE}" srcOrd="2" destOrd="0" presId="urn:microsoft.com/office/officeart/2018/5/layout/IconLeafLabelList"/>
    <dgm:cxn modelId="{68C7735E-D2E1-4E77-B886-507CB12BE94E}" type="presParOf" srcId="{0D8A641F-5D6F-4DBD-9638-F362B9DE56A9}" destId="{FD06AE58-1C7A-4B5C-9432-5DBF896B1AEE}" srcOrd="3" destOrd="0" presId="urn:microsoft.com/office/officeart/2018/5/layout/IconLeafLabelList"/>
    <dgm:cxn modelId="{63E0D2E8-CD45-4630-BAC0-00D9E6FA5F76}" type="presParOf" srcId="{0DF2C79D-8075-48C9-AB98-DCE5ECBBDA2A}" destId="{B1EB5206-2450-4E25-8C67-A3E3C7FFC973}" srcOrd="11" destOrd="0" presId="urn:microsoft.com/office/officeart/2018/5/layout/IconLeafLabelList"/>
    <dgm:cxn modelId="{F745B520-BAA5-41EE-A16A-E1D6B52DB55C}" type="presParOf" srcId="{0DF2C79D-8075-48C9-AB98-DCE5ECBBDA2A}" destId="{3D0B443B-6DEC-4AAD-B3DD-F6772BDC4503}" srcOrd="12" destOrd="0" presId="urn:microsoft.com/office/officeart/2018/5/layout/IconLeafLabelList"/>
    <dgm:cxn modelId="{AF8D198F-B4BC-4815-8E45-9B39A68DB618}" type="presParOf" srcId="{3D0B443B-6DEC-4AAD-B3DD-F6772BDC4503}" destId="{C7FBF8D2-42DB-4FAC-B66E-EA894CF521B3}" srcOrd="0" destOrd="0" presId="urn:microsoft.com/office/officeart/2018/5/layout/IconLeafLabelList"/>
    <dgm:cxn modelId="{E17C2E71-8B37-433F-9712-11EBE3C8BDD0}" type="presParOf" srcId="{3D0B443B-6DEC-4AAD-B3DD-F6772BDC4503}" destId="{0165F1B5-C7BD-468A-8358-2A8C01D6ED63}" srcOrd="1" destOrd="0" presId="urn:microsoft.com/office/officeart/2018/5/layout/IconLeafLabelList"/>
    <dgm:cxn modelId="{C0B81245-F66F-4E7C-869C-7CC80F659878}" type="presParOf" srcId="{3D0B443B-6DEC-4AAD-B3DD-F6772BDC4503}" destId="{F9DB4DCF-015F-48F3-ABDE-52CBA82677DF}" srcOrd="2" destOrd="0" presId="urn:microsoft.com/office/officeart/2018/5/layout/IconLeafLabelList"/>
    <dgm:cxn modelId="{5AB47B4F-EB11-4DC1-ABD4-8AFABC483FB7}" type="presParOf" srcId="{3D0B443B-6DEC-4AAD-B3DD-F6772BDC4503}" destId="{A78C237A-75EB-4DFC-AA8C-5A3ACD6AC079}" srcOrd="3" destOrd="0" presId="urn:microsoft.com/office/officeart/2018/5/layout/IconLeafLabelList"/>
  </dgm:cxnLst>
  <dgm:bg>
    <a:noFill/>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684E14-043F-42BD-BD23-044B3A595E1B}">
      <dsp:nvSpPr>
        <dsp:cNvPr id="0" name=""/>
        <dsp:cNvSpPr/>
      </dsp:nvSpPr>
      <dsp:spPr>
        <a:xfrm>
          <a:off x="0" y="0"/>
          <a:ext cx="52015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08F579-E560-42F3-975B-B609C3323947}">
      <dsp:nvSpPr>
        <dsp:cNvPr id="0" name=""/>
        <dsp:cNvSpPr/>
      </dsp:nvSpPr>
      <dsp:spPr>
        <a:xfrm>
          <a:off x="0" y="0"/>
          <a:ext cx="5201518" cy="497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VIDEO GAMES</a:t>
          </a:r>
        </a:p>
      </dsp:txBody>
      <dsp:txXfrm>
        <a:off x="0" y="0"/>
        <a:ext cx="5201518" cy="497287"/>
      </dsp:txXfrm>
    </dsp:sp>
    <dsp:sp modelId="{3F5DC779-973A-4E08-B83D-18319B62FD87}">
      <dsp:nvSpPr>
        <dsp:cNvPr id="0" name=""/>
        <dsp:cNvSpPr/>
      </dsp:nvSpPr>
      <dsp:spPr>
        <a:xfrm>
          <a:off x="0" y="497287"/>
          <a:ext cx="52015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FB76AE-1CA7-4DDA-9AA8-E6513B09A34F}">
      <dsp:nvSpPr>
        <dsp:cNvPr id="0" name=""/>
        <dsp:cNvSpPr/>
      </dsp:nvSpPr>
      <dsp:spPr>
        <a:xfrm>
          <a:off x="0" y="497287"/>
          <a:ext cx="5201518" cy="497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PS4</a:t>
          </a:r>
        </a:p>
      </dsp:txBody>
      <dsp:txXfrm>
        <a:off x="0" y="497287"/>
        <a:ext cx="5201518" cy="497287"/>
      </dsp:txXfrm>
    </dsp:sp>
    <dsp:sp modelId="{E41EFC7B-59FD-4CA5-AF23-707ABC282143}">
      <dsp:nvSpPr>
        <dsp:cNvPr id="0" name=""/>
        <dsp:cNvSpPr/>
      </dsp:nvSpPr>
      <dsp:spPr>
        <a:xfrm>
          <a:off x="0" y="994575"/>
          <a:ext cx="52015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FB53B14-1693-4F25-A862-DAF6932830B8}">
      <dsp:nvSpPr>
        <dsp:cNvPr id="0" name=""/>
        <dsp:cNvSpPr/>
      </dsp:nvSpPr>
      <dsp:spPr>
        <a:xfrm>
          <a:off x="0" y="994575"/>
          <a:ext cx="5201518" cy="497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PS5</a:t>
          </a:r>
        </a:p>
      </dsp:txBody>
      <dsp:txXfrm>
        <a:off x="0" y="994575"/>
        <a:ext cx="5201518" cy="497287"/>
      </dsp:txXfrm>
    </dsp:sp>
    <dsp:sp modelId="{C7B1B7B0-3B3D-4C62-ABA2-5562D83A5303}">
      <dsp:nvSpPr>
        <dsp:cNvPr id="0" name=""/>
        <dsp:cNvSpPr/>
      </dsp:nvSpPr>
      <dsp:spPr>
        <a:xfrm>
          <a:off x="0" y="1491863"/>
          <a:ext cx="52015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AE30E8-AA85-4F7B-ACDB-EF2727E9D0CE}">
      <dsp:nvSpPr>
        <dsp:cNvPr id="0" name=""/>
        <dsp:cNvSpPr/>
      </dsp:nvSpPr>
      <dsp:spPr>
        <a:xfrm>
          <a:off x="0" y="1491863"/>
          <a:ext cx="5201518" cy="497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XBOX</a:t>
          </a:r>
        </a:p>
      </dsp:txBody>
      <dsp:txXfrm>
        <a:off x="0" y="1491863"/>
        <a:ext cx="5201518" cy="497287"/>
      </dsp:txXfrm>
    </dsp:sp>
    <dsp:sp modelId="{D1FF574A-7E91-4C32-AC38-6F8E62C8EEFB}">
      <dsp:nvSpPr>
        <dsp:cNvPr id="0" name=""/>
        <dsp:cNvSpPr/>
      </dsp:nvSpPr>
      <dsp:spPr>
        <a:xfrm>
          <a:off x="0" y="1989151"/>
          <a:ext cx="52015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72C1B9-D9BF-4FC1-BE8D-A22E99917007}">
      <dsp:nvSpPr>
        <dsp:cNvPr id="0" name=""/>
        <dsp:cNvSpPr/>
      </dsp:nvSpPr>
      <dsp:spPr>
        <a:xfrm>
          <a:off x="0" y="1989151"/>
          <a:ext cx="5201518" cy="497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COFFE</a:t>
          </a:r>
        </a:p>
      </dsp:txBody>
      <dsp:txXfrm>
        <a:off x="0" y="1989151"/>
        <a:ext cx="5201518" cy="497287"/>
      </dsp:txXfrm>
    </dsp:sp>
    <dsp:sp modelId="{495DABA2-B103-47CA-8E53-1C2913AA9D4D}">
      <dsp:nvSpPr>
        <dsp:cNvPr id="0" name=""/>
        <dsp:cNvSpPr/>
      </dsp:nvSpPr>
      <dsp:spPr>
        <a:xfrm>
          <a:off x="0" y="2486438"/>
          <a:ext cx="52015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415EE4-D638-46CB-9AE6-86E42EE5CDF0}">
      <dsp:nvSpPr>
        <dsp:cNvPr id="0" name=""/>
        <dsp:cNvSpPr/>
      </dsp:nvSpPr>
      <dsp:spPr>
        <a:xfrm>
          <a:off x="0" y="2486438"/>
          <a:ext cx="5201518" cy="497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PLACE TO PLAY </a:t>
          </a:r>
        </a:p>
      </dsp:txBody>
      <dsp:txXfrm>
        <a:off x="0" y="2486438"/>
        <a:ext cx="5201518" cy="497287"/>
      </dsp:txXfrm>
    </dsp:sp>
    <dsp:sp modelId="{F7B6F24A-9174-4488-BBBF-04CECAE4DC6C}">
      <dsp:nvSpPr>
        <dsp:cNvPr id="0" name=""/>
        <dsp:cNvSpPr/>
      </dsp:nvSpPr>
      <dsp:spPr>
        <a:xfrm>
          <a:off x="0" y="2983726"/>
          <a:ext cx="52015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05927B-8C73-4469-8DA4-B7BEA1A27A0D}">
      <dsp:nvSpPr>
        <dsp:cNvPr id="0" name=""/>
        <dsp:cNvSpPr/>
      </dsp:nvSpPr>
      <dsp:spPr>
        <a:xfrm>
          <a:off x="0" y="2983726"/>
          <a:ext cx="5201518" cy="497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Tournaments</a:t>
          </a:r>
          <a:endParaRPr lang="en-US" sz="2300" kern="1200"/>
        </a:p>
      </dsp:txBody>
      <dsp:txXfrm>
        <a:off x="0" y="2983726"/>
        <a:ext cx="5201518" cy="497287"/>
      </dsp:txXfrm>
    </dsp:sp>
    <dsp:sp modelId="{47DEBDE2-7EB3-4B66-86BF-E2DD109AB672}">
      <dsp:nvSpPr>
        <dsp:cNvPr id="0" name=""/>
        <dsp:cNvSpPr/>
      </dsp:nvSpPr>
      <dsp:spPr>
        <a:xfrm>
          <a:off x="0" y="3481014"/>
          <a:ext cx="520151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E598BE-E8CE-4FF0-B5EF-E1948A3934F2}">
      <dsp:nvSpPr>
        <dsp:cNvPr id="0" name=""/>
        <dsp:cNvSpPr/>
      </dsp:nvSpPr>
      <dsp:spPr>
        <a:xfrm>
          <a:off x="0" y="3481014"/>
          <a:ext cx="5201518" cy="497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Open hours 10am-22pm Close Monday</a:t>
          </a:r>
        </a:p>
      </dsp:txBody>
      <dsp:txXfrm>
        <a:off x="0" y="3481014"/>
        <a:ext cx="5201518" cy="4972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5FA064-8938-4F91-B120-D96EC22ABCEF}">
      <dsp:nvSpPr>
        <dsp:cNvPr id="0" name=""/>
        <dsp:cNvSpPr/>
      </dsp:nvSpPr>
      <dsp:spPr>
        <a:xfrm>
          <a:off x="0" y="374671"/>
          <a:ext cx="9108309" cy="397800"/>
        </a:xfrm>
        <a:prstGeom prst="round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solidFill>
                <a:schemeClr val="tx1"/>
              </a:solidFill>
            </a:rPr>
            <a:t>Politica</a:t>
          </a:r>
          <a:r>
            <a:rPr lang="en-GB" sz="1700" kern="1200" dirty="0">
              <a:solidFill>
                <a:schemeClr val="tx1"/>
              </a:solidFill>
            </a:rPr>
            <a:t>l- </a:t>
          </a:r>
          <a:r>
            <a:rPr lang="en-US" sz="1700" b="0" i="0" kern="1200" dirty="0">
              <a:solidFill>
                <a:schemeClr val="tx1"/>
              </a:solidFill>
              <a:effectLst/>
              <a:latin typeface="Helvetica" panose="020B0604020202020204" pitchFamily="34" charset="0"/>
            </a:rPr>
            <a:t>(</a:t>
          </a:r>
          <a:r>
            <a:rPr lang="en-US" sz="1700" b="0" i="0" kern="1200" dirty="0">
              <a:solidFill>
                <a:schemeClr val="tx1"/>
              </a:solidFill>
              <a:effectLst/>
              <a:latin typeface="Arial" panose="020B0604020202020204" pitchFamily="34" charset="0"/>
              <a:cs typeface="Arial" panose="020B0604020202020204" pitchFamily="34" charset="0"/>
            </a:rPr>
            <a:t>Including</a:t>
          </a:r>
          <a:r>
            <a:rPr lang="en-US" sz="1700" b="0" i="0" kern="1200" dirty="0">
              <a:solidFill>
                <a:schemeClr val="tx1"/>
              </a:solidFill>
              <a:effectLst/>
              <a:latin typeface="Helvetica" panose="020B0604020202020204" pitchFamily="34" charset="0"/>
            </a:rPr>
            <a:t> GDPR)</a:t>
          </a:r>
          <a:endParaRPr lang="en-US" sz="1700" kern="1200" dirty="0">
            <a:solidFill>
              <a:schemeClr val="tx1"/>
            </a:solidFill>
          </a:endParaRPr>
        </a:p>
      </dsp:txBody>
      <dsp:txXfrm>
        <a:off x="19419" y="394090"/>
        <a:ext cx="9069471" cy="358962"/>
      </dsp:txXfrm>
    </dsp:sp>
    <dsp:sp modelId="{06DA35A7-4255-403E-9445-4BD6B0CC92CC}">
      <dsp:nvSpPr>
        <dsp:cNvPr id="0" name=""/>
        <dsp:cNvSpPr/>
      </dsp:nvSpPr>
      <dsp:spPr>
        <a:xfrm>
          <a:off x="0" y="840168"/>
          <a:ext cx="9108309" cy="397800"/>
        </a:xfrm>
        <a:prstGeom prst="roundRect">
          <a:avLst/>
        </a:prstGeom>
        <a:gradFill rotWithShape="0">
          <a:gsLst>
            <a:gs pos="0">
              <a:schemeClr val="accent3">
                <a:hueOff val="-130309"/>
                <a:satOff val="107"/>
                <a:lumOff val="-89"/>
                <a:alphaOff val="0"/>
                <a:tint val="96000"/>
                <a:lumMod val="100000"/>
              </a:schemeClr>
            </a:gs>
            <a:gs pos="78000">
              <a:schemeClr val="accent3">
                <a:hueOff val="-130309"/>
                <a:satOff val="107"/>
                <a:lumOff val="-89"/>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dirty="0">
              <a:solidFill>
                <a:schemeClr val="bg1"/>
              </a:solidFill>
              <a:effectLst/>
              <a:latin typeface="Arial" panose="020B0604020202020204" pitchFamily="34" charset="0"/>
              <a:cs typeface="Arial" panose="020B0604020202020204" pitchFamily="34" charset="0"/>
            </a:rPr>
            <a:t>Reasons why the political climate of a country may have a negative effect on your brand.</a:t>
          </a:r>
          <a:endParaRPr lang="en-US" sz="1700" kern="1200" dirty="0">
            <a:latin typeface="Arial" panose="020B0604020202020204" pitchFamily="34" charset="0"/>
            <a:cs typeface="Arial" panose="020B0604020202020204" pitchFamily="34" charset="0"/>
          </a:endParaRPr>
        </a:p>
      </dsp:txBody>
      <dsp:txXfrm>
        <a:off x="19419" y="859587"/>
        <a:ext cx="9069471" cy="358962"/>
      </dsp:txXfrm>
    </dsp:sp>
    <dsp:sp modelId="{1449BDBB-9A44-4AA5-A144-C3D57B8D83DF}">
      <dsp:nvSpPr>
        <dsp:cNvPr id="0" name=""/>
        <dsp:cNvSpPr/>
      </dsp:nvSpPr>
      <dsp:spPr>
        <a:xfrm>
          <a:off x="0" y="1279526"/>
          <a:ext cx="9108309" cy="397800"/>
        </a:xfrm>
        <a:prstGeom prst="roundRect">
          <a:avLst/>
        </a:prstGeom>
        <a:gradFill rotWithShape="0">
          <a:gsLst>
            <a:gs pos="0">
              <a:schemeClr val="accent3">
                <a:hueOff val="-260619"/>
                <a:satOff val="215"/>
                <a:lumOff val="-178"/>
                <a:alphaOff val="0"/>
                <a:tint val="96000"/>
                <a:lumMod val="100000"/>
              </a:schemeClr>
            </a:gs>
            <a:gs pos="78000">
              <a:schemeClr val="accent3">
                <a:hueOff val="-260619"/>
                <a:satOff val="215"/>
                <a:lumOff val="-178"/>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kern="1200" dirty="0">
              <a:solidFill>
                <a:schemeClr val="tx1"/>
              </a:solidFill>
              <a:latin typeface="Arial" panose="020B0604020202020204" pitchFamily="34" charset="0"/>
              <a:cs typeface="Arial" panose="020B0604020202020204" pitchFamily="34" charset="0"/>
            </a:rPr>
            <a:t>Economical</a:t>
          </a:r>
          <a:endParaRPr lang="en-US" sz="1700" b="0" kern="1200" dirty="0">
            <a:solidFill>
              <a:schemeClr val="tx1"/>
            </a:solidFill>
            <a:latin typeface="Arial" panose="020B0604020202020204" pitchFamily="34" charset="0"/>
            <a:cs typeface="Arial" panose="020B0604020202020204" pitchFamily="34" charset="0"/>
          </a:endParaRPr>
        </a:p>
      </dsp:txBody>
      <dsp:txXfrm>
        <a:off x="19419" y="1298945"/>
        <a:ext cx="9069471" cy="358962"/>
      </dsp:txXfrm>
    </dsp:sp>
    <dsp:sp modelId="{5D57C6E4-0DF0-41D0-B2DD-CC796E26AE19}">
      <dsp:nvSpPr>
        <dsp:cNvPr id="0" name=""/>
        <dsp:cNvSpPr/>
      </dsp:nvSpPr>
      <dsp:spPr>
        <a:xfrm>
          <a:off x="0" y="1733688"/>
          <a:ext cx="9108309" cy="397800"/>
        </a:xfrm>
        <a:prstGeom prst="roundRect">
          <a:avLst/>
        </a:prstGeom>
        <a:gradFill rotWithShape="0">
          <a:gsLst>
            <a:gs pos="0">
              <a:schemeClr val="accent3">
                <a:hueOff val="-390928"/>
                <a:satOff val="322"/>
                <a:lumOff val="-268"/>
                <a:alphaOff val="0"/>
                <a:tint val="96000"/>
                <a:lumMod val="100000"/>
              </a:schemeClr>
            </a:gs>
            <a:gs pos="78000">
              <a:schemeClr val="accent3">
                <a:hueOff val="-390928"/>
                <a:satOff val="322"/>
                <a:lumOff val="-268"/>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dirty="0"/>
            <a:t>Competitive pricing and product/</a:t>
          </a:r>
          <a:r>
            <a:rPr lang="en-US" sz="1700" b="0" i="0" kern="1200" dirty="0">
              <a:latin typeface="Arial" panose="020B0604020202020204" pitchFamily="34" charset="0"/>
              <a:cs typeface="Arial" panose="020B0604020202020204" pitchFamily="34" charset="0"/>
            </a:rPr>
            <a:t>service</a:t>
          </a:r>
          <a:r>
            <a:rPr lang="en-US" sz="1700" b="0" i="0" kern="1200" dirty="0"/>
            <a:t> offerings.</a:t>
          </a:r>
          <a:endParaRPr lang="en-US" sz="1700" kern="1200" dirty="0"/>
        </a:p>
      </dsp:txBody>
      <dsp:txXfrm>
        <a:off x="19419" y="1753107"/>
        <a:ext cx="9069471" cy="358962"/>
      </dsp:txXfrm>
    </dsp:sp>
    <dsp:sp modelId="{FEDE0BA6-F9AE-42F6-9415-387A1677BB54}">
      <dsp:nvSpPr>
        <dsp:cNvPr id="0" name=""/>
        <dsp:cNvSpPr/>
      </dsp:nvSpPr>
      <dsp:spPr>
        <a:xfrm>
          <a:off x="0" y="2180448"/>
          <a:ext cx="9108309" cy="397800"/>
        </a:xfrm>
        <a:prstGeom prst="roundRect">
          <a:avLst/>
        </a:prstGeom>
        <a:gradFill rotWithShape="0">
          <a:gsLst>
            <a:gs pos="0">
              <a:schemeClr val="accent3">
                <a:hueOff val="-521237"/>
                <a:satOff val="429"/>
                <a:lumOff val="-357"/>
                <a:alphaOff val="0"/>
                <a:tint val="96000"/>
                <a:lumMod val="100000"/>
              </a:schemeClr>
            </a:gs>
            <a:gs pos="78000">
              <a:schemeClr val="accent3">
                <a:hueOff val="-521237"/>
                <a:satOff val="429"/>
                <a:lumOff val="-357"/>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latin typeface="Arial" panose="020B0604020202020204" pitchFamily="34" charset="0"/>
              <a:cs typeface="Arial" panose="020B0604020202020204" pitchFamily="34" charset="0"/>
            </a:rPr>
            <a:t>Social</a:t>
          </a:r>
          <a:endParaRPr lang="en-US" sz="1700" kern="1200" dirty="0">
            <a:solidFill>
              <a:schemeClr val="tx1"/>
            </a:solidFill>
            <a:latin typeface="Arial" panose="020B0604020202020204" pitchFamily="34" charset="0"/>
            <a:cs typeface="Arial" panose="020B0604020202020204" pitchFamily="34" charset="0"/>
          </a:endParaRPr>
        </a:p>
      </dsp:txBody>
      <dsp:txXfrm>
        <a:off x="19419" y="2199867"/>
        <a:ext cx="9069471" cy="358962"/>
      </dsp:txXfrm>
    </dsp:sp>
    <dsp:sp modelId="{AF3B6600-B9B9-4586-A0B1-FC4E87CB8882}">
      <dsp:nvSpPr>
        <dsp:cNvPr id="0" name=""/>
        <dsp:cNvSpPr/>
      </dsp:nvSpPr>
      <dsp:spPr>
        <a:xfrm>
          <a:off x="0" y="2627208"/>
          <a:ext cx="9108309" cy="397800"/>
        </a:xfrm>
        <a:prstGeom prst="roundRect">
          <a:avLst/>
        </a:prstGeom>
        <a:gradFill rotWithShape="0">
          <a:gsLst>
            <a:gs pos="0">
              <a:schemeClr val="accent3">
                <a:hueOff val="-651547"/>
                <a:satOff val="536"/>
                <a:lumOff val="-446"/>
                <a:alphaOff val="0"/>
                <a:tint val="96000"/>
                <a:lumMod val="100000"/>
              </a:schemeClr>
            </a:gs>
            <a:gs pos="78000">
              <a:schemeClr val="accent3">
                <a:hueOff val="-651547"/>
                <a:satOff val="536"/>
                <a:lumOff val="-446"/>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dirty="0">
              <a:latin typeface="Arial" panose="020B0604020202020204" pitchFamily="34" charset="0"/>
              <a:cs typeface="Arial" panose="020B0604020202020204" pitchFamily="34" charset="0"/>
            </a:rPr>
            <a:t>Race, religion, gender, and socioeconomic differences may affect customers and standards.</a:t>
          </a:r>
          <a:endParaRPr lang="en-US" sz="1700" kern="1200" dirty="0">
            <a:latin typeface="Arial" panose="020B0604020202020204" pitchFamily="34" charset="0"/>
            <a:cs typeface="Arial" panose="020B0604020202020204" pitchFamily="34" charset="0"/>
          </a:endParaRPr>
        </a:p>
      </dsp:txBody>
      <dsp:txXfrm>
        <a:off x="19419" y="2646627"/>
        <a:ext cx="9069471" cy="358962"/>
      </dsp:txXfrm>
    </dsp:sp>
    <dsp:sp modelId="{1D3594AC-91D3-4E6F-8BDB-93819A429BD0}">
      <dsp:nvSpPr>
        <dsp:cNvPr id="0" name=""/>
        <dsp:cNvSpPr/>
      </dsp:nvSpPr>
      <dsp:spPr>
        <a:xfrm>
          <a:off x="0" y="3073968"/>
          <a:ext cx="9108309" cy="397800"/>
        </a:xfrm>
        <a:prstGeom prst="roundRect">
          <a:avLst/>
        </a:prstGeom>
        <a:gradFill rotWithShape="0">
          <a:gsLst>
            <a:gs pos="0">
              <a:schemeClr val="accent3">
                <a:hueOff val="-781856"/>
                <a:satOff val="644"/>
                <a:lumOff val="-535"/>
                <a:alphaOff val="0"/>
                <a:tint val="96000"/>
                <a:lumMod val="100000"/>
              </a:schemeClr>
            </a:gs>
            <a:gs pos="78000">
              <a:schemeClr val="accent3">
                <a:hueOff val="-781856"/>
                <a:satOff val="644"/>
                <a:lumOff val="-535"/>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latin typeface="Arial" panose="020B0604020202020204" pitchFamily="34" charset="0"/>
              <a:cs typeface="Arial" panose="020B0604020202020204" pitchFamily="34" charset="0"/>
            </a:rPr>
            <a:t>Technological</a:t>
          </a:r>
          <a:endParaRPr lang="en-US" sz="1700" kern="1200" dirty="0">
            <a:solidFill>
              <a:schemeClr val="tx1"/>
            </a:solidFill>
            <a:latin typeface="Arial" panose="020B0604020202020204" pitchFamily="34" charset="0"/>
            <a:cs typeface="Arial" panose="020B0604020202020204" pitchFamily="34" charset="0"/>
          </a:endParaRPr>
        </a:p>
      </dsp:txBody>
      <dsp:txXfrm>
        <a:off x="19419" y="3093387"/>
        <a:ext cx="9069471" cy="358962"/>
      </dsp:txXfrm>
    </dsp:sp>
    <dsp:sp modelId="{0A4E82C3-3E64-4898-9EE0-89623BFBA9D5}">
      <dsp:nvSpPr>
        <dsp:cNvPr id="0" name=""/>
        <dsp:cNvSpPr/>
      </dsp:nvSpPr>
      <dsp:spPr>
        <a:xfrm>
          <a:off x="0" y="3513498"/>
          <a:ext cx="9108309" cy="397800"/>
        </a:xfrm>
        <a:prstGeom prst="roundRect">
          <a:avLst/>
        </a:prstGeom>
        <a:gradFill rotWithShape="0">
          <a:gsLst>
            <a:gs pos="0">
              <a:schemeClr val="accent3">
                <a:hueOff val="-912165"/>
                <a:satOff val="751"/>
                <a:lumOff val="-624"/>
                <a:alphaOff val="0"/>
                <a:tint val="96000"/>
                <a:lumMod val="100000"/>
              </a:schemeClr>
            </a:gs>
            <a:gs pos="78000">
              <a:schemeClr val="accent3">
                <a:hueOff val="-912165"/>
                <a:satOff val="751"/>
                <a:lumOff val="-624"/>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Access to the internet </a:t>
          </a:r>
          <a:r>
            <a:rPr lang="en-US" sz="1400" kern="1200" dirty="0">
              <a:latin typeface="Arial" panose="020B0604020202020204" pitchFamily="34" charset="0"/>
              <a:cs typeface="Arial" panose="020B0604020202020204" pitchFamily="34" charset="0"/>
            </a:rPr>
            <a:t>and</a:t>
          </a:r>
          <a:r>
            <a:rPr lang="en-US" sz="1500" kern="1200" dirty="0"/>
            <a:t> the size of the screen.</a:t>
          </a:r>
        </a:p>
      </dsp:txBody>
      <dsp:txXfrm>
        <a:off x="19419" y="3532917"/>
        <a:ext cx="9069471" cy="358962"/>
      </dsp:txXfrm>
    </dsp:sp>
    <dsp:sp modelId="{6647511E-EC67-4E64-9D94-BF7B2B108071}">
      <dsp:nvSpPr>
        <dsp:cNvPr id="0" name=""/>
        <dsp:cNvSpPr/>
      </dsp:nvSpPr>
      <dsp:spPr>
        <a:xfrm>
          <a:off x="0" y="3967488"/>
          <a:ext cx="9108309" cy="397800"/>
        </a:xfrm>
        <a:prstGeom prst="roundRect">
          <a:avLst/>
        </a:prstGeom>
        <a:gradFill rotWithShape="0">
          <a:gsLst>
            <a:gs pos="0">
              <a:schemeClr val="accent3">
                <a:hueOff val="-1042475"/>
                <a:satOff val="858"/>
                <a:lumOff val="-713"/>
                <a:alphaOff val="0"/>
                <a:tint val="96000"/>
                <a:lumMod val="100000"/>
              </a:schemeClr>
            </a:gs>
            <a:gs pos="78000">
              <a:schemeClr val="accent3">
                <a:hueOff val="-1042475"/>
                <a:satOff val="858"/>
                <a:lumOff val="-713"/>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latin typeface="Arial" panose="020B0604020202020204" pitchFamily="34" charset="0"/>
              <a:cs typeface="Arial" panose="020B0604020202020204" pitchFamily="34" charset="0"/>
            </a:rPr>
            <a:t>Legal</a:t>
          </a:r>
          <a:endParaRPr lang="en-US" sz="1700" kern="1200" dirty="0">
            <a:solidFill>
              <a:schemeClr val="tx1"/>
            </a:solidFill>
            <a:latin typeface="Arial" panose="020B0604020202020204" pitchFamily="34" charset="0"/>
            <a:cs typeface="Arial" panose="020B0604020202020204" pitchFamily="34" charset="0"/>
          </a:endParaRPr>
        </a:p>
      </dsp:txBody>
      <dsp:txXfrm>
        <a:off x="19419" y="3986907"/>
        <a:ext cx="9069471" cy="358962"/>
      </dsp:txXfrm>
    </dsp:sp>
    <dsp:sp modelId="{624BC9F5-AC30-4A74-92F2-8F93A1C308B0}">
      <dsp:nvSpPr>
        <dsp:cNvPr id="0" name=""/>
        <dsp:cNvSpPr/>
      </dsp:nvSpPr>
      <dsp:spPr>
        <a:xfrm>
          <a:off x="0" y="4414248"/>
          <a:ext cx="9108309" cy="397800"/>
        </a:xfrm>
        <a:prstGeom prst="roundRect">
          <a:avLst/>
        </a:prstGeom>
        <a:gradFill rotWithShape="0">
          <a:gsLst>
            <a:gs pos="0">
              <a:schemeClr val="accent3">
                <a:hueOff val="-1172784"/>
                <a:satOff val="965"/>
                <a:lumOff val="-803"/>
                <a:alphaOff val="0"/>
                <a:tint val="96000"/>
                <a:lumMod val="100000"/>
              </a:schemeClr>
            </a:gs>
            <a:gs pos="78000">
              <a:schemeClr val="accent3">
                <a:hueOff val="-1172784"/>
                <a:satOff val="965"/>
                <a:lumOff val="-803"/>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dirty="0">
              <a:latin typeface="Arial" panose="020B0604020202020204" pitchFamily="34" charset="0"/>
              <a:cs typeface="Arial" panose="020B0604020202020204" pitchFamily="34" charset="0"/>
            </a:rPr>
            <a:t>Regulations and legislation within the United Kingdom</a:t>
          </a:r>
          <a:endParaRPr lang="en-US" sz="1700" kern="1200" dirty="0">
            <a:latin typeface="Arial" panose="020B0604020202020204" pitchFamily="34" charset="0"/>
            <a:cs typeface="Arial" panose="020B0604020202020204" pitchFamily="34" charset="0"/>
          </a:endParaRPr>
        </a:p>
      </dsp:txBody>
      <dsp:txXfrm>
        <a:off x="19419" y="4433667"/>
        <a:ext cx="9069471" cy="358962"/>
      </dsp:txXfrm>
    </dsp:sp>
    <dsp:sp modelId="{F514A465-C2E5-4EE5-AEBB-288D2A0669E9}">
      <dsp:nvSpPr>
        <dsp:cNvPr id="0" name=""/>
        <dsp:cNvSpPr/>
      </dsp:nvSpPr>
      <dsp:spPr>
        <a:xfrm>
          <a:off x="0" y="4861008"/>
          <a:ext cx="9108309" cy="397800"/>
        </a:xfrm>
        <a:prstGeom prst="roundRect">
          <a:avLst/>
        </a:prstGeom>
        <a:gradFill rotWithShape="0">
          <a:gsLst>
            <a:gs pos="0">
              <a:schemeClr val="accent3">
                <a:hueOff val="-1303094"/>
                <a:satOff val="1073"/>
                <a:lumOff val="-892"/>
                <a:alphaOff val="0"/>
                <a:tint val="96000"/>
                <a:lumMod val="100000"/>
              </a:schemeClr>
            </a:gs>
            <a:gs pos="78000">
              <a:schemeClr val="accent3">
                <a:hueOff val="-1303094"/>
                <a:satOff val="1073"/>
                <a:lumOff val="-892"/>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latin typeface="Arial" panose="020B0604020202020204" pitchFamily="34" charset="0"/>
              <a:cs typeface="Arial" panose="020B0604020202020204" pitchFamily="34" charset="0"/>
            </a:rPr>
            <a:t>Environmental</a:t>
          </a:r>
          <a:endParaRPr lang="en-US" sz="1700" kern="1200" dirty="0">
            <a:solidFill>
              <a:schemeClr val="tx1"/>
            </a:solidFill>
            <a:latin typeface="Arial" panose="020B0604020202020204" pitchFamily="34" charset="0"/>
            <a:cs typeface="Arial" panose="020B0604020202020204" pitchFamily="34" charset="0"/>
          </a:endParaRPr>
        </a:p>
      </dsp:txBody>
      <dsp:txXfrm>
        <a:off x="19419" y="4880427"/>
        <a:ext cx="9069471" cy="358962"/>
      </dsp:txXfrm>
    </dsp:sp>
    <dsp:sp modelId="{6CC4A74D-9E60-4607-95AF-9EA91CA77314}">
      <dsp:nvSpPr>
        <dsp:cNvPr id="0" name=""/>
        <dsp:cNvSpPr/>
      </dsp:nvSpPr>
      <dsp:spPr>
        <a:xfrm>
          <a:off x="0" y="5307768"/>
          <a:ext cx="9108309" cy="397800"/>
        </a:xfrm>
        <a:prstGeom prst="roundRect">
          <a:avLst/>
        </a:prstGeom>
        <a:gradFill rotWithShape="0">
          <a:gsLst>
            <a:gs pos="0">
              <a:schemeClr val="accent3">
                <a:hueOff val="-1433403"/>
                <a:satOff val="1180"/>
                <a:lumOff val="-981"/>
                <a:alphaOff val="0"/>
                <a:tint val="96000"/>
                <a:lumMod val="100000"/>
              </a:schemeClr>
            </a:gs>
            <a:gs pos="78000">
              <a:schemeClr val="accent3">
                <a:hueOff val="-1433403"/>
                <a:satOff val="1180"/>
                <a:lumOff val="-981"/>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solidFill>
                <a:schemeClr val="bg1"/>
              </a:solidFill>
            </a:rPr>
            <a:t>The ethics of sourcing, trading, and testing components for your products and services.</a:t>
          </a:r>
          <a:endParaRPr lang="en-GB" sz="1700" kern="1200" dirty="0">
            <a:solidFill>
              <a:schemeClr val="bg1"/>
            </a:solidFill>
          </a:endParaRPr>
        </a:p>
      </dsp:txBody>
      <dsp:txXfrm>
        <a:off x="19419" y="5327187"/>
        <a:ext cx="9069471" cy="3589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45A8AA-834B-4335-8723-EA88BAA663FD}">
      <dsp:nvSpPr>
        <dsp:cNvPr id="0" name=""/>
        <dsp:cNvSpPr/>
      </dsp:nvSpPr>
      <dsp:spPr>
        <a:xfrm>
          <a:off x="419128" y="2465"/>
          <a:ext cx="1002568" cy="1002568"/>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9BA96A-45F7-46DC-B361-BAB03BB0996B}">
      <dsp:nvSpPr>
        <dsp:cNvPr id="0" name=""/>
        <dsp:cNvSpPr/>
      </dsp:nvSpPr>
      <dsp:spPr>
        <a:xfrm>
          <a:off x="632790" y="216127"/>
          <a:ext cx="575244" cy="5752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2">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AF2D5F-4B7B-4E09-A645-17FF899B5D61}">
      <dsp:nvSpPr>
        <dsp:cNvPr id="0" name=""/>
        <dsp:cNvSpPr/>
      </dsp:nvSpPr>
      <dsp:spPr>
        <a:xfrm>
          <a:off x="98635" y="1317309"/>
          <a:ext cx="1643554" cy="1191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0" i="0" kern="1200"/>
            <a:t>Competitors of Virtual Escape Café:</a:t>
          </a:r>
          <a:endParaRPr lang="en-US" sz="1100" kern="1200"/>
        </a:p>
      </dsp:txBody>
      <dsp:txXfrm>
        <a:off x="98635" y="1317309"/>
        <a:ext cx="1643554" cy="1191577"/>
      </dsp:txXfrm>
    </dsp:sp>
    <dsp:sp modelId="{34F01B87-3E1D-4EF7-81FB-1C6A74476BC8}">
      <dsp:nvSpPr>
        <dsp:cNvPr id="0" name=""/>
        <dsp:cNvSpPr/>
      </dsp:nvSpPr>
      <dsp:spPr>
        <a:xfrm>
          <a:off x="2350305" y="2465"/>
          <a:ext cx="1002568" cy="1002568"/>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CDF520-58E5-44D9-BCB0-049A9A55E8BC}">
      <dsp:nvSpPr>
        <dsp:cNvPr id="0" name=""/>
        <dsp:cNvSpPr/>
      </dsp:nvSpPr>
      <dsp:spPr>
        <a:xfrm>
          <a:off x="2563967" y="216127"/>
          <a:ext cx="575244" cy="5752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2">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E0CD34-8E6E-4647-A9E8-8FC91041B7E6}">
      <dsp:nvSpPr>
        <dsp:cNvPr id="0" name=""/>
        <dsp:cNvSpPr/>
      </dsp:nvSpPr>
      <dsp:spPr>
        <a:xfrm>
          <a:off x="2029811" y="1317309"/>
          <a:ext cx="1643554" cy="1191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0" i="0" kern="1200"/>
            <a:t>Our business based in Birmingham, most of the competitors are in London</a:t>
          </a:r>
          <a:endParaRPr lang="en-US" sz="1100" kern="1200"/>
        </a:p>
      </dsp:txBody>
      <dsp:txXfrm>
        <a:off x="2029811" y="1317309"/>
        <a:ext cx="1643554" cy="1191577"/>
      </dsp:txXfrm>
    </dsp:sp>
    <dsp:sp modelId="{1805FFE1-5AD8-48CB-9667-2AAE03598BE4}">
      <dsp:nvSpPr>
        <dsp:cNvPr id="0" name=""/>
        <dsp:cNvSpPr/>
      </dsp:nvSpPr>
      <dsp:spPr>
        <a:xfrm>
          <a:off x="4281481" y="2465"/>
          <a:ext cx="1002568" cy="1002568"/>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A68A97-05BF-42F8-A7A9-29E426799796}">
      <dsp:nvSpPr>
        <dsp:cNvPr id="0" name=""/>
        <dsp:cNvSpPr/>
      </dsp:nvSpPr>
      <dsp:spPr>
        <a:xfrm>
          <a:off x="4495143" y="216127"/>
          <a:ext cx="575244" cy="5752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2">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C1E31A-9563-4F96-A363-7DA005FAEC18}">
      <dsp:nvSpPr>
        <dsp:cNvPr id="0" name=""/>
        <dsp:cNvSpPr/>
      </dsp:nvSpPr>
      <dsp:spPr>
        <a:xfrm>
          <a:off x="3960988" y="1317309"/>
          <a:ext cx="1643554" cy="1191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0" i="0" kern="1200" dirty="0"/>
            <a:t>We have a few competitors on the market; however, our concept will be different to theirs, we will have snacks and refreshments available on site.</a:t>
          </a:r>
          <a:endParaRPr lang="en-US" sz="1100" kern="1200" dirty="0"/>
        </a:p>
      </dsp:txBody>
      <dsp:txXfrm>
        <a:off x="3960988" y="1317309"/>
        <a:ext cx="1643554" cy="1191577"/>
      </dsp:txXfrm>
    </dsp:sp>
    <dsp:sp modelId="{06121F2C-B4D2-44B4-AA92-85B4A37A23CC}">
      <dsp:nvSpPr>
        <dsp:cNvPr id="0" name=""/>
        <dsp:cNvSpPr/>
      </dsp:nvSpPr>
      <dsp:spPr>
        <a:xfrm>
          <a:off x="6212658" y="2465"/>
          <a:ext cx="1002568" cy="1002568"/>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525EB4-C114-4157-9E9B-7EBBBBEBCB0F}">
      <dsp:nvSpPr>
        <dsp:cNvPr id="0" name=""/>
        <dsp:cNvSpPr/>
      </dsp:nvSpPr>
      <dsp:spPr>
        <a:xfrm>
          <a:off x="6426320" y="216127"/>
          <a:ext cx="575244" cy="5752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2">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A6CE06-CDC6-4389-A4F1-5BCA31AD9464}">
      <dsp:nvSpPr>
        <dsp:cNvPr id="0" name=""/>
        <dsp:cNvSpPr/>
      </dsp:nvSpPr>
      <dsp:spPr>
        <a:xfrm>
          <a:off x="5892165" y="1317309"/>
          <a:ext cx="1643554" cy="1191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0" i="0" kern="1200"/>
            <a:t>Players have opportunity to play in pairs also, in our place they can as well, or create bigger groups in separate rooms</a:t>
          </a:r>
          <a:endParaRPr lang="en-US" sz="1100" kern="1200"/>
        </a:p>
      </dsp:txBody>
      <dsp:txXfrm>
        <a:off x="5892165" y="1317309"/>
        <a:ext cx="1643554" cy="1191577"/>
      </dsp:txXfrm>
    </dsp:sp>
    <dsp:sp modelId="{6973BFD3-B376-4394-805D-61448204C06C}">
      <dsp:nvSpPr>
        <dsp:cNvPr id="0" name=""/>
        <dsp:cNvSpPr/>
      </dsp:nvSpPr>
      <dsp:spPr>
        <a:xfrm>
          <a:off x="8143835" y="2465"/>
          <a:ext cx="1002568" cy="1002568"/>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56093B-72CE-44BF-AB44-3D8CF9A6DBFD}">
      <dsp:nvSpPr>
        <dsp:cNvPr id="0" name=""/>
        <dsp:cNvSpPr/>
      </dsp:nvSpPr>
      <dsp:spPr>
        <a:xfrm>
          <a:off x="8357497" y="216127"/>
          <a:ext cx="575244" cy="57524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solidFill>
            <a:schemeClr val="lt2">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86C061-C8C9-4D67-B3F7-27FE94211D62}">
      <dsp:nvSpPr>
        <dsp:cNvPr id="0" name=""/>
        <dsp:cNvSpPr/>
      </dsp:nvSpPr>
      <dsp:spPr>
        <a:xfrm>
          <a:off x="7823342" y="1317309"/>
          <a:ext cx="1643554" cy="1191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0" i="0" kern="1200"/>
            <a:t>There are a couple of gamer’s room all around London, but it’s totally new in Birmingham area.</a:t>
          </a:r>
          <a:endParaRPr lang="en-US" sz="1100" kern="1200"/>
        </a:p>
      </dsp:txBody>
      <dsp:txXfrm>
        <a:off x="7823342" y="1317309"/>
        <a:ext cx="1643554" cy="1191577"/>
      </dsp:txXfrm>
    </dsp:sp>
    <dsp:sp modelId="{EF5CBB75-948F-4E5D-AAC7-ECE46F52C045}">
      <dsp:nvSpPr>
        <dsp:cNvPr id="0" name=""/>
        <dsp:cNvSpPr/>
      </dsp:nvSpPr>
      <dsp:spPr>
        <a:xfrm>
          <a:off x="3315893" y="2919774"/>
          <a:ext cx="1002568" cy="1002568"/>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E9BCC5-601E-4F4F-A089-3E5C27DF929E}">
      <dsp:nvSpPr>
        <dsp:cNvPr id="0" name=""/>
        <dsp:cNvSpPr/>
      </dsp:nvSpPr>
      <dsp:spPr>
        <a:xfrm>
          <a:off x="3529555" y="3133436"/>
          <a:ext cx="575244" cy="57524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solidFill>
            <a:schemeClr val="lt2">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06AE58-1C7A-4B5C-9432-5DBF896B1AEE}">
      <dsp:nvSpPr>
        <dsp:cNvPr id="0" name=""/>
        <dsp:cNvSpPr/>
      </dsp:nvSpPr>
      <dsp:spPr>
        <a:xfrm>
          <a:off x="2995400" y="4234618"/>
          <a:ext cx="1643554" cy="1191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0" i="0" kern="1200"/>
            <a:t>We have a plan to be unique with a friendly atmosphere and offers to feel like at home. Make a difference between a dark and cold room, and an airy, light and bubbly place.</a:t>
          </a:r>
          <a:endParaRPr lang="en-US" sz="1100" kern="1200"/>
        </a:p>
      </dsp:txBody>
      <dsp:txXfrm>
        <a:off x="2995400" y="4234618"/>
        <a:ext cx="1643554" cy="1191577"/>
      </dsp:txXfrm>
    </dsp:sp>
    <dsp:sp modelId="{C7FBF8D2-42DB-4FAC-B66E-EA894CF521B3}">
      <dsp:nvSpPr>
        <dsp:cNvPr id="0" name=""/>
        <dsp:cNvSpPr/>
      </dsp:nvSpPr>
      <dsp:spPr>
        <a:xfrm>
          <a:off x="5247070" y="2919774"/>
          <a:ext cx="1002568" cy="1002568"/>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65F1B5-C7BD-468A-8358-2A8C01D6ED63}">
      <dsp:nvSpPr>
        <dsp:cNvPr id="0" name=""/>
        <dsp:cNvSpPr/>
      </dsp:nvSpPr>
      <dsp:spPr>
        <a:xfrm>
          <a:off x="5460732" y="3133436"/>
          <a:ext cx="575244" cy="575244"/>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rnd" cmpd="sng" algn="ctr">
          <a:solidFill>
            <a:schemeClr val="lt2">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8C237A-75EB-4DFC-AA8C-5A3ACD6AC079}">
      <dsp:nvSpPr>
        <dsp:cNvPr id="0" name=""/>
        <dsp:cNvSpPr/>
      </dsp:nvSpPr>
      <dsp:spPr>
        <a:xfrm>
          <a:off x="4926577" y="4234618"/>
          <a:ext cx="1643554" cy="1191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0" i="0" kern="1200"/>
            <a:t>Our competitors are: Wanyoo Esports Studio, Belong Gaming Area, Loading Bar</a:t>
          </a:r>
          <a:endParaRPr lang="en-US" sz="1100" kern="1200"/>
        </a:p>
      </dsp:txBody>
      <dsp:txXfrm>
        <a:off x="4926577" y="4234618"/>
        <a:ext cx="1643554" cy="119157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2923AF-9282-45D1-BB9C-88C758ABF36A}" type="datetimeFigureOut">
              <a:rPr lang="en-GB" smtClean="0"/>
              <a:t>17/03/2022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566ED4-6F19-4144-9FA2-B7343B086417}" type="slidenum">
              <a:rPr lang="en-GB" smtClean="0"/>
              <a:t>‹#›</a:t>
            </a:fld>
            <a:endParaRPr lang="en-GB"/>
          </a:p>
        </p:txBody>
      </p:sp>
    </p:spTree>
    <p:extLst>
      <p:ext uri="{BB962C8B-B14F-4D97-AF65-F5344CB8AC3E}">
        <p14:creationId xmlns:p14="http://schemas.microsoft.com/office/powerpoint/2010/main" val="28954461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a:effectLst/>
              </a:rPr>
              <a:t>VIRTUAL ESCAPE CAFÉ .PLC</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FFFF"/>
                </a:solidFill>
                <a:latin typeface="Arial" panose="020B0604020202020204" pitchFamily="34" charset="0"/>
                <a:cs typeface="Arial" panose="020B0604020202020204" pitchFamily="34" charset="0"/>
              </a:rPr>
              <a:t>Private Limited Company</a:t>
            </a:r>
          </a:p>
          <a:p>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1</a:t>
            </a:fld>
            <a:endParaRPr lang="en-GB"/>
          </a:p>
        </p:txBody>
      </p:sp>
    </p:spTree>
    <p:extLst>
      <p:ext uri="{BB962C8B-B14F-4D97-AF65-F5344CB8AC3E}">
        <p14:creationId xmlns:p14="http://schemas.microsoft.com/office/powerpoint/2010/main" val="23216604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4566ED4-6F19-4144-9FA2-B7343B086417}" type="slidenum">
              <a:rPr lang="en-GB" smtClean="0"/>
              <a:t>2</a:t>
            </a:fld>
            <a:endParaRPr lang="en-GB"/>
          </a:p>
        </p:txBody>
      </p:sp>
    </p:spTree>
    <p:extLst>
      <p:ext uri="{BB962C8B-B14F-4D97-AF65-F5344CB8AC3E}">
        <p14:creationId xmlns:p14="http://schemas.microsoft.com/office/powerpoint/2010/main" val="28306169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E2E2E"/>
                </a:solidFill>
                <a:effectLst/>
                <a:latin typeface="Open Sans" panose="020B0606030504020204" pitchFamily="34" charset="0"/>
              </a:rPr>
              <a:t>Academics and researchers from entrepreneurial fields, as well as those from related disciplines, such as psychology, marketing, sociology, and anthropology, will benefit from this handbook </a:t>
            </a:r>
            <a:r>
              <a:rPr lang="en-GB" sz="1800" dirty="0">
                <a:effectLst/>
                <a:latin typeface="Calibri" panose="020F0502020204030204" pitchFamily="34" charset="0"/>
                <a:ea typeface="Calibri" panose="020F0502020204030204" pitchFamily="34" charset="0"/>
                <a:cs typeface="Times New Roman" panose="02020603050405020304" pitchFamily="18" charset="0"/>
              </a:rPr>
              <a:t>(Mariotti &amp; Glackin, 2016)</a:t>
            </a:r>
            <a:r>
              <a:rPr lang="en-US" b="0" i="0" dirty="0">
                <a:solidFill>
                  <a:srgbClr val="2E2E2E"/>
                </a:solidFill>
                <a:effectLst/>
                <a:latin typeface="Open Sans" panose="020B0606030504020204" pitchFamily="34" charset="0"/>
              </a:rPr>
              <a: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How Do Innovators Think?</a:t>
            </a:r>
            <a:endParaRPr lang="pt-PT"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(Fryer, 2009).</a:t>
            </a:r>
            <a:endParaRPr lang="pt-PT"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3</a:t>
            </a:fld>
            <a:endParaRPr lang="en-GB"/>
          </a:p>
        </p:txBody>
      </p:sp>
    </p:spTree>
    <p:extLst>
      <p:ext uri="{BB962C8B-B14F-4D97-AF65-F5344CB8AC3E}">
        <p14:creationId xmlns:p14="http://schemas.microsoft.com/office/powerpoint/2010/main" val="4798088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b="0" i="0" dirty="0">
                <a:solidFill>
                  <a:srgbClr val="252525"/>
                </a:solidFill>
                <a:effectLst/>
                <a:latin typeface="Open Sans" panose="020B0606030504020204" pitchFamily="34" charset="0"/>
              </a:rPr>
              <a:t>The following illustrates the critical milestones in the life cycle of a product or service while analysing three valuable areas within product management in deeper detail: the evaluation of a product/service portfolio, the development of new products and services, and the elimination of products and services.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Product and Services Management</a:t>
            </a:r>
            <a:endParaRPr lang="pt-PT"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(Avlonitis &amp; Papastathopoulou, 2006)</a:t>
            </a:r>
            <a:endParaRPr lang="pt-PT" sz="1800" dirty="0">
              <a:effectLst/>
              <a:latin typeface="Arial" panose="020B0604020202020204" pitchFamily="34" charset="0"/>
              <a:ea typeface="Calibri" panose="020F0502020204030204" pitchFamily="34" charset="0"/>
              <a:cs typeface="Arial" panose="020B0604020202020204" pitchFamily="34" charset="0"/>
            </a:endParaRPr>
          </a:p>
          <a:p>
            <a:pPr algn="l">
              <a:buFont typeface="Arial" panose="020B0604020202020204" pitchFamily="34" charset="0"/>
              <a:buNone/>
            </a:pPr>
            <a:endParaRPr lang="en-US" b="0" i="0" dirty="0">
              <a:solidFill>
                <a:srgbClr val="2E2E2E"/>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US" b="0" i="0" dirty="0">
                <a:solidFill>
                  <a:srgbClr val="2E2E2E"/>
                </a:solidFill>
                <a:effectLst/>
                <a:latin typeface="Arial" panose="020B0604020202020204" pitchFamily="34" charset="0"/>
                <a:cs typeface="Arial" panose="020B0604020202020204" pitchFamily="34" charset="0"/>
              </a:rPr>
              <a:t>Product development committee;</a:t>
            </a:r>
          </a:p>
          <a:p>
            <a:pPr algn="l">
              <a:buFont typeface="Arial" panose="020B0604020202020204" pitchFamily="34" charset="0"/>
              <a:buChar char="•"/>
            </a:pPr>
            <a:r>
              <a:rPr lang="en-US" b="0" i="0" dirty="0">
                <a:solidFill>
                  <a:srgbClr val="2E2E2E"/>
                </a:solidFill>
                <a:effectLst/>
                <a:latin typeface="Arial" panose="020B0604020202020204" pitchFamily="34" charset="0"/>
                <a:cs typeface="Arial" panose="020B0604020202020204" pitchFamily="34" charset="0"/>
              </a:rPr>
              <a:t>an integrated organisation for new products;</a:t>
            </a:r>
          </a:p>
          <a:p>
            <a:pPr algn="l">
              <a:buFont typeface="Arial" panose="020B0604020202020204" pitchFamily="34" charset="0"/>
              <a:buChar char="•"/>
            </a:pPr>
            <a:r>
              <a:rPr lang="en-US" b="0" i="0" dirty="0">
                <a:solidFill>
                  <a:srgbClr val="2E2E2E"/>
                </a:solidFill>
                <a:effectLst/>
                <a:latin typeface="Arial" panose="020B0604020202020204" pitchFamily="34" charset="0"/>
                <a:cs typeface="Arial" panose="020B0604020202020204" pitchFamily="34" charset="0"/>
              </a:rPr>
              <a:t>system for managing products.</a:t>
            </a:r>
          </a:p>
          <a:p>
            <a:pPr algn="l">
              <a:buFont typeface="Arial" panose="020B0604020202020204" pitchFamily="34" charset="0"/>
              <a:buNone/>
            </a:pPr>
            <a:r>
              <a:rPr lang="en-US" b="0" i="0" dirty="0">
                <a:solidFill>
                  <a:srgbClr val="000000"/>
                </a:solidFill>
                <a:effectLst/>
                <a:latin typeface="Arial" panose="020B0604020202020204" pitchFamily="34" charset="0"/>
              </a:rPr>
              <a:t>       Enterprises that generate value through the transformation of products or services are sustainable.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Business games and creativity: a bibliometric study and research themes</a:t>
            </a:r>
            <a:endParaRPr lang="pt-PT"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(Rosa, et al., 2019)</a:t>
            </a:r>
            <a:endParaRPr lang="pt-PT" sz="1800" dirty="0">
              <a:effectLst/>
              <a:latin typeface="Calibri" panose="020F0502020204030204" pitchFamily="34" charset="0"/>
              <a:ea typeface="Calibri" panose="020F0502020204030204" pitchFamily="34" charset="0"/>
              <a:cs typeface="Times New Roman" panose="02020603050405020304" pitchFamily="18" charset="0"/>
            </a:endParaRPr>
          </a:p>
          <a:p>
            <a:pPr algn="l">
              <a:buFont typeface="Arial" panose="020B0604020202020204" pitchFamily="34" charset="0"/>
              <a:buNone/>
            </a:pPr>
            <a:endParaRPr lang="en-US" b="0" i="0" dirty="0">
              <a:solidFill>
                <a:srgbClr val="2E2E2E"/>
              </a:solidFill>
              <a:effectLst/>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4</a:t>
            </a:fld>
            <a:endParaRPr lang="en-GB"/>
          </a:p>
        </p:txBody>
      </p:sp>
    </p:spTree>
    <p:extLst>
      <p:ext uri="{BB962C8B-B14F-4D97-AF65-F5344CB8AC3E}">
        <p14:creationId xmlns:p14="http://schemas.microsoft.com/office/powerpoint/2010/main" val="18671657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US" b="1" i="0" dirty="0">
                <a:solidFill>
                  <a:srgbClr val="111111"/>
                </a:solidFill>
                <a:effectLst/>
                <a:latin typeface="Cabin-semi-bold, sans-serif"/>
              </a:rPr>
              <a:t>Competition between industries: More competition reduces the power of competing companies.</a:t>
            </a:r>
            <a:r>
              <a:rPr lang="en-US" b="0" i="0" dirty="0">
                <a:solidFill>
                  <a:srgbClr val="111111"/>
                </a:solidFill>
                <a:effectLst/>
                <a:latin typeface="SourceSansPro, sans-serif"/>
              </a:rPr>
              <a:t> Companies can increase their profits by any means necessary when there is no competition.</a:t>
            </a:r>
            <a:r>
              <a:rPr lang="en-US" b="1" i="0" dirty="0">
                <a:solidFill>
                  <a:srgbClr val="111111"/>
                </a:solidFill>
                <a:effectLst/>
                <a:latin typeface="Cabin-semi-bold"/>
              </a:rPr>
              <a:t> </a:t>
            </a:r>
            <a:endParaRPr lang="en-US" b="0" i="0" dirty="0">
              <a:solidFill>
                <a:srgbClr val="111111"/>
              </a:solidFill>
              <a:effectLst/>
              <a:latin typeface="Arial" panose="020B0604020202020204" pitchFamily="34" charset="0"/>
            </a:endParaRPr>
          </a:p>
          <a:p>
            <a:pPr algn="l">
              <a:buFont typeface="+mj-lt"/>
              <a:buAutoNum type="arabicPeriod"/>
            </a:pPr>
            <a:r>
              <a:rPr lang="en-US" b="1" i="0" dirty="0">
                <a:solidFill>
                  <a:srgbClr val="111111"/>
                </a:solidFill>
                <a:effectLst/>
                <a:latin typeface="Cabin-semi-bold, sans-serif"/>
              </a:rPr>
              <a:t>A company's power also decreases due to new (and more) competitors entering the market.</a:t>
            </a:r>
            <a:r>
              <a:rPr lang="en-US" b="0" i="0" dirty="0">
                <a:solidFill>
                  <a:srgbClr val="111111"/>
                </a:solidFill>
                <a:effectLst/>
                <a:latin typeface="SourceSansPro"/>
              </a:rPr>
              <a:t> Most companies prefer to operate in a market or industry with fewer players.</a:t>
            </a:r>
            <a:endParaRPr lang="en-US" b="0" i="0" dirty="0">
              <a:solidFill>
                <a:srgbClr val="111111"/>
              </a:solidFill>
              <a:effectLst/>
              <a:latin typeface="Arial" panose="020B0604020202020204" pitchFamily="34" charset="0"/>
            </a:endParaRPr>
          </a:p>
          <a:p>
            <a:pPr algn="l">
              <a:buFont typeface="+mj-lt"/>
              <a:buAutoNum type="arabicPeriod"/>
            </a:pPr>
            <a:r>
              <a:rPr lang="en-US" b="1" i="0" dirty="0">
                <a:solidFill>
                  <a:srgbClr val="111111"/>
                </a:solidFill>
                <a:effectLst/>
                <a:latin typeface="Cabin-semi-bold, sans-serif"/>
              </a:rPr>
              <a:t>The power of a supplier (seller) plays a role in how suppliers may be able to increase the price of products and services.</a:t>
            </a:r>
            <a:r>
              <a:rPr lang="en-US" b="0" i="0" dirty="0">
                <a:solidFill>
                  <a:srgbClr val="111111"/>
                </a:solidFill>
                <a:effectLst/>
                <a:latin typeface="SourceSansPro"/>
              </a:rPr>
              <a:t> A smaller number of suppliers can gain more market power.</a:t>
            </a:r>
            <a:endParaRPr lang="en-US" b="0" i="0" dirty="0">
              <a:solidFill>
                <a:srgbClr val="111111"/>
              </a:solidFill>
              <a:effectLst/>
              <a:latin typeface="Arial" panose="020B0604020202020204" pitchFamily="34" charset="0"/>
            </a:endParaRPr>
          </a:p>
          <a:p>
            <a:pPr algn="l">
              <a:buFont typeface="+mj-lt"/>
              <a:buAutoNum type="arabicPeriod"/>
            </a:pPr>
            <a:r>
              <a:rPr lang="en-US" b="1" i="0" dirty="0">
                <a:solidFill>
                  <a:srgbClr val="111111"/>
                </a:solidFill>
                <a:effectLst/>
                <a:latin typeface="Cabin-semi-bold, sans-serif"/>
              </a:rPr>
              <a:t>Power of the buyer (customer): When consumers have more bargaining power, they may be able to drive the price of goods and services down.</a:t>
            </a:r>
            <a:endParaRPr lang="en-US" b="0" i="0" dirty="0">
              <a:solidFill>
                <a:srgbClr val="111111"/>
              </a:solidFill>
              <a:effectLst/>
              <a:latin typeface="Arial" panose="020B0604020202020204" pitchFamily="34" charset="0"/>
            </a:endParaRPr>
          </a:p>
          <a:p>
            <a:pPr algn="l">
              <a:buFont typeface="+mj-lt"/>
              <a:buAutoNum type="arabicPeriod"/>
            </a:pPr>
            <a:r>
              <a:rPr lang="en-US" b="1" i="0" dirty="0">
                <a:solidFill>
                  <a:srgbClr val="111111"/>
                </a:solidFill>
                <a:effectLst/>
                <a:latin typeface="Cabin-semi-bold, sans-serif"/>
              </a:rPr>
              <a:t>Substitute products and services: Competitor products and services that are easily substitutable also threaten a business' profitability.</a:t>
            </a:r>
            <a:endParaRPr lang="en-US" b="0" i="0" dirty="0">
              <a:solidFill>
                <a:srgbClr val="111111"/>
              </a:solidFill>
              <a:effectLst/>
              <a:latin typeface="Arial" panose="020B0604020202020204" pitchFamily="34" charset="0"/>
            </a:endParaRPr>
          </a:p>
          <a:p>
            <a:pPr>
              <a:lnSpc>
                <a:spcPct val="115000"/>
              </a:lnSpc>
              <a:spcAft>
                <a:spcPts val="100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How big of a threat are competitors to you? 		</a:t>
            </a:r>
            <a:endParaRPr lang="pt-PT"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Aft>
                <a:spcPts val="100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How do their strategies affect your business? </a:t>
            </a:r>
          </a:p>
          <a:p>
            <a:pPr marL="0" marR="0" lvl="0" indent="0" algn="l" defTabSz="914400" rtl="0" eaLnBrk="1" fontAlgn="auto" latinLnBrk="0" hangingPunct="1">
              <a:lnSpc>
                <a:spcPct val="115000"/>
              </a:lnSpc>
              <a:spcBef>
                <a:spcPts val="0"/>
              </a:spcBef>
              <a:spcAft>
                <a:spcPts val="1000"/>
              </a:spcAft>
              <a:buClrTx/>
              <a:buSzTx/>
              <a:buFontTx/>
              <a:buNone/>
              <a:tabLst/>
              <a:defRPr/>
            </a:pPr>
            <a:r>
              <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Does competition improve financial stability of the banking sector in ASEAN countries? </a:t>
            </a:r>
            <a:r>
              <a:rPr lang="pt-PT"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An empirical analysis</a:t>
            </a:r>
            <a:r>
              <a:rPr lang="pt-PT"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(Noman, et al., 2017).</a:t>
            </a:r>
            <a:endParaRPr lang="pt-PT"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5</a:t>
            </a:fld>
            <a:endParaRPr lang="en-GB"/>
          </a:p>
        </p:txBody>
      </p:sp>
    </p:spTree>
    <p:extLst>
      <p:ext uri="{BB962C8B-B14F-4D97-AF65-F5344CB8AC3E}">
        <p14:creationId xmlns:p14="http://schemas.microsoft.com/office/powerpoint/2010/main" val="39528539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US" b="1" i="0" dirty="0">
                <a:solidFill>
                  <a:srgbClr val="111111"/>
                </a:solidFill>
                <a:effectLst/>
                <a:latin typeface="Cabin-semi-bold, sans-serif"/>
              </a:rPr>
              <a:t>Factors affecting the economy are caused</a:t>
            </a:r>
            <a:r>
              <a:rPr lang="en-US" b="1" i="0" dirty="0">
                <a:solidFill>
                  <a:srgbClr val="111111"/>
                </a:solidFill>
                <a:effectLst/>
                <a:latin typeface="Cabin-semi-bold"/>
              </a:rPr>
              <a:t> by government policy and legislation, such as changes in tax regulations and employment laws.</a:t>
            </a:r>
            <a:endParaRPr lang="en-US" b="0" i="0" dirty="0">
              <a:solidFill>
                <a:srgbClr val="111111"/>
              </a:solidFill>
              <a:effectLst/>
              <a:latin typeface="Arial" panose="020B0604020202020204" pitchFamily="34" charset="0"/>
            </a:endParaRPr>
          </a:p>
          <a:p>
            <a:pPr algn="l">
              <a:buFont typeface="Arial" panose="020B0604020202020204" pitchFamily="34" charset="0"/>
              <a:buChar char="•"/>
            </a:pPr>
            <a:r>
              <a:rPr lang="en-US" b="1" i="0" dirty="0">
                <a:solidFill>
                  <a:srgbClr val="111111"/>
                </a:solidFill>
                <a:effectLst/>
                <a:latin typeface="Cabin-semi-bold, sans-serif"/>
              </a:rPr>
              <a:t>Factors of economic change include inflation, exchange rates, recessions, and supply and demand.</a:t>
            </a:r>
            <a:endParaRPr lang="en-US" b="0" i="0" dirty="0">
              <a:solidFill>
                <a:srgbClr val="111111"/>
              </a:solidFill>
              <a:effectLst/>
              <a:latin typeface="Arial" panose="020B0604020202020204" pitchFamily="34" charset="0"/>
            </a:endParaRPr>
          </a:p>
          <a:p>
            <a:pPr algn="l">
              <a:buFont typeface="Arial" panose="020B0604020202020204" pitchFamily="34" charset="0"/>
              <a:buChar char="•"/>
            </a:pPr>
            <a:r>
              <a:rPr lang="en-US" b="1" i="0" dirty="0">
                <a:solidFill>
                  <a:srgbClr val="111111"/>
                </a:solidFill>
                <a:effectLst/>
                <a:latin typeface="Cabin-semi-bold"/>
              </a:rPr>
              <a:t>Sociocultural factors: </a:t>
            </a:r>
            <a:r>
              <a:rPr lang="en-US" b="0" i="0" dirty="0">
                <a:solidFill>
                  <a:srgbClr val="111111"/>
                </a:solidFill>
                <a:effectLst/>
                <a:latin typeface="SourceSansPro"/>
              </a:rPr>
              <a:t>Includes consumer demographics, culture, and lifestyle.</a:t>
            </a:r>
          </a:p>
          <a:p>
            <a:pPr algn="l">
              <a:buFont typeface="Arial" panose="020B0604020202020204" pitchFamily="34" charset="0"/>
              <a:buChar char="•"/>
            </a:pPr>
            <a:r>
              <a:rPr lang="en-US" b="1" i="0" dirty="0">
                <a:solidFill>
                  <a:srgbClr val="111111"/>
                </a:solidFill>
                <a:effectLst/>
                <a:latin typeface="Cabin-semi-bold, sans-serif"/>
              </a:rPr>
              <a:t>There are many factors related to technology, such as changes in technology, how technology is used in different industries, and new research.</a:t>
            </a:r>
            <a:endParaRPr lang="en-US" b="0" i="0" dirty="0">
              <a:solidFill>
                <a:srgbClr val="111111"/>
              </a:solidFill>
              <a:effectLst/>
              <a:latin typeface="Arial" panose="020B0604020202020204" pitchFamily="34" charset="0"/>
            </a:endParaRPr>
          </a:p>
          <a:p>
            <a:pPr algn="l">
              <a:buFont typeface="Arial" panose="020B0604020202020204" pitchFamily="34" charset="0"/>
              <a:buChar char="•"/>
            </a:pPr>
            <a:r>
              <a:rPr lang="en-US" b="1" i="0" dirty="0">
                <a:solidFill>
                  <a:srgbClr val="111111"/>
                </a:solidFill>
                <a:effectLst/>
                <a:latin typeface="Cabin-semi-bold, sans-serif"/>
              </a:rPr>
              <a:t>Businesses are affected by legal factors such as consumer law, copyright law, and health and safety law.</a:t>
            </a:r>
            <a:endParaRPr lang="en-US" b="0" i="0" dirty="0">
              <a:solidFill>
                <a:srgbClr val="111111"/>
              </a:solidFill>
              <a:effectLst/>
              <a:latin typeface="Arial" panose="020B0604020202020204" pitchFamily="34" charset="0"/>
            </a:endParaRPr>
          </a:p>
          <a:p>
            <a:pPr algn="l">
              <a:buFont typeface="Arial" panose="020B0604020202020204" pitchFamily="34" charset="0"/>
              <a:buChar char="•"/>
            </a:pPr>
            <a:r>
              <a:rPr lang="en-US" b="1" i="0" dirty="0">
                <a:solidFill>
                  <a:srgbClr val="111111"/>
                </a:solidFill>
                <a:effectLst/>
                <a:latin typeface="Cabin-semi-bold, sans-serif"/>
              </a:rPr>
              <a:t>Several environmental factors affecting business have little to do with the company itself, including climate, pollution, weather, and laws regarding the environment.</a:t>
            </a:r>
          </a:p>
          <a:p>
            <a:pPr algn="l">
              <a:buFont typeface="Arial" panose="020B0604020202020204" pitchFamily="34" charset="0"/>
              <a:buNone/>
            </a:pPr>
            <a:r>
              <a:rPr lang="en-US" b="0" i="0" dirty="0">
                <a:solidFill>
                  <a:srgbClr val="000000"/>
                </a:solidFill>
                <a:effectLst/>
                <a:latin typeface="Arial" panose="020B0604020202020204" pitchFamily="34" charset="0"/>
              </a:rPr>
              <a:t>Public entrepreneurs are entrepreneurs who contribute to the development of public organizations or increase their capacity to provide services and create value (Luc &amp; Taieb, 2007).</a:t>
            </a:r>
            <a:endParaRPr lang="en-US" b="0" i="0" dirty="0">
              <a:solidFill>
                <a:srgbClr val="111111"/>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6</a:t>
            </a:fld>
            <a:endParaRPr lang="en-GB"/>
          </a:p>
        </p:txBody>
      </p:sp>
    </p:spTree>
    <p:extLst>
      <p:ext uri="{BB962C8B-B14F-4D97-AF65-F5344CB8AC3E}">
        <p14:creationId xmlns:p14="http://schemas.microsoft.com/office/powerpoint/2010/main" val="29867047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dirty="0"/>
              <a:t>We are going to design a quick survey for people to fill out.</a:t>
            </a:r>
          </a:p>
          <a:p>
            <a:pPr marL="228600" indent="-228600">
              <a:buFont typeface="+mj-lt"/>
              <a:buAutoNum type="arabicPeriod"/>
            </a:pPr>
            <a:endParaRPr lang="en-GB" dirty="0"/>
          </a:p>
          <a:p>
            <a:pPr marL="228600" indent="-228600">
              <a:buFont typeface="+mj-lt"/>
              <a:buAutoNum type="arabicPeriod"/>
            </a:pPr>
            <a:r>
              <a:rPr lang="en-GB" dirty="0"/>
              <a:t>We will stand and kindly ask potential customers for 2 minutes and quickly fill out the form on a tablet.</a:t>
            </a:r>
          </a:p>
          <a:p>
            <a:pPr marL="228600" indent="-228600">
              <a:buFont typeface="+mj-lt"/>
              <a:buAutoNum type="arabicPeriod"/>
            </a:pPr>
            <a:endParaRPr lang="en-GB" dirty="0"/>
          </a:p>
          <a:p>
            <a:pPr marL="228600" indent="-228600">
              <a:buFont typeface="+mj-lt"/>
              <a:buAutoNum type="arabicPeriod"/>
            </a:pPr>
            <a:r>
              <a:rPr lang="en-GB" dirty="0"/>
              <a:t>We will be advertising our business plan at the same time to the potential customers.</a:t>
            </a:r>
          </a:p>
          <a:p>
            <a:pPr marL="0" indent="0">
              <a:buFont typeface="+mj-lt"/>
              <a:buNone/>
            </a:pPr>
            <a:endParaRPr lang="en-GB" dirty="0"/>
          </a:p>
          <a:p>
            <a:pPr marL="0" indent="0">
              <a:buFont typeface="+mj-lt"/>
              <a:buNone/>
            </a:pPr>
            <a:r>
              <a:rPr lang="en-GB" sz="1800" dirty="0">
                <a:solidFill>
                  <a:srgbClr val="000000"/>
                </a:solidFill>
                <a:effectLst/>
                <a:latin typeface="Arial" panose="020B0604020202020204" pitchFamily="34" charset="0"/>
                <a:ea typeface="Calibri" panose="020F0502020204030204" pitchFamily="34" charset="0"/>
              </a:rPr>
              <a:t>In the report, the authors focus on new ways to transform governance and public service delivery through collaborative efforts (Liddle &amp; McElwee, 2019).</a:t>
            </a: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Innovation and Entrepreneurship: Practice and Principles (Drucker, 1985).</a:t>
            </a:r>
            <a:endParaRPr lang="pt-PT"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Font typeface="+mj-lt"/>
              <a:buNone/>
            </a:pPr>
            <a:endParaRPr lang="en-GB" dirty="0"/>
          </a:p>
          <a:p>
            <a:pPr marL="0" indent="0">
              <a:buFont typeface="+mj-lt"/>
              <a:buNone/>
            </a:pPr>
            <a:endParaRPr lang="en-GB" dirty="0"/>
          </a:p>
          <a:p>
            <a:pPr marL="228600" indent="-228600">
              <a:buFont typeface="+mj-lt"/>
              <a:buAutoNum type="arabicPeriod"/>
            </a:pPr>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7</a:t>
            </a:fld>
            <a:endParaRPr lang="en-GB"/>
          </a:p>
        </p:txBody>
      </p:sp>
    </p:spTree>
    <p:extLst>
      <p:ext uri="{BB962C8B-B14F-4D97-AF65-F5344CB8AC3E}">
        <p14:creationId xmlns:p14="http://schemas.microsoft.com/office/powerpoint/2010/main" val="15277362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00000"/>
                </a:solidFill>
                <a:effectLst/>
                <a:latin typeface="Arial" panose="020B0604020202020204" pitchFamily="34" charset="0"/>
              </a:rPr>
              <a:t>It is concerned not only with the entrepreneur, but also with the interaction between the enterprising individual and opportunities for lucrative or entrepreneurial growth (Shane &amp; Venkataraman, 2000).</a:t>
            </a:r>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8</a:t>
            </a:fld>
            <a:endParaRPr lang="en-GB"/>
          </a:p>
        </p:txBody>
      </p:sp>
    </p:spTree>
    <p:extLst>
      <p:ext uri="{BB962C8B-B14F-4D97-AF65-F5344CB8AC3E}">
        <p14:creationId xmlns:p14="http://schemas.microsoft.com/office/powerpoint/2010/main" val="9025705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Roboto" panose="02000000000000000000" pitchFamily="2" charset="0"/>
                <a:ea typeface="Calibri" panose="020F0502020204030204" pitchFamily="34" charset="0"/>
                <a:cs typeface="Times New Roman" panose="02020603050405020304" pitchFamily="18" charset="0"/>
              </a:rPr>
              <a:t>An individual or organisation that manages a team can manage and coordinate the efforts of a group of individuals. Managing a team involves teamwork, communication, objective setting, and performance evaluation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(Burns, 2014).</a:t>
            </a:r>
            <a:endParaRPr lang="pt-PT"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9</a:t>
            </a:fld>
            <a:endParaRPr lang="en-GB"/>
          </a:p>
        </p:txBody>
      </p:sp>
    </p:spTree>
    <p:extLst>
      <p:ext uri="{BB962C8B-B14F-4D97-AF65-F5344CB8AC3E}">
        <p14:creationId xmlns:p14="http://schemas.microsoft.com/office/powerpoint/2010/main" val="30394194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Business investment £15.0000 each to start up.</a:t>
            </a:r>
          </a:p>
          <a:p>
            <a:pPr marL="342900" indent="-342900">
              <a:buFont typeface="Arial" panose="020B0604020202020204" pitchFamily="34" charset="0"/>
              <a:buChar char="•"/>
            </a:pPr>
            <a:r>
              <a:rPr lang="en-GB" sz="1200" dirty="0"/>
              <a:t>Cash flow</a:t>
            </a:r>
          </a:p>
          <a:p>
            <a:pPr marL="342900" indent="-342900">
              <a:buFont typeface="Arial" panose="020B0604020202020204" pitchFamily="34" charset="0"/>
              <a:buChar char="•"/>
            </a:pPr>
            <a:r>
              <a:rPr lang="en-GB" sz="1200" dirty="0"/>
              <a:t>Profit/loss</a:t>
            </a:r>
          </a:p>
          <a:p>
            <a:r>
              <a:rPr lang="en-GB" sz="1200" dirty="0"/>
              <a:t>Statement to monitor business </a:t>
            </a:r>
          </a:p>
          <a:p>
            <a:r>
              <a:rPr lang="en-GB" sz="1200" dirty="0"/>
              <a:t>Cashflow/profit/loss.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i="0" dirty="0">
                <a:solidFill>
                  <a:srgbClr val="FFFFFF"/>
                </a:solidFill>
                <a:effectLst/>
                <a:latin typeface="Raleway" pitchFamily="2" charset="0"/>
              </a:rPr>
              <a:t>The Innovator’s DNA’ by Dyer </a:t>
            </a:r>
            <a:r>
              <a:rPr lang="en-GB" sz="1800" dirty="0">
                <a:effectLst/>
                <a:latin typeface="Calibri" panose="020F0502020204030204" pitchFamily="34" charset="0"/>
                <a:ea typeface="Calibri" panose="020F0502020204030204" pitchFamily="34" charset="0"/>
                <a:cs typeface="Times New Roman" panose="02020603050405020304" pitchFamily="18" charset="0"/>
              </a:rPr>
              <a:t>(Dyer, et al., 2009)</a:t>
            </a:r>
            <a:r>
              <a:rPr lang="en-US" b="1" i="0" dirty="0">
                <a:solidFill>
                  <a:srgbClr val="FFFFFF"/>
                </a:solidFill>
                <a:effectLst/>
                <a:latin typeface="Raleway" pitchFamily="2" charset="0"/>
              </a:rPr>
              <a:t>,</a:t>
            </a:r>
          </a:p>
          <a:p>
            <a:pPr algn="l" fontAlgn="t"/>
            <a:r>
              <a:rPr lang="en-US" b="1" i="0" dirty="0">
                <a:solidFill>
                  <a:srgbClr val="231F20"/>
                </a:solidFill>
                <a:effectLst/>
                <a:latin typeface="inherit"/>
              </a:rPr>
              <a:t>Finances</a:t>
            </a:r>
          </a:p>
          <a:p>
            <a:pPr marL="0" marR="0" lvl="0" indent="0" algn="l" defTabSz="914400" rtl="0" eaLnBrk="1" fontAlgn="t" latinLnBrk="0" hangingPunct="1">
              <a:lnSpc>
                <a:spcPct val="100000"/>
              </a:lnSpc>
              <a:spcBef>
                <a:spcPts val="0"/>
              </a:spcBef>
              <a:spcAft>
                <a:spcPts val="0"/>
              </a:spcAft>
              <a:buClrTx/>
              <a:buSzTx/>
              <a:buFontTx/>
              <a:buNone/>
              <a:tabLst/>
              <a:defRPr/>
            </a:pPr>
            <a:r>
              <a:rPr lang="en-US" b="0" i="0" dirty="0">
                <a:solidFill>
                  <a:srgbClr val="231F20"/>
                </a:solidFill>
                <a:effectLst/>
                <a:latin typeface="inherit"/>
              </a:rPr>
              <a:t>It is important to manage cash flow and cash flow in order to avoid business failure. Cash flow refers to the inflow and outflow of funds within a business and its bank accounts</a:t>
            </a:r>
            <a:r>
              <a:rPr lang="en-GB" sz="1800" dirty="0">
                <a:effectLst/>
                <a:latin typeface="Calibri" panose="020F0502020204030204" pitchFamily="34" charset="0"/>
                <a:ea typeface="Calibri" panose="020F0502020204030204" pitchFamily="34" charset="0"/>
                <a:cs typeface="Times New Roman" panose="02020603050405020304" pitchFamily="18" charset="0"/>
              </a:rPr>
              <a:t>(Marker, 2020)</a:t>
            </a:r>
            <a:endParaRPr lang="pt-PT" sz="1800" dirty="0">
              <a:effectLst/>
              <a:latin typeface="Calibri" panose="020F0502020204030204" pitchFamily="34" charset="0"/>
              <a:ea typeface="Calibri" panose="020F0502020204030204" pitchFamily="34" charset="0"/>
              <a:cs typeface="Times New Roman" panose="02020603050405020304" pitchFamily="18" charset="0"/>
            </a:endParaRPr>
          </a:p>
          <a:p>
            <a:pPr algn="l" fontAlgn="t"/>
            <a:r>
              <a:rPr lang="en-US" b="0" i="0" dirty="0">
                <a:solidFill>
                  <a:srgbClr val="231F20"/>
                </a:solidFill>
                <a:effectLst/>
                <a:latin typeface="inherit"/>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i="0" dirty="0">
              <a:solidFill>
                <a:srgbClr val="FFFFFF"/>
              </a:solidFill>
              <a:effectLst/>
              <a:latin typeface="Raleway" pitchFamily="2" charset="0"/>
            </a:endParaRPr>
          </a:p>
          <a:p>
            <a:endParaRPr lang="en-GB" sz="1200" dirty="0"/>
          </a:p>
          <a:p>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10</a:t>
            </a:fld>
            <a:endParaRPr lang="en-GB"/>
          </a:p>
        </p:txBody>
      </p:sp>
    </p:spTree>
    <p:extLst>
      <p:ext uri="{BB962C8B-B14F-4D97-AF65-F5344CB8AC3E}">
        <p14:creationId xmlns:p14="http://schemas.microsoft.com/office/powerpoint/2010/main" val="20777476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solidFill>
                  <a:srgbClr val="000000"/>
                </a:solidFill>
                <a:effectLst/>
                <a:latin typeface="Cabin-semi-bold, sans-serif"/>
              </a:rPr>
              <a:t>This business owners must interpret a cash flow statement. This document shows the f</a:t>
            </a:r>
            <a:r>
              <a:rPr lang="en-US" b="1" i="0" dirty="0">
                <a:solidFill>
                  <a:srgbClr val="111111"/>
                </a:solidFill>
                <a:effectLst/>
                <a:latin typeface="Cabin-semi-bold"/>
              </a:rPr>
              <a:t>inancial standing of the company.</a:t>
            </a:r>
            <a:endParaRPr lang="en-US" b="0" i="0" dirty="0">
              <a:solidFill>
                <a:srgbClr val="000000"/>
              </a:solidFill>
              <a:effectLst/>
              <a:latin typeface="Arial" panose="020B0604020202020204" pitchFamily="34" charset="0"/>
            </a:endParaRPr>
          </a:p>
          <a:p>
            <a:pPr algn="l"/>
            <a:r>
              <a:rPr lang="en-US" b="1" i="0" dirty="0">
                <a:solidFill>
                  <a:srgbClr val="000000"/>
                </a:solidFill>
                <a:effectLst/>
                <a:latin typeface="Cabin-semi-bold, sans-serif"/>
              </a:rPr>
              <a:t>Cash flow statements identify the sources of revenue for the organisation.</a:t>
            </a:r>
            <a:endParaRPr lang="en-US" b="0" i="0" dirty="0">
              <a:solidFill>
                <a:srgbClr val="000000"/>
              </a:solidFill>
              <a:effectLst/>
              <a:latin typeface="Arial" panose="020B0604020202020204" pitchFamily="34" charset="0"/>
            </a:endParaRPr>
          </a:p>
          <a:p>
            <a:pPr algn="l"/>
            <a:r>
              <a:rPr lang="en-US" b="1" i="0" dirty="0">
                <a:solidFill>
                  <a:srgbClr val="000000"/>
                </a:solidFill>
                <a:effectLst/>
                <a:latin typeface="Cabin-semi-bold, sans-serif"/>
              </a:rPr>
              <a:t>Flows of cash are classified according to operating, investment, and financing sources.</a:t>
            </a:r>
            <a:endParaRPr lang="en-US" b="0" i="0" dirty="0">
              <a:solidFill>
                <a:srgbClr val="000000"/>
              </a:solidFill>
              <a:effectLst/>
              <a:latin typeface="Arial" panose="020B0604020202020204" pitchFamily="34" charset="0"/>
            </a:endParaRPr>
          </a:p>
          <a:p>
            <a:r>
              <a:rPr lang="en-US" b="0" i="0" dirty="0">
                <a:solidFill>
                  <a:srgbClr val="000000"/>
                </a:solidFill>
                <a:effectLst/>
                <a:latin typeface="Calibri" panose="020F0502020204030204" pitchFamily="34" charset="0"/>
              </a:rPr>
              <a:t>Special Report on Entrepreneurial Employee Activity from the Global Entrepreneurship Monitor.</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Global Entrepreneurship Monitor</a:t>
            </a:r>
            <a:endParaRPr lang="pt-PT"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Bosma</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2013)</a:t>
            </a:r>
            <a:endParaRPr lang="pt-PT"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b="0" i="0" dirty="0">
              <a:solidFill>
                <a:srgbClr val="000000"/>
              </a:solidFill>
              <a:effectLst/>
              <a:latin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11</a:t>
            </a:fld>
            <a:endParaRPr lang="en-GB"/>
          </a:p>
        </p:txBody>
      </p:sp>
    </p:spTree>
    <p:extLst>
      <p:ext uri="{BB962C8B-B14F-4D97-AF65-F5344CB8AC3E}">
        <p14:creationId xmlns:p14="http://schemas.microsoft.com/office/powerpoint/2010/main" val="10637652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pt-PT" altLang="pt-PT" sz="1200" b="0" i="0" u="none" strike="noStrike" cap="none" normalizeH="0" baseline="0" dirty="0">
                <a:ln>
                  <a:noFill/>
                </a:ln>
                <a:solidFill>
                  <a:srgbClr val="323E4F"/>
                </a:solidFill>
                <a:effectLst/>
                <a:latin typeface="Arial" panose="020B0604020202020204" pitchFamily="34" charset="0"/>
                <a:ea typeface="Times New Roman" panose="02020603050405020304" pitchFamily="18" charset="0"/>
                <a:cs typeface="Times New Roman" panose="02020603050405020304" pitchFamily="18" charset="0"/>
              </a:rPr>
              <a:t>References</a:t>
            </a:r>
            <a:endParaRPr kumimoji="0" lang="en-US" altLang="pt-PT" sz="1200" b="0" i="0" u="none" strike="noStrike" cap="none" normalizeH="0" baseline="0" dirty="0">
              <a:ln>
                <a:noFill/>
              </a:ln>
              <a:solidFill>
                <a:srgbClr val="323E4F"/>
              </a:solidFill>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4566ED4-6F19-4144-9FA2-B7343B086417}" type="slidenum">
              <a:rPr lang="en-GB" smtClean="0"/>
              <a:t>13</a:t>
            </a:fld>
            <a:endParaRPr lang="en-GB"/>
          </a:p>
        </p:txBody>
      </p:sp>
    </p:spTree>
    <p:extLst>
      <p:ext uri="{BB962C8B-B14F-4D97-AF65-F5344CB8AC3E}">
        <p14:creationId xmlns:p14="http://schemas.microsoft.com/office/powerpoint/2010/main" val="7932877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600AB2B-3A0E-4570-B119-6CF2107A4A80}" type="datetimeFigureOut">
              <a:rPr lang="en-GB" smtClean="0"/>
              <a:t>17/03/2022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31072669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00AB2B-3A0E-4570-B119-6CF2107A4A80}" type="datetimeFigureOut">
              <a:rPr lang="en-GB" smtClean="0"/>
              <a:t>17/03/2022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3235658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00AB2B-3A0E-4570-B119-6CF2107A4A80}" type="datetimeFigureOut">
              <a:rPr lang="en-GB" smtClean="0"/>
              <a:t>17/03/2022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12795269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00AB2B-3A0E-4570-B119-6CF2107A4A80}" type="datetimeFigureOut">
              <a:rPr lang="en-GB" smtClean="0"/>
              <a:t>17/03/2022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37493049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00AB2B-3A0E-4570-B119-6CF2107A4A80}" type="datetimeFigureOut">
              <a:rPr lang="en-GB" smtClean="0"/>
              <a:t>17/03/2022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40747076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00AB2B-3A0E-4570-B119-6CF2107A4A80}" type="datetimeFigureOut">
              <a:rPr lang="en-GB" smtClean="0"/>
              <a:t>17/03/2022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18895615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00AB2B-3A0E-4570-B119-6CF2107A4A80}" type="datetimeFigureOut">
              <a:rPr lang="en-GB" smtClean="0"/>
              <a:t>17/03/2022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2552694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600AB2B-3A0E-4570-B119-6CF2107A4A80}" type="datetimeFigureOut">
              <a:rPr lang="en-GB" smtClean="0"/>
              <a:t>17/03/2022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41514782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00AB2B-3A0E-4570-B119-6CF2107A4A80}" type="datetimeFigureOut">
              <a:rPr lang="en-GB" smtClean="0"/>
              <a:t>17/03/2022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19176879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00AB2B-3A0E-4570-B119-6CF2107A4A80}" type="datetimeFigureOut">
              <a:rPr lang="en-GB" smtClean="0"/>
              <a:t>17/03/2022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10444476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00AB2B-3A0E-4570-B119-6CF2107A4A80}" type="datetimeFigureOut">
              <a:rPr lang="en-GB" smtClean="0"/>
              <a:t>17/03/2022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80C825-AA32-49EC-9562-AF096953EEA9}"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9219031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00AB2B-3A0E-4570-B119-6CF2107A4A80}" type="datetimeFigureOut">
              <a:rPr lang="en-GB" smtClean="0"/>
              <a:t>17/03/2022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40265515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00AB2B-3A0E-4570-B119-6CF2107A4A80}" type="datetimeFigureOut">
              <a:rPr lang="en-GB" smtClean="0"/>
              <a:t>17/03/2022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80C825-AA32-49EC-9562-AF096953EEA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446838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00AB2B-3A0E-4570-B119-6CF2107A4A80}" type="datetimeFigureOut">
              <a:rPr lang="en-GB" smtClean="0"/>
              <a:t>17/03/2022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19021141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00AB2B-3A0E-4570-B119-6CF2107A4A80}" type="datetimeFigureOut">
              <a:rPr lang="en-GB" smtClean="0"/>
              <a:t>17/03/2022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36710266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00AB2B-3A0E-4570-B119-6CF2107A4A80}" type="datetimeFigureOut">
              <a:rPr lang="en-GB" smtClean="0"/>
              <a:t>17/03/2022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80C825-AA32-49EC-9562-AF096953EEA9}" type="slidenum">
              <a:rPr lang="en-GB" smtClean="0"/>
              <a:t>‹#›</a:t>
            </a:fld>
            <a:endParaRPr lang="en-GB"/>
          </a:p>
        </p:txBody>
      </p:sp>
    </p:spTree>
    <p:extLst>
      <p:ext uri="{BB962C8B-B14F-4D97-AF65-F5344CB8AC3E}">
        <p14:creationId xmlns:p14="http://schemas.microsoft.com/office/powerpoint/2010/main" val="21934257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600AB2B-3A0E-4570-B119-6CF2107A4A80}" type="datetimeFigureOut">
              <a:rPr lang="en-GB" smtClean="0"/>
              <a:t>17/03/2022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280C825-AA32-49EC-9562-AF096953EEA9}" type="slidenum">
              <a:rPr lang="en-GB" smtClean="0"/>
              <a:t>‹#›</a:t>
            </a:fld>
            <a:endParaRPr lang="en-GB"/>
          </a:p>
        </p:txBody>
      </p:sp>
    </p:spTree>
    <p:extLst>
      <p:ext uri="{BB962C8B-B14F-4D97-AF65-F5344CB8AC3E}">
        <p14:creationId xmlns:p14="http://schemas.microsoft.com/office/powerpoint/2010/main" val="4953033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pngall.com/cafe-png/download/41818" TargetMode="External"/><Relationship Id="rId3" Type="http://schemas.openxmlformats.org/officeDocument/2006/relationships/image" Target="../media/image1.jpeg"/><Relationship Id="rId7" Type="http://schemas.openxmlformats.org/officeDocument/2006/relationships/image" Target="../media/image3.png"/><Relationship Id="rId12" Type="http://schemas.openxmlformats.org/officeDocument/2006/relationships/hyperlink" Target="http://www.groundreport.com/5-managed-services-choose-instead-hiring-house/"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fayyaz1.commons.gc.cuny.edu/the-effects-of-virtual-reality-therapy-on-the-mind/" TargetMode="External"/><Relationship Id="rId11" Type="http://schemas.openxmlformats.org/officeDocument/2006/relationships/image" Target="../media/image5.jpg"/><Relationship Id="rId5" Type="http://schemas.openxmlformats.org/officeDocument/2006/relationships/image" Target="../media/image2.jpeg"/><Relationship Id="rId10" Type="http://schemas.openxmlformats.org/officeDocument/2006/relationships/hyperlink" Target="https://www.flickr.com/photos/scubabrett22/9671080300" TargetMode="External"/><Relationship Id="rId4" Type="http://schemas.openxmlformats.org/officeDocument/2006/relationships/hyperlink" Target="https://pxhere.com/en/photo/1608782" TargetMode="External"/><Relationship Id="rId9"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www.groundreport.com/5-managed-services-choose-instead-hiring-house/" TargetMode="External"/><Relationship Id="rId5" Type="http://schemas.openxmlformats.org/officeDocument/2006/relationships/image" Target="../media/image5.jpg"/><Relationship Id="rId4" Type="http://schemas.openxmlformats.org/officeDocument/2006/relationships/hyperlink" Target="https://www.pngall.com/cafe-png/download/41818"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vgphile.at/news/vrei-virtual-reality-lounge/" TargetMode="External"/><Relationship Id="rId3" Type="http://schemas.openxmlformats.org/officeDocument/2006/relationships/image" Target="../media/image6.png"/><Relationship Id="rId7"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lopesca.blogspot.com/2010/06/cafe-virtual.html" TargetMode="External"/><Relationship Id="rId5" Type="http://schemas.openxmlformats.org/officeDocument/2006/relationships/image" Target="../media/image8.jpg"/><Relationship Id="rId10" Type="http://schemas.openxmlformats.org/officeDocument/2006/relationships/hyperlink" Target="http://www.groundreport.com/5-managed-services-choose-instead-hiring-house/" TargetMode="External"/><Relationship Id="rId4" Type="http://schemas.openxmlformats.org/officeDocument/2006/relationships/image" Target="../media/image7.svg"/><Relationship Id="rId9" Type="http://schemas.openxmlformats.org/officeDocument/2006/relationships/image" Target="../media/image5.jp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hyperlink" Target="https://www.pngall.com/cafe-png/download/41818" TargetMode="External"/><Relationship Id="rId3" Type="http://schemas.openxmlformats.org/officeDocument/2006/relationships/image" Target="../media/image10.jpg"/><Relationship Id="rId7" Type="http://schemas.openxmlformats.org/officeDocument/2006/relationships/diagramQuickStyle" Target="../diagrams/quickStyle1.xml"/><Relationship Id="rId12"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Layout" Target="../diagrams/layout1.xml"/><Relationship Id="rId11" Type="http://schemas.openxmlformats.org/officeDocument/2006/relationships/hyperlink" Target="http://www.groundreport.com/5-managed-services-choose-instead-hiring-house/" TargetMode="External"/><Relationship Id="rId5" Type="http://schemas.openxmlformats.org/officeDocument/2006/relationships/diagramData" Target="../diagrams/data1.xml"/><Relationship Id="rId10" Type="http://schemas.openxmlformats.org/officeDocument/2006/relationships/image" Target="../media/image5.jpg"/><Relationship Id="rId4" Type="http://schemas.openxmlformats.org/officeDocument/2006/relationships/hyperlink" Target="https://www.gameblast.com.br/2019/12/previsoes-2020-o-que-esperamos-dos-proximos-lancamentos.html" TargetMode="External"/><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www.pngall.com/cafe-png/download/41818" TargetMode="External"/><Relationship Id="rId5" Type="http://schemas.openxmlformats.org/officeDocument/2006/relationships/image" Target="../media/image3.png"/><Relationship Id="rId4" Type="http://schemas.openxmlformats.org/officeDocument/2006/relationships/hyperlink" Target="http://www.groundreport.com/5-managed-services-choose-instead-hiring-house/"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www.groundreport.com/5-managed-services-choose-instead-hiring-house/" TargetMode="External"/><Relationship Id="rId13" Type="http://schemas.microsoft.com/office/2007/relationships/diagramDrawing" Target="../diagrams/drawing2.xml"/><Relationship Id="rId3" Type="http://schemas.openxmlformats.org/officeDocument/2006/relationships/image" Target="../media/image2.jpeg"/><Relationship Id="rId7" Type="http://schemas.openxmlformats.org/officeDocument/2006/relationships/image" Target="../media/image5.jpg"/><Relationship Id="rId12"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www.pngall.com/cafe-png/download/41818" TargetMode="External"/><Relationship Id="rId11" Type="http://schemas.openxmlformats.org/officeDocument/2006/relationships/diagramQuickStyle" Target="../diagrams/quickStyle2.xml"/><Relationship Id="rId5" Type="http://schemas.openxmlformats.org/officeDocument/2006/relationships/image" Target="../media/image3.png"/><Relationship Id="rId10" Type="http://schemas.openxmlformats.org/officeDocument/2006/relationships/diagramLayout" Target="../diagrams/layout2.xml"/><Relationship Id="rId4" Type="http://schemas.openxmlformats.org/officeDocument/2006/relationships/hyperlink" Target="https://fayyaz1.commons.gc.cuny.edu/the-effects-of-virtual-reality-therapy-on-the-mind/" TargetMode="External"/><Relationship Id="rId9"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hyperlink" Target="http://www.groundreport.com/5-managed-services-choose-instead-hiring-house/" TargetMode="Externa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3.xml"/><Relationship Id="rId13" Type="http://schemas.openxmlformats.org/officeDocument/2006/relationships/hyperlink" Target="https://fayyaz1.commons.gc.cuny.edu/the-effects-of-virtual-reality-therapy-on-the-mind/" TargetMode="External"/><Relationship Id="rId3" Type="http://schemas.openxmlformats.org/officeDocument/2006/relationships/image" Target="../media/image5.jpg"/><Relationship Id="rId7" Type="http://schemas.openxmlformats.org/officeDocument/2006/relationships/diagramData" Target="../diagrams/data3.xml"/><Relationship Id="rId12"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www.pngall.com/cafe-png/download/41818" TargetMode="External"/><Relationship Id="rId11" Type="http://schemas.microsoft.com/office/2007/relationships/diagramDrawing" Target="../diagrams/drawing3.xml"/><Relationship Id="rId5" Type="http://schemas.openxmlformats.org/officeDocument/2006/relationships/image" Target="../media/image3.png"/><Relationship Id="rId10" Type="http://schemas.openxmlformats.org/officeDocument/2006/relationships/diagramColors" Target="../diagrams/colors3.xml"/><Relationship Id="rId4" Type="http://schemas.openxmlformats.org/officeDocument/2006/relationships/hyperlink" Target="http://www.groundreport.com/5-managed-services-choose-instead-hiring-house/" TargetMode="External"/><Relationship Id="rId9"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www.groundreport.com/5-managed-services-choose-instead-hiring-house/" TargetMode="External"/><Relationship Id="rId4" Type="http://schemas.openxmlformats.org/officeDocument/2006/relationships/image" Target="../media/image5.jpg"/></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www.groundreport.com/5-managed-services-choose-instead-hiring-house/" TargetMode="External"/><Relationship Id="rId4" Type="http://schemas.openxmlformats.org/officeDocument/2006/relationships/image" Target="../media/image5.jpg"/></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www.groundreport.com/5-managed-services-choose-instead-hiring-house/" TargetMode="External"/><Relationship Id="rId4" Type="http://schemas.openxmlformats.org/officeDocument/2006/relationships/image" Target="../media/image5.jpg"/></Relationships>
</file>

<file path=ppt/slides/_rels/slide12.xml.rels><?xml version="1.0" encoding="UTF-8" standalone="yes"?>
<Relationships xmlns="http://schemas.openxmlformats.org/package/2006/relationships"><Relationship Id="rId3" Type="http://schemas.openxmlformats.org/officeDocument/2006/relationships/hyperlink" Target="https://fayyaz1.commons.gc.cuny.edu/the-effects-of-virtual-reality-therapy-on-the-mind/" TargetMode="External"/><Relationship Id="rId7" Type="http://schemas.openxmlformats.org/officeDocument/2006/relationships/hyperlink" Target="http://www.groundreport.com/5-managed-services-choose-instead-hiring-house/"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5.jpg"/><Relationship Id="rId5" Type="http://schemas.openxmlformats.org/officeDocument/2006/relationships/hyperlink" Target="https://www.pngall.com/cafe-png/download/41818" TargetMode="External"/><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29.jpeg"/><Relationship Id="rId4" Type="http://schemas.openxmlformats.org/officeDocument/2006/relationships/hyperlink" Target="http://www.groundreport.com/5-managed-services-choose-instead-hiring-house/"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www.groundreport.com/5-managed-services-choose-instead-hiring-house/" TargetMode="External"/><Relationship Id="rId7" Type="http://schemas.openxmlformats.org/officeDocument/2006/relationships/hyperlink" Target="https://fayyaz1.commons.gc.cuny.edu/the-effects-of-virtual-reality-therapy-on-the-mind/" TargetMode="External"/><Relationship Id="rId2" Type="http://schemas.openxmlformats.org/officeDocument/2006/relationships/image" Target="../media/image5.jpg"/><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hyperlink" Target="https://www.pngall.com/cafe-png/download/41818" TargetMode="Externa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2" name="Group 111">
            <a:extLst>
              <a:ext uri="{FF2B5EF4-FFF2-40B4-BE49-F238E27FC236}">
                <a16:creationId xmlns:a16="http://schemas.microsoft.com/office/drawing/2014/main" id="{02FF0CD5-01EA-414C-9FBA-91289523E9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3" name="Straight Connector 112">
              <a:extLst>
                <a:ext uri="{FF2B5EF4-FFF2-40B4-BE49-F238E27FC236}">
                  <a16:creationId xmlns:a16="http://schemas.microsoft.com/office/drawing/2014/main" id="{A89E0603-B9E3-42E1-B1E1-D3A0F06880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4" name="Straight Connector 113">
              <a:extLst>
                <a:ext uri="{FF2B5EF4-FFF2-40B4-BE49-F238E27FC236}">
                  <a16:creationId xmlns:a16="http://schemas.microsoft.com/office/drawing/2014/main" id="{8C08529B-533A-4987-835C-B6FE3960CFB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5" name="Rectangle 23">
              <a:extLst>
                <a:ext uri="{FF2B5EF4-FFF2-40B4-BE49-F238E27FC236}">
                  <a16:creationId xmlns:a16="http://schemas.microsoft.com/office/drawing/2014/main" id="{ADF3602E-6539-4E90-9B34-A1564E8898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6" name="Rectangle 25">
              <a:extLst>
                <a:ext uri="{FF2B5EF4-FFF2-40B4-BE49-F238E27FC236}">
                  <a16:creationId xmlns:a16="http://schemas.microsoft.com/office/drawing/2014/main" id="{45B7B2BF-6C30-4E7C-9B92-89931CAC5E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7" name="Isosceles Triangle 116">
              <a:extLst>
                <a:ext uri="{FF2B5EF4-FFF2-40B4-BE49-F238E27FC236}">
                  <a16:creationId xmlns:a16="http://schemas.microsoft.com/office/drawing/2014/main" id="{D902BF1F-1CD4-4757-8E37-E537850CD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8" name="Rectangle 27">
              <a:extLst>
                <a:ext uri="{FF2B5EF4-FFF2-40B4-BE49-F238E27FC236}">
                  <a16:creationId xmlns:a16="http://schemas.microsoft.com/office/drawing/2014/main" id="{EC181138-86B5-48DD-A9CF-E1B424432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9" name="Rectangle 28">
              <a:extLst>
                <a:ext uri="{FF2B5EF4-FFF2-40B4-BE49-F238E27FC236}">
                  <a16:creationId xmlns:a16="http://schemas.microsoft.com/office/drawing/2014/main" id="{2AFEC3B7-B6F9-4F8D-BB1D-1CB5D59A87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0" name="Rectangle 29">
              <a:extLst>
                <a:ext uri="{FF2B5EF4-FFF2-40B4-BE49-F238E27FC236}">
                  <a16:creationId xmlns:a16="http://schemas.microsoft.com/office/drawing/2014/main" id="{C7CFEC2C-F42F-4B3F-82EB-A23DD21C7F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1" name="Isosceles Triangle 120">
              <a:extLst>
                <a:ext uri="{FF2B5EF4-FFF2-40B4-BE49-F238E27FC236}">
                  <a16:creationId xmlns:a16="http://schemas.microsoft.com/office/drawing/2014/main" id="{E29569A7-8B01-47AE-86AA-D0BE37E984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2" name="Isosceles Triangle 121">
              <a:extLst>
                <a:ext uri="{FF2B5EF4-FFF2-40B4-BE49-F238E27FC236}">
                  <a16:creationId xmlns:a16="http://schemas.microsoft.com/office/drawing/2014/main" id="{2E15773A-78BA-459D-840F-CA90AB96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AAE88F66-D66E-402C-AF27-A5F65074EF46}"/>
              </a:ext>
            </a:extLst>
          </p:cNvPr>
          <p:cNvSpPr>
            <a:spLocks noGrp="1"/>
          </p:cNvSpPr>
          <p:nvPr>
            <p:ph type="ctrTitle"/>
          </p:nvPr>
        </p:nvSpPr>
        <p:spPr>
          <a:xfrm>
            <a:off x="4240534" y="623095"/>
            <a:ext cx="5114776" cy="1320800"/>
          </a:xfrm>
        </p:spPr>
        <p:txBody>
          <a:bodyPr vert="horz" lIns="91440" tIns="45720" rIns="91440" bIns="45720" rtlCol="0" anchor="t">
            <a:normAutofit/>
          </a:bodyPr>
          <a:lstStyle/>
          <a:p>
            <a:pPr algn="l">
              <a:spcAft>
                <a:spcPts val="800"/>
              </a:spcAft>
            </a:pPr>
            <a:r>
              <a:rPr lang="en-US" sz="3600" b="1" dirty="0">
                <a:effectLst/>
              </a:rPr>
              <a:t>VIRTUAL ESCAPE CAFÉ</a:t>
            </a:r>
            <a:br>
              <a:rPr lang="en-US" sz="3600" b="1" dirty="0">
                <a:effectLst/>
              </a:rPr>
            </a:br>
            <a:r>
              <a:rPr lang="en-US" sz="3600" b="1" dirty="0">
                <a:effectLst/>
              </a:rPr>
              <a:t>by MRA</a:t>
            </a:r>
            <a:endParaRPr lang="en-US" sz="3600" dirty="0">
              <a:effectLst/>
            </a:endParaRPr>
          </a:p>
        </p:txBody>
      </p:sp>
      <p:pic>
        <p:nvPicPr>
          <p:cNvPr id="26" name="Picture 25" descr="A picture containing text, person, indoor, electronics&#10;&#10;Description automatically generated">
            <a:extLst>
              <a:ext uri="{FF2B5EF4-FFF2-40B4-BE49-F238E27FC236}">
                <a16:creationId xmlns:a16="http://schemas.microsoft.com/office/drawing/2014/main" id="{6F32968A-BC6B-40E6-BB72-6B71B98DA28F}"/>
              </a:ext>
            </a:extLst>
          </p:cNvPr>
          <p:cNvPicPr>
            <a:picLocks noChangeAspect="1"/>
          </p:cNvPicPr>
          <p:nvPr/>
        </p:nvPicPr>
        <p:blipFill rotWithShape="1">
          <a:blip r:embed="rId3">
            <a:alphaModFix/>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2961" r="-5" b="12225"/>
          <a:stretch/>
        </p:blipFill>
        <p:spPr>
          <a:xfrm>
            <a:off x="593649" y="10"/>
            <a:ext cx="3433363" cy="1714490"/>
          </a:xfrm>
          <a:prstGeom prst="ellipse">
            <a:avLst/>
          </a:prstGeom>
          <a:ln>
            <a:noFill/>
          </a:ln>
          <a:effectLst>
            <a:softEdge rad="112500"/>
          </a:effectLst>
        </p:spPr>
      </p:pic>
      <p:pic>
        <p:nvPicPr>
          <p:cNvPr id="7" name="Picture 6" descr="A picture containing light, night sky&#10;&#10;Description automatically generated">
            <a:extLst>
              <a:ext uri="{FF2B5EF4-FFF2-40B4-BE49-F238E27FC236}">
                <a16:creationId xmlns:a16="http://schemas.microsoft.com/office/drawing/2014/main" id="{40FBE260-5409-4D6C-BE49-817F6BBC048F}"/>
              </a:ext>
            </a:extLst>
          </p:cNvPr>
          <p:cNvPicPr>
            <a:picLocks noChangeAspect="1"/>
          </p:cNvPicPr>
          <p:nvPr/>
        </p:nvPicPr>
        <p:blipFill rotWithShape="1">
          <a:blip r:embed="rId5">
            <a:alphaModFix/>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r="-3" b="11189"/>
          <a:stretch/>
        </p:blipFill>
        <p:spPr>
          <a:xfrm>
            <a:off x="338691" y="1714500"/>
            <a:ext cx="3432113" cy="1714500"/>
          </a:xfrm>
          <a:prstGeom prst="rect">
            <a:avLst/>
          </a:prstGeom>
          <a:ln>
            <a:noFill/>
          </a:ln>
          <a:effectLst>
            <a:softEdge rad="112500"/>
          </a:effectLst>
        </p:spPr>
      </p:pic>
      <p:pic>
        <p:nvPicPr>
          <p:cNvPr id="22" name="Picture 21" descr="A cup of coffee&#10;&#10;Description automatically generated with medium confidence">
            <a:extLst>
              <a:ext uri="{FF2B5EF4-FFF2-40B4-BE49-F238E27FC236}">
                <a16:creationId xmlns:a16="http://schemas.microsoft.com/office/drawing/2014/main" id="{7069016D-25F9-48D2-A6FD-75C3AE3572F0}"/>
              </a:ext>
            </a:extLst>
          </p:cNvPr>
          <p:cNvPicPr>
            <a:picLocks noChangeAspect="1"/>
          </p:cNvPicPr>
          <p:nvPr/>
        </p:nvPicPr>
        <p:blipFill rotWithShape="1">
          <a:blip r:embed="rId7">
            <a:alphaModFix/>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t="40648" r="-5" b="14376"/>
          <a:stretch/>
        </p:blipFill>
        <p:spPr>
          <a:xfrm>
            <a:off x="83733" y="3429000"/>
            <a:ext cx="3430976" cy="17145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9" name="Picture 18" descr="A car on a dirt road&#10;&#10;Description automatically generated with medium confidence">
            <a:extLst>
              <a:ext uri="{FF2B5EF4-FFF2-40B4-BE49-F238E27FC236}">
                <a16:creationId xmlns:a16="http://schemas.microsoft.com/office/drawing/2014/main" id="{723232B5-6DC2-4485-8399-F952FF241033}"/>
              </a:ext>
            </a:extLst>
          </p:cNvPr>
          <p:cNvPicPr>
            <a:picLocks noChangeAspect="1"/>
          </p:cNvPicPr>
          <p:nvPr/>
        </p:nvPicPr>
        <p:blipFill rotWithShape="1">
          <a:blip r:embed="rId9">
            <a:alphaModFix/>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t="15089" r="1" b="5093"/>
          <a:stretch/>
        </p:blipFill>
        <p:spPr>
          <a:xfrm>
            <a:off x="23234" y="5136458"/>
            <a:ext cx="3271564" cy="173000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124" name="Isosceles Triangle 30">
            <a:extLst>
              <a:ext uri="{FF2B5EF4-FFF2-40B4-BE49-F238E27FC236}">
                <a16:creationId xmlns:a16="http://schemas.microsoft.com/office/drawing/2014/main" id="{E09C6EA1-A72F-431C-A81E-14B793A288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634"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26" name="Straight Connector 125">
            <a:extLst>
              <a:ext uri="{FF2B5EF4-FFF2-40B4-BE49-F238E27FC236}">
                <a16:creationId xmlns:a16="http://schemas.microsoft.com/office/drawing/2014/main" id="{F335CC31-F319-461D-9045-F34BF78A2F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8712" y="1714500"/>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B7BCA152-E42A-42E3-8DE8-3C8B59DCB8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7088" y="3421959"/>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041DA940-D863-420D-A3F8-9F997C09FA4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950" y="5127992"/>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32" name="Isosceles Triangle 30">
            <a:extLst>
              <a:ext uri="{FF2B5EF4-FFF2-40B4-BE49-F238E27FC236}">
                <a16:creationId xmlns:a16="http://schemas.microsoft.com/office/drawing/2014/main" id="{56E4DBE8-15E2-4BA3-B171-C959C9CDF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94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 name="Rectangle 2">
            <a:extLst>
              <a:ext uri="{FF2B5EF4-FFF2-40B4-BE49-F238E27FC236}">
                <a16:creationId xmlns:a16="http://schemas.microsoft.com/office/drawing/2014/main" id="{928F487C-6E2D-4D3C-AF3B-AB59792CD2C4}"/>
              </a:ext>
            </a:extLst>
          </p:cNvPr>
          <p:cNvSpPr>
            <a:spLocks noGrp="1" noChangeArrowheads="1"/>
          </p:cNvSpPr>
          <p:nvPr>
            <p:ph type="subTitle" idx="1"/>
          </p:nvPr>
        </p:nvSpPr>
        <p:spPr bwMode="auto">
          <a:xfrm>
            <a:off x="4159225" y="2160589"/>
            <a:ext cx="5114776" cy="3880773"/>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228600" algn="l" eaLnBrk="1" fontAlgn="t" hangingPunct="1">
              <a:spcBef>
                <a:spcPts val="1000"/>
              </a:spcBef>
              <a:spcAft>
                <a:spcPts val="0"/>
              </a:spcAft>
              <a:buFont typeface="Wingdings 3" charset="2"/>
              <a:buChar char=""/>
              <a:tabLst/>
            </a:pPr>
            <a:r>
              <a:rPr lang="en-US" b="1" i="0" dirty="0">
                <a:solidFill>
                  <a:schemeClr val="tx1">
                    <a:lumMod val="75000"/>
                    <a:lumOff val="25000"/>
                  </a:schemeClr>
                </a:solidFill>
                <a:effectLst/>
                <a:latin typeface="+mn-lt"/>
              </a:rPr>
              <a:t>Masuma Begum (1915403)</a:t>
            </a:r>
          </a:p>
          <a:p>
            <a:pPr marL="0" marR="0" lvl="0" indent="-228600" algn="l" eaLnBrk="1" fontAlgn="t" hangingPunct="1">
              <a:spcBef>
                <a:spcPts val="1000"/>
              </a:spcBef>
              <a:spcAft>
                <a:spcPts val="0"/>
              </a:spcAft>
              <a:buFont typeface="Wingdings 3" charset="2"/>
              <a:buChar char=""/>
              <a:tabLst/>
            </a:pPr>
            <a:r>
              <a:rPr lang="en-US" altLang="pt-PT" b="1" i="0" dirty="0">
                <a:solidFill>
                  <a:schemeClr val="tx1">
                    <a:lumMod val="75000"/>
                    <a:lumOff val="25000"/>
                  </a:schemeClr>
                </a:solidFill>
                <a:effectLst/>
                <a:latin typeface="+mn-lt"/>
              </a:rPr>
              <a:t>Ricardo Alexandre(2025546)</a:t>
            </a:r>
            <a:endParaRPr kumimoji="0" lang="en-US" altLang="pt-PT" b="1" i="0" u="none" strike="noStrike" cap="none" normalizeH="0" baseline="0" dirty="0">
              <a:ln>
                <a:noFill/>
              </a:ln>
              <a:solidFill>
                <a:schemeClr val="tx1">
                  <a:lumMod val="75000"/>
                  <a:lumOff val="25000"/>
                </a:schemeClr>
              </a:solidFill>
              <a:effectLst/>
              <a:latin typeface="+mn-lt"/>
            </a:endParaRPr>
          </a:p>
          <a:p>
            <a:pPr marL="0" marR="0" lvl="0" indent="-228600" algn="l" eaLnBrk="1" fontAlgn="t" hangingPunct="1">
              <a:spcBef>
                <a:spcPts val="1000"/>
              </a:spcBef>
              <a:spcAft>
                <a:spcPts val="0"/>
              </a:spcAft>
              <a:buFont typeface="Wingdings 3" charset="2"/>
              <a:buChar char=""/>
              <a:tabLst/>
            </a:pPr>
            <a:r>
              <a:rPr kumimoji="0" lang="en-US" altLang="pt-PT" b="1" i="0" u="none" strike="noStrike" cap="none" normalizeH="0" baseline="0" dirty="0">
                <a:ln>
                  <a:noFill/>
                </a:ln>
                <a:solidFill>
                  <a:schemeClr val="tx1">
                    <a:lumMod val="75000"/>
                    <a:lumOff val="25000"/>
                  </a:schemeClr>
                </a:solidFill>
                <a:effectLst/>
                <a:latin typeface="+mn-lt"/>
              </a:rPr>
              <a:t>Andrea Voros (2026576)</a:t>
            </a:r>
            <a:r>
              <a:rPr lang="en-US" dirty="0">
                <a:solidFill>
                  <a:schemeClr val="tx1">
                    <a:lumMod val="75000"/>
                    <a:lumOff val="25000"/>
                  </a:schemeClr>
                </a:solidFill>
                <a:latin typeface="+mn-lt"/>
              </a:rPr>
              <a:t> </a:t>
            </a:r>
          </a:p>
          <a:p>
            <a:pPr marL="0" marR="0" lvl="0" indent="-228600" algn="l" eaLnBrk="1" fontAlgn="t" hangingPunct="1">
              <a:spcBef>
                <a:spcPts val="1000"/>
              </a:spcBef>
              <a:spcAft>
                <a:spcPts val="0"/>
              </a:spcAft>
              <a:buFont typeface="Wingdings 3" charset="2"/>
              <a:buChar char=""/>
              <a:tabLst/>
            </a:pPr>
            <a:r>
              <a:rPr lang="en-US" dirty="0">
                <a:solidFill>
                  <a:schemeClr val="tx1">
                    <a:lumMod val="75000"/>
                    <a:lumOff val="25000"/>
                  </a:schemeClr>
                </a:solidFill>
                <a:latin typeface="+mn-lt"/>
              </a:rPr>
              <a:t>Module: Managing Enterprise in the 21st Century </a:t>
            </a:r>
          </a:p>
          <a:p>
            <a:pPr marL="0" marR="0" lvl="0" indent="-228600" algn="l" eaLnBrk="1" fontAlgn="t" hangingPunct="1">
              <a:spcBef>
                <a:spcPts val="1000"/>
              </a:spcBef>
              <a:spcAft>
                <a:spcPts val="0"/>
              </a:spcAft>
              <a:buFont typeface="Wingdings 3" charset="2"/>
              <a:buChar char=""/>
              <a:tabLst/>
            </a:pPr>
            <a:r>
              <a:rPr lang="en-US" dirty="0">
                <a:solidFill>
                  <a:schemeClr val="tx1">
                    <a:lumMod val="75000"/>
                    <a:lumOff val="25000"/>
                  </a:schemeClr>
                </a:solidFill>
                <a:latin typeface="+mn-lt"/>
              </a:rPr>
              <a:t>Module code: BMSW 4006</a:t>
            </a:r>
          </a:p>
          <a:p>
            <a:pPr marL="0" marR="0" lvl="0" indent="-228600" algn="l" eaLnBrk="1" fontAlgn="t" hangingPunct="1">
              <a:spcBef>
                <a:spcPts val="1000"/>
              </a:spcBef>
              <a:spcAft>
                <a:spcPts val="0"/>
              </a:spcAft>
              <a:buFont typeface="Wingdings 3" charset="2"/>
              <a:buChar char=""/>
              <a:tabLst/>
            </a:pPr>
            <a:r>
              <a:rPr lang="en-US" dirty="0">
                <a:solidFill>
                  <a:schemeClr val="tx1">
                    <a:lumMod val="75000"/>
                    <a:lumOff val="25000"/>
                  </a:schemeClr>
                </a:solidFill>
                <a:latin typeface="+mn-lt"/>
              </a:rPr>
              <a:t>Module Leader: Dr Oluwaseun Adegbite</a:t>
            </a:r>
            <a:endParaRPr kumimoji="0" lang="en-US" altLang="pt-PT" b="1" i="0" u="none" strike="noStrike" cap="none" normalizeH="0" baseline="0" dirty="0">
              <a:ln>
                <a:noFill/>
              </a:ln>
              <a:solidFill>
                <a:schemeClr val="tx1">
                  <a:lumMod val="75000"/>
                  <a:lumOff val="25000"/>
                </a:schemeClr>
              </a:solidFill>
              <a:effectLst/>
              <a:latin typeface="+mn-lt"/>
            </a:endParaRPr>
          </a:p>
          <a:p>
            <a:pPr marR="0" lvl="0" algn="l" eaLnBrk="1" fontAlgn="base" hangingPunct="1">
              <a:spcBef>
                <a:spcPts val="1000"/>
              </a:spcBef>
              <a:spcAft>
                <a:spcPts val="0"/>
              </a:spcAft>
              <a:tabLst/>
            </a:pPr>
            <a:br>
              <a:rPr kumimoji="0" lang="en-US" altLang="pt-PT" b="0" i="0" u="none" strike="noStrike" cap="none" normalizeH="0" baseline="0" dirty="0">
                <a:ln>
                  <a:noFill/>
                </a:ln>
                <a:solidFill>
                  <a:schemeClr val="tx1">
                    <a:lumMod val="75000"/>
                    <a:lumOff val="25000"/>
                  </a:schemeClr>
                </a:solidFill>
                <a:effectLst/>
                <a:latin typeface="+mn-lt"/>
              </a:rPr>
            </a:br>
            <a:r>
              <a:rPr kumimoji="0" lang="en-US" altLang="pt-PT" b="0" i="0" u="none" strike="noStrike" cap="none" normalizeH="0" baseline="0" dirty="0">
                <a:ln>
                  <a:noFill/>
                </a:ln>
                <a:solidFill>
                  <a:schemeClr val="tx1">
                    <a:lumMod val="75000"/>
                    <a:lumOff val="25000"/>
                  </a:schemeClr>
                </a:solidFill>
                <a:effectLst/>
                <a:latin typeface="+mn-lt"/>
              </a:rPr>
              <a:t>March 17th, 2022</a:t>
            </a:r>
          </a:p>
          <a:p>
            <a:pPr marL="0" marR="0" lvl="0" indent="-228600" algn="l" eaLnBrk="1" fontAlgn="base" hangingPunct="1">
              <a:spcBef>
                <a:spcPts val="1000"/>
              </a:spcBef>
              <a:spcAft>
                <a:spcPts val="0"/>
              </a:spcAft>
              <a:buFont typeface="Wingdings 3" charset="2"/>
              <a:buChar char=""/>
              <a:tabLst/>
            </a:pPr>
            <a:endParaRPr kumimoji="0" lang="en-US" altLang="pt-PT" b="0" i="0" u="none" strike="noStrike" cap="none" normalizeH="0" baseline="0" dirty="0">
              <a:ln>
                <a:noFill/>
              </a:ln>
              <a:solidFill>
                <a:schemeClr val="tx1">
                  <a:lumMod val="75000"/>
                  <a:lumOff val="25000"/>
                </a:schemeClr>
              </a:solidFill>
              <a:effectLst/>
              <a:latin typeface="+mn-lt"/>
            </a:endParaRPr>
          </a:p>
        </p:txBody>
      </p:sp>
      <p:sp>
        <p:nvSpPr>
          <p:cNvPr id="5" name="TextBox 4">
            <a:extLst>
              <a:ext uri="{FF2B5EF4-FFF2-40B4-BE49-F238E27FC236}">
                <a16:creationId xmlns:a16="http://schemas.microsoft.com/office/drawing/2014/main" id="{EB47AC4B-747C-47DA-A98F-ADBC0C770D40}"/>
              </a:ext>
            </a:extLst>
          </p:cNvPr>
          <p:cNvSpPr txBox="1"/>
          <p:nvPr/>
        </p:nvSpPr>
        <p:spPr>
          <a:xfrm>
            <a:off x="8046753" y="5106156"/>
            <a:ext cx="4730016" cy="907941"/>
          </a:xfrm>
          <a:prstGeom prst="rect">
            <a:avLst/>
          </a:prstGeom>
          <a:noFill/>
        </p:spPr>
        <p:txBody>
          <a:bodyPr wrap="square" rtlCol="0">
            <a:spAutoFit/>
          </a:bodyPr>
          <a:lstStyle/>
          <a:p>
            <a:pPr algn="ctr">
              <a:spcAft>
                <a:spcPts val="600"/>
              </a:spcAft>
            </a:pPr>
            <a:r>
              <a:rPr lang="en-GB" altLang="en-US" sz="2400" b="1" dirty="0">
                <a:latin typeface="Arial" panose="020B0604020202020204" pitchFamily="34" charset="0"/>
                <a:cs typeface="Arial" panose="020B0604020202020204" pitchFamily="34" charset="0"/>
              </a:rPr>
              <a:t>BUSINESS PLAN</a:t>
            </a:r>
            <a:endParaRPr lang="en-GB" sz="2400" dirty="0">
              <a:latin typeface="Arial" panose="020B0604020202020204" pitchFamily="34" charset="0"/>
              <a:cs typeface="Arial" panose="020B0604020202020204" pitchFamily="34" charset="0"/>
            </a:endParaRPr>
          </a:p>
          <a:p>
            <a:pPr algn="ctr">
              <a:spcAft>
                <a:spcPts val="600"/>
              </a:spcAft>
            </a:pPr>
            <a:r>
              <a:rPr lang="en-GB" sz="2400" dirty="0">
                <a:latin typeface="Arial" panose="020B0604020202020204" pitchFamily="34" charset="0"/>
                <a:cs typeface="Arial" panose="020B0604020202020204" pitchFamily="34" charset="0"/>
              </a:rPr>
              <a:t>GROUP B</a:t>
            </a:r>
          </a:p>
        </p:txBody>
      </p:sp>
      <p:pic>
        <p:nvPicPr>
          <p:cNvPr id="25" name="Picture 24" descr="A person holding a computer&#10;&#10;Description automatically generated with medium confidence">
            <a:extLst>
              <a:ext uri="{FF2B5EF4-FFF2-40B4-BE49-F238E27FC236}">
                <a16:creationId xmlns:a16="http://schemas.microsoft.com/office/drawing/2014/main" id="{0B851648-E012-49A3-884A-1A6727933D20}"/>
              </a:ext>
            </a:extLst>
          </p:cNvPr>
          <p:cNvPicPr>
            <a:picLocks noChangeAspect="1"/>
          </p:cNvPicPr>
          <p:nvPr/>
        </p:nvPicPr>
        <p:blipFill rotWithShape="1">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rcRect l="22804" r="23769" b="-1"/>
          <a:stretch/>
        </p:blipFill>
        <p:spPr>
          <a:xfrm>
            <a:off x="10003338" y="-4"/>
            <a:ext cx="2104587" cy="1821889"/>
          </a:xfrm>
          <a:prstGeom prst="rect">
            <a:avLst/>
          </a:prstGeom>
          <a:ln>
            <a:noFill/>
          </a:ln>
          <a:effectLst>
            <a:softEdge rad="112500"/>
          </a:effectLst>
        </p:spPr>
      </p:pic>
    </p:spTree>
    <p:extLst>
      <p:ext uri="{BB962C8B-B14F-4D97-AF65-F5344CB8AC3E}">
        <p14:creationId xmlns:p14="http://schemas.microsoft.com/office/powerpoint/2010/main" val="14031005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up of coffee&#10;&#10;Description automatically generated with medium confidence">
            <a:extLst>
              <a:ext uri="{FF2B5EF4-FFF2-40B4-BE49-F238E27FC236}">
                <a16:creationId xmlns:a16="http://schemas.microsoft.com/office/drawing/2014/main" id="{DC88AE8B-B834-42C4-9EAE-ADA40755E252}"/>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8373" r="-2" b="-2"/>
          <a:stretch/>
        </p:blipFill>
        <p:spPr>
          <a:xfrm>
            <a:off x="212548" y="-1"/>
            <a:ext cx="4671437" cy="4236855"/>
          </a:xfrm>
          <a:custGeom>
            <a:avLst/>
            <a:gdLst/>
            <a:ahLst/>
            <a:cxnLst/>
            <a:rect l="l" t="t" r="r" b="b"/>
            <a:pathLst>
              <a:path w="4671437" h="4236855">
                <a:moveTo>
                  <a:pt x="630049" y="0"/>
                </a:moveTo>
                <a:lnTo>
                  <a:pt x="4671437" y="0"/>
                </a:lnTo>
                <a:lnTo>
                  <a:pt x="4671437" y="1"/>
                </a:lnTo>
                <a:lnTo>
                  <a:pt x="3814017" y="1"/>
                </a:lnTo>
                <a:lnTo>
                  <a:pt x="3181159" y="4236855"/>
                </a:lnTo>
                <a:lnTo>
                  <a:pt x="0" y="4236855"/>
                </a:lnTo>
                <a:close/>
              </a:path>
            </a:pathLst>
          </a:custGeom>
          <a:scene3d>
            <a:camera prst="orthographicFront"/>
            <a:lightRig rig="contrasting" dir="t">
              <a:rot lat="0" lon="0" rev="3000000"/>
            </a:lightRig>
          </a:scene3d>
          <a:sp3d contourW="7620">
            <a:bevelT w="95250" h="31750"/>
            <a:contourClr>
              <a:srgbClr val="333333"/>
            </a:contourClr>
          </a:sp3d>
        </p:spPr>
      </p:pic>
      <p:sp>
        <p:nvSpPr>
          <p:cNvPr id="2" name="Title 1">
            <a:extLst>
              <a:ext uri="{FF2B5EF4-FFF2-40B4-BE49-F238E27FC236}">
                <a16:creationId xmlns:a16="http://schemas.microsoft.com/office/drawing/2014/main" id="{14F0B467-4062-4099-BC94-FE6064F17237}"/>
              </a:ext>
            </a:extLst>
          </p:cNvPr>
          <p:cNvSpPr>
            <a:spLocks noGrp="1"/>
          </p:cNvSpPr>
          <p:nvPr>
            <p:ph type="title"/>
          </p:nvPr>
        </p:nvSpPr>
        <p:spPr>
          <a:xfrm>
            <a:off x="4115264" y="188078"/>
            <a:ext cx="5114776" cy="1320800"/>
          </a:xfrm>
        </p:spPr>
        <p:txBody>
          <a:bodyPr>
            <a:normAutofit/>
          </a:bodyPr>
          <a:lstStyle/>
          <a:p>
            <a:r>
              <a:rPr lang="pt-PT" dirty="0">
                <a:latin typeface="Arial" panose="020B0604020202020204" pitchFamily="34" charset="0"/>
              </a:rPr>
              <a:t>Table of contents</a:t>
            </a:r>
            <a:br>
              <a:rPr lang="pt-PT" dirty="0">
                <a:latin typeface="Arial" panose="020B0604020202020204" pitchFamily="34" charset="0"/>
              </a:rPr>
            </a:br>
            <a:r>
              <a:rPr lang="pt-PT" b="0" i="0" dirty="0">
                <a:effectLst/>
                <a:latin typeface="Arial" panose="020B0604020202020204" pitchFamily="34" charset="0"/>
              </a:rPr>
              <a:t> </a:t>
            </a:r>
            <a:endParaRPr lang="en-GB" dirty="0"/>
          </a:p>
        </p:txBody>
      </p:sp>
      <p:pic>
        <p:nvPicPr>
          <p:cNvPr id="4" name="Picture 3" descr="A person holding a computer&#10;&#10;Description automatically generated with medium confidence">
            <a:extLst>
              <a:ext uri="{FF2B5EF4-FFF2-40B4-BE49-F238E27FC236}">
                <a16:creationId xmlns:a16="http://schemas.microsoft.com/office/drawing/2014/main" id="{5F343823-9AF5-4614-9C3D-0F6C9FEE5969}"/>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9590" r="20553" b="-3"/>
          <a:stretch/>
        </p:blipFill>
        <p:spPr>
          <a:xfrm>
            <a:off x="20" y="4235547"/>
            <a:ext cx="3393882" cy="2622453"/>
          </a:xfrm>
          <a:custGeom>
            <a:avLst/>
            <a:gdLst/>
            <a:ahLst/>
            <a:cxnLst/>
            <a:rect l="l" t="t" r="r" b="b"/>
            <a:pathLst>
              <a:path w="3393902" h="2622453">
                <a:moveTo>
                  <a:pt x="212741" y="0"/>
                </a:moveTo>
                <a:lnTo>
                  <a:pt x="3393902" y="0"/>
                </a:lnTo>
                <a:lnTo>
                  <a:pt x="3002186" y="2622453"/>
                </a:lnTo>
                <a:lnTo>
                  <a:pt x="0" y="2622453"/>
                </a:lnTo>
                <a:lnTo>
                  <a:pt x="0" y="1430607"/>
                </a:lnTo>
                <a:close/>
              </a:path>
            </a:pathLst>
          </a:custGeom>
        </p:spPr>
      </p:pic>
      <p:sp>
        <p:nvSpPr>
          <p:cNvPr id="10" name="Isosceles Triangle 30">
            <a:extLst>
              <a:ext uri="{FF2B5EF4-FFF2-40B4-BE49-F238E27FC236}">
                <a16:creationId xmlns:a16="http://schemas.microsoft.com/office/drawing/2014/main" id="{B09A8B04-373D-40BD-9442-2D3540D3C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B5028193-7250-4674-AA37-E9040429AE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12887" y="4236854"/>
            <a:ext cx="326396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5B91711-5B3C-408D-A81F-FC91A251CAC8}"/>
              </a:ext>
            </a:extLst>
          </p:cNvPr>
          <p:cNvSpPr>
            <a:spLocks noGrp="1"/>
          </p:cNvSpPr>
          <p:nvPr>
            <p:ph idx="1"/>
          </p:nvPr>
        </p:nvSpPr>
        <p:spPr>
          <a:xfrm>
            <a:off x="4600447" y="970398"/>
            <a:ext cx="3564537" cy="4087800"/>
          </a:xfrm>
        </p:spPr>
        <p:txBody>
          <a:bodyPr>
            <a:noAutofit/>
          </a:bodyPr>
          <a:lstStyle/>
          <a:p>
            <a:pPr algn="l" rtl="0" latinLnBrk="0">
              <a:spcBef>
                <a:spcPts val="1000"/>
              </a:spcBef>
              <a:spcAft>
                <a:spcPts val="0"/>
              </a:spcAft>
              <a:buFont typeface="+mj-lt"/>
              <a:buAutoNum type="arabicPeriod"/>
            </a:pPr>
            <a:r>
              <a:rPr lang="en-US" sz="1600" b="0" i="0" dirty="0">
                <a:solidFill>
                  <a:srgbClr val="404040"/>
                </a:solidFill>
                <a:effectLst/>
                <a:latin typeface="Arial" panose="020B0604020202020204" pitchFamily="34" charset="0"/>
                <a:cs typeface="Arial" panose="020B0604020202020204" pitchFamily="34" charset="0"/>
              </a:rPr>
              <a:t>Name of Business Plan</a:t>
            </a:r>
            <a:endParaRPr lang="en-US" sz="1600" b="0" i="0" dirty="0">
              <a:solidFill>
                <a:srgbClr val="000000"/>
              </a:solidFill>
              <a:effectLst/>
              <a:latin typeface="Arial" panose="020B0604020202020204" pitchFamily="34" charset="0"/>
              <a:cs typeface="Arial" panose="020B0604020202020204" pitchFamily="34" charset="0"/>
            </a:endParaRPr>
          </a:p>
          <a:p>
            <a:pPr algn="l" rtl="0" latinLnBrk="0">
              <a:spcBef>
                <a:spcPts val="1000"/>
              </a:spcBef>
              <a:spcAft>
                <a:spcPts val="0"/>
              </a:spcAft>
              <a:buFont typeface="+mj-lt"/>
              <a:buAutoNum type="arabicPeriod"/>
            </a:pPr>
            <a:r>
              <a:rPr lang="en-US" sz="1600" b="0" i="0" dirty="0">
                <a:solidFill>
                  <a:srgbClr val="404040"/>
                </a:solidFill>
                <a:effectLst/>
                <a:latin typeface="Arial" panose="020B0604020202020204" pitchFamily="34" charset="0"/>
                <a:cs typeface="Arial" panose="020B0604020202020204" pitchFamily="34" charset="0"/>
              </a:rPr>
              <a:t>Table of contents</a:t>
            </a:r>
            <a:endParaRPr lang="en-US" sz="1600" b="0" i="0" dirty="0">
              <a:solidFill>
                <a:srgbClr val="000000"/>
              </a:solidFill>
              <a:effectLst/>
              <a:latin typeface="Arial" panose="020B0604020202020204" pitchFamily="34" charset="0"/>
              <a:cs typeface="Arial" panose="020B0604020202020204" pitchFamily="34" charset="0"/>
            </a:endParaRPr>
          </a:p>
          <a:p>
            <a:pPr algn="l" rtl="0" latinLnBrk="0">
              <a:spcBef>
                <a:spcPts val="1000"/>
              </a:spcBef>
              <a:spcAft>
                <a:spcPts val="0"/>
              </a:spcAft>
              <a:buFont typeface="+mj-lt"/>
              <a:buAutoNum type="arabicPeriod"/>
            </a:pPr>
            <a:r>
              <a:rPr lang="en-US" sz="1600" b="0" i="0" dirty="0">
                <a:solidFill>
                  <a:srgbClr val="404040"/>
                </a:solidFill>
                <a:effectLst/>
                <a:latin typeface="Arial" panose="020B0604020202020204" pitchFamily="34" charset="0"/>
                <a:cs typeface="Arial" panose="020B0604020202020204" pitchFamily="34" charset="0"/>
              </a:rPr>
              <a:t>Business Overview</a:t>
            </a:r>
            <a:endParaRPr lang="en-US" sz="1600" b="0" i="0" dirty="0">
              <a:solidFill>
                <a:srgbClr val="000000"/>
              </a:solidFill>
              <a:effectLst/>
              <a:latin typeface="Arial" panose="020B0604020202020204" pitchFamily="34" charset="0"/>
              <a:cs typeface="Arial" panose="020B0604020202020204" pitchFamily="34" charset="0"/>
            </a:endParaRPr>
          </a:p>
          <a:p>
            <a:pPr algn="l" rtl="0" latinLnBrk="0">
              <a:spcBef>
                <a:spcPts val="1000"/>
              </a:spcBef>
              <a:spcAft>
                <a:spcPts val="0"/>
              </a:spcAft>
              <a:buFont typeface="+mj-lt"/>
              <a:buAutoNum type="arabicPeriod"/>
            </a:pPr>
            <a:r>
              <a:rPr lang="en-US" sz="1600" b="0" i="0" dirty="0">
                <a:solidFill>
                  <a:srgbClr val="404040"/>
                </a:solidFill>
                <a:effectLst/>
                <a:latin typeface="Arial" panose="020B0604020202020204" pitchFamily="34" charset="0"/>
                <a:cs typeface="Arial" panose="020B0604020202020204" pitchFamily="34" charset="0"/>
              </a:rPr>
              <a:t>Product and Services</a:t>
            </a:r>
            <a:endParaRPr lang="en-US" sz="1600" b="0" i="0" dirty="0">
              <a:solidFill>
                <a:srgbClr val="000000"/>
              </a:solidFill>
              <a:effectLst/>
              <a:latin typeface="Arial" panose="020B0604020202020204" pitchFamily="34" charset="0"/>
              <a:cs typeface="Arial" panose="020B0604020202020204" pitchFamily="34" charset="0"/>
            </a:endParaRPr>
          </a:p>
          <a:p>
            <a:pPr algn="l" rtl="0" latinLnBrk="0">
              <a:spcBef>
                <a:spcPts val="1000"/>
              </a:spcBef>
              <a:spcAft>
                <a:spcPts val="0"/>
              </a:spcAft>
              <a:buFont typeface="+mj-lt"/>
              <a:buAutoNum type="arabicPeriod"/>
            </a:pPr>
            <a:r>
              <a:rPr lang="en-US" sz="1600" b="0" i="0" dirty="0">
                <a:solidFill>
                  <a:srgbClr val="404040"/>
                </a:solidFill>
                <a:effectLst/>
                <a:latin typeface="Arial" panose="020B0604020202020204" pitchFamily="34" charset="0"/>
                <a:cs typeface="Arial" panose="020B0604020202020204" pitchFamily="34" charset="0"/>
              </a:rPr>
              <a:t>Market audit: Competitors</a:t>
            </a:r>
            <a:r>
              <a:rPr lang="en-US" sz="1600" dirty="0">
                <a:solidFill>
                  <a:srgbClr val="000000"/>
                </a:solidFill>
                <a:latin typeface="Arial" panose="020B0604020202020204" pitchFamily="34" charset="0"/>
                <a:cs typeface="Arial" panose="020B0604020202020204" pitchFamily="34" charset="0"/>
              </a:rPr>
              <a:t> &amp; </a:t>
            </a:r>
            <a:r>
              <a:rPr lang="en-US" sz="1600" b="0" i="0" dirty="0">
                <a:solidFill>
                  <a:srgbClr val="404040"/>
                </a:solidFill>
                <a:effectLst/>
                <a:latin typeface="Arial" panose="020B0604020202020204" pitchFamily="34" charset="0"/>
                <a:cs typeface="Arial" panose="020B0604020202020204" pitchFamily="34" charset="0"/>
              </a:rPr>
              <a:t>SWOT Analysis</a:t>
            </a:r>
            <a:endParaRPr lang="en-US" sz="1600" dirty="0">
              <a:solidFill>
                <a:srgbClr val="000000"/>
              </a:solidFill>
              <a:latin typeface="Arial" panose="020B0604020202020204" pitchFamily="34" charset="0"/>
              <a:cs typeface="Arial" panose="020B0604020202020204" pitchFamily="34" charset="0"/>
            </a:endParaRPr>
          </a:p>
          <a:p>
            <a:pPr algn="l" rtl="0" latinLnBrk="0">
              <a:spcBef>
                <a:spcPts val="1000"/>
              </a:spcBef>
              <a:spcAft>
                <a:spcPts val="0"/>
              </a:spcAft>
              <a:buFont typeface="+mj-lt"/>
              <a:buAutoNum type="arabicPeriod"/>
            </a:pPr>
            <a:r>
              <a:rPr lang="en-US" sz="1600" b="0" i="0" dirty="0">
                <a:solidFill>
                  <a:srgbClr val="404040"/>
                </a:solidFill>
                <a:effectLst/>
                <a:latin typeface="Arial" panose="020B0604020202020204" pitchFamily="34" charset="0"/>
                <a:cs typeface="Arial" panose="020B0604020202020204" pitchFamily="34" charset="0"/>
              </a:rPr>
              <a:t>Market audit: PESTLE Analysis</a:t>
            </a:r>
            <a:endParaRPr lang="en-US" sz="1600" dirty="0">
              <a:solidFill>
                <a:srgbClr val="000000"/>
              </a:solidFill>
              <a:latin typeface="Arial" panose="020B0604020202020204" pitchFamily="34" charset="0"/>
              <a:cs typeface="Arial" panose="020B0604020202020204" pitchFamily="34" charset="0"/>
            </a:endParaRPr>
          </a:p>
          <a:p>
            <a:pPr algn="l" rtl="0" latinLnBrk="0">
              <a:spcBef>
                <a:spcPts val="1000"/>
              </a:spcBef>
              <a:spcAft>
                <a:spcPts val="0"/>
              </a:spcAft>
              <a:buFont typeface="+mj-lt"/>
              <a:buAutoNum type="arabicPeriod"/>
            </a:pPr>
            <a:r>
              <a:rPr lang="en-US" sz="1600" b="0" i="0" dirty="0">
                <a:solidFill>
                  <a:srgbClr val="404040"/>
                </a:solidFill>
                <a:effectLst/>
                <a:latin typeface="Arial" panose="020B0604020202020204" pitchFamily="34" charset="0"/>
                <a:cs typeface="Arial" panose="020B0604020202020204" pitchFamily="34" charset="0"/>
              </a:rPr>
              <a:t>Target Market</a:t>
            </a:r>
            <a:endParaRPr lang="en-US" sz="1600" b="0" i="0" dirty="0">
              <a:solidFill>
                <a:srgbClr val="000000"/>
              </a:solidFill>
              <a:effectLst/>
              <a:latin typeface="Arial" panose="020B0604020202020204" pitchFamily="34" charset="0"/>
              <a:cs typeface="Arial" panose="020B0604020202020204" pitchFamily="34" charset="0"/>
            </a:endParaRPr>
          </a:p>
          <a:p>
            <a:pPr algn="l" rtl="0" latinLnBrk="0">
              <a:spcBef>
                <a:spcPts val="1000"/>
              </a:spcBef>
              <a:spcAft>
                <a:spcPts val="0"/>
              </a:spcAft>
              <a:buFont typeface="+mj-lt"/>
              <a:buAutoNum type="arabicPeriod"/>
            </a:pPr>
            <a:r>
              <a:rPr lang="en-US" sz="1600" b="0" i="0" dirty="0">
                <a:solidFill>
                  <a:srgbClr val="404040"/>
                </a:solidFill>
                <a:effectLst/>
                <a:latin typeface="Arial" panose="020B0604020202020204" pitchFamily="34" charset="0"/>
                <a:cs typeface="Arial" panose="020B0604020202020204" pitchFamily="34" charset="0"/>
              </a:rPr>
              <a:t>Marketing Plan</a:t>
            </a:r>
            <a:endParaRPr lang="en-US" sz="1600" b="0" i="0" dirty="0">
              <a:solidFill>
                <a:srgbClr val="000000"/>
              </a:solidFill>
              <a:effectLst/>
              <a:latin typeface="Arial" panose="020B0604020202020204" pitchFamily="34" charset="0"/>
              <a:cs typeface="Arial" panose="020B0604020202020204" pitchFamily="34" charset="0"/>
            </a:endParaRPr>
          </a:p>
          <a:p>
            <a:pPr algn="l" rtl="0" latinLnBrk="0">
              <a:spcBef>
                <a:spcPts val="1000"/>
              </a:spcBef>
              <a:spcAft>
                <a:spcPts val="0"/>
              </a:spcAft>
              <a:buFont typeface="+mj-lt"/>
              <a:buAutoNum type="arabicPeriod"/>
            </a:pPr>
            <a:r>
              <a:rPr lang="en-US" sz="1600" b="0" i="0" dirty="0">
                <a:solidFill>
                  <a:srgbClr val="404040"/>
                </a:solidFill>
                <a:effectLst/>
                <a:latin typeface="Arial" panose="020B0604020202020204" pitchFamily="34" charset="0"/>
                <a:cs typeface="Arial" panose="020B0604020202020204" pitchFamily="34" charset="0"/>
              </a:rPr>
              <a:t>Management Team</a:t>
            </a:r>
            <a:endParaRPr lang="en-US" sz="1600" dirty="0">
              <a:solidFill>
                <a:srgbClr val="000000"/>
              </a:solidFill>
              <a:latin typeface="Arial" panose="020B0604020202020204" pitchFamily="34" charset="0"/>
              <a:cs typeface="Arial" panose="020B0604020202020204" pitchFamily="34" charset="0"/>
            </a:endParaRPr>
          </a:p>
          <a:p>
            <a:pPr algn="l" rtl="0" latinLnBrk="0">
              <a:spcBef>
                <a:spcPts val="1000"/>
              </a:spcBef>
              <a:spcAft>
                <a:spcPts val="0"/>
              </a:spcAft>
              <a:buFont typeface="+mj-lt"/>
              <a:buAutoNum type="arabicPeriod"/>
            </a:pPr>
            <a:r>
              <a:rPr lang="en-US" sz="1600" b="0" i="0" dirty="0">
                <a:solidFill>
                  <a:srgbClr val="404040"/>
                </a:solidFill>
                <a:effectLst/>
                <a:latin typeface="Arial" panose="020B0604020202020204" pitchFamily="34" charset="0"/>
                <a:cs typeface="Arial" panose="020B0604020202020204" pitchFamily="34" charset="0"/>
              </a:rPr>
              <a:t>Financial Plan: Cashflow Forecast</a:t>
            </a:r>
            <a:endParaRPr lang="en-US" sz="1600" b="0" i="0" dirty="0">
              <a:solidFill>
                <a:srgbClr val="000000"/>
              </a:solidFill>
              <a:effectLst/>
              <a:latin typeface="Arial" panose="020B0604020202020204" pitchFamily="34" charset="0"/>
              <a:cs typeface="Arial" panose="020B0604020202020204" pitchFamily="34" charset="0"/>
            </a:endParaRPr>
          </a:p>
          <a:p>
            <a:pPr algn="l" rtl="0" latinLnBrk="0">
              <a:spcBef>
                <a:spcPts val="1000"/>
              </a:spcBef>
              <a:spcAft>
                <a:spcPts val="0"/>
              </a:spcAft>
              <a:buFont typeface="+mj-lt"/>
              <a:buAutoNum type="arabicPeriod"/>
            </a:pPr>
            <a:r>
              <a:rPr lang="en-GB" sz="1600" dirty="0">
                <a:latin typeface="Arial" panose="020B0604020202020204" pitchFamily="34" charset="0"/>
                <a:cs typeface="Arial" panose="020B0604020202020204" pitchFamily="34" charset="0"/>
              </a:rPr>
              <a:t>Finance Plan part2: </a:t>
            </a:r>
            <a:r>
              <a:rPr lang="en-US" sz="1600" b="0" i="0" dirty="0">
                <a:solidFill>
                  <a:srgbClr val="404040"/>
                </a:solidFill>
                <a:effectLst/>
                <a:latin typeface="Arial" panose="020B0604020202020204" pitchFamily="34" charset="0"/>
                <a:cs typeface="Arial" panose="020B0604020202020204" pitchFamily="34" charset="0"/>
              </a:rPr>
              <a:t>Profit &amp; Loss</a:t>
            </a:r>
            <a:endParaRPr lang="en-US" sz="1600" b="0" i="0" dirty="0">
              <a:solidFill>
                <a:srgbClr val="000000"/>
              </a:solidFill>
              <a:effectLst/>
              <a:latin typeface="Arial" panose="020B0604020202020204" pitchFamily="34" charset="0"/>
              <a:cs typeface="Arial" panose="020B0604020202020204" pitchFamily="34" charset="0"/>
            </a:endParaRPr>
          </a:p>
          <a:p>
            <a:pPr algn="l" rtl="0" latinLnBrk="0">
              <a:spcBef>
                <a:spcPts val="1000"/>
              </a:spcBef>
              <a:spcAft>
                <a:spcPts val="0"/>
              </a:spcAft>
              <a:buFont typeface="+mj-lt"/>
              <a:buAutoNum type="arabicPeriod"/>
            </a:pPr>
            <a:r>
              <a:rPr lang="en-US" sz="1600" b="0" i="0" dirty="0">
                <a:solidFill>
                  <a:srgbClr val="404040"/>
                </a:solidFill>
                <a:effectLst/>
                <a:latin typeface="Arial" panose="020B0604020202020204" pitchFamily="34" charset="0"/>
                <a:cs typeface="Arial" panose="020B0604020202020204" pitchFamily="34" charset="0"/>
              </a:rPr>
              <a:t>Executive Summary  </a:t>
            </a:r>
          </a:p>
          <a:p>
            <a:pPr algn="l" rtl="0" latinLnBrk="0">
              <a:spcBef>
                <a:spcPts val="1000"/>
              </a:spcBef>
              <a:spcAft>
                <a:spcPts val="0"/>
              </a:spcAft>
              <a:buFont typeface="+mj-lt"/>
              <a:buAutoNum type="arabicPeriod"/>
            </a:pPr>
            <a:r>
              <a:rPr lang="en-US" sz="1600" b="0" i="0" dirty="0">
                <a:solidFill>
                  <a:srgbClr val="404040"/>
                </a:solidFill>
                <a:effectLst/>
                <a:latin typeface="Arial" panose="020B0604020202020204" pitchFamily="34" charset="0"/>
                <a:cs typeface="Arial" panose="020B0604020202020204" pitchFamily="34" charset="0"/>
              </a:rPr>
              <a:t>References </a:t>
            </a:r>
            <a:endParaRPr lang="en-US" sz="1600" b="0" i="0"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739273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83F1A-FD99-423F-9809-2F13F41F0F62}"/>
              </a:ext>
            </a:extLst>
          </p:cNvPr>
          <p:cNvSpPr>
            <a:spLocks noGrp="1"/>
          </p:cNvSpPr>
          <p:nvPr>
            <p:ph type="title"/>
          </p:nvPr>
        </p:nvSpPr>
        <p:spPr>
          <a:xfrm>
            <a:off x="677334" y="609600"/>
            <a:ext cx="8596668" cy="1320800"/>
          </a:xfrm>
        </p:spPr>
        <p:txBody>
          <a:bodyPr>
            <a:normAutofit/>
          </a:bodyPr>
          <a:lstStyle/>
          <a:p>
            <a:r>
              <a:rPr lang="en-GB" b="1">
                <a:effectLst/>
                <a:latin typeface="Calibri" panose="020F0502020204030204" pitchFamily="34" charset="0"/>
                <a:ea typeface="Calibri" panose="020F0502020204030204" pitchFamily="34" charset="0"/>
                <a:cs typeface="Times New Roman" panose="02020603050405020304" pitchFamily="18" charset="0"/>
              </a:rPr>
              <a:t>Business Overview</a:t>
            </a:r>
            <a:br>
              <a:rPr lang="pt-PT">
                <a:effectLst/>
                <a:latin typeface="Calibri" panose="020F0502020204030204" pitchFamily="34" charset="0"/>
                <a:ea typeface="Calibri" panose="020F0502020204030204" pitchFamily="34" charset="0"/>
                <a:cs typeface="Times New Roman" panose="02020603050405020304" pitchFamily="18" charset="0"/>
              </a:rPr>
            </a:br>
            <a:endParaRPr lang="en-GB"/>
          </a:p>
        </p:txBody>
      </p:sp>
      <p:pic>
        <p:nvPicPr>
          <p:cNvPr id="7" name="Graphic 6" descr="Coffee">
            <a:extLst>
              <a:ext uri="{FF2B5EF4-FFF2-40B4-BE49-F238E27FC236}">
                <a16:creationId xmlns:a16="http://schemas.microsoft.com/office/drawing/2014/main" id="{F45D57E7-643B-459C-AB04-2A5DA82B939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95225" y="2159663"/>
            <a:ext cx="1826549" cy="1826549"/>
          </a:xfrm>
          <a:prstGeom prst="rect">
            <a:avLst/>
          </a:prstGeom>
        </p:spPr>
      </p:pic>
      <p:pic>
        <p:nvPicPr>
          <p:cNvPr id="8" name="Picture 7" descr="A pair of black mugs&#10;&#10;Description automatically generated with low confidence">
            <a:extLst>
              <a:ext uri="{FF2B5EF4-FFF2-40B4-BE49-F238E27FC236}">
                <a16:creationId xmlns:a16="http://schemas.microsoft.com/office/drawing/2014/main" id="{7962CB69-C969-4F5A-AE35-922147CBCC3D}"/>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765827" y="2371619"/>
            <a:ext cx="1868856" cy="1401642"/>
          </a:xfrm>
          <a:prstGeom prst="rect">
            <a:avLst/>
          </a:prstGeom>
          <a:ln>
            <a:noFill/>
          </a:ln>
          <a:effectLst>
            <a:softEdge rad="112500"/>
          </a:effectLst>
        </p:spPr>
      </p:pic>
      <p:sp>
        <p:nvSpPr>
          <p:cNvPr id="17" name="Content Placeholder 2">
            <a:extLst>
              <a:ext uri="{FF2B5EF4-FFF2-40B4-BE49-F238E27FC236}">
                <a16:creationId xmlns:a16="http://schemas.microsoft.com/office/drawing/2014/main" id="{79D74304-BE0C-4766-A3EA-8E3285FCBD25}"/>
              </a:ext>
            </a:extLst>
          </p:cNvPr>
          <p:cNvSpPr>
            <a:spLocks noGrp="1"/>
          </p:cNvSpPr>
          <p:nvPr>
            <p:ph idx="1"/>
          </p:nvPr>
        </p:nvSpPr>
        <p:spPr>
          <a:xfrm>
            <a:off x="4860844" y="2160589"/>
            <a:ext cx="4413157" cy="3880773"/>
          </a:xfrm>
        </p:spPr>
        <p:txBody>
          <a:bodyPr>
            <a:normAutofit/>
          </a:bodyPr>
          <a:lstStyle/>
          <a:p>
            <a:pPr>
              <a:lnSpc>
                <a:spcPct val="90000"/>
              </a:lnSpc>
              <a:spcBef>
                <a:spcPts val="150"/>
              </a:spcBef>
              <a:spcAft>
                <a:spcPts val="800"/>
              </a:spcAft>
            </a:pPr>
            <a:r>
              <a:rPr lang="en-GB" sz="1500" b="1" dirty="0">
                <a:effectLst/>
                <a:latin typeface="Calibri" panose="020F0502020204030204" pitchFamily="34" charset="0"/>
                <a:ea typeface="Calibri" panose="020F0502020204030204" pitchFamily="34" charset="0"/>
                <a:cs typeface="Times New Roman" panose="02020603050405020304" pitchFamily="18" charset="0"/>
              </a:rPr>
              <a:t>VIRTUAL ESCAPE CAFÉ</a:t>
            </a:r>
            <a:endParaRPr lang="pt-PT" sz="15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Bef>
                <a:spcPts val="150"/>
              </a:spcBef>
              <a:spcAft>
                <a:spcPts val="800"/>
              </a:spcAft>
            </a:pPr>
            <a:r>
              <a:rPr lang="en-GB" sz="1500" dirty="0">
                <a:effectLst/>
                <a:latin typeface="Calibri" panose="020F0502020204030204" pitchFamily="34" charset="0"/>
                <a:ea typeface="Calibri" panose="020F0502020204030204" pitchFamily="34" charset="0"/>
                <a:cs typeface="Times New Roman" panose="02020603050405020304" pitchFamily="18" charset="0"/>
              </a:rPr>
              <a:t>“Our mission is to provide entertainment services for people to come out and socialise and have fun.”</a:t>
            </a:r>
            <a:endParaRPr lang="pt-PT" sz="15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Bef>
                <a:spcPts val="150"/>
              </a:spcBef>
              <a:spcAft>
                <a:spcPts val="800"/>
              </a:spcAft>
            </a:pPr>
            <a:r>
              <a:rPr lang="en-GB" sz="1500" dirty="0">
                <a:effectLst/>
                <a:latin typeface="Calibri" panose="020F0502020204030204" pitchFamily="34" charset="0"/>
                <a:ea typeface="Calibri" panose="020F0502020204030204" pitchFamily="34" charset="0"/>
                <a:cs typeface="Times New Roman" panose="02020603050405020304" pitchFamily="18" charset="0"/>
              </a:rPr>
              <a:t>Virtual café is a café where people come and play </a:t>
            </a:r>
            <a:r>
              <a:rPr lang="en-GB" sz="1500" dirty="0">
                <a:latin typeface="Calibri" panose="020F0502020204030204" pitchFamily="34" charset="0"/>
                <a:ea typeface="Calibri" panose="020F0502020204030204" pitchFamily="34" charset="0"/>
                <a:cs typeface="Times New Roman" panose="02020603050405020304" pitchFamily="18" charset="0"/>
              </a:rPr>
              <a:t>PS</a:t>
            </a:r>
            <a:r>
              <a:rPr lang="en-GB" sz="1500" dirty="0">
                <a:effectLst/>
                <a:latin typeface="Calibri" panose="020F0502020204030204" pitchFamily="34" charset="0"/>
                <a:ea typeface="Calibri" panose="020F0502020204030204" pitchFamily="34" charset="0"/>
                <a:cs typeface="Times New Roman" panose="02020603050405020304" pitchFamily="18" charset="0"/>
              </a:rPr>
              <a:t>5/</a:t>
            </a:r>
            <a:r>
              <a:rPr lang="en-GB" sz="1500" dirty="0">
                <a:latin typeface="Calibri" panose="020F0502020204030204" pitchFamily="34" charset="0"/>
                <a:ea typeface="Calibri" panose="020F0502020204030204" pitchFamily="34" charset="0"/>
                <a:cs typeface="Times New Roman" panose="02020603050405020304" pitchFamily="18" charset="0"/>
              </a:rPr>
              <a:t>PS</a:t>
            </a:r>
            <a:r>
              <a:rPr lang="en-GB" sz="1500" dirty="0">
                <a:effectLst/>
                <a:latin typeface="Calibri" panose="020F0502020204030204" pitchFamily="34" charset="0"/>
                <a:ea typeface="Calibri" panose="020F0502020204030204" pitchFamily="34" charset="0"/>
                <a:cs typeface="Times New Roman" panose="02020603050405020304" pitchFamily="18" charset="0"/>
              </a:rPr>
              <a:t>4 and VR and socialise at the same time, it can sometimes get very boring sitting at home and playing on your own, virtual café will be a healthy option for people who are very much into gaming and enjoy meeting up to play together instead of feeling isolated and while playing at home alone. We will be providing refreshments and snacks available on site.</a:t>
            </a:r>
            <a:endParaRPr lang="pt-PT" sz="15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Bef>
                <a:spcPts val="150"/>
              </a:spcBef>
              <a:spcAft>
                <a:spcPts val="800"/>
              </a:spcAft>
            </a:pPr>
            <a:r>
              <a:rPr lang="en-GB" sz="1500" dirty="0">
                <a:effectLst/>
                <a:latin typeface="Calibri" panose="020F0502020204030204" pitchFamily="34" charset="0"/>
                <a:ea typeface="Calibri" panose="020F0502020204030204" pitchFamily="34" charset="0"/>
                <a:cs typeface="Times New Roman" panose="02020603050405020304" pitchFamily="18" charset="0"/>
              </a:rPr>
              <a:t>Tournament event will be hosted players.</a:t>
            </a:r>
            <a:endParaRPr lang="pt-PT" sz="15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endParaRPr lang="en-GB" sz="1500" dirty="0"/>
          </a:p>
        </p:txBody>
      </p:sp>
      <p:pic>
        <p:nvPicPr>
          <p:cNvPr id="4" name="Picture 3" descr="A picture containing text, indoor, floor, ceiling&#10;&#10;Description automatically generated">
            <a:extLst>
              <a:ext uri="{FF2B5EF4-FFF2-40B4-BE49-F238E27FC236}">
                <a16:creationId xmlns:a16="http://schemas.microsoft.com/office/drawing/2014/main" id="{7BA0511E-7F80-46BF-A157-2B2E62C1A3F4}"/>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281408" y="4214812"/>
            <a:ext cx="2736402" cy="182654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9" name="Picture 8" descr="A person holding a computer&#10;&#10;Description automatically generated with medium confidence">
            <a:extLst>
              <a:ext uri="{FF2B5EF4-FFF2-40B4-BE49-F238E27FC236}">
                <a16:creationId xmlns:a16="http://schemas.microsoft.com/office/drawing/2014/main" id="{E9AA9371-D67D-4195-8B6A-3AB468613DC8}"/>
              </a:ext>
            </a:extLst>
          </p:cNvPr>
          <p:cNvPicPr>
            <a:picLocks noChangeAspect="1"/>
          </p:cNvPicPr>
          <p:nvPr/>
        </p:nvPicPr>
        <p:blipFill rotWithShape="1">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l="22804" r="23769" b="-1"/>
          <a:stretch/>
        </p:blipFill>
        <p:spPr>
          <a:xfrm>
            <a:off x="10003338" y="-4"/>
            <a:ext cx="2104587" cy="1821889"/>
          </a:xfrm>
          <a:prstGeom prst="rect">
            <a:avLst/>
          </a:prstGeom>
          <a:ln>
            <a:noFill/>
          </a:ln>
          <a:effectLst>
            <a:softEdge rad="112500"/>
          </a:effectLst>
        </p:spPr>
      </p:pic>
      <p:sp>
        <p:nvSpPr>
          <p:cNvPr id="3" name="TextBox 2">
            <a:extLst>
              <a:ext uri="{FF2B5EF4-FFF2-40B4-BE49-F238E27FC236}">
                <a16:creationId xmlns:a16="http://schemas.microsoft.com/office/drawing/2014/main" id="{0E234720-0A09-48FE-91C1-BB37E87A2E4F}"/>
              </a:ext>
            </a:extLst>
          </p:cNvPr>
          <p:cNvSpPr txBox="1"/>
          <p:nvPr/>
        </p:nvSpPr>
        <p:spPr>
          <a:xfrm>
            <a:off x="6177776" y="6041361"/>
            <a:ext cx="5319131"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Sources:</a:t>
            </a:r>
            <a:r>
              <a:rPr lang="en-GB" sz="1800" dirty="0">
                <a:effectLst/>
                <a:latin typeface="Arial" panose="020B0604020202020204" pitchFamily="34" charset="0"/>
                <a:ea typeface="Calibri" panose="020F0502020204030204" pitchFamily="34" charset="0"/>
                <a:cs typeface="Arial" panose="020B0604020202020204" pitchFamily="34" charset="0"/>
              </a:rPr>
              <a:t> (Mariotti &amp; Glackin, 2016)</a:t>
            </a:r>
            <a:r>
              <a:rPr lang="en-US" sz="1800" dirty="0">
                <a:solidFill>
                  <a:srgbClr val="2E2E2E"/>
                </a:solidFill>
                <a:latin typeface="Arial" panose="020B0604020202020204" pitchFamily="34" charset="0"/>
                <a:ea typeface="Calibri" panose="020F0502020204030204" pitchFamily="34" charset="0"/>
                <a:cs typeface="Arial" panose="020B0604020202020204" pitchFamily="34" charset="0"/>
              </a:rPr>
              <a:t>,</a:t>
            </a:r>
            <a:r>
              <a:rPr lang="en-GB" sz="1800" dirty="0">
                <a:effectLst/>
                <a:latin typeface="Arial" panose="020B0604020202020204" pitchFamily="34" charset="0"/>
                <a:ea typeface="Calibri" panose="020F0502020204030204" pitchFamily="34" charset="0"/>
                <a:cs typeface="Arial" panose="020B0604020202020204" pitchFamily="34" charset="0"/>
              </a:rPr>
              <a:t> Fryer</a:t>
            </a:r>
            <a:r>
              <a:rPr lang="en-GB" dirty="0">
                <a:latin typeface="Arial" panose="020B0604020202020204" pitchFamily="34" charset="0"/>
                <a:ea typeface="Calibri" panose="020F0502020204030204" pitchFamily="34" charset="0"/>
                <a:cs typeface="Arial" panose="020B0604020202020204" pitchFamily="34" charset="0"/>
              </a:rPr>
              <a:t> (</a:t>
            </a:r>
            <a:r>
              <a:rPr lang="en-GB" sz="1800" dirty="0">
                <a:effectLst/>
                <a:latin typeface="Arial" panose="020B0604020202020204" pitchFamily="34" charset="0"/>
                <a:ea typeface="Calibri" panose="020F0502020204030204" pitchFamily="34" charset="0"/>
                <a:cs typeface="Arial" panose="020B0604020202020204" pitchFamily="34" charset="0"/>
              </a:rPr>
              <a:t> 2009).</a:t>
            </a:r>
            <a:endParaRPr lang="pt-PT" sz="1800" dirty="0">
              <a:effectLst/>
              <a:latin typeface="Arial" panose="020B0604020202020204" pitchFamily="34" charset="0"/>
              <a:ea typeface="Calibri" panose="020F0502020204030204" pitchFamily="34" charset="0"/>
              <a:cs typeface="Arial" panose="020B0604020202020204" pitchFamily="34" charset="0"/>
            </a:endParaRPr>
          </a:p>
          <a:p>
            <a:r>
              <a:rPr lang="en-US" b="0" i="0" dirty="0">
                <a:effectLst/>
                <a:latin typeface="Arial" panose="020B0604020202020204" pitchFamily="34" charset="0"/>
                <a:cs typeface="Arial" panose="020B0604020202020204" pitchFamily="34" charset="0"/>
              </a:rPr>
              <a:t>Images by Bing tool online pictures.</a:t>
            </a:r>
          </a:p>
          <a:p>
            <a:endParaRPr lang="en-GB" dirty="0"/>
          </a:p>
        </p:txBody>
      </p:sp>
    </p:spTree>
    <p:extLst>
      <p:ext uri="{BB962C8B-B14F-4D97-AF65-F5344CB8AC3E}">
        <p14:creationId xmlns:p14="http://schemas.microsoft.com/office/powerpoint/2010/main" val="37261674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0C2A8CEB-6C37-426B-81F9-CC8BDBBBF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Logo&#10;&#10;Description automatically generated">
            <a:extLst>
              <a:ext uri="{FF2B5EF4-FFF2-40B4-BE49-F238E27FC236}">
                <a16:creationId xmlns:a16="http://schemas.microsoft.com/office/drawing/2014/main" id="{ACAECF44-9AD2-48AA-B1BB-4D9E94EC263D}"/>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2081" r="16426"/>
          <a:stretch/>
        </p:blipFill>
        <p:spPr>
          <a:xfrm>
            <a:off x="20444" y="57789"/>
            <a:ext cx="7200621" cy="5979029"/>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40" name="Freeform: Shape 39">
            <a:extLst>
              <a:ext uri="{FF2B5EF4-FFF2-40B4-BE49-F238E27FC236}">
                <a16:creationId xmlns:a16="http://schemas.microsoft.com/office/drawing/2014/main" id="{F3A2F260-D080-447B-9A2D-11973C05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250779"/>
            <a:ext cx="6067887" cy="4515399"/>
          </a:xfrm>
          <a:custGeom>
            <a:avLst/>
            <a:gdLst>
              <a:gd name="connsiteX0" fmla="*/ 0 w 6067887"/>
              <a:gd name="connsiteY0" fmla="*/ 0 h 4515399"/>
              <a:gd name="connsiteX1" fmla="*/ 6067887 w 6067887"/>
              <a:gd name="connsiteY1" fmla="*/ 0 h 4515399"/>
              <a:gd name="connsiteX2" fmla="*/ 4705907 w 6067887"/>
              <a:gd name="connsiteY2" fmla="*/ 4515399 h 4515399"/>
              <a:gd name="connsiteX3" fmla="*/ 0 w 6067887"/>
              <a:gd name="connsiteY3" fmla="*/ 4515399 h 4515399"/>
            </a:gdLst>
            <a:ahLst/>
            <a:cxnLst>
              <a:cxn ang="0">
                <a:pos x="connsiteX0" y="connsiteY0"/>
              </a:cxn>
              <a:cxn ang="0">
                <a:pos x="connsiteX1" y="connsiteY1"/>
              </a:cxn>
              <a:cxn ang="0">
                <a:pos x="connsiteX2" y="connsiteY2"/>
              </a:cxn>
              <a:cxn ang="0">
                <a:pos x="connsiteX3" y="connsiteY3"/>
              </a:cxn>
            </a:cxnLst>
            <a:rect l="l" t="t" r="r" b="b"/>
            <a:pathLst>
              <a:path w="6067887" h="4515399">
                <a:moveTo>
                  <a:pt x="0" y="0"/>
                </a:moveTo>
                <a:lnTo>
                  <a:pt x="6067887" y="0"/>
                </a:lnTo>
                <a:lnTo>
                  <a:pt x="4705907" y="4515399"/>
                </a:lnTo>
                <a:lnTo>
                  <a:pt x="0" y="4515399"/>
                </a:lnTo>
                <a:close/>
              </a:path>
            </a:pathLst>
          </a:cu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E35F027-4F1F-4A2F-BF64-F712A83211AA}"/>
              </a:ext>
            </a:extLst>
          </p:cNvPr>
          <p:cNvSpPr>
            <a:spLocks noGrp="1"/>
          </p:cNvSpPr>
          <p:nvPr>
            <p:ph type="title"/>
          </p:nvPr>
        </p:nvSpPr>
        <p:spPr>
          <a:xfrm>
            <a:off x="625115" y="273400"/>
            <a:ext cx="4817660" cy="977359"/>
          </a:xfrm>
        </p:spPr>
        <p:txBody>
          <a:bodyPr>
            <a:normAutofit/>
          </a:bodyPr>
          <a:lstStyle/>
          <a:p>
            <a:pPr>
              <a:lnSpc>
                <a:spcPct val="90000"/>
              </a:lnSpc>
            </a:pPr>
            <a:r>
              <a:rPr lang="en-US" sz="3200" dirty="0">
                <a:solidFill>
                  <a:schemeClr val="bg1"/>
                </a:solidFill>
              </a:rPr>
              <a:t>Product and Services</a:t>
            </a:r>
            <a:br>
              <a:rPr lang="en-US" sz="3200" dirty="0">
                <a:solidFill>
                  <a:schemeClr val="bg1"/>
                </a:solidFill>
              </a:rPr>
            </a:br>
            <a:endParaRPr lang="en-GB" sz="3200" dirty="0">
              <a:solidFill>
                <a:schemeClr val="bg1"/>
              </a:solidFill>
            </a:endParaRPr>
          </a:p>
        </p:txBody>
      </p:sp>
      <p:graphicFrame>
        <p:nvGraphicFramePr>
          <p:cNvPr id="42" name="Content Placeholder 2">
            <a:extLst>
              <a:ext uri="{FF2B5EF4-FFF2-40B4-BE49-F238E27FC236}">
                <a16:creationId xmlns:a16="http://schemas.microsoft.com/office/drawing/2014/main" id="{9B57645A-C104-4C05-84F7-35486F59A4AC}"/>
              </a:ext>
            </a:extLst>
          </p:cNvPr>
          <p:cNvGraphicFramePr>
            <a:graphicFrameLocks noGrp="1"/>
          </p:cNvGraphicFramePr>
          <p:nvPr>
            <p:ph idx="1"/>
            <p:extLst>
              <p:ext uri="{D42A27DB-BD31-4B8C-83A1-F6EECF244321}">
                <p14:modId xmlns:p14="http://schemas.microsoft.com/office/powerpoint/2010/main" val="3605056539"/>
              </p:ext>
            </p:extLst>
          </p:nvPr>
        </p:nvGraphicFramePr>
        <p:xfrm>
          <a:off x="959118" y="2107520"/>
          <a:ext cx="5201518" cy="397830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Picture 4" descr="A person holding a computer&#10;&#10;Description automatically generated with medium confidence">
            <a:extLst>
              <a:ext uri="{FF2B5EF4-FFF2-40B4-BE49-F238E27FC236}">
                <a16:creationId xmlns:a16="http://schemas.microsoft.com/office/drawing/2014/main" id="{72491DD6-838C-4621-A4A9-4FEF57616558}"/>
              </a:ext>
            </a:extLst>
          </p:cNvPr>
          <p:cNvPicPr>
            <a:picLocks noChangeAspect="1"/>
          </p:cNvPicPr>
          <p:nvPr/>
        </p:nvPicPr>
        <p:blipFill rotWithShape="1">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rcRect l="17856" r="18822"/>
          <a:stretch/>
        </p:blipFill>
        <p:spPr>
          <a:xfrm>
            <a:off x="7342903" y="165021"/>
            <a:ext cx="4671619" cy="2841246"/>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17" name="TextBox 16">
            <a:extLst>
              <a:ext uri="{FF2B5EF4-FFF2-40B4-BE49-F238E27FC236}">
                <a16:creationId xmlns:a16="http://schemas.microsoft.com/office/drawing/2014/main" id="{5779F274-5CAA-4942-A2FE-720E56762D91}"/>
              </a:ext>
            </a:extLst>
          </p:cNvPr>
          <p:cNvSpPr txBox="1"/>
          <p:nvPr/>
        </p:nvSpPr>
        <p:spPr>
          <a:xfrm>
            <a:off x="20444" y="1217485"/>
            <a:ext cx="6216859" cy="923330"/>
          </a:xfrm>
          <a:prstGeom prst="rect">
            <a:avLst/>
          </a:prstGeom>
          <a:noFill/>
        </p:spPr>
        <p:txBody>
          <a:bodyPr wrap="square" rtlCol="0">
            <a:spAutoFit/>
          </a:bodyPr>
          <a:lstStyle/>
          <a:p>
            <a:pPr algn="l"/>
            <a:r>
              <a:rPr lang="en-US" b="1" i="0" dirty="0">
                <a:effectLst/>
                <a:latin typeface="Inter"/>
              </a:rPr>
              <a:t>Your go-to place for Virtual Escape Games in Shopping Centre.</a:t>
            </a:r>
          </a:p>
          <a:p>
            <a:pPr algn="l"/>
            <a:r>
              <a:rPr lang="en-US" b="1" i="0" dirty="0">
                <a:effectLst/>
                <a:latin typeface="Inter"/>
              </a:rPr>
              <a:t>Players will work together to solve a series of challenges, puzzles, and more!</a:t>
            </a:r>
          </a:p>
        </p:txBody>
      </p:sp>
      <p:pic>
        <p:nvPicPr>
          <p:cNvPr id="11" name="Picture 10" descr="A cup of coffee&#10;&#10;Description automatically generated with medium confidence">
            <a:extLst>
              <a:ext uri="{FF2B5EF4-FFF2-40B4-BE49-F238E27FC236}">
                <a16:creationId xmlns:a16="http://schemas.microsoft.com/office/drawing/2014/main" id="{692CCFA1-9EA6-4FD7-9897-989F5F4544FD}"/>
              </a:ext>
            </a:extLst>
          </p:cNvPr>
          <p:cNvPicPr>
            <a:picLocks noChangeAspect="1"/>
          </p:cNvPicPr>
          <p:nvPr/>
        </p:nvPicPr>
        <p:blipFill rotWithShape="1">
          <a:blip r:embed="rId12">
            <a:alphaModFix/>
            <a:extLst>
              <a:ext uri="{28A0092B-C50C-407E-A947-70E740481C1C}">
                <a14:useLocalDpi xmlns:a14="http://schemas.microsoft.com/office/drawing/2010/main" val="0"/>
              </a:ext>
              <a:ext uri="{837473B0-CC2E-450A-ABE3-18F120FF3D39}">
                <a1611:picAttrSrcUrl xmlns:a1611="http://schemas.microsoft.com/office/drawing/2016/11/main" r:id="rId13"/>
              </a:ext>
            </a:extLst>
          </a:blip>
          <a:srcRect t="40648" r="-5" b="14376"/>
          <a:stretch/>
        </p:blipFill>
        <p:spPr>
          <a:xfrm>
            <a:off x="7342903" y="3047304"/>
            <a:ext cx="4846049" cy="294847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TextBox 2">
            <a:extLst>
              <a:ext uri="{FF2B5EF4-FFF2-40B4-BE49-F238E27FC236}">
                <a16:creationId xmlns:a16="http://schemas.microsoft.com/office/drawing/2014/main" id="{A0E9C595-7E01-4532-9104-DB65D00BE959}"/>
              </a:ext>
            </a:extLst>
          </p:cNvPr>
          <p:cNvSpPr txBox="1"/>
          <p:nvPr/>
        </p:nvSpPr>
        <p:spPr>
          <a:xfrm>
            <a:off x="4593456" y="6258838"/>
            <a:ext cx="13274683" cy="923330"/>
          </a:xfrm>
          <a:prstGeom prst="rect">
            <a:avLst/>
          </a:prstGeom>
          <a:noFill/>
        </p:spPr>
        <p:txBody>
          <a:bodyPr wrap="square" rtlCol="0">
            <a:spAutoFit/>
          </a:bodyPr>
          <a:lstStyle/>
          <a:p>
            <a:r>
              <a:rPr lang="en-GB" dirty="0"/>
              <a:t>Sources:</a:t>
            </a:r>
            <a:r>
              <a:rPr lang="en-GB" sz="1800" dirty="0">
                <a:effectLst/>
                <a:latin typeface="Arial" panose="020B0604020202020204" pitchFamily="34" charset="0"/>
                <a:ea typeface="Calibri" panose="020F0502020204030204" pitchFamily="34" charset="0"/>
                <a:cs typeface="Arial" panose="020B0604020202020204" pitchFamily="34" charset="0"/>
              </a:rPr>
              <a:t> Avlonitis &amp; Papastathopoulou(2006),</a:t>
            </a:r>
            <a:r>
              <a:rPr lang="en-GB" sz="1800" dirty="0">
                <a:effectLst/>
                <a:latin typeface="Calibri" panose="020F0502020204030204" pitchFamily="34" charset="0"/>
                <a:ea typeface="Calibri" panose="020F0502020204030204" pitchFamily="34" charset="0"/>
                <a:cs typeface="Times New Roman" panose="02020603050405020304" pitchFamily="18" charset="0"/>
              </a:rPr>
              <a:t> Rosa, et al., (2019), pp31-32</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r>
              <a:rPr lang="en-US" b="0" i="0" dirty="0">
                <a:effectLst/>
                <a:latin typeface="Arial" panose="020B0604020202020204" pitchFamily="34" charset="0"/>
                <a:cs typeface="Arial" panose="020B0604020202020204" pitchFamily="34" charset="0"/>
              </a:rPr>
              <a:t>Images  by Bing tool online pictures.</a:t>
            </a:r>
            <a:endParaRPr lang="pt-PT" sz="18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60466163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4BE9D4C4-9FA3-4885-A769-301639CC7A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79" name="Freeform: Shape 78">
            <a:extLst>
              <a:ext uri="{FF2B5EF4-FFF2-40B4-BE49-F238E27FC236}">
                <a16:creationId xmlns:a16="http://schemas.microsoft.com/office/drawing/2014/main" id="{4524F065-9F7C-400C-9A20-B343BFAA6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2627" y="-4"/>
            <a:ext cx="8139373" cy="6858000"/>
          </a:xfrm>
          <a:custGeom>
            <a:avLst/>
            <a:gdLst>
              <a:gd name="connsiteX0" fmla="*/ 5181344 w 8139373"/>
              <a:gd name="connsiteY0" fmla="*/ 0 h 6858000"/>
              <a:gd name="connsiteX1" fmla="*/ 8139373 w 8139373"/>
              <a:gd name="connsiteY1" fmla="*/ 0 h 6858000"/>
              <a:gd name="connsiteX2" fmla="*/ 8139373 w 8139373"/>
              <a:gd name="connsiteY2" fmla="*/ 6858000 h 6858000"/>
              <a:gd name="connsiteX3" fmla="*/ 0 w 813937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139373" h="6858000">
                <a:moveTo>
                  <a:pt x="5181344" y="0"/>
                </a:moveTo>
                <a:lnTo>
                  <a:pt x="8139373" y="0"/>
                </a:lnTo>
                <a:lnTo>
                  <a:pt x="8139373"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177088C-A90E-4E7D-ABBE-3C95BA04B994}"/>
              </a:ext>
            </a:extLst>
          </p:cNvPr>
          <p:cNvSpPr>
            <a:spLocks noGrp="1"/>
          </p:cNvSpPr>
          <p:nvPr>
            <p:ph type="title"/>
          </p:nvPr>
        </p:nvSpPr>
        <p:spPr>
          <a:xfrm>
            <a:off x="328969" y="230056"/>
            <a:ext cx="2647912" cy="2043125"/>
          </a:xfrm>
        </p:spPr>
        <p:txBody>
          <a:bodyPr vert="horz" lIns="91440" tIns="45720" rIns="91440" bIns="45720" rtlCol="0" anchor="ctr">
            <a:normAutofit/>
          </a:bodyPr>
          <a:lstStyle/>
          <a:p>
            <a:pPr marL="0" indent="0">
              <a:lnSpc>
                <a:spcPct val="90000"/>
              </a:lnSpc>
            </a:pPr>
            <a:br>
              <a:rPr lang="en-US" sz="2500" dirty="0"/>
            </a:br>
            <a:r>
              <a:rPr lang="en-US" altLang="en-US" sz="2500" dirty="0"/>
              <a:t>Market Audit: Competitors  and</a:t>
            </a:r>
            <a:br>
              <a:rPr lang="en-US" altLang="en-US" sz="2500" dirty="0"/>
            </a:br>
            <a:r>
              <a:rPr lang="en-US" altLang="en-US" sz="2500" dirty="0"/>
              <a:t>SWOT Analysis</a:t>
            </a:r>
            <a:br>
              <a:rPr lang="en-US" altLang="en-US" sz="2500" dirty="0"/>
            </a:br>
            <a:endParaRPr lang="en-US" sz="2500" dirty="0"/>
          </a:p>
        </p:txBody>
      </p:sp>
      <p:sp>
        <p:nvSpPr>
          <p:cNvPr id="81" name="Isosceles Triangle 80">
            <a:extLst>
              <a:ext uri="{FF2B5EF4-FFF2-40B4-BE49-F238E27FC236}">
                <a16:creationId xmlns:a16="http://schemas.microsoft.com/office/drawing/2014/main" id="{7EB6695E-BED5-4DA3-8C9B-AD301AEF47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35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8ABFC348-3E61-4462-8277-96DA104CE398}"/>
              </a:ext>
            </a:extLst>
          </p:cNvPr>
          <p:cNvSpPr>
            <a:spLocks noGrp="1"/>
          </p:cNvSpPr>
          <p:nvPr>
            <p:ph idx="1"/>
          </p:nvPr>
        </p:nvSpPr>
        <p:spPr>
          <a:xfrm>
            <a:off x="677334" y="2795618"/>
            <a:ext cx="3749061" cy="3005289"/>
          </a:xfrm>
        </p:spPr>
        <p:txBody>
          <a:bodyPr vert="horz" lIns="91440" tIns="45720" rIns="91440" bIns="45720" rtlCol="0">
            <a:normAutofit/>
          </a:bodyPr>
          <a:lstStyle/>
          <a:p>
            <a:pPr marL="0" indent="0">
              <a:buNone/>
            </a:pPr>
            <a:br>
              <a:rPr lang="en-US" altLang="en-US" sz="1600"/>
            </a:br>
            <a:endParaRPr lang="en-US" sz="1600"/>
          </a:p>
        </p:txBody>
      </p:sp>
      <p:sp>
        <p:nvSpPr>
          <p:cNvPr id="83" name="Freeform: Shape 82">
            <a:extLst>
              <a:ext uri="{FF2B5EF4-FFF2-40B4-BE49-F238E27FC236}">
                <a16:creationId xmlns:a16="http://schemas.microsoft.com/office/drawing/2014/main" id="{46DB9E65-E072-43AF-A8C9-9744BA0CC2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6867" y="6"/>
            <a:ext cx="4831627" cy="4520011"/>
          </a:xfrm>
          <a:custGeom>
            <a:avLst/>
            <a:gdLst>
              <a:gd name="connsiteX0" fmla="*/ 0 w 4831627"/>
              <a:gd name="connsiteY0" fmla="*/ 0 h 4520011"/>
              <a:gd name="connsiteX1" fmla="*/ 4831627 w 4831627"/>
              <a:gd name="connsiteY1" fmla="*/ 0 h 4520011"/>
              <a:gd name="connsiteX2" fmla="*/ 1416677 w 4831627"/>
              <a:gd name="connsiteY2" fmla="*/ 4520011 h 4520011"/>
            </a:gdLst>
            <a:ahLst/>
            <a:cxnLst>
              <a:cxn ang="0">
                <a:pos x="connsiteX0" y="connsiteY0"/>
              </a:cxn>
              <a:cxn ang="0">
                <a:pos x="connsiteX1" y="connsiteY1"/>
              </a:cxn>
              <a:cxn ang="0">
                <a:pos x="connsiteX2" y="connsiteY2"/>
              </a:cxn>
            </a:cxnLst>
            <a:rect l="l" t="t" r="r" b="b"/>
            <a:pathLst>
              <a:path w="4831627" h="4520011">
                <a:moveTo>
                  <a:pt x="0" y="0"/>
                </a:moveTo>
                <a:lnTo>
                  <a:pt x="4831627" y="0"/>
                </a:lnTo>
                <a:lnTo>
                  <a:pt x="1416677" y="452001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person holding a computer&#10;&#10;Description automatically generated with medium confidence">
            <a:extLst>
              <a:ext uri="{FF2B5EF4-FFF2-40B4-BE49-F238E27FC236}">
                <a16:creationId xmlns:a16="http://schemas.microsoft.com/office/drawing/2014/main" id="{AB8B92A2-3CD5-4554-95E2-2E4C6232CDF3}"/>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1325" r="32291" b="-1"/>
          <a:stretch/>
        </p:blipFill>
        <p:spPr>
          <a:xfrm>
            <a:off x="224366" y="2463552"/>
            <a:ext cx="2886635" cy="3669421"/>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graphicFrame>
        <p:nvGraphicFramePr>
          <p:cNvPr id="9" name="Table 4">
            <a:extLst>
              <a:ext uri="{FF2B5EF4-FFF2-40B4-BE49-F238E27FC236}">
                <a16:creationId xmlns:a16="http://schemas.microsoft.com/office/drawing/2014/main" id="{D1C21990-F7C3-48D2-8242-26510DA79CA1}"/>
              </a:ext>
            </a:extLst>
          </p:cNvPr>
          <p:cNvGraphicFramePr>
            <a:graphicFrameLocks/>
          </p:cNvGraphicFramePr>
          <p:nvPr>
            <p:extLst>
              <p:ext uri="{D42A27DB-BD31-4B8C-83A1-F6EECF244321}">
                <p14:modId xmlns:p14="http://schemas.microsoft.com/office/powerpoint/2010/main" val="1330736399"/>
              </p:ext>
            </p:extLst>
          </p:nvPr>
        </p:nvGraphicFramePr>
        <p:xfrm>
          <a:off x="3477476" y="94955"/>
          <a:ext cx="8408894" cy="5896323"/>
        </p:xfrm>
        <a:graphic>
          <a:graphicData uri="http://schemas.openxmlformats.org/drawingml/2006/table">
            <a:tbl>
              <a:tblPr firstRow="1" bandRow="1">
                <a:noFill/>
                <a:tableStyleId>{5C22544A-7EE6-4342-B048-85BDC9FD1C3A}</a:tableStyleId>
              </a:tblPr>
              <a:tblGrid>
                <a:gridCol w="1197866">
                  <a:extLst>
                    <a:ext uri="{9D8B030D-6E8A-4147-A177-3AD203B41FA5}">
                      <a16:colId xmlns:a16="http://schemas.microsoft.com/office/drawing/2014/main" val="3219937349"/>
                    </a:ext>
                  </a:extLst>
                </a:gridCol>
                <a:gridCol w="1676572">
                  <a:extLst>
                    <a:ext uri="{9D8B030D-6E8A-4147-A177-3AD203B41FA5}">
                      <a16:colId xmlns:a16="http://schemas.microsoft.com/office/drawing/2014/main" val="870482828"/>
                    </a:ext>
                  </a:extLst>
                </a:gridCol>
                <a:gridCol w="1578577">
                  <a:extLst>
                    <a:ext uri="{9D8B030D-6E8A-4147-A177-3AD203B41FA5}">
                      <a16:colId xmlns:a16="http://schemas.microsoft.com/office/drawing/2014/main" val="3263213429"/>
                    </a:ext>
                  </a:extLst>
                </a:gridCol>
                <a:gridCol w="1568559">
                  <a:extLst>
                    <a:ext uri="{9D8B030D-6E8A-4147-A177-3AD203B41FA5}">
                      <a16:colId xmlns:a16="http://schemas.microsoft.com/office/drawing/2014/main" val="1568510237"/>
                    </a:ext>
                  </a:extLst>
                </a:gridCol>
                <a:gridCol w="2387320">
                  <a:extLst>
                    <a:ext uri="{9D8B030D-6E8A-4147-A177-3AD203B41FA5}">
                      <a16:colId xmlns:a16="http://schemas.microsoft.com/office/drawing/2014/main" val="521879498"/>
                    </a:ext>
                  </a:extLst>
                </a:gridCol>
              </a:tblGrid>
              <a:tr h="506313">
                <a:tc>
                  <a:txBody>
                    <a:bodyPr/>
                    <a:lstStyle/>
                    <a:p>
                      <a:r>
                        <a:rPr lang="en-GB" sz="1400" b="1" kern="1200" cap="none" spc="0" dirty="0">
                          <a:solidFill>
                            <a:schemeClr val="bg1"/>
                          </a:solidFill>
                          <a:effectLst/>
                          <a:latin typeface="Arial" panose="020B0604020202020204" pitchFamily="34" charset="0"/>
                          <a:ea typeface="+mn-ea"/>
                          <a:cs typeface="Arial" panose="020B0604020202020204" pitchFamily="34" charset="0"/>
                        </a:rPr>
                        <a:t>Factors</a:t>
                      </a:r>
                      <a:endParaRPr lang="en-GB" sz="1400" b="1" cap="none" spc="0" dirty="0">
                        <a:solidFill>
                          <a:schemeClr val="bg1"/>
                        </a:solidFill>
                        <a:latin typeface="Arial" panose="020B0604020202020204" pitchFamily="34" charset="0"/>
                        <a:cs typeface="Arial" panose="020B0604020202020204" pitchFamily="34" charset="0"/>
                      </a:endParaRPr>
                    </a:p>
                  </a:txBody>
                  <a:tcPr marL="34869" marR="24907" marT="49813" marB="498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r>
                        <a:rPr lang="en-GB" sz="1400" b="1" kern="1200" cap="none" spc="0">
                          <a:solidFill>
                            <a:schemeClr val="bg1"/>
                          </a:solidFill>
                          <a:effectLst/>
                          <a:latin typeface="Arial" panose="020B0604020202020204" pitchFamily="34" charset="0"/>
                          <a:ea typeface="+mn-ea"/>
                          <a:cs typeface="Arial" panose="020B0604020202020204" pitchFamily="34" charset="0"/>
                        </a:rPr>
                        <a:t>Ours company </a:t>
                      </a:r>
                      <a:endParaRPr lang="en-GB" sz="1400" b="1" cap="none" spc="0" dirty="0">
                        <a:solidFill>
                          <a:schemeClr val="bg1"/>
                        </a:solidFill>
                        <a:latin typeface="Arial" panose="020B0604020202020204" pitchFamily="34" charset="0"/>
                        <a:cs typeface="Arial" panose="020B0604020202020204" pitchFamily="34" charset="0"/>
                      </a:endParaRPr>
                    </a:p>
                  </a:txBody>
                  <a:tcPr marL="34869" marR="24907" marT="49813" marB="498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r>
                        <a:rPr lang="en-GB" sz="1400" b="1" kern="1200" cap="none" spc="0" dirty="0">
                          <a:solidFill>
                            <a:schemeClr val="bg1"/>
                          </a:solidFill>
                          <a:effectLst/>
                          <a:latin typeface="Arial" panose="020B0604020202020204" pitchFamily="34" charset="0"/>
                          <a:ea typeface="+mn-ea"/>
                          <a:cs typeface="Arial" panose="020B0604020202020204" pitchFamily="34" charset="0"/>
                        </a:rPr>
                        <a:t>Company A</a:t>
                      </a:r>
                      <a:endParaRPr lang="en-GB" sz="1400" b="1" cap="none" spc="0" dirty="0">
                        <a:solidFill>
                          <a:schemeClr val="bg1"/>
                        </a:solidFill>
                        <a:latin typeface="Arial" panose="020B0604020202020204" pitchFamily="34" charset="0"/>
                        <a:cs typeface="Arial" panose="020B0604020202020204" pitchFamily="34" charset="0"/>
                      </a:endParaRPr>
                    </a:p>
                  </a:txBody>
                  <a:tcPr marL="34869" marR="24907" marT="49813" marB="498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r>
                        <a:rPr lang="en-GB" sz="1400" b="1" kern="1200" cap="none" spc="0">
                          <a:solidFill>
                            <a:schemeClr val="bg1"/>
                          </a:solidFill>
                          <a:effectLst/>
                          <a:latin typeface="Arial" panose="020B0604020202020204" pitchFamily="34" charset="0"/>
                          <a:ea typeface="+mn-ea"/>
                          <a:cs typeface="Arial" panose="020B0604020202020204" pitchFamily="34" charset="0"/>
                        </a:rPr>
                        <a:t>Company B</a:t>
                      </a:r>
                      <a:endParaRPr lang="en-GB" sz="1400" b="1" cap="none" spc="0">
                        <a:solidFill>
                          <a:schemeClr val="bg1"/>
                        </a:solidFill>
                        <a:latin typeface="Arial" panose="020B0604020202020204" pitchFamily="34" charset="0"/>
                        <a:cs typeface="Arial" panose="020B0604020202020204" pitchFamily="34" charset="0"/>
                      </a:endParaRPr>
                    </a:p>
                  </a:txBody>
                  <a:tcPr marL="34869" marR="24907" marT="49813" marB="498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r>
                        <a:rPr lang="en-GB" sz="1400" b="1" kern="1200" cap="none" spc="0" dirty="0">
                          <a:solidFill>
                            <a:schemeClr val="bg1"/>
                          </a:solidFill>
                          <a:effectLst/>
                          <a:latin typeface="Arial" panose="020B0604020202020204" pitchFamily="34" charset="0"/>
                          <a:ea typeface="+mn-ea"/>
                          <a:cs typeface="Arial" panose="020B0604020202020204" pitchFamily="34" charset="0"/>
                        </a:rPr>
                        <a:t>Company C</a:t>
                      </a:r>
                      <a:endParaRPr lang="en-GB" sz="1400" b="1" cap="none" spc="0" dirty="0">
                        <a:solidFill>
                          <a:schemeClr val="bg1"/>
                        </a:solidFill>
                        <a:latin typeface="Arial" panose="020B0604020202020204" pitchFamily="34" charset="0"/>
                        <a:cs typeface="Arial" panose="020B0604020202020204" pitchFamily="34" charset="0"/>
                      </a:endParaRPr>
                    </a:p>
                  </a:txBody>
                  <a:tcPr marL="34869" marR="24907" marT="49813" marB="498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3405394384"/>
                  </a:ext>
                </a:extLst>
              </a:tr>
              <a:tr h="527638">
                <a:tc>
                  <a:txBody>
                    <a:bodyPr/>
                    <a:lstStyle/>
                    <a:p>
                      <a:endParaRPr lang="en-GB" sz="1400" cap="none" spc="0" dirty="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kern="1200" cap="none" spc="0">
                          <a:solidFill>
                            <a:schemeClr val="tx1"/>
                          </a:solidFill>
                          <a:effectLst/>
                          <a:latin typeface="Arial" panose="020B0604020202020204" pitchFamily="34" charset="0"/>
                          <a:ea typeface="+mn-ea"/>
                          <a:cs typeface="Arial" panose="020B0604020202020204" pitchFamily="34" charset="0"/>
                        </a:rPr>
                        <a:t>Virtual Escape Café</a:t>
                      </a:r>
                      <a:endParaRPr lang="en-GB" sz="1400" cap="none" spc="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kern="1200" cap="none" spc="0" dirty="0">
                          <a:solidFill>
                            <a:schemeClr val="tx1"/>
                          </a:solidFill>
                          <a:effectLst/>
                          <a:latin typeface="Arial" panose="020B0604020202020204" pitchFamily="34" charset="0"/>
                          <a:ea typeface="+mn-ea"/>
                          <a:cs typeface="Arial" panose="020B0604020202020204" pitchFamily="34" charset="0"/>
                        </a:rPr>
                        <a:t>Wanyoo Esports studio</a:t>
                      </a:r>
                      <a:endParaRPr lang="en-GB" sz="1400" cap="none" spc="0" dirty="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GB" sz="1400" kern="1200" cap="none" spc="0" dirty="0">
                          <a:solidFill>
                            <a:schemeClr val="tx1"/>
                          </a:solidFill>
                          <a:effectLst/>
                          <a:latin typeface="Arial" panose="020B0604020202020204" pitchFamily="34" charset="0"/>
                          <a:ea typeface="+mn-ea"/>
                          <a:cs typeface="Arial" panose="020B0604020202020204" pitchFamily="34" charset="0"/>
                        </a:rPr>
                        <a:t>Belong Gaming </a:t>
                      </a:r>
                      <a:endParaRPr lang="en-GB" sz="1400" cap="none" spc="0" dirty="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b="0" kern="1200" cap="none" spc="0" dirty="0">
                          <a:solidFill>
                            <a:schemeClr val="tx1"/>
                          </a:solidFill>
                          <a:effectLst/>
                          <a:latin typeface="Arial" panose="020B0604020202020204" pitchFamily="34" charset="0"/>
                          <a:ea typeface="+mn-ea"/>
                          <a:cs typeface="Arial" panose="020B0604020202020204" pitchFamily="34" charset="0"/>
                        </a:rPr>
                        <a:t>Loading bar</a:t>
                      </a:r>
                      <a:endParaRPr lang="en-GB" sz="1400" b="0" cap="none" spc="0" dirty="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729695724"/>
                  </a:ext>
                </a:extLst>
              </a:tr>
              <a:tr h="632285">
                <a:tc>
                  <a:txBody>
                    <a:bodyPr/>
                    <a:lstStyle/>
                    <a:p>
                      <a:r>
                        <a:rPr lang="en-GB" sz="1400" kern="1200" cap="none" spc="0" dirty="0">
                          <a:solidFill>
                            <a:schemeClr val="tx1"/>
                          </a:solidFill>
                          <a:effectLst/>
                          <a:latin typeface="Arial" panose="020B0604020202020204" pitchFamily="34" charset="0"/>
                          <a:ea typeface="+mn-ea"/>
                          <a:cs typeface="Arial" panose="020B0604020202020204" pitchFamily="34" charset="0"/>
                        </a:rPr>
                        <a:t>Industry</a:t>
                      </a:r>
                      <a:endParaRPr lang="en-GB" sz="1400" cap="none" spc="0" dirty="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r>
                        <a:rPr lang="en-GB" sz="1400" b="0" kern="1200" cap="none" spc="0" dirty="0">
                          <a:solidFill>
                            <a:schemeClr val="tx1"/>
                          </a:solidFill>
                          <a:effectLst/>
                          <a:latin typeface="Arial" panose="020B0604020202020204" pitchFamily="34" charset="0"/>
                          <a:ea typeface="+mn-ea"/>
                          <a:cs typeface="Arial" panose="020B0604020202020204" pitchFamily="34" charset="0"/>
                        </a:rPr>
                        <a:t>Catering and </a:t>
                      </a:r>
                      <a:r>
                        <a:rPr lang="pt-PT" sz="1400" b="0" i="0" kern="1200" dirty="0">
                          <a:solidFill>
                            <a:schemeClr val="tx1"/>
                          </a:solidFill>
                          <a:effectLst/>
                          <a:latin typeface="Arial" panose="020B0604020202020204" pitchFamily="34" charset="0"/>
                          <a:ea typeface="+mn-ea"/>
                          <a:cs typeface="Arial" panose="020B0604020202020204" pitchFamily="34" charset="0"/>
                        </a:rPr>
                        <a:t>Entertainment services</a:t>
                      </a:r>
                      <a:endParaRPr lang="en-GB" sz="1400" cap="none" spc="0" dirty="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r>
                        <a:rPr lang="pt-PT" sz="1400" b="0" i="0" kern="1200" dirty="0">
                          <a:solidFill>
                            <a:schemeClr val="dk1"/>
                          </a:solidFill>
                          <a:effectLst/>
                          <a:latin typeface="+mn-lt"/>
                          <a:ea typeface="+mn-ea"/>
                          <a:cs typeface="+mn-cs"/>
                        </a:rPr>
                        <a:t>Entertainment services</a:t>
                      </a:r>
                    </a:p>
                    <a:p>
                      <a:endParaRPr lang="en-GB" sz="1400" cap="none" spc="0" dirty="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r>
                        <a:rPr lang="pt-PT" sz="1400" b="0" i="0" kern="1200" dirty="0">
                          <a:solidFill>
                            <a:schemeClr val="dk1"/>
                          </a:solidFill>
                          <a:effectLst/>
                          <a:latin typeface="Arial" panose="020B0604020202020204" pitchFamily="34" charset="0"/>
                          <a:ea typeface="+mn-ea"/>
                          <a:cs typeface="Arial" panose="020B0604020202020204" pitchFamily="34" charset="0"/>
                        </a:rPr>
                        <a:t>Entertainment services</a:t>
                      </a:r>
                      <a:endParaRPr lang="en-GB" sz="1400" cap="none" spc="0" dirty="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r>
                        <a:rPr lang="en-GB" sz="1400" b="0" kern="1200" cap="none" spc="0" dirty="0">
                          <a:solidFill>
                            <a:schemeClr val="tx1"/>
                          </a:solidFill>
                          <a:effectLst/>
                          <a:latin typeface="Arial" panose="020B0604020202020204" pitchFamily="34" charset="0"/>
                          <a:ea typeface="+mn-ea"/>
                          <a:cs typeface="Arial" panose="020B0604020202020204" pitchFamily="34" charset="0"/>
                        </a:rPr>
                        <a:t>Catering and </a:t>
                      </a:r>
                      <a:r>
                        <a:rPr lang="pt-PT" sz="1400" b="0" i="0" kern="1200" dirty="0">
                          <a:solidFill>
                            <a:schemeClr val="dk1"/>
                          </a:solidFill>
                          <a:effectLst/>
                          <a:latin typeface="Arial" panose="020B0604020202020204" pitchFamily="34" charset="0"/>
                          <a:ea typeface="+mn-ea"/>
                          <a:cs typeface="Arial" panose="020B0604020202020204" pitchFamily="34" charset="0"/>
                        </a:rPr>
                        <a:t>Entertainment services</a:t>
                      </a:r>
                      <a:endParaRPr lang="en-GB" sz="1400" b="0" cap="none" spc="0" dirty="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2412365332"/>
                  </a:ext>
                </a:extLst>
              </a:tr>
              <a:tr h="442240">
                <a:tc>
                  <a:txBody>
                    <a:bodyPr/>
                    <a:lstStyle/>
                    <a:p>
                      <a:r>
                        <a:rPr lang="en-GB" sz="1400" kern="1200" cap="none" spc="0">
                          <a:solidFill>
                            <a:schemeClr val="tx1"/>
                          </a:solidFill>
                          <a:effectLst/>
                          <a:latin typeface="Arial" panose="020B0604020202020204" pitchFamily="34" charset="0"/>
                          <a:ea typeface="+mn-ea"/>
                          <a:cs typeface="Arial" panose="020B0604020202020204" pitchFamily="34" charset="0"/>
                        </a:rPr>
                        <a:t>Products or services</a:t>
                      </a:r>
                      <a:endParaRPr lang="en-GB" sz="1400" cap="none" spc="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r>
                        <a:rPr lang="en-GB" sz="1400" kern="1200" cap="none" spc="0" dirty="0">
                          <a:solidFill>
                            <a:schemeClr val="tx1"/>
                          </a:solidFill>
                          <a:effectLst/>
                          <a:latin typeface="Arial" panose="020B0604020202020204" pitchFamily="34" charset="0"/>
                          <a:ea typeface="+mn-ea"/>
                          <a:cs typeface="Arial" panose="020B0604020202020204" pitchFamily="34" charset="0"/>
                        </a:rPr>
                        <a:t>Gamers room, refreshments </a:t>
                      </a:r>
                      <a:endParaRPr lang="en-GB" sz="1400" cap="none" spc="0" dirty="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kern="1200" cap="none" spc="0" dirty="0">
                          <a:solidFill>
                            <a:schemeClr val="tx1"/>
                          </a:solidFill>
                          <a:effectLst/>
                          <a:latin typeface="Arial" panose="020B0604020202020204" pitchFamily="34" charset="0"/>
                          <a:ea typeface="+mn-ea"/>
                          <a:cs typeface="Arial" panose="020B0604020202020204" pitchFamily="34" charset="0"/>
                        </a:rPr>
                        <a:t>Gamers room </a:t>
                      </a:r>
                      <a:endParaRPr lang="en-GB" sz="1400" cap="none" spc="0" dirty="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kern="1200" cap="none" spc="0" dirty="0">
                          <a:solidFill>
                            <a:schemeClr val="tx1"/>
                          </a:solidFill>
                          <a:effectLst/>
                          <a:latin typeface="Arial" panose="020B0604020202020204" pitchFamily="34" charset="0"/>
                          <a:ea typeface="+mn-ea"/>
                          <a:cs typeface="Arial" panose="020B0604020202020204" pitchFamily="34" charset="0"/>
                        </a:rPr>
                        <a:t>Gamers areas </a:t>
                      </a:r>
                      <a:endParaRPr lang="en-GB" sz="1400" cap="none" spc="0" dirty="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kern="1200" cap="none" spc="0" dirty="0">
                          <a:solidFill>
                            <a:schemeClr val="tx1"/>
                          </a:solidFill>
                          <a:effectLst/>
                          <a:latin typeface="Arial" panose="020B0604020202020204" pitchFamily="34" charset="0"/>
                          <a:ea typeface="+mn-ea"/>
                          <a:cs typeface="Arial" panose="020B0604020202020204" pitchFamily="34" charset="0"/>
                        </a:rPr>
                        <a:t>Bar game</a:t>
                      </a:r>
                      <a:endParaRPr lang="en-GB" sz="1400" cap="none" spc="0" dirty="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625734598"/>
                  </a:ext>
                </a:extLst>
              </a:tr>
              <a:tr h="442240">
                <a:tc>
                  <a:txBody>
                    <a:bodyPr/>
                    <a:lstStyle/>
                    <a:p>
                      <a:r>
                        <a:rPr lang="en-GB" sz="1400" kern="1200" cap="none" spc="0">
                          <a:solidFill>
                            <a:schemeClr val="tx1"/>
                          </a:solidFill>
                          <a:effectLst/>
                          <a:latin typeface="Arial" panose="020B0604020202020204" pitchFamily="34" charset="0"/>
                          <a:ea typeface="+mn-ea"/>
                          <a:cs typeface="Arial" panose="020B0604020202020204" pitchFamily="34" charset="0"/>
                        </a:rPr>
                        <a:t>Key success factors</a:t>
                      </a:r>
                      <a:endParaRPr lang="en-GB" sz="1400" cap="none" spc="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r>
                        <a:rPr lang="en-GB" sz="1400" kern="1200" cap="none" spc="0">
                          <a:solidFill>
                            <a:schemeClr val="tx1"/>
                          </a:solidFill>
                          <a:effectLst/>
                          <a:latin typeface="Arial" panose="020B0604020202020204" pitchFamily="34" charset="0"/>
                          <a:ea typeface="+mn-ea"/>
                          <a:cs typeface="Arial" panose="020B0604020202020204" pitchFamily="34" charset="0"/>
                        </a:rPr>
                        <a:t>new in the area</a:t>
                      </a:r>
                      <a:endParaRPr lang="en-GB" sz="1400" cap="none" spc="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r>
                        <a:rPr lang="en-GB" sz="1400" kern="1200" cap="none" spc="0">
                          <a:solidFill>
                            <a:schemeClr val="tx1"/>
                          </a:solidFill>
                          <a:effectLst/>
                          <a:latin typeface="Arial" panose="020B0604020202020204" pitchFamily="34" charset="0"/>
                          <a:ea typeface="+mn-ea"/>
                          <a:cs typeface="Arial" panose="020B0604020202020204" pitchFamily="34" charset="0"/>
                        </a:rPr>
                        <a:t>huge players rooms </a:t>
                      </a:r>
                      <a:endParaRPr lang="en-GB" sz="1400" cap="none" spc="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r>
                        <a:rPr lang="en-GB" sz="1400" kern="1200" cap="none" spc="0">
                          <a:solidFill>
                            <a:schemeClr val="tx1"/>
                          </a:solidFill>
                          <a:effectLst/>
                          <a:latin typeface="Arial" panose="020B0604020202020204" pitchFamily="34" charset="0"/>
                          <a:ea typeface="+mn-ea"/>
                          <a:cs typeface="Arial" panose="020B0604020202020204" pitchFamily="34" charset="0"/>
                        </a:rPr>
                        <a:t>separate areas for duos </a:t>
                      </a:r>
                      <a:endParaRPr lang="en-GB" sz="1400" cap="none" spc="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r>
                        <a:rPr lang="en-GB" sz="1400" kern="1200" cap="none" spc="0">
                          <a:solidFill>
                            <a:schemeClr val="tx1"/>
                          </a:solidFill>
                          <a:effectLst/>
                          <a:latin typeface="Arial" panose="020B0604020202020204" pitchFamily="34" charset="0"/>
                          <a:ea typeface="+mn-ea"/>
                          <a:cs typeface="Arial" panose="020B0604020202020204" pitchFamily="34" charset="0"/>
                        </a:rPr>
                        <a:t>alcohol available</a:t>
                      </a:r>
                      <a:endParaRPr lang="en-GB" sz="1400" cap="none" spc="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3307534241"/>
                  </a:ext>
                </a:extLst>
              </a:tr>
              <a:tr h="439630">
                <a:tc>
                  <a:txBody>
                    <a:bodyPr/>
                    <a:lstStyle/>
                    <a:p>
                      <a:r>
                        <a:rPr lang="en-GB" sz="1400" kern="1200" cap="none" spc="0">
                          <a:solidFill>
                            <a:schemeClr val="tx1"/>
                          </a:solidFill>
                          <a:effectLst/>
                          <a:latin typeface="Arial" panose="020B0604020202020204" pitchFamily="34" charset="0"/>
                          <a:ea typeface="+mn-ea"/>
                          <a:cs typeface="Arial" panose="020B0604020202020204" pitchFamily="34" charset="0"/>
                        </a:rPr>
                        <a:t>Brunch</a:t>
                      </a:r>
                      <a:endParaRPr lang="en-GB" sz="1400" cap="none" spc="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r>
                        <a:rPr lang="en-GB" sz="1400" kern="1200" cap="none" spc="0" dirty="0">
                          <a:solidFill>
                            <a:schemeClr val="tx1"/>
                          </a:solidFill>
                          <a:effectLst/>
                          <a:latin typeface="Arial" panose="020B0604020202020204" pitchFamily="34" charset="0"/>
                          <a:ea typeface="+mn-ea"/>
                          <a:cs typeface="Arial" panose="020B0604020202020204" pitchFamily="34" charset="0"/>
                        </a:rPr>
                        <a:t>Birmingham</a:t>
                      </a:r>
                      <a:endParaRPr lang="en-GB" sz="1400" cap="none" spc="0" dirty="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cap="none" spc="0" dirty="0">
                          <a:solidFill>
                            <a:schemeClr val="tx1"/>
                          </a:solidFill>
                          <a:latin typeface="Arial" panose="020B0604020202020204" pitchFamily="34" charset="0"/>
                          <a:cs typeface="Arial" panose="020B0604020202020204" pitchFamily="34" charset="0"/>
                        </a:rPr>
                        <a:t>London</a:t>
                      </a: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kern="1200" cap="none" spc="0" dirty="0">
                          <a:solidFill>
                            <a:schemeClr val="tx1"/>
                          </a:solidFill>
                          <a:effectLst/>
                          <a:latin typeface="Arial" panose="020B0604020202020204" pitchFamily="34" charset="0"/>
                          <a:ea typeface="+mn-ea"/>
                          <a:cs typeface="Arial" panose="020B0604020202020204" pitchFamily="34" charset="0"/>
                        </a:rPr>
                        <a:t>London</a:t>
                      </a:r>
                      <a:endParaRPr lang="en-GB" sz="1400" cap="none" spc="0" dirty="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kern="1200" cap="none" spc="0" dirty="0">
                          <a:solidFill>
                            <a:schemeClr val="tx1"/>
                          </a:solidFill>
                          <a:effectLst/>
                          <a:latin typeface="Arial" panose="020B0604020202020204" pitchFamily="34" charset="0"/>
                          <a:ea typeface="+mn-ea"/>
                          <a:cs typeface="Arial" panose="020B0604020202020204" pitchFamily="34" charset="0"/>
                        </a:rPr>
                        <a:t>London and Birmingham gamers bars</a:t>
                      </a:r>
                      <a:endParaRPr lang="en-GB" sz="1400" cap="none" spc="0" dirty="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94620782"/>
                  </a:ext>
                </a:extLst>
              </a:tr>
              <a:tr h="439630">
                <a:tc>
                  <a:txBody>
                    <a:bodyPr/>
                    <a:lstStyle/>
                    <a:p>
                      <a:r>
                        <a:rPr lang="en-GB" sz="1400" kern="1200" cap="none" spc="0">
                          <a:solidFill>
                            <a:schemeClr val="tx1"/>
                          </a:solidFill>
                          <a:effectLst/>
                          <a:latin typeface="Arial" panose="020B0604020202020204" pitchFamily="34" charset="0"/>
                          <a:ea typeface="+mn-ea"/>
                          <a:cs typeface="Arial" panose="020B0604020202020204" pitchFamily="34" charset="0"/>
                        </a:rPr>
                        <a:t>Advertising </a:t>
                      </a:r>
                      <a:endParaRPr lang="en-GB" sz="1400" cap="none" spc="0" dirty="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kern="1200" cap="none" spc="0">
                          <a:solidFill>
                            <a:schemeClr val="tx1"/>
                          </a:solidFill>
                          <a:effectLst/>
                          <a:latin typeface="Arial" panose="020B0604020202020204" pitchFamily="34" charset="0"/>
                          <a:ea typeface="+mn-ea"/>
                          <a:cs typeface="Arial" panose="020B0604020202020204" pitchFamily="34" charset="0"/>
                        </a:rPr>
                        <a:t>Website</a:t>
                      </a:r>
                      <a:endParaRPr lang="en-GB" sz="1400" cap="none" spc="0">
                        <a:solidFill>
                          <a:schemeClr val="tx1"/>
                        </a:solidFill>
                        <a:latin typeface="Arial" panose="020B0604020202020204" pitchFamily="34" charset="0"/>
                        <a:cs typeface="Arial" panose="020B0604020202020204" pitchFamily="34" charset="0"/>
                      </a:endParaRPr>
                    </a:p>
                    <a:p>
                      <a:endParaRPr lang="en-GB" sz="1400" cap="none" spc="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kern="1200" cap="none" spc="0">
                          <a:solidFill>
                            <a:schemeClr val="tx1"/>
                          </a:solidFill>
                          <a:effectLst/>
                          <a:latin typeface="Arial" panose="020B0604020202020204" pitchFamily="34" charset="0"/>
                          <a:ea typeface="+mn-ea"/>
                          <a:cs typeface="Arial" panose="020B0604020202020204" pitchFamily="34" charset="0"/>
                        </a:rPr>
                        <a:t>Website</a:t>
                      </a:r>
                      <a:endParaRPr lang="en-GB" sz="1400" cap="none" spc="0">
                        <a:solidFill>
                          <a:schemeClr val="tx1"/>
                        </a:solidFill>
                        <a:latin typeface="Arial" panose="020B0604020202020204" pitchFamily="34" charset="0"/>
                        <a:cs typeface="Arial" panose="020B0604020202020204" pitchFamily="34" charset="0"/>
                      </a:endParaRPr>
                    </a:p>
                    <a:p>
                      <a:r>
                        <a:rPr lang="en-GB" sz="1400" kern="1200" cap="none" spc="0">
                          <a:solidFill>
                            <a:schemeClr val="tx1"/>
                          </a:solidFill>
                          <a:effectLst/>
                          <a:latin typeface="Arial" panose="020B0604020202020204" pitchFamily="34" charset="0"/>
                          <a:ea typeface="+mn-ea"/>
                          <a:cs typeface="Arial" panose="020B0604020202020204" pitchFamily="34" charset="0"/>
                        </a:rPr>
                        <a:t>	</a:t>
                      </a:r>
                      <a:endParaRPr lang="en-GB" sz="1400" b="1" cap="none" spc="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kern="1200" cap="none" spc="0">
                          <a:solidFill>
                            <a:schemeClr val="tx1"/>
                          </a:solidFill>
                          <a:effectLst/>
                          <a:latin typeface="Arial" panose="020B0604020202020204" pitchFamily="34" charset="0"/>
                          <a:ea typeface="+mn-ea"/>
                          <a:cs typeface="Arial" panose="020B0604020202020204" pitchFamily="34" charset="0"/>
                        </a:rPr>
                        <a:t>Website</a:t>
                      </a:r>
                      <a:endParaRPr lang="en-GB" sz="1400" cap="none" spc="0">
                        <a:solidFill>
                          <a:schemeClr val="tx1"/>
                        </a:solidFill>
                        <a:latin typeface="Arial" panose="020B0604020202020204" pitchFamily="34" charset="0"/>
                        <a:cs typeface="Arial" panose="020B0604020202020204" pitchFamily="34" charset="0"/>
                      </a:endParaRPr>
                    </a:p>
                    <a:p>
                      <a:r>
                        <a:rPr lang="en-GB" sz="1400" kern="1200" cap="none" spc="0">
                          <a:solidFill>
                            <a:schemeClr val="tx1"/>
                          </a:solidFill>
                          <a:effectLst/>
                          <a:latin typeface="Arial" panose="020B0604020202020204" pitchFamily="34" charset="0"/>
                          <a:ea typeface="+mn-ea"/>
                          <a:cs typeface="Arial" panose="020B0604020202020204" pitchFamily="34" charset="0"/>
                        </a:rPr>
                        <a:t>	</a:t>
                      </a:r>
                      <a:endParaRPr lang="en-GB" sz="1400" cap="none" spc="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kern="1200" cap="none" spc="0">
                          <a:solidFill>
                            <a:schemeClr val="tx1"/>
                          </a:solidFill>
                          <a:effectLst/>
                          <a:latin typeface="Arial" panose="020B0604020202020204" pitchFamily="34" charset="0"/>
                          <a:ea typeface="+mn-ea"/>
                          <a:cs typeface="Arial" panose="020B0604020202020204" pitchFamily="34" charset="0"/>
                        </a:rPr>
                        <a:t>Website</a:t>
                      </a:r>
                      <a:endParaRPr lang="en-GB" sz="1400" cap="none" spc="0">
                        <a:solidFill>
                          <a:schemeClr val="tx1"/>
                        </a:solidFill>
                        <a:latin typeface="Arial" panose="020B0604020202020204" pitchFamily="34" charset="0"/>
                        <a:cs typeface="Arial" panose="020B0604020202020204" pitchFamily="34" charset="0"/>
                      </a:endParaRPr>
                    </a:p>
                    <a:p>
                      <a:r>
                        <a:rPr lang="en-GB" sz="1400" kern="1200" cap="none" spc="0">
                          <a:solidFill>
                            <a:schemeClr val="tx1"/>
                          </a:solidFill>
                          <a:effectLst/>
                          <a:latin typeface="Arial" panose="020B0604020202020204" pitchFamily="34" charset="0"/>
                          <a:ea typeface="+mn-ea"/>
                          <a:cs typeface="Arial" panose="020B0604020202020204" pitchFamily="34" charset="0"/>
                        </a:rPr>
                        <a:t>	</a:t>
                      </a:r>
                      <a:endParaRPr lang="en-GB" sz="1400" cap="none" spc="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3035866130"/>
                  </a:ext>
                </a:extLst>
              </a:tr>
              <a:tr h="439630">
                <a:tc>
                  <a:txBody>
                    <a:bodyPr/>
                    <a:lstStyle/>
                    <a:p>
                      <a:r>
                        <a:rPr lang="en-GB" sz="1400" kern="1200" cap="none" spc="0">
                          <a:solidFill>
                            <a:schemeClr val="tx1"/>
                          </a:solidFill>
                          <a:effectLst/>
                          <a:latin typeface="Arial" panose="020B0604020202020204" pitchFamily="34" charset="0"/>
                          <a:ea typeface="+mn-ea"/>
                          <a:cs typeface="Arial" panose="020B0604020202020204" pitchFamily="34" charset="0"/>
                        </a:rPr>
                        <a:t>Strengths</a:t>
                      </a:r>
                      <a:endParaRPr lang="en-GB" sz="1400" cap="none" spc="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r>
                        <a:rPr lang="en-GB" sz="1400" kern="1200" cap="none" spc="0">
                          <a:solidFill>
                            <a:schemeClr val="tx1"/>
                          </a:solidFill>
                          <a:effectLst/>
                          <a:latin typeface="Arial" panose="020B0604020202020204" pitchFamily="34" charset="0"/>
                          <a:ea typeface="+mn-ea"/>
                          <a:cs typeface="Arial" panose="020B0604020202020204" pitchFamily="34" charset="0"/>
                        </a:rPr>
                        <a:t>new innovations</a:t>
                      </a:r>
                      <a:endParaRPr lang="en-GB" sz="1400" cap="none" spc="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kern="1200" cap="none" spc="0" dirty="0">
                          <a:solidFill>
                            <a:schemeClr val="tx1"/>
                          </a:solidFill>
                          <a:effectLst/>
                          <a:latin typeface="Arial" panose="020B0604020202020204" pitchFamily="34" charset="0"/>
                          <a:ea typeface="+mn-ea"/>
                          <a:cs typeface="Arial" panose="020B0604020202020204" pitchFamily="34" charset="0"/>
                        </a:rPr>
                        <a:t>Franchise </a:t>
                      </a:r>
                      <a:endParaRPr lang="en-GB" sz="1400" cap="none" spc="0" dirty="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kern="1200" cap="none" spc="0">
                          <a:solidFill>
                            <a:schemeClr val="tx1"/>
                          </a:solidFill>
                          <a:effectLst/>
                          <a:latin typeface="Arial" panose="020B0604020202020204" pitchFamily="34" charset="0"/>
                          <a:ea typeface="+mn-ea"/>
                          <a:cs typeface="Arial" panose="020B0604020202020204" pitchFamily="34" charset="0"/>
                        </a:rPr>
                        <a:t>6 years on the market</a:t>
                      </a:r>
                      <a:endParaRPr lang="en-GB" sz="1400" cap="none" spc="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kern="1200" cap="none" spc="0">
                          <a:solidFill>
                            <a:schemeClr val="tx1"/>
                          </a:solidFill>
                          <a:effectLst/>
                          <a:latin typeface="Arial" panose="020B0604020202020204" pitchFamily="34" charset="0"/>
                          <a:ea typeface="+mn-ea"/>
                          <a:cs typeface="Arial" panose="020B0604020202020204" pitchFamily="34" charset="0"/>
                        </a:rPr>
                        <a:t>drink and play at the same place</a:t>
                      </a:r>
                      <a:endParaRPr lang="en-GB" sz="1400" cap="none" spc="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88209670"/>
                  </a:ext>
                </a:extLst>
              </a:tr>
              <a:tr h="439630">
                <a:tc>
                  <a:txBody>
                    <a:bodyPr/>
                    <a:lstStyle/>
                    <a:p>
                      <a:r>
                        <a:rPr lang="en-GB" sz="1400" kern="1200" cap="none" spc="0">
                          <a:solidFill>
                            <a:schemeClr val="tx1"/>
                          </a:solidFill>
                          <a:effectLst/>
                          <a:latin typeface="Arial" panose="020B0604020202020204" pitchFamily="34" charset="0"/>
                          <a:ea typeface="+mn-ea"/>
                          <a:cs typeface="Arial" panose="020B0604020202020204" pitchFamily="34" charset="0"/>
                        </a:rPr>
                        <a:t>Weaknesses</a:t>
                      </a: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r>
                        <a:rPr lang="en-GB" sz="1400" cap="none" spc="0">
                          <a:solidFill>
                            <a:schemeClr val="tx1"/>
                          </a:solidFill>
                        </a:rPr>
                        <a:t>Feedback</a:t>
                      </a: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r>
                        <a:rPr lang="en-GB" sz="1400" cap="none" spc="0">
                          <a:solidFill>
                            <a:schemeClr val="tx1"/>
                          </a:solidFill>
                        </a:rPr>
                        <a:t>Staff morale</a:t>
                      </a:r>
                    </a:p>
                    <a:p>
                      <a:endParaRPr lang="en-GB" sz="1400" cap="none" spc="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r>
                        <a:rPr lang="en-GB" sz="1400" cap="none" spc="0">
                          <a:solidFill>
                            <a:schemeClr val="tx1"/>
                          </a:solidFill>
                        </a:rPr>
                        <a:t>Budget</a:t>
                      </a:r>
                      <a:endParaRPr lang="en-GB" sz="1400" cap="none" spc="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cap="none" spc="0">
                          <a:solidFill>
                            <a:schemeClr val="tx1"/>
                          </a:solidFill>
                        </a:rPr>
                        <a:t>Skills gaps</a:t>
                      </a:r>
                    </a:p>
                    <a:p>
                      <a:endParaRPr lang="en-GB" sz="1400" cap="none" spc="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603431232"/>
                  </a:ext>
                </a:extLst>
              </a:tr>
              <a:tr h="632285">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cap="none" spc="0">
                          <a:solidFill>
                            <a:schemeClr val="tx1"/>
                          </a:solidFill>
                        </a:rPr>
                        <a:t>Opportunities</a:t>
                      </a:r>
                    </a:p>
                    <a:p>
                      <a:endParaRPr lang="en-GB" sz="1400" cap="none" spc="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cap="none" spc="0">
                          <a:solidFill>
                            <a:schemeClr val="tx1"/>
                          </a:solidFill>
                        </a:rPr>
                        <a:t>The best technology</a:t>
                      </a:r>
                    </a:p>
                    <a:p>
                      <a:endParaRPr lang="en-GB" sz="1400" cap="none" spc="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cap="none" spc="0">
                          <a:solidFill>
                            <a:schemeClr val="tx1"/>
                          </a:solidFill>
                        </a:rPr>
                        <a:t>Target markets</a:t>
                      </a:r>
                    </a:p>
                    <a:p>
                      <a:endParaRPr lang="en-GB" sz="1400" cap="none" spc="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cap="none" spc="0">
                          <a:solidFill>
                            <a:schemeClr val="tx1"/>
                          </a:solidFill>
                        </a:rPr>
                        <a:t>Technology development</a:t>
                      </a:r>
                    </a:p>
                    <a:p>
                      <a:endParaRPr lang="en-GB" sz="1400" cap="none" spc="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cap="none" spc="0">
                          <a:solidFill>
                            <a:schemeClr val="tx1"/>
                          </a:solidFill>
                        </a:rPr>
                        <a:t>Staff </a:t>
                      </a:r>
                    </a:p>
                    <a:p>
                      <a:r>
                        <a:rPr lang="en-GB" sz="1400" cap="none" spc="0">
                          <a:solidFill>
                            <a:schemeClr val="tx1"/>
                          </a:solidFill>
                        </a:rPr>
                        <a:t>development</a:t>
                      </a:r>
                      <a:endParaRPr lang="en-GB" sz="1400" cap="none" spc="0">
                        <a:solidFill>
                          <a:schemeClr val="tx1"/>
                        </a:solidFill>
                        <a:latin typeface="Arial" panose="020B0604020202020204" pitchFamily="34" charset="0"/>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220271276"/>
                  </a:ext>
                </a:extLst>
              </a:tr>
              <a:tr h="540636">
                <a:tc>
                  <a:txBody>
                    <a:bodyPr/>
                    <a:lstStyle/>
                    <a:p>
                      <a:r>
                        <a:rPr lang="en-GB" sz="1400" kern="1200" cap="none" spc="0" dirty="0">
                          <a:solidFill>
                            <a:schemeClr val="tx1"/>
                          </a:solidFill>
                          <a:effectLst/>
                          <a:latin typeface="Arial" panose="020B0604020202020204" pitchFamily="34" charset="0"/>
                          <a:ea typeface="+mn-ea"/>
                          <a:cs typeface="Arial" panose="020B0604020202020204" pitchFamily="34" charset="0"/>
                        </a:rPr>
                        <a:t>Threat</a:t>
                      </a:r>
                    </a:p>
                    <a:p>
                      <a:endParaRPr lang="en-GB" sz="1400" kern="1200" cap="none" spc="0" dirty="0">
                        <a:solidFill>
                          <a:schemeClr val="tx1"/>
                        </a:solidFill>
                        <a:effectLst/>
                        <a:latin typeface="Arial" panose="020B0604020202020204" pitchFamily="34" charset="0"/>
                        <a:ea typeface="+mn-ea"/>
                        <a:cs typeface="Arial" panose="020B0604020202020204" pitchFamily="34" charset="0"/>
                      </a:endParaRP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cap="none" spc="0" dirty="0">
                          <a:solidFill>
                            <a:schemeClr val="tx1"/>
                          </a:solidFill>
                        </a:rPr>
                        <a:t>Cost of investments</a:t>
                      </a: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cap="none" spc="0" dirty="0">
                          <a:solidFill>
                            <a:schemeClr val="tx1"/>
                          </a:solidFill>
                        </a:rPr>
                        <a:t>Increasing regulation.</a:t>
                      </a: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cap="none" spc="0" dirty="0">
                          <a:solidFill>
                            <a:schemeClr val="tx1"/>
                          </a:solidFill>
                        </a:rPr>
                        <a:t>Change demographics</a:t>
                      </a: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cap="none" spc="0" dirty="0">
                          <a:solidFill>
                            <a:schemeClr val="tx1"/>
                          </a:solidFill>
                        </a:rPr>
                        <a:t>Losing staff competitors</a:t>
                      </a:r>
                    </a:p>
                  </a:txBody>
                  <a:tcPr marL="34869" marR="24907" marT="10344" marB="49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3394713352"/>
                  </a:ext>
                </a:extLst>
              </a:tr>
            </a:tbl>
          </a:graphicData>
        </a:graphic>
      </p:graphicFrame>
      <p:pic>
        <p:nvPicPr>
          <p:cNvPr id="52" name="Picture 51" descr="A cup of coffee&#10;&#10;Description automatically generated with medium confidence">
            <a:extLst>
              <a:ext uri="{FF2B5EF4-FFF2-40B4-BE49-F238E27FC236}">
                <a16:creationId xmlns:a16="http://schemas.microsoft.com/office/drawing/2014/main" id="{6BD2B6CA-DF91-405E-9DE5-53A098AF26C9}"/>
              </a:ext>
            </a:extLst>
          </p:cNvPr>
          <p:cNvPicPr>
            <a:picLocks noChangeAspect="1"/>
          </p:cNvPicPr>
          <p:nvPr/>
        </p:nvPicPr>
        <p:blipFill rotWithShape="1">
          <a:blip r:embed="rId5">
            <a:alphaModFix/>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40648" r="-5" b="14376"/>
          <a:stretch/>
        </p:blipFill>
        <p:spPr>
          <a:xfrm>
            <a:off x="3487561" y="644515"/>
            <a:ext cx="1110783" cy="444414"/>
          </a:xfrm>
          <a:custGeom>
            <a:avLst/>
            <a:gdLst/>
            <a:ahLst/>
            <a:cxnLst/>
            <a:rect l="l" t="t" r="r" b="b"/>
            <a:pathLst>
              <a:path w="3430976" h="1714500">
                <a:moveTo>
                  <a:pt x="254958" y="0"/>
                </a:moveTo>
                <a:lnTo>
                  <a:pt x="3430976" y="0"/>
                </a:lnTo>
                <a:lnTo>
                  <a:pt x="3174882" y="1714500"/>
                </a:lnTo>
                <a:lnTo>
                  <a:pt x="0" y="1714500"/>
                </a:lnTo>
                <a:close/>
              </a:path>
            </a:pathLst>
          </a:custGeom>
        </p:spPr>
      </p:pic>
      <p:sp>
        <p:nvSpPr>
          <p:cNvPr id="12" name="TextBox 11">
            <a:extLst>
              <a:ext uri="{FF2B5EF4-FFF2-40B4-BE49-F238E27FC236}">
                <a16:creationId xmlns:a16="http://schemas.microsoft.com/office/drawing/2014/main" id="{AD890450-E84A-4BB2-8954-A2468D7CBFD1}"/>
              </a:ext>
            </a:extLst>
          </p:cNvPr>
          <p:cNvSpPr txBox="1"/>
          <p:nvPr/>
        </p:nvSpPr>
        <p:spPr>
          <a:xfrm>
            <a:off x="6891453" y="6098352"/>
            <a:ext cx="6110868" cy="646331"/>
          </a:xfrm>
          <a:prstGeom prst="rect">
            <a:avLst/>
          </a:prstGeom>
          <a:noFill/>
        </p:spPr>
        <p:txBody>
          <a:bodyPr wrap="square">
            <a:spAutoFit/>
          </a:bodyPr>
          <a:lstStyle/>
          <a:p>
            <a:r>
              <a:rPr lang="en-GB" dirty="0"/>
              <a:t>Source:</a:t>
            </a:r>
            <a:r>
              <a:rPr lang="en-GB" sz="1800" dirty="0">
                <a:effectLst/>
                <a:latin typeface="Arial" panose="020B0604020202020204" pitchFamily="34" charset="0"/>
                <a:ea typeface="Calibri" panose="020F0502020204030204" pitchFamily="34" charset="0"/>
                <a:cs typeface="Arial" panose="020B0604020202020204" pitchFamily="34"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Noman, et al. (2017</a:t>
            </a:r>
            <a:r>
              <a:rPr lang="en-GB" sz="1800" dirty="0">
                <a:effectLst/>
                <a:latin typeface="Arial" panose="020B0604020202020204" pitchFamily="34" charset="0"/>
                <a:ea typeface="Calibri" panose="020F0502020204030204" pitchFamily="34" charset="0"/>
                <a:cs typeface="Arial" panose="020B0604020202020204" pitchFamily="34" charset="0"/>
              </a:rPr>
              <a:t>)</a:t>
            </a:r>
            <a:r>
              <a:rPr kumimoji="0" lang="en-US" altLang="pt-PT" sz="1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,12(5).</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r>
              <a:rPr lang="en-US" b="0" i="0" dirty="0">
                <a:effectLst/>
                <a:latin typeface="Arial" panose="020B0604020202020204" pitchFamily="34" charset="0"/>
                <a:cs typeface="Arial" panose="020B0604020202020204" pitchFamily="34" charset="0"/>
              </a:rPr>
              <a:t>Images create by Bing tool online pictures.</a:t>
            </a:r>
            <a:endParaRPr lang="pt-PT" sz="18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7949335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9" name="Rectangle 168">
            <a:extLst>
              <a:ext uri="{FF2B5EF4-FFF2-40B4-BE49-F238E27FC236}">
                <a16:creationId xmlns:a16="http://schemas.microsoft.com/office/drawing/2014/main" id="{F9CBB306-8362-4E9F-8E8F-724CB89A5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18F8E9-A663-40C5-927C-7E52DC56E929}"/>
              </a:ext>
            </a:extLst>
          </p:cNvPr>
          <p:cNvSpPr>
            <a:spLocks noGrp="1"/>
          </p:cNvSpPr>
          <p:nvPr>
            <p:ph type="title"/>
          </p:nvPr>
        </p:nvSpPr>
        <p:spPr>
          <a:xfrm>
            <a:off x="594210" y="160507"/>
            <a:ext cx="5300660" cy="1769893"/>
          </a:xfrm>
        </p:spPr>
        <p:txBody>
          <a:bodyPr>
            <a:normAutofit/>
          </a:bodyPr>
          <a:lstStyle/>
          <a:p>
            <a:pPr>
              <a:lnSpc>
                <a:spcPct val="90000"/>
              </a:lnSpc>
            </a:pPr>
            <a:r>
              <a:rPr lang="en-GB" sz="2800" dirty="0"/>
              <a:t>Market Audit-PESTLE Analysis</a:t>
            </a:r>
            <a:br>
              <a:rPr lang="en-GB" sz="2800" dirty="0"/>
            </a:br>
            <a:endParaRPr lang="en-GB" sz="2800" dirty="0"/>
          </a:p>
        </p:txBody>
      </p:sp>
      <p:sp>
        <p:nvSpPr>
          <p:cNvPr id="171" name="Isosceles Triangle 8">
            <a:extLst>
              <a:ext uri="{FF2B5EF4-FFF2-40B4-BE49-F238E27FC236}">
                <a16:creationId xmlns:a16="http://schemas.microsoft.com/office/drawing/2014/main" id="{F19F8C88-9B7E-4596-8D09-DF90F41CA9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100" name="Picture 99" descr="A picture containing light, night sky&#10;&#10;Description automatically generated">
            <a:extLst>
              <a:ext uri="{FF2B5EF4-FFF2-40B4-BE49-F238E27FC236}">
                <a16:creationId xmlns:a16="http://schemas.microsoft.com/office/drawing/2014/main" id="{F36F4A3F-F432-49F8-8823-58DD1D236310}"/>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9518" r="-2" b="26024"/>
          <a:stretch/>
        </p:blipFill>
        <p:spPr>
          <a:xfrm>
            <a:off x="5883879" y="10"/>
            <a:ext cx="6304947" cy="2285990"/>
          </a:xfrm>
          <a:custGeom>
            <a:avLst/>
            <a:gdLst/>
            <a:ahLst/>
            <a:cxnLst/>
            <a:rect l="l" t="t" r="r" b="b"/>
            <a:pathLst>
              <a:path w="6304947" h="2286000">
                <a:moveTo>
                  <a:pt x="0" y="0"/>
                </a:moveTo>
                <a:lnTo>
                  <a:pt x="6304947" y="0"/>
                </a:lnTo>
                <a:lnTo>
                  <a:pt x="6304947" y="2286000"/>
                </a:lnTo>
                <a:lnTo>
                  <a:pt x="720670" y="2286000"/>
                </a:lnTo>
                <a:close/>
              </a:path>
            </a:pathLst>
          </a:custGeom>
          <a:solidFill>
            <a:srgbClr val="FFFFFF">
              <a:shade val="85000"/>
            </a:srgbClr>
          </a:solidFill>
          <a:scene3d>
            <a:camera prst="orthographicFront"/>
            <a:lightRig rig="twoPt" dir="t">
              <a:rot lat="0" lon="0" rev="7200000"/>
            </a:lightRig>
          </a:scene3d>
          <a:sp3d>
            <a:bevelT w="25400" h="19050"/>
            <a:contourClr>
              <a:srgbClr val="FFFFFF"/>
            </a:contourClr>
          </a:sp3d>
        </p:spPr>
      </p:pic>
      <p:sp>
        <p:nvSpPr>
          <p:cNvPr id="173" name="Isosceles Triangle 172">
            <a:extLst>
              <a:ext uri="{FF2B5EF4-FFF2-40B4-BE49-F238E27FC236}">
                <a16:creationId xmlns:a16="http://schemas.microsoft.com/office/drawing/2014/main" id="{CDFCE3EB-D8EE-4ECA-9D06-6979FD3555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96" name="Picture 95" descr="A cup of coffee&#10;&#10;Description automatically generated with medium confidence">
            <a:extLst>
              <a:ext uri="{FF2B5EF4-FFF2-40B4-BE49-F238E27FC236}">
                <a16:creationId xmlns:a16="http://schemas.microsoft.com/office/drawing/2014/main" id="{17DD41F1-3C5E-4AB3-863A-6059DD775824}"/>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44711" r="1" b="18446"/>
          <a:stretch/>
        </p:blipFill>
        <p:spPr>
          <a:xfrm>
            <a:off x="6604548" y="2286000"/>
            <a:ext cx="5584275" cy="2286000"/>
          </a:xfrm>
          <a:custGeom>
            <a:avLst/>
            <a:gdLst/>
            <a:ahLst/>
            <a:cxnLst/>
            <a:rect l="l" t="t" r="r" b="b"/>
            <a:pathLst>
              <a:path w="5584275" h="2286000">
                <a:moveTo>
                  <a:pt x="0" y="0"/>
                </a:moveTo>
                <a:lnTo>
                  <a:pt x="5584275" y="0"/>
                </a:lnTo>
                <a:lnTo>
                  <a:pt x="5584275" y="2286000"/>
                </a:lnTo>
                <a:lnTo>
                  <a:pt x="626046" y="2286000"/>
                </a:lnTo>
                <a:lnTo>
                  <a:pt x="692258" y="2195876"/>
                </a:lnTo>
                <a:close/>
              </a:path>
            </a:pathLst>
          </a:custGeom>
          <a:solidFill>
            <a:srgbClr val="FFFFFF">
              <a:shade val="85000"/>
            </a:srgbClr>
          </a:solidFill>
          <a:scene3d>
            <a:camera prst="perspectiveContrastingLeftFacing">
              <a:rot lat="540000" lon="2100000" rev="0"/>
            </a:camera>
            <a:lightRig rig="soft" dir="t"/>
          </a:scene3d>
          <a:sp3d contourW="12700" prstMaterial="matte">
            <a:bevelT w="63500" h="50800"/>
            <a:contourClr>
              <a:srgbClr val="C0C0C0"/>
            </a:contourClr>
          </a:sp3d>
        </p:spPr>
      </p:pic>
      <p:pic>
        <p:nvPicPr>
          <p:cNvPr id="15" name="Picture 14" descr="A person holding a computer&#10;&#10;Description automatically generated with medium confidence">
            <a:extLst>
              <a:ext uri="{FF2B5EF4-FFF2-40B4-BE49-F238E27FC236}">
                <a16:creationId xmlns:a16="http://schemas.microsoft.com/office/drawing/2014/main" id="{6B33DC94-35ED-4B87-B25A-16A99DA2B6E7}"/>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t="24280" r="-1" b="1291"/>
          <a:stretch/>
        </p:blipFill>
        <p:spPr>
          <a:xfrm>
            <a:off x="5417537" y="4663546"/>
            <a:ext cx="6640888" cy="2286000"/>
          </a:xfrm>
          <a:custGeom>
            <a:avLst/>
            <a:gdLst/>
            <a:ahLst/>
            <a:cxnLst/>
            <a:rect l="l" t="t" r="r" b="b"/>
            <a:pathLst>
              <a:path w="6640888" h="2286000">
                <a:moveTo>
                  <a:pt x="1679482" y="0"/>
                </a:moveTo>
                <a:lnTo>
                  <a:pt x="6640888" y="0"/>
                </a:lnTo>
                <a:lnTo>
                  <a:pt x="6640888" y="2286000"/>
                </a:lnTo>
                <a:lnTo>
                  <a:pt x="0" y="2286000"/>
                </a:lnTo>
                <a:close/>
              </a:path>
            </a:pathLst>
          </a:custGeom>
        </p:spPr>
      </p:pic>
      <p:sp>
        <p:nvSpPr>
          <p:cNvPr id="175" name="Freeform: Shape 174">
            <a:extLst>
              <a:ext uri="{FF2B5EF4-FFF2-40B4-BE49-F238E27FC236}">
                <a16:creationId xmlns:a16="http://schemas.microsoft.com/office/drawing/2014/main" id="{F80DA0B5-A290-4512-A78A-252BC4829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7537" y="0"/>
            <a:ext cx="1886594" cy="6858000"/>
          </a:xfrm>
          <a:custGeom>
            <a:avLst/>
            <a:gdLst>
              <a:gd name="connsiteX0" fmla="*/ 332766 w 1886594"/>
              <a:gd name="connsiteY0" fmla="*/ 0 h 6858000"/>
              <a:gd name="connsiteX1" fmla="*/ 473666 w 1886594"/>
              <a:gd name="connsiteY1" fmla="*/ 0 h 6858000"/>
              <a:gd name="connsiteX2" fmla="*/ 1886594 w 1886594"/>
              <a:gd name="connsiteY2" fmla="*/ 4481876 h 6858000"/>
              <a:gd name="connsiteX3" fmla="*/ 140900 w 1886594"/>
              <a:gd name="connsiteY3" fmla="*/ 6858000 h 6858000"/>
              <a:gd name="connsiteX4" fmla="*/ 0 w 1886594"/>
              <a:gd name="connsiteY4" fmla="*/ 6858000 h 6858000"/>
              <a:gd name="connsiteX5" fmla="*/ 1745694 w 1886594"/>
              <a:gd name="connsiteY5" fmla="*/ 44818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6594" h="6858000">
                <a:moveTo>
                  <a:pt x="332766" y="0"/>
                </a:moveTo>
                <a:lnTo>
                  <a:pt x="473666" y="0"/>
                </a:lnTo>
                <a:lnTo>
                  <a:pt x="1886594" y="4481876"/>
                </a:lnTo>
                <a:lnTo>
                  <a:pt x="140900" y="6858000"/>
                </a:lnTo>
                <a:lnTo>
                  <a:pt x="0" y="6858000"/>
                </a:lnTo>
                <a:lnTo>
                  <a:pt x="1745694" y="4481876"/>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7" name="Rectangle 29">
            <a:extLst>
              <a:ext uri="{FF2B5EF4-FFF2-40B4-BE49-F238E27FC236}">
                <a16:creationId xmlns:a16="http://schemas.microsoft.com/office/drawing/2014/main" id="{2C020F0B-C1D1-4E35-8674-2F6D2EB48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9" name="Isosceles Triangle 178">
            <a:extLst>
              <a:ext uri="{FF2B5EF4-FFF2-40B4-BE49-F238E27FC236}">
                <a16:creationId xmlns:a16="http://schemas.microsoft.com/office/drawing/2014/main" id="{45A9F879-5728-4241-84BE-EBFBB9D63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81" name="Straight Connector 180">
            <a:extLst>
              <a:ext uri="{FF2B5EF4-FFF2-40B4-BE49-F238E27FC236}">
                <a16:creationId xmlns:a16="http://schemas.microsoft.com/office/drawing/2014/main" id="{72424A02-0F86-4C43-9C35-0E22665155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83" name="Straight Connector 182">
            <a:extLst>
              <a:ext uri="{FF2B5EF4-FFF2-40B4-BE49-F238E27FC236}">
                <a16:creationId xmlns:a16="http://schemas.microsoft.com/office/drawing/2014/main" id="{375B55B4-9E05-4924-946C-92CE670DF6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85" name="Rectangle 23">
            <a:extLst>
              <a:ext uri="{FF2B5EF4-FFF2-40B4-BE49-F238E27FC236}">
                <a16:creationId xmlns:a16="http://schemas.microsoft.com/office/drawing/2014/main" id="{0F30D126-B32B-40C9-84A3-C2FAD3B515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76" name="Content Placeholder 2">
            <a:extLst>
              <a:ext uri="{FF2B5EF4-FFF2-40B4-BE49-F238E27FC236}">
                <a16:creationId xmlns:a16="http://schemas.microsoft.com/office/drawing/2014/main" id="{679A9C60-7C89-4094-A904-9F60809674F9}"/>
              </a:ext>
            </a:extLst>
          </p:cNvPr>
          <p:cNvGraphicFramePr>
            <a:graphicFrameLocks noGrp="1"/>
          </p:cNvGraphicFramePr>
          <p:nvPr>
            <p:ph idx="1"/>
            <p:extLst>
              <p:ext uri="{D42A27DB-BD31-4B8C-83A1-F6EECF244321}">
                <p14:modId xmlns:p14="http://schemas.microsoft.com/office/powerpoint/2010/main" val="1530868804"/>
              </p:ext>
            </p:extLst>
          </p:nvPr>
        </p:nvGraphicFramePr>
        <p:xfrm>
          <a:off x="384595" y="276324"/>
          <a:ext cx="9108309" cy="6098977"/>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18" name="TextBox 17">
            <a:extLst>
              <a:ext uri="{FF2B5EF4-FFF2-40B4-BE49-F238E27FC236}">
                <a16:creationId xmlns:a16="http://schemas.microsoft.com/office/drawing/2014/main" id="{759EE6D3-A2F9-4A13-B33F-57358F9095F8}"/>
              </a:ext>
            </a:extLst>
          </p:cNvPr>
          <p:cNvSpPr txBox="1"/>
          <p:nvPr/>
        </p:nvSpPr>
        <p:spPr>
          <a:xfrm>
            <a:off x="580681" y="6097909"/>
            <a:ext cx="10668432" cy="646331"/>
          </a:xfrm>
          <a:prstGeom prst="rect">
            <a:avLst/>
          </a:prstGeom>
          <a:noFill/>
        </p:spPr>
        <p:txBody>
          <a:bodyPr wrap="square">
            <a:spAutoFit/>
          </a:bodyPr>
          <a:lstStyle/>
          <a:p>
            <a:r>
              <a:rPr lang="en-GB" dirty="0"/>
              <a:t>Sources:</a:t>
            </a:r>
            <a:r>
              <a:rPr lang="en-GB" sz="1800" dirty="0">
                <a:effectLst/>
                <a:latin typeface="Arial" panose="020B0604020202020204" pitchFamily="34" charset="0"/>
                <a:ea typeface="Calibri" panose="020F0502020204030204" pitchFamily="34" charset="0"/>
                <a:cs typeface="Arial" panose="020B0604020202020204" pitchFamily="34" charset="0"/>
              </a:rPr>
              <a:t> </a:t>
            </a:r>
            <a:r>
              <a:rPr lang="en-US" b="0" i="0" dirty="0">
                <a:solidFill>
                  <a:srgbClr val="000000"/>
                </a:solidFill>
                <a:effectLst/>
                <a:latin typeface="Arial" panose="020B0604020202020204" pitchFamily="34" charset="0"/>
              </a:rPr>
              <a:t>Luc &amp; Taieb, (2007</a:t>
            </a:r>
            <a:r>
              <a:rPr lang="en-GB" sz="1800" dirty="0">
                <a:effectLst/>
                <a:latin typeface="Arial" panose="020B0604020202020204" pitchFamily="34" charset="0"/>
                <a:ea typeface="Calibri" panose="020F0502020204030204" pitchFamily="34" charset="0"/>
                <a:cs typeface="Arial" panose="020B0604020202020204" pitchFamily="34" charset="0"/>
              </a:rPr>
              <a:t>),</a:t>
            </a:r>
            <a:r>
              <a:rPr kumimoji="0" lang="en-US" altLang="pt-PT" sz="1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67(3), pp.488-503.</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r>
              <a:rPr lang="en-GB" sz="1800" dirty="0">
                <a:effectLst/>
                <a:latin typeface="Arial" panose="020B0604020202020204" pitchFamily="34" charset="0"/>
                <a:ea typeface="Calibri" panose="020F0502020204030204" pitchFamily="34" charset="0"/>
                <a:cs typeface="Arial" panose="020B0604020202020204" pitchFamily="34" charset="0"/>
              </a:rPr>
              <a:t>I</a:t>
            </a:r>
            <a:r>
              <a:rPr lang="en-US" b="0" i="0" dirty="0">
                <a:effectLst/>
                <a:latin typeface="Arial" panose="020B0604020202020204" pitchFamily="34" charset="0"/>
                <a:cs typeface="Arial" panose="020B0604020202020204" pitchFamily="34" charset="0"/>
              </a:rPr>
              <a:t>mages by Bing tool online pictures.</a:t>
            </a:r>
            <a:endParaRPr lang="pt-PT" sz="18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4301661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1" name="Group 24">
            <a:extLst>
              <a:ext uri="{FF2B5EF4-FFF2-40B4-BE49-F238E27FC236}">
                <a16:creationId xmlns:a16="http://schemas.microsoft.com/office/drawing/2014/main" id="{5EA39187-0197-4C1D-BE4A-06B353C7B2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6" name="Straight Connector 25">
              <a:extLst>
                <a:ext uri="{FF2B5EF4-FFF2-40B4-BE49-F238E27FC236}">
                  <a16:creationId xmlns:a16="http://schemas.microsoft.com/office/drawing/2014/main" id="{9E0FD730-D6BC-440A-89CF-7AA0C22C2F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31382DE6-64CB-4577-89E8-47941290A9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3ABD17EF-A676-4770-A8C8-E83BA02300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5">
              <a:extLst>
                <a:ext uri="{FF2B5EF4-FFF2-40B4-BE49-F238E27FC236}">
                  <a16:creationId xmlns:a16="http://schemas.microsoft.com/office/drawing/2014/main" id="{380D4582-A9DE-4A6E-8537-EFC4F860C3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D66B8CF3-0959-4E8D-8F3A-AF62F21D9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7">
              <a:extLst>
                <a:ext uri="{FF2B5EF4-FFF2-40B4-BE49-F238E27FC236}">
                  <a16:creationId xmlns:a16="http://schemas.microsoft.com/office/drawing/2014/main" id="{97D4D559-2783-4E84-BB73-7F51D0235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8">
              <a:extLst>
                <a:ext uri="{FF2B5EF4-FFF2-40B4-BE49-F238E27FC236}">
                  <a16:creationId xmlns:a16="http://schemas.microsoft.com/office/drawing/2014/main" id="{8834FE36-E841-40B5-9465-1CFC99ED5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9">
              <a:extLst>
                <a:ext uri="{FF2B5EF4-FFF2-40B4-BE49-F238E27FC236}">
                  <a16:creationId xmlns:a16="http://schemas.microsoft.com/office/drawing/2014/main" id="{1A4197A1-AE79-4DC1-9E3A-845B40BA8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326F6688-CBD0-42EE-9B90-25100FE89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34">
              <a:extLst>
                <a:ext uri="{FF2B5EF4-FFF2-40B4-BE49-F238E27FC236}">
                  <a16:creationId xmlns:a16="http://schemas.microsoft.com/office/drawing/2014/main" id="{EF23F9BB-FC2E-48BA-8E63-A4436C28DA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20" name="Picture 19" descr="A person holding a computer&#10;&#10;Description automatically generated with medium confidence">
            <a:extLst>
              <a:ext uri="{FF2B5EF4-FFF2-40B4-BE49-F238E27FC236}">
                <a16:creationId xmlns:a16="http://schemas.microsoft.com/office/drawing/2014/main" id="{80D76B19-A1CA-4A24-8AFF-67607E3AE9D3}"/>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5915" r="6879" b="-3"/>
          <a:stretch/>
        </p:blipFill>
        <p:spPr>
          <a:xfrm>
            <a:off x="479775" y="0"/>
            <a:ext cx="4187618" cy="311838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Title 1">
            <a:extLst>
              <a:ext uri="{FF2B5EF4-FFF2-40B4-BE49-F238E27FC236}">
                <a16:creationId xmlns:a16="http://schemas.microsoft.com/office/drawing/2014/main" id="{8A2A017E-E794-437C-894A-87819FF09EC8}"/>
              </a:ext>
            </a:extLst>
          </p:cNvPr>
          <p:cNvSpPr>
            <a:spLocks noGrp="1"/>
          </p:cNvSpPr>
          <p:nvPr>
            <p:ph type="title"/>
          </p:nvPr>
        </p:nvSpPr>
        <p:spPr>
          <a:xfrm>
            <a:off x="5420926" y="-42919"/>
            <a:ext cx="3910400" cy="1022387"/>
          </a:xfrm>
        </p:spPr>
        <p:txBody>
          <a:bodyPr vert="horz" lIns="91440" tIns="45720" rIns="91440" bIns="45720" rtlCol="0" anchor="b">
            <a:normAutofit/>
          </a:bodyPr>
          <a:lstStyle/>
          <a:p>
            <a:pPr algn="r">
              <a:lnSpc>
                <a:spcPct val="90000"/>
              </a:lnSpc>
            </a:pPr>
            <a:r>
              <a:rPr lang="en-US" sz="2200" dirty="0"/>
              <a:t>Target Market </a:t>
            </a:r>
            <a:br>
              <a:rPr lang="en-US" sz="2200" dirty="0"/>
            </a:br>
            <a:endParaRPr lang="en-US" sz="2200" dirty="0"/>
          </a:p>
        </p:txBody>
      </p:sp>
      <p:pic>
        <p:nvPicPr>
          <p:cNvPr id="5" name="Picture 4" descr="An arrow hitting a bull's eye target">
            <a:extLst>
              <a:ext uri="{FF2B5EF4-FFF2-40B4-BE49-F238E27FC236}">
                <a16:creationId xmlns:a16="http://schemas.microsoft.com/office/drawing/2014/main" id="{3458B283-1DC4-4B01-A022-1F96992CB687}"/>
              </a:ext>
            </a:extLst>
          </p:cNvPr>
          <p:cNvPicPr>
            <a:picLocks noChangeAspect="1"/>
          </p:cNvPicPr>
          <p:nvPr/>
        </p:nvPicPr>
        <p:blipFill rotWithShape="1">
          <a:blip r:embed="rId5"/>
          <a:srcRect t="7553" r="-2" b="7770"/>
          <a:stretch/>
        </p:blipFill>
        <p:spPr>
          <a:xfrm>
            <a:off x="304079" y="3429000"/>
            <a:ext cx="4006507" cy="339248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cxnSp>
        <p:nvCxnSpPr>
          <p:cNvPr id="42" name="Straight Connector 36">
            <a:extLst>
              <a:ext uri="{FF2B5EF4-FFF2-40B4-BE49-F238E27FC236}">
                <a16:creationId xmlns:a16="http://schemas.microsoft.com/office/drawing/2014/main" id="{DD846BEE-5671-4408-8FD8-F80F705BB9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4292" y="2621146"/>
            <a:ext cx="454940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A834ADA9-AC80-42AE-BB6C-37CF359EFB66}"/>
              </a:ext>
            </a:extLst>
          </p:cNvPr>
          <p:cNvSpPr txBox="1"/>
          <p:nvPr/>
        </p:nvSpPr>
        <p:spPr>
          <a:xfrm>
            <a:off x="5003700" y="612367"/>
            <a:ext cx="4549408" cy="5878532"/>
          </a:xfrm>
          <a:prstGeom prst="rect">
            <a:avLst/>
          </a:prstGeom>
          <a:noFill/>
        </p:spPr>
        <p:txBody>
          <a:bodyPr wrap="square" rtlCol="0">
            <a:spAutoFit/>
          </a:bodyPr>
          <a:lstStyle/>
          <a:p>
            <a:pPr marL="285750" indent="-285750">
              <a:buFont typeface="Arial" panose="020B0604020202020204" pitchFamily="34" charset="0"/>
              <a:buChar char="•"/>
            </a:pPr>
            <a:r>
              <a:rPr lang="en-GB" sz="2000" b="1" i="1" dirty="0">
                <a:latin typeface="Arial" panose="020B0604020202020204" pitchFamily="34" charset="0"/>
                <a:cs typeface="Arial" panose="020B0604020202020204" pitchFamily="34" charset="0"/>
              </a:rPr>
              <a:t>Target market , are customers aged 12+.</a:t>
            </a:r>
          </a:p>
          <a:p>
            <a:pPr marL="285750" indent="-285750">
              <a:buFont typeface="Arial" panose="020B0604020202020204" pitchFamily="34" charset="0"/>
              <a:buChar char="•"/>
            </a:pPr>
            <a:endParaRPr lang="en-GB" sz="2000" b="1" i="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b="1" i="1" dirty="0">
                <a:latin typeface="Arial" panose="020B0604020202020204" pitchFamily="34" charset="0"/>
                <a:cs typeface="Arial" panose="020B0604020202020204" pitchFamily="34" charset="0"/>
              </a:rPr>
              <a:t>Males and females.</a:t>
            </a:r>
          </a:p>
          <a:p>
            <a:pPr marL="285750" indent="-285750">
              <a:buFont typeface="Arial" panose="020B0604020202020204" pitchFamily="34" charset="0"/>
              <a:buChar char="•"/>
            </a:pPr>
            <a:endParaRPr lang="en-GB" sz="2000" i="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b="1" i="1" dirty="0">
                <a:latin typeface="Arial" panose="020B0604020202020204" pitchFamily="34" charset="0"/>
                <a:cs typeface="Arial" panose="020B0604020202020204" pitchFamily="34" charset="0"/>
              </a:rPr>
              <a:t>People who want to socialise.</a:t>
            </a:r>
          </a:p>
          <a:p>
            <a:pPr marL="285750" indent="-285750">
              <a:buFont typeface="Arial" panose="020B0604020202020204" pitchFamily="34" charset="0"/>
              <a:buChar char="•"/>
            </a:pPr>
            <a:endParaRPr lang="en-GB" sz="2000" b="1" i="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b="1" i="1" dirty="0">
                <a:latin typeface="Arial" panose="020B0604020202020204" pitchFamily="34" charset="0"/>
                <a:cs typeface="Arial" panose="020B0604020202020204" pitchFamily="34" charset="0"/>
              </a:rPr>
              <a:t>Quick survey form.</a:t>
            </a:r>
          </a:p>
          <a:p>
            <a:endParaRPr lang="en-GB" sz="2000" b="1" i="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b="1" i="1" dirty="0">
                <a:latin typeface="Arial" panose="020B0604020202020204" pitchFamily="34" charset="0"/>
                <a:cs typeface="Arial" panose="020B0604020202020204" pitchFamily="34" charset="0"/>
              </a:rPr>
              <a:t>2 minutes survey</a:t>
            </a:r>
          </a:p>
          <a:p>
            <a:pPr marL="285750" indent="-285750">
              <a:buFont typeface="Arial" panose="020B0604020202020204" pitchFamily="34" charset="0"/>
              <a:buChar char="•"/>
            </a:pPr>
            <a:endParaRPr lang="en-GB" sz="2000" b="1" i="1" dirty="0">
              <a:latin typeface="Arial" panose="020B0604020202020204" pitchFamily="34" charset="0"/>
              <a:cs typeface="Arial" panose="020B0604020202020204" pitchFamily="34" charset="0"/>
            </a:endParaRPr>
          </a:p>
          <a:p>
            <a:r>
              <a:rPr lang="en-GB" sz="2000" b="1" i="1" dirty="0">
                <a:latin typeface="Arial" panose="020B0604020202020204" pitchFamily="34" charset="0"/>
                <a:cs typeface="Arial" panose="020B0604020202020204" pitchFamily="34" charset="0"/>
              </a:rPr>
              <a:t>Share our product on key points:</a:t>
            </a:r>
          </a:p>
          <a:p>
            <a:pPr marL="285750" indent="-285750">
              <a:buFont typeface="Arial" panose="020B0604020202020204" pitchFamily="34" charset="0"/>
              <a:buChar char="•"/>
            </a:pPr>
            <a:endParaRPr lang="en-GB" sz="2000" b="1" i="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b="1" i="1" dirty="0">
                <a:latin typeface="Arial" panose="020B0604020202020204" pitchFamily="34" charset="0"/>
                <a:cs typeface="Arial" panose="020B0604020202020204" pitchFamily="34" charset="0"/>
              </a:rPr>
              <a:t>Train station</a:t>
            </a:r>
          </a:p>
          <a:p>
            <a:pPr marL="285750" indent="-285750">
              <a:buFont typeface="Arial" panose="020B0604020202020204" pitchFamily="34" charset="0"/>
              <a:buChar char="•"/>
            </a:pPr>
            <a:r>
              <a:rPr lang="en-GB" sz="2000" b="1" i="1" dirty="0">
                <a:latin typeface="Arial" panose="020B0604020202020204" pitchFamily="34" charset="0"/>
                <a:cs typeface="Arial" panose="020B0604020202020204" pitchFamily="34" charset="0"/>
              </a:rPr>
              <a:t>Hight street</a:t>
            </a:r>
          </a:p>
          <a:p>
            <a:pPr marL="285750" indent="-285750">
              <a:buFont typeface="Arial" panose="020B0604020202020204" pitchFamily="34" charset="0"/>
              <a:buChar char="•"/>
            </a:pPr>
            <a:r>
              <a:rPr lang="en-GB" sz="2000" b="1" i="1" dirty="0">
                <a:latin typeface="Arial" panose="020B0604020202020204" pitchFamily="34" charset="0"/>
                <a:cs typeface="Arial" panose="020B0604020202020204" pitchFamily="34" charset="0"/>
              </a:rPr>
              <a:t>Local market</a:t>
            </a:r>
          </a:p>
          <a:p>
            <a:pPr marL="285750" indent="-285750">
              <a:buFont typeface="Arial" panose="020B0604020202020204" pitchFamily="34" charset="0"/>
              <a:buChar char="•"/>
            </a:pPr>
            <a:r>
              <a:rPr lang="en-GB" sz="2000" b="1" i="1" dirty="0">
                <a:latin typeface="Arial" panose="020B0604020202020204" pitchFamily="34" charset="0"/>
                <a:cs typeface="Arial" panose="020B0604020202020204" pitchFamily="34" charset="0"/>
              </a:rPr>
              <a:t>Online.</a:t>
            </a:r>
          </a:p>
          <a:p>
            <a:pPr marL="285750" indent="-285750">
              <a:buFont typeface="Arial" panose="020B0604020202020204" pitchFamily="34" charset="0"/>
              <a:buChar char="•"/>
            </a:pPr>
            <a:endParaRPr lang="en-GB" b="1" i="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b="1" i="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22C7CC05-9A73-49F0-B233-BAD80F672B80}"/>
              </a:ext>
            </a:extLst>
          </p:cNvPr>
          <p:cNvSpPr txBox="1"/>
          <p:nvPr/>
        </p:nvSpPr>
        <p:spPr>
          <a:xfrm>
            <a:off x="4900337" y="5876932"/>
            <a:ext cx="7014025" cy="923330"/>
          </a:xfrm>
          <a:prstGeom prst="rect">
            <a:avLst/>
          </a:prstGeom>
          <a:noFill/>
        </p:spPr>
        <p:txBody>
          <a:bodyPr wrap="square" rtlCol="0">
            <a:spAutoFit/>
          </a:bodyPr>
          <a:lstStyle/>
          <a:p>
            <a:r>
              <a:rPr lang="en-GB" dirty="0"/>
              <a:t>Sources: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solidFill>
                  <a:srgbClr val="000000"/>
                </a:solidFill>
                <a:effectLst/>
                <a:latin typeface="Arial" panose="020B0604020202020204" pitchFamily="34" charset="0"/>
                <a:ea typeface="Calibri" panose="020F0502020204030204" pitchFamily="34" charset="0"/>
              </a:rPr>
              <a:t>Liddle &amp; McElwee, (2019), </a:t>
            </a:r>
            <a:r>
              <a:rPr kumimoji="0" lang="en-US" altLang="pt-PT" sz="1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25(6), pp.1308-1320</a:t>
            </a:r>
            <a:r>
              <a:rPr lang="en-GB" sz="1800" dirty="0">
                <a:solidFill>
                  <a:srgbClr val="000000"/>
                </a:solidFill>
                <a:effectLst/>
                <a:latin typeface="Arial" panose="020B0604020202020204" pitchFamily="34" charset="0"/>
                <a:ea typeface="Calibri" panose="020F0502020204030204" pitchFamily="34" charset="0"/>
              </a:rPr>
              <a:t>.</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Drucker, (1985), pp.293.</a:t>
            </a:r>
            <a:endParaRPr lang="pt-PT"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dirty="0"/>
              <a:t>Images: create by Bing </a:t>
            </a:r>
            <a:r>
              <a:rPr lang="en-US" b="0" i="0" dirty="0">
                <a:effectLst/>
                <a:latin typeface="Arial" panose="020B0604020202020204" pitchFamily="34" charset="0"/>
                <a:cs typeface="Arial" panose="020B0604020202020204" pitchFamily="34" charset="0"/>
              </a:rPr>
              <a:t>online pictures.</a:t>
            </a:r>
            <a:endParaRPr lang="en-GB" dirty="0"/>
          </a:p>
        </p:txBody>
      </p:sp>
    </p:spTree>
    <p:extLst>
      <p:ext uri="{BB962C8B-B14F-4D97-AF65-F5344CB8AC3E}">
        <p14:creationId xmlns:p14="http://schemas.microsoft.com/office/powerpoint/2010/main" val="7124146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26">
            <a:extLst>
              <a:ext uri="{FF2B5EF4-FFF2-40B4-BE49-F238E27FC236}">
                <a16:creationId xmlns:a16="http://schemas.microsoft.com/office/drawing/2014/main" id="{4BE9D4C4-9FA3-4885-A769-301639CC7A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52" name="Freeform: Shape 28">
            <a:extLst>
              <a:ext uri="{FF2B5EF4-FFF2-40B4-BE49-F238E27FC236}">
                <a16:creationId xmlns:a16="http://schemas.microsoft.com/office/drawing/2014/main" id="{4524F065-9F7C-400C-9A20-B343BFAA6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2627" y="-4"/>
            <a:ext cx="8139373" cy="6858000"/>
          </a:xfrm>
          <a:custGeom>
            <a:avLst/>
            <a:gdLst>
              <a:gd name="connsiteX0" fmla="*/ 5181344 w 8139373"/>
              <a:gd name="connsiteY0" fmla="*/ 0 h 6858000"/>
              <a:gd name="connsiteX1" fmla="*/ 8139373 w 8139373"/>
              <a:gd name="connsiteY1" fmla="*/ 0 h 6858000"/>
              <a:gd name="connsiteX2" fmla="*/ 8139373 w 8139373"/>
              <a:gd name="connsiteY2" fmla="*/ 6858000 h 6858000"/>
              <a:gd name="connsiteX3" fmla="*/ 0 w 813937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139373" h="6858000">
                <a:moveTo>
                  <a:pt x="5181344" y="0"/>
                </a:moveTo>
                <a:lnTo>
                  <a:pt x="8139373" y="0"/>
                </a:lnTo>
                <a:lnTo>
                  <a:pt x="8139373"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846B4F1-3B56-4A7F-A6CC-2441FC8F78EB}"/>
              </a:ext>
            </a:extLst>
          </p:cNvPr>
          <p:cNvSpPr>
            <a:spLocks noGrp="1"/>
          </p:cNvSpPr>
          <p:nvPr>
            <p:ph type="title"/>
          </p:nvPr>
        </p:nvSpPr>
        <p:spPr>
          <a:xfrm>
            <a:off x="752299" y="577347"/>
            <a:ext cx="3749061" cy="506396"/>
          </a:xfrm>
        </p:spPr>
        <p:txBody>
          <a:bodyPr anchor="ctr">
            <a:normAutofit fontScale="90000"/>
          </a:bodyPr>
          <a:lstStyle/>
          <a:p>
            <a:r>
              <a:rPr lang="en-US" sz="3200" dirty="0"/>
              <a:t>Marketing Plan.</a:t>
            </a:r>
            <a:br>
              <a:rPr lang="en-US" sz="3200" dirty="0"/>
            </a:br>
            <a:endParaRPr lang="en-GB" sz="3200" dirty="0"/>
          </a:p>
        </p:txBody>
      </p:sp>
      <p:sp>
        <p:nvSpPr>
          <p:cNvPr id="53" name="Isosceles Triangle 30">
            <a:extLst>
              <a:ext uri="{FF2B5EF4-FFF2-40B4-BE49-F238E27FC236}">
                <a16:creationId xmlns:a16="http://schemas.microsoft.com/office/drawing/2014/main" id="{7EB6695E-BED5-4DA3-8C9B-AD301AEF47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35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Freeform: Shape 32">
            <a:extLst>
              <a:ext uri="{FF2B5EF4-FFF2-40B4-BE49-F238E27FC236}">
                <a16:creationId xmlns:a16="http://schemas.microsoft.com/office/drawing/2014/main" id="{46DB9E65-E072-43AF-A8C9-9744BA0CC2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6867" y="6"/>
            <a:ext cx="4831627" cy="4520011"/>
          </a:xfrm>
          <a:custGeom>
            <a:avLst/>
            <a:gdLst>
              <a:gd name="connsiteX0" fmla="*/ 0 w 4831627"/>
              <a:gd name="connsiteY0" fmla="*/ 0 h 4520011"/>
              <a:gd name="connsiteX1" fmla="*/ 4831627 w 4831627"/>
              <a:gd name="connsiteY1" fmla="*/ 0 h 4520011"/>
              <a:gd name="connsiteX2" fmla="*/ 1416677 w 4831627"/>
              <a:gd name="connsiteY2" fmla="*/ 4520011 h 4520011"/>
            </a:gdLst>
            <a:ahLst/>
            <a:cxnLst>
              <a:cxn ang="0">
                <a:pos x="connsiteX0" y="connsiteY0"/>
              </a:cxn>
              <a:cxn ang="0">
                <a:pos x="connsiteX1" y="connsiteY1"/>
              </a:cxn>
              <a:cxn ang="0">
                <a:pos x="connsiteX2" y="connsiteY2"/>
              </a:cxn>
            </a:cxnLst>
            <a:rect l="l" t="t" r="r" b="b"/>
            <a:pathLst>
              <a:path w="4831627" h="4520011">
                <a:moveTo>
                  <a:pt x="0" y="0"/>
                </a:moveTo>
                <a:lnTo>
                  <a:pt x="4831627" y="0"/>
                </a:lnTo>
                <a:lnTo>
                  <a:pt x="1416677" y="452001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6" name="Picture 15" descr="A person holding a computer&#10;&#10;Description automatically generated with medium confidence">
            <a:extLst>
              <a:ext uri="{FF2B5EF4-FFF2-40B4-BE49-F238E27FC236}">
                <a16:creationId xmlns:a16="http://schemas.microsoft.com/office/drawing/2014/main" id="{0BE6CA0A-C0B0-41C6-A07B-B0D15BB40242}"/>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2804" r="23769" b="-1"/>
          <a:stretch/>
        </p:blipFill>
        <p:spPr>
          <a:xfrm>
            <a:off x="10003338" y="-4"/>
            <a:ext cx="2104587" cy="1821889"/>
          </a:xfrm>
          <a:prstGeom prst="rect">
            <a:avLst/>
          </a:prstGeom>
          <a:ln>
            <a:noFill/>
          </a:ln>
          <a:effectLst>
            <a:softEdge rad="112500"/>
          </a:effectLst>
        </p:spPr>
      </p:pic>
      <p:pic>
        <p:nvPicPr>
          <p:cNvPr id="17" name="Picture 16" descr="A cup of coffee&#10;&#10;Description automatically generated with medium confidence">
            <a:extLst>
              <a:ext uri="{FF2B5EF4-FFF2-40B4-BE49-F238E27FC236}">
                <a16:creationId xmlns:a16="http://schemas.microsoft.com/office/drawing/2014/main" id="{00FF51F2-1C85-450A-9028-E737E7DCD23B}"/>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40648" r="-5" b="14376"/>
          <a:stretch/>
        </p:blipFill>
        <p:spPr>
          <a:xfrm>
            <a:off x="7751625" y="4190954"/>
            <a:ext cx="3994005" cy="199583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graphicFrame>
        <p:nvGraphicFramePr>
          <p:cNvPr id="22" name="Content Placeholder 2">
            <a:extLst>
              <a:ext uri="{FF2B5EF4-FFF2-40B4-BE49-F238E27FC236}">
                <a16:creationId xmlns:a16="http://schemas.microsoft.com/office/drawing/2014/main" id="{590FF58E-AEC7-42FF-8C39-DE6DEE3FCA84}"/>
              </a:ext>
            </a:extLst>
          </p:cNvPr>
          <p:cNvGraphicFramePr>
            <a:graphicFrameLocks noGrp="1"/>
          </p:cNvGraphicFramePr>
          <p:nvPr>
            <p:ph idx="1"/>
            <p:extLst>
              <p:ext uri="{D42A27DB-BD31-4B8C-83A1-F6EECF244321}">
                <p14:modId xmlns:p14="http://schemas.microsoft.com/office/powerpoint/2010/main" val="2421300229"/>
              </p:ext>
            </p:extLst>
          </p:nvPr>
        </p:nvGraphicFramePr>
        <p:xfrm>
          <a:off x="298314" y="913534"/>
          <a:ext cx="9565532" cy="542866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10" name="Picture 9" descr="A picture containing light, night sky&#10;&#10;Description automatically generated">
            <a:extLst>
              <a:ext uri="{FF2B5EF4-FFF2-40B4-BE49-F238E27FC236}">
                <a16:creationId xmlns:a16="http://schemas.microsoft.com/office/drawing/2014/main" id="{D37E83C3-DEC0-472B-9925-0FFBBBD87E30}"/>
              </a:ext>
            </a:extLst>
          </p:cNvPr>
          <p:cNvPicPr>
            <a:picLocks noChangeAspect="1"/>
          </p:cNvPicPr>
          <p:nvPr/>
        </p:nvPicPr>
        <p:blipFill rotWithShape="1">
          <a:blip r:embed="rId12">
            <a:alphaModFix/>
            <a:extLst>
              <a:ext uri="{28A0092B-C50C-407E-A947-70E740481C1C}">
                <a14:useLocalDpi xmlns:a14="http://schemas.microsoft.com/office/drawing/2010/main" val="0"/>
              </a:ext>
              <a:ext uri="{837473B0-CC2E-450A-ABE3-18F120FF3D39}">
                <a1611:picAttrSrcUrl xmlns:a1611="http://schemas.microsoft.com/office/drawing/2016/11/main" r:id="rId13"/>
              </a:ext>
            </a:extLst>
          </a:blip>
          <a:srcRect r="-3" b="11189"/>
          <a:stretch/>
        </p:blipFill>
        <p:spPr>
          <a:xfrm>
            <a:off x="304128" y="3783694"/>
            <a:ext cx="2245040" cy="1472645"/>
          </a:xfrm>
          <a:prstGeom prst="rect">
            <a:avLst/>
          </a:prstGeom>
          <a:ln>
            <a:noFill/>
          </a:ln>
          <a:effectLst>
            <a:softEdge rad="112500"/>
          </a:effectLst>
        </p:spPr>
      </p:pic>
      <p:sp>
        <p:nvSpPr>
          <p:cNvPr id="3" name="TextBox 2">
            <a:extLst>
              <a:ext uri="{FF2B5EF4-FFF2-40B4-BE49-F238E27FC236}">
                <a16:creationId xmlns:a16="http://schemas.microsoft.com/office/drawing/2014/main" id="{55BB0CDD-0CFA-4E90-ADBD-FBA9B379DE88}"/>
              </a:ext>
            </a:extLst>
          </p:cNvPr>
          <p:cNvSpPr txBox="1"/>
          <p:nvPr/>
        </p:nvSpPr>
        <p:spPr>
          <a:xfrm>
            <a:off x="4917688" y="6186791"/>
            <a:ext cx="6713034" cy="646331"/>
          </a:xfrm>
          <a:prstGeom prst="rect">
            <a:avLst/>
          </a:prstGeom>
          <a:noFill/>
        </p:spPr>
        <p:txBody>
          <a:bodyPr wrap="square" rtlCol="0">
            <a:spAutoFit/>
          </a:bodyPr>
          <a:lstStyle/>
          <a:p>
            <a:r>
              <a:rPr lang="en-US" b="0" i="0" dirty="0">
                <a:solidFill>
                  <a:srgbClr val="000000"/>
                </a:solidFill>
                <a:effectLst/>
                <a:latin typeface="Arial" panose="020B0604020202020204" pitchFamily="34" charset="0"/>
              </a:rPr>
              <a:t>Sources: Shane &amp; Venkataraman (2000), 25(1), pp.217-226. Images : create by Bing tool</a:t>
            </a:r>
            <a:r>
              <a:rPr lang="en-US" b="0" i="0" dirty="0">
                <a:effectLst/>
                <a:latin typeface="Arial" panose="020B0604020202020204" pitchFamily="34" charset="0"/>
                <a:cs typeface="Arial" panose="020B0604020202020204" pitchFamily="34" charset="0"/>
              </a:rPr>
              <a:t> online pictures</a:t>
            </a:r>
            <a:r>
              <a:rPr lang="en-US" b="0" i="0" dirty="0">
                <a:solidFill>
                  <a:srgbClr val="000000"/>
                </a:solidFill>
                <a:effectLst/>
                <a:latin typeface="Arial" panose="020B0604020202020204" pitchFamily="34" charset="0"/>
              </a:rPr>
              <a:t>.</a:t>
            </a:r>
            <a:endParaRPr lang="en-GB" dirty="0"/>
          </a:p>
        </p:txBody>
      </p:sp>
    </p:spTree>
    <p:extLst>
      <p:ext uri="{BB962C8B-B14F-4D97-AF65-F5344CB8AC3E}">
        <p14:creationId xmlns:p14="http://schemas.microsoft.com/office/powerpoint/2010/main" val="19682265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Picture 4" descr="One in a crowd">
            <a:extLst>
              <a:ext uri="{FF2B5EF4-FFF2-40B4-BE49-F238E27FC236}">
                <a16:creationId xmlns:a16="http://schemas.microsoft.com/office/drawing/2014/main" id="{6D7AB8A9-12A1-4EA2-899E-A22CC878934D}"/>
              </a:ext>
            </a:extLst>
          </p:cNvPr>
          <p:cNvPicPr>
            <a:picLocks noChangeAspect="1"/>
          </p:cNvPicPr>
          <p:nvPr/>
        </p:nvPicPr>
        <p:blipFill rotWithShape="1">
          <a:blip r:embed="rId3"/>
          <a:srcRect l="26289" r="14711"/>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936926A3-48BD-4FCC-A066-1A747ABFC46C}"/>
              </a:ext>
            </a:extLst>
          </p:cNvPr>
          <p:cNvSpPr>
            <a:spLocks noGrp="1"/>
          </p:cNvSpPr>
          <p:nvPr>
            <p:ph type="title"/>
          </p:nvPr>
        </p:nvSpPr>
        <p:spPr>
          <a:xfrm>
            <a:off x="5461221" y="333683"/>
            <a:ext cx="3887839" cy="2372168"/>
          </a:xfrm>
        </p:spPr>
        <p:txBody>
          <a:bodyPr vert="horz" lIns="91440" tIns="45720" rIns="91440" bIns="45720" rtlCol="0" anchor="b">
            <a:normAutofit/>
          </a:bodyPr>
          <a:lstStyle/>
          <a:p>
            <a:pPr algn="r">
              <a:lnSpc>
                <a:spcPct val="90000"/>
              </a:lnSpc>
            </a:pPr>
            <a:r>
              <a:rPr lang="en-US" sz="5000" dirty="0"/>
              <a:t>Management Team</a:t>
            </a:r>
            <a:br>
              <a:rPr lang="en-US" sz="5000" dirty="0"/>
            </a:br>
            <a:endParaRPr lang="en-US" sz="5000" dirty="0"/>
          </a:p>
        </p:txBody>
      </p:sp>
      <p:sp>
        <p:nvSpPr>
          <p:cNvPr id="3" name="TextBox 2">
            <a:extLst>
              <a:ext uri="{FF2B5EF4-FFF2-40B4-BE49-F238E27FC236}">
                <a16:creationId xmlns:a16="http://schemas.microsoft.com/office/drawing/2014/main" id="{EF32AA0A-8C54-49F4-822F-6A33E5B9EF48}"/>
              </a:ext>
            </a:extLst>
          </p:cNvPr>
          <p:cNvSpPr txBox="1"/>
          <p:nvPr/>
        </p:nvSpPr>
        <p:spPr>
          <a:xfrm>
            <a:off x="5072630" y="1821885"/>
            <a:ext cx="4258696" cy="4247317"/>
          </a:xfrm>
          <a:prstGeom prst="rect">
            <a:avLst/>
          </a:prstGeom>
          <a:noFill/>
        </p:spPr>
        <p:txBody>
          <a:bodyPr wrap="square" rtlCol="0">
            <a:spAutoFit/>
          </a:bodyPr>
          <a:lstStyle/>
          <a:p>
            <a:r>
              <a:rPr lang="en-GB" sz="2800" dirty="0"/>
              <a:t>CEO: </a:t>
            </a:r>
          </a:p>
          <a:p>
            <a:r>
              <a:rPr lang="en-GB" sz="2800" dirty="0">
                <a:solidFill>
                  <a:schemeClr val="accent1"/>
                </a:solidFill>
              </a:rPr>
              <a:t>Masuma</a:t>
            </a:r>
          </a:p>
          <a:p>
            <a:r>
              <a:rPr lang="en-GB" sz="2800" dirty="0">
                <a:solidFill>
                  <a:schemeClr val="accent1"/>
                </a:solidFill>
              </a:rPr>
              <a:t>Andrea</a:t>
            </a:r>
          </a:p>
          <a:p>
            <a:r>
              <a:rPr lang="en-GB" sz="2800" dirty="0">
                <a:solidFill>
                  <a:schemeClr val="accent1"/>
                </a:solidFill>
              </a:rPr>
              <a:t>Ricardo</a:t>
            </a:r>
          </a:p>
          <a:p>
            <a:endParaRPr lang="en-GB" sz="2800" dirty="0"/>
          </a:p>
          <a:p>
            <a:r>
              <a:rPr lang="en-GB" sz="2800" dirty="0"/>
              <a:t>Recruiting members:</a:t>
            </a:r>
          </a:p>
          <a:p>
            <a:pPr marL="285750" indent="-285750">
              <a:buFont typeface="Arial" panose="020B0604020202020204" pitchFamily="34" charset="0"/>
              <a:buChar char="•"/>
            </a:pPr>
            <a:r>
              <a:rPr lang="en-GB" sz="2800" dirty="0"/>
              <a:t>General Manager</a:t>
            </a:r>
          </a:p>
          <a:p>
            <a:pPr marL="285750" indent="-285750">
              <a:buFont typeface="Arial" panose="020B0604020202020204" pitchFamily="34" charset="0"/>
              <a:buChar char="•"/>
            </a:pPr>
            <a:r>
              <a:rPr lang="en-GB" sz="2800" dirty="0"/>
              <a:t>Assistant Manager</a:t>
            </a:r>
          </a:p>
          <a:p>
            <a:pPr marL="285750" indent="-285750">
              <a:buFont typeface="Arial" panose="020B0604020202020204" pitchFamily="34" charset="0"/>
              <a:buChar char="•"/>
            </a:pPr>
            <a:r>
              <a:rPr lang="en-GB" sz="2800" dirty="0"/>
              <a:t>Team Leader</a:t>
            </a:r>
          </a:p>
          <a:p>
            <a:endParaRPr lang="en-GB" dirty="0"/>
          </a:p>
        </p:txBody>
      </p:sp>
      <p:pic>
        <p:nvPicPr>
          <p:cNvPr id="20" name="Picture 19" descr="A person holding a computer&#10;&#10;Description automatically generated with medium confidence">
            <a:extLst>
              <a:ext uri="{FF2B5EF4-FFF2-40B4-BE49-F238E27FC236}">
                <a16:creationId xmlns:a16="http://schemas.microsoft.com/office/drawing/2014/main" id="{ABF31CD7-8342-4EF5-87C8-7242C6A89213}"/>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2804" r="23769" b="-1"/>
          <a:stretch/>
        </p:blipFill>
        <p:spPr>
          <a:xfrm>
            <a:off x="10003338" y="-4"/>
            <a:ext cx="2104587" cy="1821889"/>
          </a:xfrm>
          <a:prstGeom prst="rect">
            <a:avLst/>
          </a:prstGeom>
          <a:ln>
            <a:noFill/>
          </a:ln>
          <a:effectLst>
            <a:softEdge rad="112500"/>
          </a:effectLst>
        </p:spPr>
      </p:pic>
      <p:sp>
        <p:nvSpPr>
          <p:cNvPr id="21" name="TextBox 20">
            <a:extLst>
              <a:ext uri="{FF2B5EF4-FFF2-40B4-BE49-F238E27FC236}">
                <a16:creationId xmlns:a16="http://schemas.microsoft.com/office/drawing/2014/main" id="{6540E362-B8C2-42F2-ABB2-A8BE091DC4DD}"/>
              </a:ext>
            </a:extLst>
          </p:cNvPr>
          <p:cNvSpPr txBox="1"/>
          <p:nvPr/>
        </p:nvSpPr>
        <p:spPr>
          <a:xfrm>
            <a:off x="6927966" y="6110697"/>
            <a:ext cx="6105292" cy="646331"/>
          </a:xfrm>
          <a:prstGeom prst="rect">
            <a:avLst/>
          </a:prstGeom>
          <a:noFill/>
        </p:spPr>
        <p:txBody>
          <a:bodyPr wrap="square">
            <a:spAutoFit/>
          </a:bodyPr>
          <a:lstStyle/>
          <a:p>
            <a:r>
              <a:rPr lang="en-GB" dirty="0"/>
              <a:t>Source:</a:t>
            </a:r>
            <a:r>
              <a:rPr lang="en-GB" sz="1800" dirty="0">
                <a:effectLst/>
                <a:latin typeface="Arial" panose="020B0604020202020204" pitchFamily="34" charset="0"/>
                <a:ea typeface="Calibri" panose="020F0502020204030204" pitchFamily="34" charset="0"/>
                <a:cs typeface="Arial" panose="020B0604020202020204" pitchFamily="34"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Burns, (2014)</a:t>
            </a:r>
            <a:r>
              <a:rPr lang="en-GB" dirty="0">
                <a:latin typeface="Arial" panose="020B0604020202020204" pitchFamily="34" charset="0"/>
                <a:ea typeface="Calibri" panose="020F0502020204030204" pitchFamily="34" charset="0"/>
                <a:cs typeface="Arial" panose="020B0604020202020204" pitchFamily="34" charset="0"/>
              </a:rPr>
              <a:t>.</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r>
              <a:rPr lang="en-US" b="0" i="0" dirty="0">
                <a:effectLst/>
                <a:latin typeface="Arial" panose="020B0604020202020204" pitchFamily="34" charset="0"/>
                <a:cs typeface="Arial" panose="020B0604020202020204" pitchFamily="34" charset="0"/>
              </a:rPr>
              <a:t>Images  by Bing tool online pictures.</a:t>
            </a:r>
            <a:endParaRPr lang="pt-PT" sz="18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1205995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9" name="Group 58">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60" name="Straight Connector 59">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62"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3"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4" name="Isosceles Triangle 63">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5"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6"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7"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8" name="Isosceles Triangle 67">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9" name="Isosceles Triangle 68">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36557682-479E-4BC4-9582-1C2A634C2B59}"/>
              </a:ext>
            </a:extLst>
          </p:cNvPr>
          <p:cNvSpPr>
            <a:spLocks noGrp="1"/>
          </p:cNvSpPr>
          <p:nvPr>
            <p:ph type="title"/>
          </p:nvPr>
        </p:nvSpPr>
        <p:spPr>
          <a:xfrm>
            <a:off x="1233587" y="146649"/>
            <a:ext cx="7673801" cy="1087656"/>
          </a:xfrm>
        </p:spPr>
        <p:txBody>
          <a:bodyPr vert="horz" lIns="91440" tIns="45720" rIns="91440" bIns="45720" rtlCol="0" anchor="b">
            <a:normAutofit/>
          </a:bodyPr>
          <a:lstStyle/>
          <a:p>
            <a:pPr>
              <a:lnSpc>
                <a:spcPct val="90000"/>
              </a:lnSpc>
            </a:pPr>
            <a:r>
              <a:rPr lang="en-US" sz="3400" kern="1200" dirty="0">
                <a:solidFill>
                  <a:schemeClr val="accent1"/>
                </a:solidFill>
                <a:latin typeface="+mj-lt"/>
                <a:ea typeface="+mj-ea"/>
                <a:cs typeface="+mj-cs"/>
              </a:rPr>
              <a:t>Financial Plan</a:t>
            </a:r>
            <a:br>
              <a:rPr lang="en-US" sz="3400" kern="1200" dirty="0">
                <a:solidFill>
                  <a:schemeClr val="accent1"/>
                </a:solidFill>
                <a:latin typeface="+mj-lt"/>
                <a:ea typeface="+mj-ea"/>
                <a:cs typeface="+mj-cs"/>
              </a:rPr>
            </a:br>
            <a:endParaRPr lang="en-US" sz="3400" kern="1200" dirty="0">
              <a:solidFill>
                <a:schemeClr val="accent1"/>
              </a:solidFill>
              <a:latin typeface="+mj-lt"/>
              <a:ea typeface="+mj-ea"/>
              <a:cs typeface="+mj-cs"/>
            </a:endParaRPr>
          </a:p>
        </p:txBody>
      </p:sp>
      <p:pic>
        <p:nvPicPr>
          <p:cNvPr id="12" name="Picture 11">
            <a:extLst>
              <a:ext uri="{FF2B5EF4-FFF2-40B4-BE49-F238E27FC236}">
                <a16:creationId xmlns:a16="http://schemas.microsoft.com/office/drawing/2014/main" id="{049E7077-EB25-4136-85BC-AF6D8E6B9AC4}"/>
              </a:ext>
            </a:extLst>
          </p:cNvPr>
          <p:cNvPicPr>
            <a:picLocks noChangeAspect="1"/>
          </p:cNvPicPr>
          <p:nvPr/>
        </p:nvPicPr>
        <p:blipFill rotWithShape="1">
          <a:blip r:embed="rId3"/>
          <a:srcRect l="754" t="17379" r="30850" b="8143"/>
          <a:stretch/>
        </p:blipFill>
        <p:spPr>
          <a:xfrm>
            <a:off x="982138" y="713678"/>
            <a:ext cx="8941832" cy="5096107"/>
          </a:xfrm>
          <a:prstGeom prst="rect">
            <a:avLst/>
          </a:prstGeom>
        </p:spPr>
      </p:pic>
      <p:pic>
        <p:nvPicPr>
          <p:cNvPr id="40" name="Picture 39" descr="A person holding a computer&#10;&#10;Description automatically generated with medium confidence">
            <a:extLst>
              <a:ext uri="{FF2B5EF4-FFF2-40B4-BE49-F238E27FC236}">
                <a16:creationId xmlns:a16="http://schemas.microsoft.com/office/drawing/2014/main" id="{F1393677-E9BE-472E-8647-884302933D61}"/>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2804" r="23769" b="-1"/>
          <a:stretch/>
        </p:blipFill>
        <p:spPr>
          <a:xfrm>
            <a:off x="10003338" y="-4"/>
            <a:ext cx="2104587" cy="1821889"/>
          </a:xfrm>
          <a:prstGeom prst="rect">
            <a:avLst/>
          </a:prstGeom>
          <a:ln>
            <a:noFill/>
          </a:ln>
          <a:effectLst>
            <a:softEdge rad="112500"/>
          </a:effectLst>
        </p:spPr>
      </p:pic>
      <p:sp>
        <p:nvSpPr>
          <p:cNvPr id="13" name="TextBox 12">
            <a:extLst>
              <a:ext uri="{FF2B5EF4-FFF2-40B4-BE49-F238E27FC236}">
                <a16:creationId xmlns:a16="http://schemas.microsoft.com/office/drawing/2014/main" id="{2BB00B61-8497-4686-8048-AE2D9D904C4B}"/>
              </a:ext>
            </a:extLst>
          </p:cNvPr>
          <p:cNvSpPr txBox="1"/>
          <p:nvPr/>
        </p:nvSpPr>
        <p:spPr>
          <a:xfrm>
            <a:off x="10165404" y="3132306"/>
            <a:ext cx="1720096" cy="646331"/>
          </a:xfrm>
          <a:prstGeom prst="rect">
            <a:avLst/>
          </a:prstGeom>
          <a:noFill/>
        </p:spPr>
        <p:txBody>
          <a:bodyPr wrap="square" rtlCol="0">
            <a:spAutoFit/>
          </a:bodyPr>
          <a:lstStyle/>
          <a:p>
            <a:r>
              <a:rPr lang="en-GB" sz="1800" dirty="0"/>
              <a:t>Cash Flow </a:t>
            </a:r>
            <a:r>
              <a:rPr lang="en-GB" dirty="0"/>
              <a:t>F</a:t>
            </a:r>
            <a:r>
              <a:rPr lang="en-GB" sz="1800" dirty="0"/>
              <a:t>orecast</a:t>
            </a:r>
          </a:p>
        </p:txBody>
      </p:sp>
      <p:sp>
        <p:nvSpPr>
          <p:cNvPr id="55" name="TextBox 54">
            <a:extLst>
              <a:ext uri="{FF2B5EF4-FFF2-40B4-BE49-F238E27FC236}">
                <a16:creationId xmlns:a16="http://schemas.microsoft.com/office/drawing/2014/main" id="{2A179A23-3F24-4EA9-B1B2-BEF06A6F99DC}"/>
              </a:ext>
            </a:extLst>
          </p:cNvPr>
          <p:cNvSpPr txBox="1"/>
          <p:nvPr/>
        </p:nvSpPr>
        <p:spPr>
          <a:xfrm>
            <a:off x="6420009" y="5944180"/>
            <a:ext cx="10930982" cy="923330"/>
          </a:xfrm>
          <a:prstGeom prst="rect">
            <a:avLst/>
          </a:prstGeom>
          <a:noFill/>
        </p:spPr>
        <p:txBody>
          <a:bodyPr wrap="square">
            <a:spAutoFit/>
          </a:bodyPr>
          <a:lstStyle/>
          <a:p>
            <a:r>
              <a:rPr lang="en-GB" dirty="0"/>
              <a:t>Sources:</a:t>
            </a:r>
            <a:r>
              <a:rPr lang="en-GB" sz="1800" dirty="0">
                <a:effectLst/>
                <a:latin typeface="Arial" panose="020B0604020202020204" pitchFamily="34" charset="0"/>
                <a:ea typeface="Calibri" panose="020F0502020204030204" pitchFamily="34" charset="0"/>
                <a:cs typeface="Arial" panose="020B0604020202020204" pitchFamily="34"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Dyer, et al., (2009)</a:t>
            </a:r>
            <a:r>
              <a:rPr lang="en-GB" sz="1800" dirty="0">
                <a:effectLst/>
                <a:latin typeface="Arial" panose="020B0604020202020204" pitchFamily="34" charset="0"/>
                <a:ea typeface="Calibri" panose="020F0502020204030204" pitchFamily="34" charset="0"/>
                <a:cs typeface="Arial" panose="020B0604020202020204" pitchFamily="34" charset="0"/>
              </a:rPr>
              <a:t>,</a:t>
            </a:r>
            <a:r>
              <a:rPr kumimoji="0" lang="en-US" altLang="pt-PT" sz="1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12(4), pp. 60-7, 128.</a:t>
            </a:r>
            <a:endParaRPr kumimoji="0" lang="pt-PT" altLang="pt-PT"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Marker, (2020).</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r>
              <a:rPr lang="en-US" b="0" i="0" dirty="0">
                <a:effectLst/>
                <a:latin typeface="Arial" panose="020B0604020202020204" pitchFamily="34" charset="0"/>
                <a:cs typeface="Arial" panose="020B0604020202020204" pitchFamily="34" charset="0"/>
              </a:rPr>
              <a:t>Images  by Bing tool online pictures.</a:t>
            </a:r>
            <a:endParaRPr lang="pt-PT" sz="18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3116174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8C7BA-D2EB-45A1-8A7C-55D45AC3C209}"/>
              </a:ext>
            </a:extLst>
          </p:cNvPr>
          <p:cNvSpPr>
            <a:spLocks noGrp="1"/>
          </p:cNvSpPr>
          <p:nvPr>
            <p:ph type="title"/>
          </p:nvPr>
        </p:nvSpPr>
        <p:spPr>
          <a:xfrm>
            <a:off x="6090445" y="609600"/>
            <a:ext cx="3183556" cy="1320800"/>
          </a:xfrm>
        </p:spPr>
        <p:txBody>
          <a:bodyPr anchor="ctr">
            <a:normAutofit fontScale="90000"/>
          </a:bodyPr>
          <a:lstStyle/>
          <a:p>
            <a:r>
              <a:rPr lang="en-GB" dirty="0"/>
              <a:t>Finance Plan part2:</a:t>
            </a:r>
            <a:br>
              <a:rPr lang="en-GB" dirty="0"/>
            </a:br>
            <a:r>
              <a:rPr lang="en-GB" dirty="0"/>
              <a:t>Profit and loss</a:t>
            </a:r>
          </a:p>
        </p:txBody>
      </p:sp>
      <p:sp>
        <p:nvSpPr>
          <p:cNvPr id="8" name="Content Placeholder 7">
            <a:extLst>
              <a:ext uri="{FF2B5EF4-FFF2-40B4-BE49-F238E27FC236}">
                <a16:creationId xmlns:a16="http://schemas.microsoft.com/office/drawing/2014/main" id="{166018AB-44CE-796A-80DC-F3BC3BCEB31B}"/>
              </a:ext>
            </a:extLst>
          </p:cNvPr>
          <p:cNvSpPr>
            <a:spLocks noGrp="1"/>
          </p:cNvSpPr>
          <p:nvPr>
            <p:ph idx="1"/>
          </p:nvPr>
        </p:nvSpPr>
        <p:spPr>
          <a:xfrm>
            <a:off x="6094410" y="2160589"/>
            <a:ext cx="3179591" cy="1268411"/>
          </a:xfrm>
        </p:spPr>
        <p:txBody>
          <a:bodyPr>
            <a:normAutofit/>
          </a:bodyPr>
          <a:lstStyle/>
          <a:p>
            <a:r>
              <a:rPr lang="en-US" dirty="0"/>
              <a:t>Profit of year</a:t>
            </a:r>
          </a:p>
          <a:p>
            <a:r>
              <a:rPr lang="en-US" dirty="0"/>
              <a:t>Cost</a:t>
            </a:r>
          </a:p>
          <a:p>
            <a:r>
              <a:rPr lang="en-US" dirty="0"/>
              <a:t>Credit or Loan</a:t>
            </a:r>
          </a:p>
          <a:p>
            <a:endParaRPr lang="en-US" dirty="0"/>
          </a:p>
        </p:txBody>
      </p:sp>
      <p:pic>
        <p:nvPicPr>
          <p:cNvPr id="4" name="Content Placeholder 3">
            <a:extLst>
              <a:ext uri="{FF2B5EF4-FFF2-40B4-BE49-F238E27FC236}">
                <a16:creationId xmlns:a16="http://schemas.microsoft.com/office/drawing/2014/main" id="{05827A81-65EE-4188-8D81-E8F2A4D01999}"/>
              </a:ext>
            </a:extLst>
          </p:cNvPr>
          <p:cNvPicPr>
            <a:picLocks noChangeAspect="1"/>
          </p:cNvPicPr>
          <p:nvPr/>
        </p:nvPicPr>
        <p:blipFill rotWithShape="1">
          <a:blip r:embed="rId3"/>
          <a:srcRect l="35112" t="30013" r="35081" b="10978"/>
          <a:stretch/>
        </p:blipFill>
        <p:spPr>
          <a:xfrm>
            <a:off x="979880" y="804672"/>
            <a:ext cx="4702861" cy="5237021"/>
          </a:xfrm>
          <a:prstGeom prst="rect">
            <a:avLst/>
          </a:prstGeom>
        </p:spPr>
      </p:pic>
      <p:pic>
        <p:nvPicPr>
          <p:cNvPr id="36" name="Picture 35" descr="A person holding a computer&#10;&#10;Description automatically generated with medium confidence">
            <a:extLst>
              <a:ext uri="{FF2B5EF4-FFF2-40B4-BE49-F238E27FC236}">
                <a16:creationId xmlns:a16="http://schemas.microsoft.com/office/drawing/2014/main" id="{55D771B6-5616-4F63-B515-014FEBC11EAC}"/>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2804" r="23769" b="-1"/>
          <a:stretch/>
        </p:blipFill>
        <p:spPr>
          <a:xfrm>
            <a:off x="10003338" y="-4"/>
            <a:ext cx="2104587" cy="1821889"/>
          </a:xfrm>
          <a:prstGeom prst="rect">
            <a:avLst/>
          </a:prstGeom>
          <a:ln>
            <a:noFill/>
          </a:ln>
          <a:effectLst>
            <a:softEdge rad="112500"/>
          </a:effectLst>
        </p:spPr>
      </p:pic>
      <p:sp>
        <p:nvSpPr>
          <p:cNvPr id="37" name="TextBox 36">
            <a:extLst>
              <a:ext uri="{FF2B5EF4-FFF2-40B4-BE49-F238E27FC236}">
                <a16:creationId xmlns:a16="http://schemas.microsoft.com/office/drawing/2014/main" id="{1B07AD5E-3C20-4656-B1FF-89EB789A6E50}"/>
              </a:ext>
            </a:extLst>
          </p:cNvPr>
          <p:cNvSpPr txBox="1"/>
          <p:nvPr/>
        </p:nvSpPr>
        <p:spPr>
          <a:xfrm>
            <a:off x="8233035" y="5786735"/>
            <a:ext cx="6105292" cy="923330"/>
          </a:xfrm>
          <a:prstGeom prst="rect">
            <a:avLst/>
          </a:prstGeom>
          <a:noFill/>
        </p:spPr>
        <p:txBody>
          <a:bodyPr wrap="square">
            <a:spAutoFit/>
          </a:bodyPr>
          <a:lstStyle/>
          <a:p>
            <a:r>
              <a:rPr lang="en-GB" dirty="0"/>
              <a:t>Sources:</a:t>
            </a:r>
            <a:r>
              <a:rPr lang="en-GB" sz="1800" dirty="0">
                <a:effectLst/>
                <a:latin typeface="Arial" panose="020B0604020202020204" pitchFamily="34" charset="0"/>
                <a:ea typeface="Calibri" panose="020F0502020204030204" pitchFamily="34" charset="0"/>
                <a:cs typeface="Arial" panose="020B0604020202020204" pitchFamily="34"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Bosma, (2013</a:t>
            </a:r>
            <a:r>
              <a:rPr lang="en-GB" sz="1800" dirty="0">
                <a:effectLst/>
                <a:latin typeface="Arial" panose="020B0604020202020204" pitchFamily="34" charset="0"/>
                <a:ea typeface="Calibri" panose="020F0502020204030204" pitchFamily="34" charset="0"/>
                <a:cs typeface="Arial" panose="020B0604020202020204" pitchFamily="34" charset="0"/>
              </a:rPr>
              <a:t>),</a:t>
            </a:r>
            <a:r>
              <a:rPr kumimoji="0" lang="en-US" altLang="pt-PT" sz="1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9(2).</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Seebacher, (2016).</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r>
              <a:rPr lang="en-US" b="0" i="0" dirty="0">
                <a:effectLst/>
                <a:latin typeface="Arial" panose="020B0604020202020204" pitchFamily="34" charset="0"/>
                <a:cs typeface="Arial" panose="020B0604020202020204" pitchFamily="34" charset="0"/>
              </a:rPr>
              <a:t>Images  by Bing tool online pictures.</a:t>
            </a:r>
            <a:endParaRPr lang="pt-PT" sz="18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9937550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9CBB306-8362-4E9F-8E8F-724CB89A5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4B749F-2DBB-451C-BD07-89B323100D87}"/>
              </a:ext>
            </a:extLst>
          </p:cNvPr>
          <p:cNvSpPr>
            <a:spLocks noGrp="1"/>
          </p:cNvSpPr>
          <p:nvPr>
            <p:ph type="title"/>
          </p:nvPr>
        </p:nvSpPr>
        <p:spPr>
          <a:xfrm>
            <a:off x="677332" y="609600"/>
            <a:ext cx="5217538" cy="1320800"/>
          </a:xfrm>
        </p:spPr>
        <p:txBody>
          <a:bodyPr>
            <a:normAutofit/>
          </a:bodyPr>
          <a:lstStyle/>
          <a:p>
            <a:r>
              <a:rPr lang="pt-PT" b="0" i="0">
                <a:effectLst/>
                <a:latin typeface="Arial" panose="020B0604020202020204" pitchFamily="34" charset="0"/>
              </a:rPr>
              <a:t>Executive Summary  </a:t>
            </a:r>
            <a:br>
              <a:rPr lang="en-GB" dirty="0"/>
            </a:br>
            <a:endParaRPr lang="en-GB" dirty="0"/>
          </a:p>
        </p:txBody>
      </p:sp>
      <p:sp>
        <p:nvSpPr>
          <p:cNvPr id="14" name="Isosceles Triangle 8">
            <a:extLst>
              <a:ext uri="{FF2B5EF4-FFF2-40B4-BE49-F238E27FC236}">
                <a16:creationId xmlns:a16="http://schemas.microsoft.com/office/drawing/2014/main" id="{F19F8C88-9B7E-4596-8D09-DF90F41CA9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E68605C-0F5F-4CF5-A9D6-B64650B90D5C}"/>
              </a:ext>
            </a:extLst>
          </p:cNvPr>
          <p:cNvSpPr>
            <a:spLocks noGrp="1"/>
          </p:cNvSpPr>
          <p:nvPr>
            <p:ph idx="1"/>
          </p:nvPr>
        </p:nvSpPr>
        <p:spPr>
          <a:xfrm>
            <a:off x="683263" y="2160589"/>
            <a:ext cx="5211607" cy="3880773"/>
          </a:xfrm>
        </p:spPr>
        <p:txBody>
          <a:bodyPr>
            <a:normAutofit/>
          </a:bodyPr>
          <a:lstStyle/>
          <a:p>
            <a:r>
              <a:rPr lang="en-US" b="0" i="0" dirty="0">
                <a:effectLst/>
                <a:latin typeface="proxima-soft"/>
              </a:rPr>
              <a:t>Virtual escape rooms are a fantastic way to stay connected as a team and have fun simultaneously in real place to enjoy it with coffee. Therefore, we have developed some of the best virtual escape rooms for you to play remotely using our Mobile Adventures app, no matter where you are in the world. The virtual escape room challenges incorporate clues, puzzles, augmented reality and more, and are designed to challenge your problem-solving skills while also incorporating the excitement of a traditional escape room experience.</a:t>
            </a:r>
            <a:endParaRPr lang="en-GB" dirty="0"/>
          </a:p>
        </p:txBody>
      </p:sp>
      <p:pic>
        <p:nvPicPr>
          <p:cNvPr id="7" name="Picture 6" descr="A picture containing light, night sky&#10;&#10;Description automatically generated">
            <a:extLst>
              <a:ext uri="{FF2B5EF4-FFF2-40B4-BE49-F238E27FC236}">
                <a16:creationId xmlns:a16="http://schemas.microsoft.com/office/drawing/2014/main" id="{C299A66E-5F66-4E96-8563-DF6DAB52517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9518" r="-2" b="26024"/>
          <a:stretch/>
        </p:blipFill>
        <p:spPr>
          <a:xfrm>
            <a:off x="5883879" y="10"/>
            <a:ext cx="6304947" cy="2285990"/>
          </a:xfrm>
          <a:custGeom>
            <a:avLst/>
            <a:gdLst/>
            <a:ahLst/>
            <a:cxnLst/>
            <a:rect l="l" t="t" r="r" b="b"/>
            <a:pathLst>
              <a:path w="6304947" h="2286000">
                <a:moveTo>
                  <a:pt x="0" y="0"/>
                </a:moveTo>
                <a:lnTo>
                  <a:pt x="6304947" y="0"/>
                </a:lnTo>
                <a:lnTo>
                  <a:pt x="6304947" y="2286000"/>
                </a:lnTo>
                <a:lnTo>
                  <a:pt x="720670" y="2286000"/>
                </a:lnTo>
                <a:close/>
              </a:path>
            </a:pathLst>
          </a:custGeom>
          <a:scene3d>
            <a:camera prst="orthographicFront"/>
            <a:lightRig rig="contrasting" dir="t">
              <a:rot lat="0" lon="0" rev="3000000"/>
            </a:lightRig>
          </a:scene3d>
          <a:sp3d contourW="7620">
            <a:bevelT w="95250" h="31750"/>
            <a:contourClr>
              <a:srgbClr val="333333"/>
            </a:contourClr>
          </a:sp3d>
        </p:spPr>
      </p:pic>
      <p:sp>
        <p:nvSpPr>
          <p:cNvPr id="16" name="Isosceles Triangle 15">
            <a:extLst>
              <a:ext uri="{FF2B5EF4-FFF2-40B4-BE49-F238E27FC236}">
                <a16:creationId xmlns:a16="http://schemas.microsoft.com/office/drawing/2014/main" id="{CDFCE3EB-D8EE-4ECA-9D06-6979FD3555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4" descr="A cup of coffee&#10;&#10;Description automatically generated with medium confidence">
            <a:extLst>
              <a:ext uri="{FF2B5EF4-FFF2-40B4-BE49-F238E27FC236}">
                <a16:creationId xmlns:a16="http://schemas.microsoft.com/office/drawing/2014/main" id="{A53E7AA7-A44D-4508-8DAB-6989FFEB470F}"/>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44711" r="1" b="18446"/>
          <a:stretch/>
        </p:blipFill>
        <p:spPr>
          <a:xfrm>
            <a:off x="6604548" y="2286000"/>
            <a:ext cx="5584275" cy="2286000"/>
          </a:xfrm>
          <a:custGeom>
            <a:avLst/>
            <a:gdLst/>
            <a:ahLst/>
            <a:cxnLst/>
            <a:rect l="l" t="t" r="r" b="b"/>
            <a:pathLst>
              <a:path w="5584275" h="2286000">
                <a:moveTo>
                  <a:pt x="0" y="0"/>
                </a:moveTo>
                <a:lnTo>
                  <a:pt x="5584275" y="0"/>
                </a:lnTo>
                <a:lnTo>
                  <a:pt x="5584275" y="2286000"/>
                </a:lnTo>
                <a:lnTo>
                  <a:pt x="626046" y="2286000"/>
                </a:lnTo>
                <a:lnTo>
                  <a:pt x="692258" y="2195876"/>
                </a:lnTo>
                <a:close/>
              </a:path>
            </a:pathLst>
          </a:custGeom>
          <a:scene3d>
            <a:camera prst="orthographicFront"/>
            <a:lightRig rig="contrasting" dir="t">
              <a:rot lat="0" lon="0" rev="3000000"/>
            </a:lightRig>
          </a:scene3d>
          <a:sp3d contourW="7620">
            <a:bevelT w="95250" h="31750"/>
            <a:contourClr>
              <a:srgbClr val="333333"/>
            </a:contourClr>
          </a:sp3d>
        </p:spPr>
      </p:pic>
      <p:pic>
        <p:nvPicPr>
          <p:cNvPr id="4" name="Picture 3" descr="A person holding a computer&#10;&#10;Description automatically generated with medium confidence">
            <a:extLst>
              <a:ext uri="{FF2B5EF4-FFF2-40B4-BE49-F238E27FC236}">
                <a16:creationId xmlns:a16="http://schemas.microsoft.com/office/drawing/2014/main" id="{A624977A-F1FA-4689-92AD-A4C90F87E69D}"/>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24280" r="-1" b="1291"/>
          <a:stretch/>
        </p:blipFill>
        <p:spPr>
          <a:xfrm>
            <a:off x="5551112" y="4572000"/>
            <a:ext cx="6640888" cy="2286000"/>
          </a:xfrm>
          <a:custGeom>
            <a:avLst/>
            <a:gdLst/>
            <a:ahLst/>
            <a:cxnLst/>
            <a:rect l="l" t="t" r="r" b="b"/>
            <a:pathLst>
              <a:path w="6640888" h="2286000">
                <a:moveTo>
                  <a:pt x="1679482" y="0"/>
                </a:moveTo>
                <a:lnTo>
                  <a:pt x="6640888" y="0"/>
                </a:lnTo>
                <a:lnTo>
                  <a:pt x="6640888" y="2286000"/>
                </a:lnTo>
                <a:lnTo>
                  <a:pt x="0" y="2286000"/>
                </a:lnTo>
                <a:close/>
              </a:path>
            </a:pathLst>
          </a:custGeom>
        </p:spPr>
      </p:pic>
      <p:sp>
        <p:nvSpPr>
          <p:cNvPr id="18" name="Freeform: Shape 17">
            <a:extLst>
              <a:ext uri="{FF2B5EF4-FFF2-40B4-BE49-F238E27FC236}">
                <a16:creationId xmlns:a16="http://schemas.microsoft.com/office/drawing/2014/main" id="{F80DA0B5-A290-4512-A78A-252BC4829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7537" y="0"/>
            <a:ext cx="1886594" cy="6858000"/>
          </a:xfrm>
          <a:custGeom>
            <a:avLst/>
            <a:gdLst>
              <a:gd name="connsiteX0" fmla="*/ 332766 w 1886594"/>
              <a:gd name="connsiteY0" fmla="*/ 0 h 6858000"/>
              <a:gd name="connsiteX1" fmla="*/ 473666 w 1886594"/>
              <a:gd name="connsiteY1" fmla="*/ 0 h 6858000"/>
              <a:gd name="connsiteX2" fmla="*/ 1886594 w 1886594"/>
              <a:gd name="connsiteY2" fmla="*/ 4481876 h 6858000"/>
              <a:gd name="connsiteX3" fmla="*/ 140900 w 1886594"/>
              <a:gd name="connsiteY3" fmla="*/ 6858000 h 6858000"/>
              <a:gd name="connsiteX4" fmla="*/ 0 w 1886594"/>
              <a:gd name="connsiteY4" fmla="*/ 6858000 h 6858000"/>
              <a:gd name="connsiteX5" fmla="*/ 1745694 w 1886594"/>
              <a:gd name="connsiteY5" fmla="*/ 44818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6594" h="6858000">
                <a:moveTo>
                  <a:pt x="332766" y="0"/>
                </a:moveTo>
                <a:lnTo>
                  <a:pt x="473666" y="0"/>
                </a:lnTo>
                <a:lnTo>
                  <a:pt x="1886594" y="4481876"/>
                </a:lnTo>
                <a:lnTo>
                  <a:pt x="140900" y="6858000"/>
                </a:lnTo>
                <a:lnTo>
                  <a:pt x="0" y="6858000"/>
                </a:lnTo>
                <a:lnTo>
                  <a:pt x="1745694" y="4481876"/>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29">
            <a:extLst>
              <a:ext uri="{FF2B5EF4-FFF2-40B4-BE49-F238E27FC236}">
                <a16:creationId xmlns:a16="http://schemas.microsoft.com/office/drawing/2014/main" id="{2C020F0B-C1D1-4E35-8674-2F6D2EB48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45A9F879-5728-4241-84BE-EBFBB9D63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24" name="Straight Connector 23">
            <a:extLst>
              <a:ext uri="{FF2B5EF4-FFF2-40B4-BE49-F238E27FC236}">
                <a16:creationId xmlns:a16="http://schemas.microsoft.com/office/drawing/2014/main" id="{72424A02-0F86-4C43-9C35-0E22665155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375B55B4-9E05-4924-946C-92CE670DF6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0F30D126-B32B-40C9-84A3-C2FAD3B515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3160540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2" name="Rectangle 2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D369BF8-4C0F-4951-A327-78595F2AC8F2}"/>
              </a:ext>
            </a:extLst>
          </p:cNvPr>
          <p:cNvSpPr>
            <a:spLocks noGrp="1"/>
          </p:cNvSpPr>
          <p:nvPr>
            <p:ph type="title"/>
          </p:nvPr>
        </p:nvSpPr>
        <p:spPr>
          <a:xfrm>
            <a:off x="677334" y="609600"/>
            <a:ext cx="3843375" cy="5175624"/>
          </a:xfrm>
        </p:spPr>
        <p:txBody>
          <a:bodyPr anchor="ctr">
            <a:normAutofit/>
          </a:bodyPr>
          <a:lstStyle/>
          <a:p>
            <a:r>
              <a:rPr kumimoji="0" lang="pt-PT" altLang="pt-PT" b="0" i="0" u="none" strike="noStrike" cap="none" normalizeH="0" baseline="0" dirty="0">
                <a:ln>
                  <a:noFill/>
                </a:ln>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t>References</a:t>
            </a:r>
            <a:br>
              <a:rPr kumimoji="0" lang="en-US" altLang="pt-PT" b="0" i="0" u="none" strike="noStrike" cap="none" normalizeH="0" baseline="0" dirty="0">
                <a:ln>
                  <a:noFill/>
                </a:ln>
                <a:solidFill>
                  <a:schemeClr val="tx1">
                    <a:lumMod val="85000"/>
                    <a:lumOff val="15000"/>
                  </a:schemeClr>
                </a:solidFill>
                <a:effectLst/>
                <a:latin typeface="Arial" panose="020B0604020202020204" pitchFamily="34" charset="0"/>
                <a:ea typeface="Times New Roman" panose="02020603050405020304" pitchFamily="18" charset="0"/>
                <a:cs typeface="Times New Roman" panose="02020603050405020304" pitchFamily="18" charset="0"/>
              </a:rPr>
            </a:br>
            <a:endParaRPr lang="en-GB" dirty="0">
              <a:solidFill>
                <a:schemeClr val="tx1">
                  <a:lumMod val="85000"/>
                  <a:lumOff val="15000"/>
                </a:schemeClr>
              </a:solidFill>
            </a:endParaRPr>
          </a:p>
        </p:txBody>
      </p:sp>
      <p:sp>
        <p:nvSpPr>
          <p:cNvPr id="38" name="Freeform: Shape 37">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Rectangle 1">
            <a:extLst>
              <a:ext uri="{FF2B5EF4-FFF2-40B4-BE49-F238E27FC236}">
                <a16:creationId xmlns:a16="http://schemas.microsoft.com/office/drawing/2014/main" id="{0B8AC850-28FA-4BCE-8EC5-BC44EA079E2C}"/>
              </a:ext>
            </a:extLst>
          </p:cNvPr>
          <p:cNvSpPr>
            <a:spLocks noGrp="1" noChangeArrowheads="1"/>
          </p:cNvSpPr>
          <p:nvPr>
            <p:ph idx="1"/>
          </p:nvPr>
        </p:nvSpPr>
        <p:spPr bwMode="auto">
          <a:xfrm>
            <a:off x="3953375" y="346297"/>
            <a:ext cx="8067639" cy="652017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76176" rIns="91440" bIns="76176" numCol="1" anchor="ctr" anchorCtr="0" compatLnSpc="1">
            <a:prstTxWarp prst="textNoShape">
              <a:avLst/>
            </a:prstTxWarp>
            <a:normAutofit lnSpcReduction="10000"/>
          </a:bodyPr>
          <a:lstStyle/>
          <a:p>
            <a:pPr marL="0" marR="0" lvl="0" indent="0" defTabSz="914400" rtl="0" eaLnBrk="0" fontAlgn="base" latinLnBrk="0" hangingPunct="0">
              <a:lnSpc>
                <a:spcPct val="90000"/>
              </a:lnSpc>
              <a:spcBef>
                <a:spcPct val="0"/>
              </a:spcBef>
              <a:spcAft>
                <a:spcPts val="600"/>
              </a:spcAft>
              <a:buClrTx/>
              <a:buSzTx/>
              <a:buFontTx/>
              <a:buNone/>
              <a:tabLst/>
            </a:pPr>
            <a:r>
              <a:rPr kumimoji="0" lang="pt-PT" altLang="pt-P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Avlonitis, G. J. &amp; Papastathopoulou, P., 2006. </a:t>
            </a:r>
            <a:r>
              <a:rPr kumimoji="0" lang="en-GB" altLang="pt-PT"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Product and Services Management. </a:t>
            </a:r>
            <a:r>
              <a:rPr kumimoji="0" lang="en-GB" altLang="pt-P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DOI: 10.4135/9781446212387 ed. London: SAGE Publications.</a:t>
            </a:r>
            <a:endParaRPr kumimoji="0" lang="pt-PT" altLang="pt-PT"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pt-P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Bosma, N. S. W. M. G. J. E. A. A. M.-. t. a. S. S., 2013. Global Entrepreneurship Monitor. </a:t>
            </a:r>
            <a:r>
              <a:rPr kumimoji="0" lang="en-US" altLang="pt-PT"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Scientific Research Publishing, </a:t>
            </a:r>
            <a:r>
              <a:rPr kumimoji="0" lang="en-US" altLang="pt-P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9(2).</a:t>
            </a:r>
            <a:endParaRPr kumimoji="0" lang="pt-PT" altLang="pt-PT"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pt-P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Burns, P., 2014. </a:t>
            </a:r>
            <a:r>
              <a:rPr kumimoji="0" lang="en-US" altLang="pt-PT"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New venture creation: a framework for entrepreneurial start-ups. </a:t>
            </a:r>
            <a:r>
              <a:rPr kumimoji="0" lang="en-US" altLang="pt-P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2 ed. Basingstoke: Palgrave Macmillan.</a:t>
            </a:r>
            <a:endParaRPr kumimoji="0" lang="pt-PT" altLang="pt-PT"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pt-P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Drucker, P., 1985. </a:t>
            </a:r>
            <a:r>
              <a:rPr kumimoji="0" lang="en-US" altLang="pt-PT"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Innovation and Entrepreneurship. </a:t>
            </a:r>
            <a:r>
              <a:rPr kumimoji="0" lang="en-US" altLang="pt-P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1 ed. London: Heinemann: Catalogue.</a:t>
            </a:r>
            <a:endParaRPr kumimoji="0" lang="pt-PT" altLang="pt-PT"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pt-P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Dyer, J. H., Gregersen, H. B. &amp; Christensen, C. M., 2009. The innovator's DNA. </a:t>
            </a:r>
            <a:r>
              <a:rPr kumimoji="0" lang="en-US" altLang="pt-PT"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Harvard Business Review, </a:t>
            </a:r>
            <a:r>
              <a:rPr kumimoji="0" lang="en-US" altLang="pt-P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12(4), pp. 60-7, 128.</a:t>
            </a:r>
            <a:endParaRPr kumimoji="0" lang="pt-PT" altLang="pt-PT"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pt-P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Fryer, B., 2009. </a:t>
            </a:r>
            <a:r>
              <a:rPr kumimoji="0" lang="en-US" altLang="pt-PT"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How do your innovators think?. </a:t>
            </a:r>
            <a:r>
              <a:rPr kumimoji="0" lang="en-US" altLang="pt-P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pt-P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pt-P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pt-PT" sz="14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https://hbr.org/2009/09/how-do-innovators-think)</a:t>
            </a:r>
            <a:br>
              <a:rPr kumimoji="0" lang="en-US" altLang="pt-P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pt-P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11 09 2020].</a:t>
            </a:r>
            <a:endParaRPr kumimoji="0" lang="pt-PT" altLang="pt-PT"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pt-P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Liddle, J. &amp; McElwee, G., 2019. Theoretical Perspectives on Public Entrepreneurship. </a:t>
            </a:r>
            <a:r>
              <a:rPr kumimoji="0" lang="en-US" altLang="pt-PT"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International Journal of Entrepreneurship Behaviour &amp; Research, </a:t>
            </a:r>
            <a:r>
              <a:rPr kumimoji="0" lang="en-US" altLang="pt-P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25(6), pp. 1308-1320.</a:t>
            </a:r>
            <a:endParaRPr kumimoji="0" lang="pt-PT" altLang="pt-PT"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pt-P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Luc, B. &amp; Taïeb, H., 2007. The Changing Nature of Public Entrepreneurship. </a:t>
            </a:r>
            <a:r>
              <a:rPr kumimoji="0" lang="en-US" altLang="pt-PT"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Public Administration Review, </a:t>
            </a:r>
            <a:r>
              <a:rPr kumimoji="0" lang="en-US" altLang="pt-P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67(3), pp. 488-503.</a:t>
            </a:r>
            <a:endParaRPr kumimoji="0" lang="pt-PT" altLang="pt-PT"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pt-P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Mariotti, S. &amp; Glackin, C., 2016. Entrepreneurship : Starting and Operating a Small Business. </a:t>
            </a:r>
            <a:r>
              <a:rPr kumimoji="0" lang="en-US" altLang="pt-PT"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Pearson, </a:t>
            </a:r>
            <a:r>
              <a:rPr kumimoji="0" lang="en-US" altLang="pt-P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Global Edition(4th Edition).</a:t>
            </a:r>
            <a:endParaRPr kumimoji="0" lang="pt-PT" altLang="pt-PT"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pt-P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Marker, A., 2020. </a:t>
            </a:r>
            <a:r>
              <a:rPr kumimoji="0" lang="en-US" altLang="pt-PT"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Free Cash Flow Forecast Templates. </a:t>
            </a:r>
            <a:r>
              <a:rPr kumimoji="0" lang="en-US" altLang="pt-P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pt-P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pt-P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pt-PT" sz="14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https://www.smartsheet.com/content/cash-flow-forecast-templates</a:t>
            </a:r>
            <a:br>
              <a:rPr kumimoji="0" lang="en-US" altLang="pt-P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pt-P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24 June 2020].</a:t>
            </a:r>
            <a:endParaRPr kumimoji="0" lang="pt-PT" altLang="pt-PT"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pt-P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Noman, A. H. M., Gee, C. S., Isa, C. R. &amp; Hernandez Montoya, A. R., 2017. Does competition improve financial stability of the banking sector in ASEAN countries? An empirical analysis. </a:t>
            </a:r>
            <a:r>
              <a:rPr kumimoji="0" lang="en-US" altLang="pt-PT"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Public Library of Science Plos one, </a:t>
            </a:r>
            <a:r>
              <a:rPr kumimoji="0" lang="en-US" altLang="pt-P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12(5).</a:t>
            </a:r>
            <a:endParaRPr kumimoji="0" lang="pt-PT" altLang="pt-PT"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pt-P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Rosa, M. S. C., Almeida, M. R. d. &amp; González, M. O. A., 2019. Business games and creativity. </a:t>
            </a:r>
            <a:r>
              <a:rPr kumimoji="0" lang="en-US" altLang="pt-PT"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Editor Cubo, </a:t>
            </a:r>
            <a:r>
              <a:rPr kumimoji="0" lang="en-US" altLang="pt-P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17(1), pp. 31-32.</a:t>
            </a:r>
            <a:endParaRPr kumimoji="0" lang="pt-PT" altLang="pt-PT"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pt-P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Seebacher, W., 2016. </a:t>
            </a:r>
            <a:r>
              <a:rPr kumimoji="0" lang="en-US" altLang="pt-PT"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Management Accounting. Part 2 – Profit Plan, Finance Plan, Budgeted Balance Sheet, </a:t>
            </a:r>
            <a:r>
              <a:rPr kumimoji="0" lang="en-US" altLang="pt-P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s.l.: epubli.</a:t>
            </a:r>
            <a:endParaRPr kumimoji="0" lang="pt-PT" altLang="pt-PT"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pt-P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Shane, S. &amp; Venkataraman, S., 2000. The promise of entrepreneurship as a field of research.. </a:t>
            </a:r>
            <a:r>
              <a:rPr kumimoji="0" lang="en-US" altLang="pt-PT"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Academy of Management Review, </a:t>
            </a:r>
            <a:r>
              <a:rPr kumimoji="0" lang="en-US" altLang="pt-P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25(1), pp. 217-226.</a:t>
            </a:r>
            <a:endParaRPr kumimoji="0" lang="pt-PT" altLang="pt-PT"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None/>
              <a:tabLst/>
            </a:pPr>
            <a:endParaRPr kumimoji="0" lang="pt-PT" altLang="pt-PT" sz="900" b="0" i="0" u="none" strike="noStrike" cap="none" normalizeH="0" baseline="0" dirty="0">
              <a:ln>
                <a:noFill/>
              </a:ln>
              <a:solidFill>
                <a:srgbClr val="FFFFFF"/>
              </a:solidFill>
              <a:effectLst/>
              <a:latin typeface="Arial" panose="020B0604020202020204" pitchFamily="34" charset="0"/>
            </a:endParaRPr>
          </a:p>
        </p:txBody>
      </p:sp>
      <p:pic>
        <p:nvPicPr>
          <p:cNvPr id="19" name="Picture 18" descr="A person holding a computer&#10;&#10;Description automatically generated with medium confidence">
            <a:extLst>
              <a:ext uri="{FF2B5EF4-FFF2-40B4-BE49-F238E27FC236}">
                <a16:creationId xmlns:a16="http://schemas.microsoft.com/office/drawing/2014/main" id="{0867C5A9-0BE1-4D49-BAFB-BC26D66AB07B}"/>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2804" r="23769" b="-1"/>
          <a:stretch/>
        </p:blipFill>
        <p:spPr>
          <a:xfrm>
            <a:off x="423219" y="346297"/>
            <a:ext cx="2693381" cy="2331593"/>
          </a:xfrm>
          <a:prstGeom prst="rect">
            <a:avLst/>
          </a:prstGeom>
          <a:ln>
            <a:noFill/>
          </a:ln>
          <a:effectLst>
            <a:softEdge rad="112500"/>
          </a:effectLst>
        </p:spPr>
      </p:pic>
      <p:pic>
        <p:nvPicPr>
          <p:cNvPr id="21" name="Picture 20" descr="Files in folders">
            <a:extLst>
              <a:ext uri="{FF2B5EF4-FFF2-40B4-BE49-F238E27FC236}">
                <a16:creationId xmlns:a16="http://schemas.microsoft.com/office/drawing/2014/main" id="{55A4982B-105C-414A-8220-D4198315EA91}"/>
              </a:ext>
            </a:extLst>
          </p:cNvPr>
          <p:cNvPicPr>
            <a:picLocks noChangeAspect="1"/>
          </p:cNvPicPr>
          <p:nvPr/>
        </p:nvPicPr>
        <p:blipFill rotWithShape="1">
          <a:blip r:embed="rId5"/>
          <a:srcRect l="3132" r="1834" b="2"/>
          <a:stretch/>
        </p:blipFill>
        <p:spPr>
          <a:xfrm>
            <a:off x="397037" y="4056434"/>
            <a:ext cx="2591722" cy="1820336"/>
          </a:xfrm>
          <a:prstGeom prst="rect">
            <a:avLst/>
          </a:prstGeom>
          <a:ln>
            <a:noFill/>
          </a:ln>
          <a:effectLst>
            <a:softEdge rad="112500"/>
          </a:effectLst>
        </p:spPr>
      </p:pic>
    </p:spTree>
    <p:extLst>
      <p:ext uri="{BB962C8B-B14F-4D97-AF65-F5344CB8AC3E}">
        <p14:creationId xmlns:p14="http://schemas.microsoft.com/office/powerpoint/2010/main" val="1559900515"/>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 name="Rectangle 56">
            <a:extLst>
              <a:ext uri="{FF2B5EF4-FFF2-40B4-BE49-F238E27FC236}">
                <a16:creationId xmlns:a16="http://schemas.microsoft.com/office/drawing/2014/main" id="{BD11ECC6-8551-4768-8DFD-CD41AF420A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001"/>
            <a:ext cx="12192000" cy="228599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59" name="Group 58">
            <a:extLst>
              <a:ext uri="{FF2B5EF4-FFF2-40B4-BE49-F238E27FC236}">
                <a16:creationId xmlns:a16="http://schemas.microsoft.com/office/drawing/2014/main" id="{93657592-CA60-4F45-B1A0-88AA772420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25267" y="-8467"/>
            <a:ext cx="4766733" cy="6866467"/>
            <a:chOff x="7425267" y="-8467"/>
            <a:chExt cx="4766733" cy="6866467"/>
          </a:xfrm>
        </p:grpSpPr>
        <p:cxnSp>
          <p:nvCxnSpPr>
            <p:cNvPr id="60" name="Straight Connector 59">
              <a:extLst>
                <a:ext uri="{FF2B5EF4-FFF2-40B4-BE49-F238E27FC236}">
                  <a16:creationId xmlns:a16="http://schemas.microsoft.com/office/drawing/2014/main" id="{6F47E2B4-7DA9-4312-A1F0-C48388B236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96547" y="4572001"/>
              <a:ext cx="393665" cy="2285999"/>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35B274F7-039F-4BFC-AA98-B51B1D6CB6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7425267" y="4572001"/>
              <a:ext cx="3383073" cy="2285999"/>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62" name="Rectangle 23">
              <a:extLst>
                <a:ext uri="{FF2B5EF4-FFF2-40B4-BE49-F238E27FC236}">
                  <a16:creationId xmlns:a16="http://schemas.microsoft.com/office/drawing/2014/main" id="{11A31103-C703-46C9-9D26-497A1ACD5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3" name="Rectangle 25">
              <a:extLst>
                <a:ext uri="{FF2B5EF4-FFF2-40B4-BE49-F238E27FC236}">
                  <a16:creationId xmlns:a16="http://schemas.microsoft.com/office/drawing/2014/main" id="{382F955F-FC22-44B8-BDCF-B7758032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4" name="Isosceles Triangle 63">
              <a:extLst>
                <a:ext uri="{FF2B5EF4-FFF2-40B4-BE49-F238E27FC236}">
                  <a16:creationId xmlns:a16="http://schemas.microsoft.com/office/drawing/2014/main" id="{1F567692-F087-479A-8931-BD2869C3E4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5" name="Rectangle 27">
              <a:extLst>
                <a:ext uri="{FF2B5EF4-FFF2-40B4-BE49-F238E27FC236}">
                  <a16:creationId xmlns:a16="http://schemas.microsoft.com/office/drawing/2014/main" id="{49B3E4CD-0738-4B9D-A14F-1E8694DDF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6" name="Rectangle 28">
              <a:extLst>
                <a:ext uri="{FF2B5EF4-FFF2-40B4-BE49-F238E27FC236}">
                  <a16:creationId xmlns:a16="http://schemas.microsoft.com/office/drawing/2014/main" id="{4753B851-AD90-4CCD-85D0-65AA6567D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7" name="Rectangle 29">
              <a:extLst>
                <a:ext uri="{FF2B5EF4-FFF2-40B4-BE49-F238E27FC236}">
                  <a16:creationId xmlns:a16="http://schemas.microsoft.com/office/drawing/2014/main" id="{EBF14868-A190-4E21-9522-8977C474C9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8" name="Isosceles Triangle 67">
              <a:extLst>
                <a:ext uri="{FF2B5EF4-FFF2-40B4-BE49-F238E27FC236}">
                  <a16:creationId xmlns:a16="http://schemas.microsoft.com/office/drawing/2014/main" id="{BCBB4922-76EE-442B-A649-09873DCE79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70" name="Rectangle 69">
            <a:extLst>
              <a:ext uri="{FF2B5EF4-FFF2-40B4-BE49-F238E27FC236}">
                <a16:creationId xmlns:a16="http://schemas.microsoft.com/office/drawing/2014/main" id="{8E2EB503-A017-4457-A105-53638C97DE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holding a computer&#10;&#10;Description automatically generated with medium confidence">
            <a:extLst>
              <a:ext uri="{FF2B5EF4-FFF2-40B4-BE49-F238E27FC236}">
                <a16:creationId xmlns:a16="http://schemas.microsoft.com/office/drawing/2014/main" id="{121A30CE-581F-42C4-946C-04C6C525497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1325" r="32291" b="-1"/>
          <a:stretch/>
        </p:blipFill>
        <p:spPr>
          <a:xfrm>
            <a:off x="1088239" y="761905"/>
            <a:ext cx="2530989" cy="32173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6" name="Picture 5" descr="A cup of coffee&#10;&#10;Description automatically generated with medium confidence">
            <a:extLst>
              <a:ext uri="{FF2B5EF4-FFF2-40B4-BE49-F238E27FC236}">
                <a16:creationId xmlns:a16="http://schemas.microsoft.com/office/drawing/2014/main" id="{FF0DD1FF-7EFC-4F3E-937C-7F33FDCA0AAD}"/>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40648" r="-5" b="14376"/>
          <a:stretch/>
        </p:blipFill>
        <p:spPr>
          <a:xfrm>
            <a:off x="4390490" y="1518314"/>
            <a:ext cx="3411020" cy="1704515"/>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pic>
        <p:nvPicPr>
          <p:cNvPr id="10" name="Picture 9" descr="A picture containing light, night sky&#10;&#10;Description automatically generated">
            <a:extLst>
              <a:ext uri="{FF2B5EF4-FFF2-40B4-BE49-F238E27FC236}">
                <a16:creationId xmlns:a16="http://schemas.microsoft.com/office/drawing/2014/main" id="{DA2A8015-8101-4068-A5E7-DFE10896B4AF}"/>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r="-3" b="11189"/>
          <a:stretch/>
        </p:blipFill>
        <p:spPr>
          <a:xfrm>
            <a:off x="8128001" y="1517402"/>
            <a:ext cx="3415776" cy="170633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3" name="Content Placeholder 2">
            <a:extLst>
              <a:ext uri="{FF2B5EF4-FFF2-40B4-BE49-F238E27FC236}">
                <a16:creationId xmlns:a16="http://schemas.microsoft.com/office/drawing/2014/main" id="{8F8DCA22-C738-49DF-A13E-5ED0659F5E67}"/>
              </a:ext>
            </a:extLst>
          </p:cNvPr>
          <p:cNvSpPr>
            <a:spLocks noGrp="1"/>
          </p:cNvSpPr>
          <p:nvPr>
            <p:ph idx="1"/>
          </p:nvPr>
        </p:nvSpPr>
        <p:spPr>
          <a:xfrm>
            <a:off x="5268685" y="4814595"/>
            <a:ext cx="4531807" cy="1563899"/>
          </a:xfrm>
        </p:spPr>
        <p:txBody>
          <a:bodyPr anchor="ctr">
            <a:normAutofit/>
          </a:bodyPr>
          <a:lstStyle/>
          <a:p>
            <a:r>
              <a:rPr lang="en-GB">
                <a:solidFill>
                  <a:srgbClr val="FFFFFF"/>
                </a:solidFill>
              </a:rPr>
              <a:t>THANKS FOR WATCHING OUR BUSINESS</a:t>
            </a:r>
          </a:p>
          <a:p>
            <a:pPr marL="0" indent="0">
              <a:buNone/>
            </a:pPr>
            <a:r>
              <a:rPr lang="en-GB">
                <a:solidFill>
                  <a:srgbClr val="FFFFFF"/>
                </a:solidFill>
              </a:rPr>
              <a:t>ENJOYING US!</a:t>
            </a:r>
          </a:p>
          <a:p>
            <a:pPr marL="0" indent="0">
              <a:buNone/>
            </a:pPr>
            <a:r>
              <a:rPr lang="en-GB">
                <a:solidFill>
                  <a:srgbClr val="FFFFFF"/>
                </a:solidFill>
              </a:rPr>
              <a:t>SEE YOU SOON</a:t>
            </a:r>
          </a:p>
        </p:txBody>
      </p:sp>
      <p:sp>
        <p:nvSpPr>
          <p:cNvPr id="2" name="Title 1">
            <a:extLst>
              <a:ext uri="{FF2B5EF4-FFF2-40B4-BE49-F238E27FC236}">
                <a16:creationId xmlns:a16="http://schemas.microsoft.com/office/drawing/2014/main" id="{35B08EF3-9D17-44B0-AD7C-F91F09629505}"/>
              </a:ext>
            </a:extLst>
          </p:cNvPr>
          <p:cNvSpPr>
            <a:spLocks noGrp="1"/>
          </p:cNvSpPr>
          <p:nvPr>
            <p:ph type="title"/>
          </p:nvPr>
        </p:nvSpPr>
        <p:spPr>
          <a:xfrm>
            <a:off x="677334" y="4811501"/>
            <a:ext cx="4441743" cy="1563899"/>
          </a:xfrm>
        </p:spPr>
        <p:txBody>
          <a:bodyPr anchor="ctr">
            <a:normAutofit/>
          </a:bodyPr>
          <a:lstStyle/>
          <a:p>
            <a:r>
              <a:rPr lang="en-GB"/>
              <a:t>THE END</a:t>
            </a:r>
            <a:br>
              <a:rPr lang="en-GB"/>
            </a:br>
            <a:endParaRPr lang="en-GB"/>
          </a:p>
        </p:txBody>
      </p:sp>
    </p:spTree>
    <p:extLst>
      <p:ext uri="{BB962C8B-B14F-4D97-AF65-F5344CB8AC3E}">
        <p14:creationId xmlns:p14="http://schemas.microsoft.com/office/powerpoint/2010/main" val="292819458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8" ma:contentTypeDescription="Create a new document." ma:contentTypeScope="" ma:versionID="af44052c3672a1cf643b97f0f9f00787">
  <xsd:schema xmlns:xsd="http://www.w3.org/2001/XMLSchema" xmlns:xs="http://www.w3.org/2001/XMLSchema" xmlns:p="http://schemas.microsoft.com/office/2006/metadata/properties" xmlns:ns3="0340dd18-0450-4afb-b5d1-97b484958e7b" xmlns:ns4="5861d064-84cb-4d90-8285-3b98c6fe9678" targetNamespace="http://schemas.microsoft.com/office/2006/metadata/properties" ma:root="true" ma:fieldsID="8ead6c9deecd31048bc8f7906a20a5e1" ns3:_="" ns4:_="">
    <xsd:import namespace="0340dd18-0450-4afb-b5d1-97b484958e7b"/>
    <xsd:import namespace="5861d064-84cb-4d90-8285-3b98c6fe967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LengthInSeconds" ma:index="15"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861d064-84cb-4d90-8285-3b98c6fe967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45AB97D-1AC8-4424-8E34-E5FB227DE08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40dd18-0450-4afb-b5d1-97b484958e7b"/>
    <ds:schemaRef ds:uri="5861d064-84cb-4d90-8285-3b98c6fe967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C7228C9-7ADF-4F97-84E2-55AA3409AA2B}">
  <ds:schemaRefs>
    <ds:schemaRef ds:uri="http://schemas.microsoft.com/sharepoint/v3/contenttype/forms"/>
  </ds:schemaRefs>
</ds:datastoreItem>
</file>

<file path=customXml/itemProps3.xml><?xml version="1.0" encoding="utf-8"?>
<ds:datastoreItem xmlns:ds="http://schemas.openxmlformats.org/officeDocument/2006/customXml" ds:itemID="{46644BCA-4656-4B33-B4BC-B86CE1EAABEC}">
  <ds:schemaRefs>
    <ds:schemaRef ds:uri="0340dd18-0450-4afb-b5d1-97b484958e7b"/>
    <ds:schemaRef ds:uri="http://schemas.openxmlformats.org/package/2006/metadata/core-properties"/>
    <ds:schemaRef ds:uri="5861d064-84cb-4d90-8285-3b98c6fe9678"/>
    <ds:schemaRef ds:uri="http://schemas.microsoft.com/office/2006/metadata/properties"/>
    <ds:schemaRef ds:uri="http://schemas.microsoft.com/office/infopath/2007/PartnerControls"/>
    <ds:schemaRef ds:uri="http://purl.org/dc/dcmitype/"/>
    <ds:schemaRef ds:uri="http://purl.org/dc/elements/1.1/"/>
    <ds:schemaRef ds:uri="http://schemas.microsoft.com/office/2006/documentManagement/type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Facet</Template>
  <TotalTime>1855</TotalTime>
  <Words>2330</Words>
  <Application>Microsoft Office PowerPoint</Application>
  <PresentationFormat>Widescreen</PresentationFormat>
  <Paragraphs>266</Paragraphs>
  <Slides>14</Slides>
  <Notes>12</Notes>
  <HiddenSlides>0</HiddenSlides>
  <MMClips>0</MMClips>
  <ScaleCrop>false</ScaleCrop>
  <HeadingPairs>
    <vt:vector size="6" baseType="variant">
      <vt:variant>
        <vt:lpstr>Fonts Used</vt:lpstr>
      </vt:variant>
      <vt:variant>
        <vt:i4>16</vt:i4>
      </vt:variant>
      <vt:variant>
        <vt:lpstr>Theme</vt:lpstr>
      </vt:variant>
      <vt:variant>
        <vt:i4>1</vt:i4>
      </vt:variant>
      <vt:variant>
        <vt:lpstr>Slide Titles</vt:lpstr>
      </vt:variant>
      <vt:variant>
        <vt:i4>14</vt:i4>
      </vt:variant>
    </vt:vector>
  </HeadingPairs>
  <TitlesOfParts>
    <vt:vector size="31" baseType="lpstr">
      <vt:lpstr>Arial</vt:lpstr>
      <vt:lpstr>Cabin-semi-bold</vt:lpstr>
      <vt:lpstr>Cabin-semi-bold, sans-serif</vt:lpstr>
      <vt:lpstr>Calibri</vt:lpstr>
      <vt:lpstr>Helvetica</vt:lpstr>
      <vt:lpstr>inherit</vt:lpstr>
      <vt:lpstr>Inter</vt:lpstr>
      <vt:lpstr>Open Sans</vt:lpstr>
      <vt:lpstr>proxima-soft</vt:lpstr>
      <vt:lpstr>Raleway</vt:lpstr>
      <vt:lpstr>Roboto</vt:lpstr>
      <vt:lpstr>Source Sans Pro</vt:lpstr>
      <vt:lpstr>SourceSansPro</vt:lpstr>
      <vt:lpstr>SourceSansPro, sans-serif</vt:lpstr>
      <vt:lpstr>Trebuchet MS</vt:lpstr>
      <vt:lpstr>Wingdings 3</vt:lpstr>
      <vt:lpstr>Facet</vt:lpstr>
      <vt:lpstr>VIRTUAL ESCAPE CAFÉ by MRA</vt:lpstr>
      <vt:lpstr>Table of contents  </vt:lpstr>
      <vt:lpstr>Business Overview </vt:lpstr>
      <vt:lpstr>Product and Services </vt:lpstr>
      <vt:lpstr> Market Audit: Competitors  and SWOT Analysis </vt:lpstr>
      <vt:lpstr>Market Audit-PESTLE Analysis </vt:lpstr>
      <vt:lpstr>Target Market  </vt:lpstr>
      <vt:lpstr>Marketing Plan. </vt:lpstr>
      <vt:lpstr>Management Team </vt:lpstr>
      <vt:lpstr>Financial Plan </vt:lpstr>
      <vt:lpstr>Finance Plan part2: Profit and loss</vt:lpstr>
      <vt:lpstr>Executive Summary   </vt:lpstr>
      <vt:lpstr>References </vt:lpstr>
      <vt:lpstr>THE END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VIRTUAL ESCAPE CAFÉ by MRA</dc:title>
  <dc:creator>Ricardo José</dc:creator>
  <cp:lastModifiedBy>Ricardo</cp:lastModifiedBy>
  <cp:revision>34</cp:revision>
  <dcterms:created xsi:type="dcterms:W3CDTF">2022-02-17T01:28:21Z</dcterms:created>
  <dcterms:modified xsi:type="dcterms:W3CDTF">2022-03-17T00:22:12Z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