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57" r:id="rId5"/>
    <p:sldId id="261" r:id="rId6"/>
    <p:sldId id="262" r:id="rId7"/>
    <p:sldId id="263" r:id="rId8"/>
    <p:sldId id="264" r:id="rId9"/>
    <p:sldId id="265" r:id="rId10"/>
    <p:sldId id="258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100" d="100"/>
          <a:sy n="100" d="100"/>
        </p:scale>
        <p:origin x="954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AD24B-C7D8-4C3A-ABEC-A620D2FA4E29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03328ACD-13B8-483D-8CF8-63D84A9926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70226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AD24B-C7D8-4C3A-ABEC-A620D2FA4E29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28ACD-13B8-483D-8CF8-63D84A9926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3190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AD24B-C7D8-4C3A-ABEC-A620D2FA4E29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03328ACD-13B8-483D-8CF8-63D84A9926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5209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AD24B-C7D8-4C3A-ABEC-A620D2FA4E29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03328ACD-13B8-483D-8CF8-63D84A9926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02581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AD24B-C7D8-4C3A-ABEC-A620D2FA4E29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03328ACD-13B8-483D-8CF8-63D84A9926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89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AD24B-C7D8-4C3A-ABEC-A620D2FA4E29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28ACD-13B8-483D-8CF8-63D84A9926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4991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AD24B-C7D8-4C3A-ABEC-A620D2FA4E29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28ACD-13B8-483D-8CF8-63D84A9926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7121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AD24B-C7D8-4C3A-ABEC-A620D2FA4E29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28ACD-13B8-483D-8CF8-63D84A9926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317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AD24B-C7D8-4C3A-ABEC-A620D2FA4E29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03328ACD-13B8-483D-8CF8-63D84A9926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34802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AD24B-C7D8-4C3A-ABEC-A620D2FA4E29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03328ACD-13B8-483D-8CF8-63D84A9926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66055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AD24B-C7D8-4C3A-ABEC-A620D2FA4E29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03328ACD-13B8-483D-8CF8-63D84A99263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738738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AD24B-C7D8-4C3A-ABEC-A620D2FA4E29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03328ACD-13B8-483D-8CF8-63D84A9926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731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AD24B-C7D8-4C3A-ABEC-A620D2FA4E29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03328ACD-13B8-483D-8CF8-63D84A99263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301248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AD24B-C7D8-4C3A-ABEC-A620D2FA4E29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03328ACD-13B8-483D-8CF8-63D84A9926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6914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AD24B-C7D8-4C3A-ABEC-A620D2FA4E29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28ACD-13B8-483D-8CF8-63D84A9926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3189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AD24B-C7D8-4C3A-ABEC-A620D2FA4E29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328ACD-13B8-483D-8CF8-63D84A9926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27051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AD24B-C7D8-4C3A-ABEC-A620D2FA4E29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03328ACD-13B8-483D-8CF8-63D84A9926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7259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ean.usma.edu/history/web03/atlases/AncientWarfare/AncientGifsV1.0/MarathonBattleEnvelopmentV1.gif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ean.usma.edu/history/web03/atlases/AncientWarfare/AncientGifsV1.0/MarathonBattleEnvelopmentV1.gif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litary-history.org/articles/battle-of-marathon-myths.htm/attachment/marathon-map-4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ancient-greece.org/images/ancient-sites/marathon/marathon.html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C2347-CB25-40EC-AF66-3B14D6210E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89212" y="2299317"/>
            <a:ext cx="8915399" cy="1137536"/>
          </a:xfrm>
        </p:spPr>
        <p:txBody>
          <a:bodyPr>
            <a:noAutofit/>
          </a:bodyPr>
          <a:lstStyle/>
          <a:p>
            <a:r>
              <a:rPr lang="en-GB" sz="3600" dirty="0"/>
              <a:t>The Battle of Marathon: </a:t>
            </a:r>
            <a:br>
              <a:rPr lang="en-GB" sz="3600" dirty="0"/>
            </a:br>
            <a:r>
              <a:rPr lang="en-GB" sz="2800" dirty="0"/>
              <a:t>A Turning Point in the Persian Wars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7A5D73-7449-47FA-9950-8E9DA206AC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9212" y="4431150"/>
            <a:ext cx="8915399" cy="112628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CLAH6003</a:t>
            </a:r>
          </a:p>
          <a:p>
            <a:r>
              <a:rPr lang="en-GB" dirty="0"/>
              <a:t>Armies and Navies: Studies in Ancient Warfare</a:t>
            </a:r>
          </a:p>
          <a:p>
            <a:r>
              <a:rPr lang="en-GB" dirty="0"/>
              <a:t>Jordan Edwards 1502326</a:t>
            </a:r>
          </a:p>
        </p:txBody>
      </p:sp>
    </p:spTree>
    <p:extLst>
      <p:ext uri="{BB962C8B-B14F-4D97-AF65-F5344CB8AC3E}">
        <p14:creationId xmlns:p14="http://schemas.microsoft.com/office/powerpoint/2010/main" val="1969052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02A22B-9A30-4B90-9697-CDAEC49E78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472F26-316C-4D2A-9687-6008347621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2925" y="2105025"/>
            <a:ext cx="8915400" cy="3777622"/>
          </a:xfrm>
        </p:spPr>
        <p:txBody>
          <a:bodyPr/>
          <a:lstStyle/>
          <a:p>
            <a:r>
              <a:rPr lang="en-GB" dirty="0"/>
              <a:t>The Evidence</a:t>
            </a:r>
          </a:p>
          <a:p>
            <a:r>
              <a:rPr lang="en-GB" dirty="0"/>
              <a:t>Background</a:t>
            </a:r>
          </a:p>
          <a:p>
            <a:r>
              <a:rPr lang="en-GB" dirty="0"/>
              <a:t>The Engagement</a:t>
            </a:r>
          </a:p>
          <a:p>
            <a:r>
              <a:rPr lang="en-GB" dirty="0"/>
              <a:t>Battle Date: 490/491</a:t>
            </a:r>
          </a:p>
          <a:p>
            <a:r>
              <a:rPr lang="en-GB" dirty="0"/>
              <a:t>A Divided Force</a:t>
            </a:r>
          </a:p>
          <a:p>
            <a:r>
              <a:rPr lang="en-GB" dirty="0"/>
              <a:t>The Athenian Trophy</a:t>
            </a:r>
          </a:p>
          <a:p>
            <a:r>
              <a:rPr lang="en-GB" dirty="0"/>
              <a:t>Conclusions</a:t>
            </a:r>
          </a:p>
          <a:p>
            <a:r>
              <a:rPr lang="en-GB" dirty="0"/>
              <a:t>Bibliography</a:t>
            </a:r>
          </a:p>
        </p:txBody>
      </p:sp>
    </p:spTree>
    <p:extLst>
      <p:ext uri="{BB962C8B-B14F-4D97-AF65-F5344CB8AC3E}">
        <p14:creationId xmlns:p14="http://schemas.microsoft.com/office/powerpoint/2010/main" val="615871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175ED1-1A87-4F23-BA36-B772EC8947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DF1350-5034-431F-8AAC-0534D841EE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Herodotus</a:t>
            </a:r>
            <a:r>
              <a:rPr lang="en-GB" dirty="0"/>
              <a:t>, The Histories. A. D. Godley (trans). 1920. Cambridge: Harvard University Press.</a:t>
            </a:r>
          </a:p>
          <a:p>
            <a:r>
              <a:rPr lang="en-GB" b="1" dirty="0"/>
              <a:t>Thucydides</a:t>
            </a:r>
            <a:r>
              <a:rPr lang="en-GB" dirty="0"/>
              <a:t>, History of the Peloponnesian War. R. Warner (trans). 1954. London: Penguin Books Ltd. </a:t>
            </a:r>
          </a:p>
          <a:p>
            <a:r>
              <a:rPr lang="en-GB" b="1" dirty="0"/>
              <a:t>Plutarch</a:t>
            </a:r>
            <a:r>
              <a:rPr lang="en-GB" dirty="0"/>
              <a:t>, De </a:t>
            </a:r>
            <a:r>
              <a:rPr lang="en-GB" dirty="0" err="1"/>
              <a:t>Herodoti</a:t>
            </a:r>
            <a:r>
              <a:rPr lang="en-GB" dirty="0"/>
              <a:t> </a:t>
            </a:r>
            <a:r>
              <a:rPr lang="en-GB" dirty="0" err="1"/>
              <a:t>Malignitate</a:t>
            </a:r>
            <a:r>
              <a:rPr lang="en-GB" dirty="0"/>
              <a:t>. W. Goodwin (trans). 1874. Cambridge: Press of John Wilson and Son.</a:t>
            </a:r>
          </a:p>
          <a:p>
            <a:r>
              <a:rPr lang="en-GB" b="1" dirty="0" err="1"/>
              <a:t>Diodorus</a:t>
            </a:r>
            <a:r>
              <a:rPr lang="en-GB" dirty="0"/>
              <a:t>, Bibliotheca </a:t>
            </a:r>
            <a:r>
              <a:rPr lang="en-GB" dirty="0" err="1"/>
              <a:t>Historica</a:t>
            </a:r>
            <a:r>
              <a:rPr lang="en-GB" dirty="0"/>
              <a:t>. C. H. </a:t>
            </a:r>
            <a:r>
              <a:rPr lang="en-GB" dirty="0" err="1"/>
              <a:t>Oldfather</a:t>
            </a:r>
            <a:r>
              <a:rPr lang="en-GB" dirty="0"/>
              <a:t> (trans). 1989. Cambridge: Harvard University Press.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999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23BBDE-993B-40B4-B18E-4E5F5ECEEC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</a:t>
            </a:r>
          </a:p>
        </p:txBody>
      </p:sp>
      <p:pic>
        <p:nvPicPr>
          <p:cNvPr id="1026" name="Picture 2" descr="https://upload.wikimedia.org/wikipedia/commons/thumb/3/3a/Map_Greco-Persian_Wars-en.svg/992px-Map_Greco-Persian_Wars-en.svg.png">
            <a:extLst>
              <a:ext uri="{FF2B5EF4-FFF2-40B4-BE49-F238E27FC236}">
                <a16:creationId xmlns:a16="http://schemas.microsoft.com/office/drawing/2014/main" id="{09AF9E69-2EB2-437C-8D1A-F7A33A1866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5859" y="1400087"/>
            <a:ext cx="5242850" cy="419117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05AD86B-112F-4AB7-8680-1A99BC16849A}"/>
              </a:ext>
            </a:extLst>
          </p:cNvPr>
          <p:cNvSpPr txBox="1">
            <a:spLocks/>
          </p:cNvSpPr>
          <p:nvPr/>
        </p:nvSpPr>
        <p:spPr>
          <a:xfrm>
            <a:off x="2788517" y="5892752"/>
            <a:ext cx="8110269" cy="682275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United States Military Academy West Point ‘The Greek World during the Persian Wars’ 2005. </a:t>
            </a:r>
            <a:r>
              <a:rPr lang="en-GB" dirty="0">
                <a:hlinkClick r:id="rId3"/>
              </a:rPr>
              <a:t>http://www.dean.usma.edu/history/web03/atlases/AncientWarfare/AncientGifsV1.0/TheGreekWorldDuringthePersianWarsV1.gif</a:t>
            </a:r>
            <a:r>
              <a:rPr lang="en-GB" dirty="0"/>
              <a:t>. [Accessed 15/05/18].  </a:t>
            </a:r>
          </a:p>
        </p:txBody>
      </p:sp>
    </p:spTree>
    <p:extLst>
      <p:ext uri="{BB962C8B-B14F-4D97-AF65-F5344CB8AC3E}">
        <p14:creationId xmlns:p14="http://schemas.microsoft.com/office/powerpoint/2010/main" val="2911353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5E8FC-70E7-480E-B627-6DD5985B83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Engagement</a:t>
            </a:r>
          </a:p>
        </p:txBody>
      </p:sp>
      <p:pic>
        <p:nvPicPr>
          <p:cNvPr id="2050" name="Picture 2" descr="https://upload.wikimedia.org/wikipedia/commons/5/58/Battle_of_Marathon_Greek_Double_Envelopment.png">
            <a:extLst>
              <a:ext uri="{FF2B5EF4-FFF2-40B4-BE49-F238E27FC236}">
                <a16:creationId xmlns:a16="http://schemas.microsoft.com/office/drawing/2014/main" id="{B1E0E96F-C817-4CCD-B71F-F0ACC33CECB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5669" y="1468742"/>
            <a:ext cx="5395966" cy="4246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D12DF79-94EC-4EB7-9A3A-648074939FFE}"/>
              </a:ext>
            </a:extLst>
          </p:cNvPr>
          <p:cNvSpPr txBox="1">
            <a:spLocks/>
          </p:cNvSpPr>
          <p:nvPr/>
        </p:nvSpPr>
        <p:spPr>
          <a:xfrm>
            <a:off x="2788517" y="5892752"/>
            <a:ext cx="8110269" cy="682275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United States Military Academy West Point ‘Marathon Battle Envelopment’ 2005. </a:t>
            </a:r>
            <a:r>
              <a:rPr lang="en-GB" dirty="0">
                <a:hlinkClick r:id="rId3"/>
              </a:rPr>
              <a:t>http://www.dean.usma.edu/history/web03/atlases/AncientWarfare/AncientGifsV1.0/MarathonBattleEnvelopmentV1.gif</a:t>
            </a:r>
            <a:r>
              <a:rPr lang="en-GB" dirty="0"/>
              <a:t>. [Accessed 15/05/18].  </a:t>
            </a:r>
          </a:p>
        </p:txBody>
      </p:sp>
    </p:spTree>
    <p:extLst>
      <p:ext uri="{BB962C8B-B14F-4D97-AF65-F5344CB8AC3E}">
        <p14:creationId xmlns:p14="http://schemas.microsoft.com/office/powerpoint/2010/main" val="3751009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E63823-EA06-4DE9-A343-6E6A642817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Battle Date: 490/491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9B0891-40CC-48E1-B6BA-A7524FABB3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Herodotus Vs Plutarch </a:t>
            </a:r>
          </a:p>
          <a:p>
            <a:r>
              <a:rPr lang="en-GB" dirty="0"/>
              <a:t>Contradictory Sources</a:t>
            </a:r>
          </a:p>
          <a:p>
            <a:r>
              <a:rPr lang="en-GB" dirty="0"/>
              <a:t>Uncertainty regarding Month</a:t>
            </a:r>
          </a:p>
          <a:p>
            <a:r>
              <a:rPr lang="en-GB" dirty="0"/>
              <a:t>Lunisolar Calendar</a:t>
            </a:r>
          </a:p>
          <a:p>
            <a:r>
              <a:rPr lang="en-GB" dirty="0"/>
              <a:t>Proleptic Julian Calendar</a:t>
            </a:r>
          </a:p>
          <a:p>
            <a:r>
              <a:rPr lang="en-GB" dirty="0"/>
              <a:t>Conclusion of Philipp August </a:t>
            </a:r>
            <a:r>
              <a:rPr lang="en-GB" dirty="0" err="1"/>
              <a:t>Böckh</a:t>
            </a:r>
            <a:endParaRPr lang="en-GB" dirty="0"/>
          </a:p>
          <a:p>
            <a:r>
              <a:rPr lang="en-GB" dirty="0"/>
              <a:t>Accepted Date</a:t>
            </a:r>
          </a:p>
        </p:txBody>
      </p:sp>
    </p:spTree>
    <p:extLst>
      <p:ext uri="{BB962C8B-B14F-4D97-AF65-F5344CB8AC3E}">
        <p14:creationId xmlns:p14="http://schemas.microsoft.com/office/powerpoint/2010/main" val="3015976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277AF-3F85-4357-864B-E045756EF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Divided Force</a:t>
            </a:r>
          </a:p>
        </p:txBody>
      </p:sp>
      <p:pic>
        <p:nvPicPr>
          <p:cNvPr id="4098" name="Picture 2" descr="https://i0.wp.com/www.military-history.org/wp-content/uploads/2010/11/Marathon-map3.jpg?resize=400%2C269">
            <a:extLst>
              <a:ext uri="{FF2B5EF4-FFF2-40B4-BE49-F238E27FC236}">
                <a16:creationId xmlns:a16="http://schemas.microsoft.com/office/drawing/2014/main" id="{B84BCD0B-64B9-4C94-A37E-60C5E7FF44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5153" y="1714500"/>
            <a:ext cx="5773922" cy="388296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127F3826-4756-4F22-BB45-BC0B4B3A54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6706" y="5892752"/>
            <a:ext cx="10144124" cy="682275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Military History ‘The Battle of Marathon Deployment’ 2010. </a:t>
            </a:r>
            <a:r>
              <a:rPr lang="en-GB" dirty="0">
                <a:hlinkClick r:id="rId3"/>
              </a:rPr>
              <a:t>https://www.military-history.org/articles/battle-of-marathon-myths.htm/attachment/marathon-map-4</a:t>
            </a:r>
            <a:r>
              <a:rPr lang="en-GB" dirty="0"/>
              <a:t>. [Accessed 15/05/18]. </a:t>
            </a:r>
          </a:p>
        </p:txBody>
      </p:sp>
    </p:spTree>
    <p:extLst>
      <p:ext uri="{BB962C8B-B14F-4D97-AF65-F5344CB8AC3E}">
        <p14:creationId xmlns:p14="http://schemas.microsoft.com/office/powerpoint/2010/main" val="3887540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780483-D924-4C77-89B2-D9B10F7487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Athenian Trophy</a:t>
            </a:r>
          </a:p>
        </p:txBody>
      </p:sp>
      <p:pic>
        <p:nvPicPr>
          <p:cNvPr id="3074" name="Picture 2" descr="https://tourguidegirl.files.wordpress.com/2014/05/img_6002.jpg">
            <a:extLst>
              <a:ext uri="{FF2B5EF4-FFF2-40B4-BE49-F238E27FC236}">
                <a16:creationId xmlns:a16="http://schemas.microsoft.com/office/drawing/2014/main" id="{AA774ECD-973F-4872-8DAA-939A23D9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8185" y="1383473"/>
            <a:ext cx="2727369" cy="4091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s://tourguidegirl.files.wordpress.com/2014/05/img_6145.jpg">
            <a:extLst>
              <a:ext uri="{FF2B5EF4-FFF2-40B4-BE49-F238E27FC236}">
                <a16:creationId xmlns:a16="http://schemas.microsoft.com/office/drawing/2014/main" id="{1D81EF9D-832C-4283-9A39-B84F6B1ECD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0814" y="1383472"/>
            <a:ext cx="2727369" cy="4091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1D343FB-28F4-490F-B9FE-48586C6B3C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1956" y="5759402"/>
            <a:ext cx="8915400" cy="682275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Ancient-Greece ‘Marathon Archaeological Site’ 2015. </a:t>
            </a:r>
            <a:r>
              <a:rPr lang="en-GB" dirty="0">
                <a:hlinkClick r:id="rId4"/>
              </a:rPr>
              <a:t>http://ancient-greece.org/images/ancient-sites/marathon/marathon.html</a:t>
            </a:r>
            <a:r>
              <a:rPr lang="en-GB" dirty="0"/>
              <a:t>. [Accessed: 15/05/18].</a:t>
            </a:r>
          </a:p>
        </p:txBody>
      </p:sp>
    </p:spTree>
    <p:extLst>
      <p:ext uri="{BB962C8B-B14F-4D97-AF65-F5344CB8AC3E}">
        <p14:creationId xmlns:p14="http://schemas.microsoft.com/office/powerpoint/2010/main" val="276315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05D3F7-3176-4A29-8C8A-C6B2816D54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3D8030-1088-444D-8A40-A39727507A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date of the Battle of Marathon will remain a debated issue.</a:t>
            </a:r>
          </a:p>
          <a:p>
            <a:r>
              <a:rPr lang="en-GB" dirty="0"/>
              <a:t>The possibility of a divided Persian army may well have promoted an Athenian engagement.</a:t>
            </a:r>
          </a:p>
          <a:p>
            <a:r>
              <a:rPr lang="en-GB" dirty="0"/>
              <a:t>The location of the Athenian trophy offers insight into the battles critical moments.</a:t>
            </a:r>
          </a:p>
          <a:p>
            <a:r>
              <a:rPr lang="en-GB" dirty="0"/>
              <a:t>Contradictory evidence of events further fuels speculation.</a:t>
            </a:r>
          </a:p>
          <a:p>
            <a:r>
              <a:rPr lang="en-GB" dirty="0"/>
              <a:t>Discovery of new archaeological or literary evidence is crucial in providing clarity to events.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4807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440A67-FCA7-47A6-9E17-BD4C6381D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0AD54E-EE0C-4625-AF05-3377A8F27B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2925" y="1628776"/>
            <a:ext cx="8915400" cy="4362450"/>
          </a:xfrm>
        </p:spPr>
        <p:txBody>
          <a:bodyPr>
            <a:normAutofit fontScale="85000" lnSpcReduction="10000"/>
          </a:bodyPr>
          <a:lstStyle/>
          <a:p>
            <a:r>
              <a:rPr lang="en-GB" dirty="0" err="1"/>
              <a:t>Balcer</a:t>
            </a:r>
            <a:r>
              <a:rPr lang="en-GB" dirty="0"/>
              <a:t> Jack Martin ‘The Persian Wars against Greece: A Reassessment’ </a:t>
            </a:r>
            <a:r>
              <a:rPr lang="en-GB" i="1" dirty="0"/>
              <a:t>Historia: </a:t>
            </a:r>
            <a:r>
              <a:rPr lang="de-DE" i="1" dirty="0"/>
              <a:t>Zeitschrift für Alte Geschichte</a:t>
            </a:r>
            <a:r>
              <a:rPr lang="de-DE" dirty="0"/>
              <a:t>, Vol. 38, No. 2 (2nd Qtr., 1989), pp. 127-143</a:t>
            </a:r>
          </a:p>
          <a:p>
            <a:r>
              <a:rPr lang="en-GB" dirty="0" err="1"/>
              <a:t>Donlan</a:t>
            </a:r>
            <a:r>
              <a:rPr lang="en-GB" dirty="0"/>
              <a:t> Walter and Thompson James ‘The Charge at Marathon Again’ The Classical World, Vol. 72, No. 7 (Apr. - May, 1979), pp. 419-420</a:t>
            </a:r>
          </a:p>
          <a:p>
            <a:r>
              <a:rPr lang="en-GB" dirty="0"/>
              <a:t>Evans J. A. S. ‘Cavalry about the Time of the Persian Wars: A Speculative Essay’ The Classical Journal, Vol. 82, No. 2 (Dec., 1986 - Jan., 1987), pp. 97-106</a:t>
            </a:r>
          </a:p>
          <a:p>
            <a:r>
              <a:rPr lang="en-GB" dirty="0"/>
              <a:t>Green, P. 1996. </a:t>
            </a:r>
            <a:r>
              <a:rPr lang="en-GB" i="1" dirty="0"/>
              <a:t>The Greco-Persian Wars</a:t>
            </a:r>
            <a:r>
              <a:rPr lang="en-GB" dirty="0"/>
              <a:t>. Los Angeles: University of California Press. </a:t>
            </a:r>
          </a:p>
          <a:p>
            <a:r>
              <a:rPr lang="en-GB" dirty="0" err="1"/>
              <a:t>Lazenby</a:t>
            </a:r>
            <a:r>
              <a:rPr lang="en-GB" dirty="0"/>
              <a:t>, J. 1993. </a:t>
            </a:r>
            <a:r>
              <a:rPr lang="en-GB" i="1" dirty="0"/>
              <a:t>The Defence of Greece 490-479 BC. Oxford:</a:t>
            </a:r>
            <a:r>
              <a:rPr lang="en-GB" dirty="0"/>
              <a:t> Oxbow Books.</a:t>
            </a:r>
          </a:p>
          <a:p>
            <a:r>
              <a:rPr lang="en-GB" dirty="0"/>
              <a:t>Lloyd, A. 1975. </a:t>
            </a:r>
            <a:r>
              <a:rPr lang="en-GB" i="1" dirty="0"/>
              <a:t>Marathon: The Story of Civilisations on Collision Course</a:t>
            </a:r>
            <a:r>
              <a:rPr lang="en-GB" dirty="0"/>
              <a:t>. London: Souvenir Press.</a:t>
            </a:r>
          </a:p>
          <a:p>
            <a:r>
              <a:rPr lang="en-GB" dirty="0" err="1"/>
              <a:t>Meiggs</a:t>
            </a:r>
            <a:r>
              <a:rPr lang="en-GB" dirty="0"/>
              <a:t>, Russell, </a:t>
            </a:r>
            <a:r>
              <a:rPr lang="en-GB" i="1" dirty="0"/>
              <a:t>The Athenian Empire</a:t>
            </a:r>
            <a:r>
              <a:rPr lang="en-GB" dirty="0"/>
              <a:t>, Oxford University Press, 1972 [E-book]</a:t>
            </a:r>
          </a:p>
          <a:p>
            <a:r>
              <a:rPr lang="en-GB" dirty="0"/>
              <a:t>Shrimpton Gordon ‘The Persian Cavalry at Marathon’ </a:t>
            </a:r>
            <a:r>
              <a:rPr lang="en-GB" i="1" dirty="0"/>
              <a:t>Phoenix</a:t>
            </a:r>
            <a:r>
              <a:rPr lang="en-GB" dirty="0"/>
              <a:t>, Vol. 34, No. 1 (Spring,1980), pp. 20-37</a:t>
            </a:r>
          </a:p>
          <a:p>
            <a:r>
              <a:rPr lang="en-GB" dirty="0"/>
              <a:t>Van der Veer J. A. G. ‘The Battle of Marathon a Topographical Survey’ </a:t>
            </a:r>
            <a:r>
              <a:rPr lang="en-GB" i="1" dirty="0"/>
              <a:t>Mnemosyne</a:t>
            </a:r>
            <a:r>
              <a:rPr lang="en-GB" dirty="0"/>
              <a:t>, Fourth Series, Vol. 35, Fasc. 3/4 (1982), pp. 290-321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1182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234</TotalTime>
  <Words>621</Words>
  <Application>Microsoft Office PowerPoint</Application>
  <PresentationFormat>Widescreen</PresentationFormat>
  <Paragraphs>51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Century Gothic</vt:lpstr>
      <vt:lpstr>Wingdings 3</vt:lpstr>
      <vt:lpstr>Wisp</vt:lpstr>
      <vt:lpstr>The Battle of Marathon:  A Turning Point in the Persian Wars</vt:lpstr>
      <vt:lpstr>Introduction</vt:lpstr>
      <vt:lpstr>The Evidence</vt:lpstr>
      <vt:lpstr>Background</vt:lpstr>
      <vt:lpstr>The Engagement</vt:lpstr>
      <vt:lpstr>Battle Date: 490/491</vt:lpstr>
      <vt:lpstr>A Divided Force</vt:lpstr>
      <vt:lpstr>The Athenian Trophy</vt:lpstr>
      <vt:lpstr>Conclusions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Battle of Marathon:  A Turning Point in the Persian Wars</dc:title>
  <dc:creator>Jordan Edwards</dc:creator>
  <cp:lastModifiedBy>Jordan Edwards</cp:lastModifiedBy>
  <cp:revision>26</cp:revision>
  <dcterms:created xsi:type="dcterms:W3CDTF">2018-05-10T16:15:47Z</dcterms:created>
  <dcterms:modified xsi:type="dcterms:W3CDTF">2018-05-15T22:57:15Z</dcterms:modified>
</cp:coreProperties>
</file>