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4"/>
  </p:notesMasterIdLst>
  <p:sldIdLst>
    <p:sldId id="256" r:id="rId2"/>
    <p:sldId id="305" r:id="rId3"/>
    <p:sldId id="307" r:id="rId4"/>
    <p:sldId id="280" r:id="rId5"/>
    <p:sldId id="284" r:id="rId6"/>
    <p:sldId id="285" r:id="rId7"/>
    <p:sldId id="324" r:id="rId8"/>
    <p:sldId id="325" r:id="rId9"/>
    <p:sldId id="327" r:id="rId10"/>
    <p:sldId id="287" r:id="rId11"/>
    <p:sldId id="288" r:id="rId12"/>
    <p:sldId id="289" r:id="rId13"/>
    <p:sldId id="329" r:id="rId14"/>
    <p:sldId id="330" r:id="rId15"/>
    <p:sldId id="279" r:id="rId16"/>
    <p:sldId id="281" r:id="rId17"/>
    <p:sldId id="282" r:id="rId18"/>
    <p:sldId id="299" r:id="rId19"/>
    <p:sldId id="298" r:id="rId20"/>
    <p:sldId id="300" r:id="rId21"/>
    <p:sldId id="301" r:id="rId22"/>
    <p:sldId id="328" r:id="rId23"/>
    <p:sldId id="310" r:id="rId24"/>
    <p:sldId id="311" r:id="rId25"/>
    <p:sldId id="312" r:id="rId26"/>
    <p:sldId id="313" r:id="rId27"/>
    <p:sldId id="320" r:id="rId28"/>
    <p:sldId id="314" r:id="rId29"/>
    <p:sldId id="315" r:id="rId30"/>
    <p:sldId id="316" r:id="rId31"/>
    <p:sldId id="317" r:id="rId32"/>
    <p:sldId id="318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23" autoAdjust="0"/>
    <p:restoredTop sz="94660"/>
  </p:normalViewPr>
  <p:slideViewPr>
    <p:cSldViewPr>
      <p:cViewPr varScale="1">
        <p:scale>
          <a:sx n="69" d="100"/>
          <a:sy n="69" d="100"/>
        </p:scale>
        <p:origin x="-121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638BE0-51F9-4BA1-A20C-08D251FC01AA}" type="datetimeFigureOut">
              <a:rPr lang="en-GB" smtClean="0"/>
              <a:pPr/>
              <a:t>06/04/2019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287748-3834-4F1D-AA4A-AC01EA08811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748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287748-3834-4F1D-AA4A-AC01EA08811F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3557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06/04/2019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06/04/2019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06/04/2019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06/04/2019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06/04/2019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06/04/2019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06/04/2019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06/04/2019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916349-EBA4-4FCE-BBF0-FD2FC90F5401}" type="datetimeFigureOut">
              <a:rPr lang="en-GB" smtClean="0"/>
              <a:pPr/>
              <a:t>06/04/2019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0" y="1371600"/>
            <a:ext cx="8229600" cy="1828800"/>
          </a:xfrm>
        </p:spPr>
        <p:txBody>
          <a:bodyPr/>
          <a:lstStyle/>
          <a:p>
            <a:r>
              <a:rPr lang="en-GB" dirty="0" smtClean="0"/>
              <a:t>HPHI 4004 AGE OF EXTREMES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0" y="3332163"/>
            <a:ext cx="7561263" cy="1320800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BRITAIN IN </a:t>
            </a:r>
            <a:r>
              <a:rPr lang="en-GB" dirty="0" smtClean="0"/>
              <a:t>THE 20</a:t>
            </a:r>
            <a:r>
              <a:rPr lang="en-GB" baseline="30000" dirty="0" smtClean="0"/>
              <a:t>TH</a:t>
            </a:r>
            <a:r>
              <a:rPr lang="en-GB" dirty="0" smtClean="0"/>
              <a:t> CENTURY -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PROGRESSIVE LIBERALISM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Liberal reforms 1906 onwards seen as marking the emergence of a modern welfare state</a:t>
            </a:r>
          </a:p>
          <a:p>
            <a:r>
              <a:rPr lang="en-GB" dirty="0" smtClean="0"/>
              <a:t>Shift away from ‘classical liberalism’ to a more collectivist and progressive approach to welfare, based on social justice and state involvement for the common good</a:t>
            </a:r>
          </a:p>
          <a:p>
            <a:r>
              <a:rPr lang="en-GB" dirty="0" smtClean="0"/>
              <a:t>Royal Commission on Poor Law provision and the ‘Majority’ and ‘Minority’ reports (generally ignored by Liberal administration)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LIBERAL REFORMS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CHILDREN:</a:t>
            </a:r>
          </a:p>
          <a:p>
            <a:r>
              <a:rPr lang="en-GB" dirty="0" smtClean="0"/>
              <a:t>1906 – free school meals (but not compulsory until 1912)</a:t>
            </a:r>
          </a:p>
          <a:p>
            <a:r>
              <a:rPr lang="en-GB" dirty="0" smtClean="0"/>
              <a:t>1907 – ‘Notification of Births Act’ – attempt at understanding I.M.R.</a:t>
            </a:r>
          </a:p>
          <a:p>
            <a:r>
              <a:rPr lang="en-GB" dirty="0" smtClean="0"/>
              <a:t>1907-12: free medical provision and access to school clinics (although ‘patchy’, not all local authorities complied)</a:t>
            </a:r>
          </a:p>
          <a:p>
            <a:r>
              <a:rPr lang="en-GB" dirty="0" smtClean="0"/>
              <a:t>1908 – ‘the Children’s Act’ (or Children’s Charter); setting up of juvenile courts, foster care provision; Borstal provision formalised</a:t>
            </a:r>
          </a:p>
          <a:p>
            <a:r>
              <a:rPr lang="en-GB" dirty="0" smtClean="0"/>
              <a:t>Concern for the welfare of children against ‘baby farming’ ‘wet nursing’ and fear of infanticide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NATURE OF WAR</a:t>
            </a:r>
            <a:endParaRPr lang="en-US"/>
          </a:p>
        </p:txBody>
      </p:sp>
      <p:sp>
        <p:nvSpPr>
          <p:cNvPr id="25604" name="Rectangle 4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sz="2400"/>
              <a:t>WAR AND CHANGE – </a:t>
            </a:r>
            <a:r>
              <a:rPr lang="en-GB" sz="2400" b="1"/>
              <a:t>THE DILEMMA</a:t>
            </a:r>
            <a:r>
              <a:rPr lang="en-GB" sz="2400"/>
              <a:t>: WAR IS SURELY REGRESSIVE NOT PROGRESSIVE. IT BRINGS DESTRUCTION; DEPRIVATION; DEATH</a:t>
            </a:r>
          </a:p>
          <a:p>
            <a:pPr>
              <a:lnSpc>
                <a:spcPct val="80000"/>
              </a:lnSpc>
            </a:pPr>
            <a:r>
              <a:rPr lang="en-GB" sz="2400" b="1"/>
              <a:t>ALTERNATIVELY</a:t>
            </a:r>
            <a:r>
              <a:rPr lang="en-GB" sz="2400"/>
              <a:t>: THE EXPERIENCES AND HORRORS OF WAR DEMAND CHANGE – ‘A LAND FIT FOR HEROES’</a:t>
            </a:r>
            <a:endParaRPr lang="en-US" sz="2400"/>
          </a:p>
        </p:txBody>
      </p:sp>
      <p:pic>
        <p:nvPicPr>
          <p:cNvPr id="25606" name="Picture 6" descr="ypr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3438" y="1628775"/>
            <a:ext cx="4038600" cy="4405313"/>
          </a:xfrm>
          <a:noFill/>
          <a:ln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WAR AND CHANGE</a:t>
            </a:r>
            <a:endParaRPr lang="en-US"/>
          </a:p>
        </p:txBody>
      </p:sp>
      <p:sp>
        <p:nvSpPr>
          <p:cNvPr id="23556" name="Rectangle 4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/>
              <a:t>STRUCTURAL CHANGE OR BROADER FORCES – ECONOMIC ACTIVITY/INDUSTRIALISATION; TECHNOLOGICAL ADVANCE;DEMOGRAPHY</a:t>
            </a:r>
          </a:p>
          <a:p>
            <a:endParaRPr lang="en-GB"/>
          </a:p>
          <a:p>
            <a:r>
              <a:rPr lang="en-GB"/>
              <a:t>NON-STRUCTURAL CHANGE – REFORM; IDEAS;REVOLUTION 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WAR AND CHANGE</a:t>
            </a:r>
            <a:endParaRPr 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EXAMINE EVENTS ‘BEFORE’ AND ‘AFTER’</a:t>
            </a:r>
          </a:p>
          <a:p>
            <a:r>
              <a:rPr lang="en-GB" sz="2800"/>
              <a:t>QUANTATIVE AS WELL AS QUALITATIVE EVIDENCE</a:t>
            </a:r>
          </a:p>
          <a:p>
            <a:r>
              <a:rPr lang="en-GB" sz="2800"/>
              <a:t>WOULD CHANGES HAVE COME ABOUT WITHOUT WAR?</a:t>
            </a:r>
          </a:p>
          <a:p>
            <a:r>
              <a:rPr lang="en-GB" sz="2800"/>
              <a:t>‘POST HOC ERGO PROPTER HOC’ – CAN WE ASSUME THAT BECAUSE ONE EVENT FOLLOWED ANOTHER, IT WAS CAUSED BY IT?</a:t>
            </a:r>
          </a:p>
          <a:p>
            <a:endParaRPr lang="en-US" sz="28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WAR AND CHANGE</a:t>
            </a:r>
            <a:endParaRPr lang="en-US"/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JUDGE THE IMPACT OF LONG-TERM FORCES AND CIRCUMSTANCES OF </a:t>
            </a:r>
            <a:r>
              <a:rPr lang="en-GB" dirty="0" smtClean="0"/>
              <a:t>WAR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TO JUDGE THE VITALITY OF CONFLICT AND LEVELS OF </a:t>
            </a:r>
            <a:r>
              <a:rPr lang="en-GB" dirty="0" smtClean="0"/>
              <a:t>PARTICIPATION, VS:</a:t>
            </a:r>
          </a:p>
          <a:p>
            <a:r>
              <a:rPr lang="en-GB" dirty="0" smtClean="0"/>
              <a:t> </a:t>
            </a:r>
            <a:r>
              <a:rPr lang="en-GB" dirty="0"/>
              <a:t>THE DESTRUCTIVE NATURE OF ‘TOTAL WAR’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INFANT MORTALITY RATE</a:t>
            </a:r>
            <a:endParaRPr lang="en-US" smtClean="0"/>
          </a:p>
        </p:txBody>
      </p:sp>
      <p:sp>
        <p:nvSpPr>
          <p:cNvPr id="14339" name="Rectangle 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PROPORTION OF NEW BORNS THAT DIE WITHIN 1 YEAR</a:t>
            </a:r>
          </a:p>
          <a:p>
            <a:pPr>
              <a:lnSpc>
                <a:spcPct val="90000"/>
              </a:lnSpc>
            </a:pPr>
            <a:r>
              <a:rPr lang="en-GB" smtClean="0"/>
              <a:t>GOOD INDICATOR OF LIVING STANDARDS</a:t>
            </a:r>
          </a:p>
          <a:p>
            <a:pPr>
              <a:lnSpc>
                <a:spcPct val="90000"/>
              </a:lnSpc>
            </a:pPr>
            <a:r>
              <a:rPr lang="en-GB" smtClean="0"/>
              <a:t>1900 – 200/1000 IN MAJOR CITIES</a:t>
            </a:r>
          </a:p>
          <a:p>
            <a:pPr>
              <a:lnSpc>
                <a:spcPct val="90000"/>
              </a:lnSpc>
            </a:pPr>
            <a:r>
              <a:rPr lang="en-GB" smtClean="0"/>
              <a:t>1918 WIGAN – 119/1000</a:t>
            </a:r>
          </a:p>
          <a:p>
            <a:pPr>
              <a:lnSpc>
                <a:spcPct val="90000"/>
              </a:lnSpc>
            </a:pPr>
            <a:r>
              <a:rPr lang="en-GB" smtClean="0"/>
              <a:t>GREGORY, </a:t>
            </a:r>
            <a:r>
              <a:rPr lang="en-GB" i="1" smtClean="0"/>
              <a:t>THE LAST GREAT WAR</a:t>
            </a:r>
            <a:r>
              <a:rPr lang="en-GB" smtClean="0"/>
              <a:t>, P.285 – U.K. IN 1918: 87/1000 (FROM 100/1000 IN 1911-13) </a:t>
            </a:r>
            <a:endParaRPr lang="en-US" i="1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LIFE EXPECTANCY IN WOMEN</a:t>
            </a:r>
            <a:endParaRPr lang="en-US" sz="4000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 ROSE FROM 53 TO 60 BETWEEN 1911-21 (DEGROOT, </a:t>
            </a:r>
            <a:r>
              <a:rPr lang="en-GB" i="1" smtClean="0"/>
              <a:t>BLIGHTY,</a:t>
            </a:r>
            <a:r>
              <a:rPr lang="en-GB" smtClean="0"/>
              <a:t> P.210)</a:t>
            </a:r>
          </a:p>
          <a:p>
            <a:pPr>
              <a:lnSpc>
                <a:spcPct val="90000"/>
              </a:lnSpc>
            </a:pPr>
            <a:r>
              <a:rPr lang="en-GB" smtClean="0"/>
              <a:t>FALL IN MORTALITY RATE FOR WOMEN 1912-18: 30-34 YEARS:16%; 50-54:6%; 60-64: 12%; 70-74: 10%. (GREGORY </a:t>
            </a:r>
            <a:r>
              <a:rPr lang="en-GB" i="1" smtClean="0"/>
              <a:t>THE</a:t>
            </a:r>
            <a:r>
              <a:rPr lang="en-GB" smtClean="0"/>
              <a:t> </a:t>
            </a:r>
            <a:r>
              <a:rPr lang="en-GB" i="1" smtClean="0"/>
              <a:t>LAST GREAT WAR</a:t>
            </a:r>
            <a:r>
              <a:rPr lang="en-GB" smtClean="0"/>
              <a:t>, P.286)</a:t>
            </a:r>
          </a:p>
          <a:p>
            <a:pPr>
              <a:lnSpc>
                <a:spcPct val="90000"/>
              </a:lnSpc>
            </a:pPr>
            <a:r>
              <a:rPr lang="en-GB" smtClean="0"/>
              <a:t>CAVEAT: UNDER 30 RATE ROSE BETWEEN 1914-18, DUE TO T.B. AND SPANISH FLU (GREGORY, P.286)</a:t>
            </a:r>
            <a:endParaRPr lang="en-US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SOCIAL CHANGE</a:t>
            </a:r>
            <a:endParaRPr lang="en-US"/>
          </a:p>
        </p:txBody>
      </p:sp>
      <p:sp>
        <p:nvSpPr>
          <p:cNvPr id="33796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000" b="1"/>
              <a:t>POPULATION IN BRITAIN : </a:t>
            </a:r>
            <a:r>
              <a:rPr lang="en-GB" sz="2000"/>
              <a:t>‘WAR LOSSES WERE NOT SUFFICIENT TO PREVENT THE SLOW GROWTH OF THE POPULATION, WHICH INCREASED BY OVER A MILLION AND A HALF DURING THE DECADE 1910-20’, HENRY COWPER ET AL, </a:t>
            </a:r>
            <a:r>
              <a:rPr lang="en-GB" sz="2000" i="1"/>
              <a:t>WORLD WAR I AND ITS CONSEQUENCES </a:t>
            </a:r>
            <a:r>
              <a:rPr lang="en-GB" sz="2000"/>
              <a:t>(THE OPEN UNIVERSITY PRESS, 1990), P.59.</a:t>
            </a:r>
            <a:endParaRPr lang="en-US" sz="2000" b="1" i="1"/>
          </a:p>
        </p:txBody>
      </p:sp>
      <p:sp>
        <p:nvSpPr>
          <p:cNvPr id="33797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sz="2000"/>
          </a:p>
        </p:txBody>
      </p:sp>
      <p:pic>
        <p:nvPicPr>
          <p:cNvPr id="33799" name="Picture 7" descr="866cst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628775"/>
            <a:ext cx="4089400" cy="4464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ECONOMY</a:t>
            </a:r>
            <a:endParaRPr lang="en-US"/>
          </a:p>
        </p:txBody>
      </p:sp>
      <p:sp>
        <p:nvSpPr>
          <p:cNvPr id="43012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1800" b="1" u="sng"/>
              <a:t>THE POSITIVE</a:t>
            </a:r>
            <a:r>
              <a:rPr lang="en-GB" sz="1800" b="1"/>
              <a:t>:</a:t>
            </a:r>
          </a:p>
          <a:p>
            <a:pPr>
              <a:lnSpc>
                <a:spcPct val="80000"/>
              </a:lnSpc>
            </a:pPr>
            <a:r>
              <a:rPr lang="en-GB" sz="1800"/>
              <a:t>ONLY LIMITED STRUCTURAL DAMAGE COMPARED TO CONTINENT</a:t>
            </a:r>
          </a:p>
          <a:p>
            <a:pPr>
              <a:lnSpc>
                <a:spcPct val="80000"/>
              </a:lnSpc>
            </a:pPr>
            <a:r>
              <a:rPr lang="en-GB" sz="1800"/>
              <a:t>BY 1923 PRODUCTION LEVELS RETAINED PRE-WAR HEIGHTS</a:t>
            </a:r>
          </a:p>
          <a:p>
            <a:pPr>
              <a:lnSpc>
                <a:spcPct val="80000"/>
              </a:lnSpc>
            </a:pPr>
            <a:r>
              <a:rPr lang="en-GB" sz="1800"/>
              <a:t>‘</a:t>
            </a:r>
            <a:r>
              <a:rPr lang="en-GB" sz="1800" b="1"/>
              <a:t>WAR IS THE MOTHER OF INVENTION</a:t>
            </a:r>
            <a:r>
              <a:rPr lang="en-GB" sz="1800"/>
              <a:t>’: ADVANCES MADE IN: SCIENCE AND MEDICINE; MOTOR TRANSPORT; AIRCRAFT TECHNOLOGY; RADIO TECHNOLOGY; HEAVY METAL TECHNOLOGY; ELECTRICAL POWER</a:t>
            </a:r>
            <a:endParaRPr lang="en-US" sz="1800"/>
          </a:p>
        </p:txBody>
      </p:sp>
      <p:sp>
        <p:nvSpPr>
          <p:cNvPr id="4301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572000" y="1557338"/>
            <a:ext cx="4038600" cy="45307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1800" b="1" u="sng"/>
              <a:t>THE NEGATIVE</a:t>
            </a:r>
            <a:r>
              <a:rPr lang="en-GB" sz="1800"/>
              <a:t>:</a:t>
            </a:r>
          </a:p>
          <a:p>
            <a:pPr>
              <a:lnSpc>
                <a:spcPct val="80000"/>
              </a:lnSpc>
            </a:pPr>
            <a:r>
              <a:rPr lang="en-GB" sz="1800"/>
              <a:t>DEPENDENCE UPON LONG ESTABLISHED INDUSTRIES (COAL; COTTON; STEEL; SHIP BUILDING)</a:t>
            </a:r>
          </a:p>
          <a:p>
            <a:pPr>
              <a:lnSpc>
                <a:spcPct val="80000"/>
              </a:lnSpc>
            </a:pPr>
            <a:r>
              <a:rPr lang="en-GB" sz="1800"/>
              <a:t>WAR MEANT THE LOSS OF WORLD MARKETS</a:t>
            </a:r>
          </a:p>
          <a:p>
            <a:pPr>
              <a:lnSpc>
                <a:spcPct val="80000"/>
              </a:lnSpc>
            </a:pPr>
            <a:r>
              <a:rPr lang="en-GB" sz="1800"/>
              <a:t>INCREASED WORLD COMPETITION INCLUDING USE OF OIL AS OPPOSED TO COAL</a:t>
            </a:r>
          </a:p>
          <a:p>
            <a:pPr>
              <a:lnSpc>
                <a:spcPct val="80000"/>
              </a:lnSpc>
            </a:pPr>
            <a:r>
              <a:rPr lang="en-GB" sz="1800"/>
              <a:t>EMERGENCE OF NEW INTERNATIONAL ECONOMY – BRITAIN’S STANDING AS TRADING AND FINANCE CENTRE DIMINISHING</a:t>
            </a:r>
          </a:p>
          <a:p>
            <a:pPr>
              <a:lnSpc>
                <a:spcPct val="80000"/>
              </a:lnSpc>
            </a:pPr>
            <a:endParaRPr lang="en-US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CORPORATISM</a:t>
            </a:r>
            <a:endParaRPr lang="en-US"/>
          </a:p>
        </p:txBody>
      </p:sp>
      <p:sp>
        <p:nvSpPr>
          <p:cNvPr id="45063" name="Rectangle 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/>
              <a:t>STATE INTERVENTION DID NOT RECEDE IN 1918</a:t>
            </a:r>
          </a:p>
          <a:p>
            <a:pPr>
              <a:lnSpc>
                <a:spcPct val="90000"/>
              </a:lnSpc>
            </a:pPr>
            <a:r>
              <a:rPr lang="en-GB" sz="2800"/>
              <a:t>ROLE OF THE STATE AS BUTTRESS FOR SOCIAL-ECONOMIC PROBLEMS</a:t>
            </a:r>
          </a:p>
          <a:p>
            <a:pPr>
              <a:lnSpc>
                <a:spcPct val="90000"/>
              </a:lnSpc>
            </a:pPr>
            <a:r>
              <a:rPr lang="en-GB" sz="2800"/>
              <a:t>CORPORATIST AGENDA IN ECONOMIC PLANNING AND SOCIAL INITIATIVES INCLUDING HOUSE BUILDING AND INSURANCE AND MEDICAL SERVICES</a:t>
            </a:r>
          </a:p>
          <a:p>
            <a:pPr>
              <a:lnSpc>
                <a:spcPct val="90000"/>
              </a:lnSpc>
            </a:pPr>
            <a:r>
              <a:rPr lang="en-GB" sz="2800"/>
              <a:t>INTERVENTION IN INDUSTRIAL DISPUTES – JOINT WHITLEY COUNCILS ETC</a:t>
            </a:r>
            <a:endParaRPr 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Gold Standard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844824"/>
            <a:ext cx="5256584" cy="4320480"/>
          </a:xfrm>
        </p:spPr>
      </p:pic>
    </p:spTree>
    <p:extLst>
      <p:ext uri="{BB962C8B-B14F-4D97-AF65-F5344CB8AC3E}">
        <p14:creationId xmlns:p14="http://schemas.microsoft.com/office/powerpoint/2010/main" val="4623895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Crash!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52860"/>
            <a:ext cx="4038600" cy="3820643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6362" y="1988840"/>
            <a:ext cx="3634110" cy="3672408"/>
          </a:xfrm>
        </p:spPr>
      </p:pic>
    </p:spTree>
    <p:extLst>
      <p:ext uri="{BB962C8B-B14F-4D97-AF65-F5344CB8AC3E}">
        <p14:creationId xmlns:p14="http://schemas.microsoft.com/office/powerpoint/2010/main" val="2809841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GEOPOLITICAL CHANGE</a:t>
            </a:r>
            <a:endParaRPr lang="en-US"/>
          </a:p>
        </p:txBody>
      </p:sp>
      <p:sp>
        <p:nvSpPr>
          <p:cNvPr id="29700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/>
              <a:t>VERSAILLES TREATY 28</a:t>
            </a:r>
            <a:r>
              <a:rPr lang="en-GB" sz="2400" baseline="30000"/>
              <a:t>TH</a:t>
            </a:r>
            <a:r>
              <a:rPr lang="en-GB" sz="2400"/>
              <a:t> JUNE 1919</a:t>
            </a:r>
          </a:p>
          <a:p>
            <a:pPr>
              <a:lnSpc>
                <a:spcPct val="80000"/>
              </a:lnSpc>
            </a:pPr>
            <a:r>
              <a:rPr lang="en-GB" sz="2400"/>
              <a:t>WILSONIAN IDEALS OF DEMOCRACY AND SELF-DETERMINATION – THE FOURTEEN POINTS</a:t>
            </a:r>
          </a:p>
          <a:p>
            <a:pPr>
              <a:lnSpc>
                <a:spcPct val="80000"/>
              </a:lnSpc>
            </a:pPr>
            <a:r>
              <a:rPr lang="en-GB" sz="2400"/>
              <a:t>GERMANY GUILTY PARTY – ‘THE WAR GUILT CLAUSE’</a:t>
            </a:r>
          </a:p>
          <a:p>
            <a:pPr>
              <a:lnSpc>
                <a:spcPct val="80000"/>
              </a:lnSpc>
            </a:pPr>
            <a:r>
              <a:rPr lang="en-GB" sz="2400"/>
              <a:t>A CASE OF ‘COMPROMISE’ AND ‘CONTRADICTION’</a:t>
            </a:r>
            <a:endParaRPr lang="en-US" sz="2400"/>
          </a:p>
        </p:txBody>
      </p:sp>
      <p:sp>
        <p:nvSpPr>
          <p:cNvPr id="29701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/>
              <a:t>CLEMENCEAU; WILSON AND LLOYD GEORGE AT PARIS 1919</a:t>
            </a:r>
            <a:endParaRPr lang="en-US" sz="2400"/>
          </a:p>
        </p:txBody>
      </p:sp>
      <p:pic>
        <p:nvPicPr>
          <p:cNvPr id="29703" name="Picture 7" descr="Th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3800" y="3068638"/>
            <a:ext cx="3455988" cy="26527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VERSAILLES</a:t>
            </a:r>
            <a:endParaRPr lang="en-US"/>
          </a:p>
        </p:txBody>
      </p:sp>
      <p:sp>
        <p:nvSpPr>
          <p:cNvPr id="31749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000" dirty="0"/>
              <a:t>‘IT WAS A NICE PRECEPT OF MACHIAVELLI THAT THE VICTOR SHOULD EITHER CONCILIATE HIS ENEMY OR DESTROY HIM, THE TREATY OF VERSAILLES DID NEITHER’, </a:t>
            </a:r>
            <a:r>
              <a:rPr lang="en-GB" sz="2000" dirty="0" smtClean="0"/>
              <a:t>                </a:t>
            </a:r>
            <a:r>
              <a:rPr lang="en-GB" sz="2000" b="1" dirty="0" smtClean="0"/>
              <a:t>ANTONY </a:t>
            </a:r>
            <a:r>
              <a:rPr lang="en-GB" sz="2000" b="1" dirty="0"/>
              <a:t>LENTIN</a:t>
            </a:r>
            <a:r>
              <a:rPr lang="en-GB" sz="2000" dirty="0"/>
              <a:t>, </a:t>
            </a:r>
            <a:endParaRPr lang="en-GB" sz="2000" dirty="0" smtClean="0"/>
          </a:p>
          <a:p>
            <a:pPr>
              <a:lnSpc>
                <a:spcPct val="90000"/>
              </a:lnSpc>
            </a:pPr>
            <a:r>
              <a:rPr lang="en-GB" sz="2000" i="1" dirty="0" smtClean="0"/>
              <a:t>LLOYD </a:t>
            </a:r>
            <a:r>
              <a:rPr lang="en-GB" sz="2000" i="1" dirty="0"/>
              <a:t>GEORGE, WOODROW WILSON, AND THE GUILT OF GERMANY</a:t>
            </a:r>
            <a:r>
              <a:rPr lang="en-GB" sz="2000" dirty="0"/>
              <a:t> (LEICESTER UNIVERSITY PRESS, 1985) </a:t>
            </a:r>
            <a:endParaRPr lang="en-US" sz="2000" dirty="0"/>
          </a:p>
        </p:txBody>
      </p:sp>
      <p:sp>
        <p:nvSpPr>
          <p:cNvPr id="31750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sz="2000"/>
          </a:p>
        </p:txBody>
      </p:sp>
      <p:pic>
        <p:nvPicPr>
          <p:cNvPr id="31752" name="Picture 8" descr="thebig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628775"/>
            <a:ext cx="3960812" cy="4392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VERSAILLES AND GERMANY</a:t>
            </a:r>
            <a:endParaRPr lang="en-US"/>
          </a:p>
        </p:txBody>
      </p:sp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4757" name="Picture 5" descr="versailles_ma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96975"/>
            <a:ext cx="9144000" cy="5661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LEAGUE OF NATIONS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Formed out of the Versailles treaty; at it’s height in the 1930s it had upwards of sixty members</a:t>
            </a:r>
          </a:p>
          <a:p>
            <a:r>
              <a:rPr lang="en-GB" dirty="0" smtClean="0"/>
              <a:t>Failure of the United States to ratify Versailles treaty meant they never joined the League</a:t>
            </a:r>
          </a:p>
          <a:p>
            <a:r>
              <a:rPr lang="en-GB" dirty="0" smtClean="0"/>
              <a:t>Policy of collective security, negotiation and arbitration; disarmament linked to sanctions</a:t>
            </a:r>
          </a:p>
          <a:p>
            <a:r>
              <a:rPr lang="en-GB" dirty="0" smtClean="0"/>
              <a:t>Dogged by reluctance of major powers to police the League’s goals, sanctions etc</a:t>
            </a:r>
          </a:p>
          <a:p>
            <a:r>
              <a:rPr lang="en-GB" dirty="0" smtClean="0"/>
              <a:t>Unable to prevent expansionist policies of Germany, Italy, Japan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APPEASEMENT</a:t>
            </a:r>
            <a:endParaRPr lang="en-GB" dirty="0"/>
          </a:p>
        </p:txBody>
      </p:sp>
      <p:pic>
        <p:nvPicPr>
          <p:cNvPr id="5" name="Content Placeholder 4" descr="2009-03-23-Appeasemen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35696" y="1700808"/>
            <a:ext cx="5486400" cy="41764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APPEASEMENT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Associated with the premiership of Neville Chamberlain and the avoidance of another conflict with Germany in the aftermath of the horrors of the Great War</a:t>
            </a:r>
          </a:p>
          <a:p>
            <a:r>
              <a:rPr lang="en-GB" dirty="0" smtClean="0"/>
              <a:t>Term linked with weakness by those who condemned Chamberlain for appeasing Hitler and the Nazis</a:t>
            </a:r>
          </a:p>
          <a:p>
            <a:r>
              <a:rPr lang="en-GB" dirty="0" smtClean="0"/>
              <a:t>Alternative approach – Chamberlain had no choice and was acting in the best interests of Britain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APPEASEMENT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October 1935: Italy invades Ethiopia</a:t>
            </a:r>
          </a:p>
          <a:p>
            <a:r>
              <a:rPr lang="en-GB" dirty="0" smtClean="0"/>
              <a:t>March 1936: German troops enter the Rhineland in violation of the Versailles treaty</a:t>
            </a:r>
          </a:p>
          <a:p>
            <a:r>
              <a:rPr lang="en-GB" dirty="0" smtClean="0"/>
              <a:t>March 1938: </a:t>
            </a:r>
            <a:r>
              <a:rPr lang="en-GB" dirty="0" err="1" smtClean="0"/>
              <a:t>Anschluss</a:t>
            </a:r>
            <a:r>
              <a:rPr lang="en-GB" dirty="0" smtClean="0"/>
              <a:t> - Germany occupies and annexes Austria </a:t>
            </a:r>
          </a:p>
          <a:p>
            <a:r>
              <a:rPr lang="en-GB" dirty="0" smtClean="0"/>
              <a:t>September 1938: Chamberlain in Munich; Hitler’s demands over the Sudetenland met – ‘peace for our time’?</a:t>
            </a:r>
          </a:p>
          <a:p>
            <a:r>
              <a:rPr lang="en-GB" dirty="0" smtClean="0"/>
              <a:t>March 1939: Czech lands annexed; shift of emphasis from appeasement to preparation for war, and reiteration of guarantees over Poland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476672"/>
            <a:ext cx="6336704" cy="6120680"/>
          </a:xfrm>
        </p:spPr>
      </p:pic>
    </p:spTree>
    <p:extLst>
      <p:ext uri="{BB962C8B-B14F-4D97-AF65-F5344CB8AC3E}">
        <p14:creationId xmlns:p14="http://schemas.microsoft.com/office/powerpoint/2010/main" val="3903501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WILLIAM BEVERIDGE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1879-1963</a:t>
            </a:r>
          </a:p>
          <a:p>
            <a:r>
              <a:rPr lang="en-GB" dirty="0" smtClean="0"/>
              <a:t>Oxford educated lawyer</a:t>
            </a:r>
          </a:p>
          <a:p>
            <a:r>
              <a:rPr lang="en-GB" dirty="0" smtClean="0"/>
              <a:t>1908 joined the Board of Trade – involved in Labour Exchange organisation and National Insurance</a:t>
            </a:r>
          </a:p>
          <a:p>
            <a:r>
              <a:rPr lang="en-GB" dirty="0" smtClean="0"/>
              <a:t>1914-18 involved with manpower mobilisation and at the Ministry of Food</a:t>
            </a:r>
          </a:p>
          <a:p>
            <a:r>
              <a:rPr lang="en-GB" dirty="0" smtClean="0"/>
              <a:t>1919-37 Director of the LSE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BEVERIDGE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Report on Social Insurance and Allied Services’ (1942) </a:t>
            </a:r>
          </a:p>
          <a:p>
            <a:r>
              <a:rPr lang="en-GB" dirty="0" smtClean="0"/>
              <a:t>To counter want; disease; ignorance; squalor; idleness</a:t>
            </a:r>
          </a:p>
          <a:p>
            <a:r>
              <a:rPr lang="en-GB" dirty="0" smtClean="0"/>
              <a:t>All in work should pay a weekly National Insurance contribution to cover sick benefit; unemployment benefit; retirement; widows pension</a:t>
            </a:r>
          </a:p>
          <a:p>
            <a:r>
              <a:rPr lang="en-GB" dirty="0" smtClean="0"/>
              <a:t>Put forward on the assumption that a National Health Service of some description on the way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BEVERIDGE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Attempt to appeal to all parties including industry and employers: make British industry more competitive (healthier and more motivated workers); shift health and pension costs to the public account</a:t>
            </a:r>
          </a:p>
          <a:p>
            <a:r>
              <a:rPr lang="en-GB" dirty="0" smtClean="0"/>
              <a:t>Aim: full employment (i.e. below 3%)</a:t>
            </a:r>
          </a:p>
          <a:p>
            <a:r>
              <a:rPr lang="en-GB" dirty="0" smtClean="0"/>
              <a:t>Report became the basis of the new welfare state and instantly popular in the country</a:t>
            </a:r>
          </a:p>
          <a:p>
            <a:r>
              <a:rPr lang="en-GB" dirty="0" smtClean="0"/>
              <a:t>Implemented in a series of acts between 1945-49 covering N.I; family allowance ; pensions etc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KEYNSIANISM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John Maynard Keynes (1883-1946)</a:t>
            </a:r>
          </a:p>
          <a:p>
            <a:r>
              <a:rPr lang="en-GB" dirty="0" smtClean="0"/>
              <a:t>Advocated a mixed economy and the active participation of the state including:</a:t>
            </a:r>
          </a:p>
          <a:p>
            <a:r>
              <a:rPr lang="en-GB" dirty="0" smtClean="0"/>
              <a:t>Central Bank involvement in  monetary policy</a:t>
            </a:r>
          </a:p>
          <a:p>
            <a:r>
              <a:rPr lang="en-GB" dirty="0" smtClean="0"/>
              <a:t>Government stimulus programmes</a:t>
            </a:r>
          </a:p>
        </p:txBody>
      </p:sp>
      <p:pic>
        <p:nvPicPr>
          <p:cNvPr id="7" name="Content Placeholder 4" descr="KEYNES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64088" y="1844824"/>
            <a:ext cx="2664296" cy="381642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‘BUTSKELLISM’</a:t>
            </a:r>
            <a:endParaRPr lang="en-GB" dirty="0"/>
          </a:p>
        </p:txBody>
      </p:sp>
      <p:pic>
        <p:nvPicPr>
          <p:cNvPr id="5" name="Content Placeholder 6" descr="BUTLER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628800"/>
            <a:ext cx="3384376" cy="4392488"/>
          </a:xfrm>
        </p:spPr>
      </p:pic>
      <p:pic>
        <p:nvPicPr>
          <p:cNvPr id="6" name="Content Placeholder 7" descr="Gaitskell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53000" y="1700808"/>
            <a:ext cx="3429000" cy="41764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‘BUTSKELLISM’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Satirical label given to the ‘Consensus’ politics and economic policy from the 1950s</a:t>
            </a:r>
          </a:p>
          <a:p>
            <a:r>
              <a:rPr lang="en-GB" dirty="0" smtClean="0"/>
              <a:t>Play on </a:t>
            </a:r>
            <a:r>
              <a:rPr lang="en-GB" dirty="0" err="1" smtClean="0"/>
              <a:t>Rab</a:t>
            </a:r>
            <a:r>
              <a:rPr lang="en-GB" dirty="0" smtClean="0"/>
              <a:t> Butler (1902-1982) Chancellor from 1952-55 under Churchill and Eden; and Hugh </a:t>
            </a:r>
            <a:r>
              <a:rPr lang="en-GB" dirty="0" err="1" smtClean="0"/>
              <a:t>Gaitskill</a:t>
            </a:r>
            <a:r>
              <a:rPr lang="en-GB" dirty="0" smtClean="0"/>
              <a:t> (1906-63), Chancellor 1950-51 under Attlee, and leader of the Labour Party from 1955-63</a:t>
            </a:r>
          </a:p>
          <a:p>
            <a:r>
              <a:rPr lang="en-GB" dirty="0" smtClean="0"/>
              <a:t>‘Consensus’ politics dominated economic policy from 1950 to the advent of Monetarism (advocating a mixed economy with state intervention over health and education policy)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CAPTURING ‘THATCHERISM’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Libertarian?:</a:t>
            </a:r>
          </a:p>
          <a:p>
            <a:r>
              <a:rPr lang="en-GB" dirty="0" smtClean="0"/>
              <a:t>Individual liberty and freedom</a:t>
            </a:r>
          </a:p>
          <a:p>
            <a:r>
              <a:rPr lang="en-GB" dirty="0" smtClean="0"/>
              <a:t>Rolling back the State – free market economics</a:t>
            </a:r>
          </a:p>
          <a:p>
            <a:r>
              <a:rPr lang="en-GB" dirty="0" smtClean="0"/>
              <a:t>Supply-side economics - control of the money supply</a:t>
            </a:r>
          </a:p>
          <a:p>
            <a:r>
              <a:rPr lang="en-GB" dirty="0" smtClean="0"/>
              <a:t>Low tax policy</a:t>
            </a:r>
          </a:p>
          <a:p>
            <a:r>
              <a:rPr lang="en-GB" dirty="0" smtClean="0"/>
              <a:t>‘Self Help’ approach to welfare</a:t>
            </a:r>
          </a:p>
          <a:p>
            <a:r>
              <a:rPr lang="en-GB" dirty="0" smtClean="0"/>
              <a:t>Privatisation of nationalised industry – steel, coal, gas and electricity, </a:t>
            </a:r>
          </a:p>
          <a:p>
            <a:r>
              <a:rPr lang="en-GB" dirty="0" smtClean="0"/>
              <a:t>Challenging and constraining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CAPTURING ‘THATCHERISM’</a:t>
            </a:r>
            <a:endParaRPr lang="en-GB" dirty="0"/>
          </a:p>
        </p:txBody>
      </p:sp>
      <p:pic>
        <p:nvPicPr>
          <p:cNvPr id="7" name="Content Placeholder 4" descr="Hayek_portrait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844824"/>
            <a:ext cx="2952328" cy="3960440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Friedrich Hayek (1899-1992)</a:t>
            </a:r>
          </a:p>
          <a:p>
            <a:r>
              <a:rPr lang="en-GB" dirty="0" smtClean="0"/>
              <a:t>Austrian-born; British citizen in 1938</a:t>
            </a:r>
          </a:p>
          <a:p>
            <a:r>
              <a:rPr lang="en-GB" dirty="0" smtClean="0"/>
              <a:t>Defended ‘Classical Liberalism’ and free market capitalism against socialism and collectivism</a:t>
            </a:r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CAPTURING ‘THATCHERISM’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Milton Friedman (1912-2006)</a:t>
            </a:r>
          </a:p>
          <a:p>
            <a:r>
              <a:rPr lang="en-GB" dirty="0" smtClean="0"/>
              <a:t>Free market macro-economics and ‘Monetarism’</a:t>
            </a:r>
          </a:p>
          <a:p>
            <a:r>
              <a:rPr lang="en-GB" dirty="0" smtClean="0"/>
              <a:t>Control inflation by controlling the money supply</a:t>
            </a:r>
            <a:endParaRPr lang="en-GB" dirty="0"/>
          </a:p>
        </p:txBody>
      </p:sp>
      <p:pic>
        <p:nvPicPr>
          <p:cNvPr id="7" name="Content Placeholder 5" descr="friedma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09636" y="1600200"/>
            <a:ext cx="3115727" cy="4525963"/>
          </a:xfr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‘THATCHERISM’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Individual liberty and freedom</a:t>
            </a:r>
          </a:p>
          <a:p>
            <a:r>
              <a:rPr lang="en-GB" dirty="0" smtClean="0"/>
              <a:t>Minimal state involvement?</a:t>
            </a:r>
          </a:p>
          <a:p>
            <a:r>
              <a:rPr lang="en-GB" dirty="0" smtClean="0"/>
              <a:t>But also: </a:t>
            </a:r>
          </a:p>
          <a:p>
            <a:r>
              <a:rPr lang="en-GB" dirty="0" smtClean="0"/>
              <a:t>Policy of strong leadership to achieve ends e.g.</a:t>
            </a:r>
          </a:p>
          <a:p>
            <a:r>
              <a:rPr lang="en-GB" dirty="0" smtClean="0"/>
              <a:t>1. Law making to curb Trade Union power and the withdrawal of labour – limiting strike action and secondary picketing</a:t>
            </a:r>
          </a:p>
          <a:p>
            <a:r>
              <a:rPr lang="en-GB" dirty="0" smtClean="0"/>
              <a:t>2. Confrontation with miners – 1984-85 </a:t>
            </a:r>
          </a:p>
          <a:p>
            <a:r>
              <a:rPr lang="en-GB" dirty="0" smtClean="0"/>
              <a:t>3. Privatisation of state industries – the mines, steel, energy and water industries</a:t>
            </a:r>
          </a:p>
          <a:p>
            <a:r>
              <a:rPr lang="en-GB" dirty="0" smtClean="0"/>
              <a:t>4. Tax Policy – late 1980s introduction of the Poll Tax (riots of 31 March 1990)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403</TotalTime>
  <Words>1429</Words>
  <Application>Microsoft Office PowerPoint</Application>
  <PresentationFormat>On-screen Show (4:3)</PresentationFormat>
  <Paragraphs>140</Paragraphs>
  <Slides>32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Apex</vt:lpstr>
      <vt:lpstr>HPHI 4004 AGE OF EXTREMES</vt:lpstr>
      <vt:lpstr>PROGRESSIVE LIBERALISM</vt:lpstr>
      <vt:lpstr>LIBERAL REFORMS</vt:lpstr>
      <vt:lpstr>THE NATURE OF WAR</vt:lpstr>
      <vt:lpstr>WAR AND CHANGE</vt:lpstr>
      <vt:lpstr>WAR AND CHANGE</vt:lpstr>
      <vt:lpstr>WAR AND CHANGE</vt:lpstr>
      <vt:lpstr>INFANT MORTALITY RATE</vt:lpstr>
      <vt:lpstr>LIFE EXPECTANCY IN WOMEN</vt:lpstr>
      <vt:lpstr>SOCIAL CHANGE</vt:lpstr>
      <vt:lpstr>THE ECONOMY</vt:lpstr>
      <vt:lpstr>CORPORATISM</vt:lpstr>
      <vt:lpstr>Gold Standard</vt:lpstr>
      <vt:lpstr>Crash!</vt:lpstr>
      <vt:lpstr>GEOPOLITICAL CHANGE</vt:lpstr>
      <vt:lpstr>VERSAILLES</vt:lpstr>
      <vt:lpstr>VERSAILLES AND GERMANY</vt:lpstr>
      <vt:lpstr>LEAGUE OF NATIONS</vt:lpstr>
      <vt:lpstr>APPEASEMENT</vt:lpstr>
      <vt:lpstr>APPEASEMENT</vt:lpstr>
      <vt:lpstr>APPEASEMENT</vt:lpstr>
      <vt:lpstr>PowerPoint Presentation</vt:lpstr>
      <vt:lpstr>WILLIAM BEVERIDGE</vt:lpstr>
      <vt:lpstr>THE BEVERIDGE REPORT</vt:lpstr>
      <vt:lpstr>BEVERIDGE REPORT</vt:lpstr>
      <vt:lpstr>KEYNSIANISM</vt:lpstr>
      <vt:lpstr>‘BUTSKELLISM’</vt:lpstr>
      <vt:lpstr>‘BUTSKELLISM’</vt:lpstr>
      <vt:lpstr>CAPTURING ‘THATCHERISM’</vt:lpstr>
      <vt:lpstr>CAPTURING ‘THATCHERISM’</vt:lpstr>
      <vt:lpstr>CAPTURING ‘THATCHERISM’</vt:lpstr>
      <vt:lpstr>‘THATCHERISM’ contd...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5003 LECTURE 4</dc:title>
  <dc:creator>Sony</dc:creator>
  <cp:lastModifiedBy>Lester Mason</cp:lastModifiedBy>
  <cp:revision>49</cp:revision>
  <dcterms:created xsi:type="dcterms:W3CDTF">2011-02-18T12:42:08Z</dcterms:created>
  <dcterms:modified xsi:type="dcterms:W3CDTF">2019-04-06T15:13:51Z</dcterms:modified>
</cp:coreProperties>
</file>