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58"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83" d="100"/>
          <a:sy n="83" d="100"/>
        </p:scale>
        <p:origin x="45" y="5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BDE7E-A04E-4D69-97A7-77EB30D55CF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8A90F34-6D70-4699-8C00-F19DFAF8D3E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7ABEBD7-0D7D-4BEE-97BE-3904B9A55782}"/>
              </a:ext>
            </a:extLst>
          </p:cNvPr>
          <p:cNvSpPr>
            <a:spLocks noGrp="1"/>
          </p:cNvSpPr>
          <p:nvPr>
            <p:ph type="dt" sz="half" idx="10"/>
          </p:nvPr>
        </p:nvSpPr>
        <p:spPr/>
        <p:txBody>
          <a:bodyPr/>
          <a:lstStyle/>
          <a:p>
            <a:fld id="{D996B391-A7FD-4E0D-B415-940C83466C6D}" type="datetimeFigureOut">
              <a:rPr lang="en-GB" smtClean="0"/>
              <a:t>29/01/2022</a:t>
            </a:fld>
            <a:endParaRPr lang="en-GB"/>
          </a:p>
        </p:txBody>
      </p:sp>
      <p:sp>
        <p:nvSpPr>
          <p:cNvPr id="5" name="Footer Placeholder 4">
            <a:extLst>
              <a:ext uri="{FF2B5EF4-FFF2-40B4-BE49-F238E27FC236}">
                <a16:creationId xmlns:a16="http://schemas.microsoft.com/office/drawing/2014/main" id="{B21E7DEC-CF10-415C-B599-DEB1F4BA1F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8F9044-C385-4824-810C-D10FFD868719}"/>
              </a:ext>
            </a:extLst>
          </p:cNvPr>
          <p:cNvSpPr>
            <a:spLocks noGrp="1"/>
          </p:cNvSpPr>
          <p:nvPr>
            <p:ph type="sldNum" sz="quarter" idx="12"/>
          </p:nvPr>
        </p:nvSpPr>
        <p:spPr/>
        <p:txBody>
          <a:bodyPr/>
          <a:lstStyle/>
          <a:p>
            <a:fld id="{C8214E8B-99FC-447E-BAC9-EF2642DF9F05}" type="slidenum">
              <a:rPr lang="en-GB" smtClean="0"/>
              <a:t>‹#›</a:t>
            </a:fld>
            <a:endParaRPr lang="en-GB"/>
          </a:p>
        </p:txBody>
      </p:sp>
    </p:spTree>
    <p:extLst>
      <p:ext uri="{BB962C8B-B14F-4D97-AF65-F5344CB8AC3E}">
        <p14:creationId xmlns:p14="http://schemas.microsoft.com/office/powerpoint/2010/main" val="38427769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21E53E-754D-426D-9411-3C6264D3452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59E2E92-6442-4F4B-98F0-E43AEE36C5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E9D9DD-626E-46AE-ADAD-FBA01CB9D3D4}"/>
              </a:ext>
            </a:extLst>
          </p:cNvPr>
          <p:cNvSpPr>
            <a:spLocks noGrp="1"/>
          </p:cNvSpPr>
          <p:nvPr>
            <p:ph type="dt" sz="half" idx="10"/>
          </p:nvPr>
        </p:nvSpPr>
        <p:spPr/>
        <p:txBody>
          <a:bodyPr/>
          <a:lstStyle/>
          <a:p>
            <a:fld id="{D996B391-A7FD-4E0D-B415-940C83466C6D}" type="datetimeFigureOut">
              <a:rPr lang="en-GB" smtClean="0"/>
              <a:t>29/01/2022</a:t>
            </a:fld>
            <a:endParaRPr lang="en-GB"/>
          </a:p>
        </p:txBody>
      </p:sp>
      <p:sp>
        <p:nvSpPr>
          <p:cNvPr id="5" name="Footer Placeholder 4">
            <a:extLst>
              <a:ext uri="{FF2B5EF4-FFF2-40B4-BE49-F238E27FC236}">
                <a16:creationId xmlns:a16="http://schemas.microsoft.com/office/drawing/2014/main" id="{752C3671-ACA1-44EA-892F-B1A8B4F909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2A6AB8-AF44-4FA2-B1AF-176BC6474392}"/>
              </a:ext>
            </a:extLst>
          </p:cNvPr>
          <p:cNvSpPr>
            <a:spLocks noGrp="1"/>
          </p:cNvSpPr>
          <p:nvPr>
            <p:ph type="sldNum" sz="quarter" idx="12"/>
          </p:nvPr>
        </p:nvSpPr>
        <p:spPr/>
        <p:txBody>
          <a:bodyPr/>
          <a:lstStyle/>
          <a:p>
            <a:fld id="{C8214E8B-99FC-447E-BAC9-EF2642DF9F05}" type="slidenum">
              <a:rPr lang="en-GB" smtClean="0"/>
              <a:t>‹#›</a:t>
            </a:fld>
            <a:endParaRPr lang="en-GB"/>
          </a:p>
        </p:txBody>
      </p:sp>
    </p:spTree>
    <p:extLst>
      <p:ext uri="{BB962C8B-B14F-4D97-AF65-F5344CB8AC3E}">
        <p14:creationId xmlns:p14="http://schemas.microsoft.com/office/powerpoint/2010/main" val="37497856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B85EB-186A-410F-B235-1BD35B23838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B2578FA-3F50-4D30-9EA7-2ED7D536691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8741585-EF0A-4068-B674-9C9451503618}"/>
              </a:ext>
            </a:extLst>
          </p:cNvPr>
          <p:cNvSpPr>
            <a:spLocks noGrp="1"/>
          </p:cNvSpPr>
          <p:nvPr>
            <p:ph type="dt" sz="half" idx="10"/>
          </p:nvPr>
        </p:nvSpPr>
        <p:spPr/>
        <p:txBody>
          <a:bodyPr/>
          <a:lstStyle/>
          <a:p>
            <a:fld id="{D996B391-A7FD-4E0D-B415-940C83466C6D}" type="datetimeFigureOut">
              <a:rPr lang="en-GB" smtClean="0"/>
              <a:t>29/01/2022</a:t>
            </a:fld>
            <a:endParaRPr lang="en-GB"/>
          </a:p>
        </p:txBody>
      </p:sp>
      <p:sp>
        <p:nvSpPr>
          <p:cNvPr id="5" name="Footer Placeholder 4">
            <a:extLst>
              <a:ext uri="{FF2B5EF4-FFF2-40B4-BE49-F238E27FC236}">
                <a16:creationId xmlns:a16="http://schemas.microsoft.com/office/drawing/2014/main" id="{6097E016-1D28-45ED-8D6A-E304A0BADC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178712-B834-4EE8-BBC6-4D745ECF1445}"/>
              </a:ext>
            </a:extLst>
          </p:cNvPr>
          <p:cNvSpPr>
            <a:spLocks noGrp="1"/>
          </p:cNvSpPr>
          <p:nvPr>
            <p:ph type="sldNum" sz="quarter" idx="12"/>
          </p:nvPr>
        </p:nvSpPr>
        <p:spPr/>
        <p:txBody>
          <a:bodyPr/>
          <a:lstStyle/>
          <a:p>
            <a:fld id="{C8214E8B-99FC-447E-BAC9-EF2642DF9F05}" type="slidenum">
              <a:rPr lang="en-GB" smtClean="0"/>
              <a:t>‹#›</a:t>
            </a:fld>
            <a:endParaRPr lang="en-GB"/>
          </a:p>
        </p:txBody>
      </p:sp>
    </p:spTree>
    <p:extLst>
      <p:ext uri="{BB962C8B-B14F-4D97-AF65-F5344CB8AC3E}">
        <p14:creationId xmlns:p14="http://schemas.microsoft.com/office/powerpoint/2010/main" val="42117458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88394-1503-46D2-BAED-9E9EBFB8FB7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3B4DB81-54F2-43A5-9AA8-F848A4B0CEB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D48B28E-6635-4069-B338-2035EF34285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2B03679-7BA3-4291-A6B2-4E3D9DFDCA92}"/>
              </a:ext>
            </a:extLst>
          </p:cNvPr>
          <p:cNvSpPr>
            <a:spLocks noGrp="1"/>
          </p:cNvSpPr>
          <p:nvPr>
            <p:ph type="dt" sz="half" idx="10"/>
          </p:nvPr>
        </p:nvSpPr>
        <p:spPr/>
        <p:txBody>
          <a:bodyPr/>
          <a:lstStyle/>
          <a:p>
            <a:fld id="{D996B391-A7FD-4E0D-B415-940C83466C6D}" type="datetimeFigureOut">
              <a:rPr lang="en-GB" smtClean="0"/>
              <a:t>29/01/2022</a:t>
            </a:fld>
            <a:endParaRPr lang="en-GB"/>
          </a:p>
        </p:txBody>
      </p:sp>
      <p:sp>
        <p:nvSpPr>
          <p:cNvPr id="6" name="Footer Placeholder 5">
            <a:extLst>
              <a:ext uri="{FF2B5EF4-FFF2-40B4-BE49-F238E27FC236}">
                <a16:creationId xmlns:a16="http://schemas.microsoft.com/office/drawing/2014/main" id="{0A7D8C11-D0B3-419B-A24F-4F8C038618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528686C-F3F6-4B60-9A14-50F2F33F2688}"/>
              </a:ext>
            </a:extLst>
          </p:cNvPr>
          <p:cNvSpPr>
            <a:spLocks noGrp="1"/>
          </p:cNvSpPr>
          <p:nvPr>
            <p:ph type="sldNum" sz="quarter" idx="12"/>
          </p:nvPr>
        </p:nvSpPr>
        <p:spPr/>
        <p:txBody>
          <a:bodyPr/>
          <a:lstStyle/>
          <a:p>
            <a:fld id="{C8214E8B-99FC-447E-BAC9-EF2642DF9F05}" type="slidenum">
              <a:rPr lang="en-GB" smtClean="0"/>
              <a:t>‹#›</a:t>
            </a:fld>
            <a:endParaRPr lang="en-GB"/>
          </a:p>
        </p:txBody>
      </p:sp>
    </p:spTree>
    <p:extLst>
      <p:ext uri="{BB962C8B-B14F-4D97-AF65-F5344CB8AC3E}">
        <p14:creationId xmlns:p14="http://schemas.microsoft.com/office/powerpoint/2010/main" val="33364731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733E7-E7B0-46C3-B980-496464BBFBE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A0AC07E-EED5-43DC-AA22-4975304444D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CD89D89-99AD-4AEB-8D6B-78F0E70246B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C0AF2AA-2229-41BB-832D-99CDB007917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3DC4F43-E155-4D2A-AA4E-D553D043CE6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7CB6929-20B7-4F0D-A042-AEDA1FEBEF77}"/>
              </a:ext>
            </a:extLst>
          </p:cNvPr>
          <p:cNvSpPr>
            <a:spLocks noGrp="1"/>
          </p:cNvSpPr>
          <p:nvPr>
            <p:ph type="dt" sz="half" idx="10"/>
          </p:nvPr>
        </p:nvSpPr>
        <p:spPr/>
        <p:txBody>
          <a:bodyPr/>
          <a:lstStyle/>
          <a:p>
            <a:fld id="{D996B391-A7FD-4E0D-B415-940C83466C6D}" type="datetimeFigureOut">
              <a:rPr lang="en-GB" smtClean="0"/>
              <a:t>29/01/2022</a:t>
            </a:fld>
            <a:endParaRPr lang="en-GB"/>
          </a:p>
        </p:txBody>
      </p:sp>
      <p:sp>
        <p:nvSpPr>
          <p:cNvPr id="8" name="Footer Placeholder 7">
            <a:extLst>
              <a:ext uri="{FF2B5EF4-FFF2-40B4-BE49-F238E27FC236}">
                <a16:creationId xmlns:a16="http://schemas.microsoft.com/office/drawing/2014/main" id="{1301B198-64F1-4ECD-AAC1-A5CD7ECE7C6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6A218C9-72AA-498E-B9C4-8F5FF5AF74E3}"/>
              </a:ext>
            </a:extLst>
          </p:cNvPr>
          <p:cNvSpPr>
            <a:spLocks noGrp="1"/>
          </p:cNvSpPr>
          <p:nvPr>
            <p:ph type="sldNum" sz="quarter" idx="12"/>
          </p:nvPr>
        </p:nvSpPr>
        <p:spPr/>
        <p:txBody>
          <a:bodyPr/>
          <a:lstStyle/>
          <a:p>
            <a:fld id="{C8214E8B-99FC-447E-BAC9-EF2642DF9F05}" type="slidenum">
              <a:rPr lang="en-GB" smtClean="0"/>
              <a:t>‹#›</a:t>
            </a:fld>
            <a:endParaRPr lang="en-GB"/>
          </a:p>
        </p:txBody>
      </p:sp>
    </p:spTree>
    <p:extLst>
      <p:ext uri="{BB962C8B-B14F-4D97-AF65-F5344CB8AC3E}">
        <p14:creationId xmlns:p14="http://schemas.microsoft.com/office/powerpoint/2010/main" val="3435582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B1FB3-E85E-4123-AFD5-D54BBF16855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27EB0C5-F8BE-49A4-9274-CB64843CDF10}"/>
              </a:ext>
            </a:extLst>
          </p:cNvPr>
          <p:cNvSpPr>
            <a:spLocks noGrp="1"/>
          </p:cNvSpPr>
          <p:nvPr>
            <p:ph type="dt" sz="half" idx="10"/>
          </p:nvPr>
        </p:nvSpPr>
        <p:spPr/>
        <p:txBody>
          <a:bodyPr/>
          <a:lstStyle/>
          <a:p>
            <a:fld id="{D996B391-A7FD-4E0D-B415-940C83466C6D}" type="datetimeFigureOut">
              <a:rPr lang="en-GB" smtClean="0"/>
              <a:t>29/01/2022</a:t>
            </a:fld>
            <a:endParaRPr lang="en-GB"/>
          </a:p>
        </p:txBody>
      </p:sp>
      <p:sp>
        <p:nvSpPr>
          <p:cNvPr id="4" name="Footer Placeholder 3">
            <a:extLst>
              <a:ext uri="{FF2B5EF4-FFF2-40B4-BE49-F238E27FC236}">
                <a16:creationId xmlns:a16="http://schemas.microsoft.com/office/drawing/2014/main" id="{A5A3C352-40AD-4458-886B-E8A6093C9B5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854BAA9-F34A-4843-B4D3-FDD71F7BB814}"/>
              </a:ext>
            </a:extLst>
          </p:cNvPr>
          <p:cNvSpPr>
            <a:spLocks noGrp="1"/>
          </p:cNvSpPr>
          <p:nvPr>
            <p:ph type="sldNum" sz="quarter" idx="12"/>
          </p:nvPr>
        </p:nvSpPr>
        <p:spPr/>
        <p:txBody>
          <a:bodyPr/>
          <a:lstStyle/>
          <a:p>
            <a:fld id="{C8214E8B-99FC-447E-BAC9-EF2642DF9F05}" type="slidenum">
              <a:rPr lang="en-GB" smtClean="0"/>
              <a:t>‹#›</a:t>
            </a:fld>
            <a:endParaRPr lang="en-GB"/>
          </a:p>
        </p:txBody>
      </p:sp>
    </p:spTree>
    <p:extLst>
      <p:ext uri="{BB962C8B-B14F-4D97-AF65-F5344CB8AC3E}">
        <p14:creationId xmlns:p14="http://schemas.microsoft.com/office/powerpoint/2010/main" val="37675328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FB1E77-D6E1-4FF1-AFB9-9E39A779E08D}"/>
              </a:ext>
            </a:extLst>
          </p:cNvPr>
          <p:cNvSpPr>
            <a:spLocks noGrp="1"/>
          </p:cNvSpPr>
          <p:nvPr>
            <p:ph type="dt" sz="half" idx="10"/>
          </p:nvPr>
        </p:nvSpPr>
        <p:spPr/>
        <p:txBody>
          <a:bodyPr/>
          <a:lstStyle/>
          <a:p>
            <a:fld id="{D996B391-A7FD-4E0D-B415-940C83466C6D}" type="datetimeFigureOut">
              <a:rPr lang="en-GB" smtClean="0"/>
              <a:t>29/01/2022</a:t>
            </a:fld>
            <a:endParaRPr lang="en-GB"/>
          </a:p>
        </p:txBody>
      </p:sp>
      <p:sp>
        <p:nvSpPr>
          <p:cNvPr id="3" name="Footer Placeholder 2">
            <a:extLst>
              <a:ext uri="{FF2B5EF4-FFF2-40B4-BE49-F238E27FC236}">
                <a16:creationId xmlns:a16="http://schemas.microsoft.com/office/drawing/2014/main" id="{D8AEEE99-0708-4617-ADAE-F517185DCC5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DEA7835-B53E-4EF3-8B09-765A427F7B9D}"/>
              </a:ext>
            </a:extLst>
          </p:cNvPr>
          <p:cNvSpPr>
            <a:spLocks noGrp="1"/>
          </p:cNvSpPr>
          <p:nvPr>
            <p:ph type="sldNum" sz="quarter" idx="12"/>
          </p:nvPr>
        </p:nvSpPr>
        <p:spPr/>
        <p:txBody>
          <a:bodyPr/>
          <a:lstStyle/>
          <a:p>
            <a:fld id="{C8214E8B-99FC-447E-BAC9-EF2642DF9F05}" type="slidenum">
              <a:rPr lang="en-GB" smtClean="0"/>
              <a:t>‹#›</a:t>
            </a:fld>
            <a:endParaRPr lang="en-GB"/>
          </a:p>
        </p:txBody>
      </p:sp>
    </p:spTree>
    <p:extLst>
      <p:ext uri="{BB962C8B-B14F-4D97-AF65-F5344CB8AC3E}">
        <p14:creationId xmlns:p14="http://schemas.microsoft.com/office/powerpoint/2010/main" val="39574571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547DB-4B86-493A-8E83-925F86DD554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1DB7D6F-225A-4248-84CB-540DA691D76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026EB5B-AEFA-4F0A-A5AA-021472922A3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AE035CF-C7DD-4340-BB5F-134ED105ADBE}"/>
              </a:ext>
            </a:extLst>
          </p:cNvPr>
          <p:cNvSpPr>
            <a:spLocks noGrp="1"/>
          </p:cNvSpPr>
          <p:nvPr>
            <p:ph type="dt" sz="half" idx="10"/>
          </p:nvPr>
        </p:nvSpPr>
        <p:spPr/>
        <p:txBody>
          <a:bodyPr/>
          <a:lstStyle/>
          <a:p>
            <a:fld id="{D996B391-A7FD-4E0D-B415-940C83466C6D}" type="datetimeFigureOut">
              <a:rPr lang="en-GB" smtClean="0"/>
              <a:t>29/01/2022</a:t>
            </a:fld>
            <a:endParaRPr lang="en-GB"/>
          </a:p>
        </p:txBody>
      </p:sp>
      <p:sp>
        <p:nvSpPr>
          <p:cNvPr id="6" name="Footer Placeholder 5">
            <a:extLst>
              <a:ext uri="{FF2B5EF4-FFF2-40B4-BE49-F238E27FC236}">
                <a16:creationId xmlns:a16="http://schemas.microsoft.com/office/drawing/2014/main" id="{AF386E95-EF0A-4D2C-9B1B-D81A694730A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EE5145-B346-4995-B2EA-A48066425AD7}"/>
              </a:ext>
            </a:extLst>
          </p:cNvPr>
          <p:cNvSpPr>
            <a:spLocks noGrp="1"/>
          </p:cNvSpPr>
          <p:nvPr>
            <p:ph type="sldNum" sz="quarter" idx="12"/>
          </p:nvPr>
        </p:nvSpPr>
        <p:spPr/>
        <p:txBody>
          <a:bodyPr/>
          <a:lstStyle/>
          <a:p>
            <a:fld id="{C8214E8B-99FC-447E-BAC9-EF2642DF9F05}" type="slidenum">
              <a:rPr lang="en-GB" smtClean="0"/>
              <a:t>‹#›</a:t>
            </a:fld>
            <a:endParaRPr lang="en-GB"/>
          </a:p>
        </p:txBody>
      </p:sp>
    </p:spTree>
    <p:extLst>
      <p:ext uri="{BB962C8B-B14F-4D97-AF65-F5344CB8AC3E}">
        <p14:creationId xmlns:p14="http://schemas.microsoft.com/office/powerpoint/2010/main" val="41727185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04DDA-21ED-4F0B-A451-8A1FA918CC9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6402FF8-7F96-47EC-989D-45D1A1F443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3EAC9B4-B26E-4743-9842-47AE599805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D53B6A-5D4E-4E75-BBB0-B6FADF15F471}"/>
              </a:ext>
            </a:extLst>
          </p:cNvPr>
          <p:cNvSpPr>
            <a:spLocks noGrp="1"/>
          </p:cNvSpPr>
          <p:nvPr>
            <p:ph type="dt" sz="half" idx="10"/>
          </p:nvPr>
        </p:nvSpPr>
        <p:spPr/>
        <p:txBody>
          <a:bodyPr/>
          <a:lstStyle/>
          <a:p>
            <a:fld id="{D996B391-A7FD-4E0D-B415-940C83466C6D}" type="datetimeFigureOut">
              <a:rPr lang="en-GB" smtClean="0"/>
              <a:t>29/01/2022</a:t>
            </a:fld>
            <a:endParaRPr lang="en-GB"/>
          </a:p>
        </p:txBody>
      </p:sp>
      <p:sp>
        <p:nvSpPr>
          <p:cNvPr id="6" name="Footer Placeholder 5">
            <a:extLst>
              <a:ext uri="{FF2B5EF4-FFF2-40B4-BE49-F238E27FC236}">
                <a16:creationId xmlns:a16="http://schemas.microsoft.com/office/drawing/2014/main" id="{4BA6B97A-0569-4C6F-98BA-C5BAA3C2620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FFCB62B-C56A-4F87-9220-F318FC92133F}"/>
              </a:ext>
            </a:extLst>
          </p:cNvPr>
          <p:cNvSpPr>
            <a:spLocks noGrp="1"/>
          </p:cNvSpPr>
          <p:nvPr>
            <p:ph type="sldNum" sz="quarter" idx="12"/>
          </p:nvPr>
        </p:nvSpPr>
        <p:spPr/>
        <p:txBody>
          <a:bodyPr/>
          <a:lstStyle/>
          <a:p>
            <a:fld id="{C8214E8B-99FC-447E-BAC9-EF2642DF9F05}" type="slidenum">
              <a:rPr lang="en-GB" smtClean="0"/>
              <a:t>‹#›</a:t>
            </a:fld>
            <a:endParaRPr lang="en-GB"/>
          </a:p>
        </p:txBody>
      </p:sp>
    </p:spTree>
    <p:extLst>
      <p:ext uri="{BB962C8B-B14F-4D97-AF65-F5344CB8AC3E}">
        <p14:creationId xmlns:p14="http://schemas.microsoft.com/office/powerpoint/2010/main" val="598817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99CFB-3E30-4057-B454-F9EF4AACF9B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1E82B05-2CFD-48C1-B6D5-A9C7FC00210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B1E4E8-F11F-4D70-825D-41C93BF17ACF}"/>
              </a:ext>
            </a:extLst>
          </p:cNvPr>
          <p:cNvSpPr>
            <a:spLocks noGrp="1"/>
          </p:cNvSpPr>
          <p:nvPr>
            <p:ph type="dt" sz="half" idx="10"/>
          </p:nvPr>
        </p:nvSpPr>
        <p:spPr/>
        <p:txBody>
          <a:bodyPr/>
          <a:lstStyle/>
          <a:p>
            <a:fld id="{D996B391-A7FD-4E0D-B415-940C83466C6D}" type="datetimeFigureOut">
              <a:rPr lang="en-GB" smtClean="0"/>
              <a:t>29/01/2022</a:t>
            </a:fld>
            <a:endParaRPr lang="en-GB"/>
          </a:p>
        </p:txBody>
      </p:sp>
      <p:sp>
        <p:nvSpPr>
          <p:cNvPr id="5" name="Footer Placeholder 4">
            <a:extLst>
              <a:ext uri="{FF2B5EF4-FFF2-40B4-BE49-F238E27FC236}">
                <a16:creationId xmlns:a16="http://schemas.microsoft.com/office/drawing/2014/main" id="{9E39A8FF-B4A9-41D2-87E8-EB73BE2270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F5A49F-F0FD-4547-AF91-D835D7FFB774}"/>
              </a:ext>
            </a:extLst>
          </p:cNvPr>
          <p:cNvSpPr>
            <a:spLocks noGrp="1"/>
          </p:cNvSpPr>
          <p:nvPr>
            <p:ph type="sldNum" sz="quarter" idx="12"/>
          </p:nvPr>
        </p:nvSpPr>
        <p:spPr/>
        <p:txBody>
          <a:bodyPr/>
          <a:lstStyle/>
          <a:p>
            <a:fld id="{C8214E8B-99FC-447E-BAC9-EF2642DF9F05}" type="slidenum">
              <a:rPr lang="en-GB" smtClean="0"/>
              <a:t>‹#›</a:t>
            </a:fld>
            <a:endParaRPr lang="en-GB"/>
          </a:p>
        </p:txBody>
      </p:sp>
    </p:spTree>
    <p:extLst>
      <p:ext uri="{BB962C8B-B14F-4D97-AF65-F5344CB8AC3E}">
        <p14:creationId xmlns:p14="http://schemas.microsoft.com/office/powerpoint/2010/main" val="12872732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9CC9A59-5D08-472D-B850-F6C6AB57093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895EEFE-6E20-4674-9D36-6B9DBAD15CC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C352E3-39C0-4C58-BDB5-79C41E126CA8}"/>
              </a:ext>
            </a:extLst>
          </p:cNvPr>
          <p:cNvSpPr>
            <a:spLocks noGrp="1"/>
          </p:cNvSpPr>
          <p:nvPr>
            <p:ph type="dt" sz="half" idx="10"/>
          </p:nvPr>
        </p:nvSpPr>
        <p:spPr/>
        <p:txBody>
          <a:bodyPr/>
          <a:lstStyle/>
          <a:p>
            <a:fld id="{D996B391-A7FD-4E0D-B415-940C83466C6D}" type="datetimeFigureOut">
              <a:rPr lang="en-GB" smtClean="0"/>
              <a:t>29/01/2022</a:t>
            </a:fld>
            <a:endParaRPr lang="en-GB"/>
          </a:p>
        </p:txBody>
      </p:sp>
      <p:sp>
        <p:nvSpPr>
          <p:cNvPr id="5" name="Footer Placeholder 4">
            <a:extLst>
              <a:ext uri="{FF2B5EF4-FFF2-40B4-BE49-F238E27FC236}">
                <a16:creationId xmlns:a16="http://schemas.microsoft.com/office/drawing/2014/main" id="{409C0433-FE58-4136-B252-C3F1577930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F791E4-B02D-438D-BAEC-05BC979A5CD2}"/>
              </a:ext>
            </a:extLst>
          </p:cNvPr>
          <p:cNvSpPr>
            <a:spLocks noGrp="1"/>
          </p:cNvSpPr>
          <p:nvPr>
            <p:ph type="sldNum" sz="quarter" idx="12"/>
          </p:nvPr>
        </p:nvSpPr>
        <p:spPr/>
        <p:txBody>
          <a:bodyPr/>
          <a:lstStyle/>
          <a:p>
            <a:fld id="{C8214E8B-99FC-447E-BAC9-EF2642DF9F05}" type="slidenum">
              <a:rPr lang="en-GB" smtClean="0"/>
              <a:t>‹#›</a:t>
            </a:fld>
            <a:endParaRPr lang="en-GB"/>
          </a:p>
        </p:txBody>
      </p:sp>
    </p:spTree>
    <p:extLst>
      <p:ext uri="{BB962C8B-B14F-4D97-AF65-F5344CB8AC3E}">
        <p14:creationId xmlns:p14="http://schemas.microsoft.com/office/powerpoint/2010/main" val="29272339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D2B347B-B5E9-4218-885D-A30DA74C344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E6DAAC1-0B03-4E4C-BF80-03A1CFF95A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9DB9AD-D60F-4508-82F0-2823144DCD1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996B391-A7FD-4E0D-B415-940C83466C6D}" type="datetimeFigureOut">
              <a:rPr lang="en-GB" smtClean="0"/>
              <a:t>29/01/2022</a:t>
            </a:fld>
            <a:endParaRPr lang="en-GB"/>
          </a:p>
        </p:txBody>
      </p:sp>
      <p:sp>
        <p:nvSpPr>
          <p:cNvPr id="5" name="Footer Placeholder 4">
            <a:extLst>
              <a:ext uri="{FF2B5EF4-FFF2-40B4-BE49-F238E27FC236}">
                <a16:creationId xmlns:a16="http://schemas.microsoft.com/office/drawing/2014/main" id="{9E1F7378-754D-45BB-95C2-C4F9541296A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84ED471-FD48-48A7-AD1F-A573729716D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8214E8B-99FC-447E-BAC9-EF2642DF9F05}" type="slidenum">
              <a:rPr lang="en-GB" smtClean="0"/>
              <a:t>‹#›</a:t>
            </a:fld>
            <a:endParaRPr lang="en-GB"/>
          </a:p>
        </p:txBody>
      </p:sp>
    </p:spTree>
    <p:extLst>
      <p:ext uri="{BB962C8B-B14F-4D97-AF65-F5344CB8AC3E}">
        <p14:creationId xmlns:p14="http://schemas.microsoft.com/office/powerpoint/2010/main" val="39844982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icture containing sky, track, train, outdoor&#10;&#10;Description automatically generated">
            <a:extLst>
              <a:ext uri="{FF2B5EF4-FFF2-40B4-BE49-F238E27FC236}">
                <a16:creationId xmlns:a16="http://schemas.microsoft.com/office/drawing/2014/main" id="{DBEFBAFC-F307-4A4D-BDE4-A0C863B09614}"/>
              </a:ext>
            </a:extLst>
          </p:cNvPr>
          <p:cNvPicPr>
            <a:picLocks noChangeAspect="1"/>
          </p:cNvPicPr>
          <p:nvPr/>
        </p:nvPicPr>
        <p:blipFill rotWithShape="1">
          <a:blip r:embed="rId2">
            <a:extLst>
              <a:ext uri="{28A0092B-C50C-407E-A947-70E740481C1C}">
                <a14:useLocalDpi xmlns:a14="http://schemas.microsoft.com/office/drawing/2010/main" val="0"/>
              </a:ext>
            </a:extLst>
          </a:blip>
          <a:srcRect l="14220" t="6367" r="25422" b="1"/>
          <a:stretch/>
        </p:blipFill>
        <p:spPr>
          <a:xfrm>
            <a:off x="3523488" y="10"/>
            <a:ext cx="8668512" cy="6857990"/>
          </a:xfrm>
          <a:prstGeom prst="rect">
            <a:avLst/>
          </a:prstGeom>
        </p:spPr>
      </p:pic>
      <p:sp>
        <p:nvSpPr>
          <p:cNvPr id="13" name="Rectangle 12">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E6BCB3F-16CD-4AF1-8E8C-03C961A23ACE}"/>
              </a:ext>
            </a:extLst>
          </p:cNvPr>
          <p:cNvSpPr>
            <a:spLocks noGrp="1"/>
          </p:cNvSpPr>
          <p:nvPr>
            <p:ph type="ctrTitle"/>
          </p:nvPr>
        </p:nvSpPr>
        <p:spPr>
          <a:xfrm>
            <a:off x="477981" y="1122363"/>
            <a:ext cx="4023360" cy="3204134"/>
          </a:xfrm>
        </p:spPr>
        <p:txBody>
          <a:bodyPr anchor="b">
            <a:normAutofit/>
          </a:bodyPr>
          <a:lstStyle/>
          <a:p>
            <a:pPr algn="l"/>
            <a:r>
              <a:rPr lang="en-GB" sz="4800"/>
              <a:t>Philosophical Reactions to the 20</a:t>
            </a:r>
            <a:r>
              <a:rPr lang="en-GB" sz="4800" baseline="30000"/>
              <a:t>th</a:t>
            </a:r>
            <a:r>
              <a:rPr lang="en-GB" sz="4800"/>
              <a:t> Century</a:t>
            </a:r>
          </a:p>
        </p:txBody>
      </p:sp>
      <p:sp>
        <p:nvSpPr>
          <p:cNvPr id="3" name="Subtitle 2">
            <a:extLst>
              <a:ext uri="{FF2B5EF4-FFF2-40B4-BE49-F238E27FC236}">
                <a16:creationId xmlns:a16="http://schemas.microsoft.com/office/drawing/2014/main" id="{B0FEEEB7-53E2-4808-8ABB-CBA00B0B8DFF}"/>
              </a:ext>
            </a:extLst>
          </p:cNvPr>
          <p:cNvSpPr>
            <a:spLocks noGrp="1"/>
          </p:cNvSpPr>
          <p:nvPr>
            <p:ph type="subTitle" idx="1"/>
          </p:nvPr>
        </p:nvSpPr>
        <p:spPr>
          <a:xfrm>
            <a:off x="477980" y="4872922"/>
            <a:ext cx="4023359" cy="1208141"/>
          </a:xfrm>
        </p:spPr>
        <p:txBody>
          <a:bodyPr>
            <a:normAutofit/>
          </a:bodyPr>
          <a:lstStyle/>
          <a:p>
            <a:pPr algn="l"/>
            <a:endParaRPr lang="en-GB" sz="2000"/>
          </a:p>
        </p:txBody>
      </p:sp>
      <p:sp>
        <p:nvSpPr>
          <p:cNvPr id="15" name="Rectangle 1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5251747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6FD85AF-3696-480C-B719-319FF798FB50}"/>
              </a:ext>
            </a:extLst>
          </p:cNvPr>
          <p:cNvSpPr>
            <a:spLocks noGrp="1"/>
          </p:cNvSpPr>
          <p:nvPr>
            <p:ph idx="1"/>
          </p:nvPr>
        </p:nvSpPr>
        <p:spPr>
          <a:xfrm>
            <a:off x="838199" y="592347"/>
            <a:ext cx="10715445" cy="5584616"/>
          </a:xfrm>
        </p:spPr>
        <p:txBody>
          <a:bodyPr/>
          <a:lstStyle/>
          <a:p>
            <a:pPr marL="0" indent="0">
              <a:buNone/>
            </a:pPr>
            <a:r>
              <a:rPr lang="en-GB" dirty="0"/>
              <a:t>‘The twentieth-century history of large-scale cruelty and killing is only too familiar: the mutual slaughter of the First World War, the terror-famine of the Ukraine, the Gulag, Auschwitz, Dresden, the Burma Railway, Hiroshima, Vietnam, the Chinese Cultural Revolution, Cambodia, Rwanda, the collapse of Yugoslavia. These names will conjure up others. Because of this history, it is (or should be) hard for thinking about ethics to carry on just as before.’</a:t>
            </a:r>
          </a:p>
          <a:p>
            <a:pPr marL="0" indent="0">
              <a:buNone/>
            </a:pPr>
            <a:endParaRPr lang="en-GB" dirty="0"/>
          </a:p>
          <a:p>
            <a:pPr marL="0" indent="0">
              <a:buNone/>
            </a:pPr>
            <a:r>
              <a:rPr lang="en-GB" dirty="0"/>
              <a:t> </a:t>
            </a:r>
            <a:r>
              <a:rPr lang="en-GB" sz="1600" dirty="0"/>
              <a:t>Jonathan Glover, </a:t>
            </a:r>
            <a:r>
              <a:rPr lang="en-GB" sz="1600" i="1" dirty="0"/>
              <a:t>Humanity: A moral History of the Twentieth Century, </a:t>
            </a:r>
            <a:r>
              <a:rPr lang="en-GB" sz="1600" dirty="0"/>
              <a:t>(London: Jonathan Cape, 1999), p.2</a:t>
            </a:r>
          </a:p>
          <a:p>
            <a:pPr marL="0" indent="0">
              <a:buNone/>
            </a:pPr>
            <a:endParaRPr lang="en-GB" dirty="0"/>
          </a:p>
        </p:txBody>
      </p:sp>
    </p:spTree>
    <p:extLst>
      <p:ext uri="{BB962C8B-B14F-4D97-AF65-F5344CB8AC3E}">
        <p14:creationId xmlns:p14="http://schemas.microsoft.com/office/powerpoint/2010/main" val="25846592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A558C2D-8694-4181-A176-EE960215802C}"/>
              </a:ext>
            </a:extLst>
          </p:cNvPr>
          <p:cNvSpPr>
            <a:spLocks noGrp="1"/>
          </p:cNvSpPr>
          <p:nvPr>
            <p:ph idx="1"/>
          </p:nvPr>
        </p:nvSpPr>
        <p:spPr>
          <a:xfrm>
            <a:off x="838200" y="655608"/>
            <a:ext cx="10515600" cy="5521355"/>
          </a:xfrm>
        </p:spPr>
        <p:txBody>
          <a:bodyPr/>
          <a:lstStyle/>
          <a:p>
            <a:pPr marL="0" indent="0">
              <a:buNone/>
            </a:pPr>
            <a:r>
              <a:rPr lang="en-GB" dirty="0"/>
              <a:t>‘At the start of the century there was optimism, coming from the Enlightenment, that the spread of a humane and scientific outlook would lead to the fading away, not only of war, but also of other forms of cruelty and barbarism. They would fill the chamber of horrors in the museums of our primitive past. In the light of these expectations, the century of Hitler, Stalin, Pol Pot and Saddam Hussein was likely to be a surprise. Volcanoes thought extinct turned out not to be.’ </a:t>
            </a:r>
          </a:p>
          <a:p>
            <a:pPr marL="0" indent="0">
              <a:buNone/>
            </a:pPr>
            <a:endParaRPr lang="en-GB" dirty="0"/>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Jonathan Glover, </a:t>
            </a:r>
            <a:r>
              <a:rPr kumimoji="0" lang="en-GB" sz="1600" b="0" i="1" u="none" strike="noStrike" kern="1200" cap="none" spc="0" normalizeH="0" baseline="0" noProof="0" dirty="0">
                <a:ln>
                  <a:noFill/>
                </a:ln>
                <a:solidFill>
                  <a:prstClr val="black"/>
                </a:solidFill>
                <a:effectLst/>
                <a:uLnTx/>
                <a:uFillTx/>
                <a:latin typeface="Calibri" panose="020F0502020204030204"/>
                <a:ea typeface="+mn-ea"/>
                <a:cs typeface="+mn-cs"/>
              </a:rPr>
              <a:t>Humanity: A moral History of the Twentieth Century, </a:t>
            </a: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(London: Jonathan Cape, 1999), p.6</a:t>
            </a:r>
          </a:p>
          <a:p>
            <a:pPr marL="0" indent="0">
              <a:buNone/>
            </a:pPr>
            <a:endParaRPr lang="en-GB" dirty="0"/>
          </a:p>
        </p:txBody>
      </p:sp>
    </p:spTree>
    <p:extLst>
      <p:ext uri="{BB962C8B-B14F-4D97-AF65-F5344CB8AC3E}">
        <p14:creationId xmlns:p14="http://schemas.microsoft.com/office/powerpoint/2010/main" val="38909582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8B3E157-E4EC-4170-BC2B-974429FBB37B}"/>
              </a:ext>
            </a:extLst>
          </p:cNvPr>
          <p:cNvSpPr>
            <a:spLocks noGrp="1"/>
          </p:cNvSpPr>
          <p:nvPr>
            <p:ph idx="1"/>
          </p:nvPr>
        </p:nvSpPr>
        <p:spPr>
          <a:xfrm>
            <a:off x="838200" y="655608"/>
            <a:ext cx="10515600" cy="5521355"/>
          </a:xfrm>
        </p:spPr>
        <p:txBody>
          <a:bodyPr>
            <a:normAutofit lnSpcReduction="10000"/>
          </a:bodyPr>
          <a:lstStyle/>
          <a:p>
            <a:pPr marL="0" indent="0">
              <a:buNone/>
            </a:pPr>
            <a:r>
              <a:rPr lang="en-GB" dirty="0"/>
              <a:t>‘Things are different for the rest of us. If you give up Christian faith, you pull the right to Christian morality out from under your feet. This morality is simply not self-evident: one has to bring this point home again and again, despite the English dimwits. Christianity is a system, a view of things that is conceived as a connected whole. If you break off a major concept from it, faith in God, you break up the whole as well: there are no necessities left to hold onto anymore. Christianity presupposes that human beings do not know, cannot know, what is good and evil for them: they believe in God, who is the only one who knows it. Christian morality is a commandment; its origin is transcendent; it is beyond all criticism, all right to criticism; it is true only if God is truth—it stands and falls with faith in God.—’</a:t>
            </a:r>
          </a:p>
          <a:p>
            <a:pPr marL="0" indent="0">
              <a:buNone/>
            </a:pPr>
            <a:endParaRPr lang="en-GB" dirty="0"/>
          </a:p>
          <a:p>
            <a:pPr marL="0" indent="0">
              <a:buNone/>
            </a:pPr>
            <a:r>
              <a:rPr lang="en-GB" dirty="0"/>
              <a:t>Nietzsche, </a:t>
            </a:r>
            <a:r>
              <a:rPr lang="en-GB" i="1" dirty="0"/>
              <a:t>Twilight of the Idols, </a:t>
            </a:r>
            <a:r>
              <a:rPr lang="en-GB" dirty="0"/>
              <a:t>translated by Richard </a:t>
            </a:r>
            <a:r>
              <a:rPr lang="en-GB" dirty="0" err="1"/>
              <a:t>Polt</a:t>
            </a:r>
            <a:r>
              <a:rPr lang="en-GB" dirty="0"/>
              <a:t>, (Hackett: 1997), 1997</a:t>
            </a:r>
            <a:endParaRPr lang="en-GB" i="1" dirty="0"/>
          </a:p>
        </p:txBody>
      </p:sp>
    </p:spTree>
    <p:extLst>
      <p:ext uri="{BB962C8B-B14F-4D97-AF65-F5344CB8AC3E}">
        <p14:creationId xmlns:p14="http://schemas.microsoft.com/office/powerpoint/2010/main" val="32950146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92DE5-2457-4218-B6B1-33DF0AD5F0C8}"/>
              </a:ext>
            </a:extLst>
          </p:cNvPr>
          <p:cNvSpPr>
            <a:spLocks noGrp="1"/>
          </p:cNvSpPr>
          <p:nvPr>
            <p:ph type="title"/>
          </p:nvPr>
        </p:nvSpPr>
        <p:spPr/>
        <p:txBody>
          <a:bodyPr/>
          <a:lstStyle/>
          <a:p>
            <a:r>
              <a:rPr lang="en-GB" dirty="0"/>
              <a:t>Hannah Arendt – On Totalitarianism </a:t>
            </a:r>
          </a:p>
        </p:txBody>
      </p:sp>
      <p:sp>
        <p:nvSpPr>
          <p:cNvPr id="3" name="Content Placeholder 2">
            <a:extLst>
              <a:ext uri="{FF2B5EF4-FFF2-40B4-BE49-F238E27FC236}">
                <a16:creationId xmlns:a16="http://schemas.microsoft.com/office/drawing/2014/main" id="{28BA6851-1848-4FB7-BC59-D79179C0A620}"/>
              </a:ext>
            </a:extLst>
          </p:cNvPr>
          <p:cNvSpPr>
            <a:spLocks noGrp="1"/>
          </p:cNvSpPr>
          <p:nvPr>
            <p:ph idx="1"/>
          </p:nvPr>
        </p:nvSpPr>
        <p:spPr>
          <a:xfrm>
            <a:off x="838200" y="1825625"/>
            <a:ext cx="6557513" cy="4351338"/>
          </a:xfrm>
        </p:spPr>
        <p:txBody>
          <a:bodyPr/>
          <a:lstStyle/>
          <a:p>
            <a:pPr marL="0" indent="0">
              <a:buNone/>
            </a:pPr>
            <a:r>
              <a:rPr lang="en-GB" dirty="0"/>
              <a:t>Totalitarianism </a:t>
            </a:r>
          </a:p>
          <a:p>
            <a:pPr>
              <a:buFontTx/>
              <a:buChar char="-"/>
            </a:pPr>
            <a:r>
              <a:rPr lang="en-GB" dirty="0"/>
              <a:t>Characterised by constant motion. </a:t>
            </a:r>
          </a:p>
          <a:p>
            <a:pPr>
              <a:buFontTx/>
              <a:buChar char="-"/>
            </a:pPr>
            <a:r>
              <a:rPr lang="en-GB" dirty="0"/>
              <a:t>Leaders are famous and impermanent</a:t>
            </a:r>
          </a:p>
          <a:p>
            <a:pPr>
              <a:buFontTx/>
              <a:buChar char="-"/>
            </a:pPr>
            <a:r>
              <a:rPr lang="en-GB" dirty="0"/>
              <a:t>Fickleness of the masses.</a:t>
            </a:r>
          </a:p>
          <a:p>
            <a:pPr marL="0" indent="0">
              <a:buNone/>
            </a:pPr>
            <a:r>
              <a:rPr lang="en-GB" dirty="0"/>
              <a:t>- Once the motion stops it becomes irrelevant to the masses.</a:t>
            </a:r>
          </a:p>
          <a:p>
            <a:pPr marL="0" indent="0">
              <a:buNone/>
            </a:pPr>
            <a:r>
              <a:rPr lang="en-GB" dirty="0"/>
              <a:t> </a:t>
            </a:r>
          </a:p>
        </p:txBody>
      </p:sp>
      <p:pic>
        <p:nvPicPr>
          <p:cNvPr id="1026" name="Picture 2" descr="Hannah Arendt | American political scientist | Britannica">
            <a:extLst>
              <a:ext uri="{FF2B5EF4-FFF2-40B4-BE49-F238E27FC236}">
                <a16:creationId xmlns:a16="http://schemas.microsoft.com/office/drawing/2014/main" id="{D61630DA-2D00-4474-AB68-2ED4FCD11FF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0207" y="1825625"/>
            <a:ext cx="3546095" cy="35938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6F22990-6335-49D5-9BE3-AD4601ED3557}"/>
              </a:ext>
            </a:extLst>
          </p:cNvPr>
          <p:cNvSpPr txBox="1"/>
          <p:nvPr/>
        </p:nvSpPr>
        <p:spPr>
          <a:xfrm>
            <a:off x="8287109" y="5589917"/>
            <a:ext cx="3531080" cy="369332"/>
          </a:xfrm>
          <a:prstGeom prst="rect">
            <a:avLst/>
          </a:prstGeom>
          <a:noFill/>
        </p:spPr>
        <p:txBody>
          <a:bodyPr wrap="square" rtlCol="0">
            <a:spAutoFit/>
          </a:bodyPr>
          <a:lstStyle/>
          <a:p>
            <a:pPr algn="ctr"/>
            <a:r>
              <a:rPr lang="en-GB" dirty="0"/>
              <a:t>1906 - 1975</a:t>
            </a:r>
          </a:p>
        </p:txBody>
      </p:sp>
    </p:spTree>
    <p:extLst>
      <p:ext uri="{BB962C8B-B14F-4D97-AF65-F5344CB8AC3E}">
        <p14:creationId xmlns:p14="http://schemas.microsoft.com/office/powerpoint/2010/main" val="41357765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4901D-12EB-4767-A69A-450279F46A63}"/>
              </a:ext>
            </a:extLst>
          </p:cNvPr>
          <p:cNvSpPr>
            <a:spLocks noGrp="1"/>
          </p:cNvSpPr>
          <p:nvPr>
            <p:ph type="title"/>
          </p:nvPr>
        </p:nvSpPr>
        <p:spPr/>
        <p:txBody>
          <a:bodyPr/>
          <a:lstStyle/>
          <a:p>
            <a:r>
              <a:rPr lang="en-GB" dirty="0"/>
              <a:t>The Two Illusions of Democracy</a:t>
            </a:r>
          </a:p>
        </p:txBody>
      </p:sp>
      <p:sp>
        <p:nvSpPr>
          <p:cNvPr id="3" name="Content Placeholder 2">
            <a:extLst>
              <a:ext uri="{FF2B5EF4-FFF2-40B4-BE49-F238E27FC236}">
                <a16:creationId xmlns:a16="http://schemas.microsoft.com/office/drawing/2014/main" id="{F51CDFC1-D522-4A7D-8F6F-3ECDB66EBCB5}"/>
              </a:ext>
            </a:extLst>
          </p:cNvPr>
          <p:cNvSpPr>
            <a:spLocks noGrp="1"/>
          </p:cNvSpPr>
          <p:nvPr>
            <p:ph idx="1"/>
          </p:nvPr>
        </p:nvSpPr>
        <p:spPr/>
        <p:txBody>
          <a:bodyPr/>
          <a:lstStyle/>
          <a:p>
            <a:r>
              <a:rPr lang="en-GB" dirty="0"/>
              <a:t>That the majority of people do not take part in government and that the minority run the show.</a:t>
            </a:r>
          </a:p>
          <a:p>
            <a:endParaRPr lang="en-GB" dirty="0"/>
          </a:p>
          <a:p>
            <a:r>
              <a:rPr lang="en-GB" dirty="0"/>
              <a:t>The masses can be harnessed for totalitarian ideology. They are not neutral nor inconsequential. </a:t>
            </a:r>
          </a:p>
        </p:txBody>
      </p:sp>
    </p:spTree>
    <p:extLst>
      <p:ext uri="{BB962C8B-B14F-4D97-AF65-F5344CB8AC3E}">
        <p14:creationId xmlns:p14="http://schemas.microsoft.com/office/powerpoint/2010/main" val="33845532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CA1AE-DE4B-4085-90AA-2856AC772D28}"/>
              </a:ext>
            </a:extLst>
          </p:cNvPr>
          <p:cNvSpPr>
            <a:spLocks noGrp="1"/>
          </p:cNvSpPr>
          <p:nvPr>
            <p:ph type="title"/>
          </p:nvPr>
        </p:nvSpPr>
        <p:spPr/>
        <p:txBody>
          <a:bodyPr/>
          <a:lstStyle/>
          <a:p>
            <a:r>
              <a:rPr lang="en-GB" dirty="0"/>
              <a:t>The Atomisation of Society</a:t>
            </a:r>
          </a:p>
        </p:txBody>
      </p:sp>
      <p:sp>
        <p:nvSpPr>
          <p:cNvPr id="3" name="Content Placeholder 2">
            <a:extLst>
              <a:ext uri="{FF2B5EF4-FFF2-40B4-BE49-F238E27FC236}">
                <a16:creationId xmlns:a16="http://schemas.microsoft.com/office/drawing/2014/main" id="{34FDB5A7-C25B-4D11-A316-A4FBE9BC8B4E}"/>
              </a:ext>
            </a:extLst>
          </p:cNvPr>
          <p:cNvSpPr>
            <a:spLocks noGrp="1"/>
          </p:cNvSpPr>
          <p:nvPr>
            <p:ph idx="1"/>
          </p:nvPr>
        </p:nvSpPr>
        <p:spPr/>
        <p:txBody>
          <a:bodyPr/>
          <a:lstStyle/>
          <a:p>
            <a:r>
              <a:rPr lang="en-GB" dirty="0"/>
              <a:t>When larges swathes of the population become superfluous they are ejected from the class system and become a mass rather than part of society.</a:t>
            </a:r>
          </a:p>
          <a:p>
            <a:r>
              <a:rPr lang="en-GB" dirty="0"/>
              <a:t>This leads to a breakdown of the party system – which is defined by class identity.</a:t>
            </a:r>
          </a:p>
          <a:p>
            <a:r>
              <a:rPr lang="en-GB" dirty="0"/>
              <a:t>People are torn from their relationships with others and becomes atomised.</a:t>
            </a:r>
          </a:p>
          <a:p>
            <a:r>
              <a:rPr lang="en-GB" dirty="0"/>
              <a:t>The masses are characterised by a psychology of self-centredness and bitterness, but also a selflessness that individuals do not matter.</a:t>
            </a:r>
          </a:p>
        </p:txBody>
      </p:sp>
    </p:spTree>
    <p:extLst>
      <p:ext uri="{BB962C8B-B14F-4D97-AF65-F5344CB8AC3E}">
        <p14:creationId xmlns:p14="http://schemas.microsoft.com/office/powerpoint/2010/main" val="11909849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CD36EFB-9C46-48F6-8700-656A563F0527}"/>
              </a:ext>
            </a:extLst>
          </p:cNvPr>
          <p:cNvSpPr>
            <a:spLocks noGrp="1"/>
          </p:cNvSpPr>
          <p:nvPr>
            <p:ph idx="1"/>
          </p:nvPr>
        </p:nvSpPr>
        <p:spPr>
          <a:xfrm>
            <a:off x="838200" y="576649"/>
            <a:ext cx="10515600" cy="5600314"/>
          </a:xfrm>
        </p:spPr>
        <p:txBody>
          <a:bodyPr/>
          <a:lstStyle/>
          <a:p>
            <a:r>
              <a:rPr lang="en-GB" dirty="0"/>
              <a:t>Totalitarian regimes usually come to power through democracy, but then dissolve that democracy. </a:t>
            </a:r>
          </a:p>
          <a:p>
            <a:endParaRPr lang="en-GB" dirty="0"/>
          </a:p>
          <a:p>
            <a:r>
              <a:rPr lang="en-GB" dirty="0"/>
              <a:t>The mob and the elites may be attracted to totalitarianism, but the masses require propaganda. </a:t>
            </a:r>
          </a:p>
          <a:p>
            <a:endParaRPr lang="en-GB" dirty="0"/>
          </a:p>
          <a:p>
            <a:r>
              <a:rPr lang="en-GB" dirty="0"/>
              <a:t>The regime rules the a subordinate population (already succumbed by propaganda) with terror.</a:t>
            </a:r>
          </a:p>
          <a:p>
            <a:endParaRPr lang="en-GB" dirty="0"/>
          </a:p>
          <a:p>
            <a:r>
              <a:rPr lang="en-GB" dirty="0"/>
              <a:t>The regime makes prediction about the future to avoid reasoned argument and must seem infallible. </a:t>
            </a:r>
          </a:p>
        </p:txBody>
      </p:sp>
    </p:spTree>
    <p:extLst>
      <p:ext uri="{BB962C8B-B14F-4D97-AF65-F5344CB8AC3E}">
        <p14:creationId xmlns:p14="http://schemas.microsoft.com/office/powerpoint/2010/main" val="3639628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64B91A0-7BB2-4383-B568-09974C3D0BDE}"/>
              </a:ext>
            </a:extLst>
          </p:cNvPr>
          <p:cNvSpPr>
            <a:spLocks noGrp="1"/>
          </p:cNvSpPr>
          <p:nvPr>
            <p:ph idx="1"/>
          </p:nvPr>
        </p:nvSpPr>
        <p:spPr>
          <a:xfrm>
            <a:off x="838200" y="634314"/>
            <a:ext cx="10515600" cy="5542649"/>
          </a:xfrm>
        </p:spPr>
        <p:txBody>
          <a:bodyPr/>
          <a:lstStyle/>
          <a:p>
            <a:r>
              <a:rPr lang="en-GB" dirty="0"/>
              <a:t>Propaganda is effective because the masses distrust their own reality.</a:t>
            </a:r>
          </a:p>
          <a:p>
            <a:endParaRPr lang="en-GB" dirty="0"/>
          </a:p>
          <a:p>
            <a:r>
              <a:rPr lang="en-GB" dirty="0"/>
              <a:t>The repetition of a message is what is effective rather than reasoned argument.  </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6604770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25F0F-CE54-4DE5-A973-EFD33C3BB13E}"/>
              </a:ext>
            </a:extLst>
          </p:cNvPr>
          <p:cNvSpPr>
            <a:spLocks noGrp="1"/>
          </p:cNvSpPr>
          <p:nvPr>
            <p:ph type="title"/>
          </p:nvPr>
        </p:nvSpPr>
        <p:spPr/>
        <p:txBody>
          <a:bodyPr/>
          <a:lstStyle/>
          <a:p>
            <a:r>
              <a:rPr lang="en-GB" dirty="0"/>
              <a:t>Totalitarian Rule</a:t>
            </a:r>
          </a:p>
        </p:txBody>
      </p:sp>
      <p:sp>
        <p:nvSpPr>
          <p:cNvPr id="3" name="Content Placeholder 2">
            <a:extLst>
              <a:ext uri="{FF2B5EF4-FFF2-40B4-BE49-F238E27FC236}">
                <a16:creationId xmlns:a16="http://schemas.microsoft.com/office/drawing/2014/main" id="{F237AC2B-C80A-4544-A448-AD159F74FCDD}"/>
              </a:ext>
            </a:extLst>
          </p:cNvPr>
          <p:cNvSpPr>
            <a:spLocks noGrp="1"/>
          </p:cNvSpPr>
          <p:nvPr>
            <p:ph idx="1"/>
          </p:nvPr>
        </p:nvSpPr>
        <p:spPr/>
        <p:txBody>
          <a:bodyPr/>
          <a:lstStyle/>
          <a:p>
            <a:r>
              <a:rPr lang="en-GB" dirty="0"/>
              <a:t>The regime must avoid stability and maintain the fiction of an ever-developing power.</a:t>
            </a:r>
          </a:p>
          <a:p>
            <a:endParaRPr lang="en-GB" dirty="0"/>
          </a:p>
          <a:p>
            <a:r>
              <a:rPr lang="en-GB" dirty="0"/>
              <a:t>To avoid an end to the movement the regime must maintain the contempt that the masses feel.</a:t>
            </a:r>
          </a:p>
          <a:p>
            <a:endParaRPr lang="en-GB" dirty="0"/>
          </a:p>
          <a:p>
            <a:r>
              <a:rPr lang="en-GB" dirty="0"/>
              <a:t>The power is derived from the masses, but not for their benefit.   </a:t>
            </a:r>
          </a:p>
        </p:txBody>
      </p:sp>
    </p:spTree>
    <p:extLst>
      <p:ext uri="{BB962C8B-B14F-4D97-AF65-F5344CB8AC3E}">
        <p14:creationId xmlns:p14="http://schemas.microsoft.com/office/powerpoint/2010/main" val="40075558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B799A-ACF9-49E7-8FB3-AD11F09D0FAF}"/>
              </a:ext>
            </a:extLst>
          </p:cNvPr>
          <p:cNvSpPr>
            <a:spLocks noGrp="1"/>
          </p:cNvSpPr>
          <p:nvPr>
            <p:ph type="title"/>
          </p:nvPr>
        </p:nvSpPr>
        <p:spPr/>
        <p:txBody>
          <a:bodyPr/>
          <a:lstStyle/>
          <a:p>
            <a:r>
              <a:rPr lang="en-GB" dirty="0"/>
              <a:t>Radical Evil</a:t>
            </a:r>
          </a:p>
        </p:txBody>
      </p:sp>
      <p:sp>
        <p:nvSpPr>
          <p:cNvPr id="3" name="Content Placeholder 2">
            <a:extLst>
              <a:ext uri="{FF2B5EF4-FFF2-40B4-BE49-F238E27FC236}">
                <a16:creationId xmlns:a16="http://schemas.microsoft.com/office/drawing/2014/main" id="{1229FE19-EF2A-4F77-975B-81DC09378B56}"/>
              </a:ext>
            </a:extLst>
          </p:cNvPr>
          <p:cNvSpPr>
            <a:spLocks noGrp="1"/>
          </p:cNvSpPr>
          <p:nvPr>
            <p:ph idx="1"/>
          </p:nvPr>
        </p:nvSpPr>
        <p:spPr/>
        <p:txBody>
          <a:bodyPr/>
          <a:lstStyle/>
          <a:p>
            <a:r>
              <a:rPr lang="en-GB" dirty="0"/>
              <a:t>A need for an enemy to maintain totalitarianism. </a:t>
            </a:r>
          </a:p>
          <a:p>
            <a:endParaRPr lang="en-GB" dirty="0"/>
          </a:p>
          <a:p>
            <a:r>
              <a:rPr lang="en-GB" dirty="0"/>
              <a:t>The concentration camps reduces human being to the level of a thing, seeing them as a collection of instincts, reactions and responses, rather than spontaneous, free human beings.</a:t>
            </a:r>
          </a:p>
          <a:p>
            <a:endParaRPr lang="en-GB" dirty="0"/>
          </a:p>
          <a:p>
            <a:r>
              <a:rPr lang="en-GB" dirty="0"/>
              <a:t>This isn’t done for understandable motives, such as self-interest, but to maintain the regime.    </a:t>
            </a:r>
          </a:p>
        </p:txBody>
      </p:sp>
    </p:spTree>
    <p:extLst>
      <p:ext uri="{BB962C8B-B14F-4D97-AF65-F5344CB8AC3E}">
        <p14:creationId xmlns:p14="http://schemas.microsoft.com/office/powerpoint/2010/main" val="39069107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790</Words>
  <Application>Microsoft Office PowerPoint</Application>
  <PresentationFormat>Widescreen</PresentationFormat>
  <Paragraphs>51</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Philosophical Reactions to the 20th Century</vt:lpstr>
      <vt:lpstr>PowerPoint Presentation</vt:lpstr>
      <vt:lpstr>PowerPoint Presentation</vt:lpstr>
      <vt:lpstr>PowerPoint Presentation</vt:lpstr>
      <vt:lpstr>Hannah Arendt – On Totalitarianism </vt:lpstr>
      <vt:lpstr>The Two Illusions of Democracy</vt:lpstr>
      <vt:lpstr>The Atomisation of Society</vt:lpstr>
      <vt:lpstr>PowerPoint Presentation</vt:lpstr>
      <vt:lpstr>PowerPoint Presentation</vt:lpstr>
      <vt:lpstr>Totalitarian Rule</vt:lpstr>
      <vt:lpstr>Radical Evil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Philosophical Reactions to the 20th Century</dc:title>
  <dc:creator>Tristan Nash</dc:creator>
  <cp:lastModifiedBy>Tristan Nash</cp:lastModifiedBy>
  <cp:revision>1</cp:revision>
  <dcterms:created xsi:type="dcterms:W3CDTF">2022-01-29T21:31:27Z</dcterms:created>
  <dcterms:modified xsi:type="dcterms:W3CDTF">2022-01-31T14:14:25Z</dcterms:modified>
</cp:coreProperties>
</file>