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4"/>
  </p:sldMasterIdLst>
  <p:notesMasterIdLst>
    <p:notesMasterId r:id="rId16"/>
  </p:notesMasterIdLst>
  <p:sldIdLst>
    <p:sldId id="351" r:id="rId5"/>
    <p:sldId id="352" r:id="rId6"/>
    <p:sldId id="336" r:id="rId7"/>
    <p:sldId id="337" r:id="rId8"/>
    <p:sldId id="353" r:id="rId9"/>
    <p:sldId id="354" r:id="rId10"/>
    <p:sldId id="357" r:id="rId11"/>
    <p:sldId id="355" r:id="rId12"/>
    <p:sldId id="356" r:id="rId13"/>
    <p:sldId id="344" r:id="rId14"/>
    <p:sldId id="345" r:id="rId15"/>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E0CD"/>
    <a:srgbClr val="FEF6F0"/>
    <a:srgbClr val="FCE7D8"/>
    <a:srgbClr val="FADB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24" autoAdjust="0"/>
    <p:restoredTop sz="92334" autoAdjust="0"/>
  </p:normalViewPr>
  <p:slideViewPr>
    <p:cSldViewPr snapToGrid="0">
      <p:cViewPr varScale="1">
        <p:scale>
          <a:sx n="77" d="100"/>
          <a:sy n="77" d="100"/>
        </p:scale>
        <p:origin x="1096" y="3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07T13:31:24.694"/>
    </inkml:context>
    <inkml:brush xml:id="br0">
      <inkml:brushProperty name="width" value="0.035" units="cm"/>
      <inkml:brushProperty name="height" value="0.035" units="cm"/>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2302E8-6900-482E-A0AB-69DA5BB41406}" type="datetimeFigureOut">
              <a:rPr lang="en-US" smtClean="0"/>
              <a:t>11/7/2023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C41BF2-78A8-49EC-BD24-CBEA86AB56B3}" type="slidenum">
              <a:rPr lang="en-US" smtClean="0"/>
              <a:t>‹#›</a:t>
            </a:fld>
            <a:endParaRPr lang="en-US" dirty="0"/>
          </a:p>
        </p:txBody>
      </p:sp>
    </p:spTree>
    <p:extLst>
      <p:ext uri="{BB962C8B-B14F-4D97-AF65-F5344CB8AC3E}">
        <p14:creationId xmlns:p14="http://schemas.microsoft.com/office/powerpoint/2010/main" val="3302234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itchFamily="34" charset="0"/>
              <a:buChar char="•"/>
            </a:pPr>
            <a:r>
              <a:rPr lang="en-US" dirty="0"/>
              <a:t>Introduction</a:t>
            </a:r>
          </a:p>
          <a:p>
            <a:pPr marL="171450" indent="-171450">
              <a:buFont typeface="Arial" pitchFamily="34" charset="0"/>
              <a:buChar char="•"/>
            </a:pPr>
            <a:r>
              <a:rPr lang="en-US" dirty="0"/>
              <a:t>Guest complaints that need to put together basic training for colleagues within the housekeeping team as a floor housekeeping manager, to get the best out of them</a:t>
            </a:r>
          </a:p>
          <a:p>
            <a:pPr marL="171450" indent="-171450">
              <a:buFont typeface="Arial" pitchFamily="34" charset="0"/>
              <a:buChar char="•"/>
            </a:pPr>
            <a:r>
              <a:rPr lang="en-US" dirty="0"/>
              <a:t>Ensure that brand standard is being achieved and that health and safety procedures are also being followed</a:t>
            </a:r>
          </a:p>
          <a:p>
            <a:pPr marL="171450" indent="-171450">
              <a:buFont typeface="Arial" pitchFamily="34" charset="0"/>
              <a:buChar char="•"/>
            </a:pPr>
            <a:r>
              <a:rPr lang="en-US" dirty="0"/>
              <a:t>Employee engagement model to a best practice industry example (This would ultimately give the team a framework of which to follow)</a:t>
            </a:r>
          </a:p>
          <a:p>
            <a:pPr marL="171450" indent="-171450">
              <a:buFont typeface="Arial" pitchFamily="34" charset="0"/>
              <a:buChar char="•"/>
            </a:pPr>
            <a:r>
              <a:rPr lang="en-US" dirty="0"/>
              <a:t>Conclusion</a:t>
            </a:r>
          </a:p>
          <a:p>
            <a:pPr marL="171450" indent="-171450">
              <a:buFont typeface="Arial" pitchFamily="34" charset="0"/>
              <a:buChar char="•"/>
            </a:pPr>
            <a:r>
              <a:rPr lang="en-US" dirty="0"/>
              <a:t>References</a:t>
            </a:r>
            <a:endParaRPr lang="en-GB" dirty="0"/>
          </a:p>
        </p:txBody>
      </p:sp>
      <p:sp>
        <p:nvSpPr>
          <p:cNvPr id="4" name="Slide Number Placeholder 3"/>
          <p:cNvSpPr>
            <a:spLocks noGrp="1"/>
          </p:cNvSpPr>
          <p:nvPr>
            <p:ph type="sldNum" sz="quarter" idx="10"/>
          </p:nvPr>
        </p:nvSpPr>
        <p:spPr/>
        <p:txBody>
          <a:bodyPr/>
          <a:lstStyle/>
          <a:p>
            <a:fld id="{BEC41BF2-78A8-49EC-BD24-CBEA86AB56B3}" type="slidenum">
              <a:rPr lang="en-US" smtClean="0"/>
              <a:t>2</a:t>
            </a:fld>
            <a:endParaRPr lang="en-US" dirty="0"/>
          </a:p>
        </p:txBody>
      </p:sp>
    </p:spTree>
    <p:extLst>
      <p:ext uri="{BB962C8B-B14F-4D97-AF65-F5344CB8AC3E}">
        <p14:creationId xmlns:p14="http://schemas.microsoft.com/office/powerpoint/2010/main" val="243231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aims to maintain the organization's brand quality while fostering growth in the housekeeping division of a hotel business organization. The topic of this business presentation is managing hotel operations. The organization's policies on health and safety will also be covered in the presentation. Additionally, the presentation will provide an employee engagement model to improve workers' performance (Bridger, 2018)</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3</a:t>
            </a:fld>
            <a:endParaRPr lang="en-US" dirty="0"/>
          </a:p>
        </p:txBody>
      </p:sp>
    </p:spTree>
    <p:extLst>
      <p:ext uri="{BB962C8B-B14F-4D97-AF65-F5344CB8AC3E}">
        <p14:creationId xmlns:p14="http://schemas.microsoft.com/office/powerpoint/2010/main" val="2292310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Summary of complaints from guests: Since a hotel business organization's ability to succeed depends on its ability to satisfy its patrons, its guests or customers are its most important asset. The most frequent complaints from guests about housekeeping services have to do with the health and safety hazards associated with cleaning their rooms. In order to address guest concerns and satisfy them, the floor housekeeping manager of a hotel business organization constantly makes sure that the rooms have the best staff and cleaning supplies (Abbas et al, 2021).</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4</a:t>
            </a:fld>
            <a:endParaRPr lang="en-US" dirty="0"/>
          </a:p>
        </p:txBody>
      </p:sp>
    </p:spTree>
    <p:extLst>
      <p:ext uri="{BB962C8B-B14F-4D97-AF65-F5344CB8AC3E}">
        <p14:creationId xmlns:p14="http://schemas.microsoft.com/office/powerpoint/2010/main" val="3741896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improve the performance of the cleaning team's operations, the housekeeping manager of the hotel business organization will examine the job performed by the team and pay particular attention to details that the team may have missed. The housekeeping staff will be able to remain informed about their tasks and cleaning routines, and in the future days, they will address their errors to improve (Abbas et al, 2021).</a:t>
            </a:r>
          </a:p>
          <a:p>
            <a:r>
              <a:rPr lang="en-GB" sz="1200" kern="1200" dirty="0">
                <a:solidFill>
                  <a:schemeClr val="tx1"/>
                </a:solidFill>
                <a:effectLst/>
                <a:latin typeface="+mn-lt"/>
                <a:ea typeface="+mn-ea"/>
                <a:cs typeface="+mn-cs"/>
              </a:rPr>
              <a:t>Amenities placement: While hotel businesses provide amenities to their patrons in their bathrooms and rooms, the housekeeping staff must concentrate on arranging the essentials—towels, toiletries, and other in-room necessities—properly to guarantee the highest standard of customer care. To improve performance, the organization's housekeeping manager offers standard positioning rules for amenities (Essential Cottrell, 2019)</a:t>
            </a:r>
          </a:p>
          <a:p>
            <a:r>
              <a:rPr lang="en-GB" sz="1200" kern="1200" dirty="0">
                <a:solidFill>
                  <a:schemeClr val="tx1"/>
                </a:solidFill>
                <a:effectLst/>
                <a:latin typeface="+mn-lt"/>
                <a:ea typeface="+mn-ea"/>
                <a:cs typeface="+mn-cs"/>
              </a:rPr>
              <a:t>Proper placement of furniture: To enhance visitors' experience, the housekeeping manager of a hotel business establishment must also make sure that the furniture is arranged correctly in the rooms. In order to provide the greatest services to the consumers, the housekeeping staffs also constantly clean the furniture and fixes problems with it (Khan et al, 2020)</a:t>
            </a:r>
          </a:p>
          <a:p>
            <a:r>
              <a:rPr lang="en-GB" sz="1200" kern="1200" dirty="0">
                <a:solidFill>
                  <a:schemeClr val="tx1"/>
                </a:solidFill>
                <a:effectLst/>
                <a:latin typeface="+mn-lt"/>
                <a:ea typeface="+mn-ea"/>
                <a:cs typeface="+mn-cs"/>
              </a:rPr>
              <a:t>Floor care: To ensure that patrons are happy with the organization's cleaning procedures, the housekeeping manager of a hotel company endeavours to maintain the floors of the rooms tidy and spotless. To guarantee that the housekeeping staff can provide better floor care services in any condition and better service to the visitor, the housekeeping manager sets up training programs for various floor kinds (Hall et al, 2020)</a:t>
            </a:r>
          </a:p>
          <a:p>
            <a:r>
              <a:rPr lang="en-GB" sz="1200" kern="1200" dirty="0">
                <a:solidFill>
                  <a:schemeClr val="tx1"/>
                </a:solidFill>
                <a:effectLst/>
                <a:latin typeface="+mn-lt"/>
                <a:ea typeface="+mn-ea"/>
                <a:cs typeface="+mn-cs"/>
              </a:rPr>
              <a:t>Teamwork: As cleaning is a difficult duty for any hotel business organization, the housekeeping manager strives to create a strong team inside the organization so that members may assist one another and perform better. The manager of the housekeeping team is responsible for fostering a positive work environment, resolving disagreements among team members, and improving communication channels inside the organization to get the greatest performance out of the team. (Abbas et al, 2021).</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5</a:t>
            </a:fld>
            <a:endParaRPr lang="en-US" dirty="0"/>
          </a:p>
        </p:txBody>
      </p:sp>
    </p:spTree>
    <p:extLst>
      <p:ext uri="{BB962C8B-B14F-4D97-AF65-F5344CB8AC3E}">
        <p14:creationId xmlns:p14="http://schemas.microsoft.com/office/powerpoint/2010/main" val="3741896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Respect for the brand standard: Every hotel company organization recognizes that a strong brand image is essential to attracting prospective clients. The housekeeping manager keeps the housekeeping staff informed about the hotel's present brand reputation in the marketplace and encourages them to take extra care in upholding the brand standard in all of their operations. (</a:t>
            </a:r>
            <a:r>
              <a:rPr lang="en-GB" sz="1200" kern="1200" dirty="0" err="1">
                <a:solidFill>
                  <a:schemeClr val="tx1"/>
                </a:solidFill>
                <a:effectLst/>
                <a:latin typeface="+mn-lt"/>
                <a:ea typeface="+mn-ea"/>
                <a:cs typeface="+mn-cs"/>
              </a:rPr>
              <a:t>Gretzel</a:t>
            </a:r>
            <a:r>
              <a:rPr lang="en-GB" sz="1200" kern="1200" dirty="0">
                <a:solidFill>
                  <a:schemeClr val="tx1"/>
                </a:solidFill>
                <a:effectLst/>
                <a:latin typeface="+mn-lt"/>
                <a:ea typeface="+mn-ea"/>
                <a:cs typeface="+mn-cs"/>
              </a:rPr>
              <a:t> et al, 2022)</a:t>
            </a:r>
          </a:p>
          <a:p>
            <a:r>
              <a:rPr lang="en-GB" sz="1200" kern="1200" dirty="0">
                <a:solidFill>
                  <a:schemeClr val="tx1"/>
                </a:solidFill>
                <a:effectLst/>
                <a:latin typeface="+mn-lt"/>
                <a:ea typeface="+mn-ea"/>
                <a:cs typeface="+mn-cs"/>
              </a:rPr>
              <a:t>Application of the checklist: The housekeeping manager of a hotel business organization creates a checklist based on the hotel's brand standard, which is then implemented throughout the organization to meet the standard by guaranteeing appropriate health and safety protocols (Essential Leiter, 2010) The housekeeping manager will assign team members duties to complete activities on the checklist precisely in order to guarantee that brand requirements are met (Abbas et al, 2021).</a:t>
            </a:r>
          </a:p>
          <a:p>
            <a:r>
              <a:rPr lang="en-GB" sz="1200" kern="1200" dirty="0">
                <a:solidFill>
                  <a:schemeClr val="tx1"/>
                </a:solidFill>
                <a:effectLst/>
                <a:latin typeface="+mn-lt"/>
                <a:ea typeface="+mn-ea"/>
                <a:cs typeface="+mn-cs"/>
              </a:rPr>
              <a:t>Frequent training program: Hotel business organizations face a challenging environment in the highly competitive present hotel business system, particularly in the wake of the COVID-19 epidemic. A hotel's housekeeping manager constantly looks for ways to incorporate safety measures into cleaning duties and sets up frequent training sessions for staff members to inform them of new safety guidelines pertaining to cleaning duties. This way, the team can uphold the hotel's cleaning standards and meet brand requirements (Abbas et al, 2021).</a:t>
            </a:r>
          </a:p>
          <a:p>
            <a:pPr algn="just"/>
            <a:r>
              <a:rPr lang="en-GB" sz="1200" dirty="0"/>
              <a:t>A hotel company organization's cleaning staff must be cognizant of the quality of their work in order to uphold the brand's standards. To properly satisfy the visitor, the housekeeping manager constantly conducts a thorough audit of the workspace and evaluates the calibre of work in the rooms (</a:t>
            </a:r>
            <a:r>
              <a:rPr lang="en-GB" sz="1200" dirty="0" err="1"/>
              <a:t>Gretzel</a:t>
            </a:r>
            <a:r>
              <a:rPr lang="en-GB" sz="1200" dirty="0"/>
              <a:t>  et al, 2022)</a:t>
            </a:r>
          </a:p>
          <a:p>
            <a:pPr algn="just"/>
            <a:r>
              <a:rPr lang="en-GB" sz="1200" dirty="0"/>
              <a:t>Hygiene protocol: Since various clienteles from diverse backgrounds often check into hotel rooms to get services, it is essential that the housekeeping staff adhere to appropriate hygiene protocols in order to uphold the organization's brand specifications. The housekeeping manager supplies the crew with cleaning supplies, uniforms, and any essential medications for cleaning procedures, ensuring optimal hygiene (Essential Leiter, 2010)</a:t>
            </a:r>
          </a:p>
          <a:p>
            <a:pPr algn="just"/>
            <a:r>
              <a:rPr lang="en-GB" sz="1200" dirty="0"/>
              <a:t>Periodic inspections of the equipment: To guarantee improved cleaning results, the housekeeping manager of a hotel business establishment keeps a close eye on the cleaning apparatus. It is crucial since a malfunctioning piece of equipment will make cleaning less effective, which might harm the organization's reputation (</a:t>
            </a:r>
            <a:r>
              <a:rPr lang="en-GB" sz="1200" dirty="0" err="1"/>
              <a:t>Ghorbani</a:t>
            </a:r>
            <a:r>
              <a:rPr lang="en-GB" sz="1200" dirty="0"/>
              <a:t> et al, 2019)</a:t>
            </a:r>
          </a:p>
          <a:p>
            <a:pPr algn="just"/>
            <a:endParaRPr lang="en-US" sz="1200" dirty="0"/>
          </a:p>
          <a:p>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6</a:t>
            </a:fld>
            <a:endParaRPr lang="en-US" dirty="0"/>
          </a:p>
        </p:txBody>
      </p:sp>
    </p:spTree>
    <p:extLst>
      <p:ext uri="{BB962C8B-B14F-4D97-AF65-F5344CB8AC3E}">
        <p14:creationId xmlns:p14="http://schemas.microsoft.com/office/powerpoint/2010/main" val="3741896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t>A hotel company organization's cleaning staff must be cognizant of the quality of their work in order to uphold the brand's standards. To properly satisfy the visitor, the housekeeping manager constantly conducts a thorough audit of the workspace and evaluates the calibre of work in the rooms (</a:t>
            </a:r>
            <a:r>
              <a:rPr lang="en-GB" sz="1200" dirty="0" err="1"/>
              <a:t>Gretzel</a:t>
            </a:r>
            <a:r>
              <a:rPr lang="en-GB" sz="1200" dirty="0"/>
              <a:t>  et al, 2022)</a:t>
            </a:r>
          </a:p>
          <a:p>
            <a:pPr algn="just"/>
            <a:r>
              <a:rPr lang="en-GB" sz="1200" dirty="0"/>
              <a:t>Hygiene protocol: Since various clienteles from diverse backgrounds often check into hotel rooms to get services, it is essential that the housekeeping staff adhere to appropriate hygiene protocols in order to uphold the organization's brand specifications. The housekeeping manager supplies the crew with cleaning supplies, uniforms, and any essential medications for cleaning procedures, ensuring optimal hygiene (Essential Leiter, 2010)</a:t>
            </a:r>
          </a:p>
          <a:p>
            <a:pPr algn="just"/>
            <a:r>
              <a:rPr lang="en-GB" sz="1200" dirty="0"/>
              <a:t>Periodic inspections of the equipment: To guarantee improved cleaning results, the housekeeping manager of a hotel business establishment keeps a close eye on the cleaning apparatus. It is crucial since a malfunctioning piece of equipment will make cleaning less effective, which might harm the organization's reputation (</a:t>
            </a:r>
            <a:r>
              <a:rPr lang="en-GB" sz="1200" dirty="0" err="1"/>
              <a:t>Ghorbani</a:t>
            </a:r>
            <a:r>
              <a:rPr lang="en-GB" sz="1200" dirty="0"/>
              <a:t> et al, 2019)</a:t>
            </a:r>
          </a:p>
          <a:p>
            <a:pPr algn="just"/>
            <a:endParaRPr lang="en-US" sz="1200" dirty="0"/>
          </a:p>
          <a:p>
            <a:endParaRPr lang="en-GB" dirty="0"/>
          </a:p>
        </p:txBody>
      </p:sp>
      <p:sp>
        <p:nvSpPr>
          <p:cNvPr id="4" name="Slide Number Placeholder 3"/>
          <p:cNvSpPr>
            <a:spLocks noGrp="1"/>
          </p:cNvSpPr>
          <p:nvPr>
            <p:ph type="sldNum" sz="quarter" idx="10"/>
          </p:nvPr>
        </p:nvSpPr>
        <p:spPr/>
        <p:txBody>
          <a:bodyPr/>
          <a:lstStyle/>
          <a:p>
            <a:fld id="{BEC41BF2-78A8-49EC-BD24-CBEA86AB56B3}" type="slidenum">
              <a:rPr lang="en-US" smtClean="0"/>
              <a:t>7</a:t>
            </a:fld>
            <a:endParaRPr lang="en-US" dirty="0"/>
          </a:p>
        </p:txBody>
      </p:sp>
    </p:spTree>
    <p:extLst>
      <p:ext uri="{BB962C8B-B14F-4D97-AF65-F5344CB8AC3E}">
        <p14:creationId xmlns:p14="http://schemas.microsoft.com/office/powerpoint/2010/main" val="1238713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Vision and values alignment: Hotel business organizations and their managers must put the needs of their staff first in order to establish the organization's vision and values. This will enable the staff to effectively connect with the organization's mission and demonstrate more engagement. In order to achieve the chosen brand for the organization by ensuring that the appropriate fitness and protection procedures are followed, the house duties manager of a resort business enterprise creates a checklist based on the desired logo of the inn (Abbas et al, 2021).</a:t>
            </a:r>
          </a:p>
          <a:p>
            <a:r>
              <a:rPr lang="en-GB" sz="1200" kern="1200" dirty="0">
                <a:solidFill>
                  <a:schemeClr val="tx1"/>
                </a:solidFill>
                <a:effectLst/>
                <a:latin typeface="+mn-lt"/>
                <a:ea typeface="+mn-ea"/>
                <a:cs typeface="+mn-cs"/>
              </a:rPr>
              <a:t>Clear communication channels: To boost employee engagement, hotel company organizations must make sure that there are clear, efficient lines of communication available to all workers. In order to keep them content with the company, this will enable the workers to communicate their problems and feelings to it (Benjamin et al, 2020)</a:t>
            </a:r>
          </a:p>
          <a:p>
            <a:r>
              <a:rPr lang="en-GB" sz="1200" kern="1200" dirty="0">
                <a:solidFill>
                  <a:schemeClr val="tx1"/>
                </a:solidFill>
                <a:effectLst/>
                <a:latin typeface="+mn-lt"/>
                <a:ea typeface="+mn-ea"/>
                <a:cs typeface="+mn-cs"/>
              </a:rPr>
              <a:t>The hotel management team will set up a rewarding system in the company to honour the top workers each month. Workers always want to be recognized for their contributions to the organization. This will boost employee engagement within the company and be a major factor in improving their performance. (Darcy et al, 2020)</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8</a:t>
            </a:fld>
            <a:endParaRPr lang="en-US" dirty="0"/>
          </a:p>
        </p:txBody>
      </p:sp>
    </p:spTree>
    <p:extLst>
      <p:ext uri="{BB962C8B-B14F-4D97-AF65-F5344CB8AC3E}">
        <p14:creationId xmlns:p14="http://schemas.microsoft.com/office/powerpoint/2010/main" val="3741896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Work-life balance: Since workers are people, hotel companies must provide for a healthy work-life balance in order to care for their workforce. In order to promote a healthy work-life balance for its staff, hotels adhere to conventional working hours and provide physical assistance to workers in order to boost employee engagement (Benjamin et al, 2020)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Worker well-being program: To ensure that the cleaning group's efforts are successful, the housekeeping manager of the hotel business will evaluate the job done by the crew and be aware of any areas that may have been overlooked. To boost employee engagement, hotel company organizations could set up various initiatives for employee well-being, such as financial counselling, meditation, flexible work schedules, etc. (Cave et al, 2020).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Feedback and feedback loop: In order to boost employee engagement, hotel company organizations and their managers must regularly provide feedback to their staff. Because a hotel business company's success is built on its pride, its guests and customers are its most valuable assets. Hotel companies may effectively increase their employees' performance and build their involvement in the organization by providing feedback in an inspirational manner (Chang et al, 2020).</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9</a:t>
            </a:fld>
            <a:endParaRPr lang="en-US" dirty="0"/>
          </a:p>
        </p:txBody>
      </p:sp>
    </p:spTree>
    <p:extLst>
      <p:ext uri="{BB962C8B-B14F-4D97-AF65-F5344CB8AC3E}">
        <p14:creationId xmlns:p14="http://schemas.microsoft.com/office/powerpoint/2010/main" val="3741896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it comes to housekeeping services, guests' most frequent concerns are about the safety and health risks involved in cleaning their rooms. The goal of the presentation was to clarify how hotel company organizations might guarantee improved cleaning services and uphold their brand standards while offering the greatest client service feasible. In order to ensure the achievement of brand standards, the supervisor of house responsibilities will assign tasks to crew members based on their performance on the checklist from numerous group members. (Cave et al, 2020).</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10</a:t>
            </a:fld>
            <a:endParaRPr lang="en-US" dirty="0"/>
          </a:p>
        </p:txBody>
      </p:sp>
    </p:spTree>
    <p:extLst>
      <p:ext uri="{BB962C8B-B14F-4D97-AF65-F5344CB8AC3E}">
        <p14:creationId xmlns:p14="http://schemas.microsoft.com/office/powerpoint/2010/main" val="1075809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Abbas, J., Mubeen, R., </a:t>
            </a:r>
            <a:r>
              <a:rPr lang="en-GB" sz="1200" kern="1200" dirty="0" err="1">
                <a:solidFill>
                  <a:schemeClr val="tx1"/>
                </a:solidFill>
                <a:effectLst/>
                <a:latin typeface="+mn-lt"/>
                <a:ea typeface="+mn-ea"/>
                <a:cs typeface="+mn-cs"/>
              </a:rPr>
              <a:t>Iorember</a:t>
            </a:r>
            <a:r>
              <a:rPr lang="en-GB" sz="1200" kern="1200" dirty="0">
                <a:solidFill>
                  <a:schemeClr val="tx1"/>
                </a:solidFill>
                <a:effectLst/>
                <a:latin typeface="+mn-lt"/>
                <a:ea typeface="+mn-ea"/>
                <a:cs typeface="+mn-cs"/>
              </a:rPr>
              <a:t>, P.T., Raza, S. and </a:t>
            </a:r>
            <a:r>
              <a:rPr lang="en-GB" sz="1200" kern="1200" dirty="0" err="1">
                <a:solidFill>
                  <a:schemeClr val="tx1"/>
                </a:solidFill>
                <a:effectLst/>
                <a:latin typeface="+mn-lt"/>
                <a:ea typeface="+mn-ea"/>
                <a:cs typeface="+mn-cs"/>
              </a:rPr>
              <a:t>Mamirkulova</a:t>
            </a:r>
            <a:r>
              <a:rPr lang="en-GB" sz="1200" kern="1200" dirty="0">
                <a:solidFill>
                  <a:schemeClr val="tx1"/>
                </a:solidFill>
                <a:effectLst/>
                <a:latin typeface="+mn-lt"/>
                <a:ea typeface="+mn-ea"/>
                <a:cs typeface="+mn-cs"/>
              </a:rPr>
              <a:t>, G., (2021). Exploring the impact of COVID-19 on tourism: transformational potential and implications for a sustainable recovery of the travel and leisure industry. Current Research in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Sciences, 2, p.100033.</a:t>
            </a:r>
          </a:p>
          <a:p>
            <a:r>
              <a:rPr lang="en-GB" sz="1200" kern="1200" dirty="0">
                <a:solidFill>
                  <a:schemeClr val="tx1"/>
                </a:solidFill>
                <a:effectLst/>
                <a:latin typeface="+mn-lt"/>
                <a:ea typeface="+mn-ea"/>
                <a:cs typeface="+mn-cs"/>
              </a:rPr>
              <a:t>Benjamin, S., </a:t>
            </a:r>
            <a:r>
              <a:rPr lang="en-GB" sz="1200" kern="1200" dirty="0" err="1">
                <a:solidFill>
                  <a:schemeClr val="tx1"/>
                </a:solidFill>
                <a:effectLst/>
                <a:latin typeface="+mn-lt"/>
                <a:ea typeface="+mn-ea"/>
                <a:cs typeface="+mn-cs"/>
              </a:rPr>
              <a:t>Dillette</a:t>
            </a:r>
            <a:r>
              <a:rPr lang="en-GB" sz="1200" kern="1200" dirty="0">
                <a:solidFill>
                  <a:schemeClr val="tx1"/>
                </a:solidFill>
                <a:effectLst/>
                <a:latin typeface="+mn-lt"/>
                <a:ea typeface="+mn-ea"/>
                <a:cs typeface="+mn-cs"/>
              </a:rPr>
              <a:t>, A. and Alderman, D.H., (2020). “We can’t return to normal”: committing to tourism equity in the post-pandemic age. Tourism Geographies, 22(3), pp.476-483.</a:t>
            </a:r>
          </a:p>
          <a:p>
            <a:r>
              <a:rPr lang="en-GB" sz="1200" kern="1200" dirty="0">
                <a:solidFill>
                  <a:schemeClr val="tx1"/>
                </a:solidFill>
                <a:effectLst/>
                <a:latin typeface="+mn-lt"/>
                <a:ea typeface="+mn-ea"/>
                <a:cs typeface="+mn-cs"/>
              </a:rPr>
              <a:t>Bridger, E. (2018) Employee engagement: a practical introduction. 2nd ed. HR Fundamentals. London: CIPD and </a:t>
            </a:r>
            <a:r>
              <a:rPr lang="en-GB" sz="1200" kern="1200" dirty="0" err="1">
                <a:solidFill>
                  <a:schemeClr val="tx1"/>
                </a:solidFill>
                <a:effectLst/>
                <a:latin typeface="+mn-lt"/>
                <a:ea typeface="+mn-ea"/>
                <a:cs typeface="+mn-cs"/>
              </a:rPr>
              <a:t>Kogan</a:t>
            </a:r>
            <a:r>
              <a:rPr lang="en-GB" sz="1200" kern="1200" dirty="0">
                <a:solidFill>
                  <a:schemeClr val="tx1"/>
                </a:solidFill>
                <a:effectLst/>
                <a:latin typeface="+mn-lt"/>
                <a:ea typeface="+mn-ea"/>
                <a:cs typeface="+mn-cs"/>
              </a:rPr>
              <a:t> Page.</a:t>
            </a:r>
          </a:p>
          <a:p>
            <a:r>
              <a:rPr lang="en-GB" sz="1200" kern="1200" dirty="0">
                <a:solidFill>
                  <a:schemeClr val="tx1"/>
                </a:solidFill>
                <a:effectLst/>
                <a:latin typeface="+mn-lt"/>
                <a:ea typeface="+mn-ea"/>
                <a:cs typeface="+mn-cs"/>
              </a:rPr>
              <a:t>Cave, J. and Dredge, D., (2020). Regenerative tourism needs diverse economic practices. Tourism Geographies, 22(3), pp.503-513. FB</a:t>
            </a:r>
          </a:p>
          <a:p>
            <a:r>
              <a:rPr lang="en-GB" sz="1200" kern="1200" dirty="0">
                <a:solidFill>
                  <a:schemeClr val="tx1"/>
                </a:solidFill>
                <a:effectLst/>
                <a:latin typeface="+mn-lt"/>
                <a:ea typeface="+mn-ea"/>
                <a:cs typeface="+mn-cs"/>
              </a:rPr>
              <a:t>Chang, C.L., </a:t>
            </a:r>
            <a:r>
              <a:rPr lang="en-GB" sz="1200" kern="1200" dirty="0" err="1">
                <a:solidFill>
                  <a:schemeClr val="tx1"/>
                </a:solidFill>
                <a:effectLst/>
                <a:latin typeface="+mn-lt"/>
                <a:ea typeface="+mn-ea"/>
                <a:cs typeface="+mn-cs"/>
              </a:rPr>
              <a:t>McAleer</a:t>
            </a:r>
            <a:r>
              <a:rPr lang="en-GB" sz="1200" kern="1200" dirty="0">
                <a:solidFill>
                  <a:schemeClr val="tx1"/>
                </a:solidFill>
                <a:effectLst/>
                <a:latin typeface="+mn-lt"/>
                <a:ea typeface="+mn-ea"/>
                <a:cs typeface="+mn-cs"/>
              </a:rPr>
              <a:t>, M. and Ramos, V., (2020). A charter for sustainable tourism after COVID-19. Sustainability, 12(9), p.3671. FB</a:t>
            </a:r>
          </a:p>
          <a:p>
            <a:r>
              <a:rPr lang="en-GB" sz="1200" kern="1200" dirty="0">
                <a:solidFill>
                  <a:schemeClr val="tx1"/>
                </a:solidFill>
                <a:effectLst/>
                <a:latin typeface="+mn-lt"/>
                <a:ea typeface="+mn-ea"/>
                <a:cs typeface="+mn-cs"/>
              </a:rPr>
              <a:t>Darcy, S., </a:t>
            </a:r>
            <a:r>
              <a:rPr lang="en-GB" sz="1200" kern="1200" dirty="0" err="1">
                <a:solidFill>
                  <a:schemeClr val="tx1"/>
                </a:solidFill>
                <a:effectLst/>
                <a:latin typeface="+mn-lt"/>
                <a:ea typeface="+mn-ea"/>
                <a:cs typeface="+mn-cs"/>
              </a:rPr>
              <a:t>McKercher</a:t>
            </a:r>
            <a:r>
              <a:rPr lang="en-GB" sz="1200" kern="1200" dirty="0">
                <a:solidFill>
                  <a:schemeClr val="tx1"/>
                </a:solidFill>
                <a:effectLst/>
                <a:latin typeface="+mn-lt"/>
                <a:ea typeface="+mn-ea"/>
                <a:cs typeface="+mn-cs"/>
              </a:rPr>
              <a:t>, B. and </a:t>
            </a:r>
            <a:r>
              <a:rPr lang="en-GB" sz="1200" kern="1200" dirty="0" err="1">
                <a:solidFill>
                  <a:schemeClr val="tx1"/>
                </a:solidFill>
                <a:effectLst/>
                <a:latin typeface="+mn-lt"/>
                <a:ea typeface="+mn-ea"/>
                <a:cs typeface="+mn-cs"/>
              </a:rPr>
              <a:t>Schweinsberg</a:t>
            </a:r>
            <a:r>
              <a:rPr lang="en-GB" sz="1200" kern="1200" dirty="0">
                <a:solidFill>
                  <a:schemeClr val="tx1"/>
                </a:solidFill>
                <a:effectLst/>
                <a:latin typeface="+mn-lt"/>
                <a:ea typeface="+mn-ea"/>
                <a:cs typeface="+mn-cs"/>
              </a:rPr>
              <a:t>, S., (2020). From tourism and disability to accessible tourism: a perspective article. Tourism Review.</a:t>
            </a:r>
          </a:p>
          <a:p>
            <a:r>
              <a:rPr lang="en-GB" sz="1200" kern="1200" dirty="0">
                <a:solidFill>
                  <a:schemeClr val="tx1"/>
                </a:solidFill>
                <a:effectLst/>
                <a:latin typeface="+mn-lt"/>
                <a:ea typeface="+mn-ea"/>
                <a:cs typeface="+mn-cs"/>
              </a:rPr>
              <a:t>Essential Cottrell, S. (2019) The Study Skills Handbook. 5th ed. London: Red Globe Press.</a:t>
            </a:r>
          </a:p>
          <a:p>
            <a:r>
              <a:rPr lang="en-GB" sz="1200" kern="1200" dirty="0">
                <a:solidFill>
                  <a:schemeClr val="tx1"/>
                </a:solidFill>
                <a:effectLst/>
                <a:latin typeface="+mn-lt"/>
                <a:ea typeface="+mn-ea"/>
                <a:cs typeface="+mn-cs"/>
              </a:rPr>
              <a:t>Essential Leiter, M. P. and Bakker, A. B. (2010) Work Engagement : A Handbook of Essential Theory and Research. Hove [England]: Psychology Press.</a:t>
            </a:r>
          </a:p>
          <a:p>
            <a:r>
              <a:rPr lang="en-GB" sz="1200" kern="1200" dirty="0" err="1">
                <a:solidFill>
                  <a:schemeClr val="tx1"/>
                </a:solidFill>
                <a:effectLst/>
                <a:latin typeface="+mn-lt"/>
                <a:ea typeface="+mn-ea"/>
                <a:cs typeface="+mn-cs"/>
              </a:rPr>
              <a:t>Ghorbani</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Danaei</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Barzegar</a:t>
            </a:r>
            <a:r>
              <a:rPr lang="en-GB" sz="1200" kern="1200" dirty="0">
                <a:solidFill>
                  <a:schemeClr val="tx1"/>
                </a:solidFill>
                <a:effectLst/>
                <a:latin typeface="+mn-lt"/>
                <a:ea typeface="+mn-ea"/>
                <a:cs typeface="+mn-cs"/>
              </a:rPr>
              <a:t>, S.M. and </a:t>
            </a:r>
            <a:r>
              <a:rPr lang="en-GB" sz="1200" kern="1200" dirty="0" err="1">
                <a:solidFill>
                  <a:schemeClr val="tx1"/>
                </a:solidFill>
                <a:effectLst/>
                <a:latin typeface="+mn-lt"/>
                <a:ea typeface="+mn-ea"/>
                <a:cs typeface="+mn-cs"/>
              </a:rPr>
              <a:t>Hemmatian</a:t>
            </a:r>
            <a:r>
              <a:rPr lang="en-GB" sz="1200" kern="1200" dirty="0">
                <a:solidFill>
                  <a:schemeClr val="tx1"/>
                </a:solidFill>
                <a:effectLst/>
                <a:latin typeface="+mn-lt"/>
                <a:ea typeface="+mn-ea"/>
                <a:cs typeface="+mn-cs"/>
              </a:rPr>
              <a:t>, H., (2019). Post modernism and designing smart tourism organization (STO) for tourism management. Journal of Tourism Planning and Development, 8(28), pp.50-69.</a:t>
            </a:r>
          </a:p>
          <a:p>
            <a:r>
              <a:rPr lang="en-GB" sz="1200" kern="1200" dirty="0" err="1">
                <a:solidFill>
                  <a:schemeClr val="tx1"/>
                </a:solidFill>
                <a:effectLst/>
                <a:latin typeface="+mn-lt"/>
                <a:ea typeface="+mn-ea"/>
                <a:cs typeface="+mn-cs"/>
              </a:rPr>
              <a:t>Gretzel</a:t>
            </a:r>
            <a:r>
              <a:rPr lang="en-GB" sz="1200" kern="1200" dirty="0">
                <a:solidFill>
                  <a:schemeClr val="tx1"/>
                </a:solidFill>
                <a:effectLst/>
                <a:latin typeface="+mn-lt"/>
                <a:ea typeface="+mn-ea"/>
                <a:cs typeface="+mn-cs"/>
              </a:rPr>
              <a:t>, U., Fuchs, M., Baggio, R., </a:t>
            </a:r>
            <a:r>
              <a:rPr lang="en-GB" sz="1200" kern="1200" dirty="0" err="1">
                <a:solidFill>
                  <a:schemeClr val="tx1"/>
                </a:solidFill>
                <a:effectLst/>
                <a:latin typeface="+mn-lt"/>
                <a:ea typeface="+mn-ea"/>
                <a:cs typeface="+mn-cs"/>
              </a:rPr>
              <a:t>Hoepken</a:t>
            </a:r>
            <a:r>
              <a:rPr lang="en-GB" sz="1200" kern="1200" dirty="0">
                <a:solidFill>
                  <a:schemeClr val="tx1"/>
                </a:solidFill>
                <a:effectLst/>
                <a:latin typeface="+mn-lt"/>
                <a:ea typeface="+mn-ea"/>
                <a:cs typeface="+mn-cs"/>
              </a:rPr>
              <a:t>, W., Law, R., </a:t>
            </a:r>
            <a:r>
              <a:rPr lang="en-GB" sz="1200" kern="1200" dirty="0" err="1">
                <a:solidFill>
                  <a:schemeClr val="tx1"/>
                </a:solidFill>
                <a:effectLst/>
                <a:latin typeface="+mn-lt"/>
                <a:ea typeface="+mn-ea"/>
                <a:cs typeface="+mn-cs"/>
              </a:rPr>
              <a:t>Neidhardt</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Pesonen</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Zanker</a:t>
            </a:r>
            <a:r>
              <a:rPr lang="en-GB" sz="1200" kern="1200" dirty="0">
                <a:solidFill>
                  <a:schemeClr val="tx1"/>
                </a:solidFill>
                <a:effectLst/>
                <a:latin typeface="+mn-lt"/>
                <a:ea typeface="+mn-ea"/>
                <a:cs typeface="+mn-cs"/>
              </a:rPr>
              <a:t>, M. and Xiang, Z., (2020). e-Tourism beyond COVID-19: a call for transformative research. Information Technology &amp; Tourism, 22(2), pp.187-203.</a:t>
            </a:r>
          </a:p>
          <a:p>
            <a:r>
              <a:rPr lang="en-GB" sz="1200" kern="1200" dirty="0">
                <a:solidFill>
                  <a:schemeClr val="tx1"/>
                </a:solidFill>
                <a:effectLst/>
                <a:latin typeface="+mn-lt"/>
                <a:ea typeface="+mn-ea"/>
                <a:cs typeface="+mn-cs"/>
              </a:rPr>
              <a:t>Hall, C.M., Scott, D. and </a:t>
            </a:r>
            <a:r>
              <a:rPr lang="en-GB" sz="1200" kern="1200" dirty="0" err="1">
                <a:solidFill>
                  <a:schemeClr val="tx1"/>
                </a:solidFill>
                <a:effectLst/>
                <a:latin typeface="+mn-lt"/>
                <a:ea typeface="+mn-ea"/>
                <a:cs typeface="+mn-cs"/>
              </a:rPr>
              <a:t>Gössling</a:t>
            </a:r>
            <a:r>
              <a:rPr lang="en-GB" sz="1200" kern="1200" dirty="0">
                <a:solidFill>
                  <a:schemeClr val="tx1"/>
                </a:solidFill>
                <a:effectLst/>
                <a:latin typeface="+mn-lt"/>
                <a:ea typeface="+mn-ea"/>
                <a:cs typeface="+mn-cs"/>
              </a:rPr>
              <a:t>, S., (2020). Pandemics, transformations and tourism: Be careful what you wish for. Tourism geographies, 22(3), pp.577-598.</a:t>
            </a:r>
          </a:p>
          <a:p>
            <a:r>
              <a:rPr lang="en-GB" sz="1200" kern="1200" dirty="0">
                <a:solidFill>
                  <a:schemeClr val="tx1"/>
                </a:solidFill>
                <a:effectLst/>
                <a:latin typeface="+mn-lt"/>
                <a:ea typeface="+mn-ea"/>
                <a:cs typeface="+mn-cs"/>
              </a:rPr>
              <a:t>Khan, A., Bibi, S., Lorenzo, A., </a:t>
            </a:r>
            <a:r>
              <a:rPr lang="en-GB" sz="1200" kern="1200" dirty="0" err="1">
                <a:solidFill>
                  <a:schemeClr val="tx1"/>
                </a:solidFill>
                <a:effectLst/>
                <a:latin typeface="+mn-lt"/>
                <a:ea typeface="+mn-ea"/>
                <a:cs typeface="+mn-cs"/>
              </a:rPr>
              <a:t>Lyu</a:t>
            </a:r>
            <a:r>
              <a:rPr lang="en-GB" sz="1200" kern="1200" dirty="0">
                <a:solidFill>
                  <a:schemeClr val="tx1"/>
                </a:solidFill>
                <a:effectLst/>
                <a:latin typeface="+mn-lt"/>
                <a:ea typeface="+mn-ea"/>
                <a:cs typeface="+mn-cs"/>
              </a:rPr>
              <a:t>, J. and Babar, Z.U., (2020). Tourism and development in developing economies: A policy implication perspective. Sustainability, 12(4), p.1618.</a:t>
            </a:r>
          </a:p>
          <a:p>
            <a:r>
              <a:rPr lang="en-GB" sz="1200" kern="1200" dirty="0" err="1">
                <a:solidFill>
                  <a:schemeClr val="tx1"/>
                </a:solidFill>
                <a:effectLst/>
                <a:latin typeface="+mn-lt"/>
                <a:ea typeface="+mn-ea"/>
                <a:cs typeface="+mn-cs"/>
              </a:rPr>
              <a:t>Lapointe</a:t>
            </a:r>
            <a:r>
              <a:rPr lang="en-GB" sz="1200" kern="1200" dirty="0">
                <a:solidFill>
                  <a:schemeClr val="tx1"/>
                </a:solidFill>
                <a:effectLst/>
                <a:latin typeface="+mn-lt"/>
                <a:ea typeface="+mn-ea"/>
                <a:cs typeface="+mn-cs"/>
              </a:rPr>
              <a:t>, D., (2020). Reconnecting tourism after COVID-19: The paradox of alterity in tourism areas. Tourism Geographies, 22(3), pp.633-638.</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C41BF2-78A8-49EC-BD24-CBEA86AB56B3}" type="slidenum">
              <a:rPr lang="en-US" smtClean="0"/>
              <a:t>11</a:t>
            </a:fld>
            <a:endParaRPr lang="en-US" dirty="0"/>
          </a:p>
        </p:txBody>
      </p:sp>
    </p:spTree>
    <p:extLst>
      <p:ext uri="{BB962C8B-B14F-4D97-AF65-F5344CB8AC3E}">
        <p14:creationId xmlns:p14="http://schemas.microsoft.com/office/powerpoint/2010/main" val="33639411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3498110"/>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314451"/>
            <a:ext cx="7772400" cy="137232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2708705"/>
            <a:ext cx="7772400" cy="899778"/>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3714750"/>
            <a:ext cx="9147765" cy="1434066"/>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EF6F6EA-4847-4ED9-A1CD-18F6247F149E}" type="datetimeFigureOut">
              <a:rPr lang="en-GB" smtClean="0"/>
              <a:t>07/11/2023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5AEC96E-D508-4B75-B95A-3B32510DD892}"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5AEC96E-D508-4B75-B95A-3B32510DD892}" type="slidenum">
              <a:rPr lang="en-GB" smtClean="0"/>
              <a:t>‹#›</a:t>
            </a:fld>
            <a:endParaRPr lang="en-GB"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794784"/>
            <a:ext cx="7772400" cy="13716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198784"/>
            <a:ext cx="4572000" cy="1091166"/>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5AEC96E-D508-4B75-B95A-3B32510DD892}" type="slidenum">
              <a:rPr lang="en-GB" smtClean="0"/>
              <a:t>‹#›</a:t>
            </a:fld>
            <a:endParaRPr lang="en-GB" dirty="0"/>
          </a:p>
        </p:txBody>
      </p:sp>
      <p:sp>
        <p:nvSpPr>
          <p:cNvPr id="7" name="Chevron 6"/>
          <p:cNvSpPr/>
          <p:nvPr/>
        </p:nvSpPr>
        <p:spPr>
          <a:xfrm>
            <a:off x="3636680"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2254104"/>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110997"/>
            <a:ext cx="4038600" cy="3394472"/>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5AEC96E-D508-4B75-B95A-3B32510DD892}" type="slidenum">
              <a:rPr lang="en-GB" smtClean="0"/>
              <a:t>‹#›</a:t>
            </a:fld>
            <a:endParaRPr lang="en-GB"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8229600" cy="85725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4057650"/>
            <a:ext cx="4040188"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7" y="4057650"/>
            <a:ext cx="4041775" cy="5715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083221"/>
            <a:ext cx="4040188" cy="2956322"/>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083221"/>
            <a:ext cx="4041775" cy="2956322"/>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5AEC96E-D508-4B75-B95A-3B32510DD892}"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5AEC96E-D508-4B75-B95A-3B32510DD892}" type="slidenum">
              <a:rPr lang="en-GB" smtClean="0"/>
              <a:t>‹#›</a:t>
            </a:fld>
            <a:endParaRPr lang="en-GB"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5AEC96E-D508-4B75-B95A-3B32510DD892}"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3657600"/>
            <a:ext cx="7481776" cy="3429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4016327"/>
            <a:ext cx="3974592" cy="6858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05740"/>
            <a:ext cx="7479792" cy="3429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4805958"/>
            <a:ext cx="1920240" cy="274320"/>
          </a:xfrm>
        </p:spPr>
        <p:txBody>
          <a:bodyPr/>
          <a:lstStyle/>
          <a:p>
            <a:fld id="{CEF6F6EA-4847-4ED9-A1CD-18F6247F149E}" type="datetimeFigureOut">
              <a:rPr lang="en-GB" smtClean="0"/>
              <a:t>07/11/2023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5AEC96E-D508-4B75-B95A-3B32510DD892}"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4082552"/>
            <a:ext cx="7162800" cy="486174"/>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42476"/>
            <a:ext cx="8686800" cy="329184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EF6F6EA-4847-4ED9-A1CD-18F6247F149E}" type="datetimeFigureOut">
              <a:rPr lang="en-GB" smtClean="0"/>
              <a:t>07/11/2023</a:t>
            </a:fld>
            <a:endParaRPr lang="en-GB" dirty="0"/>
          </a:p>
        </p:txBody>
      </p:sp>
      <p:sp>
        <p:nvSpPr>
          <p:cNvPr id="6" name="Footer Placeholder 5"/>
          <p:cNvSpPr>
            <a:spLocks noGrp="1"/>
          </p:cNvSpPr>
          <p:nvPr>
            <p:ph type="ftr" sz="quarter" idx="11"/>
          </p:nvPr>
        </p:nvSpPr>
        <p:spPr>
          <a:xfrm>
            <a:off x="4380073" y="4805958"/>
            <a:ext cx="2350681" cy="273844"/>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5AEC96E-D508-4B75-B95A-3B32510DD892}" type="slidenum">
              <a:rPr lang="en-GB" smtClean="0"/>
              <a:t>‹#›</a:t>
            </a:fld>
            <a:endParaRPr lang="en-GB" dirty="0"/>
          </a:p>
        </p:txBody>
      </p:sp>
      <p:sp>
        <p:nvSpPr>
          <p:cNvPr id="2" name="Title 1"/>
          <p:cNvSpPr>
            <a:spLocks noGrp="1"/>
          </p:cNvSpPr>
          <p:nvPr>
            <p:ph type="title"/>
          </p:nvPr>
        </p:nvSpPr>
        <p:spPr>
          <a:xfrm>
            <a:off x="228600" y="3648842"/>
            <a:ext cx="8075432" cy="422004"/>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4343440"/>
            <a:ext cx="3402314" cy="810651"/>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3741330"/>
            <a:ext cx="182880" cy="17145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110997"/>
            <a:ext cx="8229600" cy="328955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5AEC96E-D508-4B75-B95A-3B32510DD892}"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05980"/>
            <a:ext cx="1777470" cy="419457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81"/>
            <a:ext cx="6324600" cy="419457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EF6F6EA-4847-4ED9-A1CD-18F6247F149E}" type="datetimeFigureOut">
              <a:rPr lang="en-GB" smtClean="0"/>
              <a:t>07/11/2023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5AEC96E-D508-4B75-B95A-3B32510DD892}"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4458702"/>
            <a:ext cx="4940624" cy="69080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4454258"/>
            <a:ext cx="3690451" cy="700088"/>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4343440"/>
            <a:ext cx="3402314" cy="810651"/>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4340804"/>
            <a:ext cx="3405509" cy="813287"/>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05979"/>
            <a:ext cx="8229600" cy="85725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110997"/>
            <a:ext cx="8229600" cy="339447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4805958"/>
            <a:ext cx="1920240" cy="274320"/>
          </a:xfrm>
          <a:prstGeom prst="rect">
            <a:avLst/>
          </a:prstGeom>
        </p:spPr>
        <p:txBody>
          <a:bodyPr vert="horz" anchor="b"/>
          <a:lstStyle>
            <a:lvl1pPr algn="l" eaLnBrk="1" latinLnBrk="0" hangingPunct="1">
              <a:defRPr kumimoji="0" sz="1000">
                <a:solidFill>
                  <a:schemeClr val="tx1"/>
                </a:solidFill>
              </a:defRPr>
            </a:lvl1pPr>
            <a:extLst/>
          </a:lstStyle>
          <a:p>
            <a:fld id="{CEF6F6EA-4847-4ED9-A1CD-18F6247F149E}" type="datetimeFigureOut">
              <a:rPr lang="en-GB" smtClean="0"/>
              <a:t>07/11/2023</a:t>
            </a:fld>
            <a:endParaRPr lang="en-GB" dirty="0"/>
          </a:p>
        </p:txBody>
      </p:sp>
      <p:sp>
        <p:nvSpPr>
          <p:cNvPr id="22" name="Footer Placeholder 21"/>
          <p:cNvSpPr>
            <a:spLocks noGrp="1"/>
          </p:cNvSpPr>
          <p:nvPr>
            <p:ph type="ftr" sz="quarter" idx="3"/>
          </p:nvPr>
        </p:nvSpPr>
        <p:spPr>
          <a:xfrm>
            <a:off x="4380073" y="4805958"/>
            <a:ext cx="2350681" cy="273844"/>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4805958"/>
            <a:ext cx="365760" cy="273844"/>
          </a:xfrm>
          <a:prstGeom prst="rect">
            <a:avLst/>
          </a:prstGeom>
        </p:spPr>
        <p:txBody>
          <a:bodyPr vert="horz" anchor="b"/>
          <a:lstStyle>
            <a:lvl1pPr algn="r" eaLnBrk="1" latinLnBrk="0" hangingPunct="1">
              <a:defRPr kumimoji="0" sz="1000" b="0">
                <a:solidFill>
                  <a:schemeClr val="tx1"/>
                </a:solidFill>
              </a:defRPr>
            </a:lvl1pPr>
            <a:extLst/>
          </a:lstStyle>
          <a:p>
            <a:fld id="{C5AEC96E-D508-4B75-B95A-3B32510DD892}"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FB PC\Desktop\hotel_housekeeper_jo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886793" y="3678750"/>
            <a:ext cx="4572000" cy="2031325"/>
          </a:xfrm>
          <a:prstGeom prst="rect">
            <a:avLst/>
          </a:prstGeom>
        </p:spPr>
        <p:txBody>
          <a:bodyPr>
            <a:spAutoFit/>
          </a:bodyPr>
          <a:lstStyle/>
          <a:p>
            <a:pPr algn="ctr"/>
            <a:r>
              <a:rPr lang="en-GB" b="1" dirty="0"/>
              <a:t>BMIH4006</a:t>
            </a:r>
          </a:p>
          <a:p>
            <a:pPr algn="ctr"/>
            <a:r>
              <a:rPr lang="en-GB" b="1" dirty="0"/>
              <a:t>Operating Hotel Facilities</a:t>
            </a:r>
          </a:p>
          <a:p>
            <a:pPr algn="ctr"/>
            <a:r>
              <a:rPr lang="ro-RO" b="1" dirty="0"/>
              <a:t>Andreea Lavinia Rusu</a:t>
            </a:r>
          </a:p>
          <a:p>
            <a:pPr algn="ctr"/>
            <a:r>
              <a:rPr lang="ro-RO" b="1" dirty="0"/>
              <a:t>2234811</a:t>
            </a:r>
          </a:p>
          <a:p>
            <a:pPr algn="ctr"/>
            <a:r>
              <a:rPr lang="ro-RO" b="1" dirty="0"/>
              <a:t>Muhammad Cassamo/Task3</a:t>
            </a:r>
            <a:endParaRPr lang="en-US" b="1" dirty="0"/>
          </a:p>
          <a:p>
            <a:pPr algn="ctr"/>
            <a:endParaRPr lang="en-US" b="1" dirty="0"/>
          </a:p>
          <a:p>
            <a:pPr algn="ctr"/>
            <a:endParaRPr lang="en-GB" b="1" dirty="0"/>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44BFB3DE-CD37-6223-EDAF-05477EF24D51}"/>
                  </a:ext>
                </a:extLst>
              </p14:cNvPr>
              <p14:cNvContentPartPr/>
              <p14:nvPr/>
            </p14:nvContentPartPr>
            <p14:xfrm>
              <a:off x="6126513" y="4480429"/>
              <a:ext cx="360" cy="360"/>
            </p14:xfrm>
          </p:contentPart>
        </mc:Choice>
        <mc:Fallback>
          <p:pic>
            <p:nvPicPr>
              <p:cNvPr id="2" name="Ink 1">
                <a:extLst>
                  <a:ext uri="{FF2B5EF4-FFF2-40B4-BE49-F238E27FC236}">
                    <a16:creationId xmlns:a16="http://schemas.microsoft.com/office/drawing/2014/main" id="{44BFB3DE-CD37-6223-EDAF-05477EF24D51}"/>
                  </a:ext>
                </a:extLst>
              </p:cNvPr>
              <p:cNvPicPr/>
              <p:nvPr/>
            </p:nvPicPr>
            <p:blipFill>
              <a:blip r:embed="rId4"/>
              <a:stretch>
                <a:fillRect/>
              </a:stretch>
            </p:blipFill>
            <p:spPr>
              <a:xfrm>
                <a:off x="6120393" y="4474309"/>
                <a:ext cx="12600" cy="12600"/>
              </a:xfrm>
              <a:prstGeom prst="rect">
                <a:avLst/>
              </a:prstGeom>
            </p:spPr>
          </p:pic>
        </mc:Fallback>
      </mc:AlternateContent>
    </p:spTree>
    <p:extLst>
      <p:ext uri="{BB962C8B-B14F-4D97-AF65-F5344CB8AC3E}">
        <p14:creationId xmlns:p14="http://schemas.microsoft.com/office/powerpoint/2010/main" val="2865588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t>Contents </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4465" y="1336650"/>
            <a:ext cx="8229600" cy="2943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8026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1" y="1145286"/>
            <a:ext cx="4750676" cy="3429000"/>
          </a:xfrm>
        </p:spPr>
        <p:txBody>
          <a:bodyPr>
            <a:noAutofit/>
          </a:bodyPr>
          <a:lstStyle/>
          <a:p>
            <a:pPr algn="just"/>
            <a:r>
              <a:rPr lang="en-GB" sz="1600" dirty="0"/>
              <a:t>This presentation aims to maintain the organization's brand quality while fostering growth in the housekeeping division of a hotel business organization. </a:t>
            </a:r>
          </a:p>
          <a:p>
            <a:pPr algn="just"/>
            <a:r>
              <a:rPr lang="en-GB" sz="1600" dirty="0"/>
              <a:t>The topic of this business presentation is managing hotel operations. </a:t>
            </a:r>
          </a:p>
          <a:p>
            <a:pPr algn="just"/>
            <a:r>
              <a:rPr lang="en-GB" sz="1600" dirty="0"/>
              <a:t>The organization's policies on health and safety will also be covered in the presentation. Additionally, the presentation will provide an employee engagement model to improve workers' performance (Bridger, 2018)</a:t>
            </a:r>
          </a:p>
          <a:p>
            <a:pPr algn="just"/>
            <a:endParaRPr lang="en-US" sz="1600" dirty="0"/>
          </a:p>
        </p:txBody>
      </p:sp>
      <p:sp>
        <p:nvSpPr>
          <p:cNvPr id="2" name="Title 1"/>
          <p:cNvSpPr>
            <a:spLocks noGrp="1"/>
          </p:cNvSpPr>
          <p:nvPr>
            <p:ph type="title"/>
          </p:nvPr>
        </p:nvSpPr>
        <p:spPr>
          <a:xfrm>
            <a:off x="301752" y="171450"/>
            <a:ext cx="8511172" cy="569214"/>
          </a:xfrm>
        </p:spPr>
        <p:txBody>
          <a:bodyPr anchor="t">
            <a:normAutofit fontScale="90000"/>
          </a:bodyPr>
          <a:lstStyle/>
          <a:p>
            <a:r>
              <a:rPr lang="en-GB" dirty="0">
                <a:solidFill>
                  <a:schemeClr val="tx1"/>
                </a:solidFill>
              </a:rPr>
              <a:t>Introduction</a:t>
            </a:r>
            <a:br>
              <a:rPr lang="en-US" dirty="0">
                <a:solidFill>
                  <a:schemeClr val="tx1"/>
                </a:solidFill>
              </a:rPr>
            </a:br>
            <a:endParaRPr lang="en-GB" dirty="0">
              <a:solidFill>
                <a:schemeClr val="tx1"/>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5679" y="2036633"/>
            <a:ext cx="3314700" cy="150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596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325" y="1523670"/>
            <a:ext cx="5356099" cy="3363640"/>
          </a:xfrm>
        </p:spPr>
        <p:txBody>
          <a:bodyPr>
            <a:noAutofit/>
          </a:bodyPr>
          <a:lstStyle/>
          <a:p>
            <a:pPr algn="just"/>
            <a:r>
              <a:rPr lang="en-GB" sz="1600" dirty="0"/>
              <a:t>Summary of complaints from guests: Since a hotel business organization's ability to succeed depends on its ability to satisfy its patrons, its guests or customers are its most important asset. </a:t>
            </a:r>
          </a:p>
          <a:p>
            <a:pPr algn="just"/>
            <a:r>
              <a:rPr lang="en-GB" sz="1600" dirty="0"/>
              <a:t>The most frequent complaints from guests about housekeeping services have to do with the health and safety hazards associated with cleaning their rooms. </a:t>
            </a:r>
          </a:p>
          <a:p>
            <a:pPr algn="just"/>
            <a:r>
              <a:rPr lang="en-GB" sz="1600" dirty="0"/>
              <a:t>In order to address guest concerns and satisfy them, the floor housekeeping manager of a hotel business organization constantly makes sure that the rooms have the best staff and cleaning supplies (Abbas et al, 2021).</a:t>
            </a:r>
          </a:p>
          <a:p>
            <a:pPr algn="just"/>
            <a:endParaRPr lang="en-US" sz="16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956" y="339348"/>
            <a:ext cx="6333417" cy="634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71020" y="2341199"/>
            <a:ext cx="3133725" cy="149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2743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361" y="1128252"/>
            <a:ext cx="6091084" cy="3759058"/>
          </a:xfrm>
        </p:spPr>
        <p:txBody>
          <a:bodyPr>
            <a:noAutofit/>
          </a:bodyPr>
          <a:lstStyle/>
          <a:p>
            <a:pPr marL="109728" indent="0" algn="just">
              <a:buNone/>
            </a:pPr>
            <a:r>
              <a:rPr lang="en-GB" sz="1200" dirty="0"/>
              <a:t>To improve the performance of the cleaning team's operations, the housekeeping manager of the hotel business organization will examine the job performed by the team and pay particular attention to details that the team may have missed. The housekeeping staff will be able to remain informed about their tasks and cleaning routines, and in the future days, they will address their errors to improve (Abbas et al, 2021).</a:t>
            </a:r>
          </a:p>
          <a:p>
            <a:pPr marL="109728" indent="0" algn="just">
              <a:buNone/>
            </a:pPr>
            <a:r>
              <a:rPr lang="en-GB" sz="1200" dirty="0"/>
              <a:t>While hotel businesses provide amenities to their patrons in their bathrooms and rooms, the housekeeping staff must concentrate on arranging the essentials—towels, toiletries, and other in-room necessities—properly to guarantee the highest standard of customer care. To improve performance, the organization's housekeeping manager offers standard positioning rules for amenities (Essential Cottrell, 2019)</a:t>
            </a:r>
          </a:p>
          <a:p>
            <a:pPr algn="just"/>
            <a:r>
              <a:rPr lang="en-GB" sz="1200" dirty="0"/>
              <a:t>Amenities placement:</a:t>
            </a:r>
          </a:p>
          <a:p>
            <a:pPr algn="just"/>
            <a:r>
              <a:rPr lang="en-GB" sz="1200" dirty="0"/>
              <a:t>Proper placement of furniture: </a:t>
            </a:r>
          </a:p>
          <a:p>
            <a:pPr algn="just"/>
            <a:r>
              <a:rPr lang="en-GB" sz="1200" dirty="0"/>
              <a:t>Floor care: </a:t>
            </a:r>
          </a:p>
          <a:p>
            <a:pPr algn="just"/>
            <a:r>
              <a:rPr lang="en-GB" sz="1200" dirty="0"/>
              <a:t>Teamwork:</a:t>
            </a:r>
            <a:endParaRPr lang="en-US" sz="1200" dirty="0"/>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956" y="339348"/>
            <a:ext cx="6333417" cy="634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8416" y="2178570"/>
            <a:ext cx="1838325" cy="1790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7074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325" y="1103586"/>
            <a:ext cx="5509149" cy="3783724"/>
          </a:xfrm>
        </p:spPr>
        <p:txBody>
          <a:bodyPr>
            <a:noAutofit/>
          </a:bodyPr>
          <a:lstStyle/>
          <a:p>
            <a:pPr algn="just"/>
            <a:r>
              <a:rPr lang="en-GB" sz="1100" b="1" dirty="0"/>
              <a:t>Respect for the brand standard: </a:t>
            </a:r>
            <a:r>
              <a:rPr lang="en-GB" sz="1100" dirty="0"/>
              <a:t>Every hotel company organization recognizes that a strong brand image is essential to attracting prospective clients. The housekeeping manager keeps the housekeeping staff informed about the hotel's present brand reputation in the marketplace and encourages them to take extra care in upholding the brand standard in all of their operations. (</a:t>
            </a:r>
            <a:r>
              <a:rPr lang="en-GB" sz="1100" dirty="0" err="1"/>
              <a:t>Gretzel</a:t>
            </a:r>
            <a:r>
              <a:rPr lang="en-GB" sz="1100" dirty="0"/>
              <a:t> et al, 2022)</a:t>
            </a:r>
          </a:p>
          <a:p>
            <a:pPr algn="just"/>
            <a:r>
              <a:rPr lang="en-GB" sz="1100" b="1" dirty="0"/>
              <a:t>Application of the checklist: </a:t>
            </a:r>
            <a:r>
              <a:rPr lang="en-GB" sz="1100" dirty="0"/>
              <a:t>The housekeeping manager of a hotel business organization creates a checklist based on the hotel's brand standard, which is then implemented throughout the organization to meet the standard by guaranteeing appropriate health and safety protocols (Essential Leiter, 2010) The housekeeping manager will assign team members duties to complete activities on the checklist precisely in order to guarantee that brand requirements are met (Abbas et al, 2021).</a:t>
            </a:r>
          </a:p>
          <a:p>
            <a:pPr algn="just"/>
            <a:r>
              <a:rPr lang="en-GB" sz="1100" b="1" dirty="0"/>
              <a:t>Frequent training program: </a:t>
            </a:r>
            <a:r>
              <a:rPr lang="en-GB" sz="1100" dirty="0"/>
              <a:t>Hotel business organizations face a challenging environment in the highly competitive present hotel business system, particularly in the wake of the COVID-19 epidemic. A hotel's housekeeping manager constantly looks for ways to incorporate safety measures into cleaning duties and sets up frequent training sessions for staff members to inform them of new safety guidelines pertaining to cleaning duties. This way, the team can uphold the hotel's cleaning standards and meet brand requirements (Abbas et al, 2021).</a:t>
            </a:r>
          </a:p>
          <a:p>
            <a:pPr marL="0" indent="0" algn="just">
              <a:buNone/>
            </a:pPr>
            <a:endParaRPr lang="en-US" sz="11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650" y="196469"/>
            <a:ext cx="7190026" cy="614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3575" y="1737064"/>
            <a:ext cx="3400425" cy="1819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767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10997"/>
            <a:ext cx="5811715" cy="3394472"/>
          </a:xfrm>
        </p:spPr>
        <p:txBody>
          <a:bodyPr>
            <a:normAutofit/>
          </a:bodyPr>
          <a:lstStyle/>
          <a:p>
            <a:pPr algn="just"/>
            <a:r>
              <a:rPr lang="en-GB" sz="1200" dirty="0"/>
              <a:t>A hotel company organization's cleaning staff must be cognizant of the quality of their work in order to uphold the brand's standards. To properly satisfy the visitor, the housekeeping manager constantly conducts a thorough audit of the workspace and evaluates the calibre of work in the rooms (</a:t>
            </a:r>
            <a:r>
              <a:rPr lang="en-GB" sz="1200" dirty="0" err="1"/>
              <a:t>Gretzel</a:t>
            </a:r>
            <a:r>
              <a:rPr lang="en-GB" sz="1200" dirty="0"/>
              <a:t>  et al, 2022)</a:t>
            </a:r>
          </a:p>
          <a:p>
            <a:pPr algn="just"/>
            <a:r>
              <a:rPr lang="en-GB" sz="1200" b="1" dirty="0"/>
              <a:t>Hygiene protocol: </a:t>
            </a:r>
            <a:r>
              <a:rPr lang="en-GB" sz="1200" dirty="0"/>
              <a:t>Since various clienteles from diverse backgrounds often check into hotel rooms to get services, it is essential that the housekeeping staff adhere to appropriate hygiene protocols in order to uphold the organization's brand specifications. The housekeeping manager supplies the crew with cleaning supplies, uniforms, and any essential medications for cleaning procedures, ensuring optimal hygiene (Essential Leiter, 2010)</a:t>
            </a:r>
          </a:p>
          <a:p>
            <a:pPr algn="just"/>
            <a:r>
              <a:rPr lang="en-GB" sz="1200" b="1" dirty="0"/>
              <a:t>Periodic inspections of the equipment: </a:t>
            </a:r>
            <a:r>
              <a:rPr lang="en-GB" sz="1200" dirty="0"/>
              <a:t>To guarantee improved cleaning results, the housekeeping manager of a hotel business establishment keeps a close eye on the cleaning apparatus. It is crucial since a malfunctioning piece of equipment will make cleaning less effective, which might harm the organization's reputation (</a:t>
            </a:r>
            <a:r>
              <a:rPr lang="en-GB" sz="1200" dirty="0" err="1"/>
              <a:t>Ghorbani</a:t>
            </a:r>
            <a:r>
              <a:rPr lang="en-GB" sz="1200" dirty="0"/>
              <a:t> et al, 2019)</a:t>
            </a:r>
          </a:p>
          <a:p>
            <a:pPr algn="just"/>
            <a:endParaRPr lang="en-US" sz="1200" dirty="0"/>
          </a:p>
          <a:p>
            <a:pPr algn="just"/>
            <a:endParaRPr lang="en-GB" sz="12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650" y="196469"/>
            <a:ext cx="7190026" cy="614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3066" y="1658053"/>
            <a:ext cx="2828925" cy="185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0835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1481970"/>
            <a:ext cx="5607171" cy="3783724"/>
          </a:xfrm>
        </p:spPr>
        <p:txBody>
          <a:bodyPr>
            <a:normAutofit/>
          </a:bodyPr>
          <a:lstStyle/>
          <a:p>
            <a:pPr algn="just"/>
            <a:r>
              <a:rPr lang="en-GB" sz="1100" b="1" dirty="0"/>
              <a:t>Vision and values alignment: </a:t>
            </a:r>
            <a:r>
              <a:rPr lang="en-GB" sz="1100" dirty="0"/>
              <a:t>Hotel business organizations and their managers must put the needs of their staff first in order to establish the organization's vision and values. This will enable the staff to effectively connect with the organization's mission and demonstrate more engagement. In order to achieve the chosen brand for the organization by ensuring that the appropriate fitness and protection procedures are followed, the house duties manager of a resort business enterprise creates a checklist based on the desired logo of the inn (Abbas et al, 2021).</a:t>
            </a:r>
          </a:p>
          <a:p>
            <a:pPr algn="just"/>
            <a:r>
              <a:rPr lang="en-GB" sz="1100" b="1" dirty="0"/>
              <a:t>Clear communication channels: </a:t>
            </a:r>
            <a:r>
              <a:rPr lang="en-GB" sz="1100" dirty="0"/>
              <a:t>To boost employee engagement, hotel company organizations must make sure that there are clear, efficient lines of communication available to all workers. In order to keep them content with the company, this will enable the workers to communicate their problems and feelings to it (Benjamin et al, 2020)</a:t>
            </a:r>
          </a:p>
          <a:p>
            <a:pPr algn="just"/>
            <a:r>
              <a:rPr lang="en-GB" sz="1100" dirty="0"/>
              <a:t>The hotel management team will set up a </a:t>
            </a:r>
            <a:r>
              <a:rPr lang="en-GB" sz="1100" b="1" dirty="0"/>
              <a:t>rewarding system </a:t>
            </a:r>
            <a:r>
              <a:rPr lang="en-GB" sz="1100" dirty="0"/>
              <a:t>in the company to honour the top workers each month. Workers always want to be recognized for their contributions to the organization. This will boost employee engagement within the company and be a major factor in improving their performance. (Darcy et al, 2020)</a:t>
            </a:r>
          </a:p>
          <a:p>
            <a:pPr algn="just"/>
            <a:endParaRPr lang="en-US" sz="1100" dirty="0"/>
          </a:p>
        </p:txBody>
      </p:sp>
      <p:sp>
        <p:nvSpPr>
          <p:cNvPr id="2" name="Title 1"/>
          <p:cNvSpPr>
            <a:spLocks noGrp="1"/>
          </p:cNvSpPr>
          <p:nvPr>
            <p:ph type="title"/>
          </p:nvPr>
        </p:nvSpPr>
        <p:spPr>
          <a:xfrm>
            <a:off x="236484" y="51235"/>
            <a:ext cx="8623738" cy="653303"/>
          </a:xfrm>
          <a:ln>
            <a:solidFill>
              <a:schemeClr val="tx1"/>
            </a:solidFill>
          </a:ln>
        </p:spPr>
        <p:txBody>
          <a:bodyPr anchor="t">
            <a:noAutofit/>
          </a:bodyPr>
          <a:lstStyle/>
          <a:p>
            <a:pPr algn="just"/>
            <a:r>
              <a:rPr lang="en-US" sz="2000" b="1" dirty="0">
                <a:effectLst/>
              </a:rPr>
              <a:t>Employee engagement model to a best practice industry example </a:t>
            </a: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8210" y="1086786"/>
            <a:ext cx="3313482" cy="34111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2165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12693"/>
            <a:ext cx="5607171" cy="3783724"/>
          </a:xfrm>
        </p:spPr>
        <p:txBody>
          <a:bodyPr>
            <a:noAutofit/>
          </a:bodyPr>
          <a:lstStyle/>
          <a:p>
            <a:pPr algn="just"/>
            <a:r>
              <a:rPr lang="en-GB" sz="1200" b="1" dirty="0"/>
              <a:t>Work-life balance: </a:t>
            </a:r>
            <a:r>
              <a:rPr lang="en-GB" sz="1200" dirty="0"/>
              <a:t>Since workers are people, hotel companies must provide for a healthy work-life balance in order to care for their workforce. In order to promote a healthy work-life balance for its staff, hotels adhere to conventional working hours and provide physical assistance to workers in order to boost employee engagement (Benjamin et al, 2020)</a:t>
            </a:r>
          </a:p>
          <a:p>
            <a:pPr algn="just"/>
            <a:r>
              <a:rPr lang="en-GB" sz="1200" b="1" dirty="0"/>
              <a:t>Worker well-being program: </a:t>
            </a:r>
            <a:r>
              <a:rPr lang="en-GB" sz="1200" dirty="0"/>
              <a:t>To ensure that the cleaning group's efforts are successful, the housekeeping manager of the hotel business will evaluate the job done by the crew and be aware of any areas that may have been overlooked. To boost employee engagement, hotel company organizations could set up various initiatives for employee well-being, such as financial counselling, meditation, flexible work schedules, etc. (Cave et al, 2020).</a:t>
            </a:r>
          </a:p>
          <a:p>
            <a:pPr algn="just"/>
            <a:r>
              <a:rPr lang="en-GB" sz="1200" b="1" dirty="0"/>
              <a:t>Feedback and feedback loop</a:t>
            </a:r>
            <a:r>
              <a:rPr lang="en-GB" sz="1200" dirty="0"/>
              <a:t>: In order to boost employee engagement, hotel company organizations and their managers must regularly provide feedback to their staff. Because a hotel business company's success is built on its pride, its guests and customers are its most valuable assets. Hotel companies may effectively increase their employees' performance and build their involvement in the organization by providing feedback in an inspirational manner (Chang et al, 2020).</a:t>
            </a:r>
          </a:p>
          <a:p>
            <a:pPr algn="just"/>
            <a:endParaRPr lang="en-US" sz="1200" dirty="0"/>
          </a:p>
        </p:txBody>
      </p:sp>
      <p:sp>
        <p:nvSpPr>
          <p:cNvPr id="2" name="Title 1"/>
          <p:cNvSpPr>
            <a:spLocks noGrp="1"/>
          </p:cNvSpPr>
          <p:nvPr>
            <p:ph type="title"/>
          </p:nvPr>
        </p:nvSpPr>
        <p:spPr>
          <a:xfrm>
            <a:off x="236484" y="51236"/>
            <a:ext cx="8623738" cy="581810"/>
          </a:xfrm>
          <a:ln>
            <a:solidFill>
              <a:schemeClr val="tx1"/>
            </a:solidFill>
          </a:ln>
        </p:spPr>
        <p:txBody>
          <a:bodyPr anchor="t">
            <a:noAutofit/>
          </a:bodyPr>
          <a:lstStyle/>
          <a:p>
            <a:pPr algn="just"/>
            <a:r>
              <a:rPr lang="en-US" sz="2000" b="1" dirty="0">
                <a:effectLst/>
              </a:rPr>
              <a:t>Employee engagement model to a best practice industry example</a:t>
            </a:r>
          </a:p>
        </p:txBody>
      </p:sp>
      <p:pic>
        <p:nvPicPr>
          <p:cNvPr id="102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8747" y="1514007"/>
            <a:ext cx="3172918" cy="2439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1427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753" y="1145286"/>
            <a:ext cx="5090054" cy="3998214"/>
          </a:xfrm>
        </p:spPr>
        <p:txBody>
          <a:bodyPr>
            <a:noAutofit/>
          </a:bodyPr>
          <a:lstStyle/>
          <a:p>
            <a:pPr algn="just"/>
            <a:r>
              <a:rPr lang="en-GB" sz="1600" dirty="0"/>
              <a:t>When it comes to housekeeping services, guests' most frequent concerns are about the safety and health risks involved in cleaning their rooms. </a:t>
            </a:r>
          </a:p>
          <a:p>
            <a:pPr algn="just"/>
            <a:r>
              <a:rPr lang="en-GB" sz="1600" dirty="0"/>
              <a:t>The goal of the presentation was to clarify how hotel company organizations might guarantee improved cleaning services and uphold their brand standards while offering the greatest client service feasible. </a:t>
            </a:r>
          </a:p>
          <a:p>
            <a:pPr algn="just"/>
            <a:r>
              <a:rPr lang="en-GB" sz="1600" dirty="0"/>
              <a:t>In order to ensure the achievement of brand standards, the supervisor of house responsibilities will assign tasks to crew members based on their performance on the checklist from numerous group members. (Cave et al, 2020).</a:t>
            </a:r>
          </a:p>
          <a:p>
            <a:pPr algn="just"/>
            <a:endParaRPr lang="en-US" sz="1600" dirty="0"/>
          </a:p>
        </p:txBody>
      </p:sp>
      <p:sp>
        <p:nvSpPr>
          <p:cNvPr id="2" name="Title 1"/>
          <p:cNvSpPr>
            <a:spLocks noGrp="1"/>
          </p:cNvSpPr>
          <p:nvPr>
            <p:ph type="title"/>
          </p:nvPr>
        </p:nvSpPr>
        <p:spPr/>
        <p:txBody>
          <a:bodyPr>
            <a:normAutofit/>
          </a:bodyPr>
          <a:lstStyle/>
          <a:p>
            <a:r>
              <a:rPr lang="en-GB" sz="3600" dirty="0">
                <a:solidFill>
                  <a:schemeClr val="tx1"/>
                </a:solidFill>
              </a:rPr>
              <a:t>Conclusion</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7368" y="1889463"/>
            <a:ext cx="2874032" cy="18206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5067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468" y="-125924"/>
            <a:ext cx="8229600" cy="914400"/>
          </a:xfrm>
          <a:ln>
            <a:noFill/>
          </a:ln>
        </p:spPr>
        <p:txBody>
          <a:bodyPr anchor="t">
            <a:normAutofit/>
          </a:bodyPr>
          <a:lstStyle/>
          <a:p>
            <a:pPr algn="ctr"/>
            <a:r>
              <a:rPr lang="en-GB" kern="0" dirty="0">
                <a:solidFill>
                  <a:schemeClr val="tx1"/>
                </a:solidFill>
                <a:ea typeface="Times New Roman"/>
                <a:cs typeface="Times New Roman"/>
              </a:rPr>
              <a:t>References</a:t>
            </a:r>
            <a:endParaRPr lang="en-GB" dirty="0">
              <a:solidFill>
                <a:schemeClr val="tx1"/>
              </a:solidFill>
            </a:endParaRPr>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4377" y="615305"/>
            <a:ext cx="9027454" cy="4111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94201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B">
      <a:majorFont>
        <a:latin typeface="Times New Roman"/>
        <a:ea typeface=""/>
        <a:cs typeface=""/>
      </a:majorFont>
      <a:minorFont>
        <a:latin typeface="Times New Roman"/>
        <a:ea typeface=""/>
        <a:cs typeface=""/>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525ec5b6eee60320d83b8aca876df6e9">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18c7881b2775eb05796b212bc89deed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974B12D4-9B31-4424-BB21-F42E11027E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8AC777-E822-4902-BCF6-A6F6134C3D64}">
  <ds:schemaRefs>
    <ds:schemaRef ds:uri="http://schemas.microsoft.com/sharepoint/v3/contenttype/forms"/>
  </ds:schemaRefs>
</ds:datastoreItem>
</file>

<file path=customXml/itemProps3.xml><?xml version="1.0" encoding="utf-8"?>
<ds:datastoreItem xmlns:ds="http://schemas.openxmlformats.org/officeDocument/2006/customXml" ds:itemID="{3C0DF5AC-7B07-4DC5-A6D7-C5599ED836B5}">
  <ds:schemaRefs>
    <ds:schemaRef ds:uri="http://www.w3.org/XML/1998/namespace"/>
    <ds:schemaRef ds:uri="http://purl.org/dc/dcmitype/"/>
    <ds:schemaRef ds:uri="d8e79d84-78fb-44a9-92e9-d04bdd8f0359"/>
    <ds:schemaRef ds:uri="http://purl.org/dc/elements/1.1/"/>
    <ds:schemaRef ds:uri="http://purl.org/dc/terms/"/>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04c7059f-bde8-4ce9-bb0f-e52888740953"/>
  </ds:schemaRefs>
</ds:datastoreItem>
</file>

<file path=docProps/app.xml><?xml version="1.0" encoding="utf-8"?>
<Properties xmlns="http://schemas.openxmlformats.org/officeDocument/2006/extended-properties" xmlns:vt="http://schemas.openxmlformats.org/officeDocument/2006/docPropsVTypes">
  <Template>Concourse</Template>
  <TotalTime>792</TotalTime>
  <Words>3521</Words>
  <Application>Microsoft Office PowerPoint</Application>
  <PresentationFormat>On-screen Show (16:9)</PresentationFormat>
  <Paragraphs>93</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Times New Roman</vt:lpstr>
      <vt:lpstr>Verdana</vt:lpstr>
      <vt:lpstr>Wingdings 2</vt:lpstr>
      <vt:lpstr>Wingdings 3</vt:lpstr>
      <vt:lpstr>Concourse</vt:lpstr>
      <vt:lpstr>PowerPoint Presentation</vt:lpstr>
      <vt:lpstr>Contents </vt:lpstr>
      <vt:lpstr>Introduction </vt:lpstr>
      <vt:lpstr>PowerPoint Presentation</vt:lpstr>
      <vt:lpstr>PowerPoint Presentation</vt:lpstr>
      <vt:lpstr>PowerPoint Presentation</vt:lpstr>
      <vt:lpstr>PowerPoint Presentation</vt:lpstr>
      <vt:lpstr>Employee engagement model to a best practice industry example </vt:lpstr>
      <vt:lpstr>Employee engagement model to a best practice industry example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 PC</dc:creator>
  <cp:lastModifiedBy>Andreea Lavinia Rusu (2234811)</cp:lastModifiedBy>
  <cp:revision>288</cp:revision>
  <dcterms:created xsi:type="dcterms:W3CDTF">2022-10-15T15:11:41Z</dcterms:created>
  <dcterms:modified xsi:type="dcterms:W3CDTF">2023-11-07T13:33:35Z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361799</vt:lpwstr>
  </property>
  <property fmtid="{D5CDD505-2E9C-101B-9397-08002B2CF9AE}" pid="3" name="NXPowerLiteSettings">
    <vt:lpwstr>E700052003A000</vt:lpwstr>
  </property>
  <property fmtid="{D5CDD505-2E9C-101B-9397-08002B2CF9AE}" pid="4" name="NXPowerLiteVersion">
    <vt:lpwstr>D9.1.2</vt:lpwstr>
  </property>
  <property fmtid="{D5CDD505-2E9C-101B-9397-08002B2CF9AE}" pid="5" name="ContentTypeId">
    <vt:lpwstr>0x010100A20804DBFC42F64693D899720BA9B0FE</vt:lpwstr>
  </property>
</Properties>
</file>