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2"/>
  </p:notesMasterIdLst>
  <p:handoutMasterIdLst>
    <p:handoutMasterId r:id="rId23"/>
  </p:handoutMasterIdLst>
  <p:sldIdLst>
    <p:sldId id="256" r:id="rId2"/>
    <p:sldId id="276" r:id="rId3"/>
    <p:sldId id="258" r:id="rId4"/>
    <p:sldId id="270" r:id="rId5"/>
    <p:sldId id="269" r:id="rId6"/>
    <p:sldId id="259" r:id="rId7"/>
    <p:sldId id="261" r:id="rId8"/>
    <p:sldId id="278" r:id="rId9"/>
    <p:sldId id="260" r:id="rId10"/>
    <p:sldId id="257" r:id="rId11"/>
    <p:sldId id="271" r:id="rId12"/>
    <p:sldId id="272" r:id="rId13"/>
    <p:sldId id="262" r:id="rId14"/>
    <p:sldId id="264" r:id="rId15"/>
    <p:sldId id="279" r:id="rId16"/>
    <p:sldId id="263" r:id="rId17"/>
    <p:sldId id="265" r:id="rId18"/>
    <p:sldId id="274" r:id="rId19"/>
    <p:sldId id="275" r:id="rId20"/>
    <p:sldId id="273" r:id="rId21"/>
  </p:sldIdLst>
  <p:sldSz cx="9144000" cy="6858000" type="screen4x3"/>
  <p:notesSz cx="6797675" cy="9926638"/>
  <p:defaultTextStyle>
    <a:defPPr>
      <a:defRPr lang="en-GB"/>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4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2" name="Rectangle 2"/>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0" hangingPunct="0">
              <a:defRPr sz="1200">
                <a:latin typeface="Arial" charset="0"/>
              </a:defRPr>
            </a:lvl1pPr>
          </a:lstStyle>
          <a:p>
            <a:pPr>
              <a:defRPr/>
            </a:pPr>
            <a:endParaRPr lang="en-GB"/>
          </a:p>
        </p:txBody>
      </p:sp>
      <p:sp>
        <p:nvSpPr>
          <p:cNvPr id="40963" name="Rectangle 3"/>
          <p:cNvSpPr>
            <a:spLocks noGrp="1" noChangeArrowheads="1"/>
          </p:cNvSpPr>
          <p:nvPr>
            <p:ph type="dt" sz="quarter" idx="1"/>
          </p:nvPr>
        </p:nvSpPr>
        <p:spPr bwMode="auto">
          <a:xfrm>
            <a:off x="3849688"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0" hangingPunct="0">
              <a:defRPr sz="1200">
                <a:latin typeface="Arial" charset="0"/>
              </a:defRPr>
            </a:lvl1pPr>
          </a:lstStyle>
          <a:p>
            <a:pPr>
              <a:defRPr/>
            </a:pPr>
            <a:fld id="{50FB7036-3705-4124-B7B1-098AB913FA92}" type="datetimeFigureOut">
              <a:rPr lang="en-GB"/>
              <a:pPr>
                <a:defRPr/>
              </a:pPr>
              <a:t>09/10/2017</a:t>
            </a:fld>
            <a:endParaRPr lang="en-GB"/>
          </a:p>
        </p:txBody>
      </p:sp>
      <p:sp>
        <p:nvSpPr>
          <p:cNvPr id="40964" name="Rectangle 4"/>
          <p:cNvSpPr>
            <a:spLocks noGrp="1" noChangeArrowheads="1"/>
          </p:cNvSpPr>
          <p:nvPr>
            <p:ph type="ftr" sz="quarter" idx="2"/>
          </p:nvPr>
        </p:nvSpPr>
        <p:spPr bwMode="auto">
          <a:xfrm>
            <a:off x="0" y="9428163"/>
            <a:ext cx="2946400" cy="496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0" hangingPunct="0">
              <a:defRPr sz="1200">
                <a:latin typeface="Arial" charset="0"/>
              </a:defRPr>
            </a:lvl1pPr>
          </a:lstStyle>
          <a:p>
            <a:pPr>
              <a:defRPr/>
            </a:pPr>
            <a:endParaRPr lang="en-GB"/>
          </a:p>
        </p:txBody>
      </p:sp>
      <p:sp>
        <p:nvSpPr>
          <p:cNvPr id="40965" name="Rectangle 5"/>
          <p:cNvSpPr>
            <a:spLocks noGrp="1" noChangeArrowheads="1"/>
          </p:cNvSpPr>
          <p:nvPr>
            <p:ph type="sldNum" sz="quarter" idx="3"/>
          </p:nvPr>
        </p:nvSpPr>
        <p:spPr bwMode="auto">
          <a:xfrm>
            <a:off x="3849688" y="9428163"/>
            <a:ext cx="2946400" cy="496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0" hangingPunct="0">
              <a:defRPr sz="1200">
                <a:latin typeface="Arial" charset="0"/>
              </a:defRPr>
            </a:lvl1pPr>
          </a:lstStyle>
          <a:p>
            <a:pPr>
              <a:defRPr/>
            </a:pPr>
            <a:fld id="{B6A749BC-3BBC-4B85-A05C-D0923769C3B1}" type="slidenum">
              <a:rPr lang="en-GB"/>
              <a:pPr>
                <a:defRPr/>
              </a:pPr>
              <a:t>‹#›</a:t>
            </a:fld>
            <a:endParaRPr lang="en-GB"/>
          </a:p>
        </p:txBody>
      </p:sp>
    </p:spTree>
    <p:extLst>
      <p:ext uri="{BB962C8B-B14F-4D97-AF65-F5344CB8AC3E}">
        <p14:creationId xmlns:p14="http://schemas.microsoft.com/office/powerpoint/2010/main" val="26326877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atin typeface="Arial" charset="0"/>
              </a:defRPr>
            </a:lvl1pPr>
          </a:lstStyle>
          <a:p>
            <a:pPr>
              <a:defRPr/>
            </a:pPr>
            <a:fld id="{D3731D77-EFBD-4286-88F7-65877F23D315}" type="datetimeFigureOut">
              <a:rPr lang="en-US"/>
              <a:pPr>
                <a:defRPr/>
              </a:pPr>
              <a:t>10/9/2017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79450" y="4714875"/>
            <a:ext cx="5438775" cy="4467225"/>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atin typeface="Arial" charset="0"/>
              </a:defRPr>
            </a:lvl1pPr>
          </a:lstStyle>
          <a:p>
            <a:pPr>
              <a:defRPr/>
            </a:pPr>
            <a:fld id="{3FF07CA0-336C-44AC-9DA2-5AFAB3C37961}" type="slidenum">
              <a:rPr lang="en-GB"/>
              <a:pPr>
                <a:defRPr/>
              </a:pPr>
              <a:t>‹#›</a:t>
            </a:fld>
            <a:endParaRPr lang="en-GB"/>
          </a:p>
        </p:txBody>
      </p:sp>
    </p:spTree>
    <p:extLst>
      <p:ext uri="{BB962C8B-B14F-4D97-AF65-F5344CB8AC3E}">
        <p14:creationId xmlns:p14="http://schemas.microsoft.com/office/powerpoint/2010/main" val="40653681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215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DD82B43-56A2-4F7E-959C-2B13382C43C1}" type="slidenum">
              <a:rPr lang="en-GB" smtClean="0"/>
              <a:pPr/>
              <a:t>1</a:t>
            </a:fld>
            <a:endParaRPr lang="en-GB" smtClean="0"/>
          </a:p>
        </p:txBody>
      </p:sp>
    </p:spTree>
    <p:extLst>
      <p:ext uri="{BB962C8B-B14F-4D97-AF65-F5344CB8AC3E}">
        <p14:creationId xmlns:p14="http://schemas.microsoft.com/office/powerpoint/2010/main" val="3048224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225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54AE877-A87C-4C19-A8B8-31B37C1D3F11}" type="slidenum">
              <a:rPr lang="en-GB" smtClean="0"/>
              <a:pPr/>
              <a:t>3</a:t>
            </a:fld>
            <a:endParaRPr lang="en-GB" smtClean="0"/>
          </a:p>
        </p:txBody>
      </p:sp>
    </p:spTree>
    <p:extLst>
      <p:ext uri="{BB962C8B-B14F-4D97-AF65-F5344CB8AC3E}">
        <p14:creationId xmlns:p14="http://schemas.microsoft.com/office/powerpoint/2010/main" val="26637773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bwMode="auto">
          <a:noFill/>
          <a:ln>
            <a:solidFill>
              <a:srgbClr val="000000"/>
            </a:solidFill>
            <a:miter lim="800000"/>
            <a:headEnd/>
            <a:tailEnd/>
          </a:ln>
        </p:spPr>
      </p:sp>
      <p:sp>
        <p:nvSpPr>
          <p:cNvPr id="23555"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235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991F29D6-D7FA-4B68-AFBF-2CB2D08AC86E}" type="slidenum">
              <a:rPr lang="en-GB" smtClean="0"/>
              <a:pPr/>
              <a:t>4</a:t>
            </a:fld>
            <a:endParaRPr lang="en-GB" smtClean="0"/>
          </a:p>
        </p:txBody>
      </p:sp>
    </p:spTree>
    <p:extLst>
      <p:ext uri="{BB962C8B-B14F-4D97-AF65-F5344CB8AC3E}">
        <p14:creationId xmlns:p14="http://schemas.microsoft.com/office/powerpoint/2010/main" val="13267682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bwMode="auto">
          <a:noFill/>
          <a:ln>
            <a:solidFill>
              <a:srgbClr val="000000"/>
            </a:solidFill>
            <a:miter lim="800000"/>
            <a:headEnd/>
            <a:tailEnd/>
          </a:ln>
        </p:spPr>
      </p:sp>
      <p:sp>
        <p:nvSpPr>
          <p:cNvPr id="24579"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245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151B433-3068-4F33-A50B-DD8B16CCE824}" type="slidenum">
              <a:rPr lang="en-GB" smtClean="0"/>
              <a:pPr/>
              <a:t>5</a:t>
            </a:fld>
            <a:endParaRPr lang="en-GB" smtClean="0"/>
          </a:p>
        </p:txBody>
      </p:sp>
    </p:spTree>
    <p:extLst>
      <p:ext uri="{BB962C8B-B14F-4D97-AF65-F5344CB8AC3E}">
        <p14:creationId xmlns:p14="http://schemas.microsoft.com/office/powerpoint/2010/main" val="35116696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bwMode="auto">
          <a:noFill/>
          <a:ln>
            <a:solidFill>
              <a:srgbClr val="000000"/>
            </a:solidFill>
            <a:miter lim="800000"/>
            <a:headEnd/>
            <a:tailEnd/>
          </a:ln>
        </p:spPr>
      </p:sp>
      <p:sp>
        <p:nvSpPr>
          <p:cNvPr id="25603"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256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B14FA8D-9503-44F2-856C-7D9EBE1CAEA7}" type="slidenum">
              <a:rPr lang="en-GB" smtClean="0"/>
              <a:pPr/>
              <a:t>6</a:t>
            </a:fld>
            <a:endParaRPr lang="en-GB" smtClean="0"/>
          </a:p>
        </p:txBody>
      </p:sp>
    </p:spTree>
    <p:extLst>
      <p:ext uri="{BB962C8B-B14F-4D97-AF65-F5344CB8AC3E}">
        <p14:creationId xmlns:p14="http://schemas.microsoft.com/office/powerpoint/2010/main" val="17785580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p:spPr>
      </p:sp>
      <p:sp>
        <p:nvSpPr>
          <p:cNvPr id="26627"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266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0934DC5B-6F38-4789-9E44-63855172C95B}" type="slidenum">
              <a:rPr lang="en-GB" smtClean="0"/>
              <a:pPr/>
              <a:t>7</a:t>
            </a:fld>
            <a:endParaRPr lang="en-GB" smtClean="0"/>
          </a:p>
        </p:txBody>
      </p:sp>
    </p:spTree>
    <p:extLst>
      <p:ext uri="{BB962C8B-B14F-4D97-AF65-F5344CB8AC3E}">
        <p14:creationId xmlns:p14="http://schemas.microsoft.com/office/powerpoint/2010/main" val="35584455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p:spPr>
      </p:sp>
      <p:sp>
        <p:nvSpPr>
          <p:cNvPr id="27651"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276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3484DA4-E6E6-4404-9C64-E449773F1488}" type="slidenum">
              <a:rPr lang="en-GB" smtClean="0"/>
              <a:pPr/>
              <a:t>9</a:t>
            </a:fld>
            <a:endParaRPr lang="en-GB" smtClean="0"/>
          </a:p>
        </p:txBody>
      </p:sp>
    </p:spTree>
    <p:extLst>
      <p:ext uri="{BB962C8B-B14F-4D97-AF65-F5344CB8AC3E}">
        <p14:creationId xmlns:p14="http://schemas.microsoft.com/office/powerpoint/2010/main" val="27678378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p:spPr>
      </p:sp>
      <p:sp>
        <p:nvSpPr>
          <p:cNvPr id="28675"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286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2DB562A-5A98-4FCA-A199-36E112326A60}" type="slidenum">
              <a:rPr lang="en-GB" smtClean="0"/>
              <a:pPr/>
              <a:t>10</a:t>
            </a:fld>
            <a:endParaRPr lang="en-GB" smtClean="0"/>
          </a:p>
        </p:txBody>
      </p:sp>
    </p:spTree>
    <p:extLst>
      <p:ext uri="{BB962C8B-B14F-4D97-AF65-F5344CB8AC3E}">
        <p14:creationId xmlns:p14="http://schemas.microsoft.com/office/powerpoint/2010/main" val="11021169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bwMode="auto">
          <a:noFill/>
          <a:ln>
            <a:solidFill>
              <a:srgbClr val="000000"/>
            </a:solidFill>
            <a:miter lim="800000"/>
            <a:headEnd/>
            <a:tailEnd/>
          </a:ln>
        </p:spPr>
      </p:sp>
      <p:sp>
        <p:nvSpPr>
          <p:cNvPr id="29699" name="Notes Placeholder 2"/>
          <p:cNvSpPr>
            <a:spLocks noGrp="1"/>
          </p:cNvSpPr>
          <p:nvPr>
            <p:ph type="body" idx="1"/>
          </p:nvPr>
        </p:nvSpPr>
        <p:spPr bwMode="auto">
          <a:noFill/>
        </p:spPr>
        <p:txBody>
          <a:bodyPr/>
          <a:lstStyle/>
          <a:p>
            <a:pPr eaLnBrk="1" hangingPunct="1"/>
            <a:endParaRPr lang="en-US" smtClean="0"/>
          </a:p>
        </p:txBody>
      </p:sp>
      <p:sp>
        <p:nvSpPr>
          <p:cNvPr id="297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7117B15-DFC8-4F41-B954-8E1075422DD2}" type="slidenum">
              <a:rPr lang="en-GB" smtClean="0"/>
              <a:pPr/>
              <a:t>11</a:t>
            </a:fld>
            <a:endParaRPr lang="en-GB" smtClean="0"/>
          </a:p>
        </p:txBody>
      </p:sp>
    </p:spTree>
    <p:extLst>
      <p:ext uri="{BB962C8B-B14F-4D97-AF65-F5344CB8AC3E}">
        <p14:creationId xmlns:p14="http://schemas.microsoft.com/office/powerpoint/2010/main" val="1068923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noFill/>
          <a:ln>
            <a:solidFill>
              <a:srgbClr val="000000"/>
            </a:solidFill>
            <a:miter lim="800000"/>
            <a:headEnd/>
            <a:tailEnd/>
          </a:ln>
        </p:spPr>
      </p:sp>
      <p:sp>
        <p:nvSpPr>
          <p:cNvPr id="30723"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307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F1D22E4-8AD6-474F-9EA5-A168DA2575D6}" type="slidenum">
              <a:rPr lang="en-GB" smtClean="0"/>
              <a:pPr/>
              <a:t>13</a:t>
            </a:fld>
            <a:endParaRPr lang="en-GB" smtClean="0"/>
          </a:p>
        </p:txBody>
      </p:sp>
    </p:spTree>
    <p:extLst>
      <p:ext uri="{BB962C8B-B14F-4D97-AF65-F5344CB8AC3E}">
        <p14:creationId xmlns:p14="http://schemas.microsoft.com/office/powerpoint/2010/main" val="31075556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p:spPr>
      </p:sp>
      <p:sp>
        <p:nvSpPr>
          <p:cNvPr id="31747"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3174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0643817-2983-439F-9E11-ED438D02DA4F}" type="slidenum">
              <a:rPr lang="en-GB" smtClean="0"/>
              <a:pPr/>
              <a:t>14</a:t>
            </a:fld>
            <a:endParaRPr lang="en-GB" smtClean="0"/>
          </a:p>
        </p:txBody>
      </p:sp>
    </p:spTree>
    <p:extLst>
      <p:ext uri="{BB962C8B-B14F-4D97-AF65-F5344CB8AC3E}">
        <p14:creationId xmlns:p14="http://schemas.microsoft.com/office/powerpoint/2010/main" val="2279779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p:spPr>
      </p:sp>
      <p:sp>
        <p:nvSpPr>
          <p:cNvPr id="32771"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3277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4B88582-968E-4D92-9473-5D9270F47BA7}" type="slidenum">
              <a:rPr lang="en-GB" smtClean="0"/>
              <a:pPr/>
              <a:t>16</a:t>
            </a:fld>
            <a:endParaRPr lang="en-GB" smtClean="0"/>
          </a:p>
        </p:txBody>
      </p:sp>
    </p:spTree>
    <p:extLst>
      <p:ext uri="{BB962C8B-B14F-4D97-AF65-F5344CB8AC3E}">
        <p14:creationId xmlns:p14="http://schemas.microsoft.com/office/powerpoint/2010/main" val="17446847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p:spPr>
      </p:sp>
      <p:sp>
        <p:nvSpPr>
          <p:cNvPr id="33795" name="Notes Placeholder 2"/>
          <p:cNvSpPr>
            <a:spLocks noGrp="1"/>
          </p:cNvSpPr>
          <p:nvPr>
            <p:ph type="body" idx="1"/>
          </p:nvPr>
        </p:nvSpPr>
        <p:spPr bwMode="auto">
          <a:noFill/>
        </p:spPr>
        <p:txBody>
          <a:bodyPr/>
          <a:lstStyle/>
          <a:p>
            <a:pPr eaLnBrk="1" hangingPunct="1">
              <a:spcBef>
                <a:spcPct val="0"/>
              </a:spcBef>
            </a:pPr>
            <a:endParaRPr lang="en-US" smtClean="0"/>
          </a:p>
        </p:txBody>
      </p:sp>
      <p:sp>
        <p:nvSpPr>
          <p:cNvPr id="3379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46A54F4-D129-4F2B-AA82-E4E86DE1991B}" type="slidenum">
              <a:rPr lang="en-GB" smtClean="0"/>
              <a:pPr/>
              <a:t>17</a:t>
            </a:fld>
            <a:endParaRPr lang="en-GB" smtClean="0"/>
          </a:p>
        </p:txBody>
      </p:sp>
    </p:spTree>
    <p:extLst>
      <p:ext uri="{BB962C8B-B14F-4D97-AF65-F5344CB8AC3E}">
        <p14:creationId xmlns:p14="http://schemas.microsoft.com/office/powerpoint/2010/main" val="3620488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txBox="1">
            <a:spLocks noGrp="1" noChangeArrowheads="1"/>
          </p:cNvSpPr>
          <p:nvPr/>
        </p:nvSpPr>
        <p:spPr bwMode="auto">
          <a:xfrm>
            <a:off x="3849688" y="9428163"/>
            <a:ext cx="2946400" cy="496887"/>
          </a:xfrm>
          <a:prstGeom prst="rect">
            <a:avLst/>
          </a:prstGeom>
          <a:noFill/>
          <a:ln w="9525">
            <a:noFill/>
            <a:miter lim="800000"/>
            <a:headEnd/>
            <a:tailEnd/>
          </a:ln>
        </p:spPr>
        <p:txBody>
          <a:bodyPr anchor="b"/>
          <a:lstStyle/>
          <a:p>
            <a:pPr algn="r"/>
            <a:fld id="{E25AC4E4-0A96-49D9-AFCF-0BC704F47FAD}" type="slidenum">
              <a:rPr lang="en-GB" sz="1200">
                <a:latin typeface="Arial" charset="0"/>
                <a:cs typeface="Arial" charset="0"/>
              </a:rPr>
              <a:pPr algn="r"/>
              <a:t>18</a:t>
            </a:fld>
            <a:endParaRPr lang="en-GB" sz="1200">
              <a:latin typeface="Arial" charset="0"/>
              <a:cs typeface="Arial" charset="0"/>
            </a:endParaRPr>
          </a:p>
        </p:txBody>
      </p:sp>
      <p:sp>
        <p:nvSpPr>
          <p:cNvPr id="348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4820" name="Rectangle 3"/>
          <p:cNvSpPr>
            <a:spLocks noGrp="1" noChangeArrowheads="1"/>
          </p:cNvSpPr>
          <p:nvPr>
            <p:ph type="body" idx="1"/>
          </p:nvPr>
        </p:nvSpPr>
        <p:spPr bwMode="auto">
          <a:noFill/>
        </p:spPr>
        <p:txBody>
          <a:bodyPr/>
          <a:lstStyle/>
          <a:p>
            <a:pPr eaLnBrk="1" hangingPunct="1"/>
            <a:endParaRPr lang="en-US" smtClean="0"/>
          </a:p>
        </p:txBody>
      </p:sp>
    </p:spTree>
    <p:extLst>
      <p:ext uri="{BB962C8B-B14F-4D97-AF65-F5344CB8AC3E}">
        <p14:creationId xmlns:p14="http://schemas.microsoft.com/office/powerpoint/2010/main" val="1879404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3FF07CA0-336C-44AC-9DA2-5AFAB3C37961}" type="slidenum">
              <a:rPr lang="en-GB" smtClean="0"/>
              <a:pPr>
                <a:defRPr/>
              </a:pPr>
              <a:t>20</a:t>
            </a:fld>
            <a:endParaRPr lang="en-GB"/>
          </a:p>
        </p:txBody>
      </p:sp>
    </p:spTree>
    <p:extLst>
      <p:ext uri="{BB962C8B-B14F-4D97-AF65-F5344CB8AC3E}">
        <p14:creationId xmlns:p14="http://schemas.microsoft.com/office/powerpoint/2010/main" val="11731034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1202" name="Rectangle 2"/>
          <p:cNvSpPr>
            <a:spLocks noGrp="1" noChangeArrowheads="1"/>
          </p:cNvSpPr>
          <p:nvPr>
            <p:ph type="ctrTitle" sz="quarter"/>
          </p:nvPr>
        </p:nvSpPr>
        <p:spPr>
          <a:xfrm>
            <a:off x="685800" y="1676400"/>
            <a:ext cx="7772400" cy="1828800"/>
          </a:xfrm>
        </p:spPr>
        <p:txBody>
          <a:bodyPr/>
          <a:lstStyle>
            <a:lvl1pPr>
              <a:defRPr/>
            </a:lvl1pPr>
          </a:lstStyle>
          <a:p>
            <a:pPr lvl="0"/>
            <a:r>
              <a:rPr lang="en-GB" noProof="0" smtClean="0"/>
              <a:t>Click to edit Master title style</a:t>
            </a:r>
          </a:p>
        </p:txBody>
      </p:sp>
      <p:sp>
        <p:nvSpPr>
          <p:cNvPr id="51203"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pPr lvl="0"/>
            <a:r>
              <a:rPr lang="en-GB" noProof="0" smtClean="0"/>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fld id="{BA9C7CAA-188B-4F3F-BE22-5B637EF4FCE2}" type="datetimeFigureOut">
              <a:rPr lang="en-US"/>
              <a:pPr>
                <a:defRPr/>
              </a:pPr>
              <a:t>10/9/2017</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C597D15-267C-4B68-AE80-7DA05B78099F}"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68C0C489-E966-4FA8-B6B9-7EA31CB49593}" type="datetimeFigureOut">
              <a:rPr lang="en-US"/>
              <a:pPr>
                <a:defRPr/>
              </a:pPr>
              <a:t>10/9/2017</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D724124-CA9F-4BDE-BB8B-6EB7DA8B1D01}"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A0A63AD7-43F6-4A58-8195-A57EB0F4354C}" type="datetimeFigureOut">
              <a:rPr lang="en-US"/>
              <a:pPr>
                <a:defRPr/>
              </a:pPr>
              <a:t>10/9/2017</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F58AD5C-BBEA-4E15-867F-3905EFD02CE8}"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2EC3584C-5A5E-4211-8185-11E9501D6CAD}" type="datetimeFigureOut">
              <a:rPr lang="en-US"/>
              <a:pPr>
                <a:defRPr/>
              </a:pPr>
              <a:t>10/9/2017</a:t>
            </a:fld>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AD27FF8-6638-4517-A78E-1A6E37705D57}"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76B4B7CA-52A1-4A8E-A77C-8AEAE8BCA913}" type="datetimeFigureOut">
              <a:rPr lang="en-US"/>
              <a:pPr>
                <a:defRPr/>
              </a:pPr>
              <a:t>10/9/2017</a:t>
            </a:fld>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20B9717D-120B-46F9-8E0B-45103A404813}"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5EC39734-BE92-4B7C-8C55-01A9BD384043}" type="datetimeFigureOut">
              <a:rPr lang="en-US"/>
              <a:pPr>
                <a:defRPr/>
              </a:pPr>
              <a:t>10/9/2017</a:t>
            </a:fld>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75EDBB92-8FD9-4FA3-A29D-00D13F063846}"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75A3D571-7A05-4E34-AB96-4DBDC5A061DE}" type="datetimeFigureOut">
              <a:rPr lang="en-US"/>
              <a:pPr>
                <a:defRPr/>
              </a:pPr>
              <a:t>10/9/2017</a:t>
            </a:fld>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CBB804F4-C1EE-49F6-9BB1-2DEDEF64AE4F}"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E4558411-FC32-40B1-8AB7-09CA8A77AA09}" type="datetimeFigureOut">
              <a:rPr lang="en-US"/>
              <a:pPr>
                <a:defRPr/>
              </a:pPr>
              <a:t>10/9/2017</a:t>
            </a:fld>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68A1323-D0F0-4719-BCFD-2DB3BC97D3A5}"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B9096F02-066F-46B7-A794-F69B1F4B1FF2}" type="datetimeFigureOut">
              <a:rPr lang="en-US"/>
              <a:pPr>
                <a:defRPr/>
              </a:pPr>
              <a:t>10/9/2017</a:t>
            </a:fld>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DD652E1-8D5B-4E5B-B8CD-9642A2BD1A0E}"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7502B95-2CDD-499D-8393-26BA9F5311DE}" type="datetimeFigureOut">
              <a:rPr lang="en-US"/>
              <a:pPr>
                <a:defRPr/>
              </a:pPr>
              <a:t>10/9/2017</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4A43103-FCB0-4CBC-84CD-CC189149A24A}"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CC56CA74-17BB-4BAA-9142-53A2DE39EBD2}" type="datetimeFigureOut">
              <a:rPr lang="en-US"/>
              <a:pPr>
                <a:defRPr/>
              </a:pPr>
              <a:t>10/9/2017</a:t>
            </a:fld>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AB3CC3E3-E30D-4269-AA02-4F8F710797F5}"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bwMode="auto">
          <a:xfrm>
            <a:off x="457200" y="381000"/>
            <a:ext cx="822960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50179" name="Rectangle 3"/>
          <p:cNvSpPr>
            <a:spLocks noGrp="1" noChangeArrowheads="1"/>
          </p:cNvSpPr>
          <p:nvPr>
            <p:ph type="body" idx="1"/>
          </p:nvPr>
        </p:nvSpPr>
        <p:spPr bwMode="auto">
          <a:xfrm>
            <a:off x="457200" y="1981200"/>
            <a:ext cx="82296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50180"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400">
                <a:effectLst>
                  <a:outerShdw blurRad="38100" dist="38100" dir="2700000" algn="tl">
                    <a:srgbClr val="000000"/>
                  </a:outerShdw>
                </a:effectLst>
                <a:latin typeface="Arial" charset="0"/>
              </a:defRPr>
            </a:lvl1pPr>
          </a:lstStyle>
          <a:p>
            <a:pPr>
              <a:defRPr/>
            </a:pPr>
            <a:fld id="{E945B438-C94A-41EE-A716-BBD192184761}" type="datetimeFigureOut">
              <a:rPr lang="en-US"/>
              <a:pPr>
                <a:defRPr/>
              </a:pPr>
              <a:t>10/9/2017</a:t>
            </a:fld>
            <a:endParaRPr lang="en-GB"/>
          </a:p>
        </p:txBody>
      </p:sp>
      <p:sp>
        <p:nvSpPr>
          <p:cNvPr id="50181"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400">
                <a:effectLst>
                  <a:outerShdw blurRad="38100" dist="38100" dir="2700000" algn="tl">
                    <a:srgbClr val="000000"/>
                  </a:outerShdw>
                </a:effectLst>
                <a:latin typeface="Arial" charset="0"/>
              </a:defRPr>
            </a:lvl1pPr>
          </a:lstStyle>
          <a:p>
            <a:pPr>
              <a:defRPr/>
            </a:pPr>
            <a:endParaRPr lang="en-GB"/>
          </a:p>
        </p:txBody>
      </p:sp>
      <p:sp>
        <p:nvSpPr>
          <p:cNvPr id="50182"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400">
                <a:effectLst>
                  <a:outerShdw blurRad="38100" dist="38100" dir="2700000" algn="tl">
                    <a:srgbClr val="000000"/>
                  </a:outerShdw>
                </a:effectLst>
                <a:latin typeface="Arial" charset="0"/>
              </a:defRPr>
            </a:lvl1pPr>
          </a:lstStyle>
          <a:p>
            <a:pPr>
              <a:defRPr/>
            </a:pPr>
            <a:fld id="{D14D9B99-D2A0-40DA-A858-3C998DBB98B0}"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defRPr>
      </a:lvl9pPr>
    </p:titleStyle>
    <p:bodyStyle>
      <a:lvl1pPr marL="342900" indent="-342900" algn="l" rtl="0" eaLnBrk="0" fontAlgn="base" hangingPunct="0">
        <a:spcBef>
          <a:spcPct val="20000"/>
        </a:spcBef>
        <a:spcAft>
          <a:spcPct val="0"/>
        </a:spcAft>
        <a:buClr>
          <a:schemeClr val="hlink"/>
        </a:buClr>
        <a:buSzPct val="65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folHlink"/>
        </a:buClr>
        <a:buSzPct val="65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hlink"/>
        </a:buClr>
        <a:buSzPct val="65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fo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hyperlink" Target="http://en.wikipedia.org/wiki/File:Hutton_Unconformity_,_Jedburgh.jp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hyperlink" Target="http://www.google.co.uk/url?sa=i&amp;rct=j&amp;q=&amp;esrc=s&amp;frm=1&amp;source=images&amp;cd=&amp;cad=rja&amp;docid=ST7ilaHt7uLlpM&amp;tbnid=xIy501-iv-ucFM:&amp;ved=0CAUQjRw&amp;url=http://www.langdaleweb.co.uk/axe.html&amp;ei=87JbUu3NOqmM0AW1uIGwAg&amp;bvm=bv.53899372,d.d2k&amp;psig=AFQjCNEg5tlcjdp2DK8gZ-pK66jU8Mw4Vw&amp;ust=1381827625619954" TargetMode="External"/><Relationship Id="rId1" Type="http://schemas.openxmlformats.org/officeDocument/2006/relationships/slideLayout" Target="../slideLayouts/slideLayout6.xml"/><Relationship Id="rId5" Type="http://schemas.openxmlformats.org/officeDocument/2006/relationships/image" Target="../media/image23.png"/><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18.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idx="4294967295"/>
          </p:nvPr>
        </p:nvSpPr>
        <p:spPr>
          <a:xfrm>
            <a:off x="685800" y="2130425"/>
            <a:ext cx="7772400" cy="1470025"/>
          </a:xfrm>
        </p:spPr>
        <p:txBody>
          <a:bodyPr/>
          <a:lstStyle/>
          <a:p>
            <a:pPr eaLnBrk="1" hangingPunct="1">
              <a:defRPr/>
            </a:pPr>
            <a:r>
              <a:rPr lang="en-GB" dirty="0" smtClean="0"/>
              <a:t>How do we know what we know?</a:t>
            </a:r>
          </a:p>
        </p:txBody>
      </p:sp>
      <p:sp>
        <p:nvSpPr>
          <p:cNvPr id="2051" name="Rectangle 3"/>
          <p:cNvSpPr>
            <a:spLocks noGrp="1" noChangeArrowheads="1"/>
          </p:cNvSpPr>
          <p:nvPr>
            <p:ph type="subTitle" idx="4294967295"/>
          </p:nvPr>
        </p:nvSpPr>
        <p:spPr>
          <a:xfrm>
            <a:off x="1371600" y="4059238"/>
            <a:ext cx="6400800" cy="1593850"/>
          </a:xfrm>
        </p:spPr>
        <p:txBody>
          <a:bodyPr/>
          <a:lstStyle/>
          <a:p>
            <a:pPr marL="0" indent="0" algn="ctr" eaLnBrk="1" hangingPunct="1">
              <a:buFont typeface="Wingdings" pitchFamily="2" charset="2"/>
              <a:buNone/>
              <a:defRPr/>
            </a:pPr>
            <a:r>
              <a:rPr lang="en-GB" dirty="0" smtClean="0"/>
              <a:t>Introducing Archaeology</a:t>
            </a:r>
          </a:p>
          <a:p>
            <a:pPr marL="0" indent="0" algn="ctr" eaLnBrk="1" hangingPunct="1">
              <a:buFont typeface="Wingdings" pitchFamily="2" charset="2"/>
              <a:buNone/>
              <a:defRPr/>
            </a:pPr>
            <a:r>
              <a:rPr lang="en-GB" smtClean="0"/>
              <a:t>2016</a:t>
            </a:r>
            <a:endParaRPr lang="en-GB" dirty="0"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93688" y="333375"/>
            <a:ext cx="8670925" cy="1200150"/>
          </a:xfrm>
          <a:prstGeom prst="rect">
            <a:avLst/>
          </a:prstGeom>
        </p:spPr>
        <p:txBody>
          <a:bodyPr>
            <a:spAutoFit/>
          </a:bodyPr>
          <a:lstStyle/>
          <a:p>
            <a:pPr lvl="1">
              <a:defRPr/>
            </a:pPr>
            <a:r>
              <a:rPr lang="en-GB" sz="2400" dirty="0">
                <a:solidFill>
                  <a:schemeClr val="tx2"/>
                </a:solidFill>
                <a:effectLst>
                  <a:outerShdw blurRad="38100" dist="38100" dir="2700000" algn="tl">
                    <a:srgbClr val="000000">
                      <a:alpha val="43137"/>
                    </a:srgbClr>
                  </a:outerShdw>
                </a:effectLst>
              </a:rPr>
              <a:t>Archaeology operates on a number of assumptions about the past, about the present…… and about the relationship between the past and the present….</a:t>
            </a:r>
          </a:p>
        </p:txBody>
      </p:sp>
      <p:pic>
        <p:nvPicPr>
          <p:cNvPr id="3075" name="Picture 2" descr="http://files.myopera.com/JanetB/albums/1622101/Christmas%20Morning,%20Past%20and%20Present.gif"/>
          <p:cNvPicPr>
            <a:picLocks noChangeAspect="1" noChangeArrowheads="1"/>
          </p:cNvPicPr>
          <p:nvPr/>
        </p:nvPicPr>
        <p:blipFill>
          <a:blip r:embed="rId2"/>
          <a:srcRect l="790" t="4924" r="-790"/>
          <a:stretch>
            <a:fillRect/>
          </a:stretch>
        </p:blipFill>
        <p:spPr bwMode="auto">
          <a:xfrm>
            <a:off x="893763" y="1700213"/>
            <a:ext cx="7575550" cy="5127625"/>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idx="4294967295"/>
          </p:nvPr>
        </p:nvSpPr>
        <p:spPr/>
        <p:txBody>
          <a:bodyPr/>
          <a:lstStyle/>
          <a:p>
            <a:pPr eaLnBrk="1" hangingPunct="1">
              <a:defRPr/>
            </a:pPr>
            <a:r>
              <a:rPr lang="en-GB" sz="3200" dirty="0" smtClean="0"/>
              <a:t>How does archaeological practice operate? </a:t>
            </a:r>
            <a:r>
              <a:rPr lang="en-GB" sz="3200" b="1" dirty="0" smtClean="0"/>
              <a:t>The general model (past)</a:t>
            </a:r>
            <a:r>
              <a:rPr lang="en-GB" sz="3600" b="1" dirty="0" smtClean="0"/>
              <a:t/>
            </a:r>
            <a:br>
              <a:rPr lang="en-GB" sz="3600" b="1" dirty="0" smtClean="0"/>
            </a:br>
            <a:endParaRPr lang="en-GB" sz="3600" b="1" dirty="0" smtClean="0"/>
          </a:p>
        </p:txBody>
      </p:sp>
      <p:sp>
        <p:nvSpPr>
          <p:cNvPr id="3075" name="Rectangle 3"/>
          <p:cNvSpPr>
            <a:spLocks noGrp="1" noChangeArrowheads="1"/>
          </p:cNvSpPr>
          <p:nvPr>
            <p:ph type="body" idx="4294967295"/>
          </p:nvPr>
        </p:nvSpPr>
        <p:spPr>
          <a:xfrm>
            <a:off x="428625" y="1500188"/>
            <a:ext cx="8229600" cy="4525962"/>
          </a:xfrm>
        </p:spPr>
        <p:txBody>
          <a:bodyPr/>
          <a:lstStyle/>
          <a:p>
            <a:pPr eaLnBrk="1" hangingPunct="1">
              <a:lnSpc>
                <a:spcPct val="90000"/>
              </a:lnSpc>
              <a:defRPr/>
            </a:pPr>
            <a:r>
              <a:rPr lang="en-GB" sz="2400" dirty="0" smtClean="0"/>
              <a:t> Archaeologists identify material remains which derive from the past. (Here an image of a human hand from </a:t>
            </a:r>
            <a:r>
              <a:rPr lang="en-GB" sz="2400" dirty="0" err="1" smtClean="0"/>
              <a:t>Cosquer</a:t>
            </a:r>
            <a:r>
              <a:rPr lang="en-GB" sz="2400" dirty="0" smtClean="0"/>
              <a:t>, a Palaeolithic cave site in France dated to around 27,000 years ago)</a:t>
            </a:r>
          </a:p>
          <a:p>
            <a:pPr eaLnBrk="1" hangingPunct="1">
              <a:lnSpc>
                <a:spcPct val="90000"/>
              </a:lnSpc>
              <a:buFont typeface="Wingdings" pitchFamily="2" charset="2"/>
              <a:buNone/>
              <a:defRPr/>
            </a:pPr>
            <a:endParaRPr lang="en-GB" sz="2400" dirty="0" smtClean="0"/>
          </a:p>
        </p:txBody>
      </p:sp>
      <p:pic>
        <p:nvPicPr>
          <p:cNvPr id="4100" name="Picture 7" descr="http://www.visual-arts-cork.com/images/prehistoric-cosquer-cave.jpg"/>
          <p:cNvPicPr>
            <a:picLocks noChangeAspect="1" noChangeArrowheads="1"/>
          </p:cNvPicPr>
          <p:nvPr/>
        </p:nvPicPr>
        <p:blipFill>
          <a:blip r:embed="rId3"/>
          <a:srcRect/>
          <a:stretch>
            <a:fillRect/>
          </a:stretch>
        </p:blipFill>
        <p:spPr bwMode="auto">
          <a:xfrm>
            <a:off x="827584" y="2947067"/>
            <a:ext cx="3887788" cy="3887787"/>
          </a:xfrm>
          <a:prstGeom prst="rect">
            <a:avLst/>
          </a:prstGeom>
          <a:noFill/>
          <a:ln w="9525">
            <a:noFill/>
            <a:miter lim="800000"/>
            <a:headEnd/>
            <a:tailEnd/>
          </a:ln>
        </p:spPr>
      </p:pic>
      <p:pic>
        <p:nvPicPr>
          <p:cNvPr id="1026" name="Picture 2"/>
          <p:cNvPicPr>
            <a:picLocks noChangeAspect="1" noChangeArrowheads="1"/>
          </p:cNvPicPr>
          <p:nvPr/>
        </p:nvPicPr>
        <p:blipFill rotWithShape="1">
          <a:blip r:embed="rId4">
            <a:extLst>
              <a:ext uri="{28A0092B-C50C-407E-A947-70E740481C1C}">
                <a14:useLocalDpi xmlns:a14="http://schemas.microsoft.com/office/drawing/2010/main" val="0"/>
              </a:ext>
            </a:extLst>
          </a:blip>
          <a:srcRect l="12849" r="30930"/>
          <a:stretch/>
        </p:blipFill>
        <p:spPr bwMode="auto">
          <a:xfrm>
            <a:off x="4921359" y="5157192"/>
            <a:ext cx="3808071" cy="15811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p:txBody>
          <a:bodyPr/>
          <a:lstStyle/>
          <a:p>
            <a:pPr eaLnBrk="1" hangingPunct="1">
              <a:defRPr/>
            </a:pPr>
            <a:r>
              <a:rPr lang="en-GB" sz="3200" dirty="0" smtClean="0"/>
              <a:t>How does archaeological practice operate? </a:t>
            </a:r>
            <a:r>
              <a:rPr lang="en-GB" sz="3200" b="1" dirty="0" smtClean="0"/>
              <a:t>The general model </a:t>
            </a:r>
            <a:r>
              <a:rPr lang="en-GB" sz="3200" b="1" smtClean="0"/>
              <a:t>(Present)</a:t>
            </a:r>
            <a:r>
              <a:rPr lang="en-GB" sz="3600" b="1" smtClean="0"/>
              <a:t/>
            </a:r>
            <a:br>
              <a:rPr lang="en-GB" sz="3600" b="1" smtClean="0"/>
            </a:br>
            <a:endParaRPr lang="en-GB" sz="3600" b="1" smtClean="0"/>
          </a:p>
        </p:txBody>
      </p:sp>
      <p:sp>
        <p:nvSpPr>
          <p:cNvPr id="4099" name="Rectangle 3"/>
          <p:cNvSpPr>
            <a:spLocks noGrp="1" noChangeArrowheads="1"/>
          </p:cNvSpPr>
          <p:nvPr>
            <p:ph type="body" idx="4294967295"/>
          </p:nvPr>
        </p:nvSpPr>
        <p:spPr/>
        <p:txBody>
          <a:bodyPr/>
          <a:lstStyle/>
          <a:p>
            <a:pPr eaLnBrk="1" hangingPunct="1">
              <a:lnSpc>
                <a:spcPct val="90000"/>
              </a:lnSpc>
              <a:defRPr/>
            </a:pPr>
            <a:r>
              <a:rPr lang="en-GB" sz="2400" smtClean="0"/>
              <a:t>Archaeologists can identify the processes which created those material remains because many of those processes are not unique to the past but are also observable as occurring in the present. (Here hand prints from contemporary context in Tunnel Creek, Australia)</a:t>
            </a:r>
          </a:p>
          <a:p>
            <a:pPr eaLnBrk="1" hangingPunct="1">
              <a:lnSpc>
                <a:spcPct val="90000"/>
              </a:lnSpc>
              <a:defRPr/>
            </a:pPr>
            <a:endParaRPr lang="en-GB" sz="2400" smtClean="0"/>
          </a:p>
        </p:txBody>
      </p:sp>
      <p:pic>
        <p:nvPicPr>
          <p:cNvPr id="5124" name="Picture 4" descr="http://t1.gstatic.com/images?q=tbn:ANd9GcTtJOgNwKLbTZtrREuHC9B3TzIiugJSaYNW4t5oJ7VgQ1zsB-0&amp;t=1&amp;usg=__PlvUM4bGOFt2DrrcAhT3kQQx404="/>
          <p:cNvPicPr>
            <a:picLocks noChangeAspect="1" noChangeArrowheads="1"/>
          </p:cNvPicPr>
          <p:nvPr/>
        </p:nvPicPr>
        <p:blipFill>
          <a:blip r:embed="rId3"/>
          <a:srcRect/>
          <a:stretch>
            <a:fillRect/>
          </a:stretch>
        </p:blipFill>
        <p:spPr bwMode="auto">
          <a:xfrm>
            <a:off x="4643438" y="4005263"/>
            <a:ext cx="3929062" cy="2638425"/>
          </a:xfrm>
          <a:prstGeom prst="rect">
            <a:avLst/>
          </a:prstGeom>
          <a:noFill/>
          <a:ln w="9525">
            <a:noFill/>
            <a:miter lim="800000"/>
            <a:headEnd/>
            <a:tailEnd/>
          </a:ln>
        </p:spPr>
      </p:pic>
      <p:pic>
        <p:nvPicPr>
          <p:cNvPr id="5125" name="Picture 4" descr="http://c.photoshelter.com/img-get/I00006GFHS9iYcWw/t/170/I00006GFHS9iYcWw.jpg"/>
          <p:cNvPicPr>
            <a:picLocks noChangeAspect="1" noChangeArrowheads="1"/>
          </p:cNvPicPr>
          <p:nvPr/>
        </p:nvPicPr>
        <p:blipFill>
          <a:blip r:embed="rId4"/>
          <a:srcRect/>
          <a:stretch>
            <a:fillRect/>
          </a:stretch>
        </p:blipFill>
        <p:spPr bwMode="auto">
          <a:xfrm>
            <a:off x="1116013" y="3716338"/>
            <a:ext cx="2044700" cy="299720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idx="4294967295"/>
          </p:nvPr>
        </p:nvSpPr>
        <p:spPr/>
        <p:txBody>
          <a:bodyPr/>
          <a:lstStyle/>
          <a:p>
            <a:pPr eaLnBrk="1" hangingPunct="1">
              <a:defRPr/>
            </a:pPr>
            <a:r>
              <a:rPr lang="en-GB" sz="3200" smtClean="0"/>
              <a:t>How does archaeological practice operate? </a:t>
            </a:r>
            <a:r>
              <a:rPr lang="en-GB" sz="3200" b="1" smtClean="0"/>
              <a:t>The general model</a:t>
            </a:r>
            <a:r>
              <a:rPr lang="en-GB" sz="3600" b="1" smtClean="0"/>
              <a:t/>
            </a:r>
            <a:br>
              <a:rPr lang="en-GB" sz="3600" b="1" smtClean="0"/>
            </a:br>
            <a:endParaRPr lang="en-GB" sz="3600" b="1" smtClean="0"/>
          </a:p>
        </p:txBody>
      </p:sp>
      <p:sp>
        <p:nvSpPr>
          <p:cNvPr id="5123" name="Rectangle 3"/>
          <p:cNvSpPr>
            <a:spLocks noGrp="1" noChangeArrowheads="1"/>
          </p:cNvSpPr>
          <p:nvPr>
            <p:ph type="body" idx="4294967295"/>
          </p:nvPr>
        </p:nvSpPr>
        <p:spPr/>
        <p:txBody>
          <a:bodyPr/>
          <a:lstStyle/>
          <a:p>
            <a:pPr eaLnBrk="1" hangingPunct="1">
              <a:lnSpc>
                <a:spcPct val="90000"/>
              </a:lnSpc>
              <a:defRPr/>
            </a:pPr>
            <a:r>
              <a:rPr lang="en-GB" sz="2400" smtClean="0"/>
              <a:t>We therefore interpret those material remains by reference to our contemporary understandings of the nature of the human, physical world.</a:t>
            </a:r>
          </a:p>
        </p:txBody>
      </p:sp>
      <p:pic>
        <p:nvPicPr>
          <p:cNvPr id="6148" name="Picture 2" descr="http://t2.gstatic.com/images?q=tbn:ANd9GcQja7NKwHQDHs6P5xVfvv1FwGqLZFa5hhR5lvhMgBUA_4i7AVU&amp;t=1&amp;usg=__x8-QgqDdBJIypF7y1oueo4gIbJQ="/>
          <p:cNvPicPr>
            <a:picLocks noChangeAspect="1" noChangeArrowheads="1"/>
          </p:cNvPicPr>
          <p:nvPr/>
        </p:nvPicPr>
        <p:blipFill>
          <a:blip r:embed="rId3"/>
          <a:srcRect/>
          <a:stretch>
            <a:fillRect/>
          </a:stretch>
        </p:blipFill>
        <p:spPr bwMode="auto">
          <a:xfrm>
            <a:off x="500063" y="3429000"/>
            <a:ext cx="3649662" cy="2428875"/>
          </a:xfrm>
          <a:prstGeom prst="rect">
            <a:avLst/>
          </a:prstGeom>
          <a:noFill/>
          <a:ln w="9525">
            <a:noFill/>
            <a:miter lim="800000"/>
            <a:headEnd/>
            <a:tailEnd/>
          </a:ln>
        </p:spPr>
      </p:pic>
      <p:pic>
        <p:nvPicPr>
          <p:cNvPr id="6149" name="Picture 2" descr="http://mc2.vicnet.net.au/home/aura/web/10143553941a.jpg"/>
          <p:cNvPicPr>
            <a:picLocks noChangeAspect="1" noChangeArrowheads="1"/>
          </p:cNvPicPr>
          <p:nvPr/>
        </p:nvPicPr>
        <p:blipFill>
          <a:blip r:embed="rId4"/>
          <a:srcRect/>
          <a:stretch>
            <a:fillRect/>
          </a:stretch>
        </p:blipFill>
        <p:spPr bwMode="auto">
          <a:xfrm>
            <a:off x="4500563" y="3429000"/>
            <a:ext cx="3584575" cy="2428875"/>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6" descr="ANd9GcTmlrf1u0nLWOqnGtVtaov7EDi6GsGdpfNbzlEGHV0TyMf5M3E&amp;t=1&amp;usg=__GOS5gWr7t0ZLWBLab6o6DehpKkE="/>
          <p:cNvPicPr>
            <a:picLocks noChangeAspect="1" noChangeArrowheads="1"/>
          </p:cNvPicPr>
          <p:nvPr/>
        </p:nvPicPr>
        <p:blipFill>
          <a:blip r:embed="rId3"/>
          <a:srcRect/>
          <a:stretch>
            <a:fillRect/>
          </a:stretch>
        </p:blipFill>
        <p:spPr bwMode="auto">
          <a:xfrm>
            <a:off x="404522" y="453799"/>
            <a:ext cx="4206121" cy="2951634"/>
          </a:xfrm>
          <a:prstGeom prst="rect">
            <a:avLst/>
          </a:prstGeom>
          <a:noFill/>
          <a:ln w="9525">
            <a:noFill/>
            <a:miter lim="800000"/>
            <a:headEnd/>
            <a:tailEnd/>
          </a:ln>
        </p:spPr>
      </p:pic>
      <p:pic>
        <p:nvPicPr>
          <p:cNvPr id="7171" name="Picture 8" descr="ANd9GcSFSvhPVXA9ege5tDOHxdm8_9U3hu5ql78ahZl5I-4009J9eb4&amp;t=1&amp;usg=__xWNhZM7Z7D-bavXN_fPXCdL23lg="/>
          <p:cNvPicPr>
            <a:picLocks noChangeAspect="1" noChangeArrowheads="1"/>
          </p:cNvPicPr>
          <p:nvPr/>
        </p:nvPicPr>
        <p:blipFill>
          <a:blip r:embed="rId4"/>
          <a:srcRect/>
          <a:stretch>
            <a:fillRect/>
          </a:stretch>
        </p:blipFill>
        <p:spPr bwMode="auto">
          <a:xfrm>
            <a:off x="4571999" y="3644900"/>
            <a:ext cx="4335431" cy="3096468"/>
          </a:xfrm>
          <a:prstGeom prst="rect">
            <a:avLst/>
          </a:prstGeom>
          <a:noFill/>
          <a:ln w="9525">
            <a:noFill/>
            <a:miter lim="800000"/>
            <a:headEnd/>
            <a:tailEnd/>
          </a:ln>
        </p:spPr>
      </p:pic>
      <p:sp>
        <p:nvSpPr>
          <p:cNvPr id="7172" name="Text Box 9"/>
          <p:cNvSpPr txBox="1">
            <a:spLocks noChangeArrowheads="1"/>
          </p:cNvSpPr>
          <p:nvPr/>
        </p:nvSpPr>
        <p:spPr bwMode="auto">
          <a:xfrm>
            <a:off x="4551363" y="1452563"/>
            <a:ext cx="4592637" cy="954107"/>
          </a:xfrm>
          <a:prstGeom prst="rect">
            <a:avLst/>
          </a:prstGeom>
          <a:noFill/>
          <a:ln w="9525">
            <a:noFill/>
            <a:miter lim="800000"/>
            <a:headEnd/>
            <a:tailEnd/>
          </a:ln>
        </p:spPr>
        <p:txBody>
          <a:bodyPr wrap="square">
            <a:spAutoFit/>
          </a:bodyPr>
          <a:lstStyle/>
          <a:p>
            <a:r>
              <a:rPr lang="en-GB" sz="2800" dirty="0" smtClean="0">
                <a:effectLst>
                  <a:outerShdw blurRad="38100" dist="38100" dir="2700000" algn="tl">
                    <a:srgbClr val="000000">
                      <a:alpha val="43137"/>
                    </a:srgbClr>
                  </a:outerShdw>
                </a:effectLst>
                <a:latin typeface="Arial" charset="0"/>
              </a:rPr>
              <a:t>‘statics’ present archaeological record</a:t>
            </a:r>
            <a:endParaRPr lang="en-GB" sz="2800" dirty="0">
              <a:effectLst>
                <a:outerShdw blurRad="38100" dist="38100" dir="2700000" algn="tl">
                  <a:srgbClr val="000000">
                    <a:alpha val="43137"/>
                  </a:srgbClr>
                </a:outerShdw>
              </a:effectLst>
              <a:latin typeface="Arial" charset="0"/>
            </a:endParaRPr>
          </a:p>
        </p:txBody>
      </p:sp>
      <p:sp>
        <p:nvSpPr>
          <p:cNvPr id="7173" name="Text Box 10"/>
          <p:cNvSpPr txBox="1">
            <a:spLocks noChangeArrowheads="1"/>
          </p:cNvSpPr>
          <p:nvPr/>
        </p:nvSpPr>
        <p:spPr bwMode="auto">
          <a:xfrm>
            <a:off x="1907704" y="5053013"/>
            <a:ext cx="2880320" cy="954107"/>
          </a:xfrm>
          <a:prstGeom prst="rect">
            <a:avLst/>
          </a:prstGeom>
          <a:noFill/>
          <a:ln w="9525">
            <a:noFill/>
            <a:miter lim="800000"/>
            <a:headEnd/>
            <a:tailEnd/>
          </a:ln>
        </p:spPr>
        <p:txBody>
          <a:bodyPr wrap="square">
            <a:spAutoFit/>
          </a:bodyPr>
          <a:lstStyle/>
          <a:p>
            <a:r>
              <a:rPr lang="en-GB" sz="2800" dirty="0" smtClean="0">
                <a:latin typeface="Arial" charset="0"/>
              </a:rPr>
              <a:t>‘</a:t>
            </a:r>
            <a:r>
              <a:rPr lang="en-GB" sz="2800" dirty="0" smtClean="0">
                <a:effectLst>
                  <a:outerShdw blurRad="38100" dist="38100" dir="2700000" algn="tl">
                    <a:srgbClr val="000000">
                      <a:alpha val="43137"/>
                    </a:srgbClr>
                  </a:outerShdw>
                </a:effectLst>
                <a:latin typeface="Arial" charset="0"/>
              </a:rPr>
              <a:t>dynamics’ past processes</a:t>
            </a:r>
            <a:endParaRPr lang="en-GB" sz="2800" dirty="0">
              <a:effectLst>
                <a:outerShdw blurRad="38100" dist="38100" dir="2700000" algn="tl">
                  <a:srgbClr val="000000">
                    <a:alpha val="43137"/>
                  </a:srgbClr>
                </a:outerShdw>
              </a:effectLst>
              <a:latin typeface="Arial"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idx="4294967295"/>
          </p:nvPr>
        </p:nvSpPr>
        <p:spPr/>
        <p:txBody>
          <a:bodyPr/>
          <a:lstStyle/>
          <a:p>
            <a:pPr eaLnBrk="1" hangingPunct="1">
              <a:defRPr/>
            </a:pPr>
            <a:r>
              <a:rPr lang="en-GB" sz="3600" smtClean="0"/>
              <a:t>The concept of uniformitarianism</a:t>
            </a:r>
          </a:p>
        </p:txBody>
      </p:sp>
      <p:sp>
        <p:nvSpPr>
          <p:cNvPr id="7171" name="Content Placeholder 2"/>
          <p:cNvSpPr>
            <a:spLocks noGrp="1"/>
          </p:cNvSpPr>
          <p:nvPr>
            <p:ph idx="4294967295"/>
          </p:nvPr>
        </p:nvSpPr>
        <p:spPr>
          <a:xfrm>
            <a:off x="457200" y="1484785"/>
            <a:ext cx="8229600" cy="4611216"/>
          </a:xfrm>
        </p:spPr>
        <p:txBody>
          <a:bodyPr/>
          <a:lstStyle/>
          <a:p>
            <a:pPr eaLnBrk="1" hangingPunct="1">
              <a:defRPr/>
            </a:pPr>
            <a:r>
              <a:rPr lang="en-GB" sz="2400" dirty="0" smtClean="0"/>
              <a:t>In contrast to the then prevailing theories of the development of the earth, such as catastrophism, biblical accounts.</a:t>
            </a:r>
          </a:p>
          <a:p>
            <a:pPr eaLnBrk="1" hangingPunct="1">
              <a:defRPr/>
            </a:pPr>
            <a:r>
              <a:rPr lang="en-GB" sz="2400" dirty="0" smtClean="0"/>
              <a:t>‘gradualism’ natural process took many thousands of years</a:t>
            </a:r>
          </a:p>
          <a:p>
            <a:pPr eaLnBrk="1" hangingPunct="1">
              <a:defRPr/>
            </a:pPr>
            <a:r>
              <a:rPr lang="en-GB" sz="2400" dirty="0" smtClean="0"/>
              <a:t>gradual, continuous and uniform</a:t>
            </a:r>
          </a:p>
        </p:txBody>
      </p:sp>
      <p:pic>
        <p:nvPicPr>
          <p:cNvPr id="8196" name="Picture 6" descr="ANd9GcQbMK7aAyi5Wr7XSz2DHy598LHUUpgSmK7aoLjqdyRB4ZMVa3s&amp;t=1&amp;usg=__OeuOlZ3-CpJ__cOkOKMws5dPtg8="/>
          <p:cNvPicPr>
            <a:picLocks noChangeAspect="1" noChangeArrowheads="1"/>
          </p:cNvPicPr>
          <p:nvPr/>
        </p:nvPicPr>
        <p:blipFill>
          <a:blip r:embed="rId3"/>
          <a:srcRect/>
          <a:stretch>
            <a:fillRect/>
          </a:stretch>
        </p:blipFill>
        <p:spPr bwMode="auto">
          <a:xfrm>
            <a:off x="4932040" y="3973798"/>
            <a:ext cx="3528392" cy="2850068"/>
          </a:xfrm>
          <a:prstGeom prst="rect">
            <a:avLst/>
          </a:prstGeom>
          <a:noFill/>
          <a:ln w="9525">
            <a:noFill/>
            <a:miter lim="800000"/>
            <a:headEnd/>
            <a:tailEnd/>
          </a:ln>
        </p:spPr>
      </p:pic>
      <p:sp>
        <p:nvSpPr>
          <p:cNvPr id="8197" name="AutoShape 8" descr="Z"/>
          <p:cNvSpPr>
            <a:spLocks noChangeAspect="1" noChangeArrowheads="1"/>
          </p:cNvSpPr>
          <p:nvPr/>
        </p:nvSpPr>
        <p:spPr bwMode="auto">
          <a:xfrm>
            <a:off x="3338513" y="2505075"/>
            <a:ext cx="2466975" cy="1847850"/>
          </a:xfrm>
          <a:prstGeom prst="rect">
            <a:avLst/>
          </a:prstGeom>
          <a:noFill/>
          <a:ln w="9525">
            <a:noFill/>
            <a:miter lim="800000"/>
            <a:headEnd/>
            <a:tailEnd/>
          </a:ln>
        </p:spPr>
        <p:txBody>
          <a:bodyPr/>
          <a:lstStyle/>
          <a:p>
            <a:endParaRPr lang="en-US"/>
          </a:p>
        </p:txBody>
      </p:sp>
      <p:sp>
        <p:nvSpPr>
          <p:cNvPr id="8198" name="AutoShape 10" descr="Z"/>
          <p:cNvSpPr>
            <a:spLocks noChangeAspect="1" noChangeArrowheads="1"/>
          </p:cNvSpPr>
          <p:nvPr/>
        </p:nvSpPr>
        <p:spPr bwMode="auto">
          <a:xfrm>
            <a:off x="3338513" y="2505075"/>
            <a:ext cx="2466975" cy="1847850"/>
          </a:xfrm>
          <a:prstGeom prst="rect">
            <a:avLst/>
          </a:prstGeom>
          <a:noFill/>
          <a:ln w="9525">
            <a:noFill/>
            <a:miter lim="800000"/>
            <a:headEnd/>
            <a:tailEnd/>
          </a:ln>
        </p:spPr>
        <p:txBody>
          <a:bodyPr/>
          <a:lstStyle/>
          <a:p>
            <a:endParaRPr lang="en-US"/>
          </a:p>
        </p:txBody>
      </p:sp>
      <p:pic>
        <p:nvPicPr>
          <p:cNvPr id="8199" name="Picture 12" descr="John_Martin_Painting"/>
          <p:cNvPicPr>
            <a:picLocks noChangeAspect="1" noChangeArrowheads="1"/>
          </p:cNvPicPr>
          <p:nvPr/>
        </p:nvPicPr>
        <p:blipFill>
          <a:blip r:embed="rId4"/>
          <a:srcRect/>
          <a:stretch>
            <a:fillRect/>
          </a:stretch>
        </p:blipFill>
        <p:spPr bwMode="auto">
          <a:xfrm>
            <a:off x="251520" y="3973798"/>
            <a:ext cx="4464496" cy="2848166"/>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3562"/>
            <a:ext cx="9145787" cy="68615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234674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idx="4294967295"/>
          </p:nvPr>
        </p:nvSpPr>
        <p:spPr>
          <a:xfrm>
            <a:off x="457200" y="0"/>
            <a:ext cx="8229600" cy="1752600"/>
          </a:xfrm>
        </p:spPr>
        <p:txBody>
          <a:bodyPr/>
          <a:lstStyle/>
          <a:p>
            <a:pPr eaLnBrk="1" hangingPunct="1">
              <a:defRPr/>
            </a:pPr>
            <a:r>
              <a:rPr lang="en-GB" sz="3600" dirty="0" smtClean="0"/>
              <a:t>The concept of uniformitarianism</a:t>
            </a:r>
          </a:p>
        </p:txBody>
      </p:sp>
      <p:sp>
        <p:nvSpPr>
          <p:cNvPr id="8195" name="Content Placeholder 2"/>
          <p:cNvSpPr>
            <a:spLocks noGrp="1"/>
          </p:cNvSpPr>
          <p:nvPr>
            <p:ph idx="4294967295"/>
          </p:nvPr>
        </p:nvSpPr>
        <p:spPr>
          <a:xfrm>
            <a:off x="500063" y="1196752"/>
            <a:ext cx="8429625" cy="4686523"/>
          </a:xfrm>
        </p:spPr>
        <p:txBody>
          <a:bodyPr/>
          <a:lstStyle/>
          <a:p>
            <a:pPr eaLnBrk="1" hangingPunct="1">
              <a:defRPr/>
            </a:pPr>
            <a:r>
              <a:rPr lang="en-GB" sz="2400" dirty="0" smtClean="0"/>
              <a:t>a term derived from, principally, geology.</a:t>
            </a:r>
          </a:p>
          <a:p>
            <a:pPr eaLnBrk="1" hangingPunct="1">
              <a:defRPr/>
            </a:pPr>
            <a:r>
              <a:rPr lang="en-GB" sz="2400" dirty="0" smtClean="0"/>
              <a:t>developed by several individuals, James Hutton and Charles Lyell, based on ideas, concepts founded much earlier in time.</a:t>
            </a:r>
          </a:p>
          <a:p>
            <a:pPr eaLnBrk="1" hangingPunct="1">
              <a:defRPr/>
            </a:pPr>
            <a:r>
              <a:rPr lang="en-GB" sz="2400" dirty="0" smtClean="0"/>
              <a:t>principle used in biogeography (ecology) as well as archaeology, geology etc.</a:t>
            </a:r>
          </a:p>
        </p:txBody>
      </p:sp>
      <p:pic>
        <p:nvPicPr>
          <p:cNvPr id="9220" name="Picture 9" descr="http://t0.gstatic.com/images?q=tbn:ANd9GcRi7FWyIw_MKk7B-FtoJH-Py4H2IYT2XfotfyGZF3UV1Joojr4&amp;t=1&amp;usg=__QLG3htXpWkVBsgnLKc3bZXxAipo="/>
          <p:cNvPicPr>
            <a:picLocks noChangeAspect="1" noChangeArrowheads="1"/>
          </p:cNvPicPr>
          <p:nvPr/>
        </p:nvPicPr>
        <p:blipFill>
          <a:blip r:embed="rId3"/>
          <a:srcRect/>
          <a:stretch>
            <a:fillRect/>
          </a:stretch>
        </p:blipFill>
        <p:spPr bwMode="auto">
          <a:xfrm>
            <a:off x="1840195" y="4082291"/>
            <a:ext cx="1781175" cy="2286000"/>
          </a:xfrm>
          <a:prstGeom prst="rect">
            <a:avLst/>
          </a:prstGeom>
          <a:noFill/>
          <a:ln w="9525">
            <a:noFill/>
            <a:miter lim="800000"/>
            <a:headEnd/>
            <a:tailEnd/>
          </a:ln>
        </p:spPr>
      </p:pic>
      <p:pic>
        <p:nvPicPr>
          <p:cNvPr id="9221" name="Picture 15" descr="http://upload.wikimedia.org/wikipedia/commons/thumb/0/0a/Hutton_Unconformity_%2C_Jedburgh.jpg/220px-Hutton_Unconformity_%2C_Jedburgh.jpg">
            <a:hlinkClick r:id="rId4"/>
          </p:cNvPr>
          <p:cNvPicPr>
            <a:picLocks noChangeAspect="1" noChangeArrowheads="1"/>
          </p:cNvPicPr>
          <p:nvPr/>
        </p:nvPicPr>
        <p:blipFill>
          <a:blip r:embed="rId5"/>
          <a:srcRect/>
          <a:stretch>
            <a:fillRect/>
          </a:stretch>
        </p:blipFill>
        <p:spPr bwMode="auto">
          <a:xfrm>
            <a:off x="5580112" y="3267085"/>
            <a:ext cx="2520280" cy="3585671"/>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4"/>
          <p:cNvSpPr>
            <a:spLocks noGrp="1" noChangeArrowheads="1"/>
          </p:cNvSpPr>
          <p:nvPr>
            <p:ph type="title" idx="4294967295"/>
          </p:nvPr>
        </p:nvSpPr>
        <p:spPr/>
        <p:txBody>
          <a:bodyPr/>
          <a:lstStyle/>
          <a:p>
            <a:pPr eaLnBrk="1" hangingPunct="1">
              <a:defRPr/>
            </a:pPr>
            <a:r>
              <a:rPr lang="en-GB" sz="3600" b="1" dirty="0" smtClean="0"/>
              <a:t/>
            </a:r>
            <a:br>
              <a:rPr lang="en-GB" sz="3600" b="1" dirty="0" smtClean="0"/>
            </a:br>
            <a:r>
              <a:rPr lang="en-GB" sz="2800" dirty="0" smtClean="0"/>
              <a:t>Uniformitarianism </a:t>
            </a:r>
            <a:br>
              <a:rPr lang="en-GB" sz="2800" dirty="0" smtClean="0"/>
            </a:br>
            <a:r>
              <a:rPr lang="en-GB" sz="2800" dirty="0" smtClean="0"/>
              <a:t/>
            </a:r>
            <a:br>
              <a:rPr lang="en-GB" sz="2800" dirty="0" smtClean="0"/>
            </a:br>
            <a:r>
              <a:rPr lang="en-GB" sz="2800" dirty="0" smtClean="0"/>
              <a:t>"The Present is the Key to the Past"</a:t>
            </a:r>
            <a:br>
              <a:rPr lang="en-GB" sz="2800" dirty="0" smtClean="0"/>
            </a:br>
            <a:endParaRPr lang="en-GB" sz="2800" dirty="0" smtClean="0"/>
          </a:p>
        </p:txBody>
      </p:sp>
      <p:sp>
        <p:nvSpPr>
          <p:cNvPr id="9219" name="Rectangle 9"/>
          <p:cNvSpPr>
            <a:spLocks noGrp="1" noChangeArrowheads="1"/>
          </p:cNvSpPr>
          <p:nvPr>
            <p:ph type="body" idx="4294967295"/>
          </p:nvPr>
        </p:nvSpPr>
        <p:spPr>
          <a:xfrm>
            <a:off x="10344" y="1844824"/>
            <a:ext cx="5338936" cy="4251176"/>
          </a:xfrm>
        </p:spPr>
        <p:txBody>
          <a:bodyPr/>
          <a:lstStyle/>
          <a:p>
            <a:pPr eaLnBrk="1" hangingPunct="1">
              <a:lnSpc>
                <a:spcPct val="80000"/>
              </a:lnSpc>
              <a:defRPr/>
            </a:pPr>
            <a:endParaRPr lang="en-GB" sz="2400" dirty="0" smtClean="0"/>
          </a:p>
          <a:p>
            <a:pPr eaLnBrk="1" hangingPunct="1">
              <a:lnSpc>
                <a:spcPct val="80000"/>
              </a:lnSpc>
              <a:defRPr/>
            </a:pPr>
            <a:r>
              <a:rPr lang="en-GB" sz="2400" dirty="0" smtClean="0"/>
              <a:t>that processes in the present are the same as those in the past. </a:t>
            </a:r>
          </a:p>
          <a:p>
            <a:pPr eaLnBrk="1" hangingPunct="1">
              <a:lnSpc>
                <a:spcPct val="80000"/>
              </a:lnSpc>
              <a:defRPr/>
            </a:pPr>
            <a:endParaRPr lang="en-GB" sz="2400" dirty="0" smtClean="0"/>
          </a:p>
          <a:p>
            <a:pPr eaLnBrk="1" hangingPunct="1">
              <a:lnSpc>
                <a:spcPct val="80000"/>
              </a:lnSpc>
              <a:defRPr/>
            </a:pPr>
            <a:r>
              <a:rPr lang="en-GB" sz="2400" dirty="0" smtClean="0"/>
              <a:t>that, the physical forces working today to alter the earth were also in force and working in the same way in the past.</a:t>
            </a:r>
          </a:p>
          <a:p>
            <a:pPr eaLnBrk="1" hangingPunct="1">
              <a:lnSpc>
                <a:spcPct val="80000"/>
              </a:lnSpc>
              <a:defRPr/>
            </a:pPr>
            <a:endParaRPr lang="en-GB" sz="2400" dirty="0" smtClean="0"/>
          </a:p>
          <a:p>
            <a:pPr eaLnBrk="1" hangingPunct="1">
              <a:lnSpc>
                <a:spcPct val="80000"/>
              </a:lnSpc>
              <a:defRPr/>
            </a:pPr>
            <a:r>
              <a:rPr lang="en-GB" sz="2400" dirty="0" smtClean="0"/>
              <a:t>that processes were uniform in both time and space. </a:t>
            </a:r>
          </a:p>
          <a:p>
            <a:pPr eaLnBrk="1" hangingPunct="1">
              <a:lnSpc>
                <a:spcPct val="80000"/>
              </a:lnSpc>
              <a:defRPr/>
            </a:pPr>
            <a:endParaRPr lang="en-GB" sz="2400" dirty="0" smtClean="0"/>
          </a:p>
          <a:p>
            <a:pPr eaLnBrk="1" hangingPunct="1">
              <a:lnSpc>
                <a:spcPct val="80000"/>
              </a:lnSpc>
              <a:defRPr/>
            </a:pPr>
            <a:endParaRPr lang="en-GB" sz="3600" dirty="0" smtClean="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5171" y="2492896"/>
            <a:ext cx="4111933" cy="27363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idx="4294967295"/>
          </p:nvPr>
        </p:nvSpPr>
        <p:spPr/>
        <p:txBody>
          <a:bodyPr/>
          <a:lstStyle/>
          <a:p>
            <a:pPr eaLnBrk="1" hangingPunct="1">
              <a:defRPr/>
            </a:pPr>
            <a:r>
              <a:rPr lang="en-GB" sz="3600" dirty="0" smtClean="0"/>
              <a:t>See it in the natural world</a:t>
            </a:r>
          </a:p>
        </p:txBody>
      </p:sp>
      <p:sp>
        <p:nvSpPr>
          <p:cNvPr id="10243" name="Content Placeholder 2"/>
          <p:cNvSpPr>
            <a:spLocks noGrp="1"/>
          </p:cNvSpPr>
          <p:nvPr>
            <p:ph idx="4294967295"/>
          </p:nvPr>
        </p:nvSpPr>
        <p:spPr>
          <a:xfrm>
            <a:off x="457200" y="1484313"/>
            <a:ext cx="8229600" cy="4611687"/>
          </a:xfrm>
        </p:spPr>
        <p:txBody>
          <a:bodyPr/>
          <a:lstStyle/>
          <a:p>
            <a:pPr eaLnBrk="1" hangingPunct="1">
              <a:defRPr/>
            </a:pPr>
            <a:r>
              <a:rPr lang="en-GB" dirty="0" smtClean="0"/>
              <a:t>Ancient rocks preserve the physical forces that have acted on them</a:t>
            </a:r>
          </a:p>
        </p:txBody>
      </p:sp>
      <p:pic>
        <p:nvPicPr>
          <p:cNvPr id="11268" name="Picture 5" descr="http://scienceblogs.com/highlyallochthonous/2008/03/gp9b.jpg"/>
          <p:cNvPicPr>
            <a:picLocks noChangeAspect="1" noChangeArrowheads="1"/>
          </p:cNvPicPr>
          <p:nvPr/>
        </p:nvPicPr>
        <p:blipFill>
          <a:blip r:embed="rId3"/>
          <a:srcRect/>
          <a:stretch>
            <a:fillRect/>
          </a:stretch>
        </p:blipFill>
        <p:spPr bwMode="auto">
          <a:xfrm>
            <a:off x="1187450" y="2544763"/>
            <a:ext cx="5918200" cy="4321175"/>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6" name="Rectangle 4"/>
          <p:cNvSpPr>
            <a:spLocks noGrp="1" noChangeArrowheads="1"/>
          </p:cNvSpPr>
          <p:nvPr>
            <p:ph type="title"/>
          </p:nvPr>
        </p:nvSpPr>
        <p:spPr/>
        <p:txBody>
          <a:bodyPr/>
          <a:lstStyle/>
          <a:p>
            <a:pPr eaLnBrk="1" hangingPunct="1">
              <a:defRPr/>
            </a:pPr>
            <a:r>
              <a:rPr lang="en-GB" sz="4000" dirty="0" smtClean="0"/>
              <a:t>– how does this help Archaeology?</a:t>
            </a:r>
          </a:p>
        </p:txBody>
      </p:sp>
      <p:sp>
        <p:nvSpPr>
          <p:cNvPr id="44035" name="Rectangle 3"/>
          <p:cNvSpPr>
            <a:spLocks noGrp="1" noChangeArrowheads="1"/>
          </p:cNvSpPr>
          <p:nvPr>
            <p:ph type="body" idx="4294967295"/>
          </p:nvPr>
        </p:nvSpPr>
        <p:spPr>
          <a:xfrm>
            <a:off x="0" y="1600200"/>
            <a:ext cx="8229600" cy="4525963"/>
          </a:xfrm>
        </p:spPr>
        <p:txBody>
          <a:bodyPr/>
          <a:lstStyle/>
          <a:p>
            <a:pPr eaLnBrk="1" hangingPunct="1">
              <a:buFont typeface="Wingdings" pitchFamily="2" charset="2"/>
              <a:buNone/>
              <a:defRPr/>
            </a:pPr>
            <a:r>
              <a:rPr lang="en-GB" dirty="0" smtClean="0"/>
              <a:t>	‘Archaeologists can identify the processes which created those material remains because many of those processes are not unique to the past but are also observable as occurring in the present’.</a:t>
            </a:r>
          </a:p>
          <a:p>
            <a:pPr eaLnBrk="1" hangingPunct="1">
              <a:buFont typeface="Wingdings" pitchFamily="2" charset="2"/>
              <a:buNone/>
              <a:defRPr/>
            </a:pPr>
            <a:endParaRPr lang="en-GB" dirty="0"/>
          </a:p>
          <a:p>
            <a:pPr eaLnBrk="1" hangingPunct="1">
              <a:buFont typeface="Wingdings" pitchFamily="2" charset="2"/>
              <a:buNone/>
              <a:defRPr/>
            </a:pPr>
            <a:r>
              <a:rPr lang="en-GB" dirty="0" smtClean="0"/>
              <a:t>	Problem we face in Archaeology is – not ALL processes are visible, or observable.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3"/>
          <p:cNvSpPr>
            <a:spLocks noGrp="1"/>
          </p:cNvSpPr>
          <p:nvPr>
            <p:ph type="title" idx="4294967295"/>
          </p:nvPr>
        </p:nvSpPr>
        <p:spPr/>
        <p:txBody>
          <a:bodyPr/>
          <a:lstStyle/>
          <a:p>
            <a:pPr eaLnBrk="1" hangingPunct="1">
              <a:defRPr/>
            </a:pPr>
            <a:r>
              <a:rPr lang="en-GB" smtClean="0"/>
              <a:t>Christopher Hawkes’</a:t>
            </a:r>
            <a:br>
              <a:rPr lang="en-GB" smtClean="0"/>
            </a:br>
            <a:r>
              <a:rPr lang="en-GB" smtClean="0"/>
              <a:t> Ladder of Inference</a:t>
            </a:r>
          </a:p>
        </p:txBody>
      </p:sp>
      <p:pic>
        <p:nvPicPr>
          <p:cNvPr id="13315" name="Picture 2" descr="http://www.lopn.net/sitebuilder/images/Ladder_of_Inference-512x461.png"/>
          <p:cNvPicPr>
            <a:picLocks noChangeAspect="1" noChangeArrowheads="1"/>
          </p:cNvPicPr>
          <p:nvPr/>
        </p:nvPicPr>
        <p:blipFill>
          <a:blip r:embed="rId3"/>
          <a:srcRect l="11073" t="819" r="13287"/>
          <a:stretch>
            <a:fillRect/>
          </a:stretch>
        </p:blipFill>
        <p:spPr bwMode="auto">
          <a:xfrm>
            <a:off x="221457" y="1817687"/>
            <a:ext cx="4268787" cy="5040313"/>
          </a:xfrm>
          <a:prstGeom prst="rect">
            <a:avLst/>
          </a:prstGeom>
          <a:noFill/>
          <a:ln w="9525">
            <a:noFill/>
            <a:miter lim="800000"/>
            <a:headEnd/>
            <a:tailEnd/>
          </a:ln>
        </p:spPr>
      </p:pic>
      <p:sp>
        <p:nvSpPr>
          <p:cNvPr id="8" name="Left Arrow 7"/>
          <p:cNvSpPr/>
          <p:nvPr/>
        </p:nvSpPr>
        <p:spPr>
          <a:xfrm>
            <a:off x="3491880" y="5500688"/>
            <a:ext cx="1057895" cy="4841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800"/>
          </a:p>
        </p:txBody>
      </p:sp>
      <p:sp>
        <p:nvSpPr>
          <p:cNvPr id="9" name="Left Arrow 8"/>
          <p:cNvSpPr/>
          <p:nvPr/>
        </p:nvSpPr>
        <p:spPr>
          <a:xfrm>
            <a:off x="3347864" y="2071688"/>
            <a:ext cx="1214410" cy="484187"/>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800"/>
          </a:p>
        </p:txBody>
      </p:sp>
      <p:sp>
        <p:nvSpPr>
          <p:cNvPr id="11270" name="TextBox 9"/>
          <p:cNvSpPr txBox="1">
            <a:spLocks noChangeArrowheads="1"/>
          </p:cNvSpPr>
          <p:nvPr/>
        </p:nvSpPr>
        <p:spPr bwMode="auto">
          <a:xfrm>
            <a:off x="4549775" y="5019506"/>
            <a:ext cx="4643437"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charset="0"/>
              </a:defRPr>
            </a:lvl1pPr>
            <a:lvl2pPr marL="742950" indent="-285750" eaLnBrk="0" hangingPunct="0">
              <a:defRPr sz="2800">
                <a:solidFill>
                  <a:schemeClr val="tx1"/>
                </a:solidFill>
                <a:latin typeface="Arial" charset="0"/>
              </a:defRPr>
            </a:lvl2pPr>
            <a:lvl3pPr marL="1143000" indent="-228600" eaLnBrk="0" hangingPunct="0">
              <a:defRPr sz="2800">
                <a:solidFill>
                  <a:schemeClr val="tx1"/>
                </a:solidFill>
                <a:latin typeface="Arial" charset="0"/>
              </a:defRPr>
            </a:lvl3pPr>
            <a:lvl4pPr marL="1600200" indent="-228600" eaLnBrk="0" hangingPunct="0">
              <a:defRPr sz="2800">
                <a:solidFill>
                  <a:schemeClr val="tx1"/>
                </a:solidFill>
                <a:latin typeface="Arial" charset="0"/>
              </a:defRPr>
            </a:lvl4pPr>
            <a:lvl5pPr marL="2057400" indent="-228600" eaLnBrk="0" hangingPunct="0">
              <a:defRPr sz="2800">
                <a:solidFill>
                  <a:schemeClr val="tx1"/>
                </a:solidFill>
                <a:latin typeface="Arial" charset="0"/>
              </a:defRPr>
            </a:lvl5pPr>
            <a:lvl6pPr marL="2514600" indent="-228600" eaLnBrk="0" fontAlgn="base" hangingPunct="0">
              <a:spcBef>
                <a:spcPct val="0"/>
              </a:spcBef>
              <a:spcAft>
                <a:spcPct val="0"/>
              </a:spcAft>
              <a:defRPr sz="2800">
                <a:solidFill>
                  <a:schemeClr val="tx1"/>
                </a:solidFill>
                <a:latin typeface="Arial" charset="0"/>
              </a:defRPr>
            </a:lvl6pPr>
            <a:lvl7pPr marL="2971800" indent="-228600" eaLnBrk="0" fontAlgn="base" hangingPunct="0">
              <a:spcBef>
                <a:spcPct val="0"/>
              </a:spcBef>
              <a:spcAft>
                <a:spcPct val="0"/>
              </a:spcAft>
              <a:defRPr sz="2800">
                <a:solidFill>
                  <a:schemeClr val="tx1"/>
                </a:solidFill>
                <a:latin typeface="Arial" charset="0"/>
              </a:defRPr>
            </a:lvl7pPr>
            <a:lvl8pPr marL="3429000" indent="-228600" eaLnBrk="0" fontAlgn="base" hangingPunct="0">
              <a:spcBef>
                <a:spcPct val="0"/>
              </a:spcBef>
              <a:spcAft>
                <a:spcPct val="0"/>
              </a:spcAft>
              <a:defRPr sz="2800">
                <a:solidFill>
                  <a:schemeClr val="tx1"/>
                </a:solidFill>
                <a:latin typeface="Arial" charset="0"/>
              </a:defRPr>
            </a:lvl8pPr>
            <a:lvl9pPr marL="3886200" indent="-228600" eaLnBrk="0" fontAlgn="base" hangingPunct="0">
              <a:spcBef>
                <a:spcPct val="0"/>
              </a:spcBef>
              <a:spcAft>
                <a:spcPct val="0"/>
              </a:spcAft>
              <a:defRPr sz="2800">
                <a:solidFill>
                  <a:schemeClr val="tx1"/>
                </a:solidFill>
                <a:latin typeface="Arial" charset="0"/>
              </a:defRPr>
            </a:lvl9pPr>
          </a:lstStyle>
          <a:p>
            <a:pPr eaLnBrk="1" hangingPunct="1">
              <a:defRPr/>
            </a:pPr>
            <a:r>
              <a:rPr lang="en-GB" sz="2000" dirty="0" smtClean="0">
                <a:effectLst>
                  <a:outerShdw blurRad="38100" dist="38100" dir="2700000" algn="tl">
                    <a:srgbClr val="000000"/>
                  </a:outerShdw>
                </a:effectLst>
              </a:rPr>
              <a:t>unambiguous, observable</a:t>
            </a:r>
            <a:r>
              <a:rPr lang="en-GB" dirty="0" smtClean="0">
                <a:effectLst>
                  <a:outerShdw blurRad="38100" dist="38100" dir="2700000" algn="tl">
                    <a:srgbClr val="000000"/>
                  </a:outerShdw>
                </a:effectLst>
              </a:rPr>
              <a:t>, </a:t>
            </a:r>
            <a:r>
              <a:rPr lang="en-GB" sz="2000" dirty="0" smtClean="0">
                <a:effectLst>
                  <a:outerShdw blurRad="38100" dist="38100" dir="2700000" algn="tl">
                    <a:srgbClr val="000000"/>
                  </a:outerShdw>
                </a:effectLst>
              </a:rPr>
              <a:t>data, experiences e.g. raw flint outcrop, flint knapping as a process, making a flint to use, seeing the flint scatter</a:t>
            </a:r>
          </a:p>
        </p:txBody>
      </p:sp>
      <p:sp>
        <p:nvSpPr>
          <p:cNvPr id="11271" name="TextBox 10"/>
          <p:cNvSpPr txBox="1">
            <a:spLocks noChangeArrowheads="1"/>
          </p:cNvSpPr>
          <p:nvPr/>
        </p:nvSpPr>
        <p:spPr bwMode="auto">
          <a:xfrm>
            <a:off x="4562274" y="2000250"/>
            <a:ext cx="4643437"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charset="0"/>
              </a:defRPr>
            </a:lvl1pPr>
            <a:lvl2pPr marL="742950" indent="-285750" eaLnBrk="0" hangingPunct="0">
              <a:defRPr sz="2800">
                <a:solidFill>
                  <a:schemeClr val="tx1"/>
                </a:solidFill>
                <a:latin typeface="Arial" charset="0"/>
              </a:defRPr>
            </a:lvl2pPr>
            <a:lvl3pPr marL="1143000" indent="-228600" eaLnBrk="0" hangingPunct="0">
              <a:defRPr sz="2800">
                <a:solidFill>
                  <a:schemeClr val="tx1"/>
                </a:solidFill>
                <a:latin typeface="Arial" charset="0"/>
              </a:defRPr>
            </a:lvl3pPr>
            <a:lvl4pPr marL="1600200" indent="-228600" eaLnBrk="0" hangingPunct="0">
              <a:defRPr sz="2800">
                <a:solidFill>
                  <a:schemeClr val="tx1"/>
                </a:solidFill>
                <a:latin typeface="Arial" charset="0"/>
              </a:defRPr>
            </a:lvl4pPr>
            <a:lvl5pPr marL="2057400" indent="-228600" eaLnBrk="0" hangingPunct="0">
              <a:defRPr sz="2800">
                <a:solidFill>
                  <a:schemeClr val="tx1"/>
                </a:solidFill>
                <a:latin typeface="Arial" charset="0"/>
              </a:defRPr>
            </a:lvl5pPr>
            <a:lvl6pPr marL="2514600" indent="-228600" eaLnBrk="0" fontAlgn="base" hangingPunct="0">
              <a:spcBef>
                <a:spcPct val="0"/>
              </a:spcBef>
              <a:spcAft>
                <a:spcPct val="0"/>
              </a:spcAft>
              <a:defRPr sz="2800">
                <a:solidFill>
                  <a:schemeClr val="tx1"/>
                </a:solidFill>
                <a:latin typeface="Arial" charset="0"/>
              </a:defRPr>
            </a:lvl6pPr>
            <a:lvl7pPr marL="2971800" indent="-228600" eaLnBrk="0" fontAlgn="base" hangingPunct="0">
              <a:spcBef>
                <a:spcPct val="0"/>
              </a:spcBef>
              <a:spcAft>
                <a:spcPct val="0"/>
              </a:spcAft>
              <a:defRPr sz="2800">
                <a:solidFill>
                  <a:schemeClr val="tx1"/>
                </a:solidFill>
                <a:latin typeface="Arial" charset="0"/>
              </a:defRPr>
            </a:lvl7pPr>
            <a:lvl8pPr marL="3429000" indent="-228600" eaLnBrk="0" fontAlgn="base" hangingPunct="0">
              <a:spcBef>
                <a:spcPct val="0"/>
              </a:spcBef>
              <a:spcAft>
                <a:spcPct val="0"/>
              </a:spcAft>
              <a:defRPr sz="2800">
                <a:solidFill>
                  <a:schemeClr val="tx1"/>
                </a:solidFill>
                <a:latin typeface="Arial" charset="0"/>
              </a:defRPr>
            </a:lvl8pPr>
            <a:lvl9pPr marL="3886200" indent="-228600" eaLnBrk="0" fontAlgn="base" hangingPunct="0">
              <a:spcBef>
                <a:spcPct val="0"/>
              </a:spcBef>
              <a:spcAft>
                <a:spcPct val="0"/>
              </a:spcAft>
              <a:defRPr sz="2800">
                <a:solidFill>
                  <a:schemeClr val="tx1"/>
                </a:solidFill>
                <a:latin typeface="Arial" charset="0"/>
              </a:defRPr>
            </a:lvl9pPr>
          </a:lstStyle>
          <a:p>
            <a:pPr eaLnBrk="1" hangingPunct="1">
              <a:defRPr/>
            </a:pPr>
            <a:r>
              <a:rPr lang="en-GB" sz="2000" dirty="0" smtClean="0">
                <a:effectLst>
                  <a:outerShdw blurRad="38100" dist="38100" dir="2700000" algn="tl">
                    <a:srgbClr val="000000"/>
                  </a:outerShdw>
                </a:effectLst>
              </a:rPr>
              <a:t>ambiguous, not directly observable, assumption, belief e.g. exchange networks, the cultural context of tool making, kinship network etc.</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idx="4294967295"/>
          </p:nvPr>
        </p:nvSpPr>
        <p:spPr/>
        <p:txBody>
          <a:bodyPr/>
          <a:lstStyle/>
          <a:p>
            <a:pPr eaLnBrk="1" hangingPunct="1">
              <a:defRPr/>
            </a:pPr>
            <a:r>
              <a:rPr lang="en-GB" sz="3600" dirty="0" smtClean="0"/>
              <a:t>Great </a:t>
            </a:r>
            <a:r>
              <a:rPr lang="en-GB" sz="3600" dirty="0" err="1" smtClean="0"/>
              <a:t>Langdale</a:t>
            </a:r>
            <a:r>
              <a:rPr lang="en-GB" sz="3600" dirty="0" smtClean="0"/>
              <a:t> Axe factory</a:t>
            </a:r>
          </a:p>
        </p:txBody>
      </p:sp>
      <p:pic>
        <p:nvPicPr>
          <p:cNvPr id="14339" name="Picture 2" descr="http://photos12.flickr.com/13947683_08796486cb.jpg"/>
          <p:cNvPicPr>
            <a:picLocks noChangeAspect="1" noChangeArrowheads="1"/>
          </p:cNvPicPr>
          <p:nvPr/>
        </p:nvPicPr>
        <p:blipFill>
          <a:blip r:embed="rId3"/>
          <a:srcRect/>
          <a:stretch>
            <a:fillRect/>
          </a:stretch>
        </p:blipFill>
        <p:spPr bwMode="auto">
          <a:xfrm>
            <a:off x="285750" y="1419225"/>
            <a:ext cx="3905250" cy="2928938"/>
          </a:xfrm>
          <a:prstGeom prst="rect">
            <a:avLst/>
          </a:prstGeom>
          <a:noFill/>
          <a:ln w="9525">
            <a:noFill/>
            <a:miter lim="800000"/>
            <a:headEnd/>
            <a:tailEnd/>
          </a:ln>
        </p:spPr>
      </p:pic>
      <p:pic>
        <p:nvPicPr>
          <p:cNvPr id="14340" name="Picture 4" descr="http://www.letmespeaktothedriver.com/img_fullsize/39635.jpg"/>
          <p:cNvPicPr>
            <a:picLocks noChangeAspect="1" noChangeArrowheads="1"/>
          </p:cNvPicPr>
          <p:nvPr/>
        </p:nvPicPr>
        <p:blipFill>
          <a:blip r:embed="rId4"/>
          <a:srcRect/>
          <a:stretch>
            <a:fillRect/>
          </a:stretch>
        </p:blipFill>
        <p:spPr bwMode="auto">
          <a:xfrm>
            <a:off x="4071938" y="2571750"/>
            <a:ext cx="4729162" cy="3552825"/>
          </a:xfrm>
          <a:prstGeom prst="rect">
            <a:avLst/>
          </a:prstGeom>
          <a:noFill/>
          <a:ln w="9525">
            <a:noFill/>
            <a:miter lim="800000"/>
            <a:headEnd/>
            <a:tailEnd/>
          </a:ln>
        </p:spPr>
      </p:pic>
      <p:sp>
        <p:nvSpPr>
          <p:cNvPr id="14341" name="TextBox 4"/>
          <p:cNvSpPr txBox="1">
            <a:spLocks noChangeArrowheads="1"/>
          </p:cNvSpPr>
          <p:nvPr/>
        </p:nvSpPr>
        <p:spPr bwMode="auto">
          <a:xfrm>
            <a:off x="323850" y="6092825"/>
            <a:ext cx="7858125" cy="800219"/>
          </a:xfrm>
          <a:prstGeom prst="rect">
            <a:avLst/>
          </a:prstGeom>
          <a:noFill/>
          <a:ln w="9525">
            <a:noFill/>
            <a:miter lim="800000"/>
            <a:headEnd/>
            <a:tailEnd/>
          </a:ln>
        </p:spPr>
        <p:txBody>
          <a:bodyPr>
            <a:spAutoFit/>
          </a:bodyPr>
          <a:lstStyle/>
          <a:p>
            <a:r>
              <a:rPr lang="en-GB" dirty="0">
                <a:effectLst>
                  <a:outerShdw blurRad="38100" dist="38100" dir="2700000" algn="tl">
                    <a:srgbClr val="000000">
                      <a:alpha val="43137"/>
                    </a:srgbClr>
                  </a:outerShdw>
                </a:effectLst>
                <a:latin typeface="Arial" charset="0"/>
              </a:rPr>
              <a:t>We know they were ‘moved’ from Cumbria across Britain and Ireland: but we have not seen that process – we can only infer it </a:t>
            </a:r>
            <a:endParaRPr lang="en-GB" sz="2800" dirty="0">
              <a:effectLst>
                <a:outerShdw blurRad="38100" dist="38100" dir="2700000" algn="tl">
                  <a:srgbClr val="000000">
                    <a:alpha val="43137"/>
                  </a:srgbClr>
                </a:outerShdw>
              </a:effectLst>
              <a:latin typeface="Arial" charset="0"/>
            </a:endParaRPr>
          </a:p>
        </p:txBody>
      </p:sp>
      <p:sp>
        <p:nvSpPr>
          <p:cNvPr id="2" name="TextBox 1"/>
          <p:cNvSpPr txBox="1"/>
          <p:nvPr/>
        </p:nvSpPr>
        <p:spPr>
          <a:xfrm>
            <a:off x="4252912" y="1419225"/>
            <a:ext cx="4711576" cy="923330"/>
          </a:xfrm>
          <a:prstGeom prst="rect">
            <a:avLst/>
          </a:prstGeom>
          <a:noFill/>
        </p:spPr>
        <p:txBody>
          <a:bodyPr wrap="square" rtlCol="0">
            <a:spAutoFit/>
          </a:bodyPr>
          <a:lstStyle/>
          <a:p>
            <a:r>
              <a:rPr lang="en-GB" dirty="0" smtClean="0">
                <a:effectLst>
                  <a:outerShdw blurRad="38100" dist="38100" dir="2700000" algn="tl">
                    <a:srgbClr val="000000">
                      <a:alpha val="43137"/>
                    </a:srgbClr>
                  </a:outerShdw>
                </a:effectLst>
              </a:rPr>
              <a:t>A massive Neolithic  stone axe production site in Cumbria. Raw materials and rough-outs can be seen at the site.</a:t>
            </a:r>
            <a:endParaRPr lang="en-GB" dirty="0">
              <a:effectLst>
                <a:outerShdw blurRad="38100" dist="38100" dir="2700000" algn="tl">
                  <a:srgbClr val="000000">
                    <a:alpha val="43137"/>
                  </a:srgbClr>
                </a:outerShdw>
              </a:effectLs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http://www.langdaleweb.co.uk/photographs/lang-axe%20head.jpg">
            <a:hlinkClick r:id="rId2"/>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0218" r="2844" b="10245"/>
          <a:stretch/>
        </p:blipFill>
        <p:spPr bwMode="auto">
          <a:xfrm>
            <a:off x="3604073" y="1031091"/>
            <a:ext cx="5351482" cy="1954480"/>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p:cNvPicPr>
            <a:picLocks noChangeAspect="1" noChangeArrowheads="1"/>
          </p:cNvPicPr>
          <p:nvPr/>
        </p:nvPicPr>
        <p:blipFill rotWithShape="1">
          <a:blip r:embed="rId4">
            <a:extLst>
              <a:ext uri="{28A0092B-C50C-407E-A947-70E740481C1C}">
                <a14:useLocalDpi xmlns:a14="http://schemas.microsoft.com/office/drawing/2010/main" val="0"/>
              </a:ext>
            </a:extLst>
          </a:blip>
          <a:srcRect l="-3291" t="9568" r="3463" b="12963"/>
          <a:stretch/>
        </p:blipFill>
        <p:spPr bwMode="auto">
          <a:xfrm>
            <a:off x="3639410" y="3166315"/>
            <a:ext cx="5291529" cy="28228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a:xfrm>
            <a:off x="251520" y="116632"/>
            <a:ext cx="8229600" cy="1371600"/>
          </a:xfrm>
        </p:spPr>
        <p:txBody>
          <a:bodyPr/>
          <a:lstStyle/>
          <a:p>
            <a:pPr algn="l"/>
            <a:r>
              <a:rPr lang="en-GB" sz="3600" dirty="0" smtClean="0"/>
              <a:t>Distribution of </a:t>
            </a:r>
            <a:r>
              <a:rPr lang="en-GB" sz="3600" dirty="0" err="1" smtClean="0"/>
              <a:t>Langdale</a:t>
            </a:r>
            <a:r>
              <a:rPr lang="en-GB" sz="3600" dirty="0" smtClean="0"/>
              <a:t> stone across the country</a:t>
            </a:r>
            <a:endParaRPr lang="en-GB" sz="3600" dirty="0"/>
          </a:p>
        </p:txBody>
      </p:sp>
      <p:sp>
        <p:nvSpPr>
          <p:cNvPr id="3" name="TextBox 2"/>
          <p:cNvSpPr txBox="1"/>
          <p:nvPr/>
        </p:nvSpPr>
        <p:spPr>
          <a:xfrm>
            <a:off x="367548" y="6119336"/>
            <a:ext cx="8795613" cy="646331"/>
          </a:xfrm>
          <a:prstGeom prst="rect">
            <a:avLst/>
          </a:prstGeom>
          <a:noFill/>
        </p:spPr>
        <p:txBody>
          <a:bodyPr wrap="none" rtlCol="0">
            <a:spAutoFit/>
          </a:bodyPr>
          <a:lstStyle/>
          <a:p>
            <a:r>
              <a:rPr lang="en-GB" dirty="0" smtClean="0">
                <a:effectLst>
                  <a:outerShdw blurRad="38100" dist="38100" dir="2700000" algn="tl">
                    <a:srgbClr val="000000">
                      <a:alpha val="43137"/>
                    </a:srgbClr>
                  </a:outerShdw>
                </a:effectLst>
              </a:rPr>
              <a:t>We can see from the deposition of the stone where it moved to but not how or why</a:t>
            </a:r>
          </a:p>
          <a:p>
            <a:r>
              <a:rPr lang="en-GB" dirty="0" smtClean="0">
                <a:effectLst>
                  <a:outerShdw blurRad="38100" dist="38100" dir="2700000" algn="tl">
                    <a:srgbClr val="000000">
                      <a:alpha val="43137"/>
                    </a:srgbClr>
                  </a:outerShdw>
                </a:effectLst>
              </a:rPr>
              <a:t>Flint does not move itself – people do– but how do we identify the organisation?</a:t>
            </a:r>
            <a:endParaRPr lang="en-GB" dirty="0">
              <a:effectLst>
                <a:outerShdw blurRad="38100" dist="38100" dir="2700000" algn="tl">
                  <a:srgbClr val="000000">
                    <a:alpha val="43137"/>
                  </a:srgbClr>
                </a:outerShdw>
              </a:effectLst>
            </a:endParaRPr>
          </a:p>
        </p:txBody>
      </p:sp>
      <p:pic>
        <p:nvPicPr>
          <p:cNvPr id="4" name="Picture 3"/>
          <p:cNvPicPr>
            <a:picLocks noChangeAspect="1"/>
          </p:cNvPicPr>
          <p:nvPr/>
        </p:nvPicPr>
        <p:blipFill>
          <a:blip r:embed="rId5"/>
          <a:stretch>
            <a:fillRect/>
          </a:stretch>
        </p:blipFill>
        <p:spPr>
          <a:xfrm>
            <a:off x="116541" y="1571200"/>
            <a:ext cx="3352717" cy="4289190"/>
          </a:xfrm>
          <a:prstGeom prst="rect">
            <a:avLst/>
          </a:prstGeom>
        </p:spPr>
      </p:pic>
      <p:cxnSp>
        <p:nvCxnSpPr>
          <p:cNvPr id="10" name="Straight Arrow Connector 9"/>
          <p:cNvCxnSpPr/>
          <p:nvPr/>
        </p:nvCxnSpPr>
        <p:spPr>
          <a:xfrm flipH="1">
            <a:off x="1792900" y="2985571"/>
            <a:ext cx="906892" cy="73022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0593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http://t3.gstatic.com/images?q=tbn:ANd9GcT9XIcdPWu88D9YHwmSMOf-phn8fE0Xg-eq4QO-bmiNtw_NObs&amp;t=1&amp;usg=___KXyksGAFbul8XYZBMML2dg6iXU="/>
          <p:cNvPicPr>
            <a:picLocks noChangeAspect="1" noChangeArrowheads="1"/>
          </p:cNvPicPr>
          <p:nvPr/>
        </p:nvPicPr>
        <p:blipFill>
          <a:blip r:embed="rId3"/>
          <a:srcRect/>
          <a:stretch>
            <a:fillRect/>
          </a:stretch>
        </p:blipFill>
        <p:spPr bwMode="auto">
          <a:xfrm>
            <a:off x="971600" y="1628800"/>
            <a:ext cx="7200800" cy="5050477"/>
          </a:xfrm>
          <a:prstGeom prst="rect">
            <a:avLst/>
          </a:prstGeom>
          <a:noFill/>
          <a:ln w="9525">
            <a:noFill/>
            <a:miter lim="800000"/>
            <a:headEnd/>
            <a:tailEnd/>
          </a:ln>
        </p:spPr>
      </p:pic>
      <p:sp>
        <p:nvSpPr>
          <p:cNvPr id="13315" name="Title 9"/>
          <p:cNvSpPr>
            <a:spLocks noGrp="1"/>
          </p:cNvSpPr>
          <p:nvPr>
            <p:ph type="title" idx="4294967295"/>
          </p:nvPr>
        </p:nvSpPr>
        <p:spPr/>
        <p:txBody>
          <a:bodyPr/>
          <a:lstStyle/>
          <a:p>
            <a:pPr eaLnBrk="1" hangingPunct="1">
              <a:defRPr/>
            </a:pPr>
            <a:r>
              <a:rPr lang="en-GB" sz="3200" dirty="0" err="1" smtClean="0"/>
              <a:t>Boxgrove</a:t>
            </a:r>
            <a:r>
              <a:rPr lang="en-GB" sz="3200" dirty="0" smtClean="0"/>
              <a:t>: a Palaeolithic </a:t>
            </a:r>
            <a:r>
              <a:rPr lang="en-GB" sz="3200" dirty="0" smtClean="0"/>
              <a:t>site</a:t>
            </a:r>
            <a:r>
              <a:rPr lang="en-GB" sz="3200" b="1" dirty="0" smtClean="0"/>
              <a:t>, </a:t>
            </a:r>
            <a:r>
              <a:rPr lang="en-GB" sz="3200" dirty="0" smtClean="0"/>
              <a:t>a flint scatter</a:t>
            </a:r>
            <a:r>
              <a:rPr lang="en-GB" sz="3200" b="1" dirty="0" smtClean="0"/>
              <a:t/>
            </a:r>
            <a:br>
              <a:rPr lang="en-GB" sz="3200" b="1" dirty="0" smtClean="0"/>
            </a:br>
            <a:r>
              <a:rPr lang="en-GB" sz="3200" dirty="0" smtClean="0"/>
              <a:t>but </a:t>
            </a:r>
            <a:r>
              <a:rPr lang="en-GB" sz="3200" dirty="0"/>
              <a:t>what </a:t>
            </a:r>
            <a:r>
              <a:rPr lang="en-GB" sz="3200" dirty="0" smtClean="0"/>
              <a:t>can </a:t>
            </a:r>
            <a:r>
              <a:rPr lang="en-GB" sz="3200" dirty="0"/>
              <a:t>we infer from it?</a:t>
            </a:r>
            <a:r>
              <a:rPr lang="en-GB" sz="3600" dirty="0"/>
              <a:t/>
            </a:r>
            <a:br>
              <a:rPr lang="en-GB" sz="3600" dirty="0"/>
            </a:br>
            <a:endParaRPr lang="en-GB" sz="3600" b="1"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idx="4294967295"/>
          </p:nvPr>
        </p:nvSpPr>
        <p:spPr/>
        <p:txBody>
          <a:bodyPr/>
          <a:lstStyle/>
          <a:p>
            <a:pPr eaLnBrk="1" hangingPunct="1">
              <a:defRPr/>
            </a:pPr>
            <a:r>
              <a:rPr lang="en-GB" sz="3600" smtClean="0"/>
              <a:t>Boxgrove, flint and butchered animal bone</a:t>
            </a:r>
          </a:p>
        </p:txBody>
      </p:sp>
      <p:pic>
        <p:nvPicPr>
          <p:cNvPr id="16387" name="Picture 4" descr="http://www.eng-h.gov.uk/ArchRev/rev95_6/images/125.jpg"/>
          <p:cNvPicPr>
            <a:picLocks noChangeAspect="1" noChangeArrowheads="1"/>
          </p:cNvPicPr>
          <p:nvPr/>
        </p:nvPicPr>
        <p:blipFill>
          <a:blip r:embed="rId3"/>
          <a:srcRect b="10045"/>
          <a:stretch>
            <a:fillRect/>
          </a:stretch>
        </p:blipFill>
        <p:spPr bwMode="auto">
          <a:xfrm>
            <a:off x="114300" y="2060575"/>
            <a:ext cx="5668963" cy="3816350"/>
          </a:xfrm>
          <a:prstGeom prst="rect">
            <a:avLst/>
          </a:prstGeom>
          <a:noFill/>
          <a:ln w="9525">
            <a:noFill/>
            <a:miter lim="800000"/>
            <a:headEnd/>
            <a:tailEnd/>
          </a:ln>
        </p:spPr>
      </p:pic>
      <p:pic>
        <p:nvPicPr>
          <p:cNvPr id="16388" name="Picture 2" descr="http://www.eng-h.gov.uk/ArchRev/rev95_6/images/126.jpg"/>
          <p:cNvPicPr>
            <a:picLocks noChangeAspect="1" noChangeArrowheads="1"/>
          </p:cNvPicPr>
          <p:nvPr/>
        </p:nvPicPr>
        <p:blipFill>
          <a:blip r:embed="rId4"/>
          <a:srcRect t="9322" b="9322"/>
          <a:stretch>
            <a:fillRect/>
          </a:stretch>
        </p:blipFill>
        <p:spPr bwMode="auto">
          <a:xfrm>
            <a:off x="6011863" y="2103438"/>
            <a:ext cx="2819400" cy="3773487"/>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4" descr="590D1559"/>
          <p:cNvPicPr>
            <a:picLocks noChangeAspect="1" noChangeArrowheads="1"/>
          </p:cNvPicPr>
          <p:nvPr/>
        </p:nvPicPr>
        <p:blipFill>
          <a:blip r:embed="rId3"/>
          <a:srcRect r="1968" b="8893"/>
          <a:stretch>
            <a:fillRect/>
          </a:stretch>
        </p:blipFill>
        <p:spPr bwMode="auto">
          <a:xfrm>
            <a:off x="1476375" y="109538"/>
            <a:ext cx="5903913" cy="4857750"/>
          </a:xfrm>
          <a:prstGeom prst="rect">
            <a:avLst/>
          </a:prstGeom>
          <a:noFill/>
          <a:ln w="9525">
            <a:noFill/>
            <a:miter lim="800000"/>
            <a:headEnd/>
            <a:tailEnd/>
          </a:ln>
        </p:spPr>
      </p:pic>
      <p:sp>
        <p:nvSpPr>
          <p:cNvPr id="53251" name="Text Box 5"/>
          <p:cNvSpPr txBox="1">
            <a:spLocks noChangeArrowheads="1"/>
          </p:cNvSpPr>
          <p:nvPr/>
        </p:nvSpPr>
        <p:spPr bwMode="auto">
          <a:xfrm>
            <a:off x="250825" y="5027613"/>
            <a:ext cx="8281988"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800">
                <a:solidFill>
                  <a:schemeClr val="tx1"/>
                </a:solidFill>
                <a:latin typeface="Arial" charset="0"/>
              </a:defRPr>
            </a:lvl1pPr>
            <a:lvl2pPr marL="742950" indent="-285750" eaLnBrk="0" hangingPunct="0">
              <a:defRPr sz="2800">
                <a:solidFill>
                  <a:schemeClr val="tx1"/>
                </a:solidFill>
                <a:latin typeface="Arial" charset="0"/>
              </a:defRPr>
            </a:lvl2pPr>
            <a:lvl3pPr marL="1143000" indent="-228600" eaLnBrk="0" hangingPunct="0">
              <a:defRPr sz="2800">
                <a:solidFill>
                  <a:schemeClr val="tx1"/>
                </a:solidFill>
                <a:latin typeface="Arial" charset="0"/>
              </a:defRPr>
            </a:lvl3pPr>
            <a:lvl4pPr marL="1600200" indent="-228600" eaLnBrk="0" hangingPunct="0">
              <a:defRPr sz="2800">
                <a:solidFill>
                  <a:schemeClr val="tx1"/>
                </a:solidFill>
                <a:latin typeface="Arial" charset="0"/>
              </a:defRPr>
            </a:lvl4pPr>
            <a:lvl5pPr marL="2057400" indent="-228600" eaLnBrk="0" hangingPunct="0">
              <a:defRPr sz="2800">
                <a:solidFill>
                  <a:schemeClr val="tx1"/>
                </a:solidFill>
                <a:latin typeface="Arial" charset="0"/>
              </a:defRPr>
            </a:lvl5pPr>
            <a:lvl6pPr marL="2514600" indent="-228600" eaLnBrk="0" fontAlgn="base" hangingPunct="0">
              <a:spcBef>
                <a:spcPct val="0"/>
              </a:spcBef>
              <a:spcAft>
                <a:spcPct val="0"/>
              </a:spcAft>
              <a:defRPr sz="2800">
                <a:solidFill>
                  <a:schemeClr val="tx1"/>
                </a:solidFill>
                <a:latin typeface="Arial" charset="0"/>
              </a:defRPr>
            </a:lvl6pPr>
            <a:lvl7pPr marL="2971800" indent="-228600" eaLnBrk="0" fontAlgn="base" hangingPunct="0">
              <a:spcBef>
                <a:spcPct val="0"/>
              </a:spcBef>
              <a:spcAft>
                <a:spcPct val="0"/>
              </a:spcAft>
              <a:defRPr sz="2800">
                <a:solidFill>
                  <a:schemeClr val="tx1"/>
                </a:solidFill>
                <a:latin typeface="Arial" charset="0"/>
              </a:defRPr>
            </a:lvl7pPr>
            <a:lvl8pPr marL="3429000" indent="-228600" eaLnBrk="0" fontAlgn="base" hangingPunct="0">
              <a:spcBef>
                <a:spcPct val="0"/>
              </a:spcBef>
              <a:spcAft>
                <a:spcPct val="0"/>
              </a:spcAft>
              <a:defRPr sz="2800">
                <a:solidFill>
                  <a:schemeClr val="tx1"/>
                </a:solidFill>
                <a:latin typeface="Arial" charset="0"/>
              </a:defRPr>
            </a:lvl8pPr>
            <a:lvl9pPr marL="3886200" indent="-228600" eaLnBrk="0" fontAlgn="base" hangingPunct="0">
              <a:spcBef>
                <a:spcPct val="0"/>
              </a:spcBef>
              <a:spcAft>
                <a:spcPct val="0"/>
              </a:spcAft>
              <a:defRPr sz="2800">
                <a:solidFill>
                  <a:schemeClr val="tx1"/>
                </a:solidFill>
                <a:latin typeface="Arial" charset="0"/>
              </a:defRPr>
            </a:lvl9pPr>
          </a:lstStyle>
          <a:p>
            <a:pPr eaLnBrk="1" hangingPunct="1">
              <a:defRPr/>
            </a:pPr>
            <a:r>
              <a:rPr lang="en-GB" sz="2000" dirty="0" smtClean="0">
                <a:effectLst>
                  <a:outerShdw blurRad="38100" dist="38100" dir="2700000" algn="tl">
                    <a:srgbClr val="000000"/>
                  </a:outerShdw>
                </a:effectLst>
                <a:latin typeface="+mn-lt"/>
                <a:cs typeface="Arial" pitchFamily="34" charset="0"/>
              </a:rPr>
              <a:t>Butchers of </a:t>
            </a:r>
            <a:r>
              <a:rPr lang="en-GB" sz="2000" dirty="0" err="1" smtClean="0">
                <a:effectLst>
                  <a:outerShdw blurRad="38100" dist="38100" dir="2700000" algn="tl">
                    <a:srgbClr val="000000"/>
                  </a:outerShdw>
                </a:effectLst>
                <a:latin typeface="+mn-lt"/>
                <a:cs typeface="Arial" pitchFamily="34" charset="0"/>
              </a:rPr>
              <a:t>Boxgrove</a:t>
            </a:r>
            <a:r>
              <a:rPr lang="en-GB" sz="2000" dirty="0" smtClean="0">
                <a:effectLst>
                  <a:outerShdw blurRad="38100" dist="38100" dir="2700000" algn="tl">
                    <a:srgbClr val="000000"/>
                  </a:outerShdw>
                </a:effectLst>
                <a:latin typeface="+mn-lt"/>
                <a:cs typeface="Arial" pitchFamily="34" charset="0"/>
              </a:rPr>
              <a:t>: reconstruction of the butchery of the large fauna, in this case Rhinoceros of which four were recorded at the site.</a:t>
            </a:r>
          </a:p>
          <a:p>
            <a:pPr eaLnBrk="1" hangingPunct="1">
              <a:defRPr/>
            </a:pPr>
            <a:endParaRPr lang="en-GB" sz="2000" dirty="0" smtClean="0">
              <a:effectLst>
                <a:outerShdw blurRad="38100" dist="38100" dir="2700000" algn="tl">
                  <a:srgbClr val="000000"/>
                </a:outerShdw>
              </a:effectLst>
              <a:latin typeface="+mn-lt"/>
              <a:cs typeface="Arial" pitchFamily="34" charset="0"/>
            </a:endParaRPr>
          </a:p>
          <a:p>
            <a:pPr eaLnBrk="1" hangingPunct="1">
              <a:defRPr/>
            </a:pPr>
            <a:r>
              <a:rPr lang="en-GB" sz="2000" dirty="0" smtClean="0">
                <a:effectLst>
                  <a:outerShdw blurRad="38100" dist="38100" dir="2700000" algn="tl">
                    <a:srgbClr val="000000"/>
                  </a:outerShdw>
                </a:effectLst>
                <a:latin typeface="+mn-lt"/>
                <a:cs typeface="Arial" pitchFamily="34" charset="0"/>
              </a:rPr>
              <a:t>WE can infer behaviour from physical remains BUT there are limits......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Summary of the problem</a:t>
            </a:r>
          </a:p>
        </p:txBody>
      </p:sp>
      <p:sp>
        <p:nvSpPr>
          <p:cNvPr id="3" name="Content Placeholder 2"/>
          <p:cNvSpPr>
            <a:spLocks noGrp="1"/>
          </p:cNvSpPr>
          <p:nvPr>
            <p:ph idx="1"/>
          </p:nvPr>
        </p:nvSpPr>
        <p:spPr>
          <a:xfrm>
            <a:off x="457200" y="1773238"/>
            <a:ext cx="8229600" cy="4322762"/>
          </a:xfrm>
        </p:spPr>
        <p:txBody>
          <a:bodyPr/>
          <a:lstStyle/>
          <a:p>
            <a:pPr eaLnBrk="1" hangingPunct="1">
              <a:defRPr/>
            </a:pPr>
            <a:r>
              <a:rPr lang="en-GB" sz="2400" dirty="0" smtClean="0">
                <a:effectLst>
                  <a:outerShdw blurRad="38100" dist="38100" dir="2700000" algn="tl">
                    <a:srgbClr val="000000">
                      <a:alpha val="43137"/>
                    </a:srgbClr>
                  </a:outerShdw>
                </a:effectLst>
              </a:rPr>
              <a:t>the present-day material record is the result of past dynamic processes.</a:t>
            </a:r>
          </a:p>
          <a:p>
            <a:pPr eaLnBrk="1" hangingPunct="1">
              <a:defRPr/>
            </a:pPr>
            <a:r>
              <a:rPr lang="en-GB" sz="2400" dirty="0" smtClean="0">
                <a:effectLst>
                  <a:outerShdw blurRad="38100" dist="38100" dir="2700000" algn="tl">
                    <a:srgbClr val="000000">
                      <a:alpha val="43137"/>
                    </a:srgbClr>
                  </a:outerShdw>
                </a:effectLst>
              </a:rPr>
              <a:t>archaeologists attempt to reconstruct the relationship between process and record.</a:t>
            </a:r>
          </a:p>
          <a:p>
            <a:pPr eaLnBrk="1" hangingPunct="1">
              <a:defRPr/>
            </a:pPr>
            <a:r>
              <a:rPr lang="en-GB" sz="2400" dirty="0" smtClean="0">
                <a:effectLst>
                  <a:outerShdw blurRad="38100" dist="38100" dir="2700000" algn="tl">
                    <a:srgbClr val="000000">
                      <a:alpha val="43137"/>
                    </a:srgbClr>
                  </a:outerShdw>
                </a:effectLst>
              </a:rPr>
              <a:t>some processes are mechanical, governed by physical laws, and have an obvious link between process and record.</a:t>
            </a:r>
          </a:p>
          <a:p>
            <a:pPr eaLnBrk="1" hangingPunct="1">
              <a:defRPr/>
            </a:pPr>
            <a:r>
              <a:rPr lang="en-GB" sz="2400" dirty="0" smtClean="0">
                <a:effectLst>
                  <a:outerShdw blurRad="38100" dist="38100" dir="2700000" algn="tl">
                    <a:srgbClr val="000000">
                      <a:alpha val="43137"/>
                    </a:srgbClr>
                  </a:outerShdw>
                </a:effectLst>
              </a:rPr>
              <a:t>other processes are social, religious, symbolic. These are not governed by physical laws, rather they are specific to particular social and historical relations. They have no obvious link between process and record.</a:t>
            </a:r>
          </a:p>
          <a:p>
            <a:pPr eaLnBrk="1" hangingPunct="1">
              <a:defRPr/>
            </a:pPr>
            <a:endParaRPr lang="en-GB" dirty="0"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9" name="Rectangle 9"/>
          <p:cNvSpPr>
            <a:spLocks noChangeArrowheads="1"/>
          </p:cNvSpPr>
          <p:nvPr/>
        </p:nvSpPr>
        <p:spPr bwMode="auto">
          <a:xfrm>
            <a:off x="755576" y="502361"/>
            <a:ext cx="8064500" cy="265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eaLnBrk="0" hangingPunct="0">
              <a:buFont typeface="Times New Roman" pitchFamily="18" charset="0"/>
              <a:buNone/>
              <a:tabLst>
                <a:tab pos="266700" algn="l"/>
              </a:tabLst>
              <a:defRPr/>
            </a:pPr>
            <a:r>
              <a:rPr lang="en-GB" sz="2800" dirty="0">
                <a:effectLst>
                  <a:outerShdw blurRad="38100" dist="38100" dir="2700000" algn="tl">
                    <a:srgbClr val="000000"/>
                  </a:outerShdw>
                </a:effectLst>
                <a:latin typeface="+mn-lt"/>
              </a:rPr>
              <a:t>The problem now becomes: if we as archaeologists wish to investigate the whole range of human experience, not just the relationships between mechanical processes and their residues, how can we address questions of social relations, symbolism, ritual, and so on?</a:t>
            </a:r>
            <a:r>
              <a:rPr lang="en-GB" sz="2800" dirty="0">
                <a:latin typeface="+mn-lt"/>
              </a:rPr>
              <a:t> </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3305090"/>
            <a:ext cx="3600400" cy="31486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9233" y="3339088"/>
            <a:ext cx="4295716" cy="30806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TextBox 5"/>
          <p:cNvSpPr txBox="1"/>
          <p:nvPr/>
        </p:nvSpPr>
        <p:spPr>
          <a:xfrm>
            <a:off x="683568" y="6488668"/>
            <a:ext cx="8136508" cy="369332"/>
          </a:xfrm>
          <a:prstGeom prst="rect">
            <a:avLst/>
          </a:prstGeom>
          <a:noFill/>
        </p:spPr>
        <p:txBody>
          <a:bodyPr wrap="square" rtlCol="0">
            <a:spAutoFit/>
          </a:bodyPr>
          <a:lstStyle/>
          <a:p>
            <a:r>
              <a:rPr lang="en-GB" dirty="0" smtClean="0">
                <a:effectLst>
                  <a:outerShdw blurRad="38100" dist="38100" dir="2700000" algn="tl">
                    <a:srgbClr val="000000">
                      <a:alpha val="43137"/>
                    </a:srgbClr>
                  </a:outerShdw>
                </a:effectLst>
              </a:rPr>
              <a:t>The mutilated hands of the Palaeolithic: how do we address these?</a:t>
            </a:r>
            <a:endParaRPr lang="en-GB" dirty="0">
              <a:effectLst>
                <a:outerShdw blurRad="38100" dist="38100" dir="2700000" algn="tl">
                  <a:srgbClr val="000000">
                    <a:alpha val="43137"/>
                  </a:srgbClr>
                </a:outerShdw>
              </a:effectLst>
            </a:endParaRPr>
          </a:p>
        </p:txBody>
      </p:sp>
    </p:spTree>
  </p:cSld>
  <p:clrMapOvr>
    <a:masterClrMapping/>
  </p:clrMapOvr>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657</TotalTime>
  <Words>710</Words>
  <Application>Microsoft Office PowerPoint</Application>
  <PresentationFormat>On-screen Show (4:3)</PresentationFormat>
  <Paragraphs>69</Paragraphs>
  <Slides>20</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Tahoma</vt:lpstr>
      <vt:lpstr>Times New Roman</vt:lpstr>
      <vt:lpstr>Wingdings</vt:lpstr>
      <vt:lpstr>Textured</vt:lpstr>
      <vt:lpstr>How do we know what we know?</vt:lpstr>
      <vt:lpstr>PowerPoint Presentation</vt:lpstr>
      <vt:lpstr>How does archaeological practice operate? The general model (past) </vt:lpstr>
      <vt:lpstr>How does archaeological practice operate? The general model (Present) </vt:lpstr>
      <vt:lpstr>How does archaeological practice operate? The general model </vt:lpstr>
      <vt:lpstr>PowerPoint Presentation</vt:lpstr>
      <vt:lpstr>The concept of uniformitarianism</vt:lpstr>
      <vt:lpstr>PowerPoint Presentation</vt:lpstr>
      <vt:lpstr>The concept of uniformitarianism</vt:lpstr>
      <vt:lpstr> Uniformitarianism   "The Present is the Key to the Past" </vt:lpstr>
      <vt:lpstr>See it in the natural world</vt:lpstr>
      <vt:lpstr>– how does this help Archaeology?</vt:lpstr>
      <vt:lpstr>Christopher Hawkes’  Ladder of Inference</vt:lpstr>
      <vt:lpstr>Great Langdale Axe factory</vt:lpstr>
      <vt:lpstr>Distribution of Langdale stone across the country</vt:lpstr>
      <vt:lpstr>Boxgrove: a Palaeolithic site, a flint scatter but what can we infer from it? </vt:lpstr>
      <vt:lpstr>Boxgrove, flint and butchered animal bone</vt:lpstr>
      <vt:lpstr>PowerPoint Presentation</vt:lpstr>
      <vt:lpstr>Summary of the problem</vt:lpstr>
      <vt:lpstr>PowerPoint Presentation</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know what we know?</dc:title>
  <dc:creator>sm018</dc:creator>
  <cp:lastModifiedBy>Ros Coard</cp:lastModifiedBy>
  <cp:revision>44</cp:revision>
  <cp:lastPrinted>2013-10-14T09:30:46Z</cp:lastPrinted>
  <dcterms:created xsi:type="dcterms:W3CDTF">2010-10-27T11:43:31Z</dcterms:created>
  <dcterms:modified xsi:type="dcterms:W3CDTF">2017-10-09T11:57:03Z</dcterms:modified>
</cp:coreProperties>
</file>