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FE7AE-E46B-4A6E-A7AF-E026B57855AD}" type="datetimeFigureOut">
              <a:rPr lang="en-US" smtClean="0"/>
              <a:pPr/>
              <a:t>2/22/2023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2F510-B4CB-4177-AFBB-B63C4E4BEF6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FE7AE-E46B-4A6E-A7AF-E026B57855AD}" type="datetimeFigureOut">
              <a:rPr lang="en-US" smtClean="0"/>
              <a:pPr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2F510-B4CB-4177-AFBB-B63C4E4BEF6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FE7AE-E46B-4A6E-A7AF-E026B57855AD}" type="datetimeFigureOut">
              <a:rPr lang="en-US" smtClean="0"/>
              <a:pPr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2F510-B4CB-4177-AFBB-B63C4E4BEF6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FE7AE-E46B-4A6E-A7AF-E026B57855AD}" type="datetimeFigureOut">
              <a:rPr lang="en-US" smtClean="0"/>
              <a:pPr/>
              <a:t>2/22/2023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2F510-B4CB-4177-AFBB-B63C4E4BEF6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FE7AE-E46B-4A6E-A7AF-E026B57855AD}" type="datetimeFigureOut">
              <a:rPr lang="en-US" smtClean="0"/>
              <a:pPr/>
              <a:t>2/22/2023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2F510-B4CB-4177-AFBB-B63C4E4BEF6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FE7AE-E46B-4A6E-A7AF-E026B57855AD}" type="datetimeFigureOut">
              <a:rPr lang="en-US" smtClean="0"/>
              <a:pPr/>
              <a:t>2/22/2023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2F510-B4CB-4177-AFBB-B63C4E4BEF6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FE7AE-E46B-4A6E-A7AF-E026B57855AD}" type="datetimeFigureOut">
              <a:rPr lang="en-US" smtClean="0"/>
              <a:pPr/>
              <a:t>2/22/2023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2F510-B4CB-4177-AFBB-B63C4E4BEF6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FE7AE-E46B-4A6E-A7AF-E026B57855AD}" type="datetimeFigureOut">
              <a:rPr lang="en-US" smtClean="0"/>
              <a:pPr/>
              <a:t>2/22/2023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2F510-B4CB-4177-AFBB-B63C4E4BEF6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FE7AE-E46B-4A6E-A7AF-E026B57855AD}" type="datetimeFigureOut">
              <a:rPr lang="en-US" smtClean="0"/>
              <a:pPr/>
              <a:t>2/22/2023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092F510-B4CB-4177-AFBB-B63C4E4BEF6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FE7AE-E46B-4A6E-A7AF-E026B57855AD}" type="datetimeFigureOut">
              <a:rPr lang="en-US" smtClean="0"/>
              <a:pPr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2F510-B4CB-4177-AFBB-B63C4E4BEF6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FE7AE-E46B-4A6E-A7AF-E026B57855AD}" type="datetimeFigureOut">
              <a:rPr lang="en-US" smtClean="0"/>
              <a:pPr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2F510-B4CB-4177-AFBB-B63C4E4BEF6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19FE7AE-E46B-4A6E-A7AF-E026B57855AD}" type="datetimeFigureOut">
              <a:rPr lang="en-US" smtClean="0"/>
              <a:pPr/>
              <a:t>2/22/2023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092F510-B4CB-4177-AFBB-B63C4E4BEF66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Relationship Id="rId14" Type="http://schemas.openxmlformats.org/officeDocument/2006/relationships/image" Target="../media/image1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285728"/>
          </a:xfrm>
        </p:spPr>
        <p:txBody>
          <a:bodyPr>
            <a:noAutofit/>
          </a:bodyPr>
          <a:lstStyle/>
          <a:p>
            <a:r>
              <a:rPr lang="en-US" sz="1400" b="1" dirty="0"/>
              <a:t>Assessment of Practical Tasks (Menu Engineering): Student ID:  2122793 Tutor’s </a:t>
            </a:r>
            <a:r>
              <a:rPr lang="en-US" sz="1400" b="1" dirty="0" err="1"/>
              <a:t>Name:Tristan</a:t>
            </a:r>
            <a:r>
              <a:rPr lang="en-US" sz="1400" b="1"/>
              <a:t> Hawkins  </a:t>
            </a:r>
            <a:r>
              <a:rPr lang="en-US" sz="1400" b="1" dirty="0"/>
              <a:t>Submission </a:t>
            </a:r>
            <a:r>
              <a:rPr lang="en-US" sz="1400" b="1"/>
              <a:t>Date:22.02.2023</a:t>
            </a:r>
            <a:endParaRPr lang="en-US" sz="1400" b="1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0" y="285729"/>
            <a:ext cx="2643174" cy="357189"/>
          </a:xfrm>
        </p:spPr>
        <p:txBody>
          <a:bodyPr>
            <a:normAutofit fontScale="25000" lnSpcReduction="20000"/>
          </a:bodyPr>
          <a:lstStyle/>
          <a:p>
            <a:endParaRPr lang="en-US" cap="all" dirty="0"/>
          </a:p>
          <a:p>
            <a:endParaRPr lang="en-US" sz="5500" cap="all" dirty="0"/>
          </a:p>
          <a:p>
            <a:endParaRPr lang="en-US" sz="5500" cap="all" dirty="0"/>
          </a:p>
          <a:p>
            <a:endParaRPr lang="en-US" sz="5500" cap="all" dirty="0"/>
          </a:p>
          <a:p>
            <a:endParaRPr lang="en-US" sz="5500" cap="all" dirty="0"/>
          </a:p>
          <a:p>
            <a:endParaRPr lang="en-US" sz="5500" cap="all" dirty="0"/>
          </a:p>
          <a:p>
            <a:endParaRPr lang="en-US" sz="5500" cap="all" dirty="0"/>
          </a:p>
          <a:p>
            <a:endParaRPr lang="en-US" sz="5500" cap="all" dirty="0"/>
          </a:p>
          <a:p>
            <a:endParaRPr lang="en-US" sz="5500" cap="all" dirty="0"/>
          </a:p>
          <a:p>
            <a:r>
              <a:rPr lang="en-US" sz="5500" cap="all" dirty="0"/>
              <a:t>DINNER MENU</a:t>
            </a:r>
            <a:r>
              <a:rPr lang="en-US" sz="5500" i="1" dirty="0"/>
              <a:t>(16:00 - 21:45)</a:t>
            </a:r>
            <a:endParaRPr lang="en-US" sz="5500" dirty="0"/>
          </a:p>
          <a:p>
            <a:endParaRPr lang="en-US" b="0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3"/>
          </p:nvPr>
        </p:nvSpPr>
        <p:spPr>
          <a:xfrm>
            <a:off x="0" y="3429000"/>
            <a:ext cx="3000364" cy="857256"/>
          </a:xfrm>
        </p:spPr>
        <p:txBody>
          <a:bodyPr>
            <a:noAutofit/>
          </a:bodyPr>
          <a:lstStyle/>
          <a:p>
            <a:r>
              <a:rPr lang="en-US" sz="1000" cap="all" dirty="0">
                <a:solidFill>
                  <a:schemeClr val="tx1"/>
                </a:solidFill>
              </a:rPr>
              <a:t>VEGETARIAN</a:t>
            </a:r>
            <a:endParaRPr lang="en-US" sz="1000" dirty="0">
              <a:solidFill>
                <a:schemeClr val="tx1"/>
              </a:solidFill>
            </a:endParaRPr>
          </a:p>
          <a:p>
            <a:pPr lvl="0"/>
            <a:r>
              <a:rPr lang="en-US" sz="1000" b="0" dirty="0">
                <a:solidFill>
                  <a:schemeClr val="tx1"/>
                </a:solidFill>
              </a:rPr>
              <a:t>Crumbed cheese steak  with chips and tartar sauce </a:t>
            </a:r>
            <a:r>
              <a:rPr lang="en-US" sz="1000" b="0" i="1" dirty="0">
                <a:solidFill>
                  <a:schemeClr val="tx1"/>
                </a:solidFill>
              </a:rPr>
              <a:t> €16.30</a:t>
            </a:r>
          </a:p>
          <a:p>
            <a:pPr lvl="0"/>
            <a:r>
              <a:rPr lang="en-US" sz="1000" b="0" dirty="0">
                <a:solidFill>
                  <a:schemeClr val="tx1"/>
                </a:solidFill>
              </a:rPr>
              <a:t>Vegetable gratin with goat cheese and baby potatoes </a:t>
            </a:r>
            <a:r>
              <a:rPr lang="en-US" sz="1000" b="0" i="1" dirty="0">
                <a:solidFill>
                  <a:schemeClr val="tx1"/>
                </a:solidFill>
              </a:rPr>
              <a:t>€15.30</a:t>
            </a:r>
            <a:r>
              <a:rPr lang="en-US" sz="1000" b="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>
          <a:xfrm>
            <a:off x="0" y="1571612"/>
            <a:ext cx="2500298" cy="1214446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en-US" sz="4000" b="1" cap="all" dirty="0"/>
              <a:t>STARTERS</a:t>
            </a:r>
          </a:p>
          <a:p>
            <a:pPr lvl="0">
              <a:buNone/>
            </a:pPr>
            <a:r>
              <a:rPr lang="en-US" sz="4000" dirty="0"/>
              <a:t>Crispy chicken wings with  bbq sauce, carrots and celery  </a:t>
            </a:r>
            <a:r>
              <a:rPr lang="en-US" sz="4000" i="1" dirty="0"/>
              <a:t>€15.15</a:t>
            </a:r>
          </a:p>
          <a:p>
            <a:pPr lvl="0">
              <a:buNone/>
            </a:pPr>
            <a:r>
              <a:rPr lang="en-US" sz="4000" dirty="0"/>
              <a:t> Large chicken wings with cabbages  </a:t>
            </a:r>
            <a:r>
              <a:rPr lang="en-US" sz="4000" i="1" dirty="0"/>
              <a:t>€15.25</a:t>
            </a:r>
            <a:endParaRPr lang="en-US" sz="4000" dirty="0"/>
          </a:p>
          <a:p>
            <a:pPr lvl="0">
              <a:buNone/>
            </a:pPr>
            <a:r>
              <a:rPr lang="en-US" sz="4000" dirty="0"/>
              <a:t>Potato pancakes with pork pate  </a:t>
            </a:r>
            <a:r>
              <a:rPr lang="en-US" sz="4000" i="1" dirty="0"/>
              <a:t>€11.10</a:t>
            </a:r>
            <a:endParaRPr lang="en-US" sz="4000" dirty="0"/>
          </a:p>
          <a:p>
            <a:pPr lvl="0">
              <a:buNone/>
            </a:pPr>
            <a:r>
              <a:rPr lang="en-US" sz="4000" dirty="0"/>
              <a:t>Grilled spicy sausage with mustard and fresh bread </a:t>
            </a:r>
            <a:r>
              <a:rPr lang="en-US" sz="4000" i="1" dirty="0"/>
              <a:t>€14.15</a:t>
            </a:r>
            <a:r>
              <a:rPr lang="en-US" sz="4000" dirty="0"/>
              <a:t> </a:t>
            </a:r>
          </a:p>
          <a:p>
            <a:pPr lvl="0">
              <a:buNone/>
            </a:pPr>
            <a:r>
              <a:rPr lang="en-US" sz="4000" dirty="0"/>
              <a:t>Chips or wedges </a:t>
            </a:r>
            <a:r>
              <a:rPr lang="en-US" sz="4000" i="1" dirty="0"/>
              <a:t>€10.05</a:t>
            </a:r>
            <a:endParaRPr lang="en-US" sz="4000" dirty="0"/>
          </a:p>
          <a:p>
            <a:pPr>
              <a:buNone/>
            </a:pPr>
            <a:endParaRPr lang="en-US" b="1" dirty="0"/>
          </a:p>
          <a:p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2428860" y="357167"/>
            <a:ext cx="3857652" cy="1285884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en-US" sz="4000" b="1" cap="all" dirty="0"/>
              <a:t>MAINS</a:t>
            </a:r>
          </a:p>
          <a:p>
            <a:pPr lvl="0">
              <a:buNone/>
            </a:pPr>
            <a:r>
              <a:rPr lang="en-US" sz="4000" dirty="0"/>
              <a:t>Chicken or pork with chips or potato salad </a:t>
            </a:r>
            <a:r>
              <a:rPr lang="en-US" sz="4000" i="1" dirty="0"/>
              <a:t>€17.30</a:t>
            </a:r>
            <a:endParaRPr lang="en-US" sz="4000" dirty="0"/>
          </a:p>
          <a:p>
            <a:pPr lvl="0">
              <a:buNone/>
            </a:pPr>
            <a:r>
              <a:rPr lang="en-US" sz="4000" dirty="0"/>
              <a:t>Stuffed chicken fillet with herb butter, served with steamed vegetables </a:t>
            </a:r>
            <a:r>
              <a:rPr lang="en-US" sz="4000" i="1" dirty="0"/>
              <a:t>€20.30</a:t>
            </a:r>
            <a:endParaRPr lang="en-US" sz="4000" dirty="0"/>
          </a:p>
          <a:p>
            <a:pPr lvl="0">
              <a:buNone/>
            </a:pPr>
            <a:r>
              <a:rPr lang="en-US" sz="4000" dirty="0"/>
              <a:t>Grilled chicken breasts on  peppers, with creamy sauce and spinach dumplings </a:t>
            </a:r>
            <a:r>
              <a:rPr lang="en-US" sz="4000" i="1" dirty="0"/>
              <a:t>€19.35</a:t>
            </a:r>
            <a:endParaRPr lang="en-US" sz="4000" dirty="0"/>
          </a:p>
          <a:p>
            <a:pPr lvl="0">
              <a:buNone/>
            </a:pPr>
            <a:r>
              <a:rPr lang="en-US" sz="4000" dirty="0"/>
              <a:t>Pork neck with beer gravy, and potato pancakes </a:t>
            </a:r>
            <a:r>
              <a:rPr lang="en-US" sz="4000" i="1" dirty="0"/>
              <a:t>€18.35</a:t>
            </a:r>
            <a:r>
              <a:rPr lang="en-US" sz="4000" dirty="0"/>
              <a:t> beef in vegetable cream sauce </a:t>
            </a:r>
            <a:r>
              <a:rPr lang="en-US" sz="4000" i="1" dirty="0"/>
              <a:t>€20.35</a:t>
            </a:r>
            <a:endParaRPr lang="en-US" sz="4000" dirty="0"/>
          </a:p>
          <a:p>
            <a:pPr>
              <a:buNone/>
            </a:pPr>
            <a:r>
              <a:rPr lang="en-US" sz="4000" dirty="0"/>
              <a:t>Beef ribs with bbq sauce, or bread </a:t>
            </a:r>
            <a:r>
              <a:rPr lang="en-US" sz="4000" i="1" dirty="0"/>
              <a:t>€18.40</a:t>
            </a:r>
            <a:r>
              <a:rPr lang="en-US" sz="4000" dirty="0"/>
              <a:t> </a:t>
            </a:r>
          </a:p>
          <a:p>
            <a:endParaRPr lang="en-US" dirty="0"/>
          </a:p>
        </p:txBody>
      </p:sp>
      <p:sp>
        <p:nvSpPr>
          <p:cNvPr id="9" name="Text Placeholder 4"/>
          <p:cNvSpPr txBox="1">
            <a:spLocks/>
          </p:cNvSpPr>
          <p:nvPr/>
        </p:nvSpPr>
        <p:spPr>
          <a:xfrm>
            <a:off x="0" y="642919"/>
            <a:ext cx="2500298" cy="35718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>
              <a:spcBef>
                <a:spcPct val="20000"/>
              </a:spcBef>
            </a:pPr>
            <a:r>
              <a:rPr lang="en-US" sz="1000" b="1" cap="all" dirty="0"/>
              <a:t>SOUPS</a:t>
            </a:r>
            <a:endParaRPr lang="en-US" sz="1000" b="1" dirty="0"/>
          </a:p>
          <a:p>
            <a:pPr>
              <a:spcBef>
                <a:spcPct val="20000"/>
              </a:spcBef>
            </a:pPr>
            <a:r>
              <a:rPr lang="en-US" sz="1000" dirty="0"/>
              <a:t>Cabbage soup with sausage  </a:t>
            </a:r>
            <a:r>
              <a:rPr lang="en-US" sz="1000" i="1" dirty="0"/>
              <a:t>€9.50</a:t>
            </a:r>
            <a:endParaRPr kumimoji="0" lang="en-US" sz="1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Content Placeholder 7"/>
          <p:cNvSpPr txBox="1">
            <a:spLocks/>
          </p:cNvSpPr>
          <p:nvPr/>
        </p:nvSpPr>
        <p:spPr>
          <a:xfrm>
            <a:off x="0" y="4286256"/>
            <a:ext cx="2928925" cy="50006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342900" indent="-342900">
              <a:spcBef>
                <a:spcPct val="20000"/>
              </a:spcBef>
            </a:pPr>
            <a:r>
              <a:rPr lang="en-US" sz="1100" b="1" cap="all" dirty="0"/>
              <a:t>SALADS</a:t>
            </a:r>
          </a:p>
          <a:p>
            <a:pPr lvl="0"/>
            <a:r>
              <a:rPr lang="en-US" sz="1100" dirty="0"/>
              <a:t>Caesar salad </a:t>
            </a:r>
            <a:r>
              <a:rPr lang="en-US" sz="1100" i="1" dirty="0"/>
              <a:t>€15.20</a:t>
            </a:r>
            <a:endParaRPr lang="en-US" sz="1100" dirty="0"/>
          </a:p>
          <a:p>
            <a:pPr lvl="0"/>
            <a:r>
              <a:rPr lang="en-US" sz="1100" dirty="0"/>
              <a:t>Mixed salad</a:t>
            </a:r>
            <a:r>
              <a:rPr lang="en-US" sz="1100" i="1" dirty="0"/>
              <a:t> €13.20</a:t>
            </a:r>
            <a:endParaRPr lang="en-US" sz="1100" dirty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Content Placeholder 7"/>
          <p:cNvSpPr txBox="1">
            <a:spLocks/>
          </p:cNvSpPr>
          <p:nvPr/>
        </p:nvSpPr>
        <p:spPr>
          <a:xfrm>
            <a:off x="0" y="5572140"/>
            <a:ext cx="3214678" cy="57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</a:pPr>
            <a:r>
              <a:rPr lang="en-US" sz="1000" b="1" cap="all" dirty="0"/>
              <a:t>SIDES</a:t>
            </a:r>
          </a:p>
          <a:p>
            <a:pPr lvl="0"/>
            <a:r>
              <a:rPr lang="en-US" sz="1000" dirty="0"/>
              <a:t>Bread, and  tartar sauce  </a:t>
            </a:r>
            <a:r>
              <a:rPr lang="en-US" sz="1000" i="1" dirty="0"/>
              <a:t>€8.05</a:t>
            </a:r>
            <a:endParaRPr lang="en-US" sz="1000" dirty="0"/>
          </a:p>
          <a:p>
            <a:pPr lvl="0"/>
            <a:r>
              <a:rPr lang="en-US" sz="1000" dirty="0"/>
              <a:t>Pancakes, and potato salad </a:t>
            </a:r>
            <a:r>
              <a:rPr lang="en-US" sz="1000" i="1" dirty="0"/>
              <a:t>€9.10</a:t>
            </a:r>
            <a:endParaRPr lang="en-US" sz="1000" dirty="0"/>
          </a:p>
          <a:p>
            <a:pPr marL="342900" indent="-342900">
              <a:spcBef>
                <a:spcPct val="20000"/>
              </a:spcBef>
            </a:pPr>
            <a:endParaRPr lang="en-US" sz="2400" cap="all" dirty="0"/>
          </a:p>
          <a:p>
            <a:pPr marL="342900" indent="-342900">
              <a:spcBef>
                <a:spcPct val="20000"/>
              </a:spcBef>
            </a:pPr>
            <a:endParaRPr lang="en-US" sz="2400" dirty="0"/>
          </a:p>
          <a:p>
            <a:pPr marL="342900" indent="-342900">
              <a:spcBef>
                <a:spcPct val="20000"/>
              </a:spcBef>
            </a:pPr>
            <a:endParaRPr lang="en-US" sz="2400" dirty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Content Placeholder 7"/>
          <p:cNvSpPr txBox="1">
            <a:spLocks/>
          </p:cNvSpPr>
          <p:nvPr/>
        </p:nvSpPr>
        <p:spPr>
          <a:xfrm>
            <a:off x="2786050" y="3143248"/>
            <a:ext cx="3743349" cy="9286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</a:pPr>
            <a:endParaRPr lang="en-US" sz="2400" cap="all" dirty="0"/>
          </a:p>
          <a:p>
            <a:pPr marL="342900" indent="-342900">
              <a:spcBef>
                <a:spcPct val="20000"/>
              </a:spcBef>
            </a:pPr>
            <a:endParaRPr lang="en-US" sz="2400" dirty="0"/>
          </a:p>
          <a:p>
            <a:pPr marL="342900" indent="-342900">
              <a:spcBef>
                <a:spcPct val="20000"/>
              </a:spcBef>
            </a:pPr>
            <a:endParaRPr lang="en-US" sz="2400" dirty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Content Placeholder 7"/>
          <p:cNvSpPr txBox="1">
            <a:spLocks/>
          </p:cNvSpPr>
          <p:nvPr/>
        </p:nvSpPr>
        <p:spPr>
          <a:xfrm>
            <a:off x="2428860" y="2643182"/>
            <a:ext cx="3786214" cy="57150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indent="-342900">
              <a:spcBef>
                <a:spcPct val="20000"/>
              </a:spcBef>
            </a:pPr>
            <a:r>
              <a:rPr lang="en-US" sz="1100" b="1" cap="all" dirty="0"/>
              <a:t>DESSERTS</a:t>
            </a:r>
          </a:p>
          <a:p>
            <a:pPr lvl="0"/>
            <a:r>
              <a:rPr lang="en-US" sz="1100" dirty="0"/>
              <a:t>Marlenka with  caramel cream</a:t>
            </a:r>
            <a:r>
              <a:rPr lang="en-US" sz="1100" i="1" dirty="0"/>
              <a:t>€9.05</a:t>
            </a:r>
            <a:endParaRPr lang="en-US" sz="1100" dirty="0"/>
          </a:p>
          <a:p>
            <a:pPr lvl="0"/>
            <a:r>
              <a:rPr lang="en-US" sz="1100" dirty="0"/>
              <a:t>Apple strudel with vanilla ice cream  </a:t>
            </a:r>
            <a:r>
              <a:rPr lang="en-US" sz="1100" i="1" dirty="0"/>
              <a:t>€11.10</a:t>
            </a:r>
            <a:endParaRPr lang="en-US" sz="1100" dirty="0"/>
          </a:p>
          <a:p>
            <a:pPr marL="342900" indent="-342900">
              <a:spcBef>
                <a:spcPct val="20000"/>
              </a:spcBef>
            </a:pPr>
            <a:endParaRPr lang="en-US" sz="2400" dirty="0"/>
          </a:p>
          <a:p>
            <a:pPr marL="342900" indent="-342900">
              <a:spcBef>
                <a:spcPct val="20000"/>
              </a:spcBef>
            </a:pPr>
            <a:endParaRPr lang="en-US" sz="2400" cap="all" dirty="0"/>
          </a:p>
          <a:p>
            <a:pPr marL="342900" indent="-342900">
              <a:spcBef>
                <a:spcPct val="20000"/>
              </a:spcBef>
            </a:pPr>
            <a:endParaRPr lang="en-US" sz="2400" dirty="0"/>
          </a:p>
          <a:p>
            <a:pPr marL="342900" indent="-342900">
              <a:spcBef>
                <a:spcPct val="20000"/>
              </a:spcBef>
            </a:pPr>
            <a:endParaRPr lang="en-US" sz="2400" dirty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Content Placeholder 7"/>
          <p:cNvSpPr txBox="1">
            <a:spLocks/>
          </p:cNvSpPr>
          <p:nvPr/>
        </p:nvSpPr>
        <p:spPr>
          <a:xfrm>
            <a:off x="6286512" y="357166"/>
            <a:ext cx="1571636" cy="44291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</a:pPr>
            <a:r>
              <a:rPr lang="en-US" sz="1000" b="1" cap="all" dirty="0"/>
              <a:t>CRAFT BEERS</a:t>
            </a:r>
          </a:p>
          <a:p>
            <a:r>
              <a:rPr lang="en-US" sz="1000" b="1" cap="all" dirty="0"/>
              <a:t>DRAUGHT BEERS</a:t>
            </a:r>
          </a:p>
          <a:p>
            <a:pPr lvl="0"/>
            <a:r>
              <a:rPr lang="en-US" sz="1000" dirty="0"/>
              <a:t>Staropramen lager 5.0% 0.5l </a:t>
            </a:r>
            <a:r>
              <a:rPr lang="en-US" sz="1000" i="1" dirty="0"/>
              <a:t>€10.65</a:t>
            </a:r>
            <a:endParaRPr lang="en-US" sz="1000" dirty="0"/>
          </a:p>
          <a:p>
            <a:pPr lvl="0"/>
            <a:r>
              <a:rPr lang="en-US" sz="1000" dirty="0"/>
              <a:t>Pilsner urquell 4.4% 0.5l </a:t>
            </a:r>
            <a:r>
              <a:rPr lang="en-US" sz="1000" i="1" dirty="0"/>
              <a:t> €9.65</a:t>
            </a:r>
            <a:endParaRPr lang="en-US" sz="1000" dirty="0"/>
          </a:p>
          <a:p>
            <a:pPr lvl="0"/>
            <a:r>
              <a:rPr lang="en-US" sz="1000" dirty="0"/>
              <a:t>Pifko lager 4.0% 0.5l </a:t>
            </a:r>
            <a:r>
              <a:rPr lang="en-US" sz="1000" i="1" dirty="0"/>
              <a:t>€10.35</a:t>
            </a:r>
          </a:p>
          <a:p>
            <a:r>
              <a:rPr lang="en-US" sz="1000" b="1" cap="all" dirty="0"/>
              <a:t>CIDERS</a:t>
            </a:r>
          </a:p>
          <a:p>
            <a:pPr lvl="0"/>
            <a:r>
              <a:rPr lang="en-US" sz="1000" dirty="0"/>
              <a:t>Bulmers 4.5 % 0.5l </a:t>
            </a:r>
            <a:r>
              <a:rPr lang="en-US" sz="1000" i="1" dirty="0"/>
              <a:t>€9.45</a:t>
            </a:r>
            <a:endParaRPr lang="en-US" sz="1000" dirty="0"/>
          </a:p>
          <a:p>
            <a:pPr lvl="0"/>
            <a:r>
              <a:rPr lang="en-US" sz="1000" dirty="0"/>
              <a:t>Koppaberg 0.5l  </a:t>
            </a:r>
            <a:r>
              <a:rPr lang="en-US" sz="1000" i="1" dirty="0"/>
              <a:t>€8.65</a:t>
            </a:r>
          </a:p>
          <a:p>
            <a:r>
              <a:rPr lang="en-US" sz="1000" b="1" cap="all" dirty="0"/>
              <a:t>WHISKEYS</a:t>
            </a:r>
          </a:p>
          <a:p>
            <a:r>
              <a:rPr lang="en-US" sz="1000" dirty="0"/>
              <a:t>Peated single malt </a:t>
            </a:r>
            <a:r>
              <a:rPr lang="en-US" sz="1000" i="1" dirty="0"/>
              <a:t>€14.40</a:t>
            </a:r>
            <a:endParaRPr lang="en-US" sz="1000" dirty="0"/>
          </a:p>
          <a:p>
            <a:pPr lvl="0"/>
            <a:r>
              <a:rPr lang="en-US" sz="1000" dirty="0"/>
              <a:t>Jameson 12 yrs </a:t>
            </a:r>
            <a:r>
              <a:rPr lang="en-US" sz="1000" i="1" dirty="0"/>
              <a:t>€14.45</a:t>
            </a:r>
            <a:endParaRPr lang="en-US" sz="1000" dirty="0"/>
          </a:p>
          <a:p>
            <a:pPr lvl="0"/>
            <a:r>
              <a:rPr lang="en-US" sz="1000" dirty="0"/>
              <a:t>Jack Ryan 12 yrs single malt </a:t>
            </a:r>
            <a:r>
              <a:rPr lang="en-US" sz="1000" i="1" dirty="0"/>
              <a:t>€16.45</a:t>
            </a:r>
          </a:p>
          <a:p>
            <a:r>
              <a:rPr lang="en-US" sz="1000" b="1" cap="all" dirty="0"/>
              <a:t>TEQUILLA</a:t>
            </a:r>
          </a:p>
          <a:p>
            <a:r>
              <a:rPr lang="en-US" sz="1000" dirty="0"/>
              <a:t>Jose </a:t>
            </a:r>
            <a:r>
              <a:rPr lang="en-US" sz="1000" dirty="0" err="1"/>
              <a:t>Cuervo</a:t>
            </a:r>
            <a:r>
              <a:rPr lang="en-US" sz="1000" dirty="0"/>
              <a:t> silver </a:t>
            </a:r>
            <a:r>
              <a:rPr lang="en-US" sz="1000" i="1" dirty="0"/>
              <a:t>€12.75</a:t>
            </a:r>
            <a:endParaRPr lang="en-US" sz="1000" dirty="0"/>
          </a:p>
          <a:p>
            <a:pPr lvl="0"/>
            <a:r>
              <a:rPr lang="en-US" sz="1000" dirty="0"/>
              <a:t>Patron Silver </a:t>
            </a:r>
            <a:r>
              <a:rPr lang="en-US" sz="1000" i="1" dirty="0"/>
              <a:t>€13.40</a:t>
            </a:r>
          </a:p>
          <a:p>
            <a:r>
              <a:rPr lang="en-US" sz="1000" b="1" cap="all" dirty="0"/>
              <a:t>VODKA</a:t>
            </a:r>
          </a:p>
          <a:p>
            <a:r>
              <a:rPr lang="en-US" sz="1000" dirty="0"/>
              <a:t>Smirnoff </a:t>
            </a:r>
            <a:r>
              <a:rPr lang="en-US" sz="1000" i="1" dirty="0"/>
              <a:t>€9.25</a:t>
            </a:r>
            <a:endParaRPr lang="en-US" sz="1000" dirty="0"/>
          </a:p>
          <a:p>
            <a:pPr lvl="0"/>
            <a:r>
              <a:rPr lang="en-US" sz="1000" dirty="0"/>
              <a:t>Gray Goose </a:t>
            </a:r>
            <a:r>
              <a:rPr lang="en-US" sz="1000" i="1" dirty="0"/>
              <a:t>€10.20</a:t>
            </a:r>
            <a:endParaRPr lang="en-US" sz="1000" dirty="0"/>
          </a:p>
          <a:p>
            <a:r>
              <a:rPr lang="en-US" sz="1000" b="1" cap="all" dirty="0"/>
              <a:t>RUM</a:t>
            </a:r>
          </a:p>
          <a:p>
            <a:pPr lvl="0"/>
            <a:r>
              <a:rPr lang="en-US" sz="1000" dirty="0"/>
              <a:t>Angostura Silver </a:t>
            </a:r>
            <a:r>
              <a:rPr lang="en-US" sz="1000" i="1" dirty="0"/>
              <a:t>€11.85</a:t>
            </a:r>
            <a:endParaRPr lang="en-US" sz="1000" dirty="0"/>
          </a:p>
          <a:p>
            <a:pPr lvl="0"/>
            <a:r>
              <a:rPr lang="en-US" sz="1000" dirty="0"/>
              <a:t>Captain Morgan </a:t>
            </a:r>
            <a:r>
              <a:rPr lang="en-US" sz="1000" i="1" dirty="0"/>
              <a:t>€10.50</a:t>
            </a:r>
          </a:p>
          <a:p>
            <a:r>
              <a:rPr lang="en-US" sz="1000" b="1" cap="all" dirty="0"/>
              <a:t>SPIRITS</a:t>
            </a:r>
          </a:p>
          <a:p>
            <a:pPr lvl="0"/>
            <a:r>
              <a:rPr lang="en-US" sz="1000" dirty="0" err="1"/>
              <a:t>Hennesy</a:t>
            </a:r>
            <a:r>
              <a:rPr lang="en-US" sz="1000" dirty="0"/>
              <a:t> </a:t>
            </a:r>
            <a:r>
              <a:rPr lang="en-US" sz="1000" i="1" dirty="0"/>
              <a:t>€13.10</a:t>
            </a:r>
            <a:endParaRPr lang="en-US" sz="1000" dirty="0"/>
          </a:p>
          <a:p>
            <a:pPr lvl="0"/>
            <a:r>
              <a:rPr lang="en-US" sz="1000" dirty="0"/>
              <a:t>Baileys </a:t>
            </a:r>
            <a:r>
              <a:rPr lang="en-US" sz="1000" i="1" dirty="0"/>
              <a:t>€10.65</a:t>
            </a:r>
            <a:endParaRPr lang="en-US" sz="1000" dirty="0"/>
          </a:p>
          <a:p>
            <a:endParaRPr lang="en-US" sz="3200" dirty="0"/>
          </a:p>
          <a:p>
            <a:pPr marL="342900" indent="-342900">
              <a:spcBef>
                <a:spcPct val="20000"/>
              </a:spcBef>
            </a:pPr>
            <a:endParaRPr lang="en-US" sz="3200" dirty="0"/>
          </a:p>
          <a:p>
            <a:pPr marL="342900" indent="-342900">
              <a:spcBef>
                <a:spcPct val="20000"/>
              </a:spcBef>
            </a:pPr>
            <a:endParaRPr lang="en-US" sz="3200" dirty="0"/>
          </a:p>
          <a:p>
            <a:pPr marL="342900" indent="-342900">
              <a:spcBef>
                <a:spcPct val="20000"/>
              </a:spcBef>
            </a:pPr>
            <a:endParaRPr lang="en-US" sz="2400" cap="all" dirty="0"/>
          </a:p>
          <a:p>
            <a:pPr marL="342900" indent="-342900">
              <a:spcBef>
                <a:spcPct val="20000"/>
              </a:spcBef>
            </a:pPr>
            <a:endParaRPr lang="en-US" sz="2400" dirty="0"/>
          </a:p>
          <a:p>
            <a:pPr marL="342900" indent="-342900">
              <a:spcBef>
                <a:spcPct val="20000"/>
              </a:spcBef>
            </a:pPr>
            <a:endParaRPr lang="en-US" sz="2400" dirty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8" name="Content Placeholder 7"/>
          <p:cNvSpPr txBox="1">
            <a:spLocks/>
          </p:cNvSpPr>
          <p:nvPr/>
        </p:nvSpPr>
        <p:spPr>
          <a:xfrm>
            <a:off x="2857488" y="3214686"/>
            <a:ext cx="3357586" cy="928694"/>
          </a:xfrm>
          <a:prstGeom prst="rect">
            <a:avLst/>
          </a:prstGeom>
        </p:spPr>
        <p:txBody>
          <a:bodyPr vert="horz" lIns="91440" tIns="45720" rIns="91440" bIns="45720" rtlCol="0">
            <a:normAutofit fontScale="32500" lnSpcReduction="20000"/>
          </a:bodyPr>
          <a:lstStyle/>
          <a:p>
            <a:r>
              <a:rPr lang="en-US" sz="2400" b="1" cap="all" dirty="0"/>
              <a:t>WINES</a:t>
            </a:r>
            <a:endParaRPr lang="en-US" sz="2400" b="1" dirty="0"/>
          </a:p>
          <a:p>
            <a:pPr lvl="0"/>
            <a:r>
              <a:rPr lang="en-US" sz="2400" dirty="0"/>
              <a:t>Santiago - sauvignon blanc </a:t>
            </a:r>
            <a:r>
              <a:rPr lang="en-US" sz="2400" i="1" dirty="0"/>
              <a:t>€14.90</a:t>
            </a:r>
            <a:endParaRPr lang="en-US" sz="2400" dirty="0"/>
          </a:p>
          <a:p>
            <a:r>
              <a:rPr lang="en-US" sz="2400" dirty="0"/>
              <a:t>cocktails </a:t>
            </a:r>
          </a:p>
          <a:p>
            <a:pPr lvl="0"/>
            <a:r>
              <a:rPr lang="en-US" sz="2400" dirty="0"/>
              <a:t>Cuba libre with Bacardi, coke and lime juice, orange juice </a:t>
            </a:r>
            <a:r>
              <a:rPr lang="en-US" sz="2400" i="1" dirty="0"/>
              <a:t>€10.20</a:t>
            </a:r>
            <a:endParaRPr lang="en-US" sz="2400" dirty="0"/>
          </a:p>
          <a:p>
            <a:pPr lvl="0"/>
            <a:r>
              <a:rPr lang="en-US" sz="2400" dirty="0"/>
              <a:t>Peach cake with vodka, peach liquor, pineapple juice </a:t>
            </a:r>
            <a:r>
              <a:rPr lang="en-US" sz="2400" i="1" dirty="0"/>
              <a:t>€11.10</a:t>
            </a:r>
            <a:endParaRPr lang="en-US" sz="2400" dirty="0"/>
          </a:p>
          <a:p>
            <a:pPr marL="342900" indent="-342900">
              <a:spcBef>
                <a:spcPct val="20000"/>
              </a:spcBef>
            </a:pPr>
            <a:endParaRPr lang="en-US" sz="2400" dirty="0"/>
          </a:p>
          <a:p>
            <a:pPr marL="342900" indent="-342900">
              <a:spcBef>
                <a:spcPct val="20000"/>
              </a:spcBef>
            </a:pPr>
            <a:endParaRPr lang="en-US" sz="2400" cap="all" dirty="0"/>
          </a:p>
          <a:p>
            <a:pPr marL="342900" indent="-342900">
              <a:spcBef>
                <a:spcPct val="20000"/>
              </a:spcBef>
            </a:pPr>
            <a:endParaRPr lang="en-US" sz="2400" dirty="0"/>
          </a:p>
          <a:p>
            <a:pPr marL="342900" indent="-342900">
              <a:spcBef>
                <a:spcPct val="20000"/>
              </a:spcBef>
            </a:pPr>
            <a:endParaRPr lang="en-US" sz="2400" dirty="0"/>
          </a:p>
        </p:txBody>
      </p:sp>
      <p:sp>
        <p:nvSpPr>
          <p:cNvPr id="19" name="Content Placeholder 7"/>
          <p:cNvSpPr txBox="1">
            <a:spLocks/>
          </p:cNvSpPr>
          <p:nvPr/>
        </p:nvSpPr>
        <p:spPr>
          <a:xfrm>
            <a:off x="2857488" y="4000504"/>
            <a:ext cx="1428760" cy="20002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1000" b="1" cap="all" dirty="0"/>
              <a:t>HOT DRINKS</a:t>
            </a:r>
            <a:endParaRPr lang="en-US" sz="1000" b="1" dirty="0"/>
          </a:p>
          <a:p>
            <a:pPr lvl="0"/>
            <a:r>
              <a:rPr lang="en-US" sz="1000" dirty="0"/>
              <a:t>Tea </a:t>
            </a:r>
            <a:r>
              <a:rPr lang="en-US" sz="1000" i="1" dirty="0"/>
              <a:t>€5</a:t>
            </a:r>
            <a:endParaRPr lang="en-US" sz="1000" dirty="0"/>
          </a:p>
          <a:p>
            <a:pPr lvl="0"/>
            <a:r>
              <a:rPr lang="en-US" sz="1000" dirty="0"/>
              <a:t>Latte or cappuccino </a:t>
            </a:r>
            <a:r>
              <a:rPr lang="en-US" sz="1000" i="1" dirty="0"/>
              <a:t>€4.50</a:t>
            </a:r>
            <a:endParaRPr lang="en-US" sz="1000" dirty="0"/>
          </a:p>
          <a:p>
            <a:pPr lvl="0"/>
            <a:r>
              <a:rPr lang="en-US" sz="1000" dirty="0"/>
              <a:t>Flavoured latte </a:t>
            </a:r>
            <a:r>
              <a:rPr lang="en-US" sz="1000" i="1" dirty="0"/>
              <a:t>€7.00</a:t>
            </a:r>
            <a:endParaRPr lang="en-US" sz="1000" dirty="0"/>
          </a:p>
          <a:p>
            <a:r>
              <a:rPr lang="en-US" sz="1000" b="1" dirty="0"/>
              <a:t>Non-alcohol drinks</a:t>
            </a:r>
          </a:p>
          <a:p>
            <a:pPr lvl="0"/>
            <a:r>
              <a:rPr lang="en-US" sz="1000" dirty="0"/>
              <a:t>Kofola 300ml </a:t>
            </a:r>
            <a:r>
              <a:rPr lang="en-US" sz="1000" i="1" dirty="0"/>
              <a:t>€6.10</a:t>
            </a:r>
            <a:endParaRPr lang="en-US" sz="1000" dirty="0"/>
          </a:p>
          <a:p>
            <a:pPr lvl="0"/>
            <a:r>
              <a:rPr lang="en-US" sz="1000" dirty="0"/>
              <a:t>Tonic 200ml </a:t>
            </a:r>
            <a:r>
              <a:rPr lang="en-US" sz="1000" i="1" dirty="0"/>
              <a:t>€8.80</a:t>
            </a:r>
            <a:endParaRPr lang="en-US" sz="1000" dirty="0"/>
          </a:p>
          <a:p>
            <a:pPr lvl="0"/>
            <a:r>
              <a:rPr lang="en-US" sz="1000" dirty="0"/>
              <a:t>Sparkling water 330ml </a:t>
            </a:r>
            <a:r>
              <a:rPr lang="en-US" sz="1000" i="1" dirty="0"/>
              <a:t>€6.70</a:t>
            </a:r>
            <a:endParaRPr lang="en-US" sz="1000" dirty="0"/>
          </a:p>
          <a:p>
            <a:pPr lvl="0"/>
            <a:r>
              <a:rPr lang="en-US" sz="1000" dirty="0"/>
              <a:t>Red bull 250ml </a:t>
            </a:r>
            <a:r>
              <a:rPr lang="en-US" sz="1000" i="1" dirty="0"/>
              <a:t>€6.15</a:t>
            </a:r>
            <a:endParaRPr lang="en-US" sz="1000" dirty="0"/>
          </a:p>
        </p:txBody>
      </p:sp>
      <p:sp>
        <p:nvSpPr>
          <p:cNvPr id="20" name="Content Placeholder 7"/>
          <p:cNvSpPr txBox="1">
            <a:spLocks/>
          </p:cNvSpPr>
          <p:nvPr/>
        </p:nvSpPr>
        <p:spPr>
          <a:xfrm>
            <a:off x="6072198" y="4786322"/>
            <a:ext cx="3000395" cy="35719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r>
              <a:rPr lang="en-US" sz="1000" b="1" cap="all" dirty="0"/>
              <a:t>SPECIAL DIETS</a:t>
            </a:r>
            <a:endParaRPr lang="en-US" sz="1000" dirty="0"/>
          </a:p>
          <a:p>
            <a:r>
              <a:rPr lang="en-US" sz="1000" dirty="0"/>
              <a:t>Gluten Free Options, and Vegetarian Friendly</a:t>
            </a:r>
          </a:p>
          <a:p>
            <a:pPr marL="342900" indent="-342900">
              <a:spcBef>
                <a:spcPct val="20000"/>
              </a:spcBef>
            </a:pPr>
            <a:endParaRPr lang="en-US" sz="2400" dirty="0"/>
          </a:p>
          <a:p>
            <a:pPr marL="342900" indent="-342900">
              <a:spcBef>
                <a:spcPct val="20000"/>
              </a:spcBef>
            </a:pPr>
            <a:endParaRPr lang="en-US" sz="2400" cap="all" dirty="0"/>
          </a:p>
          <a:p>
            <a:pPr marL="342900" indent="-342900">
              <a:spcBef>
                <a:spcPct val="20000"/>
              </a:spcBef>
            </a:pPr>
            <a:endParaRPr lang="en-US" sz="2400" dirty="0"/>
          </a:p>
          <a:p>
            <a:pPr marL="342900" indent="-342900">
              <a:spcBef>
                <a:spcPct val="20000"/>
              </a:spcBef>
            </a:pPr>
            <a:endParaRPr lang="en-US" sz="2400" dirty="0"/>
          </a:p>
        </p:txBody>
      </p:sp>
      <p:sp>
        <p:nvSpPr>
          <p:cNvPr id="21" name="Content Placeholder 7"/>
          <p:cNvSpPr txBox="1">
            <a:spLocks/>
          </p:cNvSpPr>
          <p:nvPr/>
        </p:nvSpPr>
        <p:spPr>
          <a:xfrm>
            <a:off x="6072198" y="5214950"/>
            <a:ext cx="3000395" cy="714380"/>
          </a:xfrm>
          <a:prstGeom prst="rect">
            <a:avLst/>
          </a:prstGeom>
        </p:spPr>
        <p:txBody>
          <a:bodyPr vert="horz" lIns="91440" tIns="45720" rIns="91440" bIns="45720" rtlCol="0">
            <a:normAutofit fontScale="40000" lnSpcReduction="20000"/>
          </a:bodyPr>
          <a:lstStyle/>
          <a:p>
            <a:r>
              <a:rPr lang="en-US" sz="2500" b="1" cap="all" dirty="0"/>
              <a:t>FEATURES</a:t>
            </a:r>
            <a:endParaRPr lang="en-US" sz="2500" dirty="0"/>
          </a:p>
          <a:p>
            <a:r>
              <a:rPr lang="en-US" sz="2500" dirty="0"/>
              <a:t>Reservations, Television, Seating, Highchairs, Wheelchair Accessible, Accepts MasterCard, Serves Alcohol, Full Bar, Wine and Beer, Accepts Visa, Digital Payments, Free Wi-Fi, and Table Service</a:t>
            </a:r>
          </a:p>
          <a:p>
            <a:pPr marL="342900" indent="-342900">
              <a:spcBef>
                <a:spcPct val="20000"/>
              </a:spcBef>
            </a:pPr>
            <a:endParaRPr lang="en-US" sz="2400" dirty="0"/>
          </a:p>
          <a:p>
            <a:pPr marL="342900" indent="-342900">
              <a:spcBef>
                <a:spcPct val="20000"/>
              </a:spcBef>
            </a:pPr>
            <a:endParaRPr lang="en-US" sz="2400" cap="all" dirty="0"/>
          </a:p>
          <a:p>
            <a:pPr marL="342900" indent="-342900">
              <a:spcBef>
                <a:spcPct val="20000"/>
              </a:spcBef>
            </a:pPr>
            <a:endParaRPr lang="en-US" sz="2400" dirty="0"/>
          </a:p>
          <a:p>
            <a:pPr marL="342900" indent="-342900">
              <a:spcBef>
                <a:spcPct val="20000"/>
              </a:spcBef>
            </a:pPr>
            <a:endParaRPr lang="en-US" sz="2400" dirty="0"/>
          </a:p>
        </p:txBody>
      </p:sp>
      <p:sp>
        <p:nvSpPr>
          <p:cNvPr id="23" name="Content Placeholder 7"/>
          <p:cNvSpPr txBox="1">
            <a:spLocks/>
          </p:cNvSpPr>
          <p:nvPr/>
        </p:nvSpPr>
        <p:spPr>
          <a:xfrm>
            <a:off x="6143604" y="6072207"/>
            <a:ext cx="2928958" cy="64294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sz="1000" b="1" dirty="0"/>
              <a:t>Bands</a:t>
            </a:r>
            <a:endParaRPr lang="en-US" sz="1000" dirty="0"/>
          </a:p>
          <a:p>
            <a:r>
              <a:rPr lang="en-US" sz="1000" dirty="0"/>
              <a:t>Ocean Color Scene’s Simon Fowler and Oscar Harrison will perform </a:t>
            </a:r>
          </a:p>
          <a:p>
            <a:r>
              <a:rPr lang="en-US" sz="1000" dirty="0"/>
              <a:t>King </a:t>
            </a:r>
            <a:r>
              <a:rPr lang="en-US" sz="1000" dirty="0" err="1"/>
              <a:t>King</a:t>
            </a:r>
            <a:r>
              <a:rPr lang="en-US" sz="1000" dirty="0"/>
              <a:t> the best blues-rock band will perform</a:t>
            </a:r>
            <a:endParaRPr lang="en-US" sz="800" dirty="0"/>
          </a:p>
          <a:p>
            <a:pPr marL="342900" indent="-342900">
              <a:spcBef>
                <a:spcPct val="20000"/>
              </a:spcBef>
            </a:pPr>
            <a:endParaRPr lang="en-US" sz="2400" dirty="0"/>
          </a:p>
          <a:p>
            <a:pPr marL="342900" indent="-342900">
              <a:spcBef>
                <a:spcPct val="20000"/>
              </a:spcBef>
            </a:pPr>
            <a:endParaRPr lang="en-US" sz="2400" cap="all" dirty="0"/>
          </a:p>
          <a:p>
            <a:pPr marL="342900" indent="-342900">
              <a:spcBef>
                <a:spcPct val="20000"/>
              </a:spcBef>
            </a:pPr>
            <a:endParaRPr lang="en-US" sz="2400" dirty="0"/>
          </a:p>
          <a:p>
            <a:pPr marL="342900" indent="-342900">
              <a:spcBef>
                <a:spcPct val="20000"/>
              </a:spcBef>
            </a:pPr>
            <a:endParaRPr lang="en-US" sz="2400" dirty="0"/>
          </a:p>
        </p:txBody>
      </p:sp>
      <p:pic>
        <p:nvPicPr>
          <p:cNvPr id="24" name="Picture 23" descr="Food1.jf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14415" y="332656"/>
            <a:ext cx="892973" cy="428628"/>
          </a:xfrm>
          <a:prstGeom prst="rect">
            <a:avLst/>
          </a:prstGeom>
        </p:spPr>
      </p:pic>
      <p:pic>
        <p:nvPicPr>
          <p:cNvPr id="25" name="Picture 24" descr="food2.jf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786058"/>
            <a:ext cx="2328895" cy="571504"/>
          </a:xfrm>
          <a:prstGeom prst="rect">
            <a:avLst/>
          </a:prstGeom>
        </p:spPr>
      </p:pic>
      <p:pic>
        <p:nvPicPr>
          <p:cNvPr id="26" name="Picture 25" descr="food3.jf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4786322"/>
            <a:ext cx="1357290" cy="571504"/>
          </a:xfrm>
          <a:prstGeom prst="rect">
            <a:avLst/>
          </a:prstGeom>
        </p:spPr>
      </p:pic>
      <p:pic>
        <p:nvPicPr>
          <p:cNvPr id="27" name="Picture 26" descr="food4.jf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428729" y="4786322"/>
            <a:ext cx="1357322" cy="542912"/>
          </a:xfrm>
          <a:prstGeom prst="rect">
            <a:avLst/>
          </a:prstGeom>
        </p:spPr>
      </p:pic>
      <p:pic>
        <p:nvPicPr>
          <p:cNvPr id="28" name="Picture 27" descr="Food5.jf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14282" y="6143644"/>
            <a:ext cx="1643074" cy="571504"/>
          </a:xfrm>
          <a:prstGeom prst="rect">
            <a:avLst/>
          </a:prstGeom>
        </p:spPr>
      </p:pic>
      <p:pic>
        <p:nvPicPr>
          <p:cNvPr id="29" name="Picture 28" descr="Food6.jfif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0298" y="1714488"/>
            <a:ext cx="3186119" cy="785819"/>
          </a:xfrm>
          <a:prstGeom prst="rect">
            <a:avLst/>
          </a:prstGeom>
        </p:spPr>
      </p:pic>
      <p:pic>
        <p:nvPicPr>
          <p:cNvPr id="30" name="Picture 29" descr="Food7.jfif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29124" y="4929198"/>
            <a:ext cx="1571636" cy="785818"/>
          </a:xfrm>
          <a:prstGeom prst="rect">
            <a:avLst/>
          </a:prstGeom>
        </p:spPr>
      </p:pic>
      <p:pic>
        <p:nvPicPr>
          <p:cNvPr id="31" name="Picture 30" descr="food8.jfi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4429124" y="4000504"/>
            <a:ext cx="1571636" cy="857256"/>
          </a:xfrm>
          <a:prstGeom prst="rect">
            <a:avLst/>
          </a:prstGeom>
        </p:spPr>
      </p:pic>
      <p:pic>
        <p:nvPicPr>
          <p:cNvPr id="33" name="Picture 32" descr="Food10.jfif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929586" y="428604"/>
            <a:ext cx="1071570" cy="928694"/>
          </a:xfrm>
          <a:prstGeom prst="rect">
            <a:avLst/>
          </a:prstGeom>
        </p:spPr>
      </p:pic>
      <p:pic>
        <p:nvPicPr>
          <p:cNvPr id="34" name="Picture 33" descr="food11.jfif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929586" y="1428736"/>
            <a:ext cx="1114417" cy="1000132"/>
          </a:xfrm>
          <a:prstGeom prst="rect">
            <a:avLst/>
          </a:prstGeom>
        </p:spPr>
      </p:pic>
      <p:pic>
        <p:nvPicPr>
          <p:cNvPr id="1026" name="Picture 2" descr="Smirnoff launches fruity fizzy vodka tinnies | Entertainment Daily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8001024" y="2500306"/>
            <a:ext cx="1071538" cy="1071570"/>
          </a:xfrm>
          <a:prstGeom prst="rect">
            <a:avLst/>
          </a:prstGeom>
          <a:noFill/>
        </p:spPr>
      </p:pic>
      <p:pic>
        <p:nvPicPr>
          <p:cNvPr id="35" name="Picture 34" descr="food12.jfif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072462" y="3643315"/>
            <a:ext cx="1000132" cy="1071570"/>
          </a:xfrm>
          <a:prstGeom prst="rect">
            <a:avLst/>
          </a:prstGeom>
        </p:spPr>
      </p:pic>
      <p:pic>
        <p:nvPicPr>
          <p:cNvPr id="2" name="Picture 2" descr="4,731,788 Merry Christmas Stock Photos, Pictures &amp; Royalty ...">
            <a:extLst>
              <a:ext uri="{FF2B5EF4-FFF2-40B4-BE49-F238E27FC236}">
                <a16:creationId xmlns:a16="http://schemas.microsoft.com/office/drawing/2014/main" id="{D09A9D27-A694-EAA3-F9AC-FB7108D48F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802" y="5805264"/>
            <a:ext cx="2292286" cy="92444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115</TotalTime>
  <Words>426</Words>
  <Application>Microsoft Office PowerPoint</Application>
  <PresentationFormat>On-screen Show (4:3)</PresentationFormat>
  <Paragraphs>102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Constantia</vt:lpstr>
      <vt:lpstr>Wingdings 2</vt:lpstr>
      <vt:lpstr>Flow</vt:lpstr>
      <vt:lpstr>Assessment of Practical Tasks (Menu Engineering): Student ID:  2122793 Tutor’s Name:Tristan Hawkins  Submission Date:22.02.2023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admin</dc:creator>
  <cp:lastModifiedBy>Ewelina Szymoniak</cp:lastModifiedBy>
  <cp:revision>87</cp:revision>
  <dcterms:created xsi:type="dcterms:W3CDTF">2023-02-08T07:13:37Z</dcterms:created>
  <dcterms:modified xsi:type="dcterms:W3CDTF">2023-02-22T18:50:13Z</dcterms:modified>
</cp:coreProperties>
</file>