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5" r:id="rId4"/>
    <p:sldId id="266" r:id="rId5"/>
    <p:sldId id="267" r:id="rId6"/>
    <p:sldId id="268" r:id="rId7"/>
    <p:sldId id="269" r:id="rId8"/>
    <p:sldId id="270" r:id="rId9"/>
    <p:sldId id="262" r:id="rId10"/>
    <p:sldId id="263" r:id="rId11"/>
    <p:sldId id="264" r:id="rId12"/>
    <p:sldId id="260" r:id="rId13"/>
    <p:sldId id="261" r:id="rId14"/>
    <p:sldId id="272" r:id="rId15"/>
    <p:sldId id="273" r:id="rId16"/>
    <p:sldId id="274" r:id="rId17"/>
    <p:sldId id="275" r:id="rId18"/>
    <p:sldId id="271"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10" d="100"/>
          <a:sy n="110" d="100"/>
        </p:scale>
        <p:origin x="162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469318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0862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702763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1009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85915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4271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6206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9015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39617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10777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26333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17/12/2019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6841153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Understanding Democracy </a:t>
            </a:r>
          </a:p>
        </p:txBody>
      </p:sp>
      <p:sp>
        <p:nvSpPr>
          <p:cNvPr id="3" name="Subtitle 2"/>
          <p:cNvSpPr>
            <a:spLocks noGrp="1"/>
          </p:cNvSpPr>
          <p:nvPr>
            <p:ph type="subTitle" idx="1"/>
          </p:nvPr>
        </p:nvSpPr>
        <p:spPr>
          <a:xfrm>
            <a:off x="1331640" y="5848672"/>
            <a:ext cx="6400800" cy="629072"/>
          </a:xfrm>
        </p:spPr>
        <p:txBody>
          <a:bodyPr>
            <a:normAutofit/>
          </a:bodyPr>
          <a:lstStyle/>
          <a:p>
            <a:r>
              <a:rPr lang="en-GB" b="1" dirty="0" smtClean="0">
                <a:solidFill>
                  <a:schemeClr val="bg1"/>
                </a:solidFill>
              </a:rPr>
              <a:t>HPFY3009</a:t>
            </a:r>
            <a:endParaRPr lang="en-GB" b="1" dirty="0">
              <a:solidFill>
                <a:schemeClr val="bg1"/>
              </a:solidFill>
            </a:endParaRPr>
          </a:p>
        </p:txBody>
      </p:sp>
      <p:sp>
        <p:nvSpPr>
          <p:cNvPr id="4" name="Subtitle 2"/>
          <p:cNvSpPr txBox="1">
            <a:spLocks/>
          </p:cNvSpPr>
          <p:nvPr/>
        </p:nvSpPr>
        <p:spPr>
          <a:xfrm>
            <a:off x="0" y="2665512"/>
            <a:ext cx="9144000" cy="1915616"/>
          </a:xfrm>
          <a:prstGeom prst="rect">
            <a:avLst/>
          </a:prstGeom>
        </p:spPr>
        <p:txBody>
          <a:bodyPr vert="horz">
            <a:normAutofit fontScale="85000" lnSpcReduction="20000"/>
          </a:bodyPr>
          <a:lstStyle/>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3600" b="0" i="0" u="none" strike="noStrike" kern="1200" cap="none" spc="0" normalizeH="0" baseline="0" noProof="0" dirty="0">
              <a:ln>
                <a:noFill/>
              </a:ln>
              <a:solidFill>
                <a:prstClr val="black"/>
              </a:solidFill>
              <a:effectLst/>
              <a:uLnTx/>
              <a:uFillTx/>
              <a:latin typeface="Book Antiqua"/>
              <a:ea typeface="+mn-ea"/>
              <a:cs typeface="+mn-cs"/>
            </a:endParaRPr>
          </a:p>
          <a:p>
            <a:pPr lvl="0" algn="ctr" defTabSz="914400">
              <a:spcBef>
                <a:spcPct val="20000"/>
              </a:spcBef>
              <a:buClr>
                <a:prstClr val="white">
                  <a:shade val="95000"/>
                </a:prstClr>
              </a:buClr>
              <a:buSzPct val="65000"/>
              <a:defRPr/>
            </a:pPr>
            <a:r>
              <a:rPr lang="en-GB" sz="2800" dirty="0" smtClean="0">
                <a:solidFill>
                  <a:prstClr val="black"/>
                </a:solidFill>
              </a:rPr>
              <a:t>The </a:t>
            </a:r>
            <a:r>
              <a:rPr lang="en-GB" sz="2800" dirty="0">
                <a:solidFill>
                  <a:prstClr val="black"/>
                </a:solidFill>
              </a:rPr>
              <a:t>creation of the </a:t>
            </a:r>
            <a:r>
              <a:rPr lang="en-GB" sz="2800" dirty="0" err="1">
                <a:solidFill>
                  <a:prstClr val="black"/>
                </a:solidFill>
              </a:rPr>
              <a:t>Principate</a:t>
            </a:r>
            <a:r>
              <a:rPr lang="en-GB" sz="2800" dirty="0">
                <a:solidFill>
                  <a:prstClr val="black"/>
                </a:solidFill>
              </a:rPr>
              <a:t> and people power in an Autocracy </a:t>
            </a:r>
            <a:r>
              <a:rPr kumimoji="0" lang="en-GB" sz="2800" b="0" i="1" u="none" strike="noStrike" kern="1200" cap="none" spc="0" normalizeH="0" baseline="0" noProof="0" dirty="0">
                <a:ln>
                  <a:noFill/>
                </a:ln>
                <a:solidFill>
                  <a:prstClr val="black"/>
                </a:solidFill>
                <a:effectLst/>
                <a:uLnTx/>
                <a:uFillTx/>
                <a:latin typeface="Book Antiqua"/>
              </a:rPr>
              <a:t>	</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28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 typeface="Wingdings 2"/>
              <a:buNone/>
              <a:tabLst/>
              <a:defRPr/>
            </a:pPr>
            <a:r>
              <a:rPr kumimoji="0" lang="en-GB" sz="2800" b="0" i="0" u="none" strike="noStrike" kern="1200" cap="none" spc="0" normalizeH="0" baseline="0" noProof="0" dirty="0">
                <a:ln>
                  <a:noFill/>
                </a:ln>
                <a:solidFill>
                  <a:prstClr val="black"/>
                </a:solidFill>
                <a:effectLst/>
                <a:uLnTx/>
                <a:uFillTx/>
                <a:latin typeface="Book Antiqua"/>
                <a:ea typeface="+mn-ea"/>
                <a:cs typeface="+mn-cs"/>
              </a:rPr>
              <a:t> </a:t>
            </a:r>
          </a:p>
        </p:txBody>
      </p:sp>
      <p:pic>
        <p:nvPicPr>
          <p:cNvPr id="6" name="Picture 5"/>
          <p:cNvPicPr>
            <a:picLocks noChangeAspect="1"/>
          </p:cNvPicPr>
          <p:nvPr/>
        </p:nvPicPr>
        <p:blipFill>
          <a:blip r:embed="rId2"/>
          <a:stretch>
            <a:fillRect/>
          </a:stretch>
        </p:blipFill>
        <p:spPr>
          <a:xfrm>
            <a:off x="737509" y="3639025"/>
            <a:ext cx="2014399" cy="3021599"/>
          </a:xfrm>
          <a:prstGeom prst="rect">
            <a:avLst/>
          </a:prstGeom>
        </p:spPr>
      </p:pic>
      <p:pic>
        <p:nvPicPr>
          <p:cNvPr id="7" name="Picture 6"/>
          <p:cNvPicPr>
            <a:picLocks noChangeAspect="1"/>
          </p:cNvPicPr>
          <p:nvPr/>
        </p:nvPicPr>
        <p:blipFill>
          <a:blip r:embed="rId3"/>
          <a:stretch>
            <a:fillRect/>
          </a:stretch>
        </p:blipFill>
        <p:spPr>
          <a:xfrm>
            <a:off x="2973161" y="3639025"/>
            <a:ext cx="2152650" cy="2124075"/>
          </a:xfrm>
          <a:prstGeom prst="rect">
            <a:avLst/>
          </a:prstGeom>
        </p:spPr>
      </p:pic>
      <p:pic>
        <p:nvPicPr>
          <p:cNvPr id="8" name="Picture 7"/>
          <p:cNvPicPr>
            <a:picLocks noChangeAspect="1"/>
          </p:cNvPicPr>
          <p:nvPr/>
        </p:nvPicPr>
        <p:blipFill>
          <a:blip r:embed="rId4"/>
          <a:stretch>
            <a:fillRect/>
          </a:stretch>
        </p:blipFill>
        <p:spPr>
          <a:xfrm>
            <a:off x="5300937" y="3639025"/>
            <a:ext cx="3667936" cy="1905827"/>
          </a:xfrm>
          <a:prstGeom prst="rect">
            <a:avLst/>
          </a:prstGeom>
        </p:spPr>
      </p:pic>
    </p:spTree>
    <p:extLst>
      <p:ext uri="{BB962C8B-B14F-4D97-AF65-F5344CB8AC3E}">
        <p14:creationId xmlns:p14="http://schemas.microsoft.com/office/powerpoint/2010/main" val="29340723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Death of Julius Caesar</a:t>
            </a:r>
            <a:endParaRPr lang="en-GB" dirty="0">
              <a:solidFill>
                <a:schemeClr val="bg1"/>
              </a:solidFill>
            </a:endParaRPr>
          </a:p>
        </p:txBody>
      </p:sp>
      <p:sp>
        <p:nvSpPr>
          <p:cNvPr id="3" name="Content Placeholder 2"/>
          <p:cNvSpPr>
            <a:spLocks noGrp="1"/>
          </p:cNvSpPr>
          <p:nvPr>
            <p:ph sz="half" idx="1"/>
          </p:nvPr>
        </p:nvSpPr>
        <p:spPr>
          <a:xfrm>
            <a:off x="0" y="1600201"/>
            <a:ext cx="4981303" cy="2692400"/>
          </a:xfrm>
        </p:spPr>
        <p:txBody>
          <a:bodyPr>
            <a:normAutofit/>
          </a:bodyPr>
          <a:lstStyle/>
          <a:p>
            <a:r>
              <a:rPr lang="en-GB" dirty="0" smtClean="0">
                <a:solidFill>
                  <a:schemeClr val="bg1"/>
                </a:solidFill>
              </a:rPr>
              <a:t>Accusations of disrespect and desire to become a </a:t>
            </a:r>
            <a:r>
              <a:rPr lang="en-GB" i="1" dirty="0" smtClean="0">
                <a:solidFill>
                  <a:schemeClr val="bg1"/>
                </a:solidFill>
              </a:rPr>
              <a:t>rex</a:t>
            </a:r>
            <a:r>
              <a:rPr lang="en-GB" dirty="0" smtClean="0">
                <a:solidFill>
                  <a:schemeClr val="bg1"/>
                </a:solidFill>
              </a:rPr>
              <a:t>.</a:t>
            </a:r>
          </a:p>
          <a:p>
            <a:endParaRPr lang="en-GB" sz="500" dirty="0">
              <a:solidFill>
                <a:schemeClr val="bg1"/>
              </a:solidFill>
            </a:endParaRPr>
          </a:p>
          <a:p>
            <a:r>
              <a:rPr lang="en-GB" dirty="0" smtClean="0">
                <a:solidFill>
                  <a:schemeClr val="bg1"/>
                </a:solidFill>
              </a:rPr>
              <a:t>Assassinated on the </a:t>
            </a:r>
            <a:r>
              <a:rPr lang="en-GB" dirty="0">
                <a:solidFill>
                  <a:schemeClr val="bg1"/>
                </a:solidFill>
              </a:rPr>
              <a:t>Ides [15th] of March 44 BC</a:t>
            </a:r>
          </a:p>
        </p:txBody>
      </p:sp>
      <p:pic>
        <p:nvPicPr>
          <p:cNvPr id="5" name="Content Placeholder 4"/>
          <p:cNvPicPr>
            <a:picLocks noGrp="1" noChangeAspect="1"/>
          </p:cNvPicPr>
          <p:nvPr>
            <p:ph sz="half" idx="2"/>
          </p:nvPr>
        </p:nvPicPr>
        <p:blipFill>
          <a:blip r:embed="rId2"/>
          <a:stretch>
            <a:fillRect/>
          </a:stretch>
        </p:blipFill>
        <p:spPr>
          <a:xfrm>
            <a:off x="4868092" y="1214191"/>
            <a:ext cx="3818708" cy="2545805"/>
          </a:xfrm>
          <a:prstGeom prst="rect">
            <a:avLst/>
          </a:prstGeom>
        </p:spPr>
      </p:pic>
      <p:sp>
        <p:nvSpPr>
          <p:cNvPr id="6" name="Rectangle 5"/>
          <p:cNvSpPr/>
          <p:nvPr/>
        </p:nvSpPr>
        <p:spPr>
          <a:xfrm>
            <a:off x="268877" y="3713302"/>
            <a:ext cx="8875123" cy="3170099"/>
          </a:xfrm>
          <a:prstGeom prst="rect">
            <a:avLst/>
          </a:prstGeom>
        </p:spPr>
        <p:txBody>
          <a:bodyPr wrap="square">
            <a:spAutoFit/>
          </a:bodyPr>
          <a:lstStyle/>
          <a:p>
            <a:r>
              <a:rPr lang="en-GB" sz="2000" dirty="0">
                <a:solidFill>
                  <a:schemeClr val="bg1"/>
                </a:solidFill>
              </a:rPr>
              <a:t>For not only did he accept excessive honours, such as an uninterrupted consulship, the dictatorship for life, and the censorship of public morals, as well as the forename Imperator, the surname of Father of his Country, a statue among those of the kings, and a raised couch in the orchestra; but he also allowed honours to be given to him which were too great for mortal man: a golden throne in the House and on the judgment seat; a chariot and litter in the procession at the circus; temples, altars, and statues beside those of the gods; a special priest, an additional college of the </a:t>
            </a:r>
            <a:r>
              <a:rPr lang="en-GB" sz="2000" dirty="0" err="1">
                <a:solidFill>
                  <a:schemeClr val="bg1"/>
                </a:solidFill>
              </a:rPr>
              <a:t>Luperci</a:t>
            </a:r>
            <a:r>
              <a:rPr lang="en-GB" sz="2000" dirty="0">
                <a:solidFill>
                  <a:schemeClr val="bg1"/>
                </a:solidFill>
              </a:rPr>
              <a:t>, and the calling of one of the months by his name. In fact, there were no honours which he did not receive or confer at pleasure.” – </a:t>
            </a:r>
            <a:r>
              <a:rPr lang="en-GB" sz="2000" b="1" dirty="0">
                <a:solidFill>
                  <a:schemeClr val="bg1"/>
                </a:solidFill>
              </a:rPr>
              <a:t>Suet. </a:t>
            </a:r>
            <a:r>
              <a:rPr lang="en-GB" sz="2000" b="1" i="1" dirty="0">
                <a:solidFill>
                  <a:schemeClr val="bg1"/>
                </a:solidFill>
              </a:rPr>
              <a:t>Div. Jul</a:t>
            </a:r>
            <a:r>
              <a:rPr lang="en-GB" sz="2000" b="1" dirty="0">
                <a:solidFill>
                  <a:schemeClr val="bg1"/>
                </a:solidFill>
              </a:rPr>
              <a:t>. 76.1</a:t>
            </a:r>
            <a:r>
              <a:rPr lang="en-GB" sz="2000" dirty="0">
                <a:solidFill>
                  <a:schemeClr val="bg1"/>
                </a:solidFill>
              </a:rPr>
              <a:t>.</a:t>
            </a:r>
          </a:p>
        </p:txBody>
      </p:sp>
    </p:spTree>
    <p:extLst>
      <p:ext uri="{BB962C8B-B14F-4D97-AF65-F5344CB8AC3E}">
        <p14:creationId xmlns:p14="http://schemas.microsoft.com/office/powerpoint/2010/main" val="33216126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Aftermath</a:t>
            </a:r>
            <a:endParaRPr lang="en-GB" dirty="0">
              <a:solidFill>
                <a:schemeClr val="bg1"/>
              </a:solidFill>
            </a:endParaRPr>
          </a:p>
        </p:txBody>
      </p:sp>
      <p:sp>
        <p:nvSpPr>
          <p:cNvPr id="3" name="Content Placeholder 2"/>
          <p:cNvSpPr>
            <a:spLocks noGrp="1"/>
          </p:cNvSpPr>
          <p:nvPr>
            <p:ph sz="half" idx="1"/>
          </p:nvPr>
        </p:nvSpPr>
        <p:spPr>
          <a:xfrm>
            <a:off x="-1" y="1600200"/>
            <a:ext cx="5259978" cy="5257800"/>
          </a:xfrm>
        </p:spPr>
        <p:txBody>
          <a:bodyPr>
            <a:normAutofit lnSpcReduction="10000"/>
          </a:bodyPr>
          <a:lstStyle/>
          <a:p>
            <a:r>
              <a:rPr lang="en-GB" dirty="0" smtClean="0">
                <a:solidFill>
                  <a:schemeClr val="bg1"/>
                </a:solidFill>
              </a:rPr>
              <a:t>Initial amnesty for assassins (and ratification of Caesar’s acts). </a:t>
            </a:r>
          </a:p>
          <a:p>
            <a:endParaRPr lang="en-GB" sz="500" dirty="0">
              <a:solidFill>
                <a:schemeClr val="bg1"/>
              </a:solidFill>
            </a:endParaRPr>
          </a:p>
          <a:p>
            <a:r>
              <a:rPr lang="en-GB" dirty="0" smtClean="0">
                <a:solidFill>
                  <a:schemeClr val="bg1"/>
                </a:solidFill>
              </a:rPr>
              <a:t>Public funeral for Caesar.</a:t>
            </a:r>
          </a:p>
          <a:p>
            <a:endParaRPr lang="en-GB" sz="500" dirty="0">
              <a:solidFill>
                <a:schemeClr val="bg1"/>
              </a:solidFill>
            </a:endParaRPr>
          </a:p>
          <a:p>
            <a:r>
              <a:rPr lang="en-GB" dirty="0">
                <a:solidFill>
                  <a:schemeClr val="bg1"/>
                </a:solidFill>
              </a:rPr>
              <a:t>Octavian named heir and adopted son in Caesar’s will – becomes Gaius Julius Caesar </a:t>
            </a:r>
            <a:r>
              <a:rPr lang="en-GB" dirty="0" err="1">
                <a:solidFill>
                  <a:schemeClr val="bg1"/>
                </a:solidFill>
              </a:rPr>
              <a:t>Octavianus</a:t>
            </a:r>
            <a:r>
              <a:rPr lang="en-GB" dirty="0" smtClean="0">
                <a:solidFill>
                  <a:schemeClr val="bg1"/>
                </a:solidFill>
              </a:rPr>
              <a:t>.</a:t>
            </a:r>
          </a:p>
          <a:p>
            <a:endParaRPr lang="en-GB" sz="500" dirty="0">
              <a:solidFill>
                <a:schemeClr val="bg1"/>
              </a:solidFill>
            </a:endParaRPr>
          </a:p>
          <a:p>
            <a:r>
              <a:rPr lang="en-GB" dirty="0" smtClean="0">
                <a:solidFill>
                  <a:schemeClr val="bg1"/>
                </a:solidFill>
              </a:rPr>
              <a:t>Initial tensions between Antony and the Senate.</a:t>
            </a:r>
          </a:p>
          <a:p>
            <a:pPr lvl="1"/>
            <a:r>
              <a:rPr lang="en-GB" dirty="0" smtClean="0">
                <a:solidFill>
                  <a:schemeClr val="bg1"/>
                </a:solidFill>
              </a:rPr>
              <a:t>Octavian and two consuls sent against Antony at </a:t>
            </a:r>
            <a:r>
              <a:rPr lang="en-GB" dirty="0" err="1" smtClean="0">
                <a:solidFill>
                  <a:schemeClr val="bg1"/>
                </a:solidFill>
              </a:rPr>
              <a:t>Mutina</a:t>
            </a:r>
            <a:r>
              <a:rPr lang="en-GB" dirty="0" smtClean="0">
                <a:solidFill>
                  <a:schemeClr val="bg1"/>
                </a:solidFill>
              </a:rPr>
              <a:t>.</a:t>
            </a:r>
            <a:endParaRPr lang="en-GB" dirty="0">
              <a:solidFill>
                <a:schemeClr val="bg1"/>
              </a:solidFill>
            </a:endParaRPr>
          </a:p>
          <a:p>
            <a:endParaRPr lang="en-GB" dirty="0">
              <a:solidFill>
                <a:schemeClr val="bg1"/>
              </a:solidFill>
            </a:endParaRPr>
          </a:p>
        </p:txBody>
      </p:sp>
      <p:sp>
        <p:nvSpPr>
          <p:cNvPr id="4" name="Content Placeholder 3"/>
          <p:cNvSpPr>
            <a:spLocks noGrp="1"/>
          </p:cNvSpPr>
          <p:nvPr>
            <p:ph sz="half" idx="2"/>
          </p:nvPr>
        </p:nvSpPr>
        <p:spPr>
          <a:xfrm>
            <a:off x="5138056" y="1600200"/>
            <a:ext cx="3857897" cy="5257800"/>
          </a:xfrm>
        </p:spPr>
        <p:txBody>
          <a:bodyPr>
            <a:normAutofit lnSpcReduction="10000"/>
          </a:bodyPr>
          <a:lstStyle/>
          <a:p>
            <a:pPr marL="137160" indent="0">
              <a:buNone/>
            </a:pPr>
            <a:r>
              <a:rPr lang="en-GB" b="1" dirty="0" smtClean="0">
                <a:solidFill>
                  <a:schemeClr val="bg1"/>
                </a:solidFill>
              </a:rPr>
              <a:t>MAIN FACTIONS</a:t>
            </a:r>
          </a:p>
          <a:p>
            <a:pPr marL="137160" indent="0">
              <a:buNone/>
            </a:pPr>
            <a:endParaRPr lang="en-GB" sz="500" dirty="0" smtClean="0">
              <a:solidFill>
                <a:schemeClr val="bg1"/>
              </a:solidFill>
            </a:endParaRPr>
          </a:p>
          <a:p>
            <a:r>
              <a:rPr lang="en-GB" sz="3000" dirty="0" smtClean="0">
                <a:solidFill>
                  <a:schemeClr val="bg1"/>
                </a:solidFill>
              </a:rPr>
              <a:t>Mark </a:t>
            </a:r>
            <a:r>
              <a:rPr lang="en-GB" sz="3000" dirty="0">
                <a:solidFill>
                  <a:schemeClr val="bg1"/>
                </a:solidFill>
              </a:rPr>
              <a:t>Antony and Lepidus</a:t>
            </a:r>
            <a:r>
              <a:rPr lang="en-GB" sz="3000" dirty="0" smtClean="0">
                <a:solidFill>
                  <a:schemeClr val="bg1"/>
                </a:solidFill>
              </a:rPr>
              <a:t>.</a:t>
            </a:r>
          </a:p>
          <a:p>
            <a:endParaRPr lang="en-GB" sz="500" dirty="0">
              <a:solidFill>
                <a:schemeClr val="bg1"/>
              </a:solidFill>
            </a:endParaRPr>
          </a:p>
          <a:p>
            <a:r>
              <a:rPr lang="en-GB" sz="3000" dirty="0">
                <a:solidFill>
                  <a:schemeClr val="bg1"/>
                </a:solidFill>
              </a:rPr>
              <a:t>Octavian</a:t>
            </a:r>
            <a:r>
              <a:rPr lang="en-GB" sz="3000" dirty="0" smtClean="0">
                <a:solidFill>
                  <a:schemeClr val="bg1"/>
                </a:solidFill>
              </a:rPr>
              <a:t>.</a:t>
            </a:r>
          </a:p>
          <a:p>
            <a:endParaRPr lang="en-GB" sz="500" dirty="0">
              <a:solidFill>
                <a:schemeClr val="bg1"/>
              </a:solidFill>
            </a:endParaRPr>
          </a:p>
          <a:p>
            <a:r>
              <a:rPr lang="en-GB" sz="3000" dirty="0">
                <a:solidFill>
                  <a:schemeClr val="bg1"/>
                </a:solidFill>
              </a:rPr>
              <a:t>Senatorial elite, including Cicero</a:t>
            </a:r>
            <a:r>
              <a:rPr lang="en-GB" sz="3000" dirty="0" smtClean="0">
                <a:solidFill>
                  <a:schemeClr val="bg1"/>
                </a:solidFill>
              </a:rPr>
              <a:t>.</a:t>
            </a:r>
          </a:p>
          <a:p>
            <a:endParaRPr lang="en-GB" sz="500" dirty="0">
              <a:solidFill>
                <a:schemeClr val="bg1"/>
              </a:solidFill>
            </a:endParaRPr>
          </a:p>
          <a:p>
            <a:r>
              <a:rPr lang="en-GB" sz="3000" dirty="0">
                <a:solidFill>
                  <a:schemeClr val="bg1"/>
                </a:solidFill>
              </a:rPr>
              <a:t>The </a:t>
            </a:r>
            <a:r>
              <a:rPr lang="en-GB" sz="3000" dirty="0" err="1">
                <a:solidFill>
                  <a:schemeClr val="bg1"/>
                </a:solidFill>
              </a:rPr>
              <a:t>Caesaricides</a:t>
            </a:r>
            <a:r>
              <a:rPr lang="en-GB" sz="3000" dirty="0">
                <a:solidFill>
                  <a:schemeClr val="bg1"/>
                </a:solidFill>
              </a:rPr>
              <a:t>, led by Marcus Brutus and Crassus Longinus.</a:t>
            </a:r>
          </a:p>
          <a:p>
            <a:endParaRPr lang="en-GB" dirty="0"/>
          </a:p>
        </p:txBody>
      </p:sp>
    </p:spTree>
    <p:extLst>
      <p:ext uri="{BB962C8B-B14F-4D97-AF65-F5344CB8AC3E}">
        <p14:creationId xmlns:p14="http://schemas.microsoft.com/office/powerpoint/2010/main" val="25883081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88571"/>
          </a:xfrm>
        </p:spPr>
        <p:txBody>
          <a:bodyPr/>
          <a:lstStyle/>
          <a:p>
            <a:r>
              <a:rPr lang="en-GB" b="1" dirty="0" smtClean="0">
                <a:solidFill>
                  <a:schemeClr val="bg1"/>
                </a:solidFill>
              </a:rPr>
              <a:t>The Second Triumvirate</a:t>
            </a:r>
            <a:endParaRPr lang="en-GB" b="1" dirty="0">
              <a:solidFill>
                <a:schemeClr val="bg1"/>
              </a:solidFill>
            </a:endParaRPr>
          </a:p>
        </p:txBody>
      </p:sp>
      <p:sp>
        <p:nvSpPr>
          <p:cNvPr id="3" name="Content Placeholder 2"/>
          <p:cNvSpPr>
            <a:spLocks noGrp="1"/>
          </p:cNvSpPr>
          <p:nvPr>
            <p:ph idx="1"/>
          </p:nvPr>
        </p:nvSpPr>
        <p:spPr>
          <a:xfrm>
            <a:off x="121920" y="1088571"/>
            <a:ext cx="8900160" cy="5377543"/>
          </a:xfrm>
        </p:spPr>
        <p:txBody>
          <a:bodyPr>
            <a:noAutofit/>
          </a:bodyPr>
          <a:lstStyle/>
          <a:p>
            <a:r>
              <a:rPr lang="en-GB" sz="3200" dirty="0" smtClean="0">
                <a:solidFill>
                  <a:schemeClr val="bg1"/>
                </a:solidFill>
              </a:rPr>
              <a:t>Octavian as Consul rescinds the amnesty for the murderers of Julius Caesar. </a:t>
            </a:r>
            <a:endParaRPr lang="en-GB" sz="3200" dirty="0" smtClean="0">
              <a:solidFill>
                <a:schemeClr val="bg1"/>
              </a:solidFill>
            </a:endParaRPr>
          </a:p>
          <a:p>
            <a:endParaRPr lang="en-GB" sz="600" dirty="0" smtClean="0">
              <a:solidFill>
                <a:schemeClr val="bg1"/>
              </a:solidFill>
            </a:endParaRPr>
          </a:p>
          <a:p>
            <a:r>
              <a:rPr lang="en-GB" sz="3200" dirty="0" smtClean="0">
                <a:solidFill>
                  <a:schemeClr val="bg1"/>
                </a:solidFill>
              </a:rPr>
              <a:t>Octavian annuls the act outlawing Antony, and these two with Lepidus meet at </a:t>
            </a:r>
            <a:r>
              <a:rPr lang="en-GB" sz="3200" dirty="0" err="1" smtClean="0">
                <a:solidFill>
                  <a:schemeClr val="bg1"/>
                </a:solidFill>
              </a:rPr>
              <a:t>Bononia</a:t>
            </a:r>
            <a:r>
              <a:rPr lang="en-GB" sz="3200" dirty="0" smtClean="0">
                <a:solidFill>
                  <a:schemeClr val="bg1"/>
                </a:solidFill>
              </a:rPr>
              <a:t>.</a:t>
            </a:r>
          </a:p>
          <a:p>
            <a:endParaRPr lang="en-GB" sz="600" dirty="0" smtClean="0">
              <a:solidFill>
                <a:schemeClr val="bg1"/>
              </a:solidFill>
            </a:endParaRPr>
          </a:p>
          <a:p>
            <a:r>
              <a:rPr lang="en-GB" sz="3200" dirty="0">
                <a:solidFill>
                  <a:schemeClr val="bg1"/>
                </a:solidFill>
              </a:rPr>
              <a:t>I</a:t>
            </a:r>
            <a:r>
              <a:rPr lang="en-GB" sz="3200" dirty="0" smtClean="0">
                <a:solidFill>
                  <a:schemeClr val="bg1"/>
                </a:solidFill>
              </a:rPr>
              <a:t>n November 43 BC the Tribune carried a law establishing the </a:t>
            </a:r>
            <a:r>
              <a:rPr lang="en-GB" sz="3200" i="1" dirty="0" err="1" smtClean="0">
                <a:solidFill>
                  <a:schemeClr val="bg1"/>
                </a:solidFill>
              </a:rPr>
              <a:t>tresviri</a:t>
            </a:r>
            <a:r>
              <a:rPr lang="en-GB" sz="3200" i="1" dirty="0" smtClean="0">
                <a:solidFill>
                  <a:schemeClr val="bg1"/>
                </a:solidFill>
              </a:rPr>
              <a:t> rei </a:t>
            </a:r>
            <a:r>
              <a:rPr lang="en-GB" sz="3200" i="1" dirty="0" err="1" smtClean="0">
                <a:solidFill>
                  <a:schemeClr val="bg1"/>
                </a:solidFill>
              </a:rPr>
              <a:t>publicae</a:t>
            </a:r>
            <a:r>
              <a:rPr lang="en-GB" sz="3200" i="1" dirty="0" smtClean="0">
                <a:solidFill>
                  <a:schemeClr val="bg1"/>
                </a:solidFill>
              </a:rPr>
              <a:t> </a:t>
            </a:r>
            <a:r>
              <a:rPr lang="en-GB" sz="3200" i="1" dirty="0" err="1" smtClean="0">
                <a:solidFill>
                  <a:schemeClr val="bg1"/>
                </a:solidFill>
              </a:rPr>
              <a:t>constituendae</a:t>
            </a:r>
            <a:r>
              <a:rPr lang="en-GB" sz="3200" i="1" dirty="0" smtClean="0">
                <a:solidFill>
                  <a:schemeClr val="bg1"/>
                </a:solidFill>
              </a:rPr>
              <a:t> </a:t>
            </a:r>
            <a:r>
              <a:rPr lang="en-GB" sz="3200" i="1" dirty="0" err="1" smtClean="0">
                <a:solidFill>
                  <a:schemeClr val="bg1"/>
                </a:solidFill>
              </a:rPr>
              <a:t>consulari</a:t>
            </a:r>
            <a:r>
              <a:rPr lang="en-GB" sz="3200" i="1" dirty="0" smtClean="0">
                <a:solidFill>
                  <a:schemeClr val="bg1"/>
                </a:solidFill>
              </a:rPr>
              <a:t> </a:t>
            </a:r>
            <a:r>
              <a:rPr lang="en-GB" sz="3200" i="1" dirty="0" err="1" smtClean="0">
                <a:solidFill>
                  <a:schemeClr val="bg1"/>
                </a:solidFill>
              </a:rPr>
              <a:t>potestate</a:t>
            </a:r>
            <a:r>
              <a:rPr lang="en-GB" sz="3200" dirty="0">
                <a:solidFill>
                  <a:schemeClr val="bg1"/>
                </a:solidFill>
              </a:rPr>
              <a:t> </a:t>
            </a:r>
            <a:r>
              <a:rPr lang="en-GB" sz="3200" dirty="0" smtClean="0">
                <a:solidFill>
                  <a:schemeClr val="bg1"/>
                </a:solidFill>
              </a:rPr>
              <a:t>– for a five year period</a:t>
            </a:r>
            <a:r>
              <a:rPr lang="en-GB" sz="3200" dirty="0" smtClean="0">
                <a:solidFill>
                  <a:schemeClr val="bg1"/>
                </a:solidFill>
              </a:rPr>
              <a:t>.</a:t>
            </a:r>
          </a:p>
          <a:p>
            <a:endParaRPr lang="en-GB" sz="600" dirty="0" smtClean="0">
              <a:solidFill>
                <a:schemeClr val="bg1"/>
              </a:solidFill>
            </a:endParaRPr>
          </a:p>
          <a:p>
            <a:r>
              <a:rPr lang="en-GB" sz="3200" dirty="0" smtClean="0">
                <a:solidFill>
                  <a:schemeClr val="bg1"/>
                </a:solidFill>
              </a:rPr>
              <a:t>Magistrates designated for the next several years, the senate packed with supporters.</a:t>
            </a:r>
            <a:endParaRPr lang="en-GB" sz="3200" dirty="0">
              <a:solidFill>
                <a:schemeClr val="bg1"/>
              </a:solidFill>
            </a:endParaRPr>
          </a:p>
        </p:txBody>
      </p:sp>
    </p:spTree>
    <p:extLst>
      <p:ext uri="{BB962C8B-B14F-4D97-AF65-F5344CB8AC3E}">
        <p14:creationId xmlns:p14="http://schemas.microsoft.com/office/powerpoint/2010/main" val="27238567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Subsequent events</a:t>
            </a:r>
            <a:endParaRPr lang="en-GB" dirty="0">
              <a:solidFill>
                <a:schemeClr val="bg1"/>
              </a:solidFill>
            </a:endParaRPr>
          </a:p>
        </p:txBody>
      </p:sp>
      <p:sp>
        <p:nvSpPr>
          <p:cNvPr id="4" name="Content Placeholder 3"/>
          <p:cNvSpPr>
            <a:spLocks noGrp="1"/>
          </p:cNvSpPr>
          <p:nvPr>
            <p:ph sz="half" idx="1"/>
          </p:nvPr>
        </p:nvSpPr>
        <p:spPr>
          <a:xfrm>
            <a:off x="1" y="1417638"/>
            <a:ext cx="4476205" cy="3659459"/>
          </a:xfrm>
        </p:spPr>
        <p:txBody>
          <a:bodyPr/>
          <a:lstStyle/>
          <a:p>
            <a:r>
              <a:rPr lang="en-GB" dirty="0" smtClean="0">
                <a:solidFill>
                  <a:schemeClr val="bg1"/>
                </a:solidFill>
              </a:rPr>
              <a:t>Proscriptions.</a:t>
            </a:r>
          </a:p>
          <a:p>
            <a:endParaRPr lang="en-GB" sz="500" dirty="0">
              <a:solidFill>
                <a:schemeClr val="bg1"/>
              </a:solidFill>
            </a:endParaRPr>
          </a:p>
          <a:p>
            <a:r>
              <a:rPr lang="en-GB" dirty="0" smtClean="0">
                <a:solidFill>
                  <a:schemeClr val="bg1"/>
                </a:solidFill>
              </a:rPr>
              <a:t>Deification of Caesar (42 BC).</a:t>
            </a:r>
          </a:p>
          <a:p>
            <a:endParaRPr lang="en-GB" sz="500" dirty="0">
              <a:solidFill>
                <a:schemeClr val="bg1"/>
              </a:solidFill>
            </a:endParaRPr>
          </a:p>
          <a:p>
            <a:r>
              <a:rPr lang="en-GB" dirty="0">
                <a:solidFill>
                  <a:schemeClr val="bg1"/>
                </a:solidFill>
              </a:rPr>
              <a:t>B</a:t>
            </a:r>
            <a:r>
              <a:rPr lang="en-GB" dirty="0" smtClean="0">
                <a:solidFill>
                  <a:schemeClr val="bg1"/>
                </a:solidFill>
              </a:rPr>
              <a:t>attle </a:t>
            </a:r>
            <a:r>
              <a:rPr lang="en-GB" dirty="0">
                <a:solidFill>
                  <a:schemeClr val="bg1"/>
                </a:solidFill>
              </a:rPr>
              <a:t>of Philippi </a:t>
            </a:r>
            <a:r>
              <a:rPr lang="en-GB" dirty="0" smtClean="0">
                <a:solidFill>
                  <a:schemeClr val="bg1"/>
                </a:solidFill>
              </a:rPr>
              <a:t>(42 BC).</a:t>
            </a:r>
          </a:p>
          <a:p>
            <a:endParaRPr lang="en-GB" sz="500" dirty="0">
              <a:solidFill>
                <a:schemeClr val="bg1"/>
              </a:solidFill>
            </a:endParaRPr>
          </a:p>
          <a:p>
            <a:r>
              <a:rPr lang="en-GB" dirty="0">
                <a:solidFill>
                  <a:schemeClr val="bg1"/>
                </a:solidFill>
              </a:rPr>
              <a:t>The Treaty of </a:t>
            </a:r>
            <a:r>
              <a:rPr lang="en-GB" dirty="0" err="1">
                <a:solidFill>
                  <a:schemeClr val="bg1"/>
                </a:solidFill>
              </a:rPr>
              <a:t>Brundisium</a:t>
            </a:r>
            <a:r>
              <a:rPr lang="en-GB" dirty="0">
                <a:solidFill>
                  <a:schemeClr val="bg1"/>
                </a:solidFill>
              </a:rPr>
              <a:t> – 40 </a:t>
            </a:r>
            <a:r>
              <a:rPr lang="en-GB" dirty="0" smtClean="0">
                <a:solidFill>
                  <a:schemeClr val="bg1"/>
                </a:solidFill>
              </a:rPr>
              <a:t>BC.</a:t>
            </a:r>
            <a:endParaRPr lang="en-GB" dirty="0">
              <a:solidFill>
                <a:schemeClr val="bg1"/>
              </a:solidFill>
            </a:endParaRPr>
          </a:p>
        </p:txBody>
      </p:sp>
      <p:pic>
        <p:nvPicPr>
          <p:cNvPr id="8" name="Content Placeholder 7"/>
          <p:cNvPicPr>
            <a:picLocks noGrp="1" noChangeAspect="1"/>
          </p:cNvPicPr>
          <p:nvPr>
            <p:ph sz="half" idx="2"/>
          </p:nvPr>
        </p:nvPicPr>
        <p:blipFill>
          <a:blip r:embed="rId2"/>
          <a:stretch>
            <a:fillRect/>
          </a:stretch>
        </p:blipFill>
        <p:spPr>
          <a:xfrm>
            <a:off x="4572000" y="1261692"/>
            <a:ext cx="4330337" cy="2604689"/>
          </a:xfrm>
          <a:prstGeom prst="rect">
            <a:avLst/>
          </a:prstGeom>
        </p:spPr>
      </p:pic>
      <p:pic>
        <p:nvPicPr>
          <p:cNvPr id="6" name="Picture 5"/>
          <p:cNvPicPr>
            <a:picLocks noChangeAspect="1"/>
          </p:cNvPicPr>
          <p:nvPr/>
        </p:nvPicPr>
        <p:blipFill>
          <a:blip r:embed="rId3"/>
          <a:stretch>
            <a:fillRect/>
          </a:stretch>
        </p:blipFill>
        <p:spPr>
          <a:xfrm>
            <a:off x="120046" y="4564824"/>
            <a:ext cx="4506080" cy="1377855"/>
          </a:xfrm>
          <a:prstGeom prst="rect">
            <a:avLst/>
          </a:prstGeom>
        </p:spPr>
      </p:pic>
      <p:sp>
        <p:nvSpPr>
          <p:cNvPr id="7" name="Rectangle 6"/>
          <p:cNvSpPr/>
          <p:nvPr/>
        </p:nvSpPr>
        <p:spPr>
          <a:xfrm>
            <a:off x="1" y="5990689"/>
            <a:ext cx="4746171" cy="738664"/>
          </a:xfrm>
          <a:prstGeom prst="rect">
            <a:avLst/>
          </a:prstGeom>
        </p:spPr>
        <p:txBody>
          <a:bodyPr wrap="square">
            <a:spAutoFit/>
          </a:bodyPr>
          <a:lstStyle/>
          <a:p>
            <a:r>
              <a:rPr lang="en-GB" sz="1400" dirty="0">
                <a:solidFill>
                  <a:schemeClr val="bg1"/>
                </a:solidFill>
              </a:rPr>
              <a:t>Octavian denarius. c36 BC. IMP CAESAR DIVI F Bare head right. / Julius Caesar standing in temple of four columns, frontal inscribed DIVO IVL, altar at left. RSC 90.</a:t>
            </a:r>
          </a:p>
        </p:txBody>
      </p:sp>
      <p:sp>
        <p:nvSpPr>
          <p:cNvPr id="9" name="Content Placeholder 2"/>
          <p:cNvSpPr txBox="1">
            <a:spLocks/>
          </p:cNvSpPr>
          <p:nvPr/>
        </p:nvSpPr>
        <p:spPr>
          <a:xfrm>
            <a:off x="4585365" y="3962400"/>
            <a:ext cx="4558635" cy="2895600"/>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b="1" dirty="0" smtClean="0">
                <a:solidFill>
                  <a:schemeClr val="bg1"/>
                </a:solidFill>
              </a:rPr>
              <a:t>40 BC</a:t>
            </a:r>
            <a:r>
              <a:rPr lang="en-GB" dirty="0" smtClean="0">
                <a:solidFill>
                  <a:schemeClr val="bg1"/>
                </a:solidFill>
              </a:rPr>
              <a:t>: Antony marries Octavia </a:t>
            </a:r>
          </a:p>
          <a:p>
            <a:pPr defTabSz="914400"/>
            <a:endParaRPr lang="en-GB" sz="600" b="1" dirty="0">
              <a:solidFill>
                <a:schemeClr val="bg1"/>
              </a:solidFill>
            </a:endParaRPr>
          </a:p>
          <a:p>
            <a:pPr defTabSz="914400"/>
            <a:r>
              <a:rPr lang="en-GB" b="1" dirty="0" smtClean="0">
                <a:solidFill>
                  <a:schemeClr val="bg1"/>
                </a:solidFill>
              </a:rPr>
              <a:t>37 BC</a:t>
            </a:r>
            <a:r>
              <a:rPr lang="en-GB" dirty="0" smtClean="0">
                <a:solidFill>
                  <a:schemeClr val="bg1"/>
                </a:solidFill>
              </a:rPr>
              <a:t>: Triumvirate renewed (5 years). </a:t>
            </a:r>
          </a:p>
          <a:p>
            <a:pPr defTabSz="914400"/>
            <a:endParaRPr lang="en-GB" sz="600" b="1" dirty="0">
              <a:solidFill>
                <a:schemeClr val="bg1"/>
              </a:solidFill>
            </a:endParaRPr>
          </a:p>
          <a:p>
            <a:pPr defTabSz="914400"/>
            <a:r>
              <a:rPr lang="en-GB" b="1" dirty="0" smtClean="0">
                <a:solidFill>
                  <a:schemeClr val="bg1"/>
                </a:solidFill>
              </a:rPr>
              <a:t>36-35</a:t>
            </a:r>
            <a:r>
              <a:rPr lang="en-GB" dirty="0" smtClean="0">
                <a:solidFill>
                  <a:schemeClr val="bg1"/>
                </a:solidFill>
              </a:rPr>
              <a:t>: BC: Octavian defeats </a:t>
            </a:r>
            <a:r>
              <a:rPr lang="en-GB" dirty="0" err="1" smtClean="0">
                <a:solidFill>
                  <a:schemeClr val="bg1"/>
                </a:solidFill>
              </a:rPr>
              <a:t>Sextus</a:t>
            </a:r>
            <a:r>
              <a:rPr lang="en-GB" dirty="0" smtClean="0">
                <a:solidFill>
                  <a:schemeClr val="bg1"/>
                </a:solidFill>
              </a:rPr>
              <a:t> </a:t>
            </a:r>
            <a:r>
              <a:rPr lang="en-GB" dirty="0" err="1" smtClean="0">
                <a:solidFill>
                  <a:schemeClr val="bg1"/>
                </a:solidFill>
              </a:rPr>
              <a:t>Pompeius</a:t>
            </a:r>
            <a:r>
              <a:rPr lang="en-GB" dirty="0" smtClean="0">
                <a:solidFill>
                  <a:schemeClr val="bg1"/>
                </a:solidFill>
              </a:rPr>
              <a:t> at </a:t>
            </a:r>
            <a:r>
              <a:rPr lang="en-GB" dirty="0" err="1" smtClean="0">
                <a:solidFill>
                  <a:schemeClr val="bg1"/>
                </a:solidFill>
              </a:rPr>
              <a:t>Naulochus</a:t>
            </a:r>
            <a:r>
              <a:rPr lang="en-GB" dirty="0" smtClean="0">
                <a:solidFill>
                  <a:schemeClr val="bg1"/>
                </a:solidFill>
              </a:rPr>
              <a:t> in Sicily.</a:t>
            </a:r>
            <a:endParaRPr lang="en-GB" dirty="0">
              <a:solidFill>
                <a:schemeClr val="bg1"/>
              </a:solidFill>
            </a:endParaRPr>
          </a:p>
        </p:txBody>
      </p:sp>
    </p:spTree>
    <p:extLst>
      <p:ext uri="{BB962C8B-B14F-4D97-AF65-F5344CB8AC3E}">
        <p14:creationId xmlns:p14="http://schemas.microsoft.com/office/powerpoint/2010/main" val="7557011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Battle of Actium</a:t>
            </a:r>
            <a:endParaRPr lang="en-GB" b="1" dirty="0">
              <a:solidFill>
                <a:schemeClr val="bg1"/>
              </a:solidFill>
            </a:endParaRPr>
          </a:p>
        </p:txBody>
      </p:sp>
      <p:sp>
        <p:nvSpPr>
          <p:cNvPr id="4" name="Content Placeholder 3"/>
          <p:cNvSpPr>
            <a:spLocks noGrp="1"/>
          </p:cNvSpPr>
          <p:nvPr>
            <p:ph sz="half" idx="1"/>
          </p:nvPr>
        </p:nvSpPr>
        <p:spPr>
          <a:xfrm>
            <a:off x="0" y="1600199"/>
            <a:ext cx="4495800" cy="5183777"/>
          </a:xfrm>
        </p:spPr>
        <p:txBody>
          <a:bodyPr>
            <a:normAutofit fontScale="92500" lnSpcReduction="10000"/>
          </a:bodyPr>
          <a:lstStyle/>
          <a:p>
            <a:r>
              <a:rPr lang="en-GB" dirty="0" smtClean="0">
                <a:solidFill>
                  <a:schemeClr val="bg1"/>
                </a:solidFill>
              </a:rPr>
              <a:t>2nd </a:t>
            </a:r>
            <a:r>
              <a:rPr lang="en-GB" dirty="0">
                <a:solidFill>
                  <a:schemeClr val="bg1"/>
                </a:solidFill>
              </a:rPr>
              <a:t>of September 31 BC. </a:t>
            </a:r>
          </a:p>
          <a:p>
            <a:r>
              <a:rPr lang="en-GB" dirty="0" smtClean="0">
                <a:solidFill>
                  <a:schemeClr val="bg1"/>
                </a:solidFill>
              </a:rPr>
              <a:t>Antony’s </a:t>
            </a:r>
            <a:r>
              <a:rPr lang="en-GB" dirty="0">
                <a:solidFill>
                  <a:schemeClr val="bg1"/>
                </a:solidFill>
              </a:rPr>
              <a:t>ships bigger and sturdier – </a:t>
            </a:r>
            <a:r>
              <a:rPr lang="en-GB" dirty="0" smtClean="0">
                <a:solidFill>
                  <a:schemeClr val="bg1"/>
                </a:solidFill>
              </a:rPr>
              <a:t>Octavian’s </a:t>
            </a:r>
            <a:r>
              <a:rPr lang="en-GB" dirty="0">
                <a:solidFill>
                  <a:schemeClr val="bg1"/>
                </a:solidFill>
              </a:rPr>
              <a:t>speedier. </a:t>
            </a:r>
          </a:p>
          <a:p>
            <a:r>
              <a:rPr lang="en-GB" dirty="0" smtClean="0">
                <a:solidFill>
                  <a:schemeClr val="bg1"/>
                </a:solidFill>
              </a:rPr>
              <a:t>Octavian </a:t>
            </a:r>
            <a:r>
              <a:rPr lang="en-GB" dirty="0">
                <a:solidFill>
                  <a:schemeClr val="bg1"/>
                </a:solidFill>
              </a:rPr>
              <a:t>attempts to encircle </a:t>
            </a:r>
            <a:r>
              <a:rPr lang="en-GB" dirty="0" smtClean="0">
                <a:solidFill>
                  <a:schemeClr val="bg1"/>
                </a:solidFill>
              </a:rPr>
              <a:t>Antony’s </a:t>
            </a:r>
            <a:r>
              <a:rPr lang="en-GB" dirty="0">
                <a:solidFill>
                  <a:schemeClr val="bg1"/>
                </a:solidFill>
              </a:rPr>
              <a:t>ships. </a:t>
            </a:r>
          </a:p>
          <a:p>
            <a:r>
              <a:rPr lang="en-GB" dirty="0" smtClean="0">
                <a:solidFill>
                  <a:schemeClr val="bg1"/>
                </a:solidFill>
              </a:rPr>
              <a:t>Octavian’s </a:t>
            </a:r>
            <a:r>
              <a:rPr lang="en-GB" dirty="0">
                <a:solidFill>
                  <a:schemeClr val="bg1"/>
                </a:solidFill>
              </a:rPr>
              <a:t>tactics ramming. </a:t>
            </a:r>
          </a:p>
          <a:p>
            <a:r>
              <a:rPr lang="en-GB" dirty="0" smtClean="0">
                <a:solidFill>
                  <a:schemeClr val="bg1"/>
                </a:solidFill>
              </a:rPr>
              <a:t>Antony’s </a:t>
            </a:r>
            <a:r>
              <a:rPr lang="en-GB" dirty="0">
                <a:solidFill>
                  <a:schemeClr val="bg1"/>
                </a:solidFill>
              </a:rPr>
              <a:t>tactics to use volleys of missiles and to use grappling hocks. </a:t>
            </a:r>
          </a:p>
          <a:p>
            <a:r>
              <a:rPr lang="en-GB" dirty="0" smtClean="0">
                <a:solidFill>
                  <a:schemeClr val="bg1"/>
                </a:solidFill>
              </a:rPr>
              <a:t>Cleopatra </a:t>
            </a:r>
            <a:r>
              <a:rPr lang="en-GB" dirty="0">
                <a:solidFill>
                  <a:schemeClr val="bg1"/>
                </a:solidFill>
              </a:rPr>
              <a:t>prematurely retreats. </a:t>
            </a:r>
          </a:p>
          <a:p>
            <a:r>
              <a:rPr lang="en-GB" dirty="0" smtClean="0">
                <a:solidFill>
                  <a:schemeClr val="bg1"/>
                </a:solidFill>
              </a:rPr>
              <a:t>Use </a:t>
            </a:r>
            <a:r>
              <a:rPr lang="en-GB" dirty="0">
                <a:solidFill>
                  <a:schemeClr val="bg1"/>
                </a:solidFill>
              </a:rPr>
              <a:t>of flaming missiles and jars of charcoal and pitch. </a:t>
            </a:r>
          </a:p>
          <a:p>
            <a:endParaRPr lang="en-GB" dirty="0">
              <a:solidFill>
                <a:schemeClr val="bg1"/>
              </a:solidFill>
            </a:endParaRPr>
          </a:p>
        </p:txBody>
      </p:sp>
      <p:pic>
        <p:nvPicPr>
          <p:cNvPr id="3074" name="Picture 2"/>
          <p:cNvPicPr>
            <a:picLocks noGrp="1" noChangeAspect="1" noChangeArrowheads="1"/>
          </p:cNvPicPr>
          <p:nvPr>
            <p:ph sz="half" idx="2"/>
          </p:nvPr>
        </p:nvPicPr>
        <p:blipFill>
          <a:blip r:embed="rId2" cstate="print"/>
          <a:srcRect/>
          <a:stretch>
            <a:fillRect/>
          </a:stretch>
        </p:blipFill>
        <p:spPr bwMode="auto">
          <a:xfrm>
            <a:off x="4499992" y="1556792"/>
            <a:ext cx="4392488" cy="2448272"/>
          </a:xfrm>
          <a:prstGeom prst="rect">
            <a:avLst/>
          </a:prstGeom>
          <a:noFill/>
          <a:ln w="9525">
            <a:noFill/>
            <a:miter lim="800000"/>
            <a:headEnd/>
            <a:tailEnd/>
          </a:ln>
        </p:spPr>
      </p:pic>
      <p:pic>
        <p:nvPicPr>
          <p:cNvPr id="3075" name="Picture 3"/>
          <p:cNvPicPr>
            <a:picLocks noChangeAspect="1" noChangeArrowheads="1"/>
          </p:cNvPicPr>
          <p:nvPr/>
        </p:nvPicPr>
        <p:blipFill>
          <a:blip r:embed="rId3" cstate="print"/>
          <a:srcRect/>
          <a:stretch>
            <a:fillRect/>
          </a:stretch>
        </p:blipFill>
        <p:spPr bwMode="auto">
          <a:xfrm>
            <a:off x="4499992" y="4077072"/>
            <a:ext cx="4392488" cy="2592288"/>
          </a:xfrm>
          <a:prstGeom prst="rect">
            <a:avLst/>
          </a:prstGeom>
          <a:noFill/>
          <a:ln w="9525">
            <a:noFill/>
            <a:miter lim="800000"/>
            <a:headEnd/>
            <a:tailEnd/>
          </a:ln>
        </p:spPr>
      </p:pic>
    </p:spTree>
    <p:extLst>
      <p:ext uri="{BB962C8B-B14F-4D97-AF65-F5344CB8AC3E}">
        <p14:creationId xmlns:p14="http://schemas.microsoft.com/office/powerpoint/2010/main" val="17693685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568952" cy="1143000"/>
          </a:xfrm>
        </p:spPr>
        <p:txBody>
          <a:bodyPr>
            <a:normAutofit fontScale="90000"/>
          </a:bodyPr>
          <a:lstStyle/>
          <a:p>
            <a:r>
              <a:rPr lang="en-GB" b="1" dirty="0" smtClean="0">
                <a:solidFill>
                  <a:schemeClr val="bg1"/>
                </a:solidFill>
              </a:rPr>
              <a:t>Suicide of Antony and Cleopatra - 30 BC</a:t>
            </a:r>
            <a:endParaRPr lang="en-GB" b="1" dirty="0">
              <a:solidFill>
                <a:schemeClr val="bg1"/>
              </a:solidFill>
            </a:endParaRPr>
          </a:p>
        </p:txBody>
      </p:sp>
      <p:sp>
        <p:nvSpPr>
          <p:cNvPr id="4" name="Content Placeholder 3"/>
          <p:cNvSpPr>
            <a:spLocks noGrp="1"/>
          </p:cNvSpPr>
          <p:nvPr>
            <p:ph sz="half" idx="1"/>
          </p:nvPr>
        </p:nvSpPr>
        <p:spPr>
          <a:xfrm>
            <a:off x="1" y="1785257"/>
            <a:ext cx="6139542" cy="5072743"/>
          </a:xfrm>
        </p:spPr>
        <p:txBody>
          <a:bodyPr>
            <a:normAutofit fontScale="85000" lnSpcReduction="20000"/>
          </a:bodyPr>
          <a:lstStyle/>
          <a:p>
            <a:pPr marL="0">
              <a:buNone/>
            </a:pPr>
            <a:r>
              <a:rPr lang="en-GB" dirty="0">
                <a:solidFill>
                  <a:schemeClr val="bg1"/>
                </a:solidFill>
              </a:rPr>
              <a:t>“[Antony] …running himself through the belly he dropped upon the couch. But the wound did not bring a speedy </a:t>
            </a:r>
            <a:r>
              <a:rPr lang="en-GB" dirty="0" smtClean="0">
                <a:solidFill>
                  <a:schemeClr val="bg1"/>
                </a:solidFill>
              </a:rPr>
              <a:t>death</a:t>
            </a:r>
            <a:r>
              <a:rPr lang="en-GB" dirty="0" smtClean="0">
                <a:solidFill>
                  <a:schemeClr val="bg1"/>
                </a:solidFill>
              </a:rPr>
              <a:t>… </a:t>
            </a:r>
            <a:r>
              <a:rPr lang="en-GB" dirty="0">
                <a:solidFill>
                  <a:schemeClr val="bg1"/>
                </a:solidFill>
              </a:rPr>
              <a:t>he lay writhing and crying out, until Diomedes the secretary came from Cleopatra with orders to bring him to her in the tomb.”  </a:t>
            </a:r>
            <a:r>
              <a:rPr lang="en-GB" dirty="0" smtClean="0">
                <a:solidFill>
                  <a:schemeClr val="bg1"/>
                </a:solidFill>
              </a:rPr>
              <a:t>– </a:t>
            </a:r>
            <a:r>
              <a:rPr lang="en-GB" b="1" dirty="0" err="1" smtClean="0">
                <a:solidFill>
                  <a:schemeClr val="bg1"/>
                </a:solidFill>
              </a:rPr>
              <a:t>Plut</a:t>
            </a:r>
            <a:r>
              <a:rPr lang="en-GB" b="1" dirty="0" smtClean="0">
                <a:solidFill>
                  <a:schemeClr val="bg1"/>
                </a:solidFill>
              </a:rPr>
              <a:t>. </a:t>
            </a:r>
            <a:r>
              <a:rPr lang="en-GB" b="1" i="1" dirty="0">
                <a:solidFill>
                  <a:schemeClr val="bg1"/>
                </a:solidFill>
              </a:rPr>
              <a:t>Antony </a:t>
            </a:r>
            <a:r>
              <a:rPr lang="en-GB" b="1" dirty="0">
                <a:solidFill>
                  <a:schemeClr val="bg1"/>
                </a:solidFill>
              </a:rPr>
              <a:t>76.4-5</a:t>
            </a:r>
            <a:r>
              <a:rPr lang="en-GB" b="1" i="1" dirty="0" smtClean="0">
                <a:solidFill>
                  <a:schemeClr val="bg1"/>
                </a:solidFill>
              </a:rPr>
              <a:t>.</a:t>
            </a:r>
          </a:p>
          <a:p>
            <a:pPr marL="0">
              <a:buNone/>
            </a:pPr>
            <a:endParaRPr lang="en-GB" sz="1300" b="1" i="1" dirty="0">
              <a:solidFill>
                <a:schemeClr val="bg1"/>
              </a:solidFill>
            </a:endParaRPr>
          </a:p>
          <a:p>
            <a:pPr marL="0">
              <a:buNone/>
            </a:pPr>
            <a:r>
              <a:rPr lang="en-GB" dirty="0">
                <a:solidFill>
                  <a:schemeClr val="bg1"/>
                </a:solidFill>
              </a:rPr>
              <a:t>“It is said that the asp was brought with those figs and leaves and lay hidden beneath them… and baring her arm she held it out for the bite. But others say that the asp was kept carefully shut up in a water jar, and that while Cleopatra… irritating it with a golden distaff it sprang and fastened itself upon her arm. But the truth of the matter no one knows; for it was also said that she carried about poison in a hollow comb and kept the comb hidden in her hair.” </a:t>
            </a:r>
            <a:r>
              <a:rPr lang="en-GB" dirty="0" smtClean="0">
                <a:solidFill>
                  <a:schemeClr val="bg1"/>
                </a:solidFill>
              </a:rPr>
              <a:t>– </a:t>
            </a:r>
            <a:r>
              <a:rPr lang="en-GB" b="1" dirty="0" err="1" smtClean="0">
                <a:solidFill>
                  <a:schemeClr val="bg1"/>
                </a:solidFill>
              </a:rPr>
              <a:t>Plut</a:t>
            </a:r>
            <a:r>
              <a:rPr lang="en-GB" b="1" dirty="0" smtClean="0">
                <a:solidFill>
                  <a:schemeClr val="bg1"/>
                </a:solidFill>
              </a:rPr>
              <a:t>. </a:t>
            </a:r>
            <a:r>
              <a:rPr lang="en-GB" b="1" i="1" dirty="0">
                <a:solidFill>
                  <a:schemeClr val="bg1"/>
                </a:solidFill>
              </a:rPr>
              <a:t>Antony </a:t>
            </a:r>
            <a:r>
              <a:rPr lang="en-GB" b="1" dirty="0">
                <a:solidFill>
                  <a:schemeClr val="bg1"/>
                </a:solidFill>
              </a:rPr>
              <a:t>86.1-2</a:t>
            </a:r>
            <a:r>
              <a:rPr lang="en-GB" b="1" i="1" dirty="0">
                <a:solidFill>
                  <a:schemeClr val="bg1"/>
                </a:solidFill>
              </a:rPr>
              <a:t>.</a:t>
            </a:r>
            <a:endParaRPr lang="en-GB" dirty="0">
              <a:solidFill>
                <a:schemeClr val="bg1"/>
              </a:solidFill>
            </a:endParaRPr>
          </a:p>
          <a:p>
            <a:pPr marL="0">
              <a:buNone/>
            </a:pPr>
            <a:endParaRPr lang="en-GB" dirty="0">
              <a:solidFill>
                <a:schemeClr val="bg1"/>
              </a:solidFill>
            </a:endParaRPr>
          </a:p>
        </p:txBody>
      </p:sp>
      <p:pic>
        <p:nvPicPr>
          <p:cNvPr id="6" name="Picture 5"/>
          <p:cNvPicPr>
            <a:picLocks noChangeAspect="1"/>
          </p:cNvPicPr>
          <p:nvPr/>
        </p:nvPicPr>
        <p:blipFill rotWithShape="1">
          <a:blip r:embed="rId2"/>
          <a:srcRect t="4034"/>
          <a:stretch/>
        </p:blipFill>
        <p:spPr>
          <a:xfrm>
            <a:off x="6471414" y="3805646"/>
            <a:ext cx="2340713" cy="2692718"/>
          </a:xfrm>
          <a:prstGeom prst="rect">
            <a:avLst/>
          </a:prstGeom>
        </p:spPr>
      </p:pic>
      <p:sp>
        <p:nvSpPr>
          <p:cNvPr id="7" name="Rectangle 6"/>
          <p:cNvSpPr/>
          <p:nvPr/>
        </p:nvSpPr>
        <p:spPr>
          <a:xfrm>
            <a:off x="6017622" y="6498364"/>
            <a:ext cx="3126377" cy="276999"/>
          </a:xfrm>
          <a:prstGeom prst="rect">
            <a:avLst/>
          </a:prstGeom>
        </p:spPr>
        <p:txBody>
          <a:bodyPr wrap="square">
            <a:spAutoFit/>
          </a:bodyPr>
          <a:lstStyle/>
          <a:p>
            <a:r>
              <a:rPr lang="en-GB" sz="1200" i="1" dirty="0">
                <a:solidFill>
                  <a:schemeClr val="bg1"/>
                </a:solidFill>
              </a:rPr>
              <a:t>Cleopatra</a:t>
            </a:r>
            <a:r>
              <a:rPr lang="en-GB" sz="1200" dirty="0">
                <a:solidFill>
                  <a:schemeClr val="bg1"/>
                </a:solidFill>
              </a:rPr>
              <a:t>, by Benedetto </a:t>
            </a:r>
            <a:r>
              <a:rPr lang="en-GB" sz="1200" dirty="0" err="1">
                <a:solidFill>
                  <a:schemeClr val="bg1"/>
                </a:solidFill>
              </a:rPr>
              <a:t>Gennari</a:t>
            </a:r>
            <a:r>
              <a:rPr lang="en-GB" sz="1200" dirty="0">
                <a:solidFill>
                  <a:schemeClr val="bg1"/>
                </a:solidFill>
              </a:rPr>
              <a:t>, 1674–1675</a:t>
            </a:r>
          </a:p>
        </p:txBody>
      </p:sp>
      <p:pic>
        <p:nvPicPr>
          <p:cNvPr id="8" name="Picture 7"/>
          <p:cNvPicPr>
            <a:picLocks noChangeAspect="1"/>
          </p:cNvPicPr>
          <p:nvPr/>
        </p:nvPicPr>
        <p:blipFill>
          <a:blip r:embed="rId3"/>
          <a:stretch>
            <a:fillRect/>
          </a:stretch>
        </p:blipFill>
        <p:spPr>
          <a:xfrm>
            <a:off x="6271623" y="1296692"/>
            <a:ext cx="2740296" cy="2055222"/>
          </a:xfrm>
          <a:prstGeom prst="rect">
            <a:avLst/>
          </a:prstGeom>
        </p:spPr>
      </p:pic>
      <p:sp>
        <p:nvSpPr>
          <p:cNvPr id="9" name="Rectangle 8"/>
          <p:cNvSpPr/>
          <p:nvPr/>
        </p:nvSpPr>
        <p:spPr>
          <a:xfrm>
            <a:off x="6271623" y="3369268"/>
            <a:ext cx="2872376" cy="461665"/>
          </a:xfrm>
          <a:prstGeom prst="rect">
            <a:avLst/>
          </a:prstGeom>
        </p:spPr>
        <p:txBody>
          <a:bodyPr wrap="square">
            <a:spAutoFit/>
          </a:bodyPr>
          <a:lstStyle/>
          <a:p>
            <a:r>
              <a:rPr lang="en-GB" sz="1200" dirty="0">
                <a:solidFill>
                  <a:schemeClr val="bg1"/>
                </a:solidFill>
              </a:rPr>
              <a:t>House of Giuseppe II, Pompeii, early 1st century AD</a:t>
            </a:r>
          </a:p>
        </p:txBody>
      </p:sp>
    </p:spTree>
    <p:extLst>
      <p:ext uri="{BB962C8B-B14F-4D97-AF65-F5344CB8AC3E}">
        <p14:creationId xmlns:p14="http://schemas.microsoft.com/office/powerpoint/2010/main" val="19674733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Octavian’s Triumph 29 BC</a:t>
            </a:r>
            <a:endParaRPr lang="en-GB" b="1" dirty="0">
              <a:solidFill>
                <a:schemeClr val="bg1"/>
              </a:solidFill>
            </a:endParaRPr>
          </a:p>
        </p:txBody>
      </p:sp>
      <p:sp>
        <p:nvSpPr>
          <p:cNvPr id="5" name="Rectangle 4"/>
          <p:cNvSpPr/>
          <p:nvPr/>
        </p:nvSpPr>
        <p:spPr>
          <a:xfrm>
            <a:off x="323528" y="1268760"/>
            <a:ext cx="8496944" cy="5262979"/>
          </a:xfrm>
          <a:prstGeom prst="rect">
            <a:avLst/>
          </a:prstGeom>
        </p:spPr>
        <p:txBody>
          <a:bodyPr wrap="square">
            <a:spAutoFit/>
          </a:bodyPr>
          <a:lstStyle/>
          <a:p>
            <a:r>
              <a:rPr lang="en-GB" sz="2100" dirty="0">
                <a:solidFill>
                  <a:schemeClr val="bg1"/>
                </a:solidFill>
              </a:rPr>
              <a:t>“As for Caesar's return to Italy and to Rome — the procession which met him, the enthusiasm of his reception by men of all classes, ages, and ranks, and the </a:t>
            </a:r>
            <a:r>
              <a:rPr lang="en-GB" sz="2100" b="1" dirty="0">
                <a:solidFill>
                  <a:schemeClr val="bg1"/>
                </a:solidFill>
              </a:rPr>
              <a:t>magnificence of his triumphs and of the spectacles </a:t>
            </a:r>
            <a:r>
              <a:rPr lang="en-GB" sz="2100" dirty="0">
                <a:solidFill>
                  <a:schemeClr val="bg1"/>
                </a:solidFill>
              </a:rPr>
              <a:t>which he gave — all this it would be impossible adequately to describe even within the compass of a formal history, to say nothing of a work so circumscribed as this. There is nothing that man can desire from the gods, nothing that the gods can grant to a man, nothing that wish can conceive or good fortune bring to pass, which Augustus on his return to the city did not bestow upon the republic, the Roman people, and the world. </a:t>
            </a:r>
            <a:r>
              <a:rPr lang="en-GB" sz="2100" b="1" dirty="0">
                <a:solidFill>
                  <a:schemeClr val="bg1"/>
                </a:solidFill>
              </a:rPr>
              <a:t>The civil wars were ended after twenty years, foreign wars suppressed, peace restored</a:t>
            </a:r>
            <a:r>
              <a:rPr lang="en-GB" sz="2100" dirty="0">
                <a:solidFill>
                  <a:schemeClr val="bg1"/>
                </a:solidFill>
              </a:rPr>
              <a:t>, the frenzy of arms everywhere lulled to rest; </a:t>
            </a:r>
            <a:r>
              <a:rPr lang="en-GB" sz="2100" b="1" dirty="0">
                <a:solidFill>
                  <a:schemeClr val="bg1"/>
                </a:solidFill>
              </a:rPr>
              <a:t>validity was restored to the laws, authority to the courts, and dignity to the senate</a:t>
            </a:r>
            <a:r>
              <a:rPr lang="en-GB" sz="2100" dirty="0">
                <a:solidFill>
                  <a:schemeClr val="bg1"/>
                </a:solidFill>
              </a:rPr>
              <a:t>; the power of the magistrates was reduced to its former limits, with the sole exception that two were added to the eight existing praetors. The old traditional form of the republic was restored.” </a:t>
            </a:r>
            <a:r>
              <a:rPr lang="en-GB" sz="2100" i="1" dirty="0">
                <a:solidFill>
                  <a:schemeClr val="bg1"/>
                </a:solidFill>
              </a:rPr>
              <a:t>– </a:t>
            </a:r>
            <a:r>
              <a:rPr lang="en-GB" sz="2100" b="1" i="1" dirty="0" err="1">
                <a:solidFill>
                  <a:schemeClr val="bg1"/>
                </a:solidFill>
              </a:rPr>
              <a:t>Velleius</a:t>
            </a:r>
            <a:r>
              <a:rPr lang="en-GB" sz="2100" b="1" i="1" dirty="0">
                <a:solidFill>
                  <a:schemeClr val="bg1"/>
                </a:solidFill>
              </a:rPr>
              <a:t> </a:t>
            </a:r>
            <a:r>
              <a:rPr lang="en-GB" sz="2100" b="1" i="1" dirty="0" err="1">
                <a:solidFill>
                  <a:schemeClr val="bg1"/>
                </a:solidFill>
              </a:rPr>
              <a:t>Paterculus</a:t>
            </a:r>
            <a:r>
              <a:rPr lang="en-GB" sz="2100" b="1" i="1" dirty="0">
                <a:solidFill>
                  <a:schemeClr val="bg1"/>
                </a:solidFill>
              </a:rPr>
              <a:t> </a:t>
            </a:r>
            <a:r>
              <a:rPr lang="en-GB" sz="2100" b="1" dirty="0" smtClean="0">
                <a:solidFill>
                  <a:schemeClr val="bg1"/>
                </a:solidFill>
              </a:rPr>
              <a:t>2.89.1-3</a:t>
            </a:r>
            <a:r>
              <a:rPr lang="en-GB" sz="2100" dirty="0" smtClean="0">
                <a:solidFill>
                  <a:schemeClr val="bg1"/>
                </a:solidFill>
              </a:rPr>
              <a:t>.</a:t>
            </a:r>
            <a:r>
              <a:rPr lang="en-GB" sz="2100" b="1" dirty="0" smtClean="0">
                <a:solidFill>
                  <a:schemeClr val="bg1"/>
                </a:solidFill>
              </a:rPr>
              <a:t> </a:t>
            </a:r>
            <a:endParaRPr lang="en-GB" sz="2100" b="1" dirty="0">
              <a:solidFill>
                <a:schemeClr val="bg1"/>
              </a:solidFill>
            </a:endParaRPr>
          </a:p>
        </p:txBody>
      </p:sp>
    </p:spTree>
    <p:extLst>
      <p:ext uri="{BB962C8B-B14F-4D97-AF65-F5344CB8AC3E}">
        <p14:creationId xmlns:p14="http://schemas.microsoft.com/office/powerpoint/2010/main" val="25566744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69966"/>
            <a:ext cx="8352928" cy="6588034"/>
          </a:xfrm>
        </p:spPr>
        <p:txBody>
          <a:bodyPr>
            <a:normAutofit/>
          </a:bodyPr>
          <a:lstStyle/>
          <a:p>
            <a:pPr>
              <a:buNone/>
            </a:pPr>
            <a:r>
              <a:rPr lang="en-GB" sz="3200" b="1" i="1" dirty="0" err="1" smtClean="0">
                <a:solidFill>
                  <a:schemeClr val="bg1"/>
                </a:solidFill>
              </a:rPr>
              <a:t>Principatus</a:t>
            </a:r>
            <a:r>
              <a:rPr lang="en-GB" sz="3200" i="1" dirty="0" smtClean="0">
                <a:solidFill>
                  <a:schemeClr val="bg1"/>
                </a:solidFill>
              </a:rPr>
              <a:t> </a:t>
            </a:r>
            <a:r>
              <a:rPr lang="en-GB" sz="3200" dirty="0" smtClean="0">
                <a:solidFill>
                  <a:schemeClr val="bg1"/>
                </a:solidFill>
              </a:rPr>
              <a:t>-</a:t>
            </a:r>
            <a:r>
              <a:rPr lang="en-GB" sz="3200" i="1" dirty="0" smtClean="0">
                <a:solidFill>
                  <a:schemeClr val="bg1"/>
                </a:solidFill>
              </a:rPr>
              <a:t> </a:t>
            </a:r>
            <a:r>
              <a:rPr lang="en-GB" sz="3200" dirty="0" smtClean="0">
                <a:solidFill>
                  <a:schemeClr val="bg1"/>
                </a:solidFill>
              </a:rPr>
              <a:t>first place, pre-eminence (Anglicised </a:t>
            </a:r>
            <a:r>
              <a:rPr lang="en-GB" sz="3200" dirty="0" err="1" smtClean="0">
                <a:solidFill>
                  <a:schemeClr val="bg1"/>
                </a:solidFill>
              </a:rPr>
              <a:t>Principate</a:t>
            </a:r>
            <a:r>
              <a:rPr lang="en-GB" sz="3200" dirty="0" smtClean="0">
                <a:solidFill>
                  <a:schemeClr val="bg1"/>
                </a:solidFill>
              </a:rPr>
              <a:t>).</a:t>
            </a:r>
          </a:p>
          <a:p>
            <a:pPr>
              <a:buNone/>
            </a:pPr>
            <a:endParaRPr lang="en-GB" sz="1000" dirty="0" smtClean="0">
              <a:solidFill>
                <a:schemeClr val="bg1"/>
              </a:solidFill>
            </a:endParaRPr>
          </a:p>
          <a:p>
            <a:pPr>
              <a:buNone/>
            </a:pPr>
            <a:r>
              <a:rPr lang="en-GB" sz="3200" b="1" i="1" dirty="0" err="1" smtClean="0">
                <a:solidFill>
                  <a:schemeClr val="bg1"/>
                </a:solidFill>
              </a:rPr>
              <a:t>Princeps</a:t>
            </a:r>
            <a:r>
              <a:rPr lang="en-GB" sz="3200" b="1" i="1" dirty="0" smtClean="0">
                <a:solidFill>
                  <a:schemeClr val="bg1"/>
                </a:solidFill>
              </a:rPr>
              <a:t> </a:t>
            </a:r>
            <a:r>
              <a:rPr lang="en-GB" sz="3200" dirty="0" smtClean="0">
                <a:solidFill>
                  <a:schemeClr val="bg1"/>
                </a:solidFill>
              </a:rPr>
              <a:t>- first, foremost (root of our word prince).</a:t>
            </a:r>
          </a:p>
          <a:p>
            <a:pPr>
              <a:buNone/>
            </a:pPr>
            <a:endParaRPr lang="en-GB" sz="1000" dirty="0" smtClean="0">
              <a:solidFill>
                <a:schemeClr val="bg1"/>
              </a:solidFill>
            </a:endParaRPr>
          </a:p>
          <a:p>
            <a:pPr>
              <a:buNone/>
            </a:pPr>
            <a:r>
              <a:rPr lang="en-GB" sz="3200" b="1" i="1" dirty="0" smtClean="0">
                <a:solidFill>
                  <a:schemeClr val="bg1"/>
                </a:solidFill>
              </a:rPr>
              <a:t>Imperium </a:t>
            </a:r>
            <a:r>
              <a:rPr lang="en-GB" sz="3200" dirty="0" smtClean="0">
                <a:solidFill>
                  <a:schemeClr val="bg1"/>
                </a:solidFill>
              </a:rPr>
              <a:t>- the power and right to issues commands</a:t>
            </a:r>
            <a:r>
              <a:rPr lang="en-GB" sz="3200" dirty="0" smtClean="0">
                <a:solidFill>
                  <a:schemeClr val="bg1"/>
                </a:solidFill>
              </a:rPr>
              <a:t>.</a:t>
            </a:r>
          </a:p>
          <a:p>
            <a:pPr>
              <a:buNone/>
            </a:pPr>
            <a:endParaRPr lang="en-GB" sz="1000" dirty="0" smtClean="0">
              <a:solidFill>
                <a:schemeClr val="bg1"/>
              </a:solidFill>
            </a:endParaRPr>
          </a:p>
          <a:p>
            <a:pPr>
              <a:buNone/>
            </a:pPr>
            <a:r>
              <a:rPr lang="en-GB" sz="3200" b="1" i="1" dirty="0" smtClean="0">
                <a:solidFill>
                  <a:schemeClr val="bg1"/>
                </a:solidFill>
              </a:rPr>
              <a:t>Imperator </a:t>
            </a:r>
            <a:r>
              <a:rPr lang="en-GB" sz="3200" dirty="0" smtClean="0">
                <a:solidFill>
                  <a:schemeClr val="bg1"/>
                </a:solidFill>
              </a:rPr>
              <a:t>- commander, leader (the root for our word Emperor).</a:t>
            </a:r>
          </a:p>
          <a:p>
            <a:pPr>
              <a:buNone/>
            </a:pPr>
            <a:endParaRPr lang="en-GB" sz="1000" b="1" i="1" dirty="0" smtClean="0">
              <a:solidFill>
                <a:schemeClr val="bg1"/>
              </a:solidFill>
            </a:endParaRPr>
          </a:p>
          <a:p>
            <a:pPr>
              <a:buNone/>
            </a:pPr>
            <a:r>
              <a:rPr lang="en-GB" sz="3200" b="1" i="1" dirty="0" err="1" smtClean="0">
                <a:solidFill>
                  <a:schemeClr val="bg1"/>
                </a:solidFill>
              </a:rPr>
              <a:t>Auctoritas</a:t>
            </a:r>
            <a:r>
              <a:rPr lang="en-GB" sz="3200" b="1" i="1" dirty="0" smtClean="0">
                <a:solidFill>
                  <a:schemeClr val="bg1"/>
                </a:solidFill>
              </a:rPr>
              <a:t> </a:t>
            </a:r>
            <a:r>
              <a:rPr lang="en-GB" sz="3200" dirty="0" smtClean="0">
                <a:solidFill>
                  <a:schemeClr val="bg1"/>
                </a:solidFill>
              </a:rPr>
              <a:t>- influence, authority, prestige.</a:t>
            </a:r>
          </a:p>
          <a:p>
            <a:pPr>
              <a:buNone/>
            </a:pPr>
            <a:endParaRPr lang="en-GB" sz="1000" b="1" i="1" dirty="0" smtClean="0">
              <a:solidFill>
                <a:schemeClr val="bg1"/>
              </a:solidFill>
            </a:endParaRPr>
          </a:p>
          <a:p>
            <a:pPr>
              <a:buNone/>
            </a:pPr>
            <a:r>
              <a:rPr lang="en-GB" sz="3200" b="1" i="1" dirty="0" err="1" smtClean="0">
                <a:solidFill>
                  <a:schemeClr val="bg1"/>
                </a:solidFill>
              </a:rPr>
              <a:t>Potestas</a:t>
            </a:r>
            <a:r>
              <a:rPr lang="en-GB" sz="3200" b="1" i="1" dirty="0" smtClean="0">
                <a:solidFill>
                  <a:schemeClr val="bg1"/>
                </a:solidFill>
              </a:rPr>
              <a:t> </a:t>
            </a:r>
            <a:r>
              <a:rPr lang="en-GB" sz="3200" dirty="0" smtClean="0">
                <a:solidFill>
                  <a:schemeClr val="bg1"/>
                </a:solidFill>
              </a:rPr>
              <a:t>– power, control.</a:t>
            </a:r>
            <a:endParaRPr lang="en-GB" sz="3200" b="1" i="1" dirty="0" smtClean="0">
              <a:solidFill>
                <a:schemeClr val="bg1"/>
              </a:solidFill>
            </a:endParaRPr>
          </a:p>
          <a:p>
            <a:pPr>
              <a:buNone/>
            </a:pPr>
            <a:endParaRPr lang="en-GB" b="1" i="1" dirty="0" smtClean="0"/>
          </a:p>
          <a:p>
            <a:pPr>
              <a:buNone/>
            </a:pPr>
            <a:endParaRPr lang="en-GB" b="1" i="1" dirty="0"/>
          </a:p>
        </p:txBody>
      </p:sp>
    </p:spTree>
    <p:extLst>
      <p:ext uri="{BB962C8B-B14F-4D97-AF65-F5344CB8AC3E}">
        <p14:creationId xmlns:p14="http://schemas.microsoft.com/office/powerpoint/2010/main" val="38636798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bg1"/>
                </a:solidFill>
              </a:rPr>
              <a:t>Constitutional </a:t>
            </a:r>
            <a:r>
              <a:rPr lang="en-GB" b="1" dirty="0" smtClean="0">
                <a:solidFill>
                  <a:schemeClr val="bg1"/>
                </a:solidFill>
              </a:rPr>
              <a:t>Settlement</a:t>
            </a:r>
            <a:endParaRPr lang="en-GB" b="1" dirty="0">
              <a:solidFill>
                <a:schemeClr val="bg1"/>
              </a:solidFill>
            </a:endParaRPr>
          </a:p>
        </p:txBody>
      </p:sp>
      <p:sp>
        <p:nvSpPr>
          <p:cNvPr id="3" name="Content Placeholder 2"/>
          <p:cNvSpPr>
            <a:spLocks noGrp="1"/>
          </p:cNvSpPr>
          <p:nvPr>
            <p:ph idx="1"/>
          </p:nvPr>
        </p:nvSpPr>
        <p:spPr>
          <a:xfrm>
            <a:off x="107504" y="1417638"/>
            <a:ext cx="8940702" cy="5440362"/>
          </a:xfrm>
        </p:spPr>
        <p:txBody>
          <a:bodyPr>
            <a:normAutofit fontScale="85000" lnSpcReduction="10000"/>
          </a:bodyPr>
          <a:lstStyle/>
          <a:p>
            <a:r>
              <a:rPr lang="en-GB" b="1" dirty="0" smtClean="0">
                <a:solidFill>
                  <a:schemeClr val="bg1"/>
                </a:solidFill>
              </a:rPr>
              <a:t>29 BC</a:t>
            </a:r>
            <a:r>
              <a:rPr lang="en-GB" dirty="0" smtClean="0">
                <a:solidFill>
                  <a:schemeClr val="bg1"/>
                </a:solidFill>
              </a:rPr>
              <a:t>: Augustus and Agrippa become Censors, reduce number of senators (had reached c.1000).</a:t>
            </a:r>
          </a:p>
          <a:p>
            <a:endParaRPr lang="en-GB" sz="600" dirty="0" smtClean="0"/>
          </a:p>
          <a:p>
            <a:r>
              <a:rPr lang="en-GB" dirty="0" smtClean="0">
                <a:solidFill>
                  <a:schemeClr val="bg1"/>
                </a:solidFill>
              </a:rPr>
              <a:t>In </a:t>
            </a:r>
            <a:r>
              <a:rPr lang="en-GB" b="1" dirty="0" smtClean="0">
                <a:solidFill>
                  <a:schemeClr val="bg1"/>
                </a:solidFill>
              </a:rPr>
              <a:t>27 BC</a:t>
            </a:r>
            <a:r>
              <a:rPr lang="en-GB" dirty="0" smtClean="0">
                <a:solidFill>
                  <a:schemeClr val="bg1"/>
                </a:solidFill>
              </a:rPr>
              <a:t>, Octavian lays down powers to Senate, this is rejected and Octavian is granted title of Augustus (reverent, majestic, consecrated).</a:t>
            </a:r>
          </a:p>
          <a:p>
            <a:endParaRPr lang="en-GB" sz="600" dirty="0" smtClean="0">
              <a:solidFill>
                <a:schemeClr val="bg1"/>
              </a:solidFill>
            </a:endParaRPr>
          </a:p>
          <a:p>
            <a:r>
              <a:rPr lang="en-GB" dirty="0" smtClean="0">
                <a:solidFill>
                  <a:schemeClr val="bg1"/>
                </a:solidFill>
              </a:rPr>
              <a:t>Division of senatorial and imperial provinces – the majority of military forces within imperial provinces</a:t>
            </a:r>
            <a:r>
              <a:rPr lang="en-GB" dirty="0" smtClean="0">
                <a:solidFill>
                  <a:schemeClr val="bg1"/>
                </a:solidFill>
              </a:rPr>
              <a:t>.</a:t>
            </a:r>
          </a:p>
          <a:p>
            <a:endParaRPr lang="en-GB" sz="600" dirty="0">
              <a:solidFill>
                <a:schemeClr val="bg1"/>
              </a:solidFill>
            </a:endParaRPr>
          </a:p>
          <a:p>
            <a:r>
              <a:rPr lang="en-GB" b="1" dirty="0" smtClean="0">
                <a:solidFill>
                  <a:schemeClr val="bg1"/>
                </a:solidFill>
              </a:rPr>
              <a:t>23 BC</a:t>
            </a:r>
            <a:r>
              <a:rPr lang="en-GB" dirty="0" smtClean="0">
                <a:solidFill>
                  <a:schemeClr val="bg1"/>
                </a:solidFill>
              </a:rPr>
              <a:t>: No </a:t>
            </a:r>
            <a:r>
              <a:rPr lang="en-GB" dirty="0">
                <a:solidFill>
                  <a:schemeClr val="bg1"/>
                </a:solidFill>
              </a:rPr>
              <a:t>longer holds Consulship (except in 5 BC and 2 BC), Augustus had held it continuously from 31-23 BC</a:t>
            </a:r>
            <a:r>
              <a:rPr lang="en-GB" dirty="0" smtClean="0">
                <a:solidFill>
                  <a:schemeClr val="bg1"/>
                </a:solidFill>
              </a:rPr>
              <a:t>.</a:t>
            </a:r>
          </a:p>
          <a:p>
            <a:pPr lvl="1"/>
            <a:r>
              <a:rPr lang="en-GB" dirty="0">
                <a:solidFill>
                  <a:schemeClr val="bg1"/>
                </a:solidFill>
              </a:rPr>
              <a:t>Granted </a:t>
            </a:r>
            <a:r>
              <a:rPr lang="en-GB" i="1" dirty="0" err="1">
                <a:solidFill>
                  <a:schemeClr val="bg1"/>
                </a:solidFill>
              </a:rPr>
              <a:t>tribunicia</a:t>
            </a:r>
            <a:r>
              <a:rPr lang="en-GB" i="1" dirty="0">
                <a:solidFill>
                  <a:schemeClr val="bg1"/>
                </a:solidFill>
              </a:rPr>
              <a:t> </a:t>
            </a:r>
            <a:r>
              <a:rPr lang="en-GB" i="1" dirty="0" err="1" smtClean="0">
                <a:solidFill>
                  <a:schemeClr val="bg1"/>
                </a:solidFill>
              </a:rPr>
              <a:t>potestas</a:t>
            </a:r>
            <a:r>
              <a:rPr lang="en-GB" dirty="0">
                <a:solidFill>
                  <a:schemeClr val="bg1"/>
                </a:solidFill>
              </a:rPr>
              <a:t> </a:t>
            </a:r>
            <a:r>
              <a:rPr lang="en-GB" dirty="0" smtClean="0">
                <a:solidFill>
                  <a:schemeClr val="bg1"/>
                </a:solidFill>
              </a:rPr>
              <a:t>and </a:t>
            </a:r>
            <a:r>
              <a:rPr lang="en-GB" i="1" dirty="0" smtClean="0">
                <a:solidFill>
                  <a:schemeClr val="bg1"/>
                </a:solidFill>
              </a:rPr>
              <a:t>imperium </a:t>
            </a:r>
            <a:r>
              <a:rPr lang="en-GB" i="1" dirty="0" err="1">
                <a:solidFill>
                  <a:schemeClr val="bg1"/>
                </a:solidFill>
              </a:rPr>
              <a:t>maius</a:t>
            </a:r>
            <a:r>
              <a:rPr lang="en-GB" i="1" dirty="0">
                <a:solidFill>
                  <a:schemeClr val="bg1"/>
                </a:solidFill>
              </a:rPr>
              <a:t> </a:t>
            </a:r>
            <a:r>
              <a:rPr lang="en-GB" i="1" dirty="0" err="1">
                <a:solidFill>
                  <a:schemeClr val="bg1"/>
                </a:solidFill>
              </a:rPr>
              <a:t>proconsulare</a:t>
            </a:r>
            <a:r>
              <a:rPr lang="en-GB" i="1" dirty="0">
                <a:solidFill>
                  <a:schemeClr val="bg1"/>
                </a:solidFill>
              </a:rPr>
              <a:t> </a:t>
            </a:r>
            <a:r>
              <a:rPr lang="en-GB" dirty="0">
                <a:solidFill>
                  <a:schemeClr val="bg1"/>
                </a:solidFill>
              </a:rPr>
              <a:t>throughout </a:t>
            </a:r>
            <a:r>
              <a:rPr lang="en-GB" dirty="0" smtClean="0">
                <a:solidFill>
                  <a:schemeClr val="bg1"/>
                </a:solidFill>
              </a:rPr>
              <a:t>empire.</a:t>
            </a:r>
            <a:endParaRPr lang="en-GB" dirty="0">
              <a:solidFill>
                <a:schemeClr val="bg1"/>
              </a:solidFill>
            </a:endParaRPr>
          </a:p>
          <a:p>
            <a:pPr marL="137160" indent="0">
              <a:buNone/>
            </a:pPr>
            <a:endParaRPr lang="en-GB" sz="600" dirty="0" smtClean="0">
              <a:solidFill>
                <a:schemeClr val="bg1"/>
              </a:solidFill>
            </a:endParaRPr>
          </a:p>
          <a:p>
            <a:pPr marL="0">
              <a:buNone/>
            </a:pPr>
            <a:r>
              <a:rPr lang="en-GB" dirty="0" smtClean="0">
                <a:solidFill>
                  <a:schemeClr val="bg1"/>
                </a:solidFill>
              </a:rPr>
              <a:t>“Those who believed he had spoken the truth could not openly show their pleasure: those who were in favour of his decision were prevented by their fears…” - </a:t>
            </a:r>
            <a:r>
              <a:rPr lang="en-GB" b="1" dirty="0" smtClean="0">
                <a:solidFill>
                  <a:schemeClr val="bg1"/>
                </a:solidFill>
              </a:rPr>
              <a:t> </a:t>
            </a:r>
            <a:r>
              <a:rPr lang="en-GB" b="1" dirty="0" err="1" smtClean="0">
                <a:solidFill>
                  <a:schemeClr val="bg1"/>
                </a:solidFill>
              </a:rPr>
              <a:t>Dio</a:t>
            </a:r>
            <a:r>
              <a:rPr lang="en-GB" b="1" dirty="0" smtClean="0">
                <a:solidFill>
                  <a:schemeClr val="bg1"/>
                </a:solidFill>
              </a:rPr>
              <a:t> Cassius 53.11</a:t>
            </a:r>
            <a:r>
              <a:rPr lang="en-GB" dirty="0" smtClean="0">
                <a:solidFill>
                  <a:schemeClr val="bg1"/>
                </a:solidFill>
              </a:rPr>
              <a:t>.</a:t>
            </a:r>
          </a:p>
          <a:p>
            <a:pPr>
              <a:buNone/>
            </a:pPr>
            <a:endParaRPr lang="en-GB" dirty="0" smtClean="0"/>
          </a:p>
          <a:p>
            <a:pPr>
              <a:buNone/>
            </a:pPr>
            <a:endParaRPr lang="en-GB" dirty="0"/>
          </a:p>
        </p:txBody>
      </p:sp>
    </p:spTree>
    <p:extLst>
      <p:ext uri="{BB962C8B-B14F-4D97-AF65-F5344CB8AC3E}">
        <p14:creationId xmlns:p14="http://schemas.microsoft.com/office/powerpoint/2010/main" val="6320936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62446"/>
          </a:xfrm>
        </p:spPr>
        <p:txBody>
          <a:bodyPr/>
          <a:lstStyle/>
          <a:p>
            <a:r>
              <a:rPr lang="en-GB" b="1" dirty="0" smtClean="0">
                <a:solidFill>
                  <a:schemeClr val="bg1"/>
                </a:solidFill>
              </a:rPr>
              <a:t>Distribution of Provinces</a:t>
            </a:r>
            <a:endParaRPr lang="en-GB" b="1" dirty="0">
              <a:solidFill>
                <a:schemeClr val="bg1"/>
              </a:solidFill>
            </a:endParaRPr>
          </a:p>
        </p:txBody>
      </p:sp>
      <p:pic>
        <p:nvPicPr>
          <p:cNvPr id="2050" name="Picture 2"/>
          <p:cNvPicPr>
            <a:picLocks noGrp="1" noChangeAspect="1" noChangeArrowheads="1"/>
          </p:cNvPicPr>
          <p:nvPr>
            <p:ph idx="1"/>
          </p:nvPr>
        </p:nvPicPr>
        <p:blipFill>
          <a:blip r:embed="rId2" cstate="print"/>
          <a:srcRect/>
          <a:stretch>
            <a:fillRect/>
          </a:stretch>
        </p:blipFill>
        <p:spPr bwMode="auto">
          <a:xfrm>
            <a:off x="3701142" y="3689757"/>
            <a:ext cx="5094895" cy="2956858"/>
          </a:xfrm>
          <a:prstGeom prst="rect">
            <a:avLst/>
          </a:prstGeom>
          <a:noFill/>
          <a:ln w="9525">
            <a:noFill/>
            <a:miter lim="800000"/>
            <a:headEnd/>
            <a:tailEnd/>
          </a:ln>
        </p:spPr>
      </p:pic>
      <p:sp>
        <p:nvSpPr>
          <p:cNvPr id="5" name="Content Placeholder 2"/>
          <p:cNvSpPr txBox="1">
            <a:spLocks/>
          </p:cNvSpPr>
          <p:nvPr/>
        </p:nvSpPr>
        <p:spPr>
          <a:xfrm>
            <a:off x="0" y="1062446"/>
            <a:ext cx="9022080" cy="2627312"/>
          </a:xfrm>
          <a:prstGeom prst="rect">
            <a:avLst/>
          </a:prstGeom>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dirty="0" smtClean="0">
                <a:solidFill>
                  <a:schemeClr val="bg1"/>
                </a:solidFill>
              </a:rPr>
              <a:t>Land distributed to veterans – Augustus claims 600,000,000 sesterces paid for lands in Italy, and about 260,000,000 disbursed for provincial lands (RG 16). </a:t>
            </a:r>
          </a:p>
          <a:p>
            <a:pPr defTabSz="914400"/>
            <a:r>
              <a:rPr lang="en-GB" dirty="0" smtClean="0">
                <a:solidFill>
                  <a:schemeClr val="bg1"/>
                </a:solidFill>
              </a:rPr>
              <a:t>Money paid to soldiers on completion of service – Augustus claims this totalled 400,000,000 sesterces (RG 16). </a:t>
            </a:r>
          </a:p>
          <a:p>
            <a:pPr defTabSz="914400"/>
            <a:r>
              <a:rPr lang="en-GB" dirty="0" smtClean="0">
                <a:solidFill>
                  <a:schemeClr val="bg1"/>
                </a:solidFill>
              </a:rPr>
              <a:t>Praetorian guards stationed outside Rome. Three units on duty in Rome at any one time. </a:t>
            </a:r>
          </a:p>
          <a:p>
            <a:pPr defTabSz="914400"/>
            <a:endParaRPr lang="en-GB" dirty="0"/>
          </a:p>
        </p:txBody>
      </p:sp>
      <p:sp>
        <p:nvSpPr>
          <p:cNvPr id="4" name="Rectangle 3"/>
          <p:cNvSpPr/>
          <p:nvPr/>
        </p:nvSpPr>
        <p:spPr>
          <a:xfrm>
            <a:off x="104503" y="3690858"/>
            <a:ext cx="3596639" cy="2800767"/>
          </a:xfrm>
          <a:prstGeom prst="rect">
            <a:avLst/>
          </a:prstGeom>
        </p:spPr>
        <p:txBody>
          <a:bodyPr wrap="square">
            <a:spAutoFit/>
          </a:bodyPr>
          <a:lstStyle/>
          <a:p>
            <a:r>
              <a:rPr lang="en-GB" sz="2200" b="1" dirty="0">
                <a:solidFill>
                  <a:schemeClr val="bg1"/>
                </a:solidFill>
              </a:rPr>
              <a:t>Strabo </a:t>
            </a:r>
            <a:r>
              <a:rPr lang="en-GB" sz="2200" b="1" i="1" dirty="0">
                <a:solidFill>
                  <a:schemeClr val="bg1"/>
                </a:solidFill>
              </a:rPr>
              <a:t>Geograph</a:t>
            </a:r>
            <a:r>
              <a:rPr lang="en-GB" sz="2200" b="1" dirty="0">
                <a:solidFill>
                  <a:schemeClr val="bg1"/>
                </a:solidFill>
              </a:rPr>
              <a:t>y 6.4 </a:t>
            </a:r>
            <a:r>
              <a:rPr lang="en-GB" sz="2200" dirty="0">
                <a:solidFill>
                  <a:schemeClr val="bg1"/>
                </a:solidFill>
              </a:rPr>
              <a:t>- “But it were a difficult thing to administer so great a dominion otherwise than by turning it over to one man, as to a father… from the time he assumed the absolute authority…” </a:t>
            </a:r>
          </a:p>
        </p:txBody>
      </p:sp>
    </p:spTree>
    <p:extLst>
      <p:ext uri="{BB962C8B-B14F-4D97-AF65-F5344CB8AC3E}">
        <p14:creationId xmlns:p14="http://schemas.microsoft.com/office/powerpoint/2010/main" val="38173127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Consulship and membership of the Senate</a:t>
            </a:r>
            <a:endParaRPr lang="en-GB" dirty="0">
              <a:solidFill>
                <a:schemeClr val="bg1"/>
              </a:solidFill>
            </a:endParaRPr>
          </a:p>
        </p:txBody>
      </p:sp>
      <p:sp>
        <p:nvSpPr>
          <p:cNvPr id="3" name="Content Placeholder 2"/>
          <p:cNvSpPr>
            <a:spLocks noGrp="1"/>
          </p:cNvSpPr>
          <p:nvPr>
            <p:ph idx="1"/>
          </p:nvPr>
        </p:nvSpPr>
        <p:spPr>
          <a:xfrm>
            <a:off x="0" y="1600200"/>
            <a:ext cx="4223657" cy="5257800"/>
          </a:xfrm>
        </p:spPr>
        <p:txBody>
          <a:bodyPr>
            <a:normAutofit fontScale="85000" lnSpcReduction="10000"/>
          </a:bodyPr>
          <a:lstStyle/>
          <a:p>
            <a:r>
              <a:rPr lang="en-GB" dirty="0" err="1" smtClean="0">
                <a:solidFill>
                  <a:schemeClr val="bg1"/>
                </a:solidFill>
              </a:rPr>
              <a:t>Syme</a:t>
            </a:r>
            <a:r>
              <a:rPr lang="en-GB" dirty="0" smtClean="0">
                <a:solidFill>
                  <a:schemeClr val="bg1"/>
                </a:solidFill>
              </a:rPr>
              <a:t> </a:t>
            </a:r>
            <a:r>
              <a:rPr lang="en-GB" dirty="0" smtClean="0">
                <a:solidFill>
                  <a:schemeClr val="bg1"/>
                </a:solidFill>
              </a:rPr>
              <a:t>(1939) – Augustan supporters as consuls (28-19 BC); traditional nobility down to last decade of 1</a:t>
            </a:r>
            <a:r>
              <a:rPr lang="en-GB" baseline="30000" dirty="0" smtClean="0">
                <a:solidFill>
                  <a:schemeClr val="bg1"/>
                </a:solidFill>
              </a:rPr>
              <a:t>st</a:t>
            </a:r>
            <a:r>
              <a:rPr lang="en-GB" dirty="0" smtClean="0">
                <a:solidFill>
                  <a:schemeClr val="bg1"/>
                </a:solidFill>
              </a:rPr>
              <a:t> century BC; increasing numbers of Italian elites up to AD 14.</a:t>
            </a:r>
          </a:p>
          <a:p>
            <a:endParaRPr lang="en-GB" sz="1200" dirty="0" smtClean="0">
              <a:solidFill>
                <a:schemeClr val="bg1"/>
              </a:solidFill>
            </a:endParaRPr>
          </a:p>
          <a:p>
            <a:r>
              <a:rPr lang="en-GB" dirty="0" smtClean="0">
                <a:solidFill>
                  <a:schemeClr val="bg1"/>
                </a:solidFill>
              </a:rPr>
              <a:t>No fundamental change to powers of consuls – usually remaining in Rome.  </a:t>
            </a:r>
          </a:p>
          <a:p>
            <a:endParaRPr lang="en-GB" sz="1200" dirty="0" smtClean="0">
              <a:solidFill>
                <a:schemeClr val="bg1"/>
              </a:solidFill>
            </a:endParaRPr>
          </a:p>
          <a:p>
            <a:r>
              <a:rPr lang="en-GB" dirty="0" err="1" smtClean="0">
                <a:solidFill>
                  <a:schemeClr val="bg1"/>
                </a:solidFill>
              </a:rPr>
              <a:t>Suffect</a:t>
            </a:r>
            <a:r>
              <a:rPr lang="en-GB" dirty="0" smtClean="0">
                <a:solidFill>
                  <a:schemeClr val="bg1"/>
                </a:solidFill>
              </a:rPr>
              <a:t> consuls start to become more frequent after 5 BC.</a:t>
            </a:r>
            <a:endParaRPr lang="en-GB" dirty="0">
              <a:solidFill>
                <a:schemeClr val="bg1"/>
              </a:solidFill>
            </a:endParaRPr>
          </a:p>
        </p:txBody>
      </p:sp>
      <p:sp>
        <p:nvSpPr>
          <p:cNvPr id="4" name="Text Placeholder 3"/>
          <p:cNvSpPr txBox="1">
            <a:spLocks/>
          </p:cNvSpPr>
          <p:nvPr/>
        </p:nvSpPr>
        <p:spPr>
          <a:xfrm>
            <a:off x="4223657" y="1517695"/>
            <a:ext cx="4920343" cy="750887"/>
          </a:xfrm>
          <a:prstGeom prst="rect">
            <a:avLst/>
          </a:prstGeom>
        </p:spPr>
        <p:txBody>
          <a:bodyPr>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None/>
            </a:pPr>
            <a:r>
              <a:rPr lang="en-GB" sz="2400" b="1" dirty="0" smtClean="0">
                <a:solidFill>
                  <a:schemeClr val="bg1"/>
                </a:solidFill>
              </a:rPr>
              <a:t>Changing membership overtime</a:t>
            </a:r>
            <a:endParaRPr lang="en-GB" sz="2400" b="1" dirty="0">
              <a:solidFill>
                <a:schemeClr val="bg1"/>
              </a:solidFill>
            </a:endParaRPr>
          </a:p>
        </p:txBody>
      </p:sp>
      <p:sp>
        <p:nvSpPr>
          <p:cNvPr id="5" name="Content Placeholder 5"/>
          <p:cNvSpPr txBox="1">
            <a:spLocks/>
          </p:cNvSpPr>
          <p:nvPr/>
        </p:nvSpPr>
        <p:spPr>
          <a:xfrm>
            <a:off x="4162697" y="2063931"/>
            <a:ext cx="4911634" cy="4794069"/>
          </a:xfrm>
          <a:prstGeom prst="rect">
            <a:avLst/>
          </a:prstGeom>
        </p:spPr>
        <p:txBody>
          <a:bodyPr>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dirty="0" smtClean="0">
                <a:solidFill>
                  <a:schemeClr val="bg1"/>
                </a:solidFill>
              </a:rPr>
              <a:t>Near disappearance of old Republican patrician </a:t>
            </a:r>
            <a:r>
              <a:rPr lang="en-GB" i="1" dirty="0" err="1" smtClean="0">
                <a:solidFill>
                  <a:schemeClr val="bg1"/>
                </a:solidFill>
              </a:rPr>
              <a:t>gentes</a:t>
            </a:r>
            <a:r>
              <a:rPr lang="en-GB" dirty="0" smtClean="0">
                <a:solidFill>
                  <a:schemeClr val="bg1"/>
                </a:solidFill>
              </a:rPr>
              <a:t> by early second century AD – similar for patricians created by Augustus.</a:t>
            </a:r>
          </a:p>
          <a:p>
            <a:pPr defTabSz="914400"/>
            <a:endParaRPr lang="en-GB" sz="800" dirty="0" smtClean="0">
              <a:solidFill>
                <a:schemeClr val="bg1"/>
              </a:solidFill>
            </a:endParaRPr>
          </a:p>
          <a:p>
            <a:pPr defTabSz="914400"/>
            <a:r>
              <a:rPr lang="en-GB" dirty="0" smtClean="0">
                <a:solidFill>
                  <a:schemeClr val="bg1"/>
                </a:solidFill>
              </a:rPr>
              <a:t>Older plebeian families from Julio-Claudian period also appear to decline. </a:t>
            </a:r>
          </a:p>
          <a:p>
            <a:pPr defTabSz="914400"/>
            <a:endParaRPr lang="en-GB" sz="800" dirty="0" smtClean="0">
              <a:solidFill>
                <a:schemeClr val="bg1"/>
              </a:solidFill>
            </a:endParaRPr>
          </a:p>
          <a:p>
            <a:pPr defTabSz="914400"/>
            <a:r>
              <a:rPr lang="en-GB" dirty="0" smtClean="0">
                <a:solidFill>
                  <a:schemeClr val="bg1"/>
                </a:solidFill>
              </a:rPr>
              <a:t>Ennobling of plebeian senatorial families throughout second century AD (primarily Italians).</a:t>
            </a:r>
          </a:p>
          <a:p>
            <a:pPr defTabSz="914400"/>
            <a:endParaRPr lang="en-GB" sz="800" dirty="0" smtClean="0">
              <a:solidFill>
                <a:schemeClr val="bg1"/>
              </a:solidFill>
            </a:endParaRPr>
          </a:p>
          <a:p>
            <a:pPr defTabSz="914400"/>
            <a:r>
              <a:rPr lang="en-GB" dirty="0" smtClean="0">
                <a:solidFill>
                  <a:schemeClr val="bg1"/>
                </a:solidFill>
              </a:rPr>
              <a:t>Causes of the decline – persecution/execution? – low birth-rate? – inability to maintain sufficient wealth?</a:t>
            </a:r>
          </a:p>
          <a:p>
            <a:pPr defTabSz="914400"/>
            <a:endParaRPr lang="en-GB" dirty="0"/>
          </a:p>
        </p:txBody>
      </p:sp>
    </p:spTree>
    <p:extLst>
      <p:ext uri="{BB962C8B-B14F-4D97-AF65-F5344CB8AC3E}">
        <p14:creationId xmlns:p14="http://schemas.microsoft.com/office/powerpoint/2010/main" val="14695002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74638"/>
            <a:ext cx="8784976" cy="1143000"/>
          </a:xfrm>
        </p:spPr>
        <p:txBody>
          <a:bodyPr>
            <a:normAutofit fontScale="90000"/>
          </a:bodyPr>
          <a:lstStyle/>
          <a:p>
            <a:r>
              <a:rPr lang="en-GB" dirty="0" smtClean="0">
                <a:solidFill>
                  <a:schemeClr val="bg1"/>
                </a:solidFill>
              </a:rPr>
              <a:t>Decline of the </a:t>
            </a:r>
            <a:r>
              <a:rPr lang="en-GB" dirty="0">
                <a:solidFill>
                  <a:schemeClr val="bg1"/>
                </a:solidFill>
              </a:rPr>
              <a:t>f</a:t>
            </a:r>
            <a:r>
              <a:rPr lang="en-GB" dirty="0" smtClean="0">
                <a:solidFill>
                  <a:schemeClr val="bg1"/>
                </a:solidFill>
              </a:rPr>
              <a:t>ormal democratic element of the system</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a:bodyPr>
          <a:lstStyle/>
          <a:p>
            <a:pPr marL="0">
              <a:buNone/>
            </a:pPr>
            <a:r>
              <a:rPr lang="en-GB" i="1" dirty="0" smtClean="0">
                <a:solidFill>
                  <a:schemeClr val="bg1"/>
                </a:solidFill>
              </a:rPr>
              <a:t>“</a:t>
            </a:r>
            <a:r>
              <a:rPr lang="en-GB" dirty="0" smtClean="0">
                <a:solidFill>
                  <a:schemeClr val="bg1"/>
                </a:solidFill>
              </a:rPr>
              <a:t>The elections were now for the first time transferred from the Campus to the senate: up to that day, while the most important were determined by the will of the sovereign, a few had still been left to the partiality of the Tribes. From the people the withdrawal of the right brought no protest beyond idle murmurs; and the senate, relieved from the necessity of buying or begging votes, was glad enough to embrace the change, Tiberius limiting himself to the recommendation of not more than four candidates, to be appointed without rejection or competition.” – </a:t>
            </a:r>
            <a:r>
              <a:rPr lang="en-GB" b="1" dirty="0" smtClean="0">
                <a:solidFill>
                  <a:schemeClr val="bg1"/>
                </a:solidFill>
              </a:rPr>
              <a:t>Tacitus </a:t>
            </a:r>
            <a:r>
              <a:rPr lang="en-GB" b="1" i="1" dirty="0" smtClean="0">
                <a:solidFill>
                  <a:schemeClr val="bg1"/>
                </a:solidFill>
              </a:rPr>
              <a:t>Annals </a:t>
            </a:r>
            <a:r>
              <a:rPr lang="en-GB" b="1" dirty="0" smtClean="0">
                <a:solidFill>
                  <a:schemeClr val="bg1"/>
                </a:solidFill>
              </a:rPr>
              <a:t>1.15</a:t>
            </a:r>
            <a:r>
              <a:rPr lang="en-GB" dirty="0" smtClean="0">
                <a:solidFill>
                  <a:schemeClr val="bg1"/>
                </a:solidFill>
              </a:rPr>
              <a:t>.</a:t>
            </a:r>
            <a:endParaRPr lang="en-GB" i="1" dirty="0">
              <a:solidFill>
                <a:schemeClr val="bg1"/>
              </a:solidFill>
            </a:endParaRPr>
          </a:p>
        </p:txBody>
      </p:sp>
    </p:spTree>
    <p:extLst>
      <p:ext uri="{BB962C8B-B14F-4D97-AF65-F5344CB8AC3E}">
        <p14:creationId xmlns:p14="http://schemas.microsoft.com/office/powerpoint/2010/main" val="10215707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8964488" cy="6120720"/>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People Power</a:t>
            </a:r>
          </a:p>
          <a:p>
            <a:pPr marL="137160" indent="0" algn="ctr">
              <a:buNone/>
            </a:pPr>
            <a:r>
              <a:rPr lang="en-GB" sz="6000" b="1" dirty="0" smtClean="0">
                <a:solidFill>
                  <a:schemeClr val="bg1"/>
                </a:solidFill>
              </a:rPr>
              <a:t>in the Imperial Period </a:t>
            </a:r>
          </a:p>
        </p:txBody>
      </p:sp>
    </p:spTree>
    <p:extLst>
      <p:ext uri="{BB962C8B-B14F-4D97-AF65-F5344CB8AC3E}">
        <p14:creationId xmlns:p14="http://schemas.microsoft.com/office/powerpoint/2010/main" val="31489512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1301006"/>
          </a:xfrm>
        </p:spPr>
        <p:txBody>
          <a:bodyPr>
            <a:normAutofit fontScale="90000"/>
          </a:bodyPr>
          <a:lstStyle/>
          <a:p>
            <a:r>
              <a:rPr lang="en-GB" dirty="0" smtClean="0">
                <a:solidFill>
                  <a:schemeClr val="bg1"/>
                </a:solidFill>
              </a:rPr>
              <a:t>Riots and expression of (dis)pleasure</a:t>
            </a:r>
            <a:endParaRPr lang="en-GB" dirty="0">
              <a:solidFill>
                <a:schemeClr val="bg1"/>
              </a:solidFill>
            </a:endParaRPr>
          </a:p>
        </p:txBody>
      </p:sp>
      <p:sp>
        <p:nvSpPr>
          <p:cNvPr id="3" name="Content Placeholder 2"/>
          <p:cNvSpPr>
            <a:spLocks noGrp="1"/>
          </p:cNvSpPr>
          <p:nvPr>
            <p:ph idx="1"/>
          </p:nvPr>
        </p:nvSpPr>
        <p:spPr>
          <a:xfrm>
            <a:off x="0" y="1793966"/>
            <a:ext cx="9144000" cy="5064034"/>
          </a:xfrm>
        </p:spPr>
        <p:txBody>
          <a:bodyPr>
            <a:normAutofit fontScale="85000" lnSpcReduction="10000"/>
          </a:bodyPr>
          <a:lstStyle/>
          <a:p>
            <a:r>
              <a:rPr lang="en-GB" b="1" dirty="0" smtClean="0">
                <a:solidFill>
                  <a:schemeClr val="bg1"/>
                </a:solidFill>
              </a:rPr>
              <a:t>Decline of the assemblies:</a:t>
            </a:r>
          </a:p>
          <a:p>
            <a:pPr lvl="1"/>
            <a:r>
              <a:rPr lang="en-GB" dirty="0" smtClean="0">
                <a:solidFill>
                  <a:schemeClr val="bg1"/>
                </a:solidFill>
              </a:rPr>
              <a:t>“</a:t>
            </a:r>
            <a:r>
              <a:rPr lang="en-GB" dirty="0">
                <a:solidFill>
                  <a:schemeClr val="bg1"/>
                </a:solidFill>
              </a:rPr>
              <a:t>Now that no one buys our votes, the public has long since cast off its cares; the people that once bestowed commands, consulships, legions and all else, now meddles no more and longs eagerly for just two things - Bread and Circuses!” – </a:t>
            </a:r>
            <a:r>
              <a:rPr lang="en-GB" b="1" dirty="0">
                <a:solidFill>
                  <a:schemeClr val="bg1"/>
                </a:solidFill>
              </a:rPr>
              <a:t>Juvenal </a:t>
            </a:r>
            <a:r>
              <a:rPr lang="en-GB" b="1" i="1" dirty="0">
                <a:solidFill>
                  <a:schemeClr val="bg1"/>
                </a:solidFill>
              </a:rPr>
              <a:t>Satires</a:t>
            </a:r>
            <a:r>
              <a:rPr lang="en-GB" b="1" dirty="0">
                <a:solidFill>
                  <a:schemeClr val="bg1"/>
                </a:solidFill>
              </a:rPr>
              <a:t> 10.77-81</a:t>
            </a:r>
            <a:r>
              <a:rPr lang="en-GB" dirty="0">
                <a:solidFill>
                  <a:schemeClr val="bg1"/>
                </a:solidFill>
              </a:rPr>
              <a:t>.</a:t>
            </a:r>
          </a:p>
          <a:p>
            <a:pPr lvl="1"/>
            <a:endParaRPr lang="en-GB" sz="600" dirty="0" smtClean="0">
              <a:solidFill>
                <a:schemeClr val="bg1"/>
              </a:solidFill>
            </a:endParaRPr>
          </a:p>
          <a:p>
            <a:r>
              <a:rPr lang="en-GB" b="1" dirty="0" smtClean="0">
                <a:solidFill>
                  <a:schemeClr val="bg1"/>
                </a:solidFill>
              </a:rPr>
              <a:t>Means of expressing disapproval of policy or action of emperor: </a:t>
            </a:r>
          </a:p>
          <a:p>
            <a:pPr lvl="1"/>
            <a:r>
              <a:rPr lang="en-GB" dirty="0" smtClean="0">
                <a:solidFill>
                  <a:schemeClr val="bg1"/>
                </a:solidFill>
              </a:rPr>
              <a:t>protests by Roman mob over Nero’s divorce of Octavia, and subsequent hurling down of effigies of </a:t>
            </a:r>
            <a:r>
              <a:rPr lang="en-GB" dirty="0" err="1" smtClean="0">
                <a:solidFill>
                  <a:schemeClr val="bg1"/>
                </a:solidFill>
              </a:rPr>
              <a:t>Poppaea</a:t>
            </a:r>
            <a:r>
              <a:rPr lang="en-GB" dirty="0" smtClean="0">
                <a:solidFill>
                  <a:schemeClr val="bg1"/>
                </a:solidFill>
              </a:rPr>
              <a:t> upon hearing a false rumour of Nero’s repentance.</a:t>
            </a:r>
          </a:p>
          <a:p>
            <a:pPr lvl="1"/>
            <a:endParaRPr lang="en-GB" sz="600" b="1" dirty="0">
              <a:solidFill>
                <a:schemeClr val="bg1"/>
              </a:solidFill>
            </a:endParaRPr>
          </a:p>
          <a:p>
            <a:r>
              <a:rPr lang="en-GB" b="1" dirty="0" smtClean="0">
                <a:solidFill>
                  <a:schemeClr val="bg1"/>
                </a:solidFill>
              </a:rPr>
              <a:t>Failure of the authorities: </a:t>
            </a:r>
            <a:endParaRPr lang="en-GB" dirty="0" smtClean="0">
              <a:solidFill>
                <a:schemeClr val="bg1"/>
              </a:solidFill>
            </a:endParaRPr>
          </a:p>
          <a:p>
            <a:pPr lvl="1"/>
            <a:r>
              <a:rPr lang="en-GB" dirty="0" smtClean="0">
                <a:solidFill>
                  <a:schemeClr val="bg1"/>
                </a:solidFill>
              </a:rPr>
              <a:t>Claudius pelted with bread crusts in </a:t>
            </a:r>
            <a:r>
              <a:rPr lang="en-GB" dirty="0">
                <a:solidFill>
                  <a:schemeClr val="bg1"/>
                </a:solidFill>
              </a:rPr>
              <a:t>the Forum </a:t>
            </a:r>
            <a:r>
              <a:rPr lang="en-GB" dirty="0" smtClean="0">
                <a:solidFill>
                  <a:schemeClr val="bg1"/>
                </a:solidFill>
              </a:rPr>
              <a:t>– </a:t>
            </a:r>
            <a:r>
              <a:rPr lang="en-GB" b="1" dirty="0" smtClean="0">
                <a:solidFill>
                  <a:schemeClr val="bg1"/>
                </a:solidFill>
              </a:rPr>
              <a:t>Suet. </a:t>
            </a:r>
            <a:r>
              <a:rPr lang="en-GB" b="1" i="1" dirty="0" smtClean="0">
                <a:solidFill>
                  <a:schemeClr val="bg1"/>
                </a:solidFill>
              </a:rPr>
              <a:t>Div. </a:t>
            </a:r>
            <a:r>
              <a:rPr lang="en-GB" b="1" i="1" dirty="0" err="1" smtClean="0">
                <a:solidFill>
                  <a:schemeClr val="bg1"/>
                </a:solidFill>
              </a:rPr>
              <a:t>Claud</a:t>
            </a:r>
            <a:r>
              <a:rPr lang="en-GB" b="1" dirty="0" smtClean="0">
                <a:solidFill>
                  <a:schemeClr val="bg1"/>
                </a:solidFill>
              </a:rPr>
              <a:t>. 18</a:t>
            </a:r>
            <a:r>
              <a:rPr lang="en-GB" dirty="0" smtClean="0">
                <a:solidFill>
                  <a:schemeClr val="bg1"/>
                </a:solidFill>
              </a:rPr>
              <a:t>.</a:t>
            </a:r>
          </a:p>
          <a:p>
            <a:pPr lvl="1"/>
            <a:r>
              <a:rPr lang="en-GB" dirty="0" err="1">
                <a:solidFill>
                  <a:schemeClr val="bg1"/>
                </a:solidFill>
              </a:rPr>
              <a:t>Gabinius</a:t>
            </a:r>
            <a:r>
              <a:rPr lang="en-GB" dirty="0">
                <a:solidFill>
                  <a:schemeClr val="bg1"/>
                </a:solidFill>
              </a:rPr>
              <a:t> </a:t>
            </a:r>
            <a:r>
              <a:rPr lang="en-GB" dirty="0" err="1">
                <a:solidFill>
                  <a:schemeClr val="bg1"/>
                </a:solidFill>
              </a:rPr>
              <a:t>Pompeianus</a:t>
            </a:r>
            <a:r>
              <a:rPr lang="en-GB" dirty="0">
                <a:solidFill>
                  <a:schemeClr val="bg1"/>
                </a:solidFill>
              </a:rPr>
              <a:t>, was lynched by a mob who blamed him for food shortages caused by the siege of </a:t>
            </a:r>
            <a:r>
              <a:rPr lang="en-GB" dirty="0" smtClean="0">
                <a:solidFill>
                  <a:schemeClr val="bg1"/>
                </a:solidFill>
              </a:rPr>
              <a:t>Alaric [AD 410] </a:t>
            </a:r>
            <a:r>
              <a:rPr lang="en-GB" dirty="0">
                <a:solidFill>
                  <a:schemeClr val="bg1"/>
                </a:solidFill>
              </a:rPr>
              <a:t>– </a:t>
            </a:r>
            <a:r>
              <a:rPr lang="en-GB" b="1" dirty="0" err="1">
                <a:solidFill>
                  <a:schemeClr val="bg1"/>
                </a:solidFill>
              </a:rPr>
              <a:t>Zosimus</a:t>
            </a:r>
            <a:r>
              <a:rPr lang="en-GB" b="1" dirty="0">
                <a:solidFill>
                  <a:schemeClr val="bg1"/>
                </a:solidFill>
              </a:rPr>
              <a:t> </a:t>
            </a:r>
            <a:r>
              <a:rPr lang="en-GB" b="1" i="1" dirty="0">
                <a:solidFill>
                  <a:schemeClr val="bg1"/>
                </a:solidFill>
              </a:rPr>
              <a:t>New History </a:t>
            </a:r>
            <a:r>
              <a:rPr lang="en-GB" b="1" dirty="0">
                <a:solidFill>
                  <a:schemeClr val="bg1"/>
                </a:solidFill>
              </a:rPr>
              <a:t>5.41.1</a:t>
            </a:r>
            <a:r>
              <a:rPr lang="en-GB" dirty="0">
                <a:solidFill>
                  <a:schemeClr val="bg1"/>
                </a:solidFill>
              </a:rPr>
              <a:t>.</a:t>
            </a:r>
          </a:p>
        </p:txBody>
      </p:sp>
    </p:spTree>
    <p:extLst>
      <p:ext uri="{BB962C8B-B14F-4D97-AF65-F5344CB8AC3E}">
        <p14:creationId xmlns:p14="http://schemas.microsoft.com/office/powerpoint/2010/main" val="25133017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Pantomime Riots</a:t>
            </a:r>
            <a:endParaRPr lang="en-GB" dirty="0">
              <a:solidFill>
                <a:schemeClr val="bg1"/>
              </a:solidFill>
            </a:endParaRPr>
          </a:p>
        </p:txBody>
      </p:sp>
      <p:sp>
        <p:nvSpPr>
          <p:cNvPr id="3" name="Content Placeholder 2"/>
          <p:cNvSpPr>
            <a:spLocks noGrp="1"/>
          </p:cNvSpPr>
          <p:nvPr>
            <p:ph idx="1"/>
          </p:nvPr>
        </p:nvSpPr>
        <p:spPr>
          <a:xfrm>
            <a:off x="0" y="1052736"/>
            <a:ext cx="9036496" cy="5805264"/>
          </a:xfrm>
        </p:spPr>
        <p:txBody>
          <a:bodyPr>
            <a:normAutofit fontScale="85000" lnSpcReduction="10000"/>
          </a:bodyPr>
          <a:lstStyle/>
          <a:p>
            <a:r>
              <a:rPr lang="en-GB" dirty="0">
                <a:solidFill>
                  <a:schemeClr val="bg1"/>
                </a:solidFill>
              </a:rPr>
              <a:t>A pantomime riot took place at the </a:t>
            </a:r>
            <a:r>
              <a:rPr lang="en-GB" i="1" dirty="0" err="1">
                <a:solidFill>
                  <a:schemeClr val="bg1"/>
                </a:solidFill>
              </a:rPr>
              <a:t>Augustales</a:t>
            </a:r>
            <a:r>
              <a:rPr lang="en-GB" i="1" dirty="0">
                <a:solidFill>
                  <a:schemeClr val="bg1"/>
                </a:solidFill>
              </a:rPr>
              <a:t> </a:t>
            </a:r>
            <a:r>
              <a:rPr lang="en-GB" i="1" dirty="0" err="1">
                <a:solidFill>
                  <a:schemeClr val="bg1"/>
                </a:solidFill>
              </a:rPr>
              <a:t>ludi</a:t>
            </a:r>
            <a:r>
              <a:rPr lang="en-GB" i="1" dirty="0">
                <a:solidFill>
                  <a:schemeClr val="bg1"/>
                </a:solidFill>
              </a:rPr>
              <a:t> </a:t>
            </a:r>
            <a:r>
              <a:rPr lang="en-GB" dirty="0">
                <a:solidFill>
                  <a:schemeClr val="bg1"/>
                </a:solidFill>
              </a:rPr>
              <a:t>in October AD </a:t>
            </a:r>
            <a:r>
              <a:rPr lang="en-GB" dirty="0" smtClean="0">
                <a:solidFill>
                  <a:schemeClr val="bg1"/>
                </a:solidFill>
              </a:rPr>
              <a:t>14:</a:t>
            </a:r>
          </a:p>
          <a:p>
            <a:pPr lvl="1"/>
            <a:r>
              <a:rPr lang="en-GB" dirty="0" smtClean="0">
                <a:solidFill>
                  <a:schemeClr val="bg1"/>
                </a:solidFill>
              </a:rPr>
              <a:t>Causes of disturbances due to rivalry of actors (</a:t>
            </a:r>
            <a:r>
              <a:rPr lang="en-GB" b="1" dirty="0" err="1" smtClean="0">
                <a:solidFill>
                  <a:schemeClr val="bg1"/>
                </a:solidFill>
              </a:rPr>
              <a:t>Tac</a:t>
            </a:r>
            <a:r>
              <a:rPr lang="en-GB" b="1" dirty="0" smtClean="0">
                <a:solidFill>
                  <a:schemeClr val="bg1"/>
                </a:solidFill>
              </a:rPr>
              <a:t>. </a:t>
            </a:r>
            <a:r>
              <a:rPr lang="en-GB" b="1" i="1" dirty="0" smtClean="0">
                <a:solidFill>
                  <a:schemeClr val="bg1"/>
                </a:solidFill>
              </a:rPr>
              <a:t>Ann. </a:t>
            </a:r>
            <a:r>
              <a:rPr lang="en-GB" b="1" dirty="0" smtClean="0">
                <a:solidFill>
                  <a:schemeClr val="bg1"/>
                </a:solidFill>
              </a:rPr>
              <a:t>1.54</a:t>
            </a:r>
            <a:r>
              <a:rPr lang="en-GB" dirty="0" smtClean="0">
                <a:solidFill>
                  <a:schemeClr val="bg1"/>
                </a:solidFill>
              </a:rPr>
              <a:t>) and one </a:t>
            </a:r>
            <a:r>
              <a:rPr lang="en-GB" dirty="0">
                <a:solidFill>
                  <a:schemeClr val="bg1"/>
                </a:solidFill>
              </a:rPr>
              <a:t>of the actors would not enter the theatre for the stipulated </a:t>
            </a:r>
            <a:r>
              <a:rPr lang="en-GB" dirty="0" smtClean="0">
                <a:solidFill>
                  <a:schemeClr val="bg1"/>
                </a:solidFill>
              </a:rPr>
              <a:t>pay – “…tribunes </a:t>
            </a:r>
            <a:r>
              <a:rPr lang="en-GB" dirty="0">
                <a:solidFill>
                  <a:schemeClr val="bg1"/>
                </a:solidFill>
              </a:rPr>
              <a:t>convened the senate that very day and begged it to permit them to spend more than the legal amount</a:t>
            </a:r>
            <a:r>
              <a:rPr lang="en-GB" dirty="0" smtClean="0">
                <a:solidFill>
                  <a:schemeClr val="bg1"/>
                </a:solidFill>
              </a:rPr>
              <a:t>.”- </a:t>
            </a:r>
            <a:r>
              <a:rPr lang="en-GB" b="1" dirty="0" err="1" smtClean="0">
                <a:solidFill>
                  <a:schemeClr val="bg1"/>
                </a:solidFill>
              </a:rPr>
              <a:t>Dio</a:t>
            </a:r>
            <a:r>
              <a:rPr lang="en-GB" b="1" dirty="0" smtClean="0">
                <a:solidFill>
                  <a:schemeClr val="bg1"/>
                </a:solidFill>
              </a:rPr>
              <a:t> </a:t>
            </a:r>
            <a:r>
              <a:rPr lang="en-GB" b="1" dirty="0">
                <a:solidFill>
                  <a:schemeClr val="bg1"/>
                </a:solidFill>
              </a:rPr>
              <a:t>Cassius </a:t>
            </a:r>
            <a:r>
              <a:rPr lang="en-GB" b="1" dirty="0" smtClean="0">
                <a:solidFill>
                  <a:schemeClr val="bg1"/>
                </a:solidFill>
              </a:rPr>
              <a:t>47.2</a:t>
            </a:r>
            <a:r>
              <a:rPr lang="en-GB" dirty="0" smtClean="0">
                <a:solidFill>
                  <a:schemeClr val="bg1"/>
                </a:solidFill>
              </a:rPr>
              <a:t>.</a:t>
            </a:r>
          </a:p>
          <a:p>
            <a:pPr lvl="1"/>
            <a:endParaRPr lang="en-GB" sz="600" b="1" dirty="0">
              <a:solidFill>
                <a:schemeClr val="bg1"/>
              </a:solidFill>
            </a:endParaRPr>
          </a:p>
          <a:p>
            <a:r>
              <a:rPr lang="en-GB" dirty="0">
                <a:solidFill>
                  <a:schemeClr val="bg1"/>
                </a:solidFill>
              </a:rPr>
              <a:t>In AD 15 riots break out again, apparently instigated by pantomimes</a:t>
            </a:r>
            <a:r>
              <a:rPr lang="en-GB" dirty="0" smtClean="0">
                <a:solidFill>
                  <a:schemeClr val="bg1"/>
                </a:solidFill>
              </a:rPr>
              <a:t>:</a:t>
            </a:r>
          </a:p>
          <a:p>
            <a:pPr lvl="1"/>
            <a:r>
              <a:rPr lang="en-GB" dirty="0" smtClean="0">
                <a:solidFill>
                  <a:schemeClr val="bg1"/>
                </a:solidFill>
              </a:rPr>
              <a:t>“</a:t>
            </a:r>
            <a:r>
              <a:rPr lang="en-GB" dirty="0">
                <a:solidFill>
                  <a:schemeClr val="bg1"/>
                </a:solidFill>
              </a:rPr>
              <a:t>Apart from casualties among the populace, several soldiers and a centurion were killed, and an officer of the Praetorian Guards wounded, in the attempt to repress the insults levelled at the magistracy and the dissension of the </a:t>
            </a:r>
            <a:r>
              <a:rPr lang="en-GB" dirty="0" smtClean="0">
                <a:solidFill>
                  <a:schemeClr val="bg1"/>
                </a:solidFill>
              </a:rPr>
              <a:t>crowd… </a:t>
            </a:r>
            <a:r>
              <a:rPr lang="en-GB" dirty="0">
                <a:solidFill>
                  <a:schemeClr val="bg1"/>
                </a:solidFill>
              </a:rPr>
              <a:t>Measures in plenty were framed to limit the expenditure on entertainments and to curb the extravagance of the partisans. The most striking were: that no senator was to enter the houses of the pantomimes; that, if they came out into public, Roman knights were not to gather round, nor were their performances to be followed except in the theatre; while the praetors were to be authorized to punish by exile any disorder among the spectators.” – </a:t>
            </a:r>
            <a:r>
              <a:rPr lang="en-GB" b="1" dirty="0" err="1" smtClean="0">
                <a:solidFill>
                  <a:schemeClr val="bg1"/>
                </a:solidFill>
              </a:rPr>
              <a:t>Tac</a:t>
            </a:r>
            <a:r>
              <a:rPr lang="en-GB" b="1" dirty="0" smtClean="0">
                <a:solidFill>
                  <a:schemeClr val="bg1"/>
                </a:solidFill>
              </a:rPr>
              <a:t>. </a:t>
            </a:r>
            <a:r>
              <a:rPr lang="en-GB" b="1" i="1" dirty="0" smtClean="0">
                <a:solidFill>
                  <a:schemeClr val="bg1"/>
                </a:solidFill>
              </a:rPr>
              <a:t>Ann. </a:t>
            </a:r>
            <a:r>
              <a:rPr lang="en-GB" b="1" dirty="0">
                <a:solidFill>
                  <a:schemeClr val="bg1"/>
                </a:solidFill>
              </a:rPr>
              <a:t>1.77</a:t>
            </a:r>
            <a:r>
              <a:rPr lang="en-GB" dirty="0" smtClean="0">
                <a:solidFill>
                  <a:schemeClr val="bg1"/>
                </a:solidFill>
              </a:rPr>
              <a:t>.</a:t>
            </a:r>
            <a:endParaRPr lang="en-GB" dirty="0">
              <a:solidFill>
                <a:schemeClr val="bg1"/>
              </a:solidFill>
            </a:endParaRPr>
          </a:p>
          <a:p>
            <a:endParaRPr lang="en-GB" b="1" dirty="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35549056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91886" y="1863372"/>
            <a:ext cx="8377645" cy="4751696"/>
          </a:xfrm>
          <a:prstGeom prst="rect">
            <a:avLst/>
          </a:prstGeom>
        </p:spPr>
      </p:pic>
      <p:sp>
        <p:nvSpPr>
          <p:cNvPr id="5" name="Title 1"/>
          <p:cNvSpPr>
            <a:spLocks noGrp="1"/>
          </p:cNvSpPr>
          <p:nvPr>
            <p:ph type="title"/>
          </p:nvPr>
        </p:nvSpPr>
        <p:spPr>
          <a:xfrm>
            <a:off x="457200" y="274638"/>
            <a:ext cx="8229600" cy="1143000"/>
          </a:xfrm>
        </p:spPr>
        <p:txBody>
          <a:bodyPr/>
          <a:lstStyle/>
          <a:p>
            <a:r>
              <a:rPr lang="en-GB" dirty="0" smtClean="0">
                <a:solidFill>
                  <a:schemeClr val="bg1"/>
                </a:solidFill>
              </a:rPr>
              <a:t>Society in a microcosm</a:t>
            </a:r>
            <a:endParaRPr lang="en-GB" dirty="0">
              <a:solidFill>
                <a:schemeClr val="bg1"/>
              </a:solidFill>
            </a:endParaRPr>
          </a:p>
        </p:txBody>
      </p:sp>
    </p:spTree>
    <p:extLst>
      <p:ext uri="{BB962C8B-B14F-4D97-AF65-F5344CB8AC3E}">
        <p14:creationId xmlns:p14="http://schemas.microsoft.com/office/powerpoint/2010/main" val="22928265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296091" y="1593669"/>
            <a:ext cx="8569235" cy="5264332"/>
          </a:xfrm>
        </p:spPr>
        <p:txBody>
          <a:bodyPr>
            <a:normAutofit/>
          </a:bodyPr>
          <a:lstStyle/>
          <a:p>
            <a:r>
              <a:rPr lang="en-GB" dirty="0">
                <a:solidFill>
                  <a:schemeClr val="bg1"/>
                </a:solidFill>
              </a:rPr>
              <a:t>Brunt, P. A. (1966) ‘The Roman Mob’. </a:t>
            </a:r>
            <a:r>
              <a:rPr lang="en-GB" i="1" dirty="0">
                <a:solidFill>
                  <a:schemeClr val="bg1"/>
                </a:solidFill>
              </a:rPr>
              <a:t>Past &amp; Present </a:t>
            </a:r>
            <a:r>
              <a:rPr lang="en-GB" dirty="0">
                <a:solidFill>
                  <a:schemeClr val="bg1"/>
                </a:solidFill>
              </a:rPr>
              <a:t>35: 3-27.</a:t>
            </a:r>
          </a:p>
          <a:p>
            <a:endParaRPr lang="en-GB" sz="1600" dirty="0" smtClean="0">
              <a:solidFill>
                <a:schemeClr val="bg1"/>
              </a:solidFill>
            </a:endParaRPr>
          </a:p>
          <a:p>
            <a:r>
              <a:rPr lang="en-GB" dirty="0" err="1">
                <a:solidFill>
                  <a:schemeClr val="bg1"/>
                </a:solidFill>
              </a:rPr>
              <a:t>Nippel</a:t>
            </a:r>
            <a:r>
              <a:rPr lang="en-GB" dirty="0">
                <a:solidFill>
                  <a:schemeClr val="bg1"/>
                </a:solidFill>
              </a:rPr>
              <a:t>, W. (1995) </a:t>
            </a:r>
            <a:r>
              <a:rPr lang="en-GB" i="1" dirty="0">
                <a:solidFill>
                  <a:schemeClr val="bg1"/>
                </a:solidFill>
              </a:rPr>
              <a:t>Public Order in Ancient Rome </a:t>
            </a:r>
            <a:r>
              <a:rPr lang="en-GB" dirty="0">
                <a:solidFill>
                  <a:schemeClr val="bg1"/>
                </a:solidFill>
              </a:rPr>
              <a:t>(Cambridge: Cambridge University Press).</a:t>
            </a:r>
          </a:p>
          <a:p>
            <a:endParaRPr lang="en-GB" sz="1600" dirty="0" smtClean="0">
              <a:solidFill>
                <a:schemeClr val="bg1"/>
              </a:solidFill>
            </a:endParaRPr>
          </a:p>
          <a:p>
            <a:r>
              <a:rPr lang="en-GB" dirty="0" smtClean="0">
                <a:solidFill>
                  <a:schemeClr val="bg1"/>
                </a:solidFill>
              </a:rPr>
              <a:t>Potter</a:t>
            </a:r>
            <a:r>
              <a:rPr lang="en-GB" dirty="0">
                <a:solidFill>
                  <a:schemeClr val="bg1"/>
                </a:solidFill>
              </a:rPr>
              <a:t>, D. (2009) </a:t>
            </a:r>
            <a:r>
              <a:rPr lang="en-GB" i="1" dirty="0">
                <a:solidFill>
                  <a:schemeClr val="bg1"/>
                </a:solidFill>
              </a:rPr>
              <a:t>Rome in the Ancient World </a:t>
            </a:r>
            <a:r>
              <a:rPr lang="en-GB" dirty="0">
                <a:solidFill>
                  <a:schemeClr val="bg1"/>
                </a:solidFill>
              </a:rPr>
              <a:t>(London: Thames &amp; Hudson) pages 156-165</a:t>
            </a:r>
            <a:r>
              <a:rPr lang="en-GB" dirty="0" smtClean="0">
                <a:solidFill>
                  <a:schemeClr val="bg1"/>
                </a:solidFill>
              </a:rPr>
              <a:t>.</a:t>
            </a:r>
          </a:p>
          <a:p>
            <a:endParaRPr lang="en-GB" sz="1600" dirty="0">
              <a:solidFill>
                <a:schemeClr val="bg1"/>
              </a:solidFill>
            </a:endParaRPr>
          </a:p>
          <a:p>
            <a:r>
              <a:rPr lang="en-GB" dirty="0">
                <a:solidFill>
                  <a:schemeClr val="bg1"/>
                </a:solidFill>
              </a:rPr>
              <a:t>Slater, W. J. (1994) ‘Pantomime Riots’. </a:t>
            </a:r>
            <a:r>
              <a:rPr lang="en-GB" i="1" dirty="0">
                <a:solidFill>
                  <a:schemeClr val="bg1"/>
                </a:solidFill>
              </a:rPr>
              <a:t>Classical Antiquity</a:t>
            </a:r>
            <a:r>
              <a:rPr lang="en-GB" dirty="0">
                <a:solidFill>
                  <a:schemeClr val="bg1"/>
                </a:solidFill>
              </a:rPr>
              <a:t> 13 (1): 120-44.</a:t>
            </a:r>
          </a:p>
          <a:p>
            <a:endParaRPr lang="en-GB" dirty="0">
              <a:solidFill>
                <a:schemeClr val="bg1"/>
              </a:solidFill>
            </a:endParaRPr>
          </a:p>
          <a:p>
            <a:endParaRPr lang="en-GB" dirty="0"/>
          </a:p>
        </p:txBody>
      </p:sp>
    </p:spTree>
    <p:extLst>
      <p:ext uri="{BB962C8B-B14F-4D97-AF65-F5344CB8AC3E}">
        <p14:creationId xmlns:p14="http://schemas.microsoft.com/office/powerpoint/2010/main" val="29965026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59</TotalTime>
  <Words>1769</Words>
  <Application>Microsoft Office PowerPoint</Application>
  <PresentationFormat>On-screen Show (4:3)</PresentationFormat>
  <Paragraphs>139</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Book Antiqua</vt:lpstr>
      <vt:lpstr>Lucida Sans</vt:lpstr>
      <vt:lpstr>Wingdings</vt:lpstr>
      <vt:lpstr>Wingdings 2</vt:lpstr>
      <vt:lpstr>Wingdings 3</vt:lpstr>
      <vt:lpstr>Apex</vt:lpstr>
      <vt:lpstr>Understanding Democracy </vt:lpstr>
      <vt:lpstr>Death of Julius Caesar</vt:lpstr>
      <vt:lpstr>Aftermath</vt:lpstr>
      <vt:lpstr>The Second Triumvirate</vt:lpstr>
      <vt:lpstr>Subsequent events</vt:lpstr>
      <vt:lpstr>Battle of Actium</vt:lpstr>
      <vt:lpstr>Suicide of Antony and Cleopatra - 30 BC</vt:lpstr>
      <vt:lpstr>Octavian’s Triumph 29 BC</vt:lpstr>
      <vt:lpstr>PowerPoint Presentation</vt:lpstr>
      <vt:lpstr>Constitutional Settlement</vt:lpstr>
      <vt:lpstr>Distribution of Provinces</vt:lpstr>
      <vt:lpstr>Consulship and membership of the Senate</vt:lpstr>
      <vt:lpstr>Decline of the formal democratic element of the system</vt:lpstr>
      <vt:lpstr>PowerPoint Presentation</vt:lpstr>
      <vt:lpstr>Riots and expression of (dis)pleasure</vt:lpstr>
      <vt:lpstr>Pantomime Riots</vt:lpstr>
      <vt:lpstr>Society in a microcosm</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 </dc:title>
  <dc:creator>Matthew Cobb</dc:creator>
  <cp:lastModifiedBy>Matthew Cobb</cp:lastModifiedBy>
  <cp:revision>34</cp:revision>
  <dcterms:created xsi:type="dcterms:W3CDTF">2019-12-17T15:09:57Z</dcterms:created>
  <dcterms:modified xsi:type="dcterms:W3CDTF">2019-12-17T16:09:04Z</dcterms:modified>
</cp:coreProperties>
</file>