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79" r:id="rId3"/>
    <p:sldId id="287" r:id="rId4"/>
    <p:sldId id="265" r:id="rId5"/>
    <p:sldId id="283" r:id="rId6"/>
    <p:sldId id="256" r:id="rId7"/>
    <p:sldId id="284" r:id="rId8"/>
    <p:sldId id="257" r:id="rId9"/>
    <p:sldId id="288" r:id="rId10"/>
    <p:sldId id="258" r:id="rId11"/>
    <p:sldId id="289" r:id="rId12"/>
    <p:sldId id="259" r:id="rId13"/>
    <p:sldId id="269" r:id="rId14"/>
    <p:sldId id="260" r:id="rId15"/>
    <p:sldId id="270" r:id="rId16"/>
    <p:sldId id="261" r:id="rId17"/>
    <p:sldId id="271" r:id="rId18"/>
    <p:sldId id="262" r:id="rId19"/>
    <p:sldId id="272" r:id="rId20"/>
    <p:sldId id="273" r:id="rId21"/>
    <p:sldId id="292" r:id="rId22"/>
    <p:sldId id="286" r:id="rId23"/>
    <p:sldId id="285" r:id="rId24"/>
    <p:sldId id="290" r:id="rId25"/>
    <p:sldId id="291" r:id="rId26"/>
    <p:sldId id="293" r:id="rId27"/>
    <p:sldId id="278" r:id="rId28"/>
    <p:sldId id="294" r:id="rId29"/>
    <p:sldId id="295" r:id="rId30"/>
    <p:sldId id="280" r:id="rId31"/>
    <p:sldId id="281" r:id="rId32"/>
    <p:sldId id="26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70340C-5C81-2948-8A68-8D030BDAA460}" v="46" dt="2026-05-06T09:55:20.683"/>
    <p1510:client id="{96CA59F4-213A-3564-BC70-E0B8E1F259BC}" v="839" dt="2026-05-05T15:35:19.059"/>
    <p1510:client id="{D0217C4C-620F-F593-8A5F-5648DD660A42}" v="225" dt="2026-05-05T12:38:50.7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s://www.theguardian.com/business/2021/aug/17/nandos-forced-to-shut-outlets-through-covid-related-shortages" TargetMode="External"/><Relationship Id="rId3" Type="http://schemas.openxmlformats.org/officeDocument/2006/relationships/hyperlink" Target="https://www.breakroom.cc/en-gb/nandos-nandoca-jobs?_gl=1" TargetMode="External"/><Relationship Id="rId7" Type="http://schemas.openxmlformats.org/officeDocument/2006/relationships/hyperlink" Target="https://www.foodserviceequipmentjournal.com/nandos-reveals-85-of-orders-are-now-placed-digitally-after-integration-of-new-system-with-kitchen-operations/" TargetMode="External"/><Relationship Id="rId2" Type="http://schemas.openxmlformats.org/officeDocument/2006/relationships/hyperlink" Target="https://www.chefsresource.com/where-is-nando%CA%BCs-food-from/?utm_source" TargetMode="External"/><Relationship Id="rId1" Type="http://schemas.openxmlformats.org/officeDocument/2006/relationships/slideLayout" Target="../slideLayouts/slideLayout2.xml"/><Relationship Id="rId6" Type="http://schemas.openxmlformats.org/officeDocument/2006/relationships/hyperlink" Target="https://www.george-business-review.com/external-and-internal-environment-analysis-of-nandos/" TargetMode="External"/><Relationship Id="rId5" Type="http://schemas.openxmlformats.org/officeDocument/2006/relationships/hyperlink" Target="https://www.studocu.com/en-gb/document/notre-dame-catholic-sixth-form-college/business/assessment-12-pestle-and-swot-analysis-of-nandos/141352903" TargetMode="External"/><Relationship Id="rId4" Type="http://schemas.openxmlformats.org/officeDocument/2006/relationships/hyperlink" Target="https://www.glassdoor.co.uk/Reviews/Nando-s-work-life-balance-Reviews-EI_IE574195.0,7_KH8,25.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101E7-4DA4-FED5-8423-D16D1315A0E7}"/>
              </a:ext>
            </a:extLst>
          </p:cNvPr>
          <p:cNvSpPr>
            <a:spLocks noGrp="1"/>
          </p:cNvSpPr>
          <p:nvPr>
            <p:ph type="title"/>
          </p:nvPr>
        </p:nvSpPr>
        <p:spPr/>
        <p:txBody>
          <a:bodyPr/>
          <a:lstStyle/>
          <a:p>
            <a:r>
              <a:rPr lang="en-US"/>
              <a:t>Cover Page</a:t>
            </a:r>
          </a:p>
        </p:txBody>
      </p:sp>
      <p:sp>
        <p:nvSpPr>
          <p:cNvPr id="3" name="Content Placeholder 2">
            <a:extLst>
              <a:ext uri="{FF2B5EF4-FFF2-40B4-BE49-F238E27FC236}">
                <a16:creationId xmlns:a16="http://schemas.microsoft.com/office/drawing/2014/main" id="{36C23A6B-CFF0-44C3-5643-6E9549311ED7}"/>
              </a:ext>
            </a:extLst>
          </p:cNvPr>
          <p:cNvSpPr>
            <a:spLocks noGrp="1"/>
          </p:cNvSpPr>
          <p:nvPr>
            <p:ph idx="1"/>
          </p:nvPr>
        </p:nvSpPr>
        <p:spPr/>
        <p:txBody>
          <a:bodyPr vert="horz" lIns="91440" tIns="45720" rIns="91440" bIns="45720" rtlCol="0" anchor="t">
            <a:normAutofit/>
          </a:bodyPr>
          <a:lstStyle/>
          <a:p>
            <a:endParaRPr lang="en-GB">
              <a:latin typeface="Calibri"/>
              <a:ea typeface="Calibri"/>
              <a:cs typeface="Calibri"/>
            </a:endParaRPr>
          </a:p>
          <a:p>
            <a:endParaRPr lang="en-US">
              <a:latin typeface="Calibri"/>
              <a:ea typeface="Calibri"/>
              <a:cs typeface="Calibri"/>
            </a:endParaRPr>
          </a:p>
          <a:p>
            <a:endParaRPr lang="en-US"/>
          </a:p>
        </p:txBody>
      </p:sp>
    </p:spTree>
    <p:extLst>
      <p:ext uri="{BB962C8B-B14F-4D97-AF65-F5344CB8AC3E}">
        <p14:creationId xmlns:p14="http://schemas.microsoft.com/office/powerpoint/2010/main" val="279019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604CD-F8E5-83DE-7017-CF2FB472D6F1}"/>
              </a:ext>
            </a:extLst>
          </p:cNvPr>
          <p:cNvSpPr>
            <a:spLocks noGrp="1"/>
          </p:cNvSpPr>
          <p:nvPr>
            <p:ph type="title"/>
          </p:nvPr>
        </p:nvSpPr>
        <p:spPr/>
        <p:txBody>
          <a:bodyPr/>
          <a:lstStyle/>
          <a:p>
            <a:r>
              <a:rPr lang="en-US"/>
              <a:t>Contents page</a:t>
            </a:r>
          </a:p>
        </p:txBody>
      </p:sp>
      <p:sp>
        <p:nvSpPr>
          <p:cNvPr id="3" name="Content Placeholder 2">
            <a:extLst>
              <a:ext uri="{FF2B5EF4-FFF2-40B4-BE49-F238E27FC236}">
                <a16:creationId xmlns:a16="http://schemas.microsoft.com/office/drawing/2014/main" id="{C3EF8AE4-C0BD-61B1-819B-E2BAA67123A4}"/>
              </a:ext>
            </a:extLst>
          </p:cNvPr>
          <p:cNvSpPr>
            <a:spLocks noGrp="1"/>
          </p:cNvSpPr>
          <p:nvPr>
            <p:ph idx="1"/>
          </p:nvPr>
        </p:nvSpPr>
        <p:spPr/>
        <p:txBody>
          <a:bodyPr vert="horz" lIns="91440" tIns="45720" rIns="91440" bIns="45720" rtlCol="0" anchor="t">
            <a:normAutofit/>
          </a:bodyPr>
          <a:lstStyle/>
          <a:p>
            <a:endParaRPr lang="en-US">
              <a:latin typeface="Calibri"/>
              <a:ea typeface="Calibri"/>
              <a:cs typeface="Calibri"/>
            </a:endParaRPr>
          </a:p>
          <a:p>
            <a:endParaRPr lang="en-US"/>
          </a:p>
        </p:txBody>
      </p:sp>
    </p:spTree>
    <p:extLst>
      <p:ext uri="{BB962C8B-B14F-4D97-AF65-F5344CB8AC3E}">
        <p14:creationId xmlns:p14="http://schemas.microsoft.com/office/powerpoint/2010/main" val="3858538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C837B-8FAC-2900-FF49-5ECB1EC7DDBF}"/>
              </a:ext>
            </a:extLst>
          </p:cNvPr>
          <p:cNvSpPr>
            <a:spLocks noGrp="1"/>
          </p:cNvSpPr>
          <p:nvPr>
            <p:ph type="title"/>
          </p:nvPr>
        </p:nvSpPr>
        <p:spPr/>
        <p:txBody>
          <a:bodyPr/>
          <a:lstStyle/>
          <a:p>
            <a:r>
              <a:rPr lang="en-US"/>
              <a:t>Title page</a:t>
            </a:r>
          </a:p>
        </p:txBody>
      </p:sp>
      <p:sp>
        <p:nvSpPr>
          <p:cNvPr id="3" name="Content Placeholder 2">
            <a:extLst>
              <a:ext uri="{FF2B5EF4-FFF2-40B4-BE49-F238E27FC236}">
                <a16:creationId xmlns:a16="http://schemas.microsoft.com/office/drawing/2014/main" id="{D1A8FEB9-CB63-DCAF-AF07-016A1D608590}"/>
              </a:ext>
            </a:extLst>
          </p:cNvPr>
          <p:cNvSpPr>
            <a:spLocks noGrp="1"/>
          </p:cNvSpPr>
          <p:nvPr>
            <p:ph idx="1"/>
          </p:nvPr>
        </p:nvSpPr>
        <p:spPr/>
        <p:txBody>
          <a:bodyPr vert="horz" lIns="91440" tIns="45720" rIns="91440" bIns="45720" rtlCol="0" anchor="t">
            <a:normAutofit/>
          </a:bodyPr>
          <a:lstStyle/>
          <a:p>
            <a:r>
              <a:rPr lang="en-GB">
                <a:latin typeface="Calibri"/>
                <a:ea typeface="Calibri"/>
                <a:cs typeface="Calibri"/>
              </a:rPr>
              <a:t>Include a hook</a:t>
            </a:r>
            <a:endParaRPr lang="en-US">
              <a:latin typeface="Calibri"/>
              <a:ea typeface="Calibri"/>
              <a:cs typeface="Calibri"/>
            </a:endParaRPr>
          </a:p>
          <a:p>
            <a:r>
              <a:rPr lang="en-GB" err="1">
                <a:latin typeface="Calibri"/>
                <a:ea typeface="Calibri"/>
                <a:cs typeface="Calibri"/>
              </a:rPr>
              <a:t>Minimilistic</a:t>
            </a:r>
            <a:r>
              <a:rPr lang="en-GB">
                <a:latin typeface="Calibri"/>
                <a:ea typeface="Calibri"/>
                <a:cs typeface="Calibri"/>
              </a:rPr>
              <a:t>/modern slides</a:t>
            </a:r>
            <a:endParaRPr lang="en-US">
              <a:latin typeface="Calibri"/>
              <a:ea typeface="Calibri"/>
              <a:cs typeface="Calibri"/>
            </a:endParaRPr>
          </a:p>
        </p:txBody>
      </p:sp>
    </p:spTree>
    <p:extLst>
      <p:ext uri="{BB962C8B-B14F-4D97-AF65-F5344CB8AC3E}">
        <p14:creationId xmlns:p14="http://schemas.microsoft.com/office/powerpoint/2010/main" val="320436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B7902A-8D7C-E874-39D2-F74EAE17600D}"/>
              </a:ext>
            </a:extLst>
          </p:cNvPr>
          <p:cNvSpPr>
            <a:spLocks noGrp="1"/>
          </p:cNvSpPr>
          <p:nvPr>
            <p:ph type="title"/>
          </p:nvPr>
        </p:nvSpPr>
        <p:spPr>
          <a:xfrm>
            <a:off x="411480" y="991443"/>
            <a:ext cx="4443154" cy="1087819"/>
          </a:xfrm>
        </p:spPr>
        <p:txBody>
          <a:bodyPr anchor="b">
            <a:normAutofit/>
          </a:bodyPr>
          <a:lstStyle/>
          <a:p>
            <a:r>
              <a:rPr lang="en-US" sz="3400"/>
              <a:t>Introduction</a:t>
            </a:r>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BA5E3FC-CD4E-9E91-A5E4-42A8084206A9}"/>
              </a:ext>
            </a:extLst>
          </p:cNvPr>
          <p:cNvSpPr>
            <a:spLocks noGrp="1"/>
          </p:cNvSpPr>
          <p:nvPr>
            <p:ph idx="1"/>
          </p:nvPr>
        </p:nvSpPr>
        <p:spPr>
          <a:xfrm>
            <a:off x="8915" y="2684095"/>
            <a:ext cx="5535831" cy="3492868"/>
          </a:xfrm>
        </p:spPr>
        <p:txBody>
          <a:bodyPr vert="horz" lIns="91440" tIns="45720" rIns="91440" bIns="45720" rtlCol="0" anchor="t">
            <a:noAutofit/>
          </a:bodyPr>
          <a:lstStyle/>
          <a:p>
            <a:pPr marL="0" indent="0">
              <a:buNone/>
            </a:pPr>
            <a:r>
              <a:rPr lang="en-US" sz="2200"/>
              <a:t>Nando's is a well-established Portuguese style restaurant that </a:t>
            </a:r>
            <a:r>
              <a:rPr lang="en-US" sz="2200" err="1"/>
              <a:t>speciali</a:t>
            </a:r>
            <a:r>
              <a:rPr lang="en-US" sz="2200" err="1">
                <a:latin typeface="Aptos"/>
              </a:rPr>
              <a:t>ses</a:t>
            </a:r>
            <a:r>
              <a:rPr lang="en-US" sz="2200"/>
              <a:t> in Peri-Peri chicken. Whilst their largest market is currently in the UK, they have a strong presence across the world in Africa, Asia and America. </a:t>
            </a:r>
          </a:p>
          <a:p>
            <a:pPr marL="0" indent="0">
              <a:buNone/>
            </a:pPr>
            <a:r>
              <a:rPr lang="en-US" sz="2200"/>
              <a:t>Nando's is currently facing the same issues as the rest of the hospitality industry, a lack of staff retention and increasing concerns surrounding the political state of the world.</a:t>
            </a:r>
          </a:p>
        </p:txBody>
      </p:sp>
      <p:pic>
        <p:nvPicPr>
          <p:cNvPr id="5" name="Picture 4" descr="A screenshot of a computer&#10;&#10;AI-generated content may be incorrect.">
            <a:extLst>
              <a:ext uri="{FF2B5EF4-FFF2-40B4-BE49-F238E27FC236}">
                <a16:creationId xmlns:a16="http://schemas.microsoft.com/office/drawing/2014/main" id="{7443540D-AB1C-E333-5573-ED85CB60152C}"/>
              </a:ext>
            </a:extLst>
          </p:cNvPr>
          <p:cNvPicPr>
            <a:picLocks noChangeAspect="1"/>
          </p:cNvPicPr>
          <p:nvPr/>
        </p:nvPicPr>
        <p:blipFill>
          <a:blip r:embed="rId2"/>
          <a:srcRect l="2599" t="40582" r="52776" b="15320"/>
          <a:stretch>
            <a:fillRect/>
          </a:stretch>
        </p:blipFill>
        <p:spPr>
          <a:xfrm>
            <a:off x="5385816" y="1611346"/>
            <a:ext cx="6440424" cy="3579954"/>
          </a:xfrm>
          <a:prstGeom prst="rect">
            <a:avLst/>
          </a:prstGeom>
        </p:spPr>
      </p:pic>
      <p:sp>
        <p:nvSpPr>
          <p:cNvPr id="6" name="TextBox 5">
            <a:extLst>
              <a:ext uri="{FF2B5EF4-FFF2-40B4-BE49-F238E27FC236}">
                <a16:creationId xmlns:a16="http://schemas.microsoft.com/office/drawing/2014/main" id="{4F7FA5F4-0024-457D-50E7-D9E8D35E6591}"/>
              </a:ext>
            </a:extLst>
          </p:cNvPr>
          <p:cNvSpPr txBox="1"/>
          <p:nvPr/>
        </p:nvSpPr>
        <p:spPr>
          <a:xfrm>
            <a:off x="9834113" y="6183291"/>
            <a:ext cx="235788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latin typeface="Arial"/>
                <a:cs typeface="Arial"/>
              </a:rPr>
              <a:t>(Nando's, 2026)</a:t>
            </a:r>
            <a:endParaRPr lang="en-US" sz="2200"/>
          </a:p>
        </p:txBody>
      </p:sp>
    </p:spTree>
    <p:extLst>
      <p:ext uri="{BB962C8B-B14F-4D97-AF65-F5344CB8AC3E}">
        <p14:creationId xmlns:p14="http://schemas.microsoft.com/office/powerpoint/2010/main" val="1392676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3388D-E920-7808-E93C-4F32AE78640D}"/>
              </a:ext>
            </a:extLst>
          </p:cNvPr>
          <p:cNvSpPr>
            <a:spLocks noGrp="1"/>
          </p:cNvSpPr>
          <p:nvPr>
            <p:ph type="title"/>
          </p:nvPr>
        </p:nvSpPr>
        <p:spPr/>
        <p:txBody>
          <a:bodyPr/>
          <a:lstStyle/>
          <a:p>
            <a:r>
              <a:rPr lang="en-US"/>
              <a:t>Key Challenges</a:t>
            </a:r>
          </a:p>
        </p:txBody>
      </p:sp>
      <p:sp>
        <p:nvSpPr>
          <p:cNvPr id="3" name="Content Placeholder 2">
            <a:extLst>
              <a:ext uri="{FF2B5EF4-FFF2-40B4-BE49-F238E27FC236}">
                <a16:creationId xmlns:a16="http://schemas.microsoft.com/office/drawing/2014/main" id="{E7534F87-7AD4-8066-D75A-36E6113A2196}"/>
              </a:ext>
            </a:extLst>
          </p:cNvPr>
          <p:cNvSpPr>
            <a:spLocks noGrp="1"/>
          </p:cNvSpPr>
          <p:nvPr>
            <p:ph idx="1"/>
          </p:nvPr>
        </p:nvSpPr>
        <p:spPr/>
        <p:txBody>
          <a:bodyPr vert="horz" lIns="91440" tIns="45720" rIns="91440" bIns="45720" rtlCol="0" anchor="t">
            <a:normAutofit/>
          </a:bodyPr>
          <a:lstStyle/>
          <a:p>
            <a:pPr marL="0" indent="0">
              <a:buNone/>
            </a:pPr>
            <a:r>
              <a:rPr lang="en-US" sz="2200"/>
              <a:t>Key elements of research conducted during  this </a:t>
            </a:r>
            <a:r>
              <a:rPr lang="en-US" sz="2200" err="1"/>
              <a:t>presentaion</a:t>
            </a:r>
            <a:r>
              <a:rPr lang="en-US" sz="2200"/>
              <a:t> include: </a:t>
            </a:r>
          </a:p>
          <a:p>
            <a:pPr marL="457200" indent="-457200">
              <a:buFont typeface="Wingdings" panose="020B0604020202020204" pitchFamily="34" charset="0"/>
              <a:buChar char="v"/>
            </a:pPr>
            <a:r>
              <a:rPr lang="en-US" sz="2200"/>
              <a:t>PESTLE factors</a:t>
            </a:r>
          </a:p>
          <a:p>
            <a:pPr marL="457200" indent="-457200">
              <a:buFont typeface="Wingdings" panose="020B0604020202020204" pitchFamily="34" charset="0"/>
              <a:buChar char="v"/>
            </a:pPr>
            <a:r>
              <a:rPr lang="en-US" sz="2200"/>
              <a:t>SWOT analysis </a:t>
            </a:r>
          </a:p>
          <a:p>
            <a:pPr marL="457200" indent="-457200">
              <a:buFont typeface="Wingdings" panose="020B0604020202020204" pitchFamily="34" charset="0"/>
              <a:buChar char="v"/>
            </a:pPr>
            <a:r>
              <a:rPr lang="en-US" sz="2200"/>
              <a:t>Retention rates</a:t>
            </a:r>
          </a:p>
          <a:p>
            <a:pPr marL="457200" indent="-457200">
              <a:buFont typeface="Wingdings" panose="020B0604020202020204" pitchFamily="34" charset="0"/>
              <a:buChar char="v"/>
            </a:pPr>
            <a:r>
              <a:rPr lang="en-US" sz="2200"/>
              <a:t> Leadership styles</a:t>
            </a:r>
          </a:p>
          <a:p>
            <a:pPr marL="457200" indent="-457200">
              <a:buFont typeface="Wingdings" panose="020B0604020202020204" pitchFamily="34" charset="0"/>
              <a:buChar char="v"/>
            </a:pPr>
            <a:r>
              <a:rPr lang="en-US" sz="2200"/>
              <a:t>Current trends within the hospitality industry</a:t>
            </a:r>
          </a:p>
          <a:p>
            <a:pPr marL="0" indent="0">
              <a:buNone/>
            </a:pPr>
            <a:r>
              <a:rPr lang="en-US" sz="2200"/>
              <a:t>Additionally, recommendations will be made to combat the current challenges Nando's faces concerning employee recruitment and retention rates. </a:t>
            </a:r>
          </a:p>
          <a:p>
            <a:pPr marL="457200" indent="-457200">
              <a:buFont typeface="Wingdings" panose="020B0604020202020204" pitchFamily="34" charset="0"/>
              <a:buChar char="v"/>
            </a:pPr>
            <a:endParaRPr lang="en-US"/>
          </a:p>
          <a:p>
            <a:pPr marL="0" indent="0">
              <a:buNone/>
            </a:pPr>
            <a:endParaRPr lang="en-US"/>
          </a:p>
        </p:txBody>
      </p:sp>
    </p:spTree>
    <p:extLst>
      <p:ext uri="{BB962C8B-B14F-4D97-AF65-F5344CB8AC3E}">
        <p14:creationId xmlns:p14="http://schemas.microsoft.com/office/powerpoint/2010/main" val="1389698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1" y="670218"/>
            <a:ext cx="10909640" cy="1065836"/>
          </a:xfrm>
        </p:spPr>
        <p:txBody>
          <a:bodyPr anchor="ctr">
            <a:normAutofit/>
          </a:bodyPr>
          <a:lstStyle/>
          <a:p>
            <a:r>
              <a:rPr lang="en-US" sz="6600">
                <a:latin typeface="Calibri"/>
                <a:ea typeface="Calibri"/>
                <a:cs typeface="Calibri"/>
              </a:rPr>
              <a:t>Nando's – PESTLE Analysis</a:t>
            </a:r>
          </a:p>
        </p:txBody>
      </p:sp>
      <p:sp>
        <p:nvSpPr>
          <p:cNvPr id="28"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late of food on a table&#10;&#10;AI-generated content may be incorrect.">
            <a:extLst>
              <a:ext uri="{FF2B5EF4-FFF2-40B4-BE49-F238E27FC236}">
                <a16:creationId xmlns:a16="http://schemas.microsoft.com/office/drawing/2014/main" id="{5669B987-AA89-F1CE-6720-AA85AE539AF1}"/>
              </a:ext>
            </a:extLst>
          </p:cNvPr>
          <p:cNvPicPr>
            <a:picLocks noChangeAspect="1"/>
          </p:cNvPicPr>
          <p:nvPr/>
        </p:nvPicPr>
        <p:blipFill>
          <a:blip r:embed="rId2"/>
          <a:stretch>
            <a:fillRect/>
          </a:stretch>
        </p:blipFill>
        <p:spPr>
          <a:xfrm>
            <a:off x="371679" y="2619784"/>
            <a:ext cx="3600041" cy="3600041"/>
          </a:xfrm>
          <a:prstGeom prst="rect">
            <a:avLst/>
          </a:prstGeom>
        </p:spPr>
      </p:pic>
      <p:pic>
        <p:nvPicPr>
          <p:cNvPr id="10" name="Picture 9" descr="A store front with glass doors&#10;&#10;AI-generated content may be incorrect.">
            <a:extLst>
              <a:ext uri="{FF2B5EF4-FFF2-40B4-BE49-F238E27FC236}">
                <a16:creationId xmlns:a16="http://schemas.microsoft.com/office/drawing/2014/main" id="{195E38F4-B198-F968-D491-C19B453B523F}"/>
              </a:ext>
            </a:extLst>
          </p:cNvPr>
          <p:cNvPicPr>
            <a:picLocks noChangeAspect="1"/>
          </p:cNvPicPr>
          <p:nvPr/>
        </p:nvPicPr>
        <p:blipFill>
          <a:blip r:embed="rId3"/>
          <a:stretch>
            <a:fillRect/>
          </a:stretch>
        </p:blipFill>
        <p:spPr>
          <a:xfrm>
            <a:off x="4216908" y="3316720"/>
            <a:ext cx="3758184" cy="2206169"/>
          </a:xfrm>
          <a:prstGeom prst="rect">
            <a:avLst/>
          </a:prstGeom>
        </p:spPr>
      </p:pic>
      <p:pic>
        <p:nvPicPr>
          <p:cNvPr id="8" name="Picture 7" descr="A logo with a rooster and red text&#10;&#10;AI-generated content may be incorrect.">
            <a:extLst>
              <a:ext uri="{FF2B5EF4-FFF2-40B4-BE49-F238E27FC236}">
                <a16:creationId xmlns:a16="http://schemas.microsoft.com/office/drawing/2014/main" id="{4723162F-1522-1F64-B319-B4A18F573C5C}"/>
              </a:ext>
            </a:extLst>
          </p:cNvPr>
          <p:cNvPicPr>
            <a:picLocks noChangeAspect="1"/>
          </p:cNvPicPr>
          <p:nvPr/>
        </p:nvPicPr>
        <p:blipFill>
          <a:blip r:embed="rId4"/>
          <a:stretch>
            <a:fillRect/>
          </a:stretch>
        </p:blipFill>
        <p:spPr>
          <a:xfrm>
            <a:off x="8141208" y="3377252"/>
            <a:ext cx="3758184" cy="208510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62EDC-BB33-4DE2-A112-A19A9790E2CA}"/>
              </a:ext>
            </a:extLst>
          </p:cNvPr>
          <p:cNvSpPr>
            <a:spLocks noGrp="1"/>
          </p:cNvSpPr>
          <p:nvPr>
            <p:ph type="title"/>
          </p:nvPr>
        </p:nvSpPr>
        <p:spPr>
          <a:xfrm>
            <a:off x="630936" y="639520"/>
            <a:ext cx="3429000" cy="1719072"/>
          </a:xfrm>
        </p:spPr>
        <p:txBody>
          <a:bodyPr anchor="b">
            <a:normAutofit/>
          </a:bodyPr>
          <a:lstStyle/>
          <a:p>
            <a:r>
              <a:rPr lang="en-US" sz="3800"/>
              <a:t>What is a PESTLE analysis?</a:t>
            </a:r>
          </a:p>
        </p:txBody>
      </p:sp>
      <p:sp>
        <p:nvSpPr>
          <p:cNvPr id="2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5AF63F-6F41-FB1D-0861-EA52D24FEC63}"/>
              </a:ext>
            </a:extLst>
          </p:cNvPr>
          <p:cNvSpPr>
            <a:spLocks noGrp="1"/>
          </p:cNvSpPr>
          <p:nvPr>
            <p:ph idx="1"/>
          </p:nvPr>
        </p:nvSpPr>
        <p:spPr>
          <a:xfrm>
            <a:off x="630936" y="2807208"/>
            <a:ext cx="3429000" cy="3410712"/>
          </a:xfrm>
        </p:spPr>
        <p:txBody>
          <a:bodyPr vert="horz" lIns="91440" tIns="45720" rIns="91440" bIns="45720" rtlCol="0" anchor="t">
            <a:normAutofit/>
          </a:bodyPr>
          <a:lstStyle/>
          <a:p>
            <a:pPr>
              <a:buFont typeface="Wingdings" panose="020B0604020202020204" pitchFamily="34" charset="0"/>
              <a:buChar char="v"/>
            </a:pPr>
            <a:r>
              <a:rPr lang="en-US" sz="2200"/>
              <a:t> A PESTLE analysis is a framework used to evaluate macro-environmental factors that impact </a:t>
            </a:r>
            <a:r>
              <a:rPr lang="en-US" sz="2200" err="1"/>
              <a:t>organisations</a:t>
            </a:r>
            <a:r>
              <a:rPr lang="en-US" sz="2200"/>
              <a:t> and industries </a:t>
            </a:r>
            <a:r>
              <a:rPr lang="en-US" sz="2200">
                <a:ea typeface="+mn-lt"/>
                <a:cs typeface="+mn-lt"/>
              </a:rPr>
              <a:t>(Oxford College Of Marketing, 2016). </a:t>
            </a:r>
            <a:endParaRPr lang="en-GB" sz="2200">
              <a:ea typeface="+mn-lt"/>
              <a:cs typeface="+mn-lt"/>
            </a:endParaRPr>
          </a:p>
        </p:txBody>
      </p:sp>
      <p:pic>
        <p:nvPicPr>
          <p:cNvPr id="8" name="Picture 7" descr="A chart with text on it&#10;&#10;AI-generated content may be incorrect.">
            <a:extLst>
              <a:ext uri="{FF2B5EF4-FFF2-40B4-BE49-F238E27FC236}">
                <a16:creationId xmlns:a16="http://schemas.microsoft.com/office/drawing/2014/main" id="{2EEAD63C-2002-11FF-6E5F-EA18B75DE439}"/>
              </a:ext>
            </a:extLst>
          </p:cNvPr>
          <p:cNvPicPr>
            <a:picLocks noChangeAspect="1"/>
          </p:cNvPicPr>
          <p:nvPr/>
        </p:nvPicPr>
        <p:blipFill>
          <a:blip r:embed="rId2"/>
          <a:stretch>
            <a:fillRect/>
          </a:stretch>
        </p:blipFill>
        <p:spPr>
          <a:xfrm>
            <a:off x="4654296" y="874623"/>
            <a:ext cx="6903720" cy="5108753"/>
          </a:xfrm>
          <a:prstGeom prst="rect">
            <a:avLst/>
          </a:prstGeom>
        </p:spPr>
      </p:pic>
      <p:sp>
        <p:nvSpPr>
          <p:cNvPr id="7" name="TextBox 6">
            <a:extLst>
              <a:ext uri="{FF2B5EF4-FFF2-40B4-BE49-F238E27FC236}">
                <a16:creationId xmlns:a16="http://schemas.microsoft.com/office/drawing/2014/main" id="{9F5EF61B-C62A-BCFE-2660-917E46687120}"/>
              </a:ext>
            </a:extLst>
          </p:cNvPr>
          <p:cNvSpPr txBox="1"/>
          <p:nvPr/>
        </p:nvSpPr>
        <p:spPr>
          <a:xfrm>
            <a:off x="6829063" y="1861594"/>
            <a:ext cx="1253924" cy="11864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56A9A9F4-E1AF-B0FB-6E27-2DEE8DBD8215}"/>
              </a:ext>
            </a:extLst>
          </p:cNvPr>
          <p:cNvSpPr txBox="1"/>
          <p:nvPr/>
        </p:nvSpPr>
        <p:spPr>
          <a:xfrm>
            <a:off x="9680422" y="6484909"/>
            <a:ext cx="25078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t>
            </a:r>
            <a:r>
              <a:rPr lang="en-US" err="1">
                <a:ea typeface="+mn-lt"/>
                <a:cs typeface="+mn-lt"/>
              </a:rPr>
              <a:t>Mutomorro</a:t>
            </a:r>
            <a:r>
              <a:rPr lang="en-US">
                <a:ea typeface="+mn-lt"/>
                <a:cs typeface="+mn-lt"/>
              </a:rPr>
              <a:t>, 2024)</a:t>
            </a:r>
          </a:p>
        </p:txBody>
      </p:sp>
    </p:spTree>
    <p:extLst>
      <p:ext uri="{BB962C8B-B14F-4D97-AF65-F5344CB8AC3E}">
        <p14:creationId xmlns:p14="http://schemas.microsoft.com/office/powerpoint/2010/main" val="2406122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1C4FA-CA6C-8E61-882C-EFD03B77DE20}"/>
              </a:ext>
            </a:extLst>
          </p:cNvPr>
          <p:cNvSpPr>
            <a:spLocks noGrp="1"/>
          </p:cNvSpPr>
          <p:nvPr>
            <p:ph type="title"/>
          </p:nvPr>
        </p:nvSpPr>
        <p:spPr>
          <a:xfrm>
            <a:off x="5774357" y="300368"/>
            <a:ext cx="4722267" cy="1299312"/>
          </a:xfrm>
        </p:spPr>
        <p:txBody>
          <a:bodyPr anchor="b">
            <a:normAutofit fontScale="90000"/>
          </a:bodyPr>
          <a:lstStyle/>
          <a:p>
            <a:r>
              <a:rPr lang="en-US" sz="5200"/>
              <a:t>Political considerations </a:t>
            </a:r>
          </a:p>
        </p:txBody>
      </p:sp>
      <p:pic>
        <p:nvPicPr>
          <p:cNvPr id="4" name="Picture 3" descr="A close up of a flag&#10;&#10;AI-generated content may be incorrect.">
            <a:extLst>
              <a:ext uri="{FF2B5EF4-FFF2-40B4-BE49-F238E27FC236}">
                <a16:creationId xmlns:a16="http://schemas.microsoft.com/office/drawing/2014/main" id="{4D48FE7C-DE0A-DE11-92E7-E62BFB61B365}"/>
              </a:ext>
            </a:extLst>
          </p:cNvPr>
          <p:cNvPicPr>
            <a:picLocks noChangeAspect="1"/>
          </p:cNvPicPr>
          <p:nvPr/>
        </p:nvPicPr>
        <p:blipFill>
          <a:blip r:embed="rId2"/>
          <a:srcRect t="4841" r="1" b="10083"/>
          <a:stretch>
            <a:fillRect/>
          </a:stretch>
        </p:blipFill>
        <p:spPr>
          <a:xfrm>
            <a:off x="1084275" y="443281"/>
            <a:ext cx="3424456" cy="1903341"/>
          </a:xfrm>
          <a:prstGeom prst="rect">
            <a:avLst/>
          </a:prstGeom>
        </p:spPr>
      </p:pic>
      <p:pic>
        <p:nvPicPr>
          <p:cNvPr id="5" name="Picture 4" descr="A pile of red peppers&#10;&#10;AI-generated content may be incorrect.">
            <a:extLst>
              <a:ext uri="{FF2B5EF4-FFF2-40B4-BE49-F238E27FC236}">
                <a16:creationId xmlns:a16="http://schemas.microsoft.com/office/drawing/2014/main" id="{E9C6D0B3-2026-0B6C-47CA-06A678D8D3E0}"/>
              </a:ext>
            </a:extLst>
          </p:cNvPr>
          <p:cNvPicPr>
            <a:picLocks noChangeAspect="1"/>
          </p:cNvPicPr>
          <p:nvPr/>
        </p:nvPicPr>
        <p:blipFill>
          <a:blip r:embed="rId3"/>
          <a:srcRect l="4676" r="4683" b="2"/>
          <a:stretch>
            <a:fillRect/>
          </a:stretch>
        </p:blipFill>
        <p:spPr>
          <a:xfrm>
            <a:off x="480426" y="3619981"/>
            <a:ext cx="3424456" cy="1903343"/>
          </a:xfrm>
          <a:prstGeom prst="rect">
            <a:avLst/>
          </a:prstGeom>
          <a:ln>
            <a:solidFill>
              <a:schemeClr val="accent1">
                <a:lumMod val="50000"/>
              </a:schemeClr>
            </a:solidFill>
          </a:ln>
        </p:spPr>
      </p:pic>
      <p:sp>
        <p:nvSpPr>
          <p:cNvPr id="3" name="Content Placeholder 2">
            <a:extLst>
              <a:ext uri="{FF2B5EF4-FFF2-40B4-BE49-F238E27FC236}">
                <a16:creationId xmlns:a16="http://schemas.microsoft.com/office/drawing/2014/main" id="{3ED39677-885D-3235-67B7-485877F564B6}"/>
              </a:ext>
            </a:extLst>
          </p:cNvPr>
          <p:cNvSpPr>
            <a:spLocks noGrp="1"/>
          </p:cNvSpPr>
          <p:nvPr>
            <p:ph idx="1"/>
          </p:nvPr>
        </p:nvSpPr>
        <p:spPr>
          <a:xfrm>
            <a:off x="4724810" y="1567621"/>
            <a:ext cx="7367701" cy="4788728"/>
          </a:xfrm>
        </p:spPr>
        <p:txBody>
          <a:bodyPr vert="horz" lIns="91440" tIns="45720" rIns="91440" bIns="45720" rtlCol="0" anchor="t">
            <a:noAutofit/>
          </a:bodyPr>
          <a:lstStyle/>
          <a:p>
            <a:pPr marL="0" indent="0">
              <a:spcBef>
                <a:spcPts val="0"/>
              </a:spcBef>
              <a:buNone/>
            </a:pPr>
            <a:r>
              <a:rPr lang="en-US" sz="2200">
                <a:solidFill>
                  <a:schemeClr val="tx1">
                    <a:alpha val="80000"/>
                  </a:schemeClr>
                </a:solidFill>
                <a:ea typeface="+mn-lt"/>
                <a:cs typeface="+mn-lt"/>
              </a:rPr>
              <a:t>Nando's has multiple establishments across the world, this means they must consider the political environments in each continent. </a:t>
            </a:r>
            <a:endParaRPr lang="en-US" sz="2200">
              <a:solidFill>
                <a:schemeClr val="tx1">
                  <a:alpha val="80000"/>
                </a:schemeClr>
              </a:solidFill>
            </a:endParaRPr>
          </a:p>
          <a:p>
            <a:pPr>
              <a:buFont typeface="Wingdings" panose="020B0604020202020204" pitchFamily="34" charset="0"/>
              <a:buChar char="v"/>
            </a:pPr>
            <a:r>
              <a:rPr lang="en-US" sz="2200">
                <a:solidFill>
                  <a:schemeClr val="tx1">
                    <a:alpha val="80000"/>
                  </a:schemeClr>
                </a:solidFill>
                <a:ea typeface="+mn-lt"/>
                <a:cs typeface="+mn-lt"/>
              </a:rPr>
              <a:t>Brexit had a negative impact on Nando's, increasing the cost of importing food and </a:t>
            </a:r>
            <a:r>
              <a:rPr lang="en-US" sz="2200" err="1">
                <a:solidFill>
                  <a:schemeClr val="tx1">
                    <a:alpha val="80000"/>
                  </a:schemeClr>
                </a:solidFill>
                <a:ea typeface="+mn-lt"/>
                <a:cs typeface="+mn-lt"/>
              </a:rPr>
              <a:t>causi</a:t>
            </a:r>
            <a:r>
              <a:rPr lang="en-US" sz="2200">
                <a:solidFill>
                  <a:schemeClr val="tx1">
                    <a:alpha val="80000"/>
                  </a:schemeClr>
                </a:solidFill>
                <a:ea typeface="+mn-lt"/>
                <a:cs typeface="+mn-lt"/>
              </a:rPr>
              <a:t>ng the restaurant to temporarily close its doors in 2021 (Forrest, 2021).</a:t>
            </a:r>
            <a:endParaRPr lang="en-US" sz="2200">
              <a:solidFill>
                <a:schemeClr val="tx1">
                  <a:alpha val="80000"/>
                </a:schemeClr>
              </a:solidFill>
            </a:endParaRPr>
          </a:p>
          <a:p>
            <a:pPr>
              <a:buFont typeface="Wingdings" panose="020B0604020202020204" pitchFamily="34" charset="0"/>
              <a:buChar char="v"/>
            </a:pPr>
            <a:r>
              <a:rPr lang="en-US" sz="2200">
                <a:solidFill>
                  <a:schemeClr val="tx1">
                    <a:alpha val="80000"/>
                  </a:schemeClr>
                </a:solidFill>
                <a:ea typeface="+mn-lt"/>
                <a:cs typeface="+mn-lt"/>
              </a:rPr>
              <a:t>Most notably, their peri-peri </a:t>
            </a:r>
            <a:r>
              <a:rPr lang="en-US" sz="2200" err="1">
                <a:solidFill>
                  <a:schemeClr val="tx1">
                    <a:alpha val="80000"/>
                  </a:schemeClr>
                </a:solidFill>
                <a:ea typeface="+mn-lt"/>
                <a:cs typeface="+mn-lt"/>
              </a:rPr>
              <a:t>chillies</a:t>
            </a:r>
            <a:r>
              <a:rPr lang="en-US" sz="2200">
                <a:solidFill>
                  <a:schemeClr val="tx1">
                    <a:alpha val="80000"/>
                  </a:schemeClr>
                </a:solidFill>
                <a:ea typeface="+mn-lt"/>
                <a:cs typeface="+mn-lt"/>
              </a:rPr>
              <a:t> are imported from South African countries : Mozambique, Zimbabwe and South Africa (Bannarasee, 2024). </a:t>
            </a:r>
          </a:p>
          <a:p>
            <a:pPr>
              <a:buFont typeface="Wingdings" panose="020B0604020202020204" pitchFamily="34" charset="0"/>
              <a:buChar char="v"/>
            </a:pPr>
            <a:r>
              <a:rPr lang="en-US" sz="2200">
                <a:solidFill>
                  <a:schemeClr val="tx1">
                    <a:alpha val="80000"/>
                  </a:schemeClr>
                </a:solidFill>
                <a:ea typeface="+mn-lt"/>
                <a:cs typeface="+mn-lt"/>
              </a:rPr>
              <a:t>For example, they operate in Malaysia, a country with strict regulations that requires food to be Halal. </a:t>
            </a:r>
            <a:endParaRPr lang="en-US" sz="2200">
              <a:solidFill>
                <a:schemeClr val="tx1">
                  <a:alpha val="80000"/>
                </a:schemeClr>
              </a:solidFill>
            </a:endParaRPr>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6139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464C69-C397-06DA-516D-84174BAE4308}"/>
              </a:ext>
            </a:extLst>
          </p:cNvPr>
          <p:cNvSpPr>
            <a:spLocks noGrp="1"/>
          </p:cNvSpPr>
          <p:nvPr>
            <p:ph type="title"/>
          </p:nvPr>
        </p:nvSpPr>
        <p:spPr>
          <a:xfrm>
            <a:off x="676958" y="638352"/>
            <a:ext cx="4748534" cy="770124"/>
          </a:xfrm>
        </p:spPr>
        <p:txBody>
          <a:bodyPr>
            <a:normAutofit/>
          </a:bodyPr>
          <a:lstStyle/>
          <a:p>
            <a:r>
              <a:rPr lang="en-US"/>
              <a:t>Political Impacts </a:t>
            </a:r>
          </a:p>
        </p:txBody>
      </p:sp>
      <p:sp>
        <p:nvSpPr>
          <p:cNvPr id="3" name="Content Placeholder 2">
            <a:extLst>
              <a:ext uri="{FF2B5EF4-FFF2-40B4-BE49-F238E27FC236}">
                <a16:creationId xmlns:a16="http://schemas.microsoft.com/office/drawing/2014/main" id="{91A699FB-9003-649F-B34A-81505D4F93DC}"/>
              </a:ext>
            </a:extLst>
          </p:cNvPr>
          <p:cNvSpPr>
            <a:spLocks noGrp="1"/>
          </p:cNvSpPr>
          <p:nvPr>
            <p:ph idx="1"/>
          </p:nvPr>
        </p:nvSpPr>
        <p:spPr>
          <a:xfrm>
            <a:off x="22412" y="2198362"/>
            <a:ext cx="7034032" cy="3989659"/>
          </a:xfrm>
        </p:spPr>
        <p:txBody>
          <a:bodyPr vert="horz" lIns="91440" tIns="45720" rIns="91440" bIns="45720" rtlCol="0" anchor="t">
            <a:noAutofit/>
          </a:bodyPr>
          <a:lstStyle/>
          <a:p>
            <a:pPr>
              <a:buFont typeface="Wingdings" panose="020B0604020202020204" pitchFamily="34" charset="0"/>
              <a:buChar char="v"/>
            </a:pPr>
            <a:r>
              <a:rPr lang="en-US" sz="2200"/>
              <a:t>With the temporary closure of multiple locations, staff faced reduced hours which lead to job insecurity and caused staff to leave their jobs. This is a major factor that contributes to the increased staff turnover. </a:t>
            </a:r>
          </a:p>
          <a:p>
            <a:pPr>
              <a:buFont typeface="Wingdings" panose="020B0604020202020204" pitchFamily="34" charset="0"/>
              <a:buChar char="v"/>
            </a:pPr>
            <a:r>
              <a:rPr lang="en-US" sz="2200"/>
              <a:t>The long-lasting effect of Brexit caused difficulty in recruitments due to the lack individuals looking to work within hospitality. With less hospitality workers looking for jobs this leads to increased pressure with those </a:t>
            </a:r>
            <a:r>
              <a:rPr lang="en-GB" sz="2200"/>
              <a:t>remaining</a:t>
            </a:r>
            <a:r>
              <a:rPr lang="en-US" sz="2200"/>
              <a:t> in work.</a:t>
            </a:r>
          </a:p>
          <a:p>
            <a:pPr>
              <a:buFont typeface="Wingdings" panose="020B0604020202020204" pitchFamily="34" charset="0"/>
              <a:buChar char="v"/>
            </a:pPr>
            <a:r>
              <a:rPr lang="en-US" sz="2200"/>
              <a:t>With staff facing increased pressure at work there is a higher chance for them to burnout which will negatively affect their working performance.</a:t>
            </a:r>
          </a:p>
          <a:p>
            <a:pPr>
              <a:buFont typeface="Wingdings" panose="020B0604020202020204" pitchFamily="34" charset="0"/>
              <a:buChar char="v"/>
            </a:pPr>
            <a:endParaRPr lang="en-US" sz="1700"/>
          </a:p>
        </p:txBody>
      </p:sp>
      <p:pic>
        <p:nvPicPr>
          <p:cNvPr id="5" name="Picture 4" descr="A person and person standing on a table with a large hourglass&#10;&#10;AI-generated content may be incorrect.">
            <a:extLst>
              <a:ext uri="{FF2B5EF4-FFF2-40B4-BE49-F238E27FC236}">
                <a16:creationId xmlns:a16="http://schemas.microsoft.com/office/drawing/2014/main" id="{C2A518A0-A289-72CA-EEB8-1E18B13EAC49}"/>
              </a:ext>
            </a:extLst>
          </p:cNvPr>
          <p:cNvPicPr>
            <a:picLocks noChangeAspect="1"/>
          </p:cNvPicPr>
          <p:nvPr/>
        </p:nvPicPr>
        <p:blipFill>
          <a:blip r:embed="rId2"/>
          <a:stretch>
            <a:fillRect/>
          </a:stretch>
        </p:blipFill>
        <p:spPr>
          <a:xfrm>
            <a:off x="7208197" y="2200109"/>
            <a:ext cx="4788505" cy="2517826"/>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80680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AE3D0-9C90-9420-F2AF-CF70FD3ABCBE}"/>
              </a:ext>
            </a:extLst>
          </p:cNvPr>
          <p:cNvSpPr>
            <a:spLocks noGrp="1"/>
          </p:cNvSpPr>
          <p:nvPr>
            <p:ph type="title"/>
          </p:nvPr>
        </p:nvSpPr>
        <p:spPr>
          <a:xfrm>
            <a:off x="971368" y="117718"/>
            <a:ext cx="2654631" cy="933197"/>
          </a:xfrm>
        </p:spPr>
        <p:txBody>
          <a:bodyPr anchor="b">
            <a:normAutofit/>
          </a:bodyPr>
          <a:lstStyle/>
          <a:p>
            <a:r>
              <a:rPr lang="en-US"/>
              <a:t>Economic</a:t>
            </a:r>
          </a:p>
        </p:txBody>
      </p:sp>
      <p:sp>
        <p:nvSpPr>
          <p:cNvPr id="5" name="Content Placeholder 4">
            <a:extLst>
              <a:ext uri="{FF2B5EF4-FFF2-40B4-BE49-F238E27FC236}">
                <a16:creationId xmlns:a16="http://schemas.microsoft.com/office/drawing/2014/main" id="{47647134-309C-73ED-322A-0BC407A9531C}"/>
              </a:ext>
            </a:extLst>
          </p:cNvPr>
          <p:cNvSpPr>
            <a:spLocks noGrp="1"/>
          </p:cNvSpPr>
          <p:nvPr>
            <p:ph idx="1"/>
          </p:nvPr>
        </p:nvSpPr>
        <p:spPr>
          <a:xfrm>
            <a:off x="294035" y="1684174"/>
            <a:ext cx="5480688" cy="4492789"/>
          </a:xfrm>
        </p:spPr>
        <p:txBody>
          <a:bodyPr vert="horz" lIns="91440" tIns="45720" rIns="91440" bIns="45720" rtlCol="0" anchor="t">
            <a:normAutofit lnSpcReduction="10000"/>
          </a:bodyPr>
          <a:lstStyle/>
          <a:p>
            <a:pPr>
              <a:buFont typeface="Wingdings" panose="020B0604020202020204" pitchFamily="34" charset="0"/>
              <a:buChar char="v"/>
            </a:pPr>
            <a:r>
              <a:rPr lang="en-US" sz="2200"/>
              <a:t>The economic decline during Covid-19 caused a loss of profits due to the lockdown. </a:t>
            </a:r>
            <a:endParaRPr lang="en-US"/>
          </a:p>
          <a:p>
            <a:pPr>
              <a:buFont typeface="Wingdings" panose="020B0604020202020204" pitchFamily="34" charset="0"/>
              <a:buChar char="v"/>
            </a:pPr>
            <a:r>
              <a:rPr lang="en-US" sz="2200"/>
              <a:t>The lockdown created a shortage of HGV lorry drivers </a:t>
            </a:r>
            <a:r>
              <a:rPr lang="en-US" sz="2200">
                <a:ea typeface="+mn-lt"/>
                <a:cs typeface="+mn-lt"/>
              </a:rPr>
              <a:t>(Wood, 2021). </a:t>
            </a:r>
          </a:p>
          <a:p>
            <a:pPr>
              <a:buFont typeface="Wingdings" panose="020B0604020202020204" pitchFamily="34" charset="0"/>
              <a:buChar char="v"/>
            </a:pPr>
            <a:r>
              <a:rPr lang="en-US" sz="2200">
                <a:ea typeface="+mn-lt"/>
                <a:cs typeface="+mn-lt"/>
              </a:rPr>
              <a:t>Staff are paid minimum wage (Breakroom, 2026). </a:t>
            </a:r>
          </a:p>
          <a:p>
            <a:pPr>
              <a:buFont typeface="Wingdings" panose="020B0604020202020204" pitchFamily="34" charset="0"/>
              <a:buChar char="v"/>
            </a:pPr>
            <a:r>
              <a:rPr lang="en-US" sz="2200">
                <a:ea typeface="+mn-lt"/>
                <a:cs typeface="+mn-lt"/>
              </a:rPr>
              <a:t>Inflation is causing potential customers to have less disposable income for dining out. </a:t>
            </a:r>
          </a:p>
          <a:p>
            <a:pPr>
              <a:buFont typeface="Wingdings" panose="020B0604020202020204" pitchFamily="34" charset="0"/>
              <a:buChar char="v"/>
            </a:pPr>
            <a:r>
              <a:rPr lang="en-US" sz="2200">
                <a:ea typeface="+mn-lt"/>
                <a:cs typeface="+mn-lt"/>
              </a:rPr>
              <a:t>Inflation is also contributing to the rise in food and energy costs which in turn reduces profit margins for businesses such as Nando's.</a:t>
            </a:r>
            <a:r>
              <a:rPr lang="en-US">
                <a:ea typeface="+mn-lt"/>
                <a:cs typeface="+mn-lt"/>
              </a:rPr>
              <a:t> </a:t>
            </a:r>
            <a:endParaRPr lang="en-US"/>
          </a:p>
        </p:txBody>
      </p:sp>
      <p:pic>
        <p:nvPicPr>
          <p:cNvPr id="4" name="Picture 3" descr="A truck on the road&#10;&#10;AI-generated content may be incorrect.">
            <a:extLst>
              <a:ext uri="{FF2B5EF4-FFF2-40B4-BE49-F238E27FC236}">
                <a16:creationId xmlns:a16="http://schemas.microsoft.com/office/drawing/2014/main" id="{B79C7268-1CB8-3BDF-8B67-22FD8CF1E0B9}"/>
              </a:ext>
            </a:extLst>
          </p:cNvPr>
          <p:cNvPicPr>
            <a:picLocks noChangeAspect="1"/>
          </p:cNvPicPr>
          <p:nvPr/>
        </p:nvPicPr>
        <p:blipFill>
          <a:blip r:embed="rId2"/>
          <a:srcRect l="30606" r="3100"/>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6" name="Picture 5" descr="A hand putting a coin into a box&#10;&#10;AI-generated content may be incorrect.">
            <a:extLst>
              <a:ext uri="{FF2B5EF4-FFF2-40B4-BE49-F238E27FC236}">
                <a16:creationId xmlns:a16="http://schemas.microsoft.com/office/drawing/2014/main" id="{2BD8F0ED-B9C2-2CDE-3F24-ADB6E65A3EB6}"/>
              </a:ext>
            </a:extLst>
          </p:cNvPr>
          <p:cNvPicPr>
            <a:picLocks noChangeAspect="1"/>
          </p:cNvPicPr>
          <p:nvPr/>
        </p:nvPicPr>
        <p:blipFill>
          <a:blip r:embed="rId3"/>
          <a:srcRect l="21614" r="22674"/>
          <a:stretch>
            <a:fillRect/>
          </a:stretch>
        </p:blipFill>
        <p:spPr>
          <a:xfrm>
            <a:off x="5490083"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3" name="Picture 2" descr="Yellow and black caution tape with text on it&#10;&#10;AI-generated content may be incorrect.">
            <a:extLst>
              <a:ext uri="{FF2B5EF4-FFF2-40B4-BE49-F238E27FC236}">
                <a16:creationId xmlns:a16="http://schemas.microsoft.com/office/drawing/2014/main" id="{8D6A4BA7-AC69-4010-17D5-4630EB956F08}"/>
              </a:ext>
            </a:extLst>
          </p:cNvPr>
          <p:cNvPicPr>
            <a:picLocks noChangeAspect="1"/>
          </p:cNvPicPr>
          <p:nvPr/>
        </p:nvPicPr>
        <p:blipFill>
          <a:blip r:embed="rId4"/>
          <a:srcRect r="2996" b="-2"/>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681427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0AA16-972A-86F8-8690-D3D2B4AE88E9}"/>
              </a:ext>
            </a:extLst>
          </p:cNvPr>
          <p:cNvSpPr>
            <a:spLocks noGrp="1"/>
          </p:cNvSpPr>
          <p:nvPr>
            <p:ph type="title"/>
          </p:nvPr>
        </p:nvSpPr>
        <p:spPr>
          <a:xfrm>
            <a:off x="886719" y="490733"/>
            <a:ext cx="3304353" cy="643651"/>
          </a:xfrm>
        </p:spPr>
        <p:txBody>
          <a:bodyPr anchor="b">
            <a:normAutofit/>
          </a:bodyPr>
          <a:lstStyle/>
          <a:p>
            <a:r>
              <a:rPr lang="en-US" sz="3200"/>
              <a:t>Economic Impact </a:t>
            </a:r>
          </a:p>
        </p:txBody>
      </p:sp>
      <p:sp>
        <p:nvSpPr>
          <p:cNvPr id="3" name="Content Placeholder 2">
            <a:extLst>
              <a:ext uri="{FF2B5EF4-FFF2-40B4-BE49-F238E27FC236}">
                <a16:creationId xmlns:a16="http://schemas.microsoft.com/office/drawing/2014/main" id="{4E777F9A-9D11-D95A-AAE6-17CDF6DB6958}"/>
              </a:ext>
            </a:extLst>
          </p:cNvPr>
          <p:cNvSpPr>
            <a:spLocks noGrp="1"/>
          </p:cNvSpPr>
          <p:nvPr>
            <p:ph idx="1"/>
          </p:nvPr>
        </p:nvSpPr>
        <p:spPr>
          <a:xfrm>
            <a:off x="224983" y="2050888"/>
            <a:ext cx="7414571" cy="3930420"/>
          </a:xfrm>
        </p:spPr>
        <p:txBody>
          <a:bodyPr vert="horz" lIns="91440" tIns="45720" rIns="91440" bIns="45720" rtlCol="0" anchor="t">
            <a:noAutofit/>
          </a:bodyPr>
          <a:lstStyle/>
          <a:p>
            <a:pPr>
              <a:buFont typeface="Wingdings" panose="020B0604020202020204" pitchFamily="34" charset="0"/>
              <a:buChar char="v"/>
            </a:pPr>
            <a:r>
              <a:rPr lang="en-US" sz="2200"/>
              <a:t>With a shortage of lorry drivers, Nando's was unable to open their doors across the UK as they were short on stock which ultimately led to a decline in profits. </a:t>
            </a:r>
          </a:p>
          <a:p>
            <a:pPr>
              <a:buFont typeface="Wingdings" panose="020B0604020202020204" pitchFamily="34" charset="0"/>
              <a:buChar char="v"/>
            </a:pPr>
            <a:r>
              <a:rPr lang="en-US" sz="2200"/>
              <a:t>During the Covid-19 lockdown, Nando's joined many other businesses in taking part of the government's furlough scheme, which saw staff get paid up to 80% of their wages with </a:t>
            </a:r>
            <a:r>
              <a:rPr lang="en-US" sz="2200" err="1"/>
              <a:t>subsidisation</a:t>
            </a:r>
            <a:r>
              <a:rPr lang="en-US" sz="2200"/>
              <a:t>. </a:t>
            </a:r>
          </a:p>
          <a:p>
            <a:pPr>
              <a:buFont typeface="Wingdings" panose="020B0604020202020204" pitchFamily="34" charset="0"/>
              <a:buChar char="v"/>
            </a:pPr>
            <a:r>
              <a:rPr lang="en-US" sz="2200"/>
              <a:t>With the cost of living rising many potential customers are finding themselves with less income to spend on dining out, this causes Nando's to lose profits as it is costing more to run the business whilst they are not welcoming as many customers as they once would have.</a:t>
            </a:r>
          </a:p>
        </p:txBody>
      </p:sp>
      <p:pic>
        <p:nvPicPr>
          <p:cNvPr id="4" name="Picture 3" descr="Close-up of a sign from a door&#10;&#10;AI-generated content may be incorrect.">
            <a:extLst>
              <a:ext uri="{FF2B5EF4-FFF2-40B4-BE49-F238E27FC236}">
                <a16:creationId xmlns:a16="http://schemas.microsoft.com/office/drawing/2014/main" id="{73C261FA-24E5-2017-D71E-F36E90249664}"/>
              </a:ext>
            </a:extLst>
          </p:cNvPr>
          <p:cNvPicPr>
            <a:picLocks noChangeAspect="1"/>
          </p:cNvPicPr>
          <p:nvPr/>
        </p:nvPicPr>
        <p:blipFill>
          <a:blip r:embed="rId2"/>
          <a:stretch>
            <a:fillRect/>
          </a:stretch>
        </p:blipFill>
        <p:spPr>
          <a:xfrm>
            <a:off x="7648754" y="1879684"/>
            <a:ext cx="4542685" cy="2333437"/>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4663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owl of salad with meat and vegetables&#10;&#10;AI-generated content may be incorrect.">
            <a:extLst>
              <a:ext uri="{FF2B5EF4-FFF2-40B4-BE49-F238E27FC236}">
                <a16:creationId xmlns:a16="http://schemas.microsoft.com/office/drawing/2014/main" id="{394C6F09-039D-CF78-7DDC-F7467A453FDB}"/>
              </a:ext>
            </a:extLst>
          </p:cNvPr>
          <p:cNvPicPr>
            <a:picLocks noChangeAspect="1"/>
          </p:cNvPicPr>
          <p:nvPr/>
        </p:nvPicPr>
        <p:blipFill>
          <a:blip r:embed="rId2"/>
          <a:srcRect l="24766" r="8686" b="-3"/>
          <a:stretch>
            <a:fillRect/>
          </a:stretch>
        </p:blipFill>
        <p:spPr>
          <a:xfrm>
            <a:off x="132204" y="151065"/>
            <a:ext cx="2769973" cy="2769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Content Placeholder 3" descr="A screenshot of a chat&#10;&#10;AI-generated content may be incorrect.">
            <a:extLst>
              <a:ext uri="{FF2B5EF4-FFF2-40B4-BE49-F238E27FC236}">
                <a16:creationId xmlns:a16="http://schemas.microsoft.com/office/drawing/2014/main" id="{3CD0D423-1862-1879-7D9D-82148625BB09}"/>
              </a:ext>
            </a:extLst>
          </p:cNvPr>
          <p:cNvPicPr>
            <a:picLocks noChangeAspect="1"/>
          </p:cNvPicPr>
          <p:nvPr/>
        </p:nvPicPr>
        <p:blipFill>
          <a:blip r:embed="rId3"/>
          <a:srcRect l="2872" t="5226" r="9050" b="4501"/>
          <a:stretch>
            <a:fillRect/>
          </a:stretch>
        </p:blipFill>
        <p:spPr>
          <a:xfrm>
            <a:off x="3048000" y="289908"/>
            <a:ext cx="3627740" cy="25004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descr="A screenshot of a survey&#10;&#10;AI-generated content may be incorrect.">
            <a:extLst>
              <a:ext uri="{FF2B5EF4-FFF2-40B4-BE49-F238E27FC236}">
                <a16:creationId xmlns:a16="http://schemas.microsoft.com/office/drawing/2014/main" id="{38AC39CD-FD0F-51F3-D678-3EE443E74541}"/>
              </a:ext>
            </a:extLst>
          </p:cNvPr>
          <p:cNvPicPr>
            <a:picLocks noChangeAspect="1"/>
          </p:cNvPicPr>
          <p:nvPr/>
        </p:nvPicPr>
        <p:blipFill>
          <a:blip r:embed="rId4"/>
          <a:srcRect l="769" t="4710" r="10373" b="5072"/>
          <a:stretch>
            <a:fillRect/>
          </a:stretch>
        </p:blipFill>
        <p:spPr>
          <a:xfrm>
            <a:off x="132300" y="3027952"/>
            <a:ext cx="3478960" cy="24990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A screenshot of a chat&#10;&#10;AI-generated content may be incorrect.">
            <a:extLst>
              <a:ext uri="{FF2B5EF4-FFF2-40B4-BE49-F238E27FC236}">
                <a16:creationId xmlns:a16="http://schemas.microsoft.com/office/drawing/2014/main" id="{726B732E-309D-7146-133D-FFACB993A5BB}"/>
              </a:ext>
            </a:extLst>
          </p:cNvPr>
          <p:cNvPicPr>
            <a:picLocks noChangeAspect="1"/>
          </p:cNvPicPr>
          <p:nvPr/>
        </p:nvPicPr>
        <p:blipFill>
          <a:blip r:embed="rId5"/>
          <a:srcRect l="5174" t="5776" r="11521" b="4332"/>
          <a:stretch>
            <a:fillRect/>
          </a:stretch>
        </p:blipFill>
        <p:spPr>
          <a:xfrm>
            <a:off x="3716255" y="3027941"/>
            <a:ext cx="3619772" cy="24900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4A6090EC-AB0B-4E82-760A-BAFC6362A31B}"/>
              </a:ext>
            </a:extLst>
          </p:cNvPr>
          <p:cNvSpPr>
            <a:spLocks noGrp="1"/>
          </p:cNvSpPr>
          <p:nvPr>
            <p:ph type="title"/>
          </p:nvPr>
        </p:nvSpPr>
        <p:spPr>
          <a:xfrm>
            <a:off x="8537991" y="205447"/>
            <a:ext cx="3652226" cy="1325563"/>
          </a:xfrm>
        </p:spPr>
        <p:txBody>
          <a:bodyPr>
            <a:normAutofit/>
          </a:bodyPr>
          <a:lstStyle/>
          <a:p>
            <a:r>
              <a:rPr lang="en-GB"/>
              <a:t>Socialisation </a:t>
            </a:r>
          </a:p>
        </p:txBody>
      </p:sp>
      <p:sp>
        <p:nvSpPr>
          <p:cNvPr id="3" name="Content Placeholder 2">
            <a:extLst>
              <a:ext uri="{FF2B5EF4-FFF2-40B4-BE49-F238E27FC236}">
                <a16:creationId xmlns:a16="http://schemas.microsoft.com/office/drawing/2014/main" id="{D9A3BE88-5DEE-0391-476B-BF898DD5544C}"/>
              </a:ext>
            </a:extLst>
          </p:cNvPr>
          <p:cNvSpPr>
            <a:spLocks noGrp="1"/>
          </p:cNvSpPr>
          <p:nvPr>
            <p:ph idx="1"/>
          </p:nvPr>
        </p:nvSpPr>
        <p:spPr>
          <a:xfrm>
            <a:off x="7334833" y="2127158"/>
            <a:ext cx="5085988" cy="2596732"/>
          </a:xfrm>
        </p:spPr>
        <p:txBody>
          <a:bodyPr vert="horz" lIns="91440" tIns="45720" rIns="91440" bIns="45720" rtlCol="0" anchor="t">
            <a:normAutofit/>
          </a:bodyPr>
          <a:lstStyle/>
          <a:p>
            <a:pPr>
              <a:buFont typeface="Wingdings" panose="020B0604020202020204" pitchFamily="34" charset="0"/>
              <a:buChar char="v"/>
            </a:pPr>
            <a:r>
              <a:rPr lang="en-GB" sz="2200"/>
              <a:t>Nando's has made efforts to promote healthy eating by adding grilled skinless chicken to their menus. </a:t>
            </a:r>
            <a:endParaRPr lang="en-US" sz="2200"/>
          </a:p>
          <a:p>
            <a:pPr>
              <a:buFont typeface="Wingdings" panose="020B0604020202020204" pitchFamily="34" charset="0"/>
              <a:buChar char="v"/>
            </a:pPr>
            <a:r>
              <a:rPr lang="en-GB" sz="2200"/>
              <a:t>There is evidence to suggest working at Nando's offers a poor work/life balance (Glassdoor 2026).</a:t>
            </a:r>
          </a:p>
          <a:p>
            <a:pPr>
              <a:buFont typeface="Wingdings" panose="020B0604020202020204" pitchFamily="34" charset="0"/>
              <a:buChar char="v"/>
            </a:pPr>
            <a:endParaRPr lang="en-GB"/>
          </a:p>
        </p:txBody>
      </p:sp>
      <p:sp>
        <p:nvSpPr>
          <p:cNvPr id="14" name="TextBox 13">
            <a:extLst>
              <a:ext uri="{FF2B5EF4-FFF2-40B4-BE49-F238E27FC236}">
                <a16:creationId xmlns:a16="http://schemas.microsoft.com/office/drawing/2014/main" id="{524F72AA-AAB4-798E-EBC9-031E0678EE5D}"/>
              </a:ext>
            </a:extLst>
          </p:cNvPr>
          <p:cNvSpPr txBox="1"/>
          <p:nvPr/>
        </p:nvSpPr>
        <p:spPr>
          <a:xfrm>
            <a:off x="10036341" y="6216315"/>
            <a:ext cx="23862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000000"/>
                </a:solidFill>
                <a:latin typeface="Aptos"/>
              </a:rPr>
              <a:t>(Glassdoor 2026)</a:t>
            </a:r>
            <a:r>
              <a:rPr sz="1800" b="0" i="0">
                <a:solidFill>
                  <a:srgbClr val="000000"/>
                </a:solidFill>
                <a:latin typeface="Aptos"/>
                <a:ea typeface="Aptos"/>
                <a:cs typeface="Aptos"/>
              </a:rPr>
              <a:t>​</a:t>
            </a:r>
            <a:endParaRPr lang="en-US"/>
          </a:p>
          <a:p>
            <a:pPr algn="ctr"/>
            <a:endParaRPr lang="en-US"/>
          </a:p>
        </p:txBody>
      </p:sp>
    </p:spTree>
    <p:extLst>
      <p:ext uri="{BB962C8B-B14F-4D97-AF65-F5344CB8AC3E}">
        <p14:creationId xmlns:p14="http://schemas.microsoft.com/office/powerpoint/2010/main" val="1335496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B8FE2-8DAF-7E2E-4534-DD65F2BDB3F2}"/>
              </a:ext>
            </a:extLst>
          </p:cNvPr>
          <p:cNvSpPr>
            <a:spLocks noGrp="1"/>
          </p:cNvSpPr>
          <p:nvPr>
            <p:ph type="title"/>
          </p:nvPr>
        </p:nvSpPr>
        <p:spPr>
          <a:xfrm>
            <a:off x="726344" y="702995"/>
            <a:ext cx="6808312" cy="848552"/>
          </a:xfrm>
        </p:spPr>
        <p:txBody>
          <a:bodyPr vert="horz" lIns="91440" tIns="45720" rIns="91440" bIns="45720" rtlCol="0" anchor="b">
            <a:normAutofit/>
          </a:bodyPr>
          <a:lstStyle/>
          <a:p>
            <a:r>
              <a:rPr lang="en-US" sz="5400"/>
              <a:t>Social Impacts</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70B5A5E-0653-8F5D-5569-47E52D357452}"/>
              </a:ext>
            </a:extLst>
          </p:cNvPr>
          <p:cNvSpPr txBox="1"/>
          <p:nvPr/>
        </p:nvSpPr>
        <p:spPr>
          <a:xfrm>
            <a:off x="295024" y="2706624"/>
            <a:ext cx="7239632" cy="35269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Wingdings" panose="020B0604020202020204" pitchFamily="34" charset="0"/>
              <a:buChar char="v"/>
            </a:pPr>
            <a:r>
              <a:rPr lang="en-US" sz="2200"/>
              <a:t>As of May 2016, Nando's first began expanding their menu to include healthier options such a super-grain salad, skinless chicken and sweet potato fries (Mclean, 2016). This gave Nando's the chance to expand their customer base and include people looking to dine out whilst maintaining a healthier diet. </a:t>
            </a:r>
            <a:endParaRPr lang="en-US"/>
          </a:p>
          <a:p>
            <a:pPr marL="285750" indent="-228600">
              <a:lnSpc>
                <a:spcPct val="90000"/>
              </a:lnSpc>
              <a:spcAft>
                <a:spcPts val="600"/>
              </a:spcAft>
              <a:buFont typeface="Wingdings" panose="020B0604020202020204" pitchFamily="34" charset="0"/>
              <a:buChar char="v"/>
            </a:pPr>
            <a:r>
              <a:rPr lang="en-US" sz="2200"/>
              <a:t>Grigoryan (2024) highlights that a poor work life balance for employees leads to additional stress and plays a large part in staff choosing to quit their jobs, increasing staff turnover within a business. </a:t>
            </a:r>
          </a:p>
          <a:p>
            <a:pPr marL="285750" indent="-228600">
              <a:lnSpc>
                <a:spcPct val="90000"/>
              </a:lnSpc>
              <a:spcAft>
                <a:spcPts val="600"/>
              </a:spcAft>
              <a:buFont typeface="Wingdings" panose="020B0604020202020204" pitchFamily="34" charset="0"/>
              <a:buChar char="v"/>
            </a:pPr>
            <a:endParaRPr lang="en-US" sz="2000"/>
          </a:p>
          <a:p>
            <a:pPr marL="285750" indent="-228600">
              <a:lnSpc>
                <a:spcPct val="90000"/>
              </a:lnSpc>
              <a:spcAft>
                <a:spcPts val="600"/>
              </a:spcAft>
              <a:buFont typeface="Wingdings" panose="020B0604020202020204" pitchFamily="34" charset="0"/>
              <a:buChar char="v"/>
            </a:pPr>
            <a:endParaRPr lang="en-US" sz="2000"/>
          </a:p>
          <a:p>
            <a:pPr marL="285750" indent="-228600">
              <a:lnSpc>
                <a:spcPct val="90000"/>
              </a:lnSpc>
              <a:spcAft>
                <a:spcPts val="600"/>
              </a:spcAft>
              <a:buFont typeface="Wingdings" panose="020B0604020202020204" pitchFamily="34" charset="0"/>
              <a:buChar char="v"/>
            </a:pPr>
            <a:endParaRPr lang="en-US" sz="2000"/>
          </a:p>
        </p:txBody>
      </p:sp>
      <p:pic>
        <p:nvPicPr>
          <p:cNvPr id="4" name="Picture 3" descr="A group of people eating at a table&#10;&#10;AI-generated content may be incorrect.">
            <a:extLst>
              <a:ext uri="{FF2B5EF4-FFF2-40B4-BE49-F238E27FC236}">
                <a16:creationId xmlns:a16="http://schemas.microsoft.com/office/drawing/2014/main" id="{BBC57DC4-93E7-E138-A4F1-B329D1C22E91}"/>
              </a:ext>
            </a:extLst>
          </p:cNvPr>
          <p:cNvPicPr>
            <a:picLocks noChangeAspect="1"/>
          </p:cNvPicPr>
          <p:nvPr/>
        </p:nvPicPr>
        <p:blipFill>
          <a:blip r:embed="rId2"/>
          <a:stretch>
            <a:fillRect/>
          </a:stretch>
        </p:blipFill>
        <p:spPr>
          <a:xfrm>
            <a:off x="7863840" y="708528"/>
            <a:ext cx="4014216" cy="2671278"/>
          </a:xfrm>
          <a:prstGeom prst="rect">
            <a:avLst/>
          </a:prstGeom>
        </p:spPr>
      </p:pic>
      <p:pic>
        <p:nvPicPr>
          <p:cNvPr id="3" name="Picture 2" descr="A balance scale with words on it&#10;&#10;AI-generated content may be incorrect.">
            <a:extLst>
              <a:ext uri="{FF2B5EF4-FFF2-40B4-BE49-F238E27FC236}">
                <a16:creationId xmlns:a16="http://schemas.microsoft.com/office/drawing/2014/main" id="{85B69D92-3A85-5098-9D97-6AB76C81C97C}"/>
              </a:ext>
            </a:extLst>
          </p:cNvPr>
          <p:cNvPicPr>
            <a:picLocks noChangeAspect="1"/>
          </p:cNvPicPr>
          <p:nvPr/>
        </p:nvPicPr>
        <p:blipFill>
          <a:blip r:embed="rId3"/>
          <a:stretch>
            <a:fillRect/>
          </a:stretch>
        </p:blipFill>
        <p:spPr>
          <a:xfrm>
            <a:off x="7918704" y="4079193"/>
            <a:ext cx="3886200" cy="2176272"/>
          </a:xfrm>
          <a:prstGeom prst="rect">
            <a:avLst/>
          </a:prstGeom>
        </p:spPr>
      </p:pic>
    </p:spTree>
    <p:extLst>
      <p:ext uri="{BB962C8B-B14F-4D97-AF65-F5344CB8AC3E}">
        <p14:creationId xmlns:p14="http://schemas.microsoft.com/office/powerpoint/2010/main" val="1186168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91D81-8840-BAA1-B544-86C054B4924E}"/>
              </a:ext>
            </a:extLst>
          </p:cNvPr>
          <p:cNvSpPr>
            <a:spLocks noGrp="1"/>
          </p:cNvSpPr>
          <p:nvPr>
            <p:ph type="title"/>
          </p:nvPr>
        </p:nvSpPr>
        <p:spPr>
          <a:xfrm>
            <a:off x="612648" y="365125"/>
            <a:ext cx="5295015" cy="2063808"/>
          </a:xfrm>
        </p:spPr>
        <p:txBody>
          <a:bodyPr anchor="b">
            <a:normAutofit/>
          </a:bodyPr>
          <a:lstStyle/>
          <a:p>
            <a:r>
              <a:rPr lang="en-US" sz="5400"/>
              <a:t>Technological</a:t>
            </a:r>
          </a:p>
        </p:txBody>
      </p:sp>
      <p:pic>
        <p:nvPicPr>
          <p:cNvPr id="6" name="Picture 5" descr="A white logo on a blue background&#10;&#10;AI-generated content may be incorrect.">
            <a:extLst>
              <a:ext uri="{FF2B5EF4-FFF2-40B4-BE49-F238E27FC236}">
                <a16:creationId xmlns:a16="http://schemas.microsoft.com/office/drawing/2014/main" id="{25DE1E12-77B2-D737-9B21-BE9C433E9B1A}"/>
              </a:ext>
            </a:extLst>
          </p:cNvPr>
          <p:cNvPicPr>
            <a:picLocks noChangeAspect="1"/>
          </p:cNvPicPr>
          <p:nvPr/>
        </p:nvPicPr>
        <p:blipFill>
          <a:blip r:embed="rId2"/>
          <a:stretch>
            <a:fillRect/>
          </a:stretch>
        </p:blipFill>
        <p:spPr>
          <a:xfrm>
            <a:off x="6705905" y="365125"/>
            <a:ext cx="2194560" cy="2194560"/>
          </a:xfrm>
          <a:prstGeom prst="rect">
            <a:avLst/>
          </a:prstGeom>
        </p:spPr>
      </p:pic>
      <p:pic>
        <p:nvPicPr>
          <p:cNvPr id="4" name="Picture 3" descr="A sign with qr code&#10;&#10;AI-generated content may be incorrect.">
            <a:extLst>
              <a:ext uri="{FF2B5EF4-FFF2-40B4-BE49-F238E27FC236}">
                <a16:creationId xmlns:a16="http://schemas.microsoft.com/office/drawing/2014/main" id="{57B07E8A-B464-AE75-240C-B42909294A0C}"/>
              </a:ext>
            </a:extLst>
          </p:cNvPr>
          <p:cNvPicPr>
            <a:picLocks noChangeAspect="1"/>
          </p:cNvPicPr>
          <p:nvPr/>
        </p:nvPicPr>
        <p:blipFill>
          <a:blip r:embed="rId3"/>
          <a:stretch>
            <a:fillRect/>
          </a:stretch>
        </p:blipFill>
        <p:spPr>
          <a:xfrm>
            <a:off x="9401071" y="365125"/>
            <a:ext cx="2313184" cy="2194560"/>
          </a:xfrm>
          <a:prstGeom prst="rect">
            <a:avLst/>
          </a:prstGeom>
        </p:spPr>
      </p:pic>
      <p:sp>
        <p:nvSpPr>
          <p:cNvPr id="3" name="Content Placeholder 2">
            <a:extLst>
              <a:ext uri="{FF2B5EF4-FFF2-40B4-BE49-F238E27FC236}">
                <a16:creationId xmlns:a16="http://schemas.microsoft.com/office/drawing/2014/main" id="{A6D0D30E-3B55-968C-69F9-3856F43A7E31}"/>
              </a:ext>
            </a:extLst>
          </p:cNvPr>
          <p:cNvSpPr>
            <a:spLocks noGrp="1"/>
          </p:cNvSpPr>
          <p:nvPr>
            <p:ph idx="1"/>
          </p:nvPr>
        </p:nvSpPr>
        <p:spPr>
          <a:xfrm>
            <a:off x="612648" y="2908005"/>
            <a:ext cx="5295015" cy="3268957"/>
          </a:xfrm>
        </p:spPr>
        <p:txBody>
          <a:bodyPr vert="horz" lIns="91440" tIns="45720" rIns="91440" bIns="45720" rtlCol="0" anchor="t">
            <a:normAutofit/>
          </a:bodyPr>
          <a:lstStyle/>
          <a:p>
            <a:pPr>
              <a:buFont typeface="Wingdings" panose="020B0604020202020204" pitchFamily="34" charset="0"/>
              <a:buChar char="v"/>
            </a:pPr>
            <a:r>
              <a:rPr lang="en-US" sz="2200"/>
              <a:t> Nando's implemented QR codes on the tables for customers to order from.</a:t>
            </a:r>
          </a:p>
          <a:p>
            <a:pPr>
              <a:buFont typeface="Wingdings" panose="020B0604020202020204" pitchFamily="34" charset="0"/>
              <a:buChar char="v"/>
            </a:pPr>
            <a:r>
              <a:rPr lang="en-US" sz="2200"/>
              <a:t>Nando's branched out into using delivery apps such as Deliveroo in 2017 </a:t>
            </a:r>
            <a:r>
              <a:rPr lang="en-US" sz="2200">
                <a:ea typeface="+mn-lt"/>
                <a:cs typeface="+mn-lt"/>
              </a:rPr>
              <a:t>(</a:t>
            </a:r>
            <a:r>
              <a:rPr lang="en-US" sz="2200" err="1">
                <a:ea typeface="+mn-lt"/>
                <a:cs typeface="+mn-lt"/>
              </a:rPr>
              <a:t>GoodtoKnow</a:t>
            </a:r>
            <a:r>
              <a:rPr lang="en-US" sz="2200">
                <a:ea typeface="+mn-lt"/>
                <a:cs typeface="+mn-lt"/>
              </a:rPr>
              <a:t>, 2017)</a:t>
            </a:r>
            <a:r>
              <a:rPr lang="en-US" sz="2200"/>
              <a:t>.</a:t>
            </a:r>
          </a:p>
        </p:txBody>
      </p:sp>
      <p:pic>
        <p:nvPicPr>
          <p:cNvPr id="5" name="Picture 4" descr="A close-up of a book&#10;&#10;AI-generated content may be incorrect.">
            <a:extLst>
              <a:ext uri="{FF2B5EF4-FFF2-40B4-BE49-F238E27FC236}">
                <a16:creationId xmlns:a16="http://schemas.microsoft.com/office/drawing/2014/main" id="{81602DB2-F255-D6F3-53CF-F43F806B859C}"/>
              </a:ext>
            </a:extLst>
          </p:cNvPr>
          <p:cNvPicPr>
            <a:picLocks noChangeAspect="1"/>
          </p:cNvPicPr>
          <p:nvPr/>
        </p:nvPicPr>
        <p:blipFill>
          <a:blip r:embed="rId4"/>
          <a:stretch>
            <a:fillRect/>
          </a:stretch>
        </p:blipFill>
        <p:spPr>
          <a:xfrm>
            <a:off x="6532916" y="2992117"/>
            <a:ext cx="5295016" cy="2958979"/>
          </a:xfrm>
          <a:prstGeom prst="rect">
            <a:avLst/>
          </a:prstGeom>
        </p:spPr>
      </p:pic>
    </p:spTree>
    <p:extLst>
      <p:ext uri="{BB962C8B-B14F-4D97-AF65-F5344CB8AC3E}">
        <p14:creationId xmlns:p14="http://schemas.microsoft.com/office/powerpoint/2010/main" val="1584541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B8008-5C8F-4283-F86C-78E58C7BFB8C}"/>
              </a:ext>
            </a:extLst>
          </p:cNvPr>
          <p:cNvSpPr>
            <a:spLocks noGrp="1"/>
          </p:cNvSpPr>
          <p:nvPr>
            <p:ph type="title"/>
          </p:nvPr>
        </p:nvSpPr>
        <p:spPr/>
        <p:txBody>
          <a:bodyPr/>
          <a:lstStyle/>
          <a:p>
            <a:r>
              <a:rPr lang="en-US"/>
              <a:t>Technological Impacts</a:t>
            </a:r>
          </a:p>
        </p:txBody>
      </p:sp>
      <p:sp>
        <p:nvSpPr>
          <p:cNvPr id="3" name="Content Placeholder 2">
            <a:extLst>
              <a:ext uri="{FF2B5EF4-FFF2-40B4-BE49-F238E27FC236}">
                <a16:creationId xmlns:a16="http://schemas.microsoft.com/office/drawing/2014/main" id="{6322C123-DCAD-1B20-9E59-F0539A189015}"/>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latin typeface="Calibri"/>
                <a:ea typeface="Calibri"/>
                <a:cs typeface="Calibri"/>
              </a:rPr>
              <a:t>With the growing use of QR codes many restaurants find themselves with less need for large numbers of staff on shift </a:t>
            </a:r>
            <a:r>
              <a:rPr lang="en-US" sz="2200">
                <a:ea typeface="+mn-lt"/>
                <a:cs typeface="+mn-lt"/>
              </a:rPr>
              <a:t>(Koay and Ang, 2024). </a:t>
            </a:r>
            <a:endParaRPr lang="en-US" sz="2200"/>
          </a:p>
          <a:p>
            <a:pPr>
              <a:buFont typeface="Wingdings" panose="020B0604020202020204" pitchFamily="34" charset="0"/>
              <a:buChar char="v"/>
            </a:pPr>
            <a:r>
              <a:rPr lang="en-US" sz="2200">
                <a:latin typeface="Aptos"/>
                <a:ea typeface="Calibri"/>
                <a:cs typeface="Calibri"/>
              </a:rPr>
              <a:t> Nando's first implemented QR codes when they reopened their restaurants after the lockdown in 2020. Since then, they have become the main form receiving orders with 85% of all orders being taken this way </a:t>
            </a:r>
            <a:r>
              <a:rPr lang="en-US" sz="2200">
                <a:ea typeface="+mn-lt"/>
                <a:cs typeface="+mn-lt"/>
              </a:rPr>
              <a:t>(Seymour, 2021).</a:t>
            </a:r>
          </a:p>
          <a:p>
            <a:pPr>
              <a:buFont typeface="Wingdings" panose="020B0604020202020204" pitchFamily="34" charset="0"/>
              <a:buChar char="v"/>
            </a:pPr>
            <a:r>
              <a:rPr lang="en-US" sz="2200">
                <a:ea typeface="+mn-lt"/>
                <a:cs typeface="+mn-lt"/>
              </a:rPr>
              <a:t> Nando's first partnered with Deliveroo in 2017, before expanding their reach with the app in 2020. Since then, in 2025 they renewed their partnership with Deliveroo so they can </a:t>
            </a:r>
            <a:r>
              <a:rPr lang="en-US" sz="2200" err="1">
                <a:ea typeface="+mn-lt"/>
                <a:cs typeface="+mn-lt"/>
              </a:rPr>
              <a:t>continu</a:t>
            </a:r>
            <a:r>
              <a:rPr lang="en-US" sz="2200">
                <a:ea typeface="+mn-lt"/>
                <a:cs typeface="+mn-lt"/>
              </a:rPr>
              <a:t>e to deliver to loyal customers (Deliveroo, 2025).</a:t>
            </a:r>
          </a:p>
          <a:p>
            <a:pPr>
              <a:buFont typeface="Wingdings" panose="020B0604020202020204" pitchFamily="34" charset="0"/>
              <a:buChar char="v"/>
            </a:pPr>
            <a:endParaRPr lang="en-US">
              <a:ea typeface="+mn-lt"/>
              <a:cs typeface="+mn-lt"/>
            </a:endParaRPr>
          </a:p>
        </p:txBody>
      </p:sp>
    </p:spTree>
    <p:extLst>
      <p:ext uri="{BB962C8B-B14F-4D97-AF65-F5344CB8AC3E}">
        <p14:creationId xmlns:p14="http://schemas.microsoft.com/office/powerpoint/2010/main" val="2983385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35DB090-93B5-4581-8D71-BB383968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9619"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221C7F42-2F71-1E69-EAC4-D683BB167DB9}"/>
              </a:ext>
            </a:extLst>
          </p:cNvPr>
          <p:cNvSpPr>
            <a:spLocks noGrp="1"/>
          </p:cNvSpPr>
          <p:nvPr>
            <p:ph type="title"/>
          </p:nvPr>
        </p:nvSpPr>
        <p:spPr>
          <a:xfrm>
            <a:off x="838201" y="643467"/>
            <a:ext cx="3888526" cy="1800526"/>
          </a:xfrm>
        </p:spPr>
        <p:txBody>
          <a:bodyPr>
            <a:normAutofit/>
          </a:bodyPr>
          <a:lstStyle/>
          <a:p>
            <a:r>
              <a:rPr lang="en-US"/>
              <a:t>Legal</a:t>
            </a:r>
          </a:p>
        </p:txBody>
      </p:sp>
      <p:sp>
        <p:nvSpPr>
          <p:cNvPr id="3" name="Content Placeholder 2">
            <a:extLst>
              <a:ext uri="{FF2B5EF4-FFF2-40B4-BE49-F238E27FC236}">
                <a16:creationId xmlns:a16="http://schemas.microsoft.com/office/drawing/2014/main" id="{A694D8C0-34CB-7781-D2EA-6452B04492B0}"/>
              </a:ext>
            </a:extLst>
          </p:cNvPr>
          <p:cNvSpPr>
            <a:spLocks noGrp="1"/>
          </p:cNvSpPr>
          <p:nvPr>
            <p:ph idx="1"/>
          </p:nvPr>
        </p:nvSpPr>
        <p:spPr>
          <a:xfrm>
            <a:off x="291861" y="2177683"/>
            <a:ext cx="6763998" cy="3582337"/>
          </a:xfrm>
        </p:spPr>
        <p:txBody>
          <a:bodyPr vert="horz" lIns="91440" tIns="45720" rIns="91440" bIns="45720" rtlCol="0" anchor="t">
            <a:normAutofit/>
          </a:bodyPr>
          <a:lstStyle/>
          <a:p>
            <a:pPr>
              <a:buFont typeface="Wingdings" panose="020B0604020202020204" pitchFamily="34" charset="0"/>
              <a:buChar char="v"/>
            </a:pPr>
            <a:r>
              <a:rPr lang="en-US" sz="2200"/>
              <a:t>Nando's is complying with minimum wage requirements.</a:t>
            </a:r>
          </a:p>
          <a:p>
            <a:pPr>
              <a:buFont typeface="Wingdings" panose="020B0604020202020204" pitchFamily="34" charset="0"/>
              <a:buChar char="v"/>
            </a:pPr>
            <a:r>
              <a:rPr lang="en-US" sz="2200"/>
              <a:t>They adhere to consumer rights, prohibition of false advertising (Weir, 2023).</a:t>
            </a:r>
          </a:p>
          <a:p>
            <a:pPr>
              <a:buFont typeface="Wingdings" panose="020B0604020202020204" pitchFamily="34" charset="0"/>
              <a:buChar char="v"/>
            </a:pPr>
            <a:r>
              <a:rPr lang="en-US" sz="2200">
                <a:ea typeface="+mn-lt"/>
                <a:cs typeface="+mn-lt"/>
              </a:rPr>
              <a:t>As of May 2021, Malaysia reformed their Employee Act, including changes to include better employee coverage, a 45-hour work week and flexible working arrangements (Fresh Fields, 226).</a:t>
            </a:r>
          </a:p>
        </p:txBody>
      </p:sp>
      <p:pic>
        <p:nvPicPr>
          <p:cNvPr id="4" name="Picture 3" descr="A gavel and scales of justice&#10;&#10;AI-generated content may be incorrect.">
            <a:extLst>
              <a:ext uri="{FF2B5EF4-FFF2-40B4-BE49-F238E27FC236}">
                <a16:creationId xmlns:a16="http://schemas.microsoft.com/office/drawing/2014/main" id="{7F45903B-2829-78F3-91F0-C7A9E1CDD718}"/>
              </a:ext>
            </a:extLst>
          </p:cNvPr>
          <p:cNvPicPr>
            <a:picLocks noChangeAspect="1"/>
          </p:cNvPicPr>
          <p:nvPr/>
        </p:nvPicPr>
        <p:blipFill>
          <a:blip r:embed="rId2"/>
          <a:stretch>
            <a:fillRect/>
          </a:stretch>
        </p:blipFill>
        <p:spPr>
          <a:xfrm>
            <a:off x="7330329" y="643234"/>
            <a:ext cx="3944520" cy="2624899"/>
          </a:xfrm>
          <a:prstGeom prst="rect">
            <a:avLst/>
          </a:prstGeom>
        </p:spPr>
      </p:pic>
      <p:pic>
        <p:nvPicPr>
          <p:cNvPr id="5" name="Picture 4" descr="A close-up of a sign&#10;&#10;AI-generated content may be incorrect.">
            <a:extLst>
              <a:ext uri="{FF2B5EF4-FFF2-40B4-BE49-F238E27FC236}">
                <a16:creationId xmlns:a16="http://schemas.microsoft.com/office/drawing/2014/main" id="{FF43DAD0-3908-852A-4C71-E7AEAB4FF2D7}"/>
              </a:ext>
            </a:extLst>
          </p:cNvPr>
          <p:cNvPicPr>
            <a:picLocks noChangeAspect="1"/>
          </p:cNvPicPr>
          <p:nvPr/>
        </p:nvPicPr>
        <p:blipFill>
          <a:blip r:embed="rId3"/>
          <a:stretch>
            <a:fillRect/>
          </a:stretch>
        </p:blipFill>
        <p:spPr>
          <a:xfrm>
            <a:off x="7056646" y="3999062"/>
            <a:ext cx="4491887" cy="1769151"/>
          </a:xfrm>
          <a:prstGeom prst="rect">
            <a:avLst/>
          </a:prstGeom>
        </p:spPr>
      </p:pic>
    </p:spTree>
    <p:extLst>
      <p:ext uri="{BB962C8B-B14F-4D97-AF65-F5344CB8AC3E}">
        <p14:creationId xmlns:p14="http://schemas.microsoft.com/office/powerpoint/2010/main" val="1072720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665C8-F7B6-6AEC-983A-C60768A2C651}"/>
              </a:ext>
            </a:extLst>
          </p:cNvPr>
          <p:cNvSpPr>
            <a:spLocks noGrp="1"/>
          </p:cNvSpPr>
          <p:nvPr>
            <p:ph type="title"/>
          </p:nvPr>
        </p:nvSpPr>
        <p:spPr/>
        <p:txBody>
          <a:bodyPr/>
          <a:lstStyle/>
          <a:p>
            <a:r>
              <a:rPr lang="en-US"/>
              <a:t>Legal Impacts </a:t>
            </a:r>
          </a:p>
        </p:txBody>
      </p:sp>
      <p:sp>
        <p:nvSpPr>
          <p:cNvPr id="3" name="Content Placeholder 2">
            <a:extLst>
              <a:ext uri="{FF2B5EF4-FFF2-40B4-BE49-F238E27FC236}">
                <a16:creationId xmlns:a16="http://schemas.microsoft.com/office/drawing/2014/main" id="{8DE038BF-12D6-EF5B-DD96-0803C9E79E3C}"/>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t>Due to the National Minimum Wage Act 1998 all workers must be paid the statutory wage or above otherwise they are breaking a law and face the risk of legal action being taken </a:t>
            </a:r>
            <a:r>
              <a:rPr lang="en-US" sz="2200" err="1"/>
              <a:t>agains</a:t>
            </a:r>
            <a:r>
              <a:rPr lang="en-US" sz="2200"/>
              <a:t>t them </a:t>
            </a:r>
            <a:r>
              <a:rPr lang="en-US" sz="2200">
                <a:ea typeface="+mn-lt"/>
                <a:cs typeface="+mn-lt"/>
              </a:rPr>
              <a:t>(GOV.UK, 2012). </a:t>
            </a:r>
          </a:p>
          <a:p>
            <a:pPr>
              <a:buFont typeface="Wingdings" panose="020B0604020202020204" pitchFamily="34" charset="0"/>
              <a:buChar char="v"/>
            </a:pPr>
            <a:r>
              <a:rPr lang="en-US" sz="2200"/>
              <a:t>This act is also in place to protect employees from exploitation and ensure equality amongst workers considering their pay. </a:t>
            </a:r>
          </a:p>
          <a:p>
            <a:pPr>
              <a:buFont typeface="Wingdings" panose="020B0604020202020204" pitchFamily="34" charset="0"/>
              <a:buChar char="v"/>
            </a:pPr>
            <a:r>
              <a:rPr lang="en-US" sz="2200"/>
              <a:t>Malaysia made changes to their employee act in 2021, this was done to improve working conditions for their employees across all working sectors. </a:t>
            </a:r>
          </a:p>
        </p:txBody>
      </p:sp>
    </p:spTree>
    <p:extLst>
      <p:ext uri="{BB962C8B-B14F-4D97-AF65-F5344CB8AC3E}">
        <p14:creationId xmlns:p14="http://schemas.microsoft.com/office/powerpoint/2010/main" val="247848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13" name="Freeform: Shape 12">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Freeform: Shape 14">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5">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19" name="Freeform: Shape 18">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B78D7C8-520B-88A6-1780-4D6008181EF5}"/>
              </a:ext>
            </a:extLst>
          </p:cNvPr>
          <p:cNvSpPr>
            <a:spLocks noGrp="1"/>
          </p:cNvSpPr>
          <p:nvPr>
            <p:ph type="title"/>
          </p:nvPr>
        </p:nvSpPr>
        <p:spPr>
          <a:xfrm>
            <a:off x="804672" y="802955"/>
            <a:ext cx="5145024" cy="1454051"/>
          </a:xfrm>
        </p:spPr>
        <p:txBody>
          <a:bodyPr anchor="b">
            <a:normAutofit/>
          </a:bodyPr>
          <a:lstStyle/>
          <a:p>
            <a:r>
              <a:rPr lang="en-US" sz="3600">
                <a:solidFill>
                  <a:schemeClr val="tx2"/>
                </a:solidFill>
              </a:rPr>
              <a:t>Environmental</a:t>
            </a:r>
          </a:p>
        </p:txBody>
      </p:sp>
      <p:pic>
        <p:nvPicPr>
          <p:cNvPr id="5" name="Picture 4" descr="A black background with white text and green and white text&#10;&#10;AI-generated content may be incorrect.">
            <a:extLst>
              <a:ext uri="{FF2B5EF4-FFF2-40B4-BE49-F238E27FC236}">
                <a16:creationId xmlns:a16="http://schemas.microsoft.com/office/drawing/2014/main" id="{18527670-F241-219E-BA7B-3FAA808BA5EF}"/>
              </a:ext>
            </a:extLst>
          </p:cNvPr>
          <p:cNvPicPr>
            <a:picLocks noChangeAspect="1"/>
          </p:cNvPicPr>
          <p:nvPr/>
        </p:nvPicPr>
        <p:blipFill>
          <a:blip r:embed="rId2"/>
          <a:stretch>
            <a:fillRect/>
          </a:stretch>
        </p:blipFill>
        <p:spPr>
          <a:xfrm>
            <a:off x="6198853" y="485324"/>
            <a:ext cx="2629372" cy="1290035"/>
          </a:xfrm>
          <a:prstGeom prst="rect">
            <a:avLst/>
          </a:prstGeom>
        </p:spPr>
      </p:pic>
      <p:sp>
        <p:nvSpPr>
          <p:cNvPr id="3" name="Content Placeholder 2">
            <a:extLst>
              <a:ext uri="{FF2B5EF4-FFF2-40B4-BE49-F238E27FC236}">
                <a16:creationId xmlns:a16="http://schemas.microsoft.com/office/drawing/2014/main" id="{C034965F-5446-CCF7-67A9-26A8A8622D2B}"/>
              </a:ext>
            </a:extLst>
          </p:cNvPr>
          <p:cNvSpPr>
            <a:spLocks noGrp="1"/>
          </p:cNvSpPr>
          <p:nvPr>
            <p:ph idx="1"/>
          </p:nvPr>
        </p:nvSpPr>
        <p:spPr>
          <a:xfrm>
            <a:off x="186446" y="2421682"/>
            <a:ext cx="5761606" cy="3639289"/>
          </a:xfrm>
        </p:spPr>
        <p:txBody>
          <a:bodyPr vert="horz" lIns="91440" tIns="45720" rIns="91440" bIns="45720" rtlCol="0" anchor="ctr">
            <a:normAutofit/>
          </a:bodyPr>
          <a:lstStyle/>
          <a:p>
            <a:pPr>
              <a:buFont typeface="Wingdings" panose="020B0604020202020204" pitchFamily="34" charset="0"/>
              <a:buChar char="v"/>
            </a:pPr>
            <a:r>
              <a:rPr lang="en-US" sz="2200">
                <a:solidFill>
                  <a:schemeClr val="tx2"/>
                </a:solidFill>
              </a:rPr>
              <a:t>There has been a call for Nando's to reduce the amount of plastic waste they produce.</a:t>
            </a:r>
          </a:p>
          <a:p>
            <a:pPr>
              <a:buFont typeface="Wingdings" panose="020B0604020202020204" pitchFamily="34" charset="0"/>
              <a:buChar char="v"/>
            </a:pPr>
            <a:r>
              <a:rPr lang="en-US" sz="2200">
                <a:solidFill>
                  <a:schemeClr val="tx2"/>
                </a:solidFill>
                <a:ea typeface="+mn-lt"/>
                <a:cs typeface="+mn-lt"/>
              </a:rPr>
              <a:t>They use 100% renewable electric in their UK sites (George Business Review, 2022).</a:t>
            </a:r>
          </a:p>
          <a:p>
            <a:pPr>
              <a:buFont typeface="Wingdings" panose="020B0604020202020204" pitchFamily="34" charset="0"/>
              <a:buChar char="v"/>
            </a:pPr>
            <a:r>
              <a:rPr lang="en-US" sz="2200">
                <a:solidFill>
                  <a:schemeClr val="tx2"/>
                </a:solidFill>
              </a:rPr>
              <a:t>In 2025, Nando's was accused of using a supplier the was contributing</a:t>
            </a:r>
            <a:r>
              <a:rPr lang="en-US" sz="2200">
                <a:solidFill>
                  <a:schemeClr val="tx2"/>
                </a:solidFill>
                <a:ea typeface="+mn-lt"/>
                <a:cs typeface="+mn-lt"/>
              </a:rPr>
              <a:t> to pollution in the River Wye (Martin, 2025). </a:t>
            </a:r>
          </a:p>
        </p:txBody>
      </p:sp>
      <p:pic>
        <p:nvPicPr>
          <p:cNvPr id="4" name="Picture 3" descr="A green plastic bag on a green background&#10;&#10;AI-generated content may be incorrect.">
            <a:extLst>
              <a:ext uri="{FF2B5EF4-FFF2-40B4-BE49-F238E27FC236}">
                <a16:creationId xmlns:a16="http://schemas.microsoft.com/office/drawing/2014/main" id="{99F51EF1-6B00-1E9D-7A39-237D0A47B6A0}"/>
              </a:ext>
            </a:extLst>
          </p:cNvPr>
          <p:cNvPicPr>
            <a:picLocks noChangeAspect="1"/>
          </p:cNvPicPr>
          <p:nvPr/>
        </p:nvPicPr>
        <p:blipFill>
          <a:blip r:embed="rId3"/>
          <a:stretch>
            <a:fillRect/>
          </a:stretch>
        </p:blipFill>
        <p:spPr>
          <a:xfrm>
            <a:off x="9252223" y="3863170"/>
            <a:ext cx="2759368" cy="1996361"/>
          </a:xfrm>
          <a:prstGeom prst="rect">
            <a:avLst/>
          </a:prstGeom>
        </p:spPr>
      </p:pic>
    </p:spTree>
    <p:extLst>
      <p:ext uri="{BB962C8B-B14F-4D97-AF65-F5344CB8AC3E}">
        <p14:creationId xmlns:p14="http://schemas.microsoft.com/office/powerpoint/2010/main" val="29904849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0C443-C633-E548-2B9F-28AB04D9A9AC}"/>
              </a:ext>
            </a:extLst>
          </p:cNvPr>
          <p:cNvSpPr>
            <a:spLocks noGrp="1"/>
          </p:cNvSpPr>
          <p:nvPr>
            <p:ph type="title"/>
          </p:nvPr>
        </p:nvSpPr>
        <p:spPr/>
        <p:txBody>
          <a:bodyPr/>
          <a:lstStyle/>
          <a:p>
            <a:r>
              <a:rPr lang="en-US"/>
              <a:t>Environmental Impacts</a:t>
            </a:r>
          </a:p>
        </p:txBody>
      </p:sp>
      <p:sp>
        <p:nvSpPr>
          <p:cNvPr id="3" name="Content Placeholder 2">
            <a:extLst>
              <a:ext uri="{FF2B5EF4-FFF2-40B4-BE49-F238E27FC236}">
                <a16:creationId xmlns:a16="http://schemas.microsoft.com/office/drawing/2014/main" id="{0C865ABD-CCEF-B7FC-E1DB-E2E56DDAF80D}"/>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ea typeface="+mn-lt"/>
                <a:cs typeface="+mn-lt"/>
              </a:rPr>
              <a:t> Nando's are currently aligning their recycling targets to match with WRAP and their Plastic Pacts solution to excessive plastic waste and pollution.</a:t>
            </a:r>
          </a:p>
          <a:p>
            <a:pPr>
              <a:buFont typeface="Wingdings" panose="020B0604020202020204" pitchFamily="34" charset="0"/>
              <a:buChar char="v"/>
            </a:pPr>
            <a:r>
              <a:rPr lang="en-US" sz="2200">
                <a:ea typeface="+mn-lt"/>
                <a:cs typeface="+mn-lt"/>
              </a:rPr>
              <a:t>So far WRAP have managed to connect with over 900 </a:t>
            </a:r>
            <a:r>
              <a:rPr lang="en-US" sz="2200" err="1">
                <a:ea typeface="+mn-lt"/>
                <a:cs typeface="+mn-lt"/>
              </a:rPr>
              <a:t>organisations</a:t>
            </a:r>
            <a:r>
              <a:rPr lang="en-US" sz="2200">
                <a:ea typeface="+mn-lt"/>
                <a:cs typeface="+mn-lt"/>
              </a:rPr>
              <a:t> in 19 countries to keep billions of plastic </a:t>
            </a:r>
            <a:r>
              <a:rPr lang="en-US" sz="2200" err="1">
                <a:ea typeface="+mn-lt"/>
                <a:cs typeface="+mn-lt"/>
              </a:rPr>
              <a:t>packagin</a:t>
            </a:r>
            <a:r>
              <a:rPr lang="en-US" sz="2200">
                <a:ea typeface="+mn-lt"/>
                <a:cs typeface="+mn-lt"/>
              </a:rPr>
              <a:t>g items from ending up in the environment (WRAP, 2024). </a:t>
            </a:r>
          </a:p>
          <a:p>
            <a:pPr>
              <a:buFont typeface="Wingdings" panose="020B0604020202020204" pitchFamily="34" charset="0"/>
              <a:buChar char="v"/>
            </a:pPr>
            <a:r>
              <a:rPr lang="en-US" sz="2200">
                <a:ea typeface="+mn-lt"/>
                <a:cs typeface="+mn-lt"/>
              </a:rPr>
              <a:t> Nando's uses the supplier Avara for their chicken, this supplier faced heavy criticism during 2025 as they were accused of disposing of their farm waste into the River Wye and subsequently aiding in the growing pollution problems the river faces.</a:t>
            </a:r>
          </a:p>
        </p:txBody>
      </p:sp>
    </p:spTree>
    <p:extLst>
      <p:ext uri="{BB962C8B-B14F-4D97-AF65-F5344CB8AC3E}">
        <p14:creationId xmlns:p14="http://schemas.microsoft.com/office/powerpoint/2010/main" val="19931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61950-5BAF-74AB-0391-16F9EC2FE966}"/>
              </a:ext>
            </a:extLst>
          </p:cNvPr>
          <p:cNvSpPr>
            <a:spLocks noGrp="1"/>
          </p:cNvSpPr>
          <p:nvPr>
            <p:ph type="title"/>
          </p:nvPr>
        </p:nvSpPr>
        <p:spPr>
          <a:xfrm>
            <a:off x="630936" y="640080"/>
            <a:ext cx="4818888" cy="1481328"/>
          </a:xfrm>
        </p:spPr>
        <p:txBody>
          <a:bodyPr anchor="b">
            <a:normAutofit/>
          </a:bodyPr>
          <a:lstStyle/>
          <a:p>
            <a:r>
              <a:rPr lang="en-US" sz="5400"/>
              <a:t>SWOT</a:t>
            </a:r>
          </a:p>
        </p:txBody>
      </p:sp>
      <p:sp>
        <p:nvSpPr>
          <p:cNvPr id="2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F700C7-DF17-00E9-BC34-49F5BBFFA5D4}"/>
              </a:ext>
            </a:extLst>
          </p:cNvPr>
          <p:cNvSpPr>
            <a:spLocks noGrp="1"/>
          </p:cNvSpPr>
          <p:nvPr>
            <p:ph idx="1"/>
          </p:nvPr>
        </p:nvSpPr>
        <p:spPr>
          <a:xfrm>
            <a:off x="630936" y="2660904"/>
            <a:ext cx="4818888" cy="3547872"/>
          </a:xfrm>
        </p:spPr>
        <p:txBody>
          <a:bodyPr vert="horz" lIns="91440" tIns="45720" rIns="91440" bIns="45720" rtlCol="0" anchor="t">
            <a:normAutofit/>
          </a:bodyPr>
          <a:lstStyle/>
          <a:p>
            <a:pPr>
              <a:buFont typeface="Wingdings" panose="020B0604020202020204" pitchFamily="34" charset="0"/>
              <a:buChar char="v"/>
            </a:pPr>
            <a:r>
              <a:rPr lang="en-US" sz="2200"/>
              <a:t>A SWOT analysis is another useful framework organisations can use on their operations. </a:t>
            </a:r>
          </a:p>
          <a:p>
            <a:pPr>
              <a:buFont typeface="Wingdings" panose="020B0604020202020204" pitchFamily="34" charset="0"/>
              <a:buChar char="v"/>
            </a:pPr>
            <a:r>
              <a:rPr lang="en-US" sz="2200"/>
              <a:t>This framework is used to plan and evaluate a company's competitive position within the market, using a mix of internal and external factors. </a:t>
            </a:r>
          </a:p>
        </p:txBody>
      </p:sp>
      <p:pic>
        <p:nvPicPr>
          <p:cNvPr id="6" name="Picture 5" descr="A diagram of swot analysis&#10;&#10;AI-generated content may be incorrect.">
            <a:extLst>
              <a:ext uri="{FF2B5EF4-FFF2-40B4-BE49-F238E27FC236}">
                <a16:creationId xmlns:a16="http://schemas.microsoft.com/office/drawing/2014/main" id="{4210DB72-EB2E-7F10-05FD-F4776D23AC76}"/>
              </a:ext>
            </a:extLst>
          </p:cNvPr>
          <p:cNvPicPr>
            <a:picLocks noChangeAspect="1"/>
          </p:cNvPicPr>
          <p:nvPr/>
        </p:nvPicPr>
        <p:blipFill>
          <a:blip r:embed="rId2"/>
          <a:stretch>
            <a:fillRect/>
          </a:stretch>
        </p:blipFill>
        <p:spPr>
          <a:xfrm>
            <a:off x="6099048" y="1467183"/>
            <a:ext cx="5458968" cy="3923633"/>
          </a:xfrm>
          <a:prstGeom prst="rect">
            <a:avLst/>
          </a:prstGeom>
        </p:spPr>
      </p:pic>
      <p:sp>
        <p:nvSpPr>
          <p:cNvPr id="5" name="TextBox 4">
            <a:extLst>
              <a:ext uri="{FF2B5EF4-FFF2-40B4-BE49-F238E27FC236}">
                <a16:creationId xmlns:a16="http://schemas.microsoft.com/office/drawing/2014/main" id="{151079C4-AA26-2686-B7A8-46D2A73BCF9B}"/>
              </a:ext>
            </a:extLst>
          </p:cNvPr>
          <p:cNvSpPr txBox="1"/>
          <p:nvPr/>
        </p:nvSpPr>
        <p:spPr>
          <a:xfrm>
            <a:off x="10186469" y="6331819"/>
            <a:ext cx="2005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(Shewan, 2025)</a:t>
            </a:r>
          </a:p>
        </p:txBody>
      </p:sp>
    </p:spTree>
    <p:extLst>
      <p:ext uri="{BB962C8B-B14F-4D97-AF65-F5344CB8AC3E}">
        <p14:creationId xmlns:p14="http://schemas.microsoft.com/office/powerpoint/2010/main" val="1432451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C7EEB7E-BD7A-B3B9-1EFC-A1FDE5471E1F}"/>
              </a:ext>
            </a:extLst>
          </p:cNvPr>
          <p:cNvGraphicFramePr>
            <a:graphicFrameLocks noGrp="1"/>
          </p:cNvGraphicFramePr>
          <p:nvPr>
            <p:ph idx="1"/>
            <p:extLst>
              <p:ext uri="{D42A27DB-BD31-4B8C-83A1-F6EECF244321}">
                <p14:modId xmlns:p14="http://schemas.microsoft.com/office/powerpoint/2010/main" val="1461283793"/>
              </p:ext>
            </p:extLst>
          </p:nvPr>
        </p:nvGraphicFramePr>
        <p:xfrm>
          <a:off x="843067" y="309892"/>
          <a:ext cx="10515600" cy="6193473"/>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864617344"/>
                    </a:ext>
                  </a:extLst>
                </a:gridCol>
                <a:gridCol w="5257800">
                  <a:extLst>
                    <a:ext uri="{9D8B030D-6E8A-4147-A177-3AD203B41FA5}">
                      <a16:colId xmlns:a16="http://schemas.microsoft.com/office/drawing/2014/main" val="1323863285"/>
                    </a:ext>
                  </a:extLst>
                </a:gridCol>
              </a:tblGrid>
              <a:tr h="2557272">
                <a:tc>
                  <a:txBody>
                    <a:bodyPr/>
                    <a:lstStyle/>
                    <a:p>
                      <a:r>
                        <a:rPr lang="en-US" sz="3000" b="1">
                          <a:solidFill>
                            <a:schemeClr val="tx1"/>
                          </a:solidFill>
                        </a:rPr>
                        <a:t>Strengths</a:t>
                      </a:r>
                    </a:p>
                    <a:p>
                      <a:pPr marL="285750" marR="0" lvl="0" indent="-285750" algn="l">
                        <a:lnSpc>
                          <a:spcPct val="90000"/>
                        </a:lnSpc>
                        <a:spcBef>
                          <a:spcPts val="1000"/>
                        </a:spcBef>
                        <a:spcAft>
                          <a:spcPts val="0"/>
                        </a:spcAft>
                        <a:buClr>
                          <a:srgbClr val="FFFFFF"/>
                        </a:buClr>
                        <a:buFont typeface="Wingdings,Sans-Serif"/>
                        <a:buChar char="v"/>
                      </a:pPr>
                      <a:r>
                        <a:rPr lang="en-US" sz="2200" b="0" i="0" u="none" strike="noStrike" noProof="0">
                          <a:solidFill>
                            <a:srgbClr val="000000"/>
                          </a:solidFill>
                          <a:latin typeface="Aptos"/>
                        </a:rPr>
                        <a:t>Strong brand presence </a:t>
                      </a:r>
                    </a:p>
                    <a:p>
                      <a:pPr marL="285750" marR="0" lvl="0" indent="-285750" algn="l">
                        <a:lnSpc>
                          <a:spcPct val="90000"/>
                        </a:lnSpc>
                        <a:spcBef>
                          <a:spcPts val="1000"/>
                        </a:spcBef>
                        <a:spcAft>
                          <a:spcPts val="0"/>
                        </a:spcAft>
                        <a:buClr>
                          <a:srgbClr val="FFFFFF"/>
                        </a:buClr>
                        <a:buFont typeface="Wingdings,Sans-Serif"/>
                        <a:buChar char="v"/>
                      </a:pPr>
                      <a:r>
                        <a:rPr lang="en-US" sz="2200" b="0" i="0" u="none" strike="noStrike" noProof="0">
                          <a:solidFill>
                            <a:srgbClr val="000000"/>
                          </a:solidFill>
                          <a:latin typeface="Aptos"/>
                        </a:rPr>
                        <a:t>Halal friendly </a:t>
                      </a:r>
                    </a:p>
                    <a:p>
                      <a:pPr marL="285750" marR="0" lvl="0" indent="-285750" algn="l">
                        <a:lnSpc>
                          <a:spcPct val="90000"/>
                        </a:lnSpc>
                        <a:spcBef>
                          <a:spcPts val="1000"/>
                        </a:spcBef>
                        <a:spcAft>
                          <a:spcPts val="0"/>
                        </a:spcAft>
                        <a:buClr>
                          <a:srgbClr val="FFFFFF"/>
                        </a:buClr>
                        <a:buFont typeface="Wingdings,Sans-Serif"/>
                        <a:buChar char="v"/>
                      </a:pPr>
                      <a:r>
                        <a:rPr lang="en-US" sz="2200" b="0" i="0" u="none" strike="noStrike" noProof="0">
                          <a:solidFill>
                            <a:srgbClr val="000000"/>
                          </a:solidFill>
                          <a:latin typeface="Aptos"/>
                        </a:rPr>
                        <a:t>Loyal customer base </a:t>
                      </a:r>
                    </a:p>
                    <a:p>
                      <a:pPr marL="285750" marR="0" lvl="0" indent="-285750" algn="l">
                        <a:lnSpc>
                          <a:spcPct val="90000"/>
                        </a:lnSpc>
                        <a:spcBef>
                          <a:spcPts val="1000"/>
                        </a:spcBef>
                        <a:spcAft>
                          <a:spcPts val="0"/>
                        </a:spcAft>
                        <a:buClr>
                          <a:srgbClr val="FFFFFF"/>
                        </a:buClr>
                        <a:buFont typeface="Wingdings,Sans-Serif"/>
                        <a:buChar char="v"/>
                      </a:pPr>
                      <a:r>
                        <a:rPr lang="en-US" sz="2200" b="0" i="0" u="none" strike="noStrike" noProof="0">
                          <a:solidFill>
                            <a:srgbClr val="000000"/>
                          </a:solidFill>
                          <a:latin typeface="Aptos"/>
                        </a:rPr>
                        <a:t>Unique signature </a:t>
                      </a:r>
                      <a:r>
                        <a:rPr lang="en-US" sz="2200" b="0" i="0" u="none" strike="noStrike" noProof="0" err="1">
                          <a:solidFill>
                            <a:srgbClr val="000000"/>
                          </a:solidFill>
                          <a:latin typeface="Aptos"/>
                        </a:rPr>
                        <a:t>flavours</a:t>
                      </a:r>
                      <a:r>
                        <a:rPr lang="en-GB" sz="2200" b="0" i="0" u="none" strike="noStrike" noProof="0">
                          <a:solidFill>
                            <a:srgbClr val="000000"/>
                          </a:solidFill>
                          <a:latin typeface="Aptos"/>
                        </a:rPr>
                        <a:t> </a:t>
                      </a:r>
                      <a:endParaRPr lang="en-US" err="1"/>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3000" b="1">
                          <a:solidFill>
                            <a:schemeClr val="tx1"/>
                          </a:solidFill>
                        </a:rPr>
                        <a:t>Weaknesses</a:t>
                      </a:r>
                    </a:p>
                    <a:p>
                      <a:pPr marL="285750" marR="0" lvl="0" indent="-285750" algn="l">
                        <a:lnSpc>
                          <a:spcPct val="90000"/>
                        </a:lnSpc>
                        <a:spcBef>
                          <a:spcPts val="1000"/>
                        </a:spcBef>
                        <a:spcAft>
                          <a:spcPts val="0"/>
                        </a:spcAft>
                        <a:buClr>
                          <a:srgbClr val="FFFFFF"/>
                        </a:buClr>
                        <a:buFont typeface="Wingdings,Sans-Serif"/>
                        <a:buChar char="v"/>
                      </a:pPr>
                      <a:r>
                        <a:rPr lang="en-US" sz="2200" b="0" i="0" u="none" strike="noStrike" noProof="0">
                          <a:solidFill>
                            <a:srgbClr val="000000"/>
                          </a:solidFill>
                          <a:latin typeface="Aptos"/>
                        </a:rPr>
                        <a:t>Limited menu selection – lacking vegetarian options </a:t>
                      </a:r>
                    </a:p>
                    <a:p>
                      <a:pPr marL="285750" marR="0" lvl="0" indent="-285750" algn="l">
                        <a:lnSpc>
                          <a:spcPct val="90000"/>
                        </a:lnSpc>
                        <a:spcBef>
                          <a:spcPts val="1000"/>
                        </a:spcBef>
                        <a:spcAft>
                          <a:spcPts val="0"/>
                        </a:spcAft>
                        <a:buClr>
                          <a:srgbClr val="FFFFFF"/>
                        </a:buClr>
                        <a:buFont typeface="Wingdings,Sans-Serif"/>
                        <a:buChar char="v"/>
                      </a:pPr>
                      <a:r>
                        <a:rPr lang="en-US" sz="2200" b="0" i="0" u="none" strike="noStrike" noProof="0">
                          <a:solidFill>
                            <a:srgbClr val="000000"/>
                          </a:solidFill>
                          <a:latin typeface="Aptos"/>
                        </a:rPr>
                        <a:t>Expensive pricing </a:t>
                      </a:r>
                    </a:p>
                    <a:p>
                      <a:pPr marL="285750" marR="0" lvl="0" indent="-285750" algn="l">
                        <a:lnSpc>
                          <a:spcPct val="90000"/>
                        </a:lnSpc>
                        <a:spcBef>
                          <a:spcPts val="1000"/>
                        </a:spcBef>
                        <a:spcAft>
                          <a:spcPts val="0"/>
                        </a:spcAft>
                        <a:buClr>
                          <a:srgbClr val="FFFFFF"/>
                        </a:buClr>
                        <a:buFont typeface="Wingdings,Sans-Serif"/>
                        <a:buChar char="v"/>
                      </a:pPr>
                      <a:r>
                        <a:rPr lang="en-US" sz="2200" b="0" i="0" u="none" strike="noStrike" noProof="0">
                          <a:solidFill>
                            <a:srgbClr val="000000"/>
                          </a:solidFill>
                          <a:latin typeface="Aptos"/>
                        </a:rPr>
                        <a:t>Inconsistency across locations </a:t>
                      </a:r>
                    </a:p>
                    <a:p>
                      <a:pPr marL="285750" marR="0" lvl="0" indent="-285750" algn="l">
                        <a:lnSpc>
                          <a:spcPct val="90000"/>
                        </a:lnSpc>
                        <a:spcBef>
                          <a:spcPts val="1000"/>
                        </a:spcBef>
                        <a:spcAft>
                          <a:spcPts val="0"/>
                        </a:spcAft>
                        <a:buClr>
                          <a:srgbClr val="FFFFFF"/>
                        </a:buClr>
                        <a:buFont typeface="Wingdings,Sans-Serif"/>
                        <a:buChar char="v"/>
                      </a:pPr>
                      <a:r>
                        <a:rPr lang="en-US" sz="2200" b="0" i="0" u="none" strike="noStrike" noProof="0">
                          <a:solidFill>
                            <a:srgbClr val="000000"/>
                          </a:solidFill>
                          <a:latin typeface="Aptos"/>
                        </a:rPr>
                        <a:t>High staff turnover</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119797128"/>
                  </a:ext>
                </a:extLst>
              </a:tr>
              <a:tr h="3386194">
                <a:tc>
                  <a:txBody>
                    <a:bodyPr/>
                    <a:lstStyle/>
                    <a:p>
                      <a:pPr lvl="0">
                        <a:buNone/>
                      </a:pPr>
                      <a:r>
                        <a:rPr lang="en-US" sz="3000" b="1">
                          <a:solidFill>
                            <a:schemeClr val="tx1"/>
                          </a:solidFill>
                        </a:rPr>
                        <a:t>Opportunities</a:t>
                      </a:r>
                      <a:endParaRPr lang="en-US" sz="3000" b="1" err="1">
                        <a:solidFill>
                          <a:schemeClr val="tx1"/>
                        </a:solidFill>
                      </a:endParaRPr>
                    </a:p>
                    <a:p>
                      <a:pPr marL="285750" marR="0" lvl="0" indent="-285750" algn="l">
                        <a:lnSpc>
                          <a:spcPct val="90000"/>
                        </a:lnSpc>
                        <a:spcBef>
                          <a:spcPts val="1000"/>
                        </a:spcBef>
                        <a:spcAft>
                          <a:spcPts val="0"/>
                        </a:spcAft>
                        <a:buClr>
                          <a:srgbClr val="000000"/>
                        </a:buClr>
                        <a:buFont typeface="Wingdings,Sans-Serif"/>
                        <a:buChar char="v"/>
                      </a:pPr>
                      <a:r>
                        <a:rPr lang="en-US" sz="2200" b="0" i="0" u="none" strike="noStrike" noProof="0">
                          <a:solidFill>
                            <a:srgbClr val="000000"/>
                          </a:solidFill>
                          <a:latin typeface="Aptos"/>
                        </a:rPr>
                        <a:t>Increase vegetarian options.</a:t>
                      </a:r>
                    </a:p>
                    <a:p>
                      <a:pPr marL="285750" marR="0" lvl="0" indent="-285750" algn="l">
                        <a:lnSpc>
                          <a:spcPct val="90000"/>
                        </a:lnSpc>
                        <a:spcBef>
                          <a:spcPts val="1000"/>
                        </a:spcBef>
                        <a:spcAft>
                          <a:spcPts val="0"/>
                        </a:spcAft>
                        <a:buClr>
                          <a:srgbClr val="000000"/>
                        </a:buClr>
                        <a:buFont typeface="Wingdings,Sans-Serif"/>
                        <a:buChar char="v"/>
                      </a:pPr>
                      <a:r>
                        <a:rPr lang="en-US" sz="2200" b="0" i="0" u="none" strike="noStrike" noProof="0">
                          <a:solidFill>
                            <a:srgbClr val="000000"/>
                          </a:solidFill>
                          <a:latin typeface="Aptos"/>
                        </a:rPr>
                        <a:t>Expand online delivery options.</a:t>
                      </a:r>
                    </a:p>
                    <a:p>
                      <a:pPr marL="285750" marR="0" lvl="0" indent="-285750" algn="l">
                        <a:lnSpc>
                          <a:spcPct val="90000"/>
                        </a:lnSpc>
                        <a:spcBef>
                          <a:spcPts val="1000"/>
                        </a:spcBef>
                        <a:spcAft>
                          <a:spcPts val="0"/>
                        </a:spcAft>
                        <a:buClr>
                          <a:srgbClr val="000000"/>
                        </a:buClr>
                        <a:buFont typeface="Wingdings,Sans-Serif"/>
                        <a:buChar char="v"/>
                      </a:pPr>
                      <a:r>
                        <a:rPr lang="en-US" sz="2200" b="0" i="0" u="none" strike="noStrike" noProof="0">
                          <a:solidFill>
                            <a:srgbClr val="000000"/>
                          </a:solidFill>
                          <a:latin typeface="Calibri"/>
                          <a:ea typeface="Calibri"/>
                          <a:cs typeface="Calibri"/>
                        </a:rPr>
                        <a:t>Partnership with Yellow Ribbon to rehabilitate and employee ex-offenders in Singapore </a:t>
                      </a:r>
                      <a:r>
                        <a:rPr lang="en-US" sz="2200" b="0" i="0" u="none" strike="noStrike" noProof="0">
                          <a:solidFill>
                            <a:srgbClr val="000000"/>
                          </a:solidFill>
                          <a:latin typeface="Aptos"/>
                        </a:rPr>
                        <a:t>(Nando's, 2022). </a:t>
                      </a:r>
                    </a:p>
                    <a:p>
                      <a:pPr marL="285750" marR="0" lvl="0" indent="-285750" algn="l">
                        <a:lnSpc>
                          <a:spcPct val="90000"/>
                        </a:lnSpc>
                        <a:spcBef>
                          <a:spcPts val="1000"/>
                        </a:spcBef>
                        <a:spcAft>
                          <a:spcPts val="0"/>
                        </a:spcAft>
                        <a:buClr>
                          <a:srgbClr val="000000"/>
                        </a:buClr>
                        <a:buFont typeface="Wingdings,Sans-Serif"/>
                        <a:buChar char="v"/>
                      </a:pPr>
                      <a:r>
                        <a:rPr lang="en-US" sz="2200" b="0" i="0" u="none" strike="noStrike" noProof="0">
                          <a:solidFill>
                            <a:srgbClr val="000000"/>
                          </a:solidFill>
                          <a:latin typeface="Aptos"/>
                        </a:rPr>
                        <a:t>Female-first farming initiative in Marracuene. </a:t>
                      </a:r>
                      <a:endParaRPr lang="en-US"/>
                    </a:p>
                    <a:p>
                      <a:pPr marL="457200" lvl="0" indent="-457200">
                        <a:buFont typeface="Wingdings"/>
                        <a:buChar char="v"/>
                      </a:pPr>
                      <a:endParaRPr lang="en-US" sz="3000" b="1">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3000" b="1"/>
                        <a:t>Threats</a:t>
                      </a:r>
                    </a:p>
                    <a:p>
                      <a:pPr marL="285750" marR="0" lvl="0" indent="-285750" algn="l">
                        <a:lnSpc>
                          <a:spcPct val="90000"/>
                        </a:lnSpc>
                        <a:spcBef>
                          <a:spcPts val="1000"/>
                        </a:spcBef>
                        <a:spcAft>
                          <a:spcPts val="0"/>
                        </a:spcAft>
                        <a:buClr>
                          <a:srgbClr val="000000"/>
                        </a:buClr>
                        <a:buFont typeface="Wingdings,Sans-Serif"/>
                        <a:buChar char="v"/>
                      </a:pPr>
                      <a:r>
                        <a:rPr lang="en-US" sz="2200" b="0" i="0" u="none" strike="noStrike" noProof="0">
                          <a:solidFill>
                            <a:srgbClr val="000000"/>
                          </a:solidFill>
                          <a:latin typeface="Aptos"/>
                        </a:rPr>
                        <a:t>Strong competition from fast food chains</a:t>
                      </a:r>
                    </a:p>
                    <a:p>
                      <a:pPr marL="285750" marR="0" lvl="0" indent="-285750" algn="l">
                        <a:lnSpc>
                          <a:spcPct val="90000"/>
                        </a:lnSpc>
                        <a:spcBef>
                          <a:spcPts val="1000"/>
                        </a:spcBef>
                        <a:spcAft>
                          <a:spcPts val="0"/>
                        </a:spcAft>
                        <a:buClr>
                          <a:srgbClr val="000000"/>
                        </a:buClr>
                        <a:buFont typeface="Wingdings,Sans-Serif"/>
                        <a:buChar char="v"/>
                      </a:pPr>
                      <a:r>
                        <a:rPr lang="en-US" sz="2200" b="0" i="0" u="none" strike="noStrike" noProof="0">
                          <a:solidFill>
                            <a:srgbClr val="000000"/>
                          </a:solidFill>
                          <a:latin typeface="Aptos"/>
                        </a:rPr>
                        <a:t>Rising labour and food costs</a:t>
                      </a:r>
                    </a:p>
                    <a:p>
                      <a:pPr marL="285750" marR="0" lvl="0" indent="-285750" algn="l">
                        <a:lnSpc>
                          <a:spcPct val="90000"/>
                        </a:lnSpc>
                        <a:spcBef>
                          <a:spcPts val="1000"/>
                        </a:spcBef>
                        <a:spcAft>
                          <a:spcPts val="0"/>
                        </a:spcAft>
                        <a:buClr>
                          <a:srgbClr val="000000"/>
                        </a:buClr>
                        <a:buFont typeface="Wingdings,Sans-Serif"/>
                        <a:buChar char="v"/>
                      </a:pPr>
                      <a:r>
                        <a:rPr lang="en-US" sz="2200" b="0" i="0" u="none" strike="noStrike" noProof="0">
                          <a:solidFill>
                            <a:srgbClr val="000000"/>
                          </a:solidFill>
                          <a:latin typeface="Aptos"/>
                        </a:rPr>
                        <a:t>Fewer people eating out</a:t>
                      </a:r>
                    </a:p>
                    <a:p>
                      <a:pPr marL="285750" marR="0" lvl="0" indent="-285750" algn="l">
                        <a:lnSpc>
                          <a:spcPct val="90000"/>
                        </a:lnSpc>
                        <a:spcBef>
                          <a:spcPts val="1000"/>
                        </a:spcBef>
                        <a:spcAft>
                          <a:spcPts val="0"/>
                        </a:spcAft>
                        <a:buClr>
                          <a:srgbClr val="000000"/>
                        </a:buClr>
                        <a:buFont typeface="Wingdings,Sans-Serif"/>
                        <a:buChar char="v"/>
                      </a:pPr>
                      <a:r>
                        <a:rPr lang="en-US" sz="2200" b="0" i="0" u="none" strike="noStrike" noProof="0">
                          <a:solidFill>
                            <a:srgbClr val="000000"/>
                          </a:solidFill>
                          <a:latin typeface="Aptos"/>
                        </a:rPr>
                        <a:t>Vegetarian and veganism trending</a:t>
                      </a:r>
                    </a:p>
                    <a:p>
                      <a:pPr marL="285750" marR="0" lvl="0" indent="-285750" algn="l">
                        <a:lnSpc>
                          <a:spcPct val="90000"/>
                        </a:lnSpc>
                        <a:spcBef>
                          <a:spcPts val="1000"/>
                        </a:spcBef>
                        <a:spcAft>
                          <a:spcPts val="0"/>
                        </a:spcAft>
                        <a:buClr>
                          <a:srgbClr val="000000"/>
                        </a:buClr>
                        <a:buFont typeface="Wingdings,Sans-Serif"/>
                        <a:buChar char="v"/>
                      </a:pPr>
                      <a:r>
                        <a:rPr lang="en-GB" sz="2200" b="0" i="0" u="none" strike="noStrike" noProof="0">
                          <a:solidFill>
                            <a:srgbClr val="000000"/>
                          </a:solidFill>
                          <a:latin typeface="Aptos"/>
                        </a:rPr>
                        <a:t>Labour</a:t>
                      </a:r>
                      <a:r>
                        <a:rPr lang="en-US" sz="2200" b="0" i="0" u="none" strike="noStrike" noProof="0">
                          <a:solidFill>
                            <a:srgbClr val="000000"/>
                          </a:solidFill>
                          <a:latin typeface="Aptos"/>
                        </a:rPr>
                        <a:t> shortages across hospitality</a:t>
                      </a:r>
                      <a:endParaRPr lang="en-US"/>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615234871"/>
                  </a:ext>
                </a:extLst>
              </a:tr>
            </a:tbl>
          </a:graphicData>
        </a:graphic>
      </p:graphicFrame>
    </p:spTree>
    <p:extLst>
      <p:ext uri="{BB962C8B-B14F-4D97-AF65-F5344CB8AC3E}">
        <p14:creationId xmlns:p14="http://schemas.microsoft.com/office/powerpoint/2010/main" val="889459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C16D-90CC-CBF5-07A6-522144665E37}"/>
              </a:ext>
            </a:extLst>
          </p:cNvPr>
          <p:cNvSpPr>
            <a:spLocks noGrp="1"/>
          </p:cNvSpPr>
          <p:nvPr>
            <p:ph type="title"/>
          </p:nvPr>
        </p:nvSpPr>
        <p:spPr/>
        <p:txBody>
          <a:bodyPr/>
          <a:lstStyle/>
          <a:p>
            <a:r>
              <a:rPr lang="en-US"/>
              <a:t>Business impact</a:t>
            </a:r>
          </a:p>
        </p:txBody>
      </p:sp>
      <p:sp>
        <p:nvSpPr>
          <p:cNvPr id="3" name="Content Placeholder 2">
            <a:extLst>
              <a:ext uri="{FF2B5EF4-FFF2-40B4-BE49-F238E27FC236}">
                <a16:creationId xmlns:a16="http://schemas.microsoft.com/office/drawing/2014/main" id="{38556B9C-7D1A-F155-3FC4-89546072AD83}"/>
              </a:ext>
            </a:extLst>
          </p:cNvPr>
          <p:cNvSpPr>
            <a:spLocks noGrp="1"/>
          </p:cNvSpPr>
          <p:nvPr>
            <p:ph idx="1"/>
          </p:nvPr>
        </p:nvSpPr>
        <p:spPr/>
        <p:txBody>
          <a:bodyPr vert="horz" lIns="91440" tIns="45720" rIns="91440" bIns="45720" rtlCol="0" anchor="t">
            <a:normAutofit/>
          </a:bodyPr>
          <a:lstStyle/>
          <a:p>
            <a:pPr marL="0" indent="0">
              <a:buNone/>
            </a:pPr>
            <a:r>
              <a:rPr lang="en-US" sz="2200">
                <a:ea typeface="+mn-lt"/>
                <a:cs typeface="+mn-lt"/>
              </a:rPr>
              <a:t>Ameir </a:t>
            </a:r>
            <a:r>
              <a:rPr lang="en-US" sz="2200" i="1">
                <a:ea typeface="+mn-lt"/>
                <a:cs typeface="+mn-lt"/>
              </a:rPr>
              <a:t>et al</a:t>
            </a:r>
            <a:r>
              <a:rPr lang="en-US" sz="2200">
                <a:ea typeface="+mn-lt"/>
                <a:cs typeface="+mn-lt"/>
              </a:rPr>
              <a:t>. (2023) </a:t>
            </a:r>
            <a:r>
              <a:rPr lang="en-US" sz="2200"/>
              <a:t>highlights that the information gained from both a PESTLE and SWOT analysis is vital for businesses to make informed decisions based on financial gain. </a:t>
            </a:r>
          </a:p>
          <a:p>
            <a:pPr marL="0" indent="0">
              <a:buNone/>
            </a:pPr>
            <a:r>
              <a:rPr lang="en-US" sz="2200"/>
              <a:t>Gathering information both internally and externally will allow a restaurant such as Nando's to decide how best to move forward as a business </a:t>
            </a:r>
            <a:r>
              <a:rPr lang="en-US" sz="2200">
                <a:ea typeface="+mn-lt"/>
                <a:cs typeface="+mn-lt"/>
              </a:rPr>
              <a:t>(Abdel-Basset, Mohamed and </a:t>
            </a:r>
            <a:r>
              <a:rPr lang="en-US" sz="2200" err="1">
                <a:ea typeface="+mn-lt"/>
                <a:cs typeface="+mn-lt"/>
              </a:rPr>
              <a:t>Smarandache</a:t>
            </a:r>
            <a:r>
              <a:rPr lang="en-US" sz="2200">
                <a:ea typeface="+mn-lt"/>
                <a:cs typeface="+mn-lt"/>
              </a:rPr>
              <a:t>, 2018).</a:t>
            </a:r>
          </a:p>
          <a:p>
            <a:pPr marL="0" indent="0">
              <a:buNone/>
            </a:pPr>
            <a:r>
              <a:rPr lang="en-US" sz="2200"/>
              <a:t>With a strong plan in place, Nando's can decide if it is truly beneficial to expand into new locations or decide if the competition is too strong or if PESTLE factors make the risk outweigh the reward. </a:t>
            </a:r>
          </a:p>
        </p:txBody>
      </p:sp>
    </p:spTree>
    <p:extLst>
      <p:ext uri="{BB962C8B-B14F-4D97-AF65-F5344CB8AC3E}">
        <p14:creationId xmlns:p14="http://schemas.microsoft.com/office/powerpoint/2010/main" val="780945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14C56-5E4A-8D63-62BD-AC34162A20A7}"/>
              </a:ext>
            </a:extLst>
          </p:cNvPr>
          <p:cNvSpPr>
            <a:spLocks noGrp="1"/>
          </p:cNvSpPr>
          <p:nvPr>
            <p:ph type="title"/>
          </p:nvPr>
        </p:nvSpPr>
        <p:spPr/>
        <p:txBody>
          <a:bodyPr/>
          <a:lstStyle/>
          <a:p>
            <a:r>
              <a:rPr lang="en-US"/>
              <a:t>Retention</a:t>
            </a:r>
          </a:p>
        </p:txBody>
      </p:sp>
      <p:sp>
        <p:nvSpPr>
          <p:cNvPr id="3" name="Content Placeholder 2">
            <a:extLst>
              <a:ext uri="{FF2B5EF4-FFF2-40B4-BE49-F238E27FC236}">
                <a16:creationId xmlns:a16="http://schemas.microsoft.com/office/drawing/2014/main" id="{EAA8332B-16E7-2D19-28F5-D9D74D160820}"/>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t>Employee retention refers to a business or </a:t>
            </a:r>
            <a:r>
              <a:rPr lang="en-US" sz="2200" err="1"/>
              <a:t>organisation's</a:t>
            </a:r>
            <a:r>
              <a:rPr lang="en-US" sz="2200"/>
              <a:t> ability to keep their employees engaged throughout the employee lifecycle an avoid staff quitting their jobs </a:t>
            </a:r>
            <a:r>
              <a:rPr lang="en-GB" sz="2200">
                <a:ea typeface="+mn-lt"/>
                <a:cs typeface="+mn-lt"/>
              </a:rPr>
              <a:t>unnecessarily (Gelencsér </a:t>
            </a:r>
            <a:r>
              <a:rPr lang="en-GB" sz="2200" i="1">
                <a:ea typeface="+mn-lt"/>
                <a:cs typeface="+mn-lt"/>
              </a:rPr>
              <a:t>et al.</a:t>
            </a:r>
            <a:r>
              <a:rPr lang="en-GB" sz="2200">
                <a:ea typeface="+mn-lt"/>
                <a:cs typeface="+mn-lt"/>
              </a:rPr>
              <a:t>, 2026).</a:t>
            </a:r>
            <a:endParaRPr lang="en-US" sz="2200">
              <a:ea typeface="+mn-lt"/>
              <a:cs typeface="+mn-lt"/>
            </a:endParaRPr>
          </a:p>
          <a:p>
            <a:pPr>
              <a:buFont typeface="Wingdings" panose="020B0604020202020204" pitchFamily="34" charset="0"/>
              <a:buChar char="v"/>
            </a:pPr>
            <a:r>
              <a:rPr lang="en-US" sz="2200"/>
              <a:t>This can be done by </a:t>
            </a:r>
            <a:r>
              <a:rPr lang="en-US" sz="2200" err="1"/>
              <a:t>utilising</a:t>
            </a:r>
            <a:r>
              <a:rPr lang="en-US" sz="2200"/>
              <a:t> different engagement methods or retention models that aspire to keep employees satisfied at work using methods such as </a:t>
            </a:r>
            <a:r>
              <a:rPr lang="en-US" sz="2200" err="1"/>
              <a:t>rewad</a:t>
            </a:r>
            <a:r>
              <a:rPr lang="en-US" sz="2200"/>
              <a:t> schemes, flexibility and career development </a:t>
            </a:r>
            <a:r>
              <a:rPr lang="en-US" sz="2200">
                <a:ea typeface="+mn-lt"/>
                <a:cs typeface="+mn-lt"/>
              </a:rPr>
              <a:t>(</a:t>
            </a:r>
            <a:r>
              <a:rPr lang="en-US" sz="2200" err="1">
                <a:ea typeface="+mn-lt"/>
                <a:cs typeface="+mn-lt"/>
              </a:rPr>
              <a:t>Noorulkhathija</a:t>
            </a:r>
            <a:r>
              <a:rPr lang="en-US" sz="2200">
                <a:ea typeface="+mn-lt"/>
                <a:cs typeface="+mn-lt"/>
              </a:rPr>
              <a:t> and Hussain, 2025).</a:t>
            </a:r>
            <a:r>
              <a:rPr lang="en-US" sz="2200"/>
              <a:t> </a:t>
            </a:r>
          </a:p>
        </p:txBody>
      </p:sp>
    </p:spTree>
    <p:extLst>
      <p:ext uri="{BB962C8B-B14F-4D97-AF65-F5344CB8AC3E}">
        <p14:creationId xmlns:p14="http://schemas.microsoft.com/office/powerpoint/2010/main" val="2523278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98EA8-C9D8-132A-0A65-C8E1C19DF17C}"/>
              </a:ext>
            </a:extLst>
          </p:cNvPr>
          <p:cNvSpPr>
            <a:spLocks noGrp="1"/>
          </p:cNvSpPr>
          <p:nvPr>
            <p:ph type="title"/>
          </p:nvPr>
        </p:nvSpPr>
        <p:spPr/>
        <p:txBody>
          <a:bodyPr/>
          <a:lstStyle/>
          <a:p>
            <a:r>
              <a:rPr lang="en-US"/>
              <a:t>Current Retention Issues</a:t>
            </a:r>
          </a:p>
        </p:txBody>
      </p:sp>
      <p:sp>
        <p:nvSpPr>
          <p:cNvPr id="3" name="Content Placeholder 2">
            <a:extLst>
              <a:ext uri="{FF2B5EF4-FFF2-40B4-BE49-F238E27FC236}">
                <a16:creationId xmlns:a16="http://schemas.microsoft.com/office/drawing/2014/main" id="{7CDCA239-AB78-1E07-DF71-7B9EFB08FB40}"/>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t>Nando's current retention strategies are not working as they are still facing a high turnover with their staff. This could be due to the fact that many staff members are students who leave the business when they graduate or move away. </a:t>
            </a:r>
          </a:p>
          <a:p>
            <a:pPr>
              <a:buFont typeface="Wingdings" panose="020B0604020202020204" pitchFamily="34" charset="0"/>
              <a:buChar char="v"/>
            </a:pPr>
            <a:r>
              <a:rPr lang="en-US" sz="2200"/>
              <a:t>There is also evidence to suggest that the poor work life balance that many staff face is another factor in why so many staff choose to leave the business after such a short period of time working in Nando's. </a:t>
            </a:r>
          </a:p>
        </p:txBody>
      </p:sp>
    </p:spTree>
    <p:extLst>
      <p:ext uri="{BB962C8B-B14F-4D97-AF65-F5344CB8AC3E}">
        <p14:creationId xmlns:p14="http://schemas.microsoft.com/office/powerpoint/2010/main" val="17664406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511A-1C0B-7A04-51CF-62F9AE1B2C09}"/>
              </a:ext>
            </a:extLst>
          </p:cNvPr>
          <p:cNvSpPr>
            <a:spLocks noGrp="1"/>
          </p:cNvSpPr>
          <p:nvPr>
            <p:ph type="title"/>
          </p:nvPr>
        </p:nvSpPr>
        <p:spPr/>
        <p:txBody>
          <a:bodyPr/>
          <a:lstStyle/>
          <a:p>
            <a:r>
              <a:rPr lang="en-US"/>
              <a:t>How Can Retention Be Improved</a:t>
            </a:r>
          </a:p>
        </p:txBody>
      </p:sp>
      <p:sp>
        <p:nvSpPr>
          <p:cNvPr id="3" name="Content Placeholder 2">
            <a:extLst>
              <a:ext uri="{FF2B5EF4-FFF2-40B4-BE49-F238E27FC236}">
                <a16:creationId xmlns:a16="http://schemas.microsoft.com/office/drawing/2014/main" id="{9A508A05-17E9-C1EF-9264-1A0A2528439F}"/>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t>Retention within the workplace can be improved by using an employee engagement model, for example the Gallup Q12 model.</a:t>
            </a:r>
          </a:p>
          <a:p>
            <a:pPr>
              <a:buFont typeface="Wingdings" panose="020B0604020202020204" pitchFamily="34" charset="0"/>
              <a:buChar char="v"/>
            </a:pPr>
            <a:r>
              <a:rPr lang="en-US" sz="2200"/>
              <a:t>The Gallup model is designed to assess employee engagement and satisfaction within the workplace with the view of learning and understanding how to better retain staff </a:t>
            </a:r>
            <a:r>
              <a:rPr lang="en-US" sz="2200">
                <a:ea typeface="+mn-lt"/>
                <a:cs typeface="+mn-lt"/>
              </a:rPr>
              <a:t>(Khanna, 2020). </a:t>
            </a:r>
          </a:p>
          <a:p>
            <a:pPr>
              <a:buFont typeface="Wingdings" panose="020B0604020202020204" pitchFamily="34" charset="0"/>
              <a:buChar char="v"/>
            </a:pPr>
            <a:r>
              <a:rPr lang="en-US" sz="2200">
                <a:ea typeface="+mn-lt"/>
                <a:cs typeface="+mn-lt"/>
              </a:rPr>
              <a:t>This is done by using 12 questions set across a 4-tired pyramid scheme focusing on staff's basic needs, individual contribution, teamwork and growth (Gallup, 2025).</a:t>
            </a:r>
          </a:p>
          <a:p>
            <a:pPr>
              <a:buFont typeface="Wingdings" panose="020B0604020202020204" pitchFamily="34" charset="0"/>
              <a:buChar char="v"/>
            </a:pPr>
            <a:r>
              <a:rPr lang="en-US" sz="2200">
                <a:ea typeface="+mn-lt"/>
                <a:cs typeface="+mn-lt"/>
              </a:rPr>
              <a:t>This method would work well for Nando's as it would get to the root of why so many staff leave, help staff build a connection with the business and therefore improve the high turnover levels currently faced. </a:t>
            </a:r>
            <a:endParaRPr lang="en-US"/>
          </a:p>
        </p:txBody>
      </p:sp>
    </p:spTree>
    <p:extLst>
      <p:ext uri="{BB962C8B-B14F-4D97-AF65-F5344CB8AC3E}">
        <p14:creationId xmlns:p14="http://schemas.microsoft.com/office/powerpoint/2010/main" val="875781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iagram of a pyramid&#10;&#10;AI-generated content may be incorrect.">
            <a:extLst>
              <a:ext uri="{FF2B5EF4-FFF2-40B4-BE49-F238E27FC236}">
                <a16:creationId xmlns:a16="http://schemas.microsoft.com/office/drawing/2014/main" id="{59F12EC7-3B8F-D909-49F4-99258C2A3BE6}"/>
              </a:ext>
            </a:extLst>
          </p:cNvPr>
          <p:cNvPicPr>
            <a:picLocks noGrp="1" noChangeAspect="1"/>
          </p:cNvPicPr>
          <p:nvPr>
            <p:ph idx="1"/>
          </p:nvPr>
        </p:nvPicPr>
        <p:blipFill>
          <a:blip r:embed="rId2"/>
          <a:stretch>
            <a:fillRect/>
          </a:stretch>
        </p:blipFill>
        <p:spPr>
          <a:xfrm>
            <a:off x="2362018" y="226525"/>
            <a:ext cx="7096899" cy="5571066"/>
          </a:xfrm>
          <a:prstGeom prst="rect">
            <a:avLst/>
          </a:prstGeom>
        </p:spPr>
      </p:pic>
      <p:sp>
        <p:nvSpPr>
          <p:cNvPr id="5" name="TextBox 4">
            <a:extLst>
              <a:ext uri="{FF2B5EF4-FFF2-40B4-BE49-F238E27FC236}">
                <a16:creationId xmlns:a16="http://schemas.microsoft.com/office/drawing/2014/main" id="{184ABA11-FE21-C84D-0859-91D1D8932F60}"/>
              </a:ext>
            </a:extLst>
          </p:cNvPr>
          <p:cNvSpPr txBox="1"/>
          <p:nvPr/>
        </p:nvSpPr>
        <p:spPr>
          <a:xfrm>
            <a:off x="514350" y="571500"/>
            <a:ext cx="3303557"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a:t>The Gallup Model</a:t>
            </a:r>
          </a:p>
        </p:txBody>
      </p:sp>
      <p:sp>
        <p:nvSpPr>
          <p:cNvPr id="6" name="TextBox 5">
            <a:extLst>
              <a:ext uri="{FF2B5EF4-FFF2-40B4-BE49-F238E27FC236}">
                <a16:creationId xmlns:a16="http://schemas.microsoft.com/office/drawing/2014/main" id="{BCC78180-27C2-8E0D-3A07-D8102A751508}"/>
              </a:ext>
            </a:extLst>
          </p:cNvPr>
          <p:cNvSpPr txBox="1"/>
          <p:nvPr/>
        </p:nvSpPr>
        <p:spPr>
          <a:xfrm>
            <a:off x="10212238" y="6327116"/>
            <a:ext cx="1619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(Nagel, 2024)</a:t>
            </a:r>
          </a:p>
        </p:txBody>
      </p:sp>
    </p:spTree>
    <p:extLst>
      <p:ext uri="{BB962C8B-B14F-4D97-AF65-F5344CB8AC3E}">
        <p14:creationId xmlns:p14="http://schemas.microsoft.com/office/powerpoint/2010/main" val="2313423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B1F5-3567-145C-659F-B3132EBA3473}"/>
              </a:ext>
            </a:extLst>
          </p:cNvPr>
          <p:cNvSpPr>
            <a:spLocks noGrp="1"/>
          </p:cNvSpPr>
          <p:nvPr>
            <p:ph type="title"/>
          </p:nvPr>
        </p:nvSpPr>
        <p:spPr/>
        <p:txBody>
          <a:bodyPr/>
          <a:lstStyle/>
          <a:p>
            <a:r>
              <a:rPr lang="en-US"/>
              <a:t>Industry examples and comparisons</a:t>
            </a:r>
          </a:p>
        </p:txBody>
      </p:sp>
      <p:sp>
        <p:nvSpPr>
          <p:cNvPr id="3" name="Content Placeholder 2">
            <a:extLst>
              <a:ext uri="{FF2B5EF4-FFF2-40B4-BE49-F238E27FC236}">
                <a16:creationId xmlns:a16="http://schemas.microsoft.com/office/drawing/2014/main" id="{282DC89D-CC14-F6AB-22B3-E1BACF436438}"/>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t>There are many restaurants similar to Nando's that are dealing with the same trends within hospitality. For example, the growing us of AI within the hospitality sector and how this is forcing businesses to evolve the running of the restaurants. </a:t>
            </a:r>
          </a:p>
          <a:p>
            <a:pPr>
              <a:buFont typeface="Wingdings" panose="020B0604020202020204" pitchFamily="34" charset="0"/>
              <a:buChar char="v"/>
            </a:pPr>
            <a:r>
              <a:rPr lang="en-US" sz="2200"/>
              <a:t>However, there is a notable difference in how each restaurant chooses to tackle these trends and any potential issues that come along with them. </a:t>
            </a:r>
          </a:p>
          <a:p>
            <a:pPr>
              <a:buFont typeface="Wingdings" panose="020B0604020202020204" pitchFamily="34" charset="0"/>
              <a:buChar char="v"/>
            </a:pPr>
            <a:r>
              <a:rPr lang="en-US" sz="2200"/>
              <a:t>One such example is Pepes Piri </a:t>
            </a:r>
            <a:r>
              <a:rPr lang="en-US" sz="2200" err="1"/>
              <a:t>Piri</a:t>
            </a:r>
            <a:r>
              <a:rPr lang="en-US" sz="2200"/>
              <a:t>, a British fast food chicken shop. </a:t>
            </a:r>
          </a:p>
        </p:txBody>
      </p:sp>
    </p:spTree>
    <p:extLst>
      <p:ext uri="{BB962C8B-B14F-4D97-AF65-F5344CB8AC3E}">
        <p14:creationId xmlns:p14="http://schemas.microsoft.com/office/powerpoint/2010/main" val="8296248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0D01A-ABB4-9871-588B-F7D43A6AC086}"/>
              </a:ext>
            </a:extLst>
          </p:cNvPr>
          <p:cNvSpPr>
            <a:spLocks noGrp="1"/>
          </p:cNvSpPr>
          <p:nvPr>
            <p:ph type="title"/>
          </p:nvPr>
        </p:nvSpPr>
        <p:spPr/>
        <p:txBody>
          <a:bodyPr/>
          <a:lstStyle/>
          <a:p>
            <a:r>
              <a:rPr lang="en-US"/>
              <a:t>Pepes Piri </a:t>
            </a:r>
            <a:r>
              <a:rPr lang="en-US" err="1"/>
              <a:t>Piri</a:t>
            </a:r>
            <a:r>
              <a:rPr lang="en-US"/>
              <a:t> VS Nando's </a:t>
            </a:r>
          </a:p>
        </p:txBody>
      </p:sp>
      <p:sp>
        <p:nvSpPr>
          <p:cNvPr id="3" name="Content Placeholder 2">
            <a:extLst>
              <a:ext uri="{FF2B5EF4-FFF2-40B4-BE49-F238E27FC236}">
                <a16:creationId xmlns:a16="http://schemas.microsoft.com/office/drawing/2014/main" id="{294716D3-83EA-8D91-1E74-12A57D4699B3}"/>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ea typeface="+mn-lt"/>
                <a:cs typeface="+mn-lt"/>
              </a:rPr>
              <a:t>Seo (2023) notes that Nando's has been embracing the growing trend of AI and automation by </a:t>
            </a:r>
            <a:r>
              <a:rPr lang="en-US" sz="2200" err="1">
                <a:ea typeface="+mn-lt"/>
                <a:cs typeface="+mn-lt"/>
              </a:rPr>
              <a:t>trialling</a:t>
            </a:r>
            <a:r>
              <a:rPr lang="en-US" sz="2200">
                <a:ea typeface="+mn-lt"/>
                <a:cs typeface="+mn-lt"/>
              </a:rPr>
              <a:t> a FRYR210 fry line, designed to speed up the cooking of fries and improve consistency across the process.  </a:t>
            </a:r>
            <a:endParaRPr lang="en-US" sz="2200"/>
          </a:p>
          <a:p>
            <a:pPr>
              <a:buFont typeface="Wingdings" panose="020B0604020202020204" pitchFamily="34" charset="0"/>
              <a:buChar char="v"/>
            </a:pPr>
            <a:r>
              <a:rPr lang="en-US" sz="2200">
                <a:ea typeface="+mn-lt"/>
                <a:cs typeface="+mn-lt"/>
              </a:rPr>
              <a:t>Whereas Pepes Piri </a:t>
            </a:r>
            <a:r>
              <a:rPr lang="en-US" sz="2200" err="1">
                <a:ea typeface="+mn-lt"/>
                <a:cs typeface="+mn-lt"/>
              </a:rPr>
              <a:t>Piri</a:t>
            </a:r>
            <a:r>
              <a:rPr lang="en-US" sz="2200">
                <a:ea typeface="+mn-lt"/>
                <a:cs typeface="+mn-lt"/>
              </a:rPr>
              <a:t> keeps their use of AI and automation to a minimum, mostly using it to improve their ordering and POS systems running smoothly. </a:t>
            </a:r>
          </a:p>
        </p:txBody>
      </p:sp>
    </p:spTree>
    <p:extLst>
      <p:ext uri="{BB962C8B-B14F-4D97-AF65-F5344CB8AC3E}">
        <p14:creationId xmlns:p14="http://schemas.microsoft.com/office/powerpoint/2010/main" val="16931378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81F3D-264D-AE5D-4446-CFD79FD35BBD}"/>
              </a:ext>
            </a:extLst>
          </p:cNvPr>
          <p:cNvSpPr>
            <a:spLocks noGrp="1"/>
          </p:cNvSpPr>
          <p:nvPr>
            <p:ph type="title"/>
          </p:nvPr>
        </p:nvSpPr>
        <p:spPr/>
        <p:txBody>
          <a:bodyPr/>
          <a:lstStyle/>
          <a:p>
            <a:r>
              <a:rPr lang="en-US"/>
              <a:t>The Retirement Tide</a:t>
            </a:r>
          </a:p>
        </p:txBody>
      </p:sp>
      <p:sp>
        <p:nvSpPr>
          <p:cNvPr id="3" name="Content Placeholder 2">
            <a:extLst>
              <a:ext uri="{FF2B5EF4-FFF2-40B4-BE49-F238E27FC236}">
                <a16:creationId xmlns:a16="http://schemas.microsoft.com/office/drawing/2014/main" id="{F94FC60D-B7E4-2D03-71AB-6CC549820DEF}"/>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t>Research conducted by </a:t>
            </a:r>
            <a:r>
              <a:rPr lang="en-US" sz="2200">
                <a:ea typeface="+mn-lt"/>
                <a:cs typeface="+mn-lt"/>
              </a:rPr>
              <a:t>Welsby (2023) shows that 16 – 24 year-olds make up 10% of the current working force, however, they make up 50% of the workforce in hospitality. </a:t>
            </a:r>
            <a:endParaRPr lang="en-US" sz="2200"/>
          </a:p>
          <a:p>
            <a:pPr>
              <a:buFont typeface="Wingdings" panose="020B0604020202020204" pitchFamily="34" charset="0"/>
              <a:buChar char="v"/>
            </a:pPr>
            <a:r>
              <a:rPr lang="en-US" sz="2200"/>
              <a:t>This evidence suggests that both Nando's and Pepes Piri </a:t>
            </a:r>
            <a:r>
              <a:rPr lang="en-US" sz="2200" err="1"/>
              <a:t>Piri</a:t>
            </a:r>
            <a:r>
              <a:rPr lang="en-US" sz="2200"/>
              <a:t> have staff forces made up of the younger generation and therefore have less issues surrounding the retirements tide. However, they would still face a high staff turnover with 60% of workers in this age bracket leaving their jobs after </a:t>
            </a:r>
            <a:r>
              <a:rPr lang="en-GB" sz="2200"/>
              <a:t>2</a:t>
            </a:r>
            <a:r>
              <a:rPr lang="en-US" sz="2200"/>
              <a:t> years </a:t>
            </a:r>
            <a:r>
              <a:rPr lang="en-US" sz="2200">
                <a:ea typeface="+mn-lt"/>
                <a:cs typeface="+mn-lt"/>
              </a:rPr>
              <a:t>(CLH, 2024). </a:t>
            </a:r>
          </a:p>
        </p:txBody>
      </p:sp>
    </p:spTree>
    <p:extLst>
      <p:ext uri="{BB962C8B-B14F-4D97-AF65-F5344CB8AC3E}">
        <p14:creationId xmlns:p14="http://schemas.microsoft.com/office/powerpoint/2010/main" val="26428063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740FD-4FE6-AE91-C7CD-2233608AFFB0}"/>
              </a:ext>
            </a:extLst>
          </p:cNvPr>
          <p:cNvSpPr>
            <a:spLocks noGrp="1"/>
          </p:cNvSpPr>
          <p:nvPr>
            <p:ph type="title"/>
          </p:nvPr>
        </p:nvSpPr>
        <p:spPr/>
        <p:txBody>
          <a:bodyPr/>
          <a:lstStyle/>
          <a:p>
            <a:r>
              <a:rPr lang="en-US"/>
              <a:t>Leadership style</a:t>
            </a:r>
          </a:p>
        </p:txBody>
      </p:sp>
      <p:sp>
        <p:nvSpPr>
          <p:cNvPr id="3" name="Content Placeholder 2">
            <a:extLst>
              <a:ext uri="{FF2B5EF4-FFF2-40B4-BE49-F238E27FC236}">
                <a16:creationId xmlns:a16="http://schemas.microsoft.com/office/drawing/2014/main" id="{4DB56461-45B8-E825-6AF9-45BC6A7C77F4}"/>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v"/>
            </a:pPr>
            <a:r>
              <a:rPr lang="en-US" sz="2200"/>
              <a:t>There are a range of different leadership styles that businesses can use to motivate and manage staff members. One such method is the Coaching Leadership Style, this is where leaders focus on developing their team members as individuals, highlighting their importance to the whole team </a:t>
            </a:r>
            <a:r>
              <a:rPr lang="en-US" sz="2200">
                <a:ea typeface="+mn-lt"/>
                <a:cs typeface="+mn-lt"/>
              </a:rPr>
              <a:t>(</a:t>
            </a:r>
            <a:r>
              <a:rPr lang="en-US" sz="2200" err="1">
                <a:ea typeface="+mn-lt"/>
                <a:cs typeface="+mn-lt"/>
              </a:rPr>
              <a:t>Personio</a:t>
            </a:r>
            <a:r>
              <a:rPr lang="en-US" sz="2200">
                <a:ea typeface="+mn-lt"/>
                <a:cs typeface="+mn-lt"/>
              </a:rPr>
              <a:t>, 2023).</a:t>
            </a:r>
            <a:endParaRPr lang="en-US" sz="2200"/>
          </a:p>
          <a:p>
            <a:pPr>
              <a:buFont typeface="Wingdings" panose="020B0604020202020204" pitchFamily="34" charset="0"/>
              <a:buChar char="v"/>
            </a:pPr>
            <a:r>
              <a:rPr lang="en-US" sz="2200">
                <a:ea typeface="+mn-lt"/>
                <a:cs typeface="+mn-lt"/>
              </a:rPr>
              <a:t> This leadership style works well with the Gallup engagement model as it helps managers encourage staff to work their best at a personal level which then improves how they can work within a team, improving the overall work ethic of those in the business. </a:t>
            </a:r>
          </a:p>
        </p:txBody>
      </p:sp>
    </p:spTree>
    <p:extLst>
      <p:ext uri="{BB962C8B-B14F-4D97-AF65-F5344CB8AC3E}">
        <p14:creationId xmlns:p14="http://schemas.microsoft.com/office/powerpoint/2010/main" val="3210130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7151-D3AF-A66D-A78E-D487A5147FC0}"/>
              </a:ext>
            </a:extLst>
          </p:cNvPr>
          <p:cNvSpPr>
            <a:spLocks noGrp="1"/>
          </p:cNvSpPr>
          <p:nvPr>
            <p:ph type="title"/>
          </p:nvPr>
        </p:nvSpPr>
        <p:spPr/>
        <p:txBody>
          <a:bodyPr/>
          <a:lstStyle/>
          <a:p>
            <a:r>
              <a:rPr lang="en-US"/>
              <a:t>Recommendations For The Future</a:t>
            </a:r>
          </a:p>
        </p:txBody>
      </p:sp>
      <p:sp>
        <p:nvSpPr>
          <p:cNvPr id="3" name="Content Placeholder 2">
            <a:extLst>
              <a:ext uri="{FF2B5EF4-FFF2-40B4-BE49-F238E27FC236}">
                <a16:creationId xmlns:a16="http://schemas.microsoft.com/office/drawing/2014/main" id="{5FB706A3-F5A6-BF1D-BDC3-524F51BC1E3B}"/>
              </a:ext>
            </a:extLst>
          </p:cNvPr>
          <p:cNvSpPr>
            <a:spLocks noGrp="1"/>
          </p:cNvSpPr>
          <p:nvPr>
            <p:ph idx="1"/>
          </p:nvPr>
        </p:nvSpPr>
        <p:spPr/>
        <p:txBody>
          <a:bodyPr vert="horz" lIns="91440" tIns="45720" rIns="91440" bIns="45720" rtlCol="0" anchor="t">
            <a:normAutofit/>
          </a:bodyPr>
          <a:lstStyle/>
          <a:p>
            <a:pPr>
              <a:buFont typeface="Wingdings" pitchFamily="2" charset="2"/>
              <a:buChar char="v"/>
            </a:pPr>
            <a:r>
              <a:rPr lang="en-US" sz="2200"/>
              <a:t>Nando's has a chance to better improve their business image by continuing to develop more sustainable and ethical business methods such as expanding their plant-based food options. </a:t>
            </a:r>
          </a:p>
          <a:p>
            <a:pPr>
              <a:buFont typeface="Wingdings" pitchFamily="2" charset="2"/>
              <a:buChar char="v"/>
            </a:pPr>
            <a:r>
              <a:rPr lang="en-US" sz="2200"/>
              <a:t>They could also improve the customer experience by continuing to train staff and applying both a leadership style and employee engagement model, focusing on retaining more of the staff they already have instead of having to invest in hiring more staff as often as they do. </a:t>
            </a:r>
          </a:p>
          <a:p>
            <a:pPr>
              <a:buFont typeface="Wingdings" pitchFamily="2" charset="2"/>
              <a:buChar char="v"/>
            </a:pPr>
            <a:r>
              <a:rPr lang="en-US" sz="2200"/>
              <a:t>These methods can help Nando's continue increasing their customer base and loyalty whilst proving that they are evolving with fast paced hospitality industry. </a:t>
            </a:r>
          </a:p>
        </p:txBody>
      </p:sp>
    </p:spTree>
    <p:extLst>
      <p:ext uri="{BB962C8B-B14F-4D97-AF65-F5344CB8AC3E}">
        <p14:creationId xmlns:p14="http://schemas.microsoft.com/office/powerpoint/2010/main" val="32522003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995EA-4CAB-5320-A215-2B3A222D4022}"/>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75DE8460-754E-E8D1-0987-DE7679E05F83}"/>
              </a:ext>
            </a:extLst>
          </p:cNvPr>
          <p:cNvSpPr>
            <a:spLocks noGrp="1"/>
          </p:cNvSpPr>
          <p:nvPr>
            <p:ph idx="1"/>
          </p:nvPr>
        </p:nvSpPr>
        <p:spPr>
          <a:xfrm>
            <a:off x="838200" y="1317626"/>
            <a:ext cx="10515600" cy="4859337"/>
          </a:xfrm>
        </p:spPr>
        <p:txBody>
          <a:bodyPr vert="horz" lIns="91440" tIns="45720" rIns="91440" bIns="45720" rtlCol="0" anchor="t">
            <a:noAutofit/>
          </a:bodyPr>
          <a:lstStyle/>
          <a:p>
            <a:r>
              <a:rPr lang="en-US" sz="1600">
                <a:ea typeface="+mn-lt"/>
                <a:cs typeface="+mn-lt"/>
              </a:rPr>
              <a:t>Bannarasee, R. (2024). </a:t>
            </a:r>
            <a:r>
              <a:rPr lang="en-US" sz="1600" i="1">
                <a:ea typeface="+mn-lt"/>
                <a:cs typeface="+mn-lt"/>
              </a:rPr>
              <a:t>Where Is Nando’s Food From? - Chef’s Resource</a:t>
            </a:r>
            <a:r>
              <a:rPr lang="en-US" sz="1600">
                <a:ea typeface="+mn-lt"/>
                <a:cs typeface="+mn-lt"/>
              </a:rPr>
              <a:t>. [online] Chef’s Resource.  </a:t>
            </a:r>
            <a:r>
              <a:rPr lang="en-US" sz="1600">
                <a:ea typeface="+mn-lt"/>
                <a:cs typeface="+mn-lt"/>
                <a:hlinkClick r:id="rId2"/>
              </a:rPr>
              <a:t>https://www.chefsresource.com/where-is-nando%CA%BCs-food-from/?utm_source</a:t>
            </a:r>
            <a:r>
              <a:rPr lang="en-US" sz="1600">
                <a:ea typeface="+mn-lt"/>
                <a:cs typeface="+mn-lt"/>
              </a:rPr>
              <a:t> (</a:t>
            </a:r>
            <a:r>
              <a:rPr lang="en-US" sz="1600">
                <a:latin typeface="Aptos"/>
                <a:ea typeface="+mn-lt"/>
                <a:cs typeface="Arial"/>
              </a:rPr>
              <a:t>Accessed 08.02.26</a:t>
            </a:r>
            <a:r>
              <a:rPr lang="en-US" sz="1600">
                <a:ea typeface="+mn-lt"/>
                <a:cs typeface="+mn-lt"/>
              </a:rPr>
              <a:t>)</a:t>
            </a:r>
            <a:endParaRPr lang="en-US" sz="1600"/>
          </a:p>
          <a:p>
            <a:r>
              <a:rPr lang="en-US" sz="1600">
                <a:ea typeface="+mn-lt"/>
                <a:cs typeface="+mn-lt"/>
              </a:rPr>
              <a:t>Breakroom (2026). </a:t>
            </a:r>
            <a:r>
              <a:rPr lang="en-US" sz="1600" i="1">
                <a:ea typeface="+mn-lt"/>
                <a:cs typeface="+mn-lt"/>
              </a:rPr>
              <a:t>£12-13/</a:t>
            </a:r>
            <a:r>
              <a:rPr lang="en-US" sz="1600" i="1" err="1">
                <a:ea typeface="+mn-lt"/>
                <a:cs typeface="+mn-lt"/>
              </a:rPr>
              <a:t>hr</a:t>
            </a:r>
            <a:r>
              <a:rPr lang="en-US" sz="1600" i="1">
                <a:ea typeface="+mn-lt"/>
                <a:cs typeface="+mn-lt"/>
              </a:rPr>
              <a:t> Nando’s </a:t>
            </a:r>
            <a:r>
              <a:rPr lang="en-US" sz="1600" i="1" err="1">
                <a:ea typeface="+mn-lt"/>
                <a:cs typeface="+mn-lt"/>
              </a:rPr>
              <a:t>Nandoca</a:t>
            </a:r>
            <a:r>
              <a:rPr lang="en-US" sz="1600" i="1">
                <a:ea typeface="+mn-lt"/>
                <a:cs typeface="+mn-lt"/>
              </a:rPr>
              <a:t> Jobs (Now Hiring) Feb 2026</a:t>
            </a:r>
            <a:r>
              <a:rPr lang="en-US" sz="1600">
                <a:ea typeface="+mn-lt"/>
                <a:cs typeface="+mn-lt"/>
              </a:rPr>
              <a:t>. [online] Breakroom.cc. </a:t>
            </a:r>
            <a:r>
              <a:rPr lang="en-US" sz="1600">
                <a:ea typeface="+mn-lt"/>
                <a:cs typeface="+mn-lt"/>
                <a:hlinkClick r:id="rId3"/>
              </a:rPr>
              <a:t>https://www.breakroom.cc/en-gb/nandos-nandoca-jobs?_gl=1</a:t>
            </a:r>
            <a:r>
              <a:rPr lang="en-US" sz="1600">
                <a:ea typeface="+mn-lt"/>
                <a:cs typeface="+mn-lt"/>
              </a:rPr>
              <a:t> (Accessed 08.02.26)</a:t>
            </a:r>
          </a:p>
          <a:p>
            <a:r>
              <a:rPr lang="en-US" sz="1600">
                <a:ea typeface="+mn-lt"/>
                <a:cs typeface="+mn-lt"/>
              </a:rPr>
              <a:t>Glassdoor (2026) </a:t>
            </a:r>
            <a:r>
              <a:rPr lang="en-US" sz="1600" i="1">
                <a:ea typeface="+mn-lt"/>
                <a:cs typeface="+mn-lt"/>
              </a:rPr>
              <a:t>Nando’s work-life balance reviews</a:t>
            </a:r>
            <a:r>
              <a:rPr lang="en-US" sz="1600">
                <a:ea typeface="+mn-lt"/>
                <a:cs typeface="+mn-lt"/>
              </a:rPr>
              <a:t>, Glassdoor UK, reviewed on Glassdoor.co.uk, 2026. </a:t>
            </a:r>
            <a:r>
              <a:rPr lang="en-US" sz="1600">
                <a:ea typeface="+mn-lt"/>
                <a:cs typeface="+mn-lt"/>
                <a:hlinkClick r:id="rId4"/>
              </a:rPr>
              <a:t>https://www.glassdoor.co.uk/Reviews/Nando-s-work-life-balance-Reviews-EI_IE574195.0,7_KH8,25.htm</a:t>
            </a:r>
            <a:r>
              <a:rPr lang="en-US" sz="1600">
                <a:ea typeface="+mn-lt"/>
                <a:cs typeface="+mn-lt"/>
              </a:rPr>
              <a:t> (Accessed 08.02.26)</a:t>
            </a:r>
          </a:p>
          <a:p>
            <a:r>
              <a:rPr lang="en-US" sz="1600">
                <a:ea typeface="+mn-lt"/>
                <a:cs typeface="+mn-lt"/>
              </a:rPr>
              <a:t>Weir, O., 2023. </a:t>
            </a:r>
            <a:r>
              <a:rPr lang="en-US" sz="1600" i="1">
                <a:ea typeface="+mn-lt"/>
                <a:cs typeface="+mn-lt"/>
              </a:rPr>
              <a:t>Assessment 1.2: PESTLE and SWOT Analysis of Nando’s</a:t>
            </a:r>
            <a:r>
              <a:rPr lang="en-US" sz="1600">
                <a:ea typeface="+mn-lt"/>
                <a:cs typeface="+mn-lt"/>
              </a:rPr>
              <a:t>. Business assignment, Notre Dame Catholic Sixth Form College. </a:t>
            </a:r>
            <a:r>
              <a:rPr lang="en-US" sz="1600">
                <a:ea typeface="+mn-lt"/>
                <a:cs typeface="+mn-lt"/>
                <a:hlinkClick r:id="rId5"/>
              </a:rPr>
              <a:t>https://www.studocu.com/en-gb/document/notre-dame-catholic-sixth-form-college/business/assessment-12-pestle-and-swot-analysis-of-nandos/141352903</a:t>
            </a:r>
            <a:r>
              <a:rPr lang="en-US" sz="1600">
                <a:ea typeface="+mn-lt"/>
                <a:cs typeface="+mn-lt"/>
              </a:rPr>
              <a:t> (Accessed 08.02.26)</a:t>
            </a:r>
          </a:p>
          <a:p>
            <a:r>
              <a:rPr lang="en-US" sz="1600">
                <a:ea typeface="+mn-lt"/>
                <a:cs typeface="+mn-lt"/>
              </a:rPr>
              <a:t>George Business Review (2022). </a:t>
            </a:r>
            <a:r>
              <a:rPr lang="en-US" sz="1600" i="1">
                <a:ea typeface="+mn-lt"/>
                <a:cs typeface="+mn-lt"/>
              </a:rPr>
              <a:t>External and Internal Environment Analysis of Nando’s</a:t>
            </a:r>
            <a:r>
              <a:rPr lang="en-US" sz="1600">
                <a:ea typeface="+mn-lt"/>
                <a:cs typeface="+mn-lt"/>
              </a:rPr>
              <a:t>. [online] George Business Review. </a:t>
            </a:r>
            <a:r>
              <a:rPr lang="en-US" sz="1600">
                <a:ea typeface="+mn-lt"/>
                <a:cs typeface="+mn-lt"/>
                <a:hlinkClick r:id="rId6"/>
              </a:rPr>
              <a:t>https://www.george-business-review.com/external-and-internal-environment-analysis-of-nandos/</a:t>
            </a:r>
            <a:r>
              <a:rPr lang="en-US" sz="1600">
                <a:ea typeface="+mn-lt"/>
                <a:cs typeface="+mn-lt"/>
              </a:rPr>
              <a:t>. (Accessed 08.02.26)</a:t>
            </a:r>
          </a:p>
          <a:p>
            <a:r>
              <a:rPr lang="en-US" sz="1600">
                <a:ea typeface="+mn-lt"/>
                <a:cs typeface="+mn-lt"/>
              </a:rPr>
              <a:t>Seymour, A. (2021). </a:t>
            </a:r>
            <a:r>
              <a:rPr lang="en-US" sz="1600" i="1">
                <a:ea typeface="+mn-lt"/>
                <a:cs typeface="+mn-lt"/>
              </a:rPr>
              <a:t>Nando’s reveals 85% of orders are now placed digitally after integration of new system with kitchen operations</a:t>
            </a:r>
            <a:r>
              <a:rPr lang="en-US" sz="1600">
                <a:ea typeface="+mn-lt"/>
                <a:cs typeface="+mn-lt"/>
              </a:rPr>
              <a:t>. [online] Foodservice Equipment Journal. </a:t>
            </a:r>
            <a:r>
              <a:rPr lang="en-US" sz="1600">
                <a:ea typeface="+mn-lt"/>
                <a:cs typeface="+mn-lt"/>
                <a:hlinkClick r:id="rId7"/>
              </a:rPr>
              <a:t>https://www.foodserviceequipmentjournal.com/nandos-reveals-85-of-orders-are-now-placed-digitally-after-integration-of-new-system-with-kitchen-operations/</a:t>
            </a:r>
            <a:r>
              <a:rPr lang="en-US" sz="1600">
                <a:ea typeface="+mn-lt"/>
                <a:cs typeface="+mn-lt"/>
              </a:rPr>
              <a:t>. (Accessed 08.02.26)</a:t>
            </a:r>
          </a:p>
          <a:p>
            <a:r>
              <a:rPr lang="en-US" sz="1600">
                <a:ea typeface="+mn-lt"/>
                <a:cs typeface="+mn-lt"/>
              </a:rPr>
              <a:t>Wood, Z. (2021). </a:t>
            </a:r>
            <a:r>
              <a:rPr lang="en-US" sz="1600" i="1">
                <a:ea typeface="+mn-lt"/>
                <a:cs typeface="+mn-lt"/>
              </a:rPr>
              <a:t>Nando’s forced to shut outlets through Covid-related shortages</a:t>
            </a:r>
            <a:r>
              <a:rPr lang="en-US" sz="1600">
                <a:ea typeface="+mn-lt"/>
                <a:cs typeface="+mn-lt"/>
              </a:rPr>
              <a:t>. [online] the Guardian. </a:t>
            </a:r>
            <a:r>
              <a:rPr lang="en-US" sz="1600">
                <a:ea typeface="+mn-lt"/>
                <a:cs typeface="+mn-lt"/>
                <a:hlinkClick r:id="rId8"/>
              </a:rPr>
              <a:t>https://www.theguardian.com/business/2021/aug/17/nandos-forced-to-shut-outlets-through-covid-related-shortages</a:t>
            </a:r>
            <a:r>
              <a:rPr lang="en-US" sz="1600">
                <a:ea typeface="+mn-lt"/>
                <a:cs typeface="+mn-lt"/>
              </a:rPr>
              <a:t>. (Accessed 08.02.26)</a:t>
            </a:r>
          </a:p>
          <a:p>
            <a:endParaRPr lang="en-US">
              <a:ea typeface="+mn-lt"/>
              <a:cs typeface="+mn-lt"/>
            </a:endParaRPr>
          </a:p>
        </p:txBody>
      </p:sp>
    </p:spTree>
    <p:extLst>
      <p:ext uri="{BB962C8B-B14F-4D97-AF65-F5344CB8AC3E}">
        <p14:creationId xmlns:p14="http://schemas.microsoft.com/office/powerpoint/2010/main" val="3712745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32</Slides>
  <Notes>0</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Cover Page</vt:lpstr>
      <vt:lpstr>Contents page</vt:lpstr>
      <vt:lpstr>Title page</vt:lpstr>
      <vt:lpstr>Introduction</vt:lpstr>
      <vt:lpstr>Key Challenges</vt:lpstr>
      <vt:lpstr>Nando's – PESTLE Analysis</vt:lpstr>
      <vt:lpstr>What is a PESTLE analysis?</vt:lpstr>
      <vt:lpstr>Political considerations </vt:lpstr>
      <vt:lpstr>Political Impacts </vt:lpstr>
      <vt:lpstr>Economic</vt:lpstr>
      <vt:lpstr>Economic Impact </vt:lpstr>
      <vt:lpstr>Socialisation </vt:lpstr>
      <vt:lpstr>Social Impacts</vt:lpstr>
      <vt:lpstr>Technological</vt:lpstr>
      <vt:lpstr>Technological Impacts</vt:lpstr>
      <vt:lpstr>Legal</vt:lpstr>
      <vt:lpstr>Legal Impacts </vt:lpstr>
      <vt:lpstr>Environmental</vt:lpstr>
      <vt:lpstr>Environmental Impacts</vt:lpstr>
      <vt:lpstr>SWOT</vt:lpstr>
      <vt:lpstr>PowerPoint Presentation</vt:lpstr>
      <vt:lpstr>Business impact</vt:lpstr>
      <vt:lpstr>Retention</vt:lpstr>
      <vt:lpstr>Current Retention Issues</vt:lpstr>
      <vt:lpstr>How Can Retention Be Improved</vt:lpstr>
      <vt:lpstr>PowerPoint Presentation</vt:lpstr>
      <vt:lpstr>Industry examples and comparisons</vt:lpstr>
      <vt:lpstr>Pepes Piri Piri VS Nando's </vt:lpstr>
      <vt:lpstr>The Retirement Tide</vt:lpstr>
      <vt:lpstr>Leadership style</vt:lpstr>
      <vt:lpstr>Recommendations For The Future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 Page</dc:title>
  <dc:creator/>
  <cp:revision>2</cp:revision>
  <dcterms:created xsi:type="dcterms:W3CDTF">2026-02-07T13:10:34Z</dcterms:created>
  <dcterms:modified xsi:type="dcterms:W3CDTF">2026-05-06T10:13:46Z</dcterms:modified>
</cp:coreProperties>
</file>