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80" r:id="rId1"/>
  </p:sldMasterIdLst>
  <p:notesMasterIdLst>
    <p:notesMasterId r:id="rId14"/>
  </p:notesMasterIdLst>
  <p:sldIdLst>
    <p:sldId id="256" r:id="rId2"/>
    <p:sldId id="257" r:id="rId3"/>
    <p:sldId id="258" r:id="rId4"/>
    <p:sldId id="262" r:id="rId5"/>
    <p:sldId id="259" r:id="rId6"/>
    <p:sldId id="260" r:id="rId7"/>
    <p:sldId id="263" r:id="rId8"/>
    <p:sldId id="264" r:id="rId9"/>
    <p:sldId id="266" r:id="rId10"/>
    <p:sldId id="261" r:id="rId11"/>
    <p:sldId id="265"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06217E-0E3E-4087-99BB-7B4F6B93C2FB}" type="datetimeFigureOut">
              <a:rPr lang="en-GB" smtClean="0"/>
              <a:t>27/07/2020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7FACFD-FD8B-4B36-9A7E-C39C1CF3BBA7}" type="slidenum">
              <a:rPr lang="en-GB" smtClean="0"/>
              <a:t>‹#›</a:t>
            </a:fld>
            <a:endParaRPr lang="en-GB"/>
          </a:p>
        </p:txBody>
      </p:sp>
    </p:spTree>
    <p:extLst>
      <p:ext uri="{BB962C8B-B14F-4D97-AF65-F5344CB8AC3E}">
        <p14:creationId xmlns:p14="http://schemas.microsoft.com/office/powerpoint/2010/main" val="530998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7FACFD-FD8B-4B36-9A7E-C39C1CF3BBA7}" type="slidenum">
              <a:rPr lang="en-GB" smtClean="0"/>
              <a:t>4</a:t>
            </a:fld>
            <a:endParaRPr lang="en-GB"/>
          </a:p>
        </p:txBody>
      </p:sp>
    </p:spTree>
    <p:extLst>
      <p:ext uri="{BB962C8B-B14F-4D97-AF65-F5344CB8AC3E}">
        <p14:creationId xmlns:p14="http://schemas.microsoft.com/office/powerpoint/2010/main" val="3668694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7640422C-18FF-4511-B70C-FC5C6CD966F2}"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49AED-F3EC-4569-899E-122177AE7807}" type="slidenum">
              <a:rPr lang="en-GB" smtClean="0"/>
              <a:t>‹#›</a:t>
            </a:fld>
            <a:endParaRPr lang="en-GB"/>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4" name="Date Placeholder 3"/>
          <p:cNvSpPr>
            <a:spLocks noGrp="1"/>
          </p:cNvSpPr>
          <p:nvPr>
            <p:ph type="dt" sz="half" idx="10"/>
          </p:nvPr>
        </p:nvSpPr>
        <p:spPr/>
        <p:txBody>
          <a:bodyPr/>
          <a:lstStyle/>
          <a:p>
            <a:fld id="{7640422C-18FF-4511-B70C-FC5C6CD966F2}"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49AED-F3EC-4569-899E-122177AE7807}" type="slidenum">
              <a:rPr lang="en-GB" smtClean="0"/>
              <a:t>‹#›</a:t>
            </a:fld>
            <a:endParaRPr lang="en-GB"/>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40422C-18FF-4511-B70C-FC5C6CD966F2}"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p>
            <a:fld id="{7640422C-18FF-4511-B70C-FC5C6CD966F2}" type="datetimeFigureOut">
              <a:rPr lang="en-GB" smtClean="0"/>
              <a:t>27/07/2020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7640422C-18FF-4511-B70C-FC5C6CD966F2}" type="datetimeFigureOut">
              <a:rPr lang="en-GB" smtClean="0"/>
              <a:t>27/07/2020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640422C-18FF-4511-B70C-FC5C6CD966F2}" type="datetimeFigureOut">
              <a:rPr lang="en-GB" smtClean="0"/>
              <a:t>27/07/2020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40422C-18FF-4511-B70C-FC5C6CD966F2}" type="datetimeFigureOut">
              <a:rPr lang="en-GB" smtClean="0"/>
              <a:t>27/07/2020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40422C-18FF-4511-B70C-FC5C6CD966F2}" type="datetimeFigureOut">
              <a:rPr lang="en-GB" smtClean="0"/>
              <a:t>27/07/2020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40422C-18FF-4511-B70C-FC5C6CD966F2}" type="datetimeFigureOut">
              <a:rPr lang="en-GB" smtClean="0"/>
              <a:t>27/07/2020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40422C-18FF-4511-B70C-FC5C6CD966F2}"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40422C-18FF-4511-B70C-FC5C6CD966F2}"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49AED-F3EC-4569-899E-122177AE780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7640422C-18FF-4511-B70C-FC5C6CD966F2}" type="datetimeFigureOut">
              <a:rPr lang="en-GB" smtClean="0"/>
              <a:t>27/07/2020</a:t>
            </a:fld>
            <a:endParaRPr lang="en-GB"/>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endParaRPr lang="en-GB"/>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E0449AED-F3EC-4569-899E-122177AE7807}"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4681" r:id="rId1"/>
    <p:sldLayoutId id="2147484682" r:id="rId2"/>
    <p:sldLayoutId id="2147484683" r:id="rId3"/>
    <p:sldLayoutId id="2147484684" r:id="rId4"/>
    <p:sldLayoutId id="2147484685" r:id="rId5"/>
    <p:sldLayoutId id="2147484686" r:id="rId6"/>
    <p:sldLayoutId id="2147484687" r:id="rId7"/>
    <p:sldLayoutId id="2147484688" r:id="rId8"/>
    <p:sldLayoutId id="2147484689" r:id="rId9"/>
    <p:sldLayoutId id="2147484690" r:id="rId10"/>
    <p:sldLayoutId id="2147484691" r:id="rId11"/>
  </p:sldLayoutIdLst>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wav"/><Relationship Id="rId1" Type="http://schemas.microsoft.com/office/2007/relationships/media" Target="../media/media4.wa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wav"/><Relationship Id="rId1" Type="http://schemas.microsoft.com/office/2007/relationships/media" Target="../media/media7.wav"/><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wav"/><Relationship Id="rId1" Type="http://schemas.microsoft.com/office/2007/relationships/media" Target="../media/media10.wav"/><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wav"/><Relationship Id="rId1" Type="http://schemas.microsoft.com/office/2007/relationships/media" Target="../media/media11.wav"/><Relationship Id="rId5" Type="http://schemas.openxmlformats.org/officeDocument/2006/relationships/image" Target="../media/image3.png"/><Relationship Id="rId4" Type="http://schemas.openxmlformats.org/officeDocument/2006/relationships/hyperlink" Target="https://www.waterstones.com/help/waterstones-marketplace/21"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wav"/><Relationship Id="rId1" Type="http://schemas.microsoft.com/office/2007/relationships/media" Target="../media/media12.wav"/><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4632" cy="4320481"/>
          </a:xfrm>
        </p:spPr>
        <p:txBody>
          <a:bodyPr>
            <a:normAutofit/>
          </a:bodyPr>
          <a:lstStyle/>
          <a:p>
            <a:r>
              <a:rPr lang="en-GB" dirty="0" smtClean="0"/>
              <a:t>Presentation on </a:t>
            </a:r>
            <a:br>
              <a:rPr lang="en-GB" dirty="0" smtClean="0"/>
            </a:br>
            <a:r>
              <a:rPr lang="en-GB" dirty="0" smtClean="0"/>
              <a:t>Assessment of Waterstones</a:t>
            </a:r>
            <a:br>
              <a:rPr lang="en-GB" dirty="0" smtClean="0"/>
            </a:br>
            <a:r>
              <a:rPr lang="en-GB" dirty="0" smtClean="0"/>
              <a:t>By</a:t>
            </a:r>
            <a:br>
              <a:rPr lang="en-GB" dirty="0" smtClean="0"/>
            </a:br>
            <a:r>
              <a:rPr lang="en-GB" dirty="0" smtClean="0"/>
              <a:t>Minnie Finney (</a:t>
            </a:r>
            <a:r>
              <a:rPr lang="en-GB" dirty="0" smtClean="0"/>
              <a:t>1709673)</a:t>
            </a:r>
            <a:r>
              <a:rPr lang="en-GB" dirty="0" smtClean="0"/>
              <a:t/>
            </a:r>
            <a:br>
              <a:rPr lang="en-GB" dirty="0" smtClean="0"/>
            </a:br>
            <a:r>
              <a:rPr lang="en-GB" dirty="0" smtClean="0"/>
              <a:t>MBA </a:t>
            </a:r>
            <a:r>
              <a:rPr lang="en-GB" dirty="0" smtClean="0"/>
              <a:t>(July, 2020)</a:t>
            </a:r>
            <a:r>
              <a:rPr lang="en-GB" dirty="0" smtClean="0"/>
              <a:t/>
            </a:r>
            <a:br>
              <a:rPr lang="en-GB" dirty="0" smtClean="0"/>
            </a:br>
            <a:r>
              <a:rPr lang="en-GB" dirty="0" smtClean="0"/>
              <a:t> Digital </a:t>
            </a:r>
            <a:r>
              <a:rPr lang="en-GB" dirty="0" err="1" smtClean="0"/>
              <a:t>Enterpreneurship</a:t>
            </a:r>
            <a:r>
              <a:rPr lang="en-GB" dirty="0" smtClean="0"/>
              <a:t> </a:t>
            </a:r>
            <a:br>
              <a:rPr lang="en-GB" dirty="0" smtClean="0"/>
            </a:br>
            <a:r>
              <a:rPr lang="en-GB" dirty="0" smtClean="0"/>
              <a:t> Dr Roisin Mullins</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44793062"/>
      </p:ext>
    </p:extLst>
  </p:cSld>
  <p:clrMapOvr>
    <a:masterClrMapping/>
  </p:clrMapOvr>
  <p:transition spd="slow" advTm="1652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Background of Waterstones</a:t>
            </a:r>
            <a:endParaRPr lang="en-GB" dirty="0"/>
          </a:p>
        </p:txBody>
      </p:sp>
      <p:sp>
        <p:nvSpPr>
          <p:cNvPr id="3" name="TextBox 2"/>
          <p:cNvSpPr txBox="1"/>
          <p:nvPr/>
        </p:nvSpPr>
        <p:spPr>
          <a:xfrm>
            <a:off x="395536" y="1492602"/>
            <a:ext cx="8280920" cy="3862596"/>
          </a:xfrm>
          <a:prstGeom prst="rect">
            <a:avLst/>
          </a:prstGeom>
          <a:noFill/>
        </p:spPr>
        <p:txBody>
          <a:bodyPr wrap="square" rtlCol="0">
            <a:spAutoFit/>
          </a:bodyPr>
          <a:lstStyle/>
          <a:p>
            <a:pPr algn="just">
              <a:lnSpc>
                <a:spcPct val="250000"/>
              </a:lnSpc>
            </a:pPr>
            <a:r>
              <a:rPr lang="en-GB" sz="1400" dirty="0" smtClean="0">
                <a:latin typeface="Arial" panose="020B0604020202020204" pitchFamily="34" charset="0"/>
                <a:cs typeface="Arial" panose="020B0604020202020204" pitchFamily="34" charset="0"/>
              </a:rPr>
              <a:t>Waterstones, which is part of HMV group is one of the bookseller specialist in the United Kingdom. Waterstones was founded in 1982 by Tim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with the intention of building a chain of bookshops with specialist ranges and friendly environment to browse in. Many of Waterstones booksellers are academic authors and editors. Waterstones is a range of specialist generated from 20% of the front of store and 80% of the backlist. Waterstones is one of the leading brands in lifestyle and retail </a:t>
            </a:r>
            <a:r>
              <a:rPr lang="en-GB" sz="1400" dirty="0" smtClean="0">
                <a:latin typeface="Arial" panose="020B0604020202020204" pitchFamily="34" charset="0"/>
                <a:cs typeface="Arial" panose="020B0604020202020204" pitchFamily="34" charset="0"/>
              </a:rPr>
              <a:t>sector</a:t>
            </a: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on the high street and online.</a:t>
            </a:r>
            <a:r>
              <a:rPr lang="en-GB" sz="1400" dirty="0" smtClean="0">
                <a:latin typeface="Arial" panose="020B0604020202020204" pitchFamily="34" charset="0"/>
                <a:cs typeface="Arial" panose="020B0604020202020204" pitchFamily="34" charset="0"/>
              </a:rPr>
              <a:t> Waterstones aims at exciting its customers and continually inspire people to read and engage in books. </a:t>
            </a:r>
            <a:endParaRPr lang="en-GB" sz="1400" dirty="0" smtClean="0">
              <a:latin typeface="Arial" panose="020B0604020202020204" pitchFamily="34" charset="0"/>
              <a:cs typeface="Arial" panose="020B0604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479128171"/>
      </p:ext>
    </p:extLst>
  </p:cSld>
  <p:clrMapOvr>
    <a:masterClrMapping/>
  </p:clrMapOvr>
  <p:transition spd="slow" advTm="6166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8324" y="188640"/>
            <a:ext cx="8496944" cy="6740307"/>
          </a:xfrm>
          <a:prstGeom prst="rect">
            <a:avLst/>
          </a:prstGeom>
          <a:noFill/>
        </p:spPr>
        <p:txBody>
          <a:bodyPr wrap="square" rtlCol="0">
            <a:spAutoFit/>
          </a:bodyPr>
          <a:lstStyle/>
          <a:p>
            <a:pPr algn="ctr"/>
            <a:r>
              <a:rPr lang="en-GB" b="1" dirty="0" smtClean="0"/>
              <a:t>SWOT ANALYSIS OF WATERSTONES</a:t>
            </a:r>
          </a:p>
          <a:p>
            <a:r>
              <a:rPr lang="en-GB" sz="1400" dirty="0" smtClean="0">
                <a:latin typeface="Arial" panose="020B0604020202020204" pitchFamily="34" charset="0"/>
                <a:cs typeface="Arial" panose="020B0604020202020204" pitchFamily="34" charset="0"/>
              </a:rPr>
              <a:t>SWOT Analysis analyses the brand’s internal factor which are its strength, weaknesses, and its external factor that is its opportunity and threats. </a:t>
            </a:r>
            <a:r>
              <a:rPr lang="en-GB" sz="1400" dirty="0" smtClean="0">
                <a:latin typeface="Arial" panose="020B0604020202020204" pitchFamily="34" charset="0"/>
                <a:cs typeface="Arial" panose="020B0604020202020204" pitchFamily="34" charset="0"/>
              </a:rPr>
              <a:t>According to (Lynch, 2009), be wary because of the constantly changing business environment. </a:t>
            </a:r>
            <a:r>
              <a:rPr lang="en-GB" sz="1400" dirty="0" smtClean="0">
                <a:latin typeface="Arial" panose="020B0604020202020204" pitchFamily="34" charset="0"/>
                <a:cs typeface="Arial" panose="020B0604020202020204" pitchFamily="34" charset="0"/>
              </a:rPr>
              <a:t>Below are the SWOT Analysis of Waterstones:</a:t>
            </a:r>
          </a:p>
          <a:p>
            <a:endParaRPr lang="en-GB" sz="1400" dirty="0">
              <a:latin typeface="Arial" panose="020B0604020202020204" pitchFamily="34" charset="0"/>
              <a:cs typeface="Arial" panose="020B0604020202020204" pitchFamily="34" charset="0"/>
            </a:endParaRPr>
          </a:p>
          <a:p>
            <a:r>
              <a:rPr lang="en-GB" sz="1400" b="1" dirty="0" smtClean="0">
                <a:latin typeface="Arial" panose="020B0604020202020204" pitchFamily="34" charset="0"/>
                <a:cs typeface="Arial" panose="020B0604020202020204" pitchFamily="34" charset="0"/>
              </a:rPr>
              <a:t>Strength</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Leading bookseller in UK with 100’s stores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Rapid expansion across localities and 5000 employees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Has received numerous awards and thus enhancing its credibility through its customers</a:t>
            </a:r>
          </a:p>
          <a:p>
            <a:pPr marL="285750" indent="-285750">
              <a:buFont typeface="Arial" panose="020B0604020202020204" pitchFamily="34" charset="0"/>
              <a:buChar char="•"/>
            </a:pPr>
            <a:r>
              <a:rPr lang="en-GB" sz="1400" dirty="0" err="1" smtClean="0">
                <a:latin typeface="Arial" panose="020B0604020202020204" pitchFamily="34" charset="0"/>
                <a:cs typeface="Arial" panose="020B0604020202020204" pitchFamily="34" charset="0"/>
              </a:rPr>
              <a:t>Buid</a:t>
            </a:r>
            <a:r>
              <a:rPr lang="en-GB" sz="1400" dirty="0" smtClean="0">
                <a:latin typeface="Arial" panose="020B0604020202020204" pitchFamily="34" charset="0"/>
                <a:cs typeface="Arial" panose="020B0604020202020204" pitchFamily="34" charset="0"/>
              </a:rPr>
              <a:t>-up readership by obtaining permit with Starbucks, Costa Coffee and has started its owns Café W Brand</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Recognition and identity of huge brand </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Set up E-books and E shopping platform</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r>
              <a:rPr lang="en-GB" sz="1400" b="1" dirty="0" smtClean="0">
                <a:latin typeface="Arial" panose="020B0604020202020204" pitchFamily="34" charset="0"/>
                <a:cs typeface="Arial" panose="020B0604020202020204" pitchFamily="34" charset="0"/>
              </a:rPr>
              <a:t>Weakness</a:t>
            </a:r>
            <a:endParaRPr lang="en-GB" sz="1400" b="1"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Less offers or discounts compares to E-commerce counterparts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People visiting the stores will be limited due to the use of technology which is a concern</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Global expansion is minimal</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r>
              <a:rPr lang="en-GB" sz="1400" b="1" dirty="0" smtClean="0">
                <a:latin typeface="Arial" panose="020B0604020202020204" pitchFamily="34" charset="0"/>
                <a:cs typeface="Arial" panose="020B0604020202020204" pitchFamily="34" charset="0"/>
              </a:rPr>
              <a:t>Opportunities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Expansion globally </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Strategic tie ups with shopping centres and schools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Increase strength on digital or e-book space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r>
              <a:rPr lang="en-GB" sz="1400" b="1" dirty="0" smtClean="0">
                <a:latin typeface="Arial" panose="020B0604020202020204" pitchFamily="34" charset="0"/>
                <a:cs typeface="Arial" panose="020B0604020202020204" pitchFamily="34" charset="0"/>
              </a:rPr>
              <a:t>Threats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Expand readership of e-books where there is no presence</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Improve second hand book seller shops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Discount offered by e-commerce book sellers</a:t>
            </a:r>
            <a:endParaRPr lang="en-GB" dirty="0" smtClean="0"/>
          </a:p>
          <a:p>
            <a:pPr algn="ctr"/>
            <a:endParaRPr lang="en-GB" dirty="0"/>
          </a:p>
          <a:p>
            <a:endParaRPr lang="en-GB" dirty="0" smtClean="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38765477"/>
      </p:ext>
    </p:extLst>
  </p:cSld>
  <p:clrMapOvr>
    <a:masterClrMapping/>
  </p:clrMapOvr>
  <p:transition spd="slow" advTm="2857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39491"/>
            <a:ext cx="8568952" cy="2277547"/>
          </a:xfrm>
          <a:prstGeom prst="rect">
            <a:avLst/>
          </a:prstGeom>
          <a:noFill/>
        </p:spPr>
        <p:txBody>
          <a:bodyPr wrap="square" rtlCol="0">
            <a:spAutoFit/>
          </a:bodyPr>
          <a:lstStyle/>
          <a:p>
            <a:pPr algn="ctr"/>
            <a:r>
              <a:rPr lang="en-GB" sz="1600" b="1" dirty="0" smtClean="0">
                <a:latin typeface="Arial" panose="020B0604020202020204" pitchFamily="34" charset="0"/>
                <a:cs typeface="Arial" panose="020B0604020202020204" pitchFamily="34" charset="0"/>
              </a:rPr>
              <a:t>STP &amp; COMPETITORS OF </a:t>
            </a:r>
            <a:r>
              <a:rPr lang="en-GB" sz="1600" b="1" dirty="0" smtClean="0">
                <a:latin typeface="Arial" panose="020B0604020202020204" pitchFamily="34" charset="0"/>
                <a:cs typeface="Arial" panose="020B0604020202020204" pitchFamily="34" charset="0"/>
              </a:rPr>
              <a:t>WATERSTONES</a:t>
            </a:r>
          </a:p>
          <a:p>
            <a:r>
              <a:rPr lang="en-GB" sz="1400" dirty="0" smtClean="0">
                <a:latin typeface="Arial" panose="020B0604020202020204" pitchFamily="34" charset="0"/>
                <a:cs typeface="Arial" panose="020B0604020202020204" pitchFamily="34" charset="0"/>
              </a:rPr>
              <a:t>According </a:t>
            </a:r>
            <a:r>
              <a:rPr lang="en-GB" sz="1400" dirty="0">
                <a:latin typeface="Arial" panose="020B0604020202020204" pitchFamily="34" charset="0"/>
                <a:cs typeface="Arial" panose="020B0604020202020204" pitchFamily="34" charset="0"/>
              </a:rPr>
              <a:t>to (Solomon, 2006), market segmentation has enabled companies to divide their markets into smaller segments so that they can reach efficiently with their products and services that match customers need. </a:t>
            </a:r>
            <a:endParaRPr lang="en-GB" sz="1400" b="1" dirty="0" smtClean="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pPr algn="ctr"/>
            <a:endParaRPr lang="en-GB" sz="1400" b="1" dirty="0" smtClean="0">
              <a:latin typeface="Arial" panose="020B0604020202020204" pitchFamily="34" charset="0"/>
              <a:cs typeface="Arial" panose="020B0604020202020204" pitchFamily="34" charset="0"/>
            </a:endParaRPr>
          </a:p>
          <a:p>
            <a:pPr algn="ctr"/>
            <a:endParaRPr lang="en-GB" sz="1400" b="1" dirty="0">
              <a:latin typeface="Arial" panose="020B0604020202020204" pitchFamily="34" charset="0"/>
              <a:cs typeface="Arial" panose="020B0604020202020204" pitchFamily="34" charset="0"/>
            </a:endParaRPr>
          </a:p>
          <a:p>
            <a:pPr algn="ctr"/>
            <a:endParaRPr lang="en-GB" sz="1400" b="1" dirty="0" smtClean="0">
              <a:latin typeface="Arial" panose="020B0604020202020204" pitchFamily="34" charset="0"/>
              <a:cs typeface="Arial" panose="020B0604020202020204" pitchFamily="34" charset="0"/>
            </a:endParaRPr>
          </a:p>
          <a:p>
            <a:pPr algn="ctr"/>
            <a:endParaRPr lang="en-GB" sz="1400" b="1" dirty="0">
              <a:latin typeface="Arial" panose="020B0604020202020204" pitchFamily="34" charset="0"/>
              <a:cs typeface="Arial" panose="020B0604020202020204" pitchFamily="34" charset="0"/>
            </a:endParaRPr>
          </a:p>
          <a:p>
            <a:pPr algn="ctr"/>
            <a:endParaRPr lang="en-GB" sz="1400" b="1" dirty="0">
              <a:latin typeface="Arial" panose="020B0604020202020204" pitchFamily="34" charset="0"/>
              <a:cs typeface="Arial" panose="020B0604020202020204" pitchFamily="34" charset="0"/>
            </a:endParaRPr>
          </a:p>
        </p:txBody>
      </p:sp>
      <p:sp>
        <p:nvSpPr>
          <p:cNvPr id="3" name="Rounded Rectangle 2"/>
          <p:cNvSpPr/>
          <p:nvPr/>
        </p:nvSpPr>
        <p:spPr>
          <a:xfrm>
            <a:off x="1420949" y="2639447"/>
            <a:ext cx="7016722" cy="8615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Market Segmentation</a:t>
            </a:r>
          </a:p>
          <a:p>
            <a:pPr marL="285750" indent="-285750">
              <a:buFont typeface="Arial" panose="020B0604020202020204" pitchFamily="34" charset="0"/>
              <a:buChar char="•"/>
            </a:pPr>
            <a:r>
              <a:rPr lang="en-GB" dirty="0" smtClean="0"/>
              <a:t>Customers including wide range of age groups and income</a:t>
            </a:r>
            <a:endParaRPr lang="en-GB" dirty="0"/>
          </a:p>
        </p:txBody>
      </p:sp>
      <p:sp>
        <p:nvSpPr>
          <p:cNvPr id="4" name="Down Arrow 3"/>
          <p:cNvSpPr/>
          <p:nvPr/>
        </p:nvSpPr>
        <p:spPr>
          <a:xfrm>
            <a:off x="4460795" y="3501008"/>
            <a:ext cx="612068"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ounded Rectangle 4"/>
          <p:cNvSpPr/>
          <p:nvPr/>
        </p:nvSpPr>
        <p:spPr>
          <a:xfrm>
            <a:off x="1376816" y="3947200"/>
            <a:ext cx="7049558"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Target Market</a:t>
            </a:r>
          </a:p>
          <a:p>
            <a:pPr marL="285750" indent="-285750">
              <a:buFont typeface="Arial" panose="020B0604020202020204" pitchFamily="34" charset="0"/>
              <a:buChar char="•"/>
            </a:pPr>
            <a:r>
              <a:rPr lang="en-GB" dirty="0" smtClean="0"/>
              <a:t>Children –  Area for market development</a:t>
            </a:r>
          </a:p>
          <a:p>
            <a:pPr marL="285750" indent="-285750">
              <a:buFont typeface="Arial" panose="020B0604020202020204" pitchFamily="34" charset="0"/>
              <a:buChar char="•"/>
            </a:pPr>
            <a:r>
              <a:rPr lang="en-GB" dirty="0" smtClean="0"/>
              <a:t>Student/Academics</a:t>
            </a:r>
          </a:p>
          <a:p>
            <a:pPr marL="285750" indent="-285750">
              <a:buFont typeface="Arial" panose="020B0604020202020204" pitchFamily="34" charset="0"/>
              <a:buChar char="•"/>
            </a:pPr>
            <a:r>
              <a:rPr lang="en-GB" dirty="0" smtClean="0"/>
              <a:t>Business Organisations</a:t>
            </a:r>
            <a:endParaRPr lang="en-GB" dirty="0"/>
          </a:p>
        </p:txBody>
      </p:sp>
      <p:sp>
        <p:nvSpPr>
          <p:cNvPr id="7" name="Down Arrow 6"/>
          <p:cNvSpPr/>
          <p:nvPr/>
        </p:nvSpPr>
        <p:spPr>
          <a:xfrm>
            <a:off x="4460795" y="5027320"/>
            <a:ext cx="576064" cy="4899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1387935" y="5517232"/>
            <a:ext cx="7020780" cy="1152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Positioning</a:t>
            </a:r>
          </a:p>
          <a:p>
            <a:pPr marL="285750" indent="-285750">
              <a:buFont typeface="Arial" panose="020B0604020202020204" pitchFamily="34" charset="0"/>
              <a:buChar char="•"/>
            </a:pPr>
            <a:r>
              <a:rPr lang="en-GB" dirty="0" smtClean="0"/>
              <a:t>Place to hang around with friends </a:t>
            </a:r>
          </a:p>
          <a:p>
            <a:pPr marL="285750" indent="-285750">
              <a:buFont typeface="Arial" panose="020B0604020202020204" pitchFamily="34" charset="0"/>
              <a:buChar char="•"/>
            </a:pPr>
            <a:r>
              <a:rPr lang="en-GB" dirty="0" smtClean="0"/>
              <a:t>Sit and have coffee </a:t>
            </a:r>
          </a:p>
          <a:p>
            <a:pPr marL="285750" indent="-285750">
              <a:buFont typeface="Arial" panose="020B0604020202020204" pitchFamily="34" charset="0"/>
              <a:buChar char="•"/>
            </a:pPr>
            <a:r>
              <a:rPr lang="en-GB" dirty="0" smtClean="0"/>
              <a:t>Read or buy books</a:t>
            </a:r>
            <a:endParaRPr lang="en-GB" dirty="0"/>
          </a:p>
        </p:txBody>
      </p:sp>
      <p:sp>
        <p:nvSpPr>
          <p:cNvPr id="9" name="Rounded Rectangle 8"/>
          <p:cNvSpPr/>
          <p:nvPr/>
        </p:nvSpPr>
        <p:spPr>
          <a:xfrm>
            <a:off x="1391205" y="1196752"/>
            <a:ext cx="7020780" cy="10568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Competitors</a:t>
            </a:r>
            <a:endParaRPr lang="en-GB" dirty="0" smtClean="0"/>
          </a:p>
          <a:p>
            <a:pPr marL="285750" indent="-285750">
              <a:buFont typeface="Arial" panose="020B0604020202020204" pitchFamily="34" charset="0"/>
              <a:buChar char="•"/>
            </a:pPr>
            <a:r>
              <a:rPr lang="en-GB" dirty="0" smtClean="0"/>
              <a:t>Foyles</a:t>
            </a:r>
          </a:p>
          <a:p>
            <a:pPr marL="285750" indent="-285750">
              <a:buFont typeface="Arial" panose="020B0604020202020204" pitchFamily="34" charset="0"/>
              <a:buChar char="•"/>
            </a:pPr>
            <a:r>
              <a:rPr lang="en-GB" dirty="0" smtClean="0"/>
              <a:t>WH smith</a:t>
            </a:r>
          </a:p>
          <a:p>
            <a:pPr marL="285750" indent="-285750">
              <a:buFont typeface="Arial" panose="020B0604020202020204" pitchFamily="34" charset="0"/>
              <a:buChar char="•"/>
            </a:pPr>
            <a:r>
              <a:rPr lang="en-GB" dirty="0" smtClean="0"/>
              <a:t>Blackwell’s bookshop </a:t>
            </a:r>
          </a:p>
          <a:p>
            <a:pPr algn="ctr"/>
            <a:endParaRPr lang="en-GB" dirty="0"/>
          </a:p>
        </p:txBody>
      </p:sp>
      <p:sp>
        <p:nvSpPr>
          <p:cNvPr id="10" name="Down Arrow 9"/>
          <p:cNvSpPr/>
          <p:nvPr/>
        </p:nvSpPr>
        <p:spPr>
          <a:xfrm>
            <a:off x="4466444" y="2253582"/>
            <a:ext cx="606419" cy="3858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63219217"/>
      </p:ext>
    </p:extLst>
  </p:cSld>
  <p:clrMapOvr>
    <a:masterClrMapping/>
  </p:clrMapOvr>
  <mc:AlternateContent xmlns:mc="http://schemas.openxmlformats.org/markup-compatibility/2006">
    <mc:Choice xmlns:p14="http://schemas.microsoft.com/office/powerpoint/2010/main" Requires="p14">
      <p:transition spd="slow" p14:dur="2000" advTm="60515"/>
    </mc:Choice>
    <mc:Fallback>
      <p:transition spd="slow" advTm="60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04664"/>
            <a:ext cx="8280920" cy="2677656"/>
          </a:xfrm>
          <a:prstGeom prst="rect">
            <a:avLst/>
          </a:prstGeom>
          <a:noFill/>
        </p:spPr>
        <p:txBody>
          <a:bodyPr wrap="square" rtlCol="0">
            <a:spAutoFit/>
          </a:bodyPr>
          <a:lstStyle/>
          <a:p>
            <a:pPr algn="ctr"/>
            <a:r>
              <a:rPr lang="en-GB" sz="1400" b="1" dirty="0" smtClean="0">
                <a:latin typeface="Arial" panose="020B0604020202020204" pitchFamily="34" charset="0"/>
                <a:cs typeface="Arial" panose="020B0604020202020204" pitchFamily="34" charset="0"/>
              </a:rPr>
              <a:t>PESTLE ANALYSIS OF WATERSTONES</a:t>
            </a:r>
          </a:p>
          <a:p>
            <a:pPr algn="ctr"/>
            <a:endParaRPr lang="en-GB" sz="1400" b="1" dirty="0" smtClean="0">
              <a:latin typeface="Arial" panose="020B0604020202020204" pitchFamily="34" charset="0"/>
              <a:cs typeface="Arial" panose="020B0604020202020204" pitchFamily="34" charset="0"/>
            </a:endParaRPr>
          </a:p>
          <a:p>
            <a:pPr algn="just"/>
            <a:r>
              <a:rPr lang="en-GB" sz="1400" dirty="0" smtClean="0">
                <a:latin typeface="Arial" panose="020B0604020202020204" pitchFamily="34" charset="0"/>
                <a:cs typeface="Arial" panose="020B0604020202020204" pitchFamily="34" charset="0"/>
              </a:rPr>
              <a:t>According to Thompson and Martin (2005), PESTLE framework enables the forces to judge the potential future impact upon the organisation. PESTLE analysis shows the following effect on the marketing of Waterstones.</a:t>
            </a:r>
          </a:p>
          <a:p>
            <a:pPr algn="just"/>
            <a:endParaRPr lang="en-GB" sz="1400" dirty="0">
              <a:latin typeface="Arial" panose="020B0604020202020204" pitchFamily="34" charset="0"/>
              <a:cs typeface="Arial" panose="020B0604020202020204" pitchFamily="34" charset="0"/>
            </a:endParaRPr>
          </a:p>
          <a:p>
            <a:pPr algn="just"/>
            <a:r>
              <a:rPr lang="en-GB" sz="1400" dirty="0" smtClean="0">
                <a:latin typeface="Arial" panose="020B0604020202020204" pitchFamily="34" charset="0"/>
                <a:cs typeface="Arial" panose="020B0604020202020204" pitchFamily="34" charset="0"/>
              </a:rPr>
              <a:t>Political factors play an important role in determining the factors that can impact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long term profitability in certain country or market.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can closely analyse the following factors before entering or investing in certain markets</a:t>
            </a:r>
            <a:r>
              <a:rPr lang="en-GB" sz="1400" dirty="0" smtClean="0">
                <a:latin typeface="Arial" panose="020B0604020202020204" pitchFamily="34" charset="0"/>
                <a:cs typeface="Arial" panose="020B0604020202020204" pitchFamily="34" charset="0"/>
              </a:rPr>
              <a:t>.</a:t>
            </a:r>
          </a:p>
          <a:p>
            <a:pPr algn="just"/>
            <a:endParaRPr lang="en-GB" sz="1400" dirty="0" smtClean="0">
              <a:latin typeface="Arial" panose="020B0604020202020204" pitchFamily="34" charset="0"/>
              <a:cs typeface="Arial" panose="020B0604020202020204" pitchFamily="34" charset="0"/>
            </a:endParaRPr>
          </a:p>
          <a:p>
            <a:pPr algn="just"/>
            <a:endParaRPr lang="en-GB" sz="1400" dirty="0" smtClean="0">
              <a:latin typeface="Arial" panose="020B0604020202020204" pitchFamily="34" charset="0"/>
              <a:cs typeface="Arial" panose="020B0604020202020204" pitchFamily="34" charset="0"/>
            </a:endParaRPr>
          </a:p>
          <a:p>
            <a:pPr algn="just"/>
            <a:endParaRPr lang="en-GB" sz="1400" dirty="0" smtClean="0">
              <a:latin typeface="Arial" panose="020B0604020202020204" pitchFamily="34" charset="0"/>
              <a:cs typeface="Arial" panose="020B0604020202020204" pitchFamily="34" charset="0"/>
            </a:endParaRPr>
          </a:p>
        </p:txBody>
      </p:sp>
      <p:sp>
        <p:nvSpPr>
          <p:cNvPr id="10" name="Oval 9"/>
          <p:cNvSpPr/>
          <p:nvPr/>
        </p:nvSpPr>
        <p:spPr>
          <a:xfrm>
            <a:off x="5940152" y="2300876"/>
            <a:ext cx="2808312" cy="1416156"/>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Social</a:t>
            </a:r>
            <a:r>
              <a:rPr lang="en-GB" dirty="0" smtClean="0"/>
              <a:t> –Consumption pattern, changes in attitude, loyalty.</a:t>
            </a:r>
            <a:endParaRPr lang="en-GB" dirty="0"/>
          </a:p>
        </p:txBody>
      </p:sp>
      <p:sp>
        <p:nvSpPr>
          <p:cNvPr id="11" name="Oval 10"/>
          <p:cNvSpPr/>
          <p:nvPr/>
        </p:nvSpPr>
        <p:spPr>
          <a:xfrm>
            <a:off x="3275856" y="2437921"/>
            <a:ext cx="2952328" cy="1279111"/>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Economical</a:t>
            </a:r>
            <a:r>
              <a:rPr lang="en-GB" dirty="0" smtClean="0"/>
              <a:t> –Reducing prices, supply and demand, unemployment rate.</a:t>
            </a:r>
            <a:endParaRPr lang="en-GB" dirty="0"/>
          </a:p>
        </p:txBody>
      </p:sp>
      <p:sp>
        <p:nvSpPr>
          <p:cNvPr id="9" name="Oval 8"/>
          <p:cNvSpPr/>
          <p:nvPr/>
        </p:nvSpPr>
        <p:spPr>
          <a:xfrm>
            <a:off x="323528" y="2492895"/>
            <a:ext cx="3312368" cy="1361181"/>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tx1"/>
                </a:solidFill>
              </a:rPr>
              <a:t>Political </a:t>
            </a:r>
            <a:r>
              <a:rPr lang="en-GB" dirty="0" smtClean="0">
                <a:solidFill>
                  <a:schemeClr val="tx1"/>
                </a:solidFill>
              </a:rPr>
              <a:t> - Taxation policies, VAT, regulations on pricing policies, trading agreements.</a:t>
            </a:r>
            <a:endParaRPr lang="en-GB" dirty="0">
              <a:solidFill>
                <a:schemeClr val="tx1"/>
              </a:solidFill>
            </a:endParaRPr>
          </a:p>
        </p:txBody>
      </p:sp>
      <p:sp>
        <p:nvSpPr>
          <p:cNvPr id="12" name="Oval 11"/>
          <p:cNvSpPr/>
          <p:nvPr/>
        </p:nvSpPr>
        <p:spPr>
          <a:xfrm>
            <a:off x="467544" y="4116572"/>
            <a:ext cx="3168352" cy="1412672"/>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Technological </a:t>
            </a:r>
            <a:r>
              <a:rPr lang="en-GB" dirty="0" smtClean="0"/>
              <a:t>- Rise of online shopping, cheaper costs, competition</a:t>
            </a:r>
            <a:endParaRPr lang="en-GB" dirty="0"/>
          </a:p>
        </p:txBody>
      </p:sp>
      <p:sp>
        <p:nvSpPr>
          <p:cNvPr id="13" name="Oval 12"/>
          <p:cNvSpPr/>
          <p:nvPr/>
        </p:nvSpPr>
        <p:spPr>
          <a:xfrm>
            <a:off x="3275856" y="4144059"/>
            <a:ext cx="3384376" cy="1440160"/>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Environmental</a:t>
            </a:r>
            <a:r>
              <a:rPr lang="en-GB" dirty="0" smtClean="0"/>
              <a:t> - buy green, use less, re-use, recycle</a:t>
            </a:r>
            <a:endParaRPr lang="en-GB" dirty="0"/>
          </a:p>
        </p:txBody>
      </p:sp>
      <p:sp>
        <p:nvSpPr>
          <p:cNvPr id="14" name="Oval 13"/>
          <p:cNvSpPr/>
          <p:nvPr/>
        </p:nvSpPr>
        <p:spPr>
          <a:xfrm>
            <a:off x="6300192" y="4116572"/>
            <a:ext cx="2656983" cy="1495135"/>
          </a:xfrm>
          <a:prstGeom prst="ellipse">
            <a:avLst/>
          </a:prstGeom>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Lega</a:t>
            </a:r>
            <a:r>
              <a:rPr lang="en-GB" dirty="0" smtClean="0"/>
              <a:t>l – Opening hours (Online 24/7), consumer and competitor laws</a:t>
            </a:r>
          </a:p>
        </p:txBody>
      </p:sp>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48177203"/>
      </p:ext>
    </p:extLst>
  </p:cSld>
  <p:clrMapOvr>
    <a:masterClrMapping/>
  </p:clrMapOvr>
  <mc:AlternateContent xmlns:mc="http://schemas.openxmlformats.org/markup-compatibility/2006">
    <mc:Choice xmlns:p14="http://schemas.microsoft.com/office/powerpoint/2010/main" Requires="p14">
      <p:transition spd="slow" p14:dur="2000" advTm="98476"/>
    </mc:Choice>
    <mc:Fallback>
      <p:transition spd="slow" advTm="98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8352928" cy="5940088"/>
          </a:xfrm>
          <a:prstGeom prst="rect">
            <a:avLst/>
          </a:prstGeom>
          <a:noFill/>
        </p:spPr>
        <p:txBody>
          <a:bodyPr wrap="square" rtlCol="0">
            <a:spAutoFit/>
          </a:bodyPr>
          <a:lstStyle/>
          <a:p>
            <a:pPr algn="ctr"/>
            <a:r>
              <a:rPr lang="en-GB" sz="1600" b="1" dirty="0" smtClean="0">
                <a:latin typeface="Arial" panose="020B0604020202020204" pitchFamily="34" charset="0"/>
                <a:cs typeface="Arial" panose="020B0604020202020204" pitchFamily="34" charset="0"/>
              </a:rPr>
              <a:t>Problems facing Waterstones</a:t>
            </a:r>
          </a:p>
          <a:p>
            <a:endParaRPr lang="en-GB" sz="1400" dirty="0">
              <a:latin typeface="Arial" panose="020B0604020202020204" pitchFamily="34" charset="0"/>
              <a:cs typeface="Arial" panose="020B0604020202020204" pitchFamily="34" charset="0"/>
            </a:endParaRPr>
          </a:p>
          <a:p>
            <a:pPr algn="just">
              <a:lnSpc>
                <a:spcPct val="200000"/>
              </a:lnSpc>
            </a:pPr>
            <a:r>
              <a:rPr lang="en-GB" sz="1400" dirty="0" smtClean="0">
                <a:latin typeface="Arial" panose="020B0604020202020204" pitchFamily="34" charset="0"/>
                <a:cs typeface="Arial" panose="020B0604020202020204" pitchFamily="34" charset="0"/>
              </a:rPr>
              <a:t>Waterstones faces different challenges in the implementation of different strategies</a:t>
            </a:r>
            <a:r>
              <a:rPr lang="en-GB" sz="1400" dirty="0" smtClean="0">
                <a:latin typeface="Arial" panose="020B0604020202020204" pitchFamily="34" charset="0"/>
                <a:cs typeface="Arial" panose="020B0604020202020204" pitchFamily="34" charset="0"/>
              </a:rPr>
              <a:t>. Barney (2002), argues that bases that are costly to duplication are linkages across functions, location, timing and level of service and support.</a:t>
            </a:r>
            <a:endParaRPr lang="en-GB" sz="1400" dirty="0" smtClean="0">
              <a:latin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maximization of the sales in each store countrywide if all the sales opportunities available are fully utilized and maximized to increase the returns of the firm.</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attitude of the customers, as most e-readers assume that  online books and materials are available at cheaper cost and are offered freely.</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increasing and existence piracy fears in the industry e.g. the music piracy that has developed from the business cycle and the free riders in the market. Due to lack of lawful regulation, the piracy is on the increase even if the government holds the copyright.</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Technology needs to be a challenge in the marketing and efficiency of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book seller. </a:t>
            </a:r>
          </a:p>
          <a:p>
            <a:pPr algn="just"/>
            <a:endParaRPr lang="en-GB" sz="1400" b="1" dirty="0">
              <a:latin typeface="Arial" panose="020B0604020202020204" pitchFamily="34" charset="0"/>
              <a:cs typeface="Arial" panose="020B0604020202020204" pitchFamily="34" charset="0"/>
            </a:endParaRPr>
          </a:p>
          <a:p>
            <a:pPr algn="just"/>
            <a:endParaRPr lang="en-GB" sz="1400" b="1" dirty="0" smtClean="0">
              <a:latin typeface="Arial" panose="020B0604020202020204" pitchFamily="34" charset="0"/>
              <a:cs typeface="Arial" panose="020B0604020202020204" pitchFamily="34" charset="0"/>
            </a:endParaRPr>
          </a:p>
          <a:p>
            <a:pPr algn="ctr"/>
            <a:endParaRPr lang="en-GB" sz="1400" b="1" dirty="0">
              <a:latin typeface="Arial" panose="020B0604020202020204" pitchFamily="34" charset="0"/>
              <a:cs typeface="Arial" panose="020B0604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732002405"/>
      </p:ext>
    </p:extLst>
  </p:cSld>
  <p:clrMapOvr>
    <a:masterClrMapping/>
  </p:clrMapOvr>
  <mc:AlternateContent xmlns:mc="http://schemas.openxmlformats.org/markup-compatibility/2006">
    <mc:Choice xmlns:p14="http://schemas.microsoft.com/office/powerpoint/2010/main" Requires="p14">
      <p:transition spd="slow" p14:dur="2000" advTm="81346"/>
    </mc:Choice>
    <mc:Fallback>
      <p:transition spd="slow" advTm="81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0017" y="260648"/>
            <a:ext cx="8424936" cy="5909310"/>
          </a:xfrm>
          <a:prstGeom prst="rect">
            <a:avLst/>
          </a:prstGeom>
          <a:noFill/>
        </p:spPr>
        <p:txBody>
          <a:bodyPr wrap="square" rtlCol="0">
            <a:spAutoFit/>
          </a:bodyPr>
          <a:lstStyle/>
          <a:p>
            <a:pPr algn="ctr"/>
            <a:r>
              <a:rPr lang="en-GB" sz="1600" b="1" dirty="0" smtClean="0">
                <a:latin typeface="Arial" panose="020B0604020202020204" pitchFamily="34" charset="0"/>
                <a:cs typeface="Arial" panose="020B0604020202020204" pitchFamily="34" charset="0"/>
              </a:rPr>
              <a:t>Marketing Mix of Waterstones</a:t>
            </a:r>
          </a:p>
          <a:p>
            <a:pPr>
              <a:lnSpc>
                <a:spcPct val="200000"/>
              </a:lnSpc>
            </a:pPr>
            <a:r>
              <a:rPr lang="en-GB" sz="1400" dirty="0" smtClean="0">
                <a:latin typeface="Arial" panose="020B0604020202020204" pitchFamily="34" charset="0"/>
                <a:cs typeface="Arial" panose="020B0604020202020204" pitchFamily="34" charset="0"/>
              </a:rPr>
              <a:t>According to </a:t>
            </a:r>
            <a:r>
              <a:rPr lang="en-GB" sz="1400" dirty="0" err="1" smtClean="0">
                <a:latin typeface="Arial" panose="020B0604020202020204" pitchFamily="34" charset="0"/>
                <a:cs typeface="Arial" panose="020B0604020202020204" pitchFamily="34" charset="0"/>
              </a:rPr>
              <a:t>Shilbury</a:t>
            </a:r>
            <a:r>
              <a:rPr lang="en-GB" sz="1400" dirty="0" smtClean="0">
                <a:latin typeface="Arial" panose="020B0604020202020204" pitchFamily="34" charset="0"/>
                <a:cs typeface="Arial" panose="020B0604020202020204" pitchFamily="34" charset="0"/>
              </a:rPr>
              <a:t> et al (2003), the main marketing mix are the 4 P’s of marketing which are Product, Price, Place and Promotion. In order to reach the maximum customer satisfaction, the company should be able to control the 4 P’s (</a:t>
            </a:r>
            <a:r>
              <a:rPr lang="en-GB" sz="1400" dirty="0" err="1" smtClean="0">
                <a:latin typeface="Arial" panose="020B0604020202020204" pitchFamily="34" charset="0"/>
                <a:cs typeface="Arial" panose="020B0604020202020204" pitchFamily="34" charset="0"/>
              </a:rPr>
              <a:t>Shilbury</a:t>
            </a:r>
            <a:r>
              <a:rPr lang="en-GB" sz="1400" dirty="0" smtClean="0">
                <a:latin typeface="Arial" panose="020B0604020202020204" pitchFamily="34" charset="0"/>
                <a:cs typeface="Arial" panose="020B0604020202020204" pitchFamily="34" charset="0"/>
              </a:rPr>
              <a:t> et al, 2003).</a:t>
            </a:r>
          </a:p>
          <a:p>
            <a:pPr>
              <a:lnSpc>
                <a:spcPct val="200000"/>
              </a:lnSpc>
            </a:pPr>
            <a:r>
              <a:rPr lang="en-GB" sz="1400" b="1" dirty="0" smtClean="0">
                <a:latin typeface="Arial" panose="020B0604020202020204" pitchFamily="34" charset="0"/>
                <a:cs typeface="Arial" panose="020B0604020202020204" pitchFamily="34" charset="0"/>
              </a:rPr>
              <a:t>Product</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Strong brand</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Premium quality</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Level of support online and in store</a:t>
            </a:r>
          </a:p>
          <a:p>
            <a:pPr>
              <a:lnSpc>
                <a:spcPct val="200000"/>
              </a:lnSpc>
            </a:pPr>
            <a:r>
              <a:rPr lang="en-GB" sz="1400" b="1" dirty="0" smtClean="0">
                <a:latin typeface="Arial" panose="020B0604020202020204" pitchFamily="34" charset="0"/>
                <a:cs typeface="Arial" panose="020B0604020202020204" pitchFamily="34" charset="0"/>
              </a:rPr>
              <a:t>Place</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High market coverage</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Investment in supply chain</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Service aimed at different categories</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Huge outlets in Europe</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639101914"/>
      </p:ext>
    </p:extLst>
  </p:cSld>
  <p:clrMapOvr>
    <a:masterClrMapping/>
  </p:clrMapOvr>
  <mc:AlternateContent xmlns:mc="http://schemas.openxmlformats.org/markup-compatibility/2006">
    <mc:Choice xmlns:p14="http://schemas.microsoft.com/office/powerpoint/2010/main" Requires="p14">
      <p:transition spd="slow" p14:dur="2000" advTm="56299"/>
    </mc:Choice>
    <mc:Fallback>
      <p:transition spd="slow" advTm="56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352928" cy="3539430"/>
          </a:xfrm>
          <a:prstGeom prst="rect">
            <a:avLst/>
          </a:prstGeom>
        </p:spPr>
        <p:txBody>
          <a:bodyPr wrap="square">
            <a:spAutoFit/>
          </a:bodyPr>
          <a:lstStyle/>
          <a:p>
            <a:pPr>
              <a:lnSpc>
                <a:spcPct val="200000"/>
              </a:lnSpc>
            </a:pPr>
            <a:r>
              <a:rPr lang="en-GB" sz="1400" b="1" dirty="0" smtClean="0">
                <a:latin typeface="Arial" panose="020B0604020202020204" pitchFamily="34" charset="0"/>
                <a:cs typeface="Arial" panose="020B0604020202020204" pitchFamily="34" charset="0"/>
              </a:rPr>
              <a:t>Price</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Stationery goods cards</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Discounting for best-sellers</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Loyalty Cards</a:t>
            </a:r>
          </a:p>
          <a:p>
            <a:pPr>
              <a:lnSpc>
                <a:spcPct val="200000"/>
              </a:lnSpc>
            </a:pPr>
            <a:r>
              <a:rPr lang="en-GB" sz="1400" b="1" dirty="0" smtClean="0">
                <a:latin typeface="Arial" panose="020B0604020202020204" pitchFamily="34" charset="0"/>
                <a:cs typeface="Arial" panose="020B0604020202020204" pitchFamily="34" charset="0"/>
              </a:rPr>
              <a:t>Promotion</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Sales of </a:t>
            </a:r>
            <a:r>
              <a:rPr lang="en-GB" sz="1400" dirty="0" err="1" smtClean="0">
                <a:latin typeface="Arial" panose="020B0604020202020204" pitchFamily="34" charset="0"/>
                <a:cs typeface="Arial" panose="020B0604020202020204" pitchFamily="34" charset="0"/>
              </a:rPr>
              <a:t>eReaders</a:t>
            </a:r>
            <a:endParaRPr lang="en-GB" sz="1400" dirty="0" smtClean="0">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Contracting with publishers</a:t>
            </a:r>
          </a:p>
          <a:p>
            <a:pPr marL="285750" indent="-285750">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Sales of additional devices, </a:t>
            </a:r>
            <a:r>
              <a:rPr lang="en-GB" sz="1400" dirty="0" err="1" smtClean="0">
                <a:latin typeface="Arial" panose="020B0604020202020204" pitchFamily="34" charset="0"/>
                <a:cs typeface="Arial" panose="020B0604020202020204" pitchFamily="34" charset="0"/>
              </a:rPr>
              <a:t>eReaders</a:t>
            </a:r>
            <a:r>
              <a:rPr lang="en-GB" sz="1400" dirty="0" smtClean="0">
                <a:latin typeface="Arial" panose="020B0604020202020204" pitchFamily="34" charset="0"/>
                <a:cs typeface="Arial" panose="020B0604020202020204" pitchFamily="34" charset="0"/>
              </a:rPr>
              <a:t>  </a:t>
            </a:r>
          </a:p>
        </p:txBody>
      </p:sp>
      <p:sp>
        <p:nvSpPr>
          <p:cNvPr id="3" name="Rectangle 2"/>
          <p:cNvSpPr/>
          <p:nvPr/>
        </p:nvSpPr>
        <p:spPr>
          <a:xfrm>
            <a:off x="539552" y="4057382"/>
            <a:ext cx="8064896"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Palmer, (2004), states that there are four elements of marketing mix, price, product, place and promotion. </a:t>
            </a:r>
            <a:endParaRPr lang="en-GB" sz="1400" dirty="0">
              <a:latin typeface="Arial" panose="020B0604020202020204" pitchFamily="34" charset="0"/>
              <a:cs typeface="Arial" panose="020B0604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42242484"/>
      </p:ext>
    </p:extLst>
  </p:cSld>
  <p:clrMapOvr>
    <a:masterClrMapping/>
  </p:clrMapOvr>
  <mc:AlternateContent xmlns:mc="http://schemas.openxmlformats.org/markup-compatibility/2006">
    <mc:Choice xmlns:p14="http://schemas.microsoft.com/office/powerpoint/2010/main" Requires="p14">
      <p:transition spd="slow" p14:dur="2000" advTm="29898"/>
    </mc:Choice>
    <mc:Fallback>
      <p:transition spd="slow" advTm="29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548680"/>
            <a:ext cx="8424936" cy="4616648"/>
          </a:xfrm>
          <a:prstGeom prst="rect">
            <a:avLst/>
          </a:prstGeom>
          <a:noFill/>
        </p:spPr>
        <p:txBody>
          <a:bodyPr wrap="square" rtlCol="0">
            <a:spAutoFit/>
          </a:bodyPr>
          <a:lstStyle/>
          <a:p>
            <a:pPr algn="ctr"/>
            <a:r>
              <a:rPr lang="en-GB" sz="1400" b="1" dirty="0" smtClean="0">
                <a:latin typeface="Arial" panose="020B0604020202020204" pitchFamily="34" charset="0"/>
                <a:cs typeface="Arial" panose="020B0604020202020204" pitchFamily="34" charset="0"/>
              </a:rPr>
              <a:t>Competitive Advantage </a:t>
            </a:r>
            <a:r>
              <a:rPr lang="en-GB" sz="1400" b="1" dirty="0">
                <a:latin typeface="Arial" panose="020B0604020202020204" pitchFamily="34" charset="0"/>
                <a:cs typeface="Arial" panose="020B0604020202020204" pitchFamily="34" charset="0"/>
              </a:rPr>
              <a:t> </a:t>
            </a:r>
            <a:r>
              <a:rPr lang="en-GB" sz="1400" b="1" dirty="0" smtClean="0">
                <a:latin typeface="Arial" panose="020B0604020202020204" pitchFamily="34" charset="0"/>
                <a:cs typeface="Arial" panose="020B0604020202020204" pitchFamily="34" charset="0"/>
              </a:rPr>
              <a:t>- e Book </a:t>
            </a:r>
            <a:r>
              <a:rPr lang="en-GB" sz="1400" b="1" dirty="0" smtClean="0">
                <a:latin typeface="Arial" panose="020B0604020202020204" pitchFamily="34" charset="0"/>
                <a:cs typeface="Arial" panose="020B0604020202020204" pitchFamily="34" charset="0"/>
              </a:rPr>
              <a:t>Market</a:t>
            </a:r>
          </a:p>
          <a:p>
            <a:endParaRPr lang="en-GB" sz="1400" dirty="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According to (Porter, 1991), a firm is said to have competitive advantage when it is implementing a strategy that has not being implemented by competitors.</a:t>
            </a:r>
            <a:endParaRPr lang="en-GB" sz="1400" dirty="0" smtClean="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main competitive advantages are reputation, architecture and innovation. </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merger with HMV could be seen as </a:t>
            </a:r>
            <a:r>
              <a:rPr lang="en-GB" sz="1400" b="1" dirty="0" smtClean="0">
                <a:latin typeface="Arial" panose="020B0604020202020204" pitchFamily="34" charset="0"/>
                <a:cs typeface="Arial" panose="020B0604020202020204" pitchFamily="34" charset="0"/>
              </a:rPr>
              <a:t> a major advantage over its competitors. </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Distribution strength increase </a:t>
            </a:r>
            <a:endParaRPr lang="en-GB" sz="1400" dirty="0">
              <a:latin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structure, style and set of routines which operates to get the best out of their employees.</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major change in architecture triggers a flow in innovation which allows the company to adopt more effectively new technology sooner than its competitors.</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Loyalty card is another competitive </a:t>
            </a:r>
            <a:r>
              <a:rPr lang="en-GB" sz="1400" dirty="0" smtClean="0">
                <a:latin typeface="Arial" panose="020B0604020202020204" pitchFamily="34" charset="0"/>
                <a:cs typeface="Arial" panose="020B0604020202020204" pitchFamily="34" charset="0"/>
              </a:rPr>
              <a:t>advantage</a:t>
            </a:r>
          </a:p>
          <a:p>
            <a:pPr marL="285750" indent="-285750" algn="just">
              <a:lnSpc>
                <a:spcPct val="20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Product Differentiation</a:t>
            </a:r>
            <a:endParaRPr lang="en-GB" sz="1400" dirty="0">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758363"/>
      </p:ext>
    </p:extLst>
  </p:cSld>
  <p:clrMapOvr>
    <a:masterClrMapping/>
  </p:clrMapOvr>
  <mc:AlternateContent xmlns:mc="http://schemas.openxmlformats.org/markup-compatibility/2006">
    <mc:Choice xmlns:p14="http://schemas.microsoft.com/office/powerpoint/2010/main" Requires="p14">
      <p:transition spd="slow" p14:dur="2000" advTm="68259"/>
    </mc:Choice>
    <mc:Fallback>
      <p:transition spd="slow" advTm="68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548680"/>
            <a:ext cx="8640960" cy="4216539"/>
          </a:xfrm>
          <a:prstGeom prst="rect">
            <a:avLst/>
          </a:prstGeom>
          <a:noFill/>
        </p:spPr>
        <p:txBody>
          <a:bodyPr wrap="square" rtlCol="0">
            <a:spAutoFit/>
          </a:bodyPr>
          <a:lstStyle/>
          <a:p>
            <a:pPr algn="ctr"/>
            <a:r>
              <a:rPr lang="en-GB" sz="1600" b="1" dirty="0" smtClean="0">
                <a:latin typeface="Arial" panose="020B0604020202020204" pitchFamily="34" charset="0"/>
                <a:cs typeface="Arial" panose="020B0604020202020204" pitchFamily="34" charset="0"/>
              </a:rPr>
              <a:t>Conclusion</a:t>
            </a:r>
          </a:p>
          <a:p>
            <a:pPr algn="just">
              <a:lnSpc>
                <a:spcPct val="200000"/>
              </a:lnSpc>
            </a:pPr>
            <a:r>
              <a:rPr lang="en-GB" sz="1400" dirty="0" smtClean="0">
                <a:latin typeface="Arial" panose="020B0604020202020204" pitchFamily="34" charset="0"/>
                <a:cs typeface="Arial" panose="020B0604020202020204" pitchFamily="34" charset="0"/>
              </a:rPr>
              <a:t>For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to be competitive in the eBooks, it should support technology initiatives in management to enhance development competence. It is important to ensure that PESTLE factors affecting the </a:t>
            </a:r>
            <a:r>
              <a:rPr lang="en-GB" sz="1400" dirty="0" smtClean="0">
                <a:latin typeface="Arial" panose="020B0604020202020204" pitchFamily="34" charset="0"/>
                <a:cs typeface="Arial" panose="020B0604020202020204" pitchFamily="34" charset="0"/>
              </a:rPr>
              <a:t>business </a:t>
            </a:r>
            <a:r>
              <a:rPr lang="en-GB" sz="1400" dirty="0" smtClean="0">
                <a:latin typeface="Arial" panose="020B0604020202020204" pitchFamily="34" charset="0"/>
                <a:cs typeface="Arial" panose="020B0604020202020204" pitchFamily="34" charset="0"/>
              </a:rPr>
              <a:t>are in equilibrium to each other. </a:t>
            </a:r>
            <a:r>
              <a:rPr lang="en-GB" sz="1400" dirty="0" smtClean="0">
                <a:latin typeface="Arial" panose="020B0604020202020204" pitchFamily="34" charset="0"/>
                <a:cs typeface="Arial" panose="020B0604020202020204" pitchFamily="34" charset="0"/>
              </a:rPr>
              <a:t>Waterstones </a:t>
            </a:r>
            <a:r>
              <a:rPr lang="en-GB" sz="1400" dirty="0" smtClean="0">
                <a:latin typeface="Arial" panose="020B0604020202020204" pitchFamily="34" charset="0"/>
                <a:cs typeface="Arial" panose="020B0604020202020204" pitchFamily="34" charset="0"/>
              </a:rPr>
              <a:t>has to review its goals, process, purposes, products and adopt new requirements in order to have an effective customer satisfaction and increase in returns. </a:t>
            </a:r>
            <a:endParaRPr lang="en-GB" sz="1400" dirty="0" smtClean="0">
              <a:latin typeface="Arial" panose="020B0604020202020204" pitchFamily="34" charset="0"/>
              <a:cs typeface="Arial" panose="020B0604020202020204" pitchFamily="34" charset="0"/>
            </a:endParaRPr>
          </a:p>
          <a:p>
            <a:pPr algn="just">
              <a:lnSpc>
                <a:spcPct val="200000"/>
              </a:lnSpc>
            </a:pPr>
            <a:r>
              <a:rPr lang="en-GB" sz="1400" dirty="0" smtClean="0">
                <a:latin typeface="Arial" panose="020B0604020202020204" pitchFamily="34" charset="0"/>
                <a:cs typeface="Arial" panose="020B0604020202020204" pitchFamily="34" charset="0"/>
              </a:rPr>
              <a:t>This </a:t>
            </a:r>
            <a:r>
              <a:rPr lang="en-GB" sz="1400" dirty="0" smtClean="0">
                <a:latin typeface="Arial" panose="020B0604020202020204" pitchFamily="34" charset="0"/>
                <a:cs typeface="Arial" panose="020B0604020202020204" pitchFamily="34" charset="0"/>
              </a:rPr>
              <a:t>report had highlighted the different approaches and their contributions to the success of digital marketing strategies of </a:t>
            </a:r>
            <a:r>
              <a:rPr lang="en-GB" sz="1400" dirty="0" smtClean="0">
                <a:latin typeface="Arial" panose="020B0604020202020204" pitchFamily="34" charset="0"/>
                <a:cs typeface="Arial" panose="020B0604020202020204" pitchFamily="34" charset="0"/>
              </a:rPr>
              <a:t>Waterstone</a:t>
            </a:r>
            <a:r>
              <a:rPr lang="en-GB" sz="1400" dirty="0" smtClean="0">
                <a:latin typeface="Arial" panose="020B0604020202020204" pitchFamily="34" charset="0"/>
                <a:cs typeface="Arial" panose="020B0604020202020204" pitchFamily="34" charset="0"/>
              </a:rPr>
              <a:t>s </a:t>
            </a:r>
            <a:r>
              <a:rPr lang="en-GB" sz="1400" dirty="0" smtClean="0">
                <a:latin typeface="Arial" panose="020B0604020202020204" pitchFamily="34" charset="0"/>
                <a:cs typeface="Arial" panose="020B0604020202020204" pitchFamily="34" charset="0"/>
              </a:rPr>
              <a:t>in </a:t>
            </a:r>
            <a:r>
              <a:rPr lang="en-GB" sz="1400" dirty="0" smtClean="0">
                <a:latin typeface="Arial" panose="020B0604020202020204" pitchFamily="34" charset="0"/>
                <a:cs typeface="Arial" panose="020B0604020202020204" pitchFamily="34" charset="0"/>
              </a:rPr>
              <a:t>eBooks. It has also concentrated on the attitude of consumer decision in purchasing books</a:t>
            </a:r>
            <a:r>
              <a:rPr lang="en-GB" sz="1400" dirty="0" smtClean="0">
                <a:latin typeface="Arial" panose="020B0604020202020204" pitchFamily="34" charset="0"/>
                <a:cs typeface="Arial" panose="020B0604020202020204" pitchFamily="34" charset="0"/>
              </a:rPr>
              <a:t>.</a:t>
            </a:r>
          </a:p>
          <a:p>
            <a:pPr algn="just">
              <a:lnSpc>
                <a:spcPct val="200000"/>
              </a:lnSpc>
            </a:pPr>
            <a:r>
              <a:rPr lang="en-GB" sz="1400" dirty="0" smtClean="0">
                <a:latin typeface="Arial" panose="020B0604020202020204" pitchFamily="34" charset="0"/>
                <a:cs typeface="Arial" panose="020B0604020202020204" pitchFamily="34" charset="0"/>
              </a:rPr>
              <a:t>Waterstones must be aware of the market challenge and respond to online threats in order to maintain industry position and market share.</a:t>
            </a:r>
            <a:endParaRPr lang="en-GB" sz="1400" dirty="0">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240149330"/>
      </p:ext>
    </p:extLst>
  </p:cSld>
  <p:clrMapOvr>
    <a:masterClrMapping/>
  </p:clrMapOvr>
  <mc:AlternateContent xmlns:mc="http://schemas.openxmlformats.org/markup-compatibility/2006">
    <mc:Choice xmlns:p14="http://schemas.microsoft.com/office/powerpoint/2010/main" Requires="p14">
      <p:transition spd="slow" p14:dur="2000" advTm="68558"/>
    </mc:Choice>
    <mc:Fallback>
      <p:transition spd="slow" advTm="68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88640"/>
            <a:ext cx="8568952" cy="8817799"/>
          </a:xfrm>
          <a:prstGeom prst="rect">
            <a:avLst/>
          </a:prstGeom>
          <a:noFill/>
        </p:spPr>
        <p:txBody>
          <a:bodyPr wrap="square" rtlCol="0">
            <a:spAutoFit/>
          </a:bodyPr>
          <a:lstStyle/>
          <a:p>
            <a:pPr algn="ctr"/>
            <a:r>
              <a:rPr lang="en-GB" sz="1400" b="1" dirty="0" smtClean="0">
                <a:latin typeface="Arial" panose="020B0604020202020204" pitchFamily="34" charset="0"/>
                <a:cs typeface="Arial" panose="020B0604020202020204" pitchFamily="34" charset="0"/>
              </a:rPr>
              <a:t>References</a:t>
            </a:r>
          </a:p>
          <a:p>
            <a:pPr algn="ctr"/>
            <a:endParaRPr lang="en-GB" sz="1400" b="1" dirty="0">
              <a:latin typeface="Arial" panose="020B0604020202020204" pitchFamily="34" charset="0"/>
              <a:cs typeface="Arial" panose="020B0604020202020204" pitchFamily="34" charset="0"/>
            </a:endParaRPr>
          </a:p>
          <a:p>
            <a:r>
              <a:rPr lang="en-GB" sz="1400" b="1" u="sng" dirty="0"/>
              <a:t>References</a:t>
            </a:r>
            <a:endParaRPr lang="en-GB" sz="1400" b="1" dirty="0"/>
          </a:p>
          <a:p>
            <a:pPr algn="just">
              <a:lnSpc>
                <a:spcPct val="150000"/>
              </a:lnSpc>
            </a:pPr>
            <a:r>
              <a:rPr lang="en-GB" sz="1400" dirty="0"/>
              <a:t>Adcock, D. and </a:t>
            </a:r>
            <a:r>
              <a:rPr lang="en-GB" sz="1400" dirty="0" err="1"/>
              <a:t>Halborg</a:t>
            </a:r>
            <a:r>
              <a:rPr lang="en-GB" sz="1400" dirty="0"/>
              <a:t>, A., 2004. </a:t>
            </a:r>
            <a:r>
              <a:rPr lang="en-GB" sz="1400" i="1" dirty="0"/>
              <a:t>Marketing Principles and Practice</a:t>
            </a:r>
            <a:r>
              <a:rPr lang="en-GB" sz="1400" dirty="0"/>
              <a:t>, 4</a:t>
            </a:r>
            <a:r>
              <a:rPr lang="en-GB" sz="1400" baseline="30000" dirty="0"/>
              <a:t>th</a:t>
            </a:r>
            <a:r>
              <a:rPr lang="en-GB" sz="1400" dirty="0"/>
              <a:t> Edith, London: Prentice Hall</a:t>
            </a:r>
          </a:p>
          <a:p>
            <a:pPr algn="just">
              <a:lnSpc>
                <a:spcPct val="150000"/>
              </a:lnSpc>
            </a:pPr>
            <a:r>
              <a:rPr lang="en-GB" sz="1400" dirty="0" err="1"/>
              <a:t>Brassington</a:t>
            </a:r>
            <a:r>
              <a:rPr lang="en-GB" sz="1400" dirty="0"/>
              <a:t>, F. and </a:t>
            </a:r>
            <a:r>
              <a:rPr lang="en-GB" sz="1400" dirty="0" err="1"/>
              <a:t>Pettitt</a:t>
            </a:r>
            <a:r>
              <a:rPr lang="en-GB" sz="1400" dirty="0"/>
              <a:t>, S., 2005. </a:t>
            </a:r>
            <a:r>
              <a:rPr lang="en-GB" sz="1400" i="1" dirty="0"/>
              <a:t>Essentials of Marketing</a:t>
            </a:r>
            <a:r>
              <a:rPr lang="en-GB" sz="1400" dirty="0"/>
              <a:t>, Essex: Pearson Education Limited.</a:t>
            </a:r>
          </a:p>
          <a:p>
            <a:pPr algn="just">
              <a:lnSpc>
                <a:spcPct val="150000"/>
              </a:lnSpc>
            </a:pPr>
            <a:r>
              <a:rPr lang="en-GB" sz="1400" dirty="0" err="1"/>
              <a:t>Dummond</a:t>
            </a:r>
            <a:r>
              <a:rPr lang="en-GB" sz="1400" dirty="0"/>
              <a:t>, G and Ensor, J, (2004) Strategic marketing planning and control, 2</a:t>
            </a:r>
            <a:r>
              <a:rPr lang="en-GB" sz="1400" baseline="30000" dirty="0"/>
              <a:t>nd</a:t>
            </a:r>
            <a:r>
              <a:rPr lang="en-GB" sz="1400" dirty="0"/>
              <a:t> Edition, Oxford, Butterworth &amp; Heinemann.</a:t>
            </a:r>
          </a:p>
          <a:p>
            <a:pPr algn="just">
              <a:lnSpc>
                <a:spcPct val="150000"/>
              </a:lnSpc>
            </a:pPr>
            <a:r>
              <a:rPr lang="en-GB" sz="1400" dirty="0"/>
              <a:t>Gabriel, Y &amp; Lang, T, (2001), The Unmanageable Consumer, Sage, London</a:t>
            </a:r>
          </a:p>
          <a:p>
            <a:pPr algn="just">
              <a:lnSpc>
                <a:spcPct val="150000"/>
              </a:lnSpc>
            </a:pPr>
            <a:r>
              <a:rPr lang="en-GB" sz="1400" dirty="0"/>
              <a:t>Jobber, D. and </a:t>
            </a:r>
            <a:r>
              <a:rPr lang="en-GB" sz="1400" dirty="0" err="1"/>
              <a:t>Fahy</a:t>
            </a:r>
            <a:r>
              <a:rPr lang="en-GB" sz="1400" dirty="0"/>
              <a:t>, J., 2009. </a:t>
            </a:r>
            <a:r>
              <a:rPr lang="en-GB" sz="1400" i="1" dirty="0"/>
              <a:t>Foundations of Marketing</a:t>
            </a:r>
            <a:r>
              <a:rPr lang="en-GB" sz="1400" dirty="0"/>
              <a:t>, New York: McGraw Hill.</a:t>
            </a:r>
          </a:p>
          <a:p>
            <a:pPr algn="just">
              <a:lnSpc>
                <a:spcPct val="150000"/>
              </a:lnSpc>
            </a:pPr>
            <a:r>
              <a:rPr lang="en-GB" sz="1400" dirty="0"/>
              <a:t>Keller, K (1998) Strategic Brand Management, Building, measuring and managing brand equity, </a:t>
            </a:r>
            <a:r>
              <a:rPr lang="en-GB" sz="1400" dirty="0" err="1"/>
              <a:t>Kogan</a:t>
            </a:r>
            <a:r>
              <a:rPr lang="en-GB" sz="1400" dirty="0"/>
              <a:t> Page, London</a:t>
            </a:r>
          </a:p>
          <a:p>
            <a:pPr algn="just">
              <a:lnSpc>
                <a:spcPct val="150000"/>
              </a:lnSpc>
            </a:pPr>
            <a:r>
              <a:rPr lang="en-GB" sz="1400" dirty="0"/>
              <a:t>Kotler, P, Armstrong, G, Saunders, J and Wong, V, (2001), Principles of Marketing: Third European Edition, Prentice Hall, Harlow</a:t>
            </a:r>
          </a:p>
          <a:p>
            <a:pPr algn="just">
              <a:lnSpc>
                <a:spcPct val="150000"/>
              </a:lnSpc>
            </a:pPr>
            <a:r>
              <a:rPr lang="en-GB" sz="1400" dirty="0"/>
              <a:t>Kotler , P., Wong V., Saunders, J. and Armstrong, G., 2005. </a:t>
            </a:r>
            <a:r>
              <a:rPr lang="en-GB" sz="1400" i="1" dirty="0"/>
              <a:t>Principles of Marketing</a:t>
            </a:r>
            <a:r>
              <a:rPr lang="en-GB" sz="1400" dirty="0"/>
              <a:t>, 4</a:t>
            </a:r>
            <a:r>
              <a:rPr lang="en-GB" sz="1400" baseline="30000" dirty="0"/>
              <a:t>th</a:t>
            </a:r>
            <a:r>
              <a:rPr lang="en-GB" sz="1400" dirty="0"/>
              <a:t> Edition, New York.</a:t>
            </a:r>
          </a:p>
          <a:p>
            <a:pPr algn="just">
              <a:lnSpc>
                <a:spcPct val="150000"/>
              </a:lnSpc>
            </a:pPr>
            <a:r>
              <a:rPr lang="en-GB" sz="1400" dirty="0" err="1"/>
              <a:t>Linneman</a:t>
            </a:r>
            <a:r>
              <a:rPr lang="en-GB" sz="1400" dirty="0"/>
              <a:t>, R.E. and Stanton, J.L. (1991) Making Niche Marketing Work, New York: McGraw </a:t>
            </a:r>
            <a:r>
              <a:rPr lang="en-GB" sz="1400" dirty="0" err="1"/>
              <a:t>HIll</a:t>
            </a:r>
            <a:endParaRPr lang="en-GB" sz="1400" dirty="0"/>
          </a:p>
          <a:p>
            <a:pPr algn="just">
              <a:lnSpc>
                <a:spcPct val="150000"/>
              </a:lnSpc>
            </a:pPr>
            <a:r>
              <a:rPr lang="en-GB" sz="1400" dirty="0"/>
              <a:t>McConnell, R.C., Brue, S.L., and </a:t>
            </a:r>
            <a:r>
              <a:rPr lang="en-GB" sz="1400" dirty="0" err="1"/>
              <a:t>Barbiero</a:t>
            </a:r>
            <a:r>
              <a:rPr lang="en-GB" sz="1400" dirty="0"/>
              <a:t>, T.P., 2008. </a:t>
            </a:r>
            <a:r>
              <a:rPr lang="en-GB" sz="1400" i="1" dirty="0"/>
              <a:t>Microeconomics</a:t>
            </a:r>
            <a:r>
              <a:rPr lang="en-GB" sz="1400" dirty="0"/>
              <a:t>, 9</a:t>
            </a:r>
            <a:r>
              <a:rPr lang="en-GB" sz="1400" baseline="30000" dirty="0"/>
              <a:t>th</a:t>
            </a:r>
            <a:r>
              <a:rPr lang="en-GB" sz="1400" dirty="0"/>
              <a:t> Canadian Edition. New York: </a:t>
            </a:r>
            <a:r>
              <a:rPr lang="en-GB" sz="1400" dirty="0" smtClean="0"/>
              <a:t>McGraw-Hill</a:t>
            </a:r>
          </a:p>
          <a:p>
            <a:pPr algn="just">
              <a:lnSpc>
                <a:spcPct val="150000"/>
              </a:lnSpc>
            </a:pPr>
            <a:r>
              <a:rPr lang="en-GB" sz="1400" b="1" dirty="0"/>
              <a:t>Porter</a:t>
            </a:r>
            <a:r>
              <a:rPr lang="en-GB" sz="1400" dirty="0"/>
              <a:t>, M.E. (</a:t>
            </a:r>
            <a:r>
              <a:rPr lang="en-GB" sz="1400" b="1" dirty="0"/>
              <a:t>1991</a:t>
            </a:r>
            <a:r>
              <a:rPr lang="en-GB" sz="1400" dirty="0"/>
              <a:t>). “Towards a Dynamic Theory of Strategy”, Strategic Management Journal, 12 </a:t>
            </a:r>
          </a:p>
          <a:p>
            <a:pPr algn="just">
              <a:lnSpc>
                <a:spcPct val="150000"/>
              </a:lnSpc>
            </a:pPr>
            <a:r>
              <a:rPr lang="en-GB" sz="1400" dirty="0"/>
              <a:t>Proctor, T. (2000) Essentials of Marketing research, UK: Financial Times-Prentice Hall</a:t>
            </a:r>
          </a:p>
          <a:p>
            <a:pPr algn="just">
              <a:lnSpc>
                <a:spcPct val="150000"/>
              </a:lnSpc>
            </a:pPr>
            <a:r>
              <a:rPr lang="en-GB" sz="1400" dirty="0"/>
              <a:t>Solomon, M., 2006. </a:t>
            </a:r>
            <a:r>
              <a:rPr lang="en-GB" sz="1400" i="1" dirty="0"/>
              <a:t>Consumer Behaviour</a:t>
            </a:r>
            <a:r>
              <a:rPr lang="en-GB" sz="1400" dirty="0"/>
              <a:t>, New Jersey: </a:t>
            </a:r>
            <a:r>
              <a:rPr lang="en-GB" sz="1400" dirty="0" err="1"/>
              <a:t>Prentic</a:t>
            </a:r>
            <a:r>
              <a:rPr lang="en-GB" sz="1400" dirty="0"/>
              <a:t> Hall Europe.</a:t>
            </a:r>
          </a:p>
          <a:p>
            <a:pPr algn="just">
              <a:lnSpc>
                <a:spcPct val="150000"/>
              </a:lnSpc>
            </a:pPr>
            <a:r>
              <a:rPr lang="en-GB" sz="1400" dirty="0"/>
              <a:t>Solomon, M., Marshall, G. and Stuart E., 2009. </a:t>
            </a:r>
            <a:r>
              <a:rPr lang="en-GB" sz="1400" i="1" dirty="0"/>
              <a:t>Marketing: Real People, Real Decisions,</a:t>
            </a:r>
            <a:r>
              <a:rPr lang="en-GB" sz="1400" dirty="0"/>
              <a:t> 1</a:t>
            </a:r>
            <a:r>
              <a:rPr lang="en-GB" sz="1400" baseline="30000" dirty="0"/>
              <a:t>st</a:t>
            </a:r>
            <a:r>
              <a:rPr lang="en-GB" sz="1400" dirty="0"/>
              <a:t> European Edition. Boston, MA: Pearson Education </a:t>
            </a:r>
            <a:r>
              <a:rPr lang="en-GB" sz="1400" dirty="0" smtClean="0"/>
              <a:t>Ltd</a:t>
            </a:r>
          </a:p>
          <a:p>
            <a:pPr algn="just">
              <a:lnSpc>
                <a:spcPct val="150000"/>
              </a:lnSpc>
            </a:pPr>
            <a:r>
              <a:rPr lang="en-GB" sz="1400" dirty="0" err="1"/>
              <a:t>Westerbeek</a:t>
            </a:r>
            <a:r>
              <a:rPr lang="en-GB" sz="1400" dirty="0"/>
              <a:t>, H.M. and </a:t>
            </a:r>
            <a:r>
              <a:rPr lang="en-GB" sz="1400" b="1" dirty="0" err="1"/>
              <a:t>Shilbury</a:t>
            </a:r>
            <a:r>
              <a:rPr lang="en-GB" sz="1400" dirty="0"/>
              <a:t>, D. (</a:t>
            </a:r>
            <a:r>
              <a:rPr lang="en-GB" sz="1400" b="1" dirty="0"/>
              <a:t>2003</a:t>
            </a:r>
            <a:r>
              <a:rPr lang="en-GB" sz="1400" dirty="0"/>
              <a:t>), "A Conceptual Model for Sport Services Marketing Research:</a:t>
            </a:r>
          </a:p>
          <a:p>
            <a:pPr algn="just">
              <a:lnSpc>
                <a:spcPct val="150000"/>
              </a:lnSpc>
            </a:pPr>
            <a:r>
              <a:rPr lang="en-GB" sz="1400" u="sng" dirty="0">
                <a:hlinkClick r:id="rId4"/>
              </a:rPr>
              <a:t>https://www.waterstones.com/help/waterstones-marketplace/21</a:t>
            </a:r>
            <a:endParaRPr lang="en-GB" sz="1400" dirty="0"/>
          </a:p>
          <a:p>
            <a:pPr algn="just">
              <a:lnSpc>
                <a:spcPct val="150000"/>
              </a:lnSpc>
            </a:pPr>
            <a:r>
              <a:rPr lang="en-GB" sz="1400" dirty="0"/>
              <a:t>July 2020. Market and company analysis of Waterstones. [online]. [Accessed 27 July 2020].</a:t>
            </a:r>
          </a:p>
          <a:p>
            <a:pPr algn="just">
              <a:lnSpc>
                <a:spcPct val="150000"/>
              </a:lnSpc>
            </a:pPr>
            <a:r>
              <a:rPr lang="en-GB" sz="1400" dirty="0"/>
              <a:t> </a:t>
            </a:r>
          </a:p>
          <a:p>
            <a:r>
              <a:rPr lang="en-GB" sz="1400" dirty="0"/>
              <a:t> </a:t>
            </a:r>
          </a:p>
          <a:p>
            <a:r>
              <a:rPr lang="en-GB" sz="1400" dirty="0"/>
              <a:t> </a:t>
            </a:r>
          </a:p>
          <a:p>
            <a:r>
              <a:rPr lang="en-GB" sz="1400" i="1" dirty="0"/>
              <a:t> </a:t>
            </a:r>
          </a:p>
          <a:p>
            <a:r>
              <a:rPr lang="en-GB" sz="1400" dirty="0"/>
              <a:t> </a:t>
            </a:r>
          </a:p>
          <a:p>
            <a:r>
              <a:rPr lang="en-GB" sz="1400" dirty="0"/>
              <a:t> </a:t>
            </a:r>
          </a:p>
          <a:p>
            <a:r>
              <a:rPr lang="en-GB" sz="1400" dirty="0"/>
              <a:t> </a:t>
            </a:r>
          </a:p>
          <a:p>
            <a:endParaRPr lang="en-GB" sz="1400" b="1" dirty="0" smtClean="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39452629"/>
      </p:ext>
    </p:extLst>
  </p:cSld>
  <p:clrMapOvr>
    <a:masterClrMapping/>
  </p:clrMapOvr>
  <mc:AlternateContent xmlns:mc="http://schemas.openxmlformats.org/markup-compatibility/2006">
    <mc:Choice xmlns:p14="http://schemas.microsoft.com/office/powerpoint/2010/main" Requires="p14">
      <p:transition spd="slow" p14:dur="2000" advTm="12399"/>
    </mc:Choice>
    <mc:Fallback>
      <p:transition spd="slow" advTm="12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Thank you!</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47774515"/>
      </p:ext>
    </p:extLst>
  </p:cSld>
  <p:clrMapOvr>
    <a:masterClrMapping/>
  </p:clrMapOvr>
  <mc:AlternateContent xmlns:mc="http://schemas.openxmlformats.org/markup-compatibility/2006">
    <mc:Choice xmlns:p14="http://schemas.microsoft.com/office/powerpoint/2010/main" Requires="p14">
      <p:transition spd="slow" p14:dur="2000" advTm="1507"/>
    </mc:Choice>
    <mc:Fallback>
      <p:transition spd="slow" advTm="1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Horizon">
  <a:themeElements>
    <a:clrScheme name="Horizon">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Horizon">
      <a:maj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1141</TotalTime>
  <Words>1334</Words>
  <Application>Microsoft Office PowerPoint</Application>
  <PresentationFormat>On-screen Show (4:3)</PresentationFormat>
  <Paragraphs>134</Paragraphs>
  <Slides>12</Slides>
  <Notes>1</Notes>
  <HiddenSlides>0</HiddenSlides>
  <MMClips>12</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Horizon</vt:lpstr>
      <vt:lpstr>Presentation on  Assessment of Waterstones By Minnie Finney (1709673) MBA (July, 2020)  Digital Enterpreneurship   Dr Roisin Mullins</vt:lpstr>
      <vt:lpstr>Background of Waterstones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Waterstones By Minnie Finney</dc:title>
  <dc:creator>shania</dc:creator>
  <cp:lastModifiedBy>shania</cp:lastModifiedBy>
  <cp:revision>46</cp:revision>
  <dcterms:created xsi:type="dcterms:W3CDTF">2020-07-26T09:56:00Z</dcterms:created>
  <dcterms:modified xsi:type="dcterms:W3CDTF">2020-07-27T23:35:13Z</dcterms:modified>
</cp:coreProperties>
</file>