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3" d="100"/>
          <a:sy n="93" d="100"/>
        </p:scale>
        <p:origin x="106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A7571-E2BC-3096-08EB-BA58E8CF48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4334D7-D739-2E9B-3566-4111AB0CC9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E6FF90-526F-9EF7-F788-5EDD55BB8C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D130F-6C3E-4F97-85B8-17017FC4E008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081470-80C9-3439-A317-8261CE2D8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43C31D-ADD5-DD52-BDF1-ECD13CD36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BB078-AB13-4D45-B421-44B394D47F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789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57FFA-C35E-B70F-28C0-F217EAFB89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6F702-48B4-5C4B-9990-67B5D135D1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45BA37-BDE2-39CF-242A-972A3F1389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D130F-6C3E-4F97-85B8-17017FC4E008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4E1EFA-434C-5B25-1E29-9C050430F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390393-8B47-4963-5C37-651B17EDC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BB078-AB13-4D45-B421-44B394D47F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32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62B97-CEB1-B858-E30A-7856855D73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B9F2E-D60E-CE0F-2CED-8EDD12DC21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6B2782-FD47-27CA-CCEA-73E96BF3C5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D130F-6C3E-4F97-85B8-17017FC4E008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52B44A-0D72-8FF1-2683-5A615BDA9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8053CA-B7C0-F12C-6ABE-D2E82E31C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BB078-AB13-4D45-B421-44B394D47F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611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03534-DC9E-5416-2C25-6BCA6E2C0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D367A-E994-22F1-67A2-7F60F92C3B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486882-699B-696F-90F4-2B99291458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546A-C621-40BB-DB14-7893925AAA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D130F-6C3E-4F97-85B8-17017FC4E008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5F9C96-F5BC-FEAB-B950-DEF7D1408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2BC2E9-8A06-4656-791C-F80E3B0E2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BB078-AB13-4D45-B421-44B394D47F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838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9C60E-ECE8-74FE-BD84-FA727B9DD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3090A1-4AAF-5CF0-67FA-9998125989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B2AABE-276A-1A2E-6027-4341FB567A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E3793B-79DD-1E7F-B1BC-74788E20A9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4049B7-D127-2F84-09F1-E416AAAA9E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D31EDC-0BCC-8080-52D1-7E2FB46F1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D130F-6C3E-4F97-85B8-17017FC4E008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B78D1A-A419-A01E-FD29-DB92C6F6F4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264D75-3BAA-3D1E-C265-23251D6BA5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BB078-AB13-4D45-B421-44B394D47F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046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B8769-6711-F151-935E-3FD5A8817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61AC2E-9F65-DFD5-7EA1-F70647C4C5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D130F-6C3E-4F97-85B8-17017FC4E008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9866E6-93F0-8213-D549-70C7205CD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C235B1-9911-9C59-513F-163513AC7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BB078-AB13-4D45-B421-44B394D47F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268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77E3A0-DB97-3EBC-B88A-559E2CE62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D130F-6C3E-4F97-85B8-17017FC4E008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189BA4-0FF3-DA26-B5A2-B0FFDECFA5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4ECBCC-18D9-CA80-8BB5-3B4568A81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BB078-AB13-4D45-B421-44B394D47F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424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DE31C-C2C9-B323-6C34-D65EA66ED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7D569-26DF-EE9E-7FFF-2686C84667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E247E4-E3CD-3BAC-19DC-05DFD7D891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5644FC-E743-5BBE-2DAE-9B2FFA8FF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D130F-6C3E-4F97-85B8-17017FC4E008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E77F5D-3A73-4F43-D7C9-465B2A8913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1A7E1C-8579-B735-1DB0-E53B93C3C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BB078-AB13-4D45-B421-44B394D47F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046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89713-65C5-9534-30BF-A83C1EC3C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D8D329-01DB-17F8-B45F-59B610CC45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783D24-2C41-7DDC-BEEE-31A1B19527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CDCAD6-A29C-9F8C-D0F9-EF671C502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D130F-6C3E-4F97-85B8-17017FC4E008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05EAAC-5AF9-40FA-9CB1-34386AE46F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63621F-6D6E-1454-43CB-076220F726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BB078-AB13-4D45-B421-44B394D47F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622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2A744-FF2E-5250-BC17-25630040E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7F2D98-DDBA-B14A-7B80-AD04256A0C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97A7E-F8F3-6CDF-4B0A-F45840417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D130F-6C3E-4F97-85B8-17017FC4E008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E14332-8633-9641-3D41-A058ABB49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705F00-4B7E-936E-8CDD-D5DF46F1E3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BB078-AB13-4D45-B421-44B394D47F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364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14CDC32-7A74-1FD5-978B-2A2CA6B61D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EDEFE3-E672-6983-85D5-4DC5DCABE5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F5F884-7DB3-3235-2456-A26A6E4B1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D130F-6C3E-4F97-85B8-17017FC4E008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5031FE-80BB-9303-0397-E4D00CDE3A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847C2-B3AD-5C49-32A6-43125CD16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BB078-AB13-4D45-B421-44B394D47F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25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5FF01B-F846-DEF5-4630-49F636D15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F0AC31-14D7-8AA0-F744-980CBCC763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28BD06-31EC-03ED-2812-EA122AAC54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4D130F-6C3E-4F97-85B8-17017FC4E008}" type="datetimeFigureOut">
              <a:rPr lang="en-GB" smtClean="0"/>
              <a:t>20/02/2023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855CF8-B64B-8409-54FA-6CE08D3205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8C7FD7-FE18-FD71-C60A-2277DAAB38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4BB078-AB13-4D45-B421-44B394D47F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202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5ABEFDB-C2D7-398D-237B-D997D35E51AF}"/>
              </a:ext>
            </a:extLst>
          </p:cNvPr>
          <p:cNvSpPr/>
          <p:nvPr/>
        </p:nvSpPr>
        <p:spPr>
          <a:xfrm>
            <a:off x="0" y="6186616"/>
            <a:ext cx="12192000" cy="67138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0A94AA2-D4F7-FFDE-2F96-8A72B59D6FDA}"/>
              </a:ext>
            </a:extLst>
          </p:cNvPr>
          <p:cNvSpPr/>
          <p:nvPr/>
        </p:nvSpPr>
        <p:spPr>
          <a:xfrm>
            <a:off x="0" y="-58915"/>
            <a:ext cx="12192000" cy="156358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Flowchart: Punched Tape 1">
            <a:extLst>
              <a:ext uri="{FF2B5EF4-FFF2-40B4-BE49-F238E27FC236}">
                <a16:creationId xmlns:a16="http://schemas.microsoft.com/office/drawing/2014/main" id="{174256BE-2D32-D771-1D5F-434A219BBDE1}"/>
              </a:ext>
            </a:extLst>
          </p:cNvPr>
          <p:cNvSpPr/>
          <p:nvPr/>
        </p:nvSpPr>
        <p:spPr>
          <a:xfrm>
            <a:off x="257809" y="-50035"/>
            <a:ext cx="11688418" cy="1494845"/>
          </a:xfrm>
          <a:prstGeom prst="flowChartPunchedTape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Wave 2">
            <a:extLst>
              <a:ext uri="{FF2B5EF4-FFF2-40B4-BE49-F238E27FC236}">
                <a16:creationId xmlns:a16="http://schemas.microsoft.com/office/drawing/2014/main" id="{9376CB3D-08BD-7483-CF4F-D7DE0D521130}"/>
              </a:ext>
            </a:extLst>
          </p:cNvPr>
          <p:cNvSpPr/>
          <p:nvPr/>
        </p:nvSpPr>
        <p:spPr>
          <a:xfrm>
            <a:off x="341906" y="5494549"/>
            <a:ext cx="11648661" cy="1331843"/>
          </a:xfrm>
          <a:prstGeom prst="wave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5112E6-CF08-7873-EFA2-8951010E6846}"/>
              </a:ext>
            </a:extLst>
          </p:cNvPr>
          <p:cNvSpPr txBox="1"/>
          <p:nvPr/>
        </p:nvSpPr>
        <p:spPr>
          <a:xfrm>
            <a:off x="62499" y="6087512"/>
            <a:ext cx="35939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FF0000"/>
                </a:solidFill>
                <a:latin typeface="Britannic Bold" panose="020B0903060703020204" pitchFamily="34" charset="0"/>
                <a:cs typeface="Aparajita" panose="020B0502040204020203" pitchFamily="18" charset="0"/>
              </a:rPr>
              <a:t>Hotel Picasso    </a:t>
            </a:r>
            <a:endParaRPr lang="en-GB" sz="3200" dirty="0">
              <a:solidFill>
                <a:srgbClr val="FF0000"/>
              </a:solidFill>
              <a:latin typeface="Britannic Bold" panose="020B0903060703020204" pitchFamily="34" charset="0"/>
              <a:cs typeface="Aparajita" panose="020B0502040204020203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BC2FCF-6BD7-7CAD-847C-E97568BDDE63}"/>
              </a:ext>
            </a:extLst>
          </p:cNvPr>
          <p:cNvSpPr txBox="1"/>
          <p:nvPr/>
        </p:nvSpPr>
        <p:spPr>
          <a:xfrm>
            <a:off x="7611762" y="6192435"/>
            <a:ext cx="3850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Información y reservas                                     Telf.: 972 344 940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6CC93E-36B9-BC93-6742-472CF771C5FE}"/>
              </a:ext>
            </a:extLst>
          </p:cNvPr>
          <p:cNvSpPr txBox="1"/>
          <p:nvPr/>
        </p:nvSpPr>
        <p:spPr>
          <a:xfrm>
            <a:off x="225321" y="150847"/>
            <a:ext cx="37689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  <a:latin typeface="Britannic Bold" panose="020B0903060703020204" pitchFamily="34" charset="0"/>
              </a:rPr>
              <a:t>Noche Española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370509F-A2A6-7542-8DE8-1DE57C1B15B5}"/>
              </a:ext>
            </a:extLst>
          </p:cNvPr>
          <p:cNvSpPr/>
          <p:nvPr/>
        </p:nvSpPr>
        <p:spPr>
          <a:xfrm>
            <a:off x="9348189" y="112611"/>
            <a:ext cx="2467913" cy="1169551"/>
          </a:xfrm>
          <a:prstGeom prst="rect">
            <a:avLst/>
          </a:prstGeom>
          <a:solidFill>
            <a:schemeClr val="tx1">
              <a:alpha val="51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F9EFA9-3FA8-E59A-27F3-0984F9F745DA}"/>
              </a:ext>
            </a:extLst>
          </p:cNvPr>
          <p:cNvSpPr txBox="1"/>
          <p:nvPr/>
        </p:nvSpPr>
        <p:spPr>
          <a:xfrm>
            <a:off x="9512480" y="128415"/>
            <a:ext cx="376891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FF0000"/>
                </a:solidFill>
                <a:latin typeface="Britannic Bold" panose="020B0903060703020204" pitchFamily="34" charset="0"/>
              </a:rPr>
              <a:t>200€ Por persona</a:t>
            </a:r>
          </a:p>
          <a:p>
            <a:r>
              <a:rPr lang="en-US" sz="1400" dirty="0">
                <a:solidFill>
                  <a:srgbClr val="FF0000"/>
                </a:solidFill>
                <a:latin typeface="Britannic Bold" panose="020B0903060703020204" pitchFamily="34" charset="0"/>
              </a:rPr>
              <a:t>------------------------------------</a:t>
            </a:r>
          </a:p>
          <a:p>
            <a:r>
              <a:rPr lang="en-US" sz="1400" dirty="0">
                <a:solidFill>
                  <a:srgbClr val="FF0000"/>
                </a:solidFill>
                <a:latin typeface="Britannic Bold" panose="020B0903060703020204" pitchFamily="34" charset="0"/>
              </a:rPr>
              <a:t>Alojamiento + Cena</a:t>
            </a:r>
          </a:p>
          <a:p>
            <a:r>
              <a:rPr lang="en-US" sz="1400" dirty="0">
                <a:solidFill>
                  <a:srgbClr val="FF0000"/>
                </a:solidFill>
                <a:latin typeface="Britannic Bold" panose="020B0903060703020204" pitchFamily="34" charset="0"/>
              </a:rPr>
              <a:t>+ Barra Libre </a:t>
            </a:r>
          </a:p>
          <a:p>
            <a:r>
              <a:rPr lang="en-US" sz="1400" dirty="0">
                <a:solidFill>
                  <a:srgbClr val="FF0000"/>
                </a:solidFill>
                <a:latin typeface="Britannic Bold" panose="020B0903060703020204" pitchFamily="34" charset="0"/>
              </a:rPr>
              <a:t>Y Balle con orquesta &amp; DJ </a:t>
            </a:r>
            <a:endParaRPr lang="en-GB" sz="1400" dirty="0">
              <a:solidFill>
                <a:srgbClr val="FF0000"/>
              </a:solidFill>
              <a:latin typeface="Britannic Bold" panose="020B0903060703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73E9447-1A3F-1B9C-8350-0C002F2C0DD2}"/>
              </a:ext>
            </a:extLst>
          </p:cNvPr>
          <p:cNvSpPr txBox="1"/>
          <p:nvPr/>
        </p:nvSpPr>
        <p:spPr>
          <a:xfrm>
            <a:off x="1710817" y="1603770"/>
            <a:ext cx="426985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Bahnschrift Condensed" panose="020B0502040204020203" pitchFamily="34" charset="0"/>
              </a:rPr>
              <a:t>Entrantes:                                                                                               Nuestro Menú</a:t>
            </a:r>
          </a:p>
          <a:p>
            <a:endParaRPr lang="en-GB" sz="1200" b="1" dirty="0">
              <a:latin typeface="Bahnschrift Condensed" panose="020B0502040204020203" pitchFamily="34" charset="0"/>
            </a:endParaRPr>
          </a:p>
          <a:p>
            <a:r>
              <a:rPr lang="en-GB" sz="1200" b="1" dirty="0">
                <a:latin typeface="Bahnschrift Condensed" panose="020B0502040204020203" pitchFamily="34" charset="0"/>
              </a:rPr>
              <a:t>Gazpacho Andaluz: sopa fría de tomate, pimiento, pepino y ajo - 6€</a:t>
            </a:r>
          </a:p>
          <a:p>
            <a:r>
              <a:rPr lang="en-GB" sz="1200" b="1" dirty="0">
                <a:latin typeface="Bahnschrift Condensed" panose="020B0502040204020203" pitchFamily="34" charset="0"/>
              </a:rPr>
              <a:t>Croquetas de Jamón Ibérico: bolitas de bechamel con trocitos de jamón - 7€</a:t>
            </a:r>
          </a:p>
          <a:p>
            <a:r>
              <a:rPr lang="en-GB" sz="1200" b="1" dirty="0">
                <a:latin typeface="Bahnschrift Condensed" panose="020B0502040204020203" pitchFamily="34" charset="0"/>
              </a:rPr>
              <a:t>Ensalada Mixta: lechuga, tomate, cebolla, zanahoria y atún - 8€</a:t>
            </a:r>
          </a:p>
          <a:p>
            <a:r>
              <a:rPr lang="en-GB" sz="1200" b="1" dirty="0">
                <a:latin typeface="Bahnschrift Condensed" panose="020B0502040204020203" pitchFamily="34" charset="0"/>
              </a:rPr>
              <a:t>Pulpo a la Gallega: pulpo cocido en agua, servido con aceite de oliva, sal y pimentón - 12€</a:t>
            </a:r>
          </a:p>
          <a:p>
            <a:r>
              <a:rPr lang="en-GB" sz="1200" b="1" dirty="0">
                <a:latin typeface="Bahnschrift Condensed" panose="020B0502040204020203" pitchFamily="34" charset="0"/>
              </a:rPr>
              <a:t>Huevos Rotos con Jamón: huevos fritos con patatas y jamón serrano - 10€</a:t>
            </a:r>
          </a:p>
          <a:p>
            <a:endParaRPr lang="en-GB" sz="1200" b="1" dirty="0">
              <a:latin typeface="Bahnschrift Condensed" panose="020B0502040204020203" pitchFamily="34" charset="0"/>
            </a:endParaRPr>
          </a:p>
          <a:p>
            <a:r>
              <a:rPr lang="en-GB" sz="1200" b="1" dirty="0">
                <a:latin typeface="Bahnschrift Condensed" panose="020B0502040204020203" pitchFamily="34" charset="0"/>
              </a:rPr>
              <a:t>Platos Principales:</a:t>
            </a:r>
          </a:p>
          <a:p>
            <a:endParaRPr lang="en-GB" sz="1200" b="1" dirty="0">
              <a:latin typeface="Bahnschrift Condensed" panose="020B0502040204020203" pitchFamily="34" charset="0"/>
            </a:endParaRPr>
          </a:p>
          <a:p>
            <a:r>
              <a:rPr lang="en-GB" sz="1200" b="1" dirty="0">
                <a:latin typeface="Bahnschrift Condensed" panose="020B0502040204020203" pitchFamily="34" charset="0"/>
              </a:rPr>
              <a:t>Paella Valenciana: arroz con conejo, pollo, judía verde, garrofón y azafrán - 16€</a:t>
            </a:r>
          </a:p>
          <a:p>
            <a:r>
              <a:rPr lang="en-GB" sz="1200" b="1" dirty="0">
                <a:latin typeface="Bahnschrift Condensed" panose="020B0502040204020203" pitchFamily="34" charset="0"/>
              </a:rPr>
              <a:t>Fabada Asturiana: alubias blancas con chorizo, morcilla y panceta - 15€</a:t>
            </a:r>
          </a:p>
          <a:p>
            <a:r>
              <a:rPr lang="en-GB" sz="1200" b="1" dirty="0">
                <a:latin typeface="Bahnschrift Condensed" panose="020B0502040204020203" pitchFamily="34" charset="0"/>
              </a:rPr>
              <a:t>Tortilla Española: tortilla de patatas, cebolla y huevo - 10€</a:t>
            </a:r>
          </a:p>
          <a:p>
            <a:r>
              <a:rPr lang="en-GB" sz="1200" b="1" dirty="0">
                <a:latin typeface="Bahnschrift Condensed" panose="020B0502040204020203" pitchFamily="34" charset="0"/>
              </a:rPr>
              <a:t>Cordero Asado: cordero cocido al horno con patatas y ajo - 20€</a:t>
            </a:r>
          </a:p>
          <a:p>
            <a:r>
              <a:rPr lang="en-GB" sz="1200" b="1" dirty="0">
                <a:latin typeface="Bahnschrift Condensed" panose="020B0502040204020203" pitchFamily="34" charset="0"/>
              </a:rPr>
              <a:t>Bacalao a la Vizcaína: bacalao guisado con pimientos, cebolla y tomate - 18€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ADE0155-1AB4-22A0-F90A-D1EE99E3590B}"/>
              </a:ext>
            </a:extLst>
          </p:cNvPr>
          <p:cNvSpPr txBox="1"/>
          <p:nvPr/>
        </p:nvSpPr>
        <p:spPr>
          <a:xfrm>
            <a:off x="6096000" y="1612008"/>
            <a:ext cx="572010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200" b="1" dirty="0">
                <a:latin typeface="Bahnschrift Condensed" panose="020B0502040204020203" pitchFamily="34" charset="0"/>
              </a:rPr>
              <a:t>Postres:</a:t>
            </a:r>
          </a:p>
          <a:p>
            <a:endParaRPr lang="es-ES" sz="1200" b="1" dirty="0">
              <a:latin typeface="Bahnschrift Condensed" panose="020B0502040204020203" pitchFamily="34" charset="0"/>
            </a:endParaRPr>
          </a:p>
          <a:p>
            <a:r>
              <a:rPr lang="es-ES" sz="1200" b="1" dirty="0">
                <a:latin typeface="Bahnschrift Condensed" panose="020B0502040204020203" pitchFamily="34" charset="0"/>
              </a:rPr>
              <a:t>Flan de Huevo: postre típico a base de huevo, leche y caramelo - 5€</a:t>
            </a:r>
          </a:p>
          <a:p>
            <a:r>
              <a:rPr lang="es-ES" sz="1200" b="1" dirty="0">
                <a:latin typeface="Bahnschrift Condensed" panose="020B0502040204020203" pitchFamily="34" charset="0"/>
              </a:rPr>
              <a:t>Tarta de Santiago: bizcocho de almendra con azúcar glas - 6€</a:t>
            </a:r>
          </a:p>
          <a:p>
            <a:r>
              <a:rPr lang="es-ES" sz="1200" b="1" dirty="0">
                <a:latin typeface="Bahnschrift Condensed" panose="020B0502040204020203" pitchFamily="34" charset="0"/>
              </a:rPr>
              <a:t>Helado de Turrón: helado de turrón de Alicante - 7€</a:t>
            </a:r>
          </a:p>
          <a:p>
            <a:r>
              <a:rPr lang="es-ES" sz="1200" b="1" dirty="0">
                <a:latin typeface="Bahnschrift Condensed" panose="020B0502040204020203" pitchFamily="34" charset="0"/>
              </a:rPr>
              <a:t>Crema Catalana: postre similar al flan pero con una capa de caramelo quemado encima - 8€</a:t>
            </a:r>
          </a:p>
          <a:p>
            <a:r>
              <a:rPr lang="es-ES" sz="1200" b="1" dirty="0">
                <a:latin typeface="Bahnschrift Condensed" panose="020B0502040204020203" pitchFamily="34" charset="0"/>
              </a:rPr>
              <a:t>Churros con Chocolate: porras fritas servidas con chocolate caliente - 6€</a:t>
            </a:r>
          </a:p>
          <a:p>
            <a:endParaRPr lang="es-ES" sz="1200" b="1" dirty="0">
              <a:latin typeface="Bahnschrift Condensed" panose="020B0502040204020203" pitchFamily="34" charset="0"/>
            </a:endParaRPr>
          </a:p>
          <a:p>
            <a:r>
              <a:rPr lang="es-ES" sz="1200" b="1" dirty="0">
                <a:latin typeface="Bahnschrift Condensed" panose="020B0502040204020203" pitchFamily="34" charset="0"/>
              </a:rPr>
              <a:t>Bebidas:</a:t>
            </a:r>
          </a:p>
          <a:p>
            <a:endParaRPr lang="es-ES" sz="1200" b="1" dirty="0">
              <a:latin typeface="Bahnschrift Condensed" panose="020B0502040204020203" pitchFamily="34" charset="0"/>
            </a:endParaRPr>
          </a:p>
          <a:p>
            <a:r>
              <a:rPr lang="es-ES" sz="1200" b="1" dirty="0">
                <a:latin typeface="Bahnschrift Condensed" panose="020B0502040204020203" pitchFamily="34" charset="0"/>
              </a:rPr>
              <a:t>Vino Tinto Rioja: vino tinto de la región de La Rioja - 15€</a:t>
            </a:r>
          </a:p>
          <a:p>
            <a:r>
              <a:rPr lang="es-ES" sz="1200" b="1" dirty="0">
                <a:latin typeface="Bahnschrift Condensed" panose="020B0502040204020203" pitchFamily="34" charset="0"/>
              </a:rPr>
              <a:t>Vino Blanco Albariño: vino blanco de la región de Galicia - 16€</a:t>
            </a:r>
          </a:p>
          <a:p>
            <a:r>
              <a:rPr lang="es-ES" sz="1200" b="1" dirty="0">
                <a:latin typeface="Bahnschrift Condensed" panose="020B0502040204020203" pitchFamily="34" charset="0"/>
              </a:rPr>
              <a:t>Sangría: bebida alcohólica a base de vino tinto, frutas y especias - 10€</a:t>
            </a:r>
          </a:p>
          <a:p>
            <a:r>
              <a:rPr lang="es-ES" sz="1200" b="1" dirty="0">
                <a:latin typeface="Bahnschrift Condensed" panose="020B0502040204020203" pitchFamily="34" charset="0"/>
              </a:rPr>
              <a:t>Cerveza: 3€</a:t>
            </a:r>
          </a:p>
          <a:p>
            <a:r>
              <a:rPr lang="es-ES" sz="1200" b="1" dirty="0">
                <a:latin typeface="Bahnschrift Condensed" panose="020B0502040204020203" pitchFamily="34" charset="0"/>
              </a:rPr>
              <a:t>Agua Mineral: 2€</a:t>
            </a:r>
          </a:p>
          <a:p>
            <a:r>
              <a:rPr lang="es-ES" sz="1200" b="1" dirty="0">
                <a:latin typeface="Bahnschrift Condensed" panose="020B0502040204020203" pitchFamily="34" charset="0"/>
              </a:rPr>
              <a:t>Refresco: 3€</a:t>
            </a:r>
            <a:endParaRPr lang="en-GB" sz="1200" b="1" dirty="0">
              <a:latin typeface="Bahnschrift Condensed" panose="020B0502040204020203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1278CB9-2652-D3FD-FF59-071A86B6DD39}"/>
              </a:ext>
            </a:extLst>
          </p:cNvPr>
          <p:cNvSpPr txBox="1"/>
          <p:nvPr/>
        </p:nvSpPr>
        <p:spPr>
          <a:xfrm>
            <a:off x="1493520" y="4841010"/>
            <a:ext cx="94411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200" dirty="0">
                <a:latin typeface="Bahnschrift Condensed" panose="020B0502040204020203" pitchFamily="34" charset="0"/>
              </a:rPr>
              <a:t>Habitación cama doble (2 personas)                                                                                                                                                                                                                                   65.00€</a:t>
            </a:r>
          </a:p>
          <a:p>
            <a:endParaRPr lang="es-ES" sz="1200" dirty="0">
              <a:latin typeface="Bahnschrift Condensed" panose="020B0502040204020203" pitchFamily="34" charset="0"/>
            </a:endParaRPr>
          </a:p>
          <a:p>
            <a:r>
              <a:rPr lang="es-ES" sz="1200" dirty="0">
                <a:latin typeface="Bahnschrift Condensed" panose="020B0502040204020203" pitchFamily="34" charset="0"/>
              </a:rPr>
              <a:t>Habitación cama doble + fiesta (2 personas)                                                                                                                                                                                                                      80.00€</a:t>
            </a:r>
          </a:p>
          <a:p>
            <a:endParaRPr lang="es-ES" sz="1200" dirty="0">
              <a:latin typeface="Bahnschrift Condensed" panose="020B0502040204020203" pitchFamily="34" charset="0"/>
            </a:endParaRPr>
          </a:p>
          <a:p>
            <a:r>
              <a:rPr lang="es-ES" sz="1200" dirty="0">
                <a:latin typeface="Bahnschrift Condensed" panose="020B0502040204020203" pitchFamily="34" charset="0"/>
              </a:rPr>
              <a:t>Cama doble + una habitación con cama individual (niños a partir de 11 años)                                                                                                                                                                 120.00€</a:t>
            </a:r>
          </a:p>
          <a:p>
            <a:endParaRPr lang="es-ES" sz="1200" dirty="0">
              <a:latin typeface="Bahnschrift Condensed" panose="020B0502040204020203" pitchFamily="34" charset="0"/>
            </a:endParaRPr>
          </a:p>
          <a:p>
            <a:r>
              <a:rPr lang="es-ES" sz="1200" dirty="0">
                <a:latin typeface="Bahnschrift Condensed" panose="020B0502040204020203" pitchFamily="34" charset="0"/>
              </a:rPr>
              <a:t>Ático de lujo ( 5 personas + )                                                                                                                                                                                                                                                1500.00 +€ </a:t>
            </a:r>
            <a:endParaRPr lang="en-GB" sz="1200" dirty="0">
              <a:latin typeface="Bahnschrift Condensed" panose="020B0502040204020203" pitchFamily="34" charset="0"/>
            </a:endParaRP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727717F-18AA-8C17-06E6-37CAAE79AE25}"/>
              </a:ext>
            </a:extLst>
          </p:cNvPr>
          <p:cNvCxnSpPr>
            <a:cxnSpLocks/>
          </p:cNvCxnSpPr>
          <p:nvPr/>
        </p:nvCxnSpPr>
        <p:spPr>
          <a:xfrm>
            <a:off x="1592580" y="5551028"/>
            <a:ext cx="910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EEF1181B-EE2A-1109-993A-90A31920DB87}"/>
              </a:ext>
            </a:extLst>
          </p:cNvPr>
          <p:cNvCxnSpPr/>
          <p:nvPr/>
        </p:nvCxnSpPr>
        <p:spPr>
          <a:xfrm>
            <a:off x="1592580" y="5185115"/>
            <a:ext cx="9105900" cy="358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BE75891E-9588-3421-4080-9E4A9104C8C6}"/>
              </a:ext>
            </a:extLst>
          </p:cNvPr>
          <p:cNvCxnSpPr/>
          <p:nvPr/>
        </p:nvCxnSpPr>
        <p:spPr>
          <a:xfrm>
            <a:off x="1592580" y="5880812"/>
            <a:ext cx="91059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Picture 32" descr="A painting of a person&#10;&#10;Description automatically generated with low confidence">
            <a:extLst>
              <a:ext uri="{FF2B5EF4-FFF2-40B4-BE49-F238E27FC236}">
                <a16:creationId xmlns:a16="http://schemas.microsoft.com/office/drawing/2014/main" id="{D9FCAAF3-EFE2-2AB4-2EF3-02D68FB5D0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9939" y="6200317"/>
            <a:ext cx="549103" cy="503480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20540023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378</Words>
  <Application>Microsoft Office PowerPoint</Application>
  <PresentationFormat>Widescreen</PresentationFormat>
  <Paragraphs>46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Bahnschrift Condensed</vt:lpstr>
      <vt:lpstr>Britannic Bold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Elizabeta Arsova</dc:creator>
  <cp:lastModifiedBy>Elizabeta Arsova</cp:lastModifiedBy>
  <cp:revision>1</cp:revision>
  <dcterms:created xsi:type="dcterms:W3CDTF">2023-02-20T22:06:24Z</dcterms:created>
  <dcterms:modified xsi:type="dcterms:W3CDTF">2023-02-21T00:07:11Z</dcterms:modified>
</cp:coreProperties>
</file>