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8"/>
  </p:notesMasterIdLst>
  <p:sldIdLst>
    <p:sldId id="266" r:id="rId5"/>
    <p:sldId id="267" r:id="rId6"/>
    <p:sldId id="268" r:id="rId7"/>
    <p:sldId id="269" r:id="rId8"/>
    <p:sldId id="270" r:id="rId9"/>
    <p:sldId id="271" r:id="rId10"/>
    <p:sldId id="272" r:id="rId11"/>
    <p:sldId id="273" r:id="rId12"/>
    <p:sldId id="276" r:id="rId13"/>
    <p:sldId id="275" r:id="rId14"/>
    <p:sldId id="274" r:id="rId15"/>
    <p:sldId id="277" r:id="rId16"/>
    <p:sldId id="278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DE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5611"/>
    <p:restoredTop sz="89018" autoAdjust="0"/>
  </p:normalViewPr>
  <p:slideViewPr>
    <p:cSldViewPr snapToGrid="0">
      <p:cViewPr varScale="1">
        <p:scale>
          <a:sx n="66" d="100"/>
          <a:sy n="66" d="100"/>
        </p:scale>
        <p:origin x="200" y="58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387DAB5-98DC-8841-A9FF-91601123C4A6}" type="datetimeFigureOut">
              <a:rPr lang="en-US" smtClean="0"/>
              <a:pPr/>
              <a:t>5/21/25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140CDE8-F864-FB40-ABC6-745F188580B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63530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just"/>
            <a:endParaRPr lang="en-GB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40CDE8-F864-FB40-ABC6-745F188580B9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469131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just"/>
            <a:endParaRPr lang="en-GB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40CDE8-F864-FB40-ABC6-745F188580B9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217135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just"/>
            <a:endParaRPr lang="en-GB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40CDE8-F864-FB40-ABC6-745F188580B9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090468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40CDE8-F864-FB40-ABC6-745F188580B9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246819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just"/>
            <a:endParaRPr lang="en-GB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40CDE8-F864-FB40-ABC6-745F188580B9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59508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just"/>
            <a:endParaRPr lang="en-GB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40CDE8-F864-FB40-ABC6-745F188580B9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745118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just"/>
            <a:endParaRPr lang="en-GB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40CDE8-F864-FB40-ABC6-745F188580B9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566129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endParaRPr lang="en-GB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40CDE8-F864-FB40-ABC6-745F188580B9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660765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just"/>
            <a:endParaRPr lang="en-GB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40CDE8-F864-FB40-ABC6-745F188580B9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2762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endParaRPr lang="en-GB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40CDE8-F864-FB40-ABC6-745F188580B9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26327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4F69AEB5-889D-DD77-A0F7-FFE82C527386}"/>
              </a:ext>
            </a:extLst>
          </p:cNvPr>
          <p:cNvCxnSpPr>
            <a:cxnSpLocks/>
          </p:cNvCxnSpPr>
          <p:nvPr userDrawn="1"/>
        </p:nvCxnSpPr>
        <p:spPr>
          <a:xfrm>
            <a:off x="884662" y="0"/>
            <a:ext cx="3543902" cy="6858000"/>
          </a:xfrm>
          <a:prstGeom prst="line">
            <a:avLst/>
          </a:prstGeom>
          <a:ln>
            <a:solidFill>
              <a:schemeClr val="accent3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F7D3EE74-9CAF-C824-1D9B-0A9FCC8EEF38}"/>
              </a:ext>
            </a:extLst>
          </p:cNvPr>
          <p:cNvCxnSpPr>
            <a:cxnSpLocks/>
          </p:cNvCxnSpPr>
          <p:nvPr userDrawn="1"/>
        </p:nvCxnSpPr>
        <p:spPr>
          <a:xfrm flipH="1">
            <a:off x="0" y="802888"/>
            <a:ext cx="12192000" cy="0"/>
          </a:xfrm>
          <a:prstGeom prst="line">
            <a:avLst/>
          </a:prstGeom>
          <a:ln>
            <a:solidFill>
              <a:schemeClr val="accent3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D154681-84A5-E4AC-C2F5-B15087F886B7}"/>
              </a:ext>
            </a:extLst>
          </p:cNvPr>
          <p:cNvCxnSpPr/>
          <p:nvPr userDrawn="1"/>
        </p:nvCxnSpPr>
        <p:spPr>
          <a:xfrm>
            <a:off x="11307337" y="0"/>
            <a:ext cx="0" cy="6858000"/>
          </a:xfrm>
          <a:prstGeom prst="line">
            <a:avLst/>
          </a:prstGeom>
          <a:ln>
            <a:solidFill>
              <a:schemeClr val="accent3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8" name="Rectangle 17">
            <a:extLst>
              <a:ext uri="{FF2B5EF4-FFF2-40B4-BE49-F238E27FC236}">
                <a16:creationId xmlns:a16="http://schemas.microsoft.com/office/drawing/2014/main" id="{E267F4FB-2094-ABCB-7141-6B595668D4EA}"/>
              </a:ext>
            </a:extLst>
          </p:cNvPr>
          <p:cNvSpPr/>
          <p:nvPr userDrawn="1"/>
        </p:nvSpPr>
        <p:spPr>
          <a:xfrm>
            <a:off x="6427485" y="0"/>
            <a:ext cx="3969243" cy="3001864"/>
          </a:xfrm>
          <a:prstGeom prst="rect">
            <a:avLst/>
          </a:prstGeom>
          <a:solidFill>
            <a:schemeClr val="accent3"/>
          </a:solidFill>
          <a:ln w="22225">
            <a:noFill/>
          </a:ln>
        </p:spPr>
        <p:txBody>
          <a:bodyPr vert="horz" lIns="365760" tIns="365760" rIns="365760" bIns="365760" rtlCol="0" anchor="b" anchorCtr="0">
            <a:noAutofit/>
          </a:bodyPr>
          <a:lstStyle/>
          <a:p>
            <a:pPr lvl="0">
              <a:lnSpc>
                <a:spcPct val="90000"/>
              </a:lnSpc>
              <a:spcBef>
                <a:spcPct val="0"/>
              </a:spcBef>
              <a:buNone/>
            </a:pPr>
            <a:endParaRPr lang="en-US" sz="4800" cap="all" spc="0" baseline="0" dirty="0">
              <a:ln w="28575">
                <a:noFill/>
              </a:ln>
              <a:solidFill>
                <a:schemeClr val="tx1"/>
              </a:solidFill>
              <a:latin typeface="Tw Cen MT" panose="020B0602020104020603" pitchFamily="34" charset="77"/>
              <a:ea typeface="+mj-ea"/>
              <a:cs typeface="MV Boli" panose="02000500030200090000" pitchFamily="2" charset="0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54C13B0-F6BE-7A4F-DFFD-874E3E0740FD}"/>
              </a:ext>
            </a:extLst>
          </p:cNvPr>
          <p:cNvSpPr/>
          <p:nvPr userDrawn="1"/>
        </p:nvSpPr>
        <p:spPr>
          <a:xfrm>
            <a:off x="862248" y="1336798"/>
            <a:ext cx="5042952" cy="5059577"/>
          </a:xfrm>
          <a:prstGeom prst="rect">
            <a:avLst/>
          </a:prstGeom>
          <a:solidFill>
            <a:schemeClr val="accent3"/>
          </a:solidFill>
          <a:ln w="22225">
            <a:noFill/>
          </a:ln>
        </p:spPr>
        <p:txBody>
          <a:bodyPr vert="horz" lIns="365760" tIns="365760" rIns="365760" bIns="365760" rtlCol="0" anchor="b" anchorCtr="0">
            <a:noAutofit/>
          </a:bodyPr>
          <a:lstStyle/>
          <a:p>
            <a:pPr lvl="0">
              <a:lnSpc>
                <a:spcPct val="90000"/>
              </a:lnSpc>
              <a:spcBef>
                <a:spcPct val="0"/>
              </a:spcBef>
              <a:buNone/>
            </a:pPr>
            <a:endParaRPr lang="en-US" sz="4800" cap="all" spc="0" baseline="0" dirty="0">
              <a:ln w="28575">
                <a:noFill/>
              </a:ln>
              <a:solidFill>
                <a:schemeClr val="tx1"/>
              </a:solidFill>
              <a:latin typeface="Tw Cen MT" panose="020B0602020104020603" pitchFamily="34" charset="77"/>
              <a:ea typeface="+mj-ea"/>
              <a:cs typeface="MV Boli" panose="02000500030200090000" pitchFamily="2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AD1E5D-99C5-6888-587B-46A6D5F756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8232" y="3429000"/>
            <a:ext cx="3968496" cy="2971800"/>
          </a:xfrm>
          <a:ln w="22225">
            <a:solidFill>
              <a:schemeClr val="accent3"/>
            </a:solidFill>
          </a:ln>
        </p:spPr>
        <p:txBody>
          <a:bodyPr lIns="365760" tIns="365760" rIns="365760" bIns="365760"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5" name="Picture Placeholder 12">
            <a:extLst>
              <a:ext uri="{FF2B5EF4-FFF2-40B4-BE49-F238E27FC236}">
                <a16:creationId xmlns:a16="http://schemas.microsoft.com/office/drawing/2014/main" id="{F1D18FF3-0774-9806-BD82-D25A4495133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336675" y="1798638"/>
            <a:ext cx="4095750" cy="4137025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endParaRPr lang="en-US" dirty="0"/>
          </a:p>
        </p:txBody>
      </p:sp>
      <p:sp>
        <p:nvSpPr>
          <p:cNvPr id="16" name="Picture Placeholder 12">
            <a:extLst>
              <a:ext uri="{FF2B5EF4-FFF2-40B4-BE49-F238E27FC236}">
                <a16:creationId xmlns:a16="http://schemas.microsoft.com/office/drawing/2014/main" id="{3F4C33A8-F355-A0A1-7A5A-7BC5F7D045A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812329" y="0"/>
            <a:ext cx="3200351" cy="2617941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83934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E7C6FA2-0BC7-3D4F-A187-369521913A15}"/>
              </a:ext>
            </a:extLst>
          </p:cNvPr>
          <p:cNvCxnSpPr/>
          <p:nvPr userDrawn="1"/>
        </p:nvCxnSpPr>
        <p:spPr>
          <a:xfrm>
            <a:off x="1625600" y="5260070"/>
            <a:ext cx="0" cy="1597930"/>
          </a:xfrm>
          <a:prstGeom prst="line">
            <a:avLst/>
          </a:prstGeom>
          <a:ln>
            <a:solidFill>
              <a:schemeClr val="accent3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2FE604A4-DE7F-279B-585D-B8D532794CB2}"/>
              </a:ext>
            </a:extLst>
          </p:cNvPr>
          <p:cNvCxnSpPr>
            <a:cxnSpLocks/>
          </p:cNvCxnSpPr>
          <p:nvPr userDrawn="1"/>
        </p:nvCxnSpPr>
        <p:spPr>
          <a:xfrm flipH="1">
            <a:off x="5655733" y="802888"/>
            <a:ext cx="6536267" cy="0"/>
          </a:xfrm>
          <a:prstGeom prst="line">
            <a:avLst/>
          </a:prstGeom>
          <a:ln>
            <a:solidFill>
              <a:schemeClr val="accent3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B14EABFD-E962-8464-91E2-F2E851CC0FCD}"/>
              </a:ext>
            </a:extLst>
          </p:cNvPr>
          <p:cNvCxnSpPr>
            <a:cxnSpLocks/>
          </p:cNvCxnSpPr>
          <p:nvPr userDrawn="1"/>
        </p:nvCxnSpPr>
        <p:spPr>
          <a:xfrm flipH="1">
            <a:off x="0" y="5994401"/>
            <a:ext cx="6536267" cy="0"/>
          </a:xfrm>
          <a:prstGeom prst="line">
            <a:avLst/>
          </a:prstGeom>
          <a:ln>
            <a:solidFill>
              <a:schemeClr val="accent3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" name="Rectangle 7">
            <a:extLst>
              <a:ext uri="{FF2B5EF4-FFF2-40B4-BE49-F238E27FC236}">
                <a16:creationId xmlns:a16="http://schemas.microsoft.com/office/drawing/2014/main" id="{0AD25B00-CE90-DBAE-C5F3-FC671F36C0C3}"/>
              </a:ext>
            </a:extLst>
          </p:cNvPr>
          <p:cNvSpPr/>
          <p:nvPr userDrawn="1"/>
        </p:nvSpPr>
        <p:spPr>
          <a:xfrm>
            <a:off x="541479" y="4194"/>
            <a:ext cx="5244838" cy="525587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3FD593A-DF22-D8C9-F51B-B78CD738F3B8}"/>
              </a:ext>
            </a:extLst>
          </p:cNvPr>
          <p:cNvSpPr/>
          <p:nvPr userDrawn="1"/>
        </p:nvSpPr>
        <p:spPr>
          <a:xfrm>
            <a:off x="6366546" y="1602436"/>
            <a:ext cx="5244838" cy="525587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291435D-5E03-0D3E-4D03-349356A423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66546" y="863598"/>
            <a:ext cx="5244838" cy="571664"/>
          </a:xfrm>
        </p:spPr>
        <p:txBody>
          <a:bodyPr>
            <a:normAutofit/>
          </a:bodyPr>
          <a:lstStyle>
            <a:lvl1pPr>
              <a:defRPr sz="1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6" name="Picture Placeholder 13">
            <a:extLst>
              <a:ext uri="{FF2B5EF4-FFF2-40B4-BE49-F238E27FC236}">
                <a16:creationId xmlns:a16="http://schemas.microsoft.com/office/drawing/2014/main" id="{0D423953-F9FD-0F62-E460-F83DA9CB01B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003072" y="477473"/>
            <a:ext cx="4288894" cy="4288894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endParaRPr lang="en-US" dirty="0"/>
          </a:p>
        </p:txBody>
      </p:sp>
      <p:sp>
        <p:nvSpPr>
          <p:cNvPr id="17" name="Picture Placeholder 13">
            <a:extLst>
              <a:ext uri="{FF2B5EF4-FFF2-40B4-BE49-F238E27FC236}">
                <a16:creationId xmlns:a16="http://schemas.microsoft.com/office/drawing/2014/main" id="{2760DE7D-8127-CE0E-ACB1-8038AAC3430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828139" y="2075715"/>
            <a:ext cx="4288894" cy="4288894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15068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72395B98-6DFB-6E23-4D61-1308AB9B214E}"/>
              </a:ext>
            </a:extLst>
          </p:cNvPr>
          <p:cNvCxnSpPr/>
          <p:nvPr/>
        </p:nvCxnSpPr>
        <p:spPr>
          <a:xfrm flipH="1" flipV="1">
            <a:off x="7127632" y="0"/>
            <a:ext cx="3288752" cy="6858000"/>
          </a:xfrm>
          <a:prstGeom prst="line">
            <a:avLst/>
          </a:prstGeom>
          <a:ln>
            <a:solidFill>
              <a:schemeClr val="accent3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E6AEF5E9-6D96-1E03-0ABB-058BD0F54431}"/>
              </a:ext>
            </a:extLst>
          </p:cNvPr>
          <p:cNvCxnSpPr/>
          <p:nvPr/>
        </p:nvCxnSpPr>
        <p:spPr>
          <a:xfrm flipV="1">
            <a:off x="3129280" y="1483360"/>
            <a:ext cx="9062720" cy="5374640"/>
          </a:xfrm>
          <a:prstGeom prst="line">
            <a:avLst/>
          </a:prstGeom>
          <a:ln>
            <a:solidFill>
              <a:schemeClr val="accent3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Rectangle 8">
            <a:extLst>
              <a:ext uri="{FF2B5EF4-FFF2-40B4-BE49-F238E27FC236}">
                <a16:creationId xmlns:a16="http://schemas.microsoft.com/office/drawing/2014/main" id="{B721864B-19E7-BA56-E87D-89F10B3A996C}"/>
              </a:ext>
            </a:extLst>
          </p:cNvPr>
          <p:cNvSpPr/>
          <p:nvPr userDrawn="1"/>
        </p:nvSpPr>
        <p:spPr>
          <a:xfrm>
            <a:off x="0" y="811274"/>
            <a:ext cx="9489440" cy="525587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Picture Placeholder 13">
            <a:extLst>
              <a:ext uri="{FF2B5EF4-FFF2-40B4-BE49-F238E27FC236}">
                <a16:creationId xmlns:a16="http://schemas.microsoft.com/office/drawing/2014/main" id="{4FD5501C-68FB-8506-BCC0-C0F78FBEB9E5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0" y="1284553"/>
            <a:ext cx="9001758" cy="4288894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52019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9AC6FE1F-51ED-9070-E089-91932284FFA3}"/>
              </a:ext>
            </a:extLst>
          </p:cNvPr>
          <p:cNvCxnSpPr>
            <a:cxnSpLocks/>
          </p:cNvCxnSpPr>
          <p:nvPr userDrawn="1"/>
        </p:nvCxnSpPr>
        <p:spPr>
          <a:xfrm flipV="1">
            <a:off x="0" y="0"/>
            <a:ext cx="2043136" cy="5835377"/>
          </a:xfrm>
          <a:prstGeom prst="line">
            <a:avLst/>
          </a:prstGeom>
          <a:ln>
            <a:solidFill>
              <a:schemeClr val="accent3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61DC8C3-CF35-2FD5-BD7D-F0081C30F858}"/>
              </a:ext>
            </a:extLst>
          </p:cNvPr>
          <p:cNvCxnSpPr>
            <a:cxnSpLocks/>
          </p:cNvCxnSpPr>
          <p:nvPr userDrawn="1"/>
        </p:nvCxnSpPr>
        <p:spPr>
          <a:xfrm flipH="1">
            <a:off x="0" y="5835377"/>
            <a:ext cx="12192000" cy="0"/>
          </a:xfrm>
          <a:prstGeom prst="line">
            <a:avLst/>
          </a:prstGeom>
          <a:ln>
            <a:solidFill>
              <a:schemeClr val="accent3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4F08C62-810F-60A5-4B87-7B717DFC5DA0}"/>
              </a:ext>
            </a:extLst>
          </p:cNvPr>
          <p:cNvCxnSpPr>
            <a:cxnSpLocks/>
          </p:cNvCxnSpPr>
          <p:nvPr userDrawn="1"/>
        </p:nvCxnSpPr>
        <p:spPr>
          <a:xfrm>
            <a:off x="995680" y="0"/>
            <a:ext cx="0" cy="6858000"/>
          </a:xfrm>
          <a:prstGeom prst="line">
            <a:avLst/>
          </a:prstGeom>
          <a:ln>
            <a:solidFill>
              <a:schemeClr val="accent3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Rectangle 8">
            <a:extLst>
              <a:ext uri="{FF2B5EF4-FFF2-40B4-BE49-F238E27FC236}">
                <a16:creationId xmlns:a16="http://schemas.microsoft.com/office/drawing/2014/main" id="{D5531CCD-32FF-98C6-2E18-D7A13A6CE249}"/>
              </a:ext>
            </a:extLst>
          </p:cNvPr>
          <p:cNvSpPr/>
          <p:nvPr userDrawn="1"/>
        </p:nvSpPr>
        <p:spPr>
          <a:xfrm>
            <a:off x="7717971" y="571268"/>
            <a:ext cx="3893412" cy="525587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4534217-B081-0FC3-5491-0002642B4227}"/>
              </a:ext>
            </a:extLst>
          </p:cNvPr>
          <p:cNvSpPr/>
          <p:nvPr userDrawn="1"/>
        </p:nvSpPr>
        <p:spPr>
          <a:xfrm>
            <a:off x="1564367" y="571268"/>
            <a:ext cx="5549353" cy="468880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732EBF-108D-B064-6609-305BED72DC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64367" y="6069605"/>
            <a:ext cx="10047014" cy="5377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3" name="Picture Placeholder 13">
            <a:extLst>
              <a:ext uri="{FF2B5EF4-FFF2-40B4-BE49-F238E27FC236}">
                <a16:creationId xmlns:a16="http://schemas.microsoft.com/office/drawing/2014/main" id="{5D1035B4-9ABE-CB80-407D-61C57329CAD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2041615" y="1052781"/>
            <a:ext cx="4593333" cy="3723798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endParaRPr lang="en-US" dirty="0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5DB0C180-9212-B314-CE06-8CFDCF46D80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209279" y="1052781"/>
            <a:ext cx="2907754" cy="4288894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7225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3B1642F6-D8F9-BD70-0B2D-6BB110D36876}"/>
              </a:ext>
            </a:extLst>
          </p:cNvPr>
          <p:cNvCxnSpPr>
            <a:cxnSpLocks/>
          </p:cNvCxnSpPr>
          <p:nvPr userDrawn="1"/>
        </p:nvCxnSpPr>
        <p:spPr>
          <a:xfrm flipH="1">
            <a:off x="0" y="3429000"/>
            <a:ext cx="12192000" cy="0"/>
          </a:xfrm>
          <a:prstGeom prst="line">
            <a:avLst/>
          </a:prstGeom>
          <a:ln>
            <a:solidFill>
              <a:schemeClr val="accent3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Rectangle 6">
            <a:extLst>
              <a:ext uri="{FF2B5EF4-FFF2-40B4-BE49-F238E27FC236}">
                <a16:creationId xmlns:a16="http://schemas.microsoft.com/office/drawing/2014/main" id="{DE4EA902-8D3B-06A9-9956-75F215D168EC}"/>
              </a:ext>
            </a:extLst>
          </p:cNvPr>
          <p:cNvSpPr/>
          <p:nvPr userDrawn="1"/>
        </p:nvSpPr>
        <p:spPr>
          <a:xfrm>
            <a:off x="0" y="2419234"/>
            <a:ext cx="3463426" cy="396778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3330040-C6B2-1DFE-FAE6-281092FA2C03}"/>
              </a:ext>
            </a:extLst>
          </p:cNvPr>
          <p:cNvSpPr/>
          <p:nvPr userDrawn="1"/>
        </p:nvSpPr>
        <p:spPr>
          <a:xfrm>
            <a:off x="4022866" y="0"/>
            <a:ext cx="4339256" cy="558165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6804EC0-4C6A-8CEC-0E16-F1AEA31901C4}"/>
              </a:ext>
            </a:extLst>
          </p:cNvPr>
          <p:cNvSpPr/>
          <p:nvPr userDrawn="1"/>
        </p:nvSpPr>
        <p:spPr>
          <a:xfrm>
            <a:off x="0" y="0"/>
            <a:ext cx="3463426" cy="194331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B0B85EBB-7BA7-26E2-7566-94ABD5FB7B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35400" y="613866"/>
            <a:ext cx="2836645" cy="2261390"/>
          </a:xfrm>
          <a:ln w="22225">
            <a:solidFill>
              <a:schemeClr val="accent3"/>
            </a:solidFill>
          </a:ln>
        </p:spPr>
        <p:txBody>
          <a:bodyPr lIns="365760" tIns="365760" rIns="365760" bIns="365760"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7" name="Picture Placeholder 13">
            <a:extLst>
              <a:ext uri="{FF2B5EF4-FFF2-40B4-BE49-F238E27FC236}">
                <a16:creationId xmlns:a16="http://schemas.microsoft.com/office/drawing/2014/main" id="{231EA5CA-B8EE-BA1A-9832-F17926E33CC9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0" y="1"/>
            <a:ext cx="2990147" cy="1446044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endParaRPr lang="en-US" dirty="0"/>
          </a:p>
        </p:txBody>
      </p:sp>
      <p:sp>
        <p:nvSpPr>
          <p:cNvPr id="15" name="Picture Placeholder 13">
            <a:extLst>
              <a:ext uri="{FF2B5EF4-FFF2-40B4-BE49-F238E27FC236}">
                <a16:creationId xmlns:a16="http://schemas.microsoft.com/office/drawing/2014/main" id="{B155CDCD-9D95-A013-F194-DB88430D6DE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2895152"/>
            <a:ext cx="2990147" cy="3015949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endParaRPr lang="en-US" dirty="0"/>
          </a:p>
        </p:txBody>
      </p:sp>
      <p:sp>
        <p:nvSpPr>
          <p:cNvPr id="16" name="Picture Placeholder 13">
            <a:extLst>
              <a:ext uri="{FF2B5EF4-FFF2-40B4-BE49-F238E27FC236}">
                <a16:creationId xmlns:a16="http://schemas.microsoft.com/office/drawing/2014/main" id="{B5EE0FE3-5D43-E3ED-2E71-53968BBDC99D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496146" y="0"/>
            <a:ext cx="3379124" cy="5023413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86312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963B9AB3-097E-C84E-DDF3-252F6A921189}"/>
              </a:ext>
            </a:extLst>
          </p:cNvPr>
          <p:cNvCxnSpPr>
            <a:cxnSpLocks/>
          </p:cNvCxnSpPr>
          <p:nvPr userDrawn="1"/>
        </p:nvCxnSpPr>
        <p:spPr>
          <a:xfrm flipH="1">
            <a:off x="0" y="802888"/>
            <a:ext cx="12192000" cy="0"/>
          </a:xfrm>
          <a:prstGeom prst="line">
            <a:avLst/>
          </a:prstGeom>
          <a:ln>
            <a:solidFill>
              <a:schemeClr val="accent3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B03DFFE5-1D6A-502B-E7AD-BEF34D4AB190}"/>
              </a:ext>
            </a:extLst>
          </p:cNvPr>
          <p:cNvCxnSpPr/>
          <p:nvPr userDrawn="1"/>
        </p:nvCxnSpPr>
        <p:spPr>
          <a:xfrm>
            <a:off x="11307337" y="0"/>
            <a:ext cx="0" cy="6858000"/>
          </a:xfrm>
          <a:prstGeom prst="line">
            <a:avLst/>
          </a:prstGeom>
          <a:ln>
            <a:solidFill>
              <a:schemeClr val="accent3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" name="Rectangle 7">
            <a:extLst>
              <a:ext uri="{FF2B5EF4-FFF2-40B4-BE49-F238E27FC236}">
                <a16:creationId xmlns:a16="http://schemas.microsoft.com/office/drawing/2014/main" id="{E3135988-74D9-1540-2F8D-381D03C13914}"/>
              </a:ext>
            </a:extLst>
          </p:cNvPr>
          <p:cNvSpPr/>
          <p:nvPr userDrawn="1"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AA443E01-4E1D-B9A4-02BF-02789FDDBD4C}"/>
              </a:ext>
            </a:extLst>
          </p:cNvPr>
          <p:cNvSpPr txBox="1">
            <a:spLocks/>
          </p:cNvSpPr>
          <p:nvPr userDrawn="1"/>
        </p:nvSpPr>
        <p:spPr>
          <a:xfrm>
            <a:off x="6643915" y="482418"/>
            <a:ext cx="5042952" cy="5902300"/>
          </a:xfrm>
          <a:prstGeom prst="rect">
            <a:avLst/>
          </a:prstGeom>
          <a:solidFill>
            <a:schemeClr val="accent3"/>
          </a:solidFill>
          <a:ln w="22225">
            <a:noFill/>
          </a:ln>
        </p:spPr>
        <p:txBody>
          <a:bodyPr vert="horz" lIns="365760" tIns="365760" rIns="365760" bIns="365760" rtlCol="0" anchor="b" anchorCtr="0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spc="300" baseline="0">
                <a:solidFill>
                  <a:schemeClr val="tx1"/>
                </a:solidFill>
                <a:latin typeface="Tw Cen MT" panose="020B0602020104020603" pitchFamily="34" charset="77"/>
                <a:ea typeface="+mj-ea"/>
                <a:cs typeface="+mj-cs"/>
              </a:defRPr>
            </a:lvl1pPr>
          </a:lstStyle>
          <a:p>
            <a:pPr algn="l"/>
            <a:endParaRPr lang="en-US" sz="4800" spc="0" dirty="0">
              <a:ln w="28575">
                <a:noFill/>
              </a:ln>
              <a:cs typeface="MV Boli" panose="02000500030200090000" pitchFamily="2" charset="0"/>
            </a:endParaRPr>
          </a:p>
        </p:txBody>
      </p:sp>
      <p:sp>
        <p:nvSpPr>
          <p:cNvPr id="12" name="Picture Placeholder 13">
            <a:extLst>
              <a:ext uri="{FF2B5EF4-FFF2-40B4-BE49-F238E27FC236}">
                <a16:creationId xmlns:a16="http://schemas.microsoft.com/office/drawing/2014/main" id="{97C13524-B35A-2EA0-6268-17D4F75B456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73279" y="473278"/>
            <a:ext cx="5149441" cy="5911439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endParaRPr lang="en-US" dirty="0"/>
          </a:p>
        </p:txBody>
      </p:sp>
      <p:sp>
        <p:nvSpPr>
          <p:cNvPr id="13" name="Picture Placeholder 13">
            <a:extLst>
              <a:ext uri="{FF2B5EF4-FFF2-40B4-BE49-F238E27FC236}">
                <a16:creationId xmlns:a16="http://schemas.microsoft.com/office/drawing/2014/main" id="{091154ED-B2D8-8321-55F3-4F6C2A33EFD6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7117193" y="943921"/>
            <a:ext cx="4096393" cy="4898931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22224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189C6590-0DBD-727E-1DE7-7849FD3D5D70}"/>
              </a:ext>
            </a:extLst>
          </p:cNvPr>
          <p:cNvSpPr/>
          <p:nvPr userDrawn="1"/>
        </p:nvSpPr>
        <p:spPr>
          <a:xfrm>
            <a:off x="4934849" y="801062"/>
            <a:ext cx="5641848" cy="2838953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41FD6BFF-3985-60E7-5FE2-0D3121857B08}"/>
              </a:ext>
            </a:extLst>
          </p:cNvPr>
          <p:cNvCxnSpPr>
            <a:cxnSpLocks/>
          </p:cNvCxnSpPr>
          <p:nvPr userDrawn="1"/>
        </p:nvCxnSpPr>
        <p:spPr>
          <a:xfrm>
            <a:off x="884662" y="0"/>
            <a:ext cx="1273922" cy="6858000"/>
          </a:xfrm>
          <a:prstGeom prst="line">
            <a:avLst/>
          </a:prstGeom>
          <a:ln>
            <a:solidFill>
              <a:schemeClr val="accent3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Rectangle 8">
            <a:extLst>
              <a:ext uri="{FF2B5EF4-FFF2-40B4-BE49-F238E27FC236}">
                <a16:creationId xmlns:a16="http://schemas.microsoft.com/office/drawing/2014/main" id="{FDA2F65D-C6C1-205A-00F8-F4E4F21EBD48}"/>
              </a:ext>
            </a:extLst>
          </p:cNvPr>
          <p:cNvSpPr/>
          <p:nvPr userDrawn="1"/>
        </p:nvSpPr>
        <p:spPr>
          <a:xfrm>
            <a:off x="514745" y="801062"/>
            <a:ext cx="3893412" cy="525587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FC49C60-6812-6DCE-9C5A-DDDAFC45FD7C}"/>
              </a:ext>
            </a:extLst>
          </p:cNvPr>
          <p:cNvSpPr/>
          <p:nvPr userDrawn="1"/>
        </p:nvSpPr>
        <p:spPr>
          <a:xfrm>
            <a:off x="4934849" y="4019047"/>
            <a:ext cx="5641848" cy="2838953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79163C09-EBF0-F6EB-CD09-DEBA357EF383}"/>
              </a:ext>
            </a:extLst>
          </p:cNvPr>
          <p:cNvCxnSpPr/>
          <p:nvPr userDrawn="1"/>
        </p:nvCxnSpPr>
        <p:spPr>
          <a:xfrm>
            <a:off x="11307337" y="0"/>
            <a:ext cx="0" cy="6858000"/>
          </a:xfrm>
          <a:prstGeom prst="line">
            <a:avLst/>
          </a:prstGeom>
          <a:ln>
            <a:solidFill>
              <a:schemeClr val="accent3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Picture Placeholder 13">
            <a:extLst>
              <a:ext uri="{FF2B5EF4-FFF2-40B4-BE49-F238E27FC236}">
                <a16:creationId xmlns:a16="http://schemas.microsoft.com/office/drawing/2014/main" id="{8CA6FD31-DB1C-A2E4-204E-5B2FA864F6D0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007575" y="1284553"/>
            <a:ext cx="2907753" cy="4288894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endParaRPr lang="en-US" dirty="0"/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B8FC9711-62AB-7349-47E5-D94352C1711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363593" y="1175998"/>
            <a:ext cx="4784361" cy="204199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endParaRPr lang="en-US" dirty="0"/>
          </a:p>
        </p:txBody>
      </p:sp>
      <p:sp>
        <p:nvSpPr>
          <p:cNvPr id="15" name="Picture Placeholder 13">
            <a:extLst>
              <a:ext uri="{FF2B5EF4-FFF2-40B4-BE49-F238E27FC236}">
                <a16:creationId xmlns:a16="http://schemas.microsoft.com/office/drawing/2014/main" id="{8222F0C2-2095-A728-8D9F-5D88DAA8645C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5363593" y="4393982"/>
            <a:ext cx="4784361" cy="2464018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44973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ustom Layou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A569BB3A-60DD-D64A-4138-403244087357}"/>
              </a:ext>
            </a:extLst>
          </p:cNvPr>
          <p:cNvSpPr/>
          <p:nvPr userDrawn="1"/>
        </p:nvSpPr>
        <p:spPr>
          <a:xfrm>
            <a:off x="2702560" y="811274"/>
            <a:ext cx="9489440" cy="525587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C2622E05-9349-3DB9-8BC5-9D39A0F97433}"/>
              </a:ext>
            </a:extLst>
          </p:cNvPr>
          <p:cNvCxnSpPr>
            <a:cxnSpLocks/>
          </p:cNvCxnSpPr>
          <p:nvPr userDrawn="1"/>
        </p:nvCxnSpPr>
        <p:spPr>
          <a:xfrm>
            <a:off x="1625600" y="0"/>
            <a:ext cx="0" cy="6858000"/>
          </a:xfrm>
          <a:prstGeom prst="line">
            <a:avLst/>
          </a:prstGeom>
          <a:ln>
            <a:solidFill>
              <a:schemeClr val="accent3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38B5812-9A11-333B-F8BE-E8D4C5DD9A21}"/>
              </a:ext>
            </a:extLst>
          </p:cNvPr>
          <p:cNvCxnSpPr>
            <a:cxnSpLocks/>
          </p:cNvCxnSpPr>
          <p:nvPr userDrawn="1"/>
        </p:nvCxnSpPr>
        <p:spPr>
          <a:xfrm flipV="1">
            <a:off x="0" y="0"/>
            <a:ext cx="2043136" cy="5835377"/>
          </a:xfrm>
          <a:prstGeom prst="line">
            <a:avLst/>
          </a:prstGeom>
          <a:ln>
            <a:solidFill>
              <a:schemeClr val="accent3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" name="Picture Placeholder 13">
            <a:extLst>
              <a:ext uri="{FF2B5EF4-FFF2-40B4-BE49-F238E27FC236}">
                <a16:creationId xmlns:a16="http://schemas.microsoft.com/office/drawing/2014/main" id="{67A2C60F-DECD-493C-5829-960305C423FE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190242" y="1284553"/>
            <a:ext cx="9001758" cy="4288894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72860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7DF1E5D-CA1E-95AB-A462-8814E2DD6B91}"/>
              </a:ext>
            </a:extLst>
          </p:cNvPr>
          <p:cNvCxnSpPr/>
          <p:nvPr/>
        </p:nvCxnSpPr>
        <p:spPr>
          <a:xfrm flipV="1">
            <a:off x="1775616" y="0"/>
            <a:ext cx="3288752" cy="6858000"/>
          </a:xfrm>
          <a:prstGeom prst="line">
            <a:avLst/>
          </a:prstGeom>
          <a:ln>
            <a:solidFill>
              <a:schemeClr val="accent3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7FC6B87C-E329-6E34-9F47-8270135F1D76}"/>
              </a:ext>
            </a:extLst>
          </p:cNvPr>
          <p:cNvCxnSpPr/>
          <p:nvPr/>
        </p:nvCxnSpPr>
        <p:spPr>
          <a:xfrm flipH="1" flipV="1">
            <a:off x="0" y="1483360"/>
            <a:ext cx="9062720" cy="5374640"/>
          </a:xfrm>
          <a:prstGeom prst="line">
            <a:avLst/>
          </a:prstGeom>
          <a:ln>
            <a:solidFill>
              <a:schemeClr val="accent3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B83C97D2-B423-144D-48C6-4F013165349E}"/>
              </a:ext>
            </a:extLst>
          </p:cNvPr>
          <p:cNvCxnSpPr>
            <a:cxnSpLocks/>
          </p:cNvCxnSpPr>
          <p:nvPr userDrawn="1"/>
        </p:nvCxnSpPr>
        <p:spPr>
          <a:xfrm flipH="1">
            <a:off x="0" y="6109697"/>
            <a:ext cx="12192000" cy="0"/>
          </a:xfrm>
          <a:prstGeom prst="line">
            <a:avLst/>
          </a:prstGeom>
          <a:ln>
            <a:solidFill>
              <a:schemeClr val="accent3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7" name="Rectangle 16">
            <a:extLst>
              <a:ext uri="{FF2B5EF4-FFF2-40B4-BE49-F238E27FC236}">
                <a16:creationId xmlns:a16="http://schemas.microsoft.com/office/drawing/2014/main" id="{0E3DEA5A-0EA0-6821-EEDA-252AD05954E2}"/>
              </a:ext>
            </a:extLst>
          </p:cNvPr>
          <p:cNvSpPr/>
          <p:nvPr userDrawn="1"/>
        </p:nvSpPr>
        <p:spPr>
          <a:xfrm>
            <a:off x="6427485" y="3856136"/>
            <a:ext cx="3969243" cy="3001864"/>
          </a:xfrm>
          <a:prstGeom prst="rect">
            <a:avLst/>
          </a:prstGeom>
          <a:solidFill>
            <a:schemeClr val="accent3"/>
          </a:solidFill>
          <a:ln w="22225">
            <a:noFill/>
          </a:ln>
        </p:spPr>
        <p:txBody>
          <a:bodyPr vert="horz" lIns="365760" tIns="365760" rIns="365760" bIns="365760" rtlCol="0" anchor="b" anchorCtr="0">
            <a:noAutofit/>
          </a:bodyPr>
          <a:lstStyle/>
          <a:p>
            <a:pPr lvl="0">
              <a:lnSpc>
                <a:spcPct val="90000"/>
              </a:lnSpc>
              <a:spcBef>
                <a:spcPct val="0"/>
              </a:spcBef>
              <a:buNone/>
            </a:pPr>
            <a:endParaRPr lang="en-US" sz="4800" cap="all" spc="0" baseline="0" dirty="0">
              <a:ln w="28575">
                <a:noFill/>
              </a:ln>
              <a:solidFill>
                <a:schemeClr val="tx1"/>
              </a:solidFill>
              <a:latin typeface="Tw Cen MT" panose="020B0602020104020603" pitchFamily="34" charset="77"/>
              <a:ea typeface="+mj-ea"/>
              <a:cs typeface="MV Boli" panose="02000500030200090000" pitchFamily="2" charset="0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E6A27841-3309-72E9-5836-22D1ABD5868F}"/>
              </a:ext>
            </a:extLst>
          </p:cNvPr>
          <p:cNvSpPr/>
          <p:nvPr userDrawn="1"/>
        </p:nvSpPr>
        <p:spPr>
          <a:xfrm>
            <a:off x="862248" y="606403"/>
            <a:ext cx="5042952" cy="5059577"/>
          </a:xfrm>
          <a:prstGeom prst="rect">
            <a:avLst/>
          </a:prstGeom>
          <a:solidFill>
            <a:schemeClr val="accent3"/>
          </a:solidFill>
          <a:ln w="22225">
            <a:noFill/>
          </a:ln>
        </p:spPr>
        <p:txBody>
          <a:bodyPr vert="horz" lIns="365760" tIns="365760" rIns="365760" bIns="365760" rtlCol="0" anchor="b" anchorCtr="0">
            <a:noAutofit/>
          </a:bodyPr>
          <a:lstStyle/>
          <a:p>
            <a:pPr lvl="0">
              <a:lnSpc>
                <a:spcPct val="90000"/>
              </a:lnSpc>
              <a:spcBef>
                <a:spcPct val="0"/>
              </a:spcBef>
              <a:buNone/>
            </a:pPr>
            <a:endParaRPr lang="en-US" sz="4800" cap="all" spc="0" baseline="0" dirty="0">
              <a:ln w="28575">
                <a:noFill/>
              </a:ln>
              <a:solidFill>
                <a:schemeClr val="tx1"/>
              </a:solidFill>
              <a:latin typeface="Tw Cen MT" panose="020B0602020104020603" pitchFamily="34" charset="77"/>
              <a:ea typeface="+mj-ea"/>
              <a:cs typeface="MV Boli" panose="02000500030200090000" pitchFamily="2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CDBE62-6393-11E6-6D4E-DAAD8033E617}"/>
              </a:ext>
            </a:extLst>
          </p:cNvPr>
          <p:cNvSpPr>
            <a:spLocks noGrp="1"/>
          </p:cNvSpPr>
          <p:nvPr userDrawn="1">
            <p:ph type="title"/>
          </p:nvPr>
        </p:nvSpPr>
        <p:spPr>
          <a:xfrm>
            <a:off x="6427484" y="594360"/>
            <a:ext cx="3970044" cy="2834640"/>
          </a:xfrm>
          <a:ln w="22225">
            <a:solidFill>
              <a:schemeClr val="accent3"/>
            </a:solidFill>
          </a:ln>
        </p:spPr>
        <p:txBody>
          <a:bodyPr lIns="365760" tIns="365760" rIns="365760" bIns="365760"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5" name="Picture Placeholder 13">
            <a:extLst>
              <a:ext uri="{FF2B5EF4-FFF2-40B4-BE49-F238E27FC236}">
                <a16:creationId xmlns:a16="http://schemas.microsoft.com/office/drawing/2014/main" id="{427CF6A9-F87E-1E55-A97F-9DBDC8CA089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336328" y="1067906"/>
            <a:ext cx="4096394" cy="4136571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endParaRPr lang="en-US" dirty="0"/>
          </a:p>
        </p:txBody>
      </p:sp>
      <p:sp>
        <p:nvSpPr>
          <p:cNvPr id="16" name="Picture Placeholder 13">
            <a:extLst>
              <a:ext uri="{FF2B5EF4-FFF2-40B4-BE49-F238E27FC236}">
                <a16:creationId xmlns:a16="http://schemas.microsoft.com/office/drawing/2014/main" id="{A4D1DBF4-288C-AB53-8E3C-37693C926A5B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812329" y="4240060"/>
            <a:ext cx="3200354" cy="261794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51533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microsoft.com/office/2007/relationships/hdphoto" Target="../media/hdphoto1.wdp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pn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white paper with a black spot&#10;&#10;Description automatically generated with medium confidence">
            <a:extLst>
              <a:ext uri="{FF2B5EF4-FFF2-40B4-BE49-F238E27FC236}">
                <a16:creationId xmlns:a16="http://schemas.microsoft.com/office/drawing/2014/main" id="{34935673-C1BD-175D-881B-C2832CFB2206}"/>
              </a:ext>
            </a:extLst>
          </p:cNvPr>
          <p:cNvPicPr>
            <a:picLocks noChangeAspect="1"/>
          </p:cNvPicPr>
          <p:nvPr userDrawn="1"/>
        </p:nvPicPr>
        <p:blipFill>
          <a:blip r:embed="rId11">
            <a:alphaModFix amt="30000"/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sharpenSoften amount="100000"/>
                    </a14:imgEffect>
                    <a14:imgEffect>
                      <a14:brightnessContrast bright="-18000"/>
                    </a14:imgEffect>
                  </a14:imgLayer>
                </a14:imgProps>
              </a:ext>
            </a:extLst>
          </a:blip>
          <a:srcRect b="15553"/>
          <a:stretch/>
        </p:blipFill>
        <p:spPr>
          <a:xfrm>
            <a:off x="-1" y="0"/>
            <a:ext cx="12196651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04F25AF-3878-A187-F03A-43694C26FB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8A9D9D-41EB-8CEE-7B62-74579C19F6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D7253C-9DFD-F5D5-AB1B-CF552AE8743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A18671D-F1B8-C947-8A30-204220EB19DA}" type="datetimeFigureOut">
              <a:rPr lang="en-US" smtClean="0"/>
              <a:pPr/>
              <a:t>5/21/25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D2F485-EBD9-9021-85C1-AEA8FD8F6A9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DFA3B7-6E48-5396-E8B6-85167DE7BD7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D4F35DF-E30C-984A-BBFB-A912A29C011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3922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1" r:id="rId1"/>
    <p:sldLayoutId id="2147483652" r:id="rId2"/>
    <p:sldLayoutId id="2147483653" r:id="rId3"/>
    <p:sldLayoutId id="2147483654" r:id="rId4"/>
    <p:sldLayoutId id="2147483655" r:id="rId5"/>
    <p:sldLayoutId id="2147483656" r:id="rId6"/>
    <p:sldLayoutId id="2147483657" r:id="rId7"/>
    <p:sldLayoutId id="2147483658" r:id="rId8"/>
    <p:sldLayoutId id="2147483659" r:id="rId9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spc="100" baseline="0">
          <a:solidFill>
            <a:schemeClr val="tx1"/>
          </a:solidFill>
          <a:latin typeface="+mj-lt"/>
          <a:ea typeface="HGMaruGothicMPRO" panose="020F0600000000000000" pitchFamily="34" charset="-128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academia.edu/download/109098539/10.11648.j.history.20221001.16.pdf" TargetMode="External"/><Relationship Id="rId13" Type="http://schemas.openxmlformats.org/officeDocument/2006/relationships/hyperlink" Target="https://www.theseus.fi/bitstream/handle/10024/506322/Myllynen_Topias.pdf?sequence=2" TargetMode="External"/><Relationship Id="rId18" Type="http://schemas.openxmlformats.org/officeDocument/2006/relationships/hyperlink" Target="https://sciendo.com/pdf/10.2478/orga-2024-0002" TargetMode="External"/><Relationship Id="rId3" Type="http://schemas.openxmlformats.org/officeDocument/2006/relationships/hyperlink" Target="https://acityajournal.com/index.php/ijssc/article/download/104/459" TargetMode="External"/><Relationship Id="rId21" Type="http://schemas.openxmlformats.org/officeDocument/2006/relationships/hyperlink" Target="https://www.mdpi.com/1660-4601/20/3/2302/pdf" TargetMode="External"/><Relationship Id="rId7" Type="http://schemas.openxmlformats.org/officeDocument/2006/relationships/hyperlink" Target="https://www.researchgate.net/profile/Constantina_Skanavis/publication/355354526_SkyrosIsland_in_the_Front_Line_of_Sustainable_Development_Promotion/links/61c1c81952bd3c7e05816d83/SkyrosIsland-in-the-Front-Line-of-Sustainable-Development-Promotion.pdf" TargetMode="External"/><Relationship Id="rId12" Type="http://schemas.openxmlformats.org/officeDocument/2006/relationships/hyperlink" Target="https://www.scielo.br/j/bbr/a/qqTKS5ZhHXb6yxNfqSjSK5w/?format=pdf&amp;lang=en" TargetMode="External"/><Relationship Id="rId17" Type="http://schemas.openxmlformats.org/officeDocument/2006/relationships/hyperlink" Target="https://www.sciencedirect.com/science/article/pii/S0148296322000613" TargetMode="External"/><Relationship Id="rId2" Type="http://schemas.openxmlformats.org/officeDocument/2006/relationships/hyperlink" Target="https://www.researchgate.net/profile/Anurag-Chaturvedi-7/publication/389264225_Tech-Driven_Transformation_Unravelling_the_Role_of_Artificial_Intelligence_in_Shaping_Strategic_Decision-Making/links/67cff37ad75970006507a0bc/Tech-Driven-Transformation-Unravelling-the-Role-of-Artificial-Intelligence-in-Shaping-Strategic-Decision-Making.pdf" TargetMode="External"/><Relationship Id="rId16" Type="http://schemas.openxmlformats.org/officeDocument/2006/relationships/hyperlink" Target="https://www.theseus.fi/bitstream/handle/10024/810679/Paananen_Vilma.pdf?sequence=2" TargetMode="External"/><Relationship Id="rId20" Type="http://schemas.openxmlformats.org/officeDocument/2006/relationships/hyperlink" Target="https://ira.lib.polyu.edu.hk/bitstream/10397/107301/1/Song_Can_Nudging_Affect.pdf" TargetMode="External"/><Relationship Id="rId1" Type="http://schemas.openxmlformats.org/officeDocument/2006/relationships/slideLayout" Target="../slideLayouts/slideLayout9.xml"/><Relationship Id="rId6" Type="http://schemas.openxmlformats.org/officeDocument/2006/relationships/hyperlink" Target="https://repository.nwu.ac.za/bitstream/handle/10394/37351/Govender_V.pdf?sequence=1" TargetMode="External"/><Relationship Id="rId11" Type="http://schemas.openxmlformats.org/officeDocument/2006/relationships/hyperlink" Target="https://www.researchgate.net/profile/Mohiuddin-Noor/publication/381040610_INNOVATION_IN_THE_TOURISM_INDUSTRY_HOW_ARTIFICIAL_INTELLIGENCE_IS_RESHAPING_THE_MANAGEMENT_OF_MEETINGS_EVENTS/links/665a39eb479366623a35eaca/INNOVATION-IN-THE-TOURISM-INDUSTRY-HOW-ARTIFICIAL-INTELLIGENCE-IS-RESHAPING-THE-MANAGEMENT-OF-MEETINGS-EVENTS.pdf" TargetMode="External"/><Relationship Id="rId5" Type="http://schemas.openxmlformats.org/officeDocument/2006/relationships/hyperlink" Target="https://www.mdpi.com/2071-1050/14/4/2009/pdf" TargetMode="External"/><Relationship Id="rId15" Type="http://schemas.openxmlformats.org/officeDocument/2006/relationships/hyperlink" Target="https://www.mdpi.com/1660-4601/18/5/2680/pdf" TargetMode="External"/><Relationship Id="rId10" Type="http://schemas.openxmlformats.org/officeDocument/2006/relationships/hyperlink" Target="https://www.researchgate.net/profile/Ruchi-Mishra-5/publication/375896518_Digital_orientation_digital_eco-innovation_and_circular_economy_in_the_context_of_sustainable_development_goals/links/6718ef4eacba566ad5f9e6f3/Digital-orientation-digital-eco-innovation-and-circular-economy-in-the-context-of-sustainable-development-goals.pdf" TargetMode="External"/><Relationship Id="rId19" Type="http://schemas.openxmlformats.org/officeDocument/2006/relationships/hyperlink" Target="https://www.journals.eanso.org/index.php/ajthm/article/download/1034/1446" TargetMode="External"/><Relationship Id="rId4" Type="http://schemas.openxmlformats.org/officeDocument/2006/relationships/hyperlink" Target="https://www.researchgate.net/profile/Catur-Harsito/publication/364619776_Financial_Feasibility_of_Modification_Workshop_Case_Studies_Be-Modified/links/63cf50c76fe15d6a57428e1c/Financial-Feasibility-of-Modification-Workshop-Case-Studies-Be-Modified.pdf" TargetMode="External"/><Relationship Id="rId9" Type="http://schemas.openxmlformats.org/officeDocument/2006/relationships/hyperlink" Target="https://www.researchgate.net/profile/Nick-Clifton/publication/372490013_Applying_The_Model_of_Event_Portfolio_Tourism_Leverage_A_Study_of_The_Volvo_Ocean_Race_in_Cardiff_UK/links/64e36f760453074fbda5166b/Applying-the-Model-of-Event-Portfolio-Tourism-Leverage-A-Study-of-the-Volvo-Ocean-Race-in-Cardiff-UK.pdf" TargetMode="External"/><Relationship Id="rId14" Type="http://schemas.openxmlformats.org/officeDocument/2006/relationships/hyperlink" Target="https://www.researchgate.net/profile/Abayomi-Jegede/publication/378892166_Artificial_Intelligence_of_Things_AIoT_Solutions_for_Sustainable_Agriculture_and_Food_Security/links/66182f2866ba7e2359bede13/Artificial-Intelligence-of-Things-AIoT-Solutions-for-Sustainable-Agriculture-and-Food-Security.pdf" TargetMode="External"/><Relationship Id="rId22" Type="http://schemas.openxmlformats.org/officeDocument/2006/relationships/hyperlink" Target="https://journals.plos.org/plosone/article/file?id=10.1371/journal.pone.0264899&amp;type=printabl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/>
          <p:cNvSpPr txBox="1"/>
          <p:nvPr/>
        </p:nvSpPr>
        <p:spPr>
          <a:xfrm>
            <a:off x="1970690" y="1497724"/>
            <a:ext cx="7583213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Programme: International Hotel Management (BA)</a:t>
            </a:r>
            <a:endParaRPr lang="en-US" sz="2000" dirty="0"/>
          </a:p>
          <a:p>
            <a:pPr algn="ctr"/>
            <a:r>
              <a:rPr lang="en-GB" sz="2000" b="1" dirty="0"/>
              <a:t>Module: International Meetings Management for the Hotel Industry</a:t>
            </a:r>
            <a:endParaRPr lang="en-US" sz="2000" dirty="0"/>
          </a:p>
          <a:p>
            <a:pPr algn="ctr"/>
            <a:r>
              <a:rPr lang="en-GB" sz="2000" dirty="0"/>
              <a:t> </a:t>
            </a:r>
            <a:endParaRPr lang="en-US" sz="2000" dirty="0"/>
          </a:p>
          <a:p>
            <a:pPr algn="ctr"/>
            <a:r>
              <a:rPr lang="en-GB" sz="2000" b="1" dirty="0"/>
              <a:t>Module code: BMIH6007</a:t>
            </a:r>
            <a:endParaRPr lang="en-US" sz="2000" dirty="0"/>
          </a:p>
          <a:p>
            <a:pPr algn="ctr"/>
            <a:r>
              <a:rPr lang="en-GB" sz="2000" dirty="0"/>
              <a:t> </a:t>
            </a:r>
            <a:endParaRPr lang="en-US" sz="2000" dirty="0"/>
          </a:p>
          <a:p>
            <a:pPr algn="ctr"/>
            <a:r>
              <a:rPr lang="en-GB" sz="2000" b="1" dirty="0"/>
              <a:t>Lecturer: Kathryn Roberts</a:t>
            </a:r>
            <a:endParaRPr lang="en-US" sz="2000" dirty="0"/>
          </a:p>
          <a:p>
            <a:pPr algn="ctr"/>
            <a:r>
              <a:rPr lang="en-GB" sz="2000" dirty="0"/>
              <a:t> </a:t>
            </a:r>
            <a:endParaRPr lang="en-US" sz="2000" dirty="0"/>
          </a:p>
          <a:p>
            <a:pPr algn="ctr"/>
            <a:r>
              <a:rPr lang="en-GB" sz="2000" b="1" dirty="0"/>
              <a:t>Assignment Title: Assignment 1: Feasibility Plan for an International Meeting/Event</a:t>
            </a:r>
            <a:endParaRPr lang="en-US" sz="2000" dirty="0"/>
          </a:p>
          <a:p>
            <a:pPr algn="ctr"/>
            <a:r>
              <a:rPr lang="en-GB" sz="2000" dirty="0"/>
              <a:t> </a:t>
            </a:r>
            <a:endParaRPr lang="en-US" sz="2000" dirty="0"/>
          </a:p>
          <a:p>
            <a:pPr algn="ctr"/>
            <a:r>
              <a:rPr lang="en-GB" sz="2000" b="1" dirty="0"/>
              <a:t>Student name: Sabbir Ansar Hussain</a:t>
            </a:r>
            <a:endParaRPr lang="en-US" sz="2000" dirty="0"/>
          </a:p>
          <a:p>
            <a:pPr algn="ctr"/>
            <a:r>
              <a:rPr lang="en-GB" sz="2000" b="1" dirty="0"/>
              <a:t>Student ID number: 2233891</a:t>
            </a:r>
            <a:endParaRPr lang="en-US" sz="2000" dirty="0"/>
          </a:p>
          <a:p>
            <a:pPr algn="ctr"/>
            <a:endParaRPr lang="en-US" sz="2000" dirty="0"/>
          </a:p>
          <a:p>
            <a:pPr algn="ctr"/>
            <a:endParaRPr lang="en-GB" sz="2000" dirty="0"/>
          </a:p>
        </p:txBody>
      </p:sp>
      <p:pic>
        <p:nvPicPr>
          <p:cNvPr id="12" name="Picture 11" descr="https://lh7-rt.googleusercontent.com/docsz/AD_4nXfB7BtwAdzyPXJZC_8slprnwcbbFMK3B71B0pSYV2oZJq85RVqGP70K6ax1uKzKmSVliBAZ6CuECVs61dY6GNEhpa4s26J142yf4Opi3gi4fsmtn9Zv1Mju8pC5g9yyAglXBDJphg?key=NKd8fi8ygMMGLYyE_8OnEQ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24704" y="398573"/>
            <a:ext cx="2718565" cy="9414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0335947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1CE9B7A-D7B8-6133-BEE2-0D84BE8608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66546" y="863598"/>
            <a:ext cx="5244838" cy="571664"/>
          </a:xfrm>
        </p:spPr>
        <p:txBody>
          <a:bodyPr/>
          <a:lstStyle/>
          <a:p>
            <a:r>
              <a:rPr lang="en-US" dirty="0"/>
              <a:t>Second slide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981967" y="2825781"/>
            <a:ext cx="1012146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1600" b="1" dirty="0"/>
              <a:t>I confirm that I have not used any AI tools in the research and creation of this assignment. I confirm that I have not presented any AI generated materials as my own work. I confirm I have copies of my drafts, notes, and other resources I used, which I may be asked to provide in evidence.</a:t>
            </a:r>
            <a:endParaRPr lang="en-US" sz="1600" b="1" dirty="0"/>
          </a:p>
          <a:p>
            <a:pPr>
              <a:lnSpc>
                <a:spcPct val="150000"/>
              </a:lnSpc>
            </a:pPr>
            <a:endParaRPr lang="en-GB" sz="1600" b="1" dirty="0"/>
          </a:p>
        </p:txBody>
      </p:sp>
    </p:spTree>
    <p:extLst>
      <p:ext uri="{BB962C8B-B14F-4D97-AF65-F5344CB8AC3E}">
        <p14:creationId xmlns:p14="http://schemas.microsoft.com/office/powerpoint/2010/main" val="36269169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 hidden="1">
            <a:extLst>
              <a:ext uri="{FF2B5EF4-FFF2-40B4-BE49-F238E27FC236}">
                <a16:creationId xmlns:a16="http://schemas.microsoft.com/office/drawing/2014/main" id="{56B7F10E-A133-92B5-8078-FD432FD2B0FA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838200" y="-1325563"/>
            <a:ext cx="10515600" cy="132556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Slide 3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41434" y="488731"/>
            <a:ext cx="32004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Introduction</a:t>
            </a:r>
            <a:r>
              <a:rPr lang="en-GB" b="1" dirty="0"/>
              <a:t> 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269590" y="1102177"/>
            <a:ext cx="5044966" cy="5115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just" fontAlgn="base">
              <a:lnSpc>
                <a:spcPct val="150000"/>
              </a:lnSpc>
              <a:buFont typeface="Wingdings" pitchFamily="2" charset="2"/>
              <a:buChar char="q"/>
            </a:pPr>
            <a:r>
              <a:rPr lang="en-GB" sz="2000" dirty="0"/>
              <a:t>A global Cooperative MICE event- for 3 days - Croeso Cymru. </a:t>
            </a:r>
            <a:endParaRPr lang="en-US" sz="2000" dirty="0"/>
          </a:p>
          <a:p>
            <a:pPr lvl="0" algn="just" fontAlgn="base">
              <a:lnSpc>
                <a:spcPct val="150000"/>
              </a:lnSpc>
              <a:buFont typeface="Wingdings" pitchFamily="2" charset="2"/>
              <a:buChar char="q"/>
            </a:pPr>
            <a:r>
              <a:rPr lang="en-GB" sz="2000" dirty="0"/>
              <a:t>Croeso year alongside the hospitality of Welsh will be celebrated. </a:t>
            </a:r>
            <a:endParaRPr lang="en-US" sz="2000" dirty="0"/>
          </a:p>
          <a:p>
            <a:pPr lvl="0" algn="just" fontAlgn="base">
              <a:lnSpc>
                <a:spcPct val="150000"/>
              </a:lnSpc>
              <a:buFont typeface="Wingdings" pitchFamily="2" charset="2"/>
              <a:buChar char="q"/>
            </a:pPr>
            <a:r>
              <a:rPr lang="en-GB" sz="2000" dirty="0"/>
              <a:t>Cardiff related to key cultural immersion and networking. </a:t>
            </a:r>
            <a:endParaRPr lang="en-US" sz="2000" dirty="0"/>
          </a:p>
          <a:p>
            <a:pPr lvl="0" algn="just" fontAlgn="base">
              <a:lnSpc>
                <a:spcPct val="150000"/>
              </a:lnSpc>
              <a:buFont typeface="Wingdings" pitchFamily="2" charset="2"/>
              <a:buChar char="q"/>
            </a:pPr>
            <a:r>
              <a:rPr lang="en-GB" sz="2000" dirty="0"/>
              <a:t>In connection with a significant business centre- Wales will be aided. </a:t>
            </a:r>
            <a:endParaRPr lang="en-US" sz="2000" dirty="0"/>
          </a:p>
          <a:p>
            <a:pPr algn="just">
              <a:lnSpc>
                <a:spcPct val="150000"/>
              </a:lnSpc>
              <a:buFont typeface="Wingdings" pitchFamily="2" charset="2"/>
              <a:buChar char="q"/>
            </a:pPr>
            <a:r>
              <a:rPr lang="en-GB" sz="2000" dirty="0"/>
              <a:t>ICC Wales Venue </a:t>
            </a:r>
          </a:p>
          <a:p>
            <a:pPr algn="just">
              <a:lnSpc>
                <a:spcPct val="150000"/>
              </a:lnSpc>
              <a:buFont typeface="Wingdings" pitchFamily="2" charset="2"/>
              <a:buChar char="q"/>
            </a:pPr>
            <a:r>
              <a:rPr lang="en-GB" sz="2000" dirty="0"/>
              <a:t>Opening by Lord Mayor Helen Lloyd Jones</a:t>
            </a:r>
          </a:p>
          <a:p>
            <a:pPr algn="just">
              <a:lnSpc>
                <a:spcPct val="150000"/>
              </a:lnSpc>
              <a:buFont typeface="Wingdings" pitchFamily="2" charset="2"/>
              <a:buChar char="q"/>
            </a:pPr>
            <a:r>
              <a:rPr lang="en-GB" sz="2000" dirty="0"/>
              <a:t>Special Guest Princess Of Wales (William)</a:t>
            </a:r>
          </a:p>
        </p:txBody>
      </p:sp>
      <p:pic>
        <p:nvPicPr>
          <p:cNvPr id="10242" name="Picture 2" descr="Year of Croeso: Weather-Proofing Fund for Tourism Attractions 2025-2026 »  News » Cardiff Music City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319892" y="2128345"/>
            <a:ext cx="5349765" cy="200616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8038163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 hidden="1">
            <a:extLst>
              <a:ext uri="{FF2B5EF4-FFF2-40B4-BE49-F238E27FC236}">
                <a16:creationId xmlns:a16="http://schemas.microsoft.com/office/drawing/2014/main" id="{174C706D-0F97-6ABC-C55D-19860CFE12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Slide 4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394138" y="551793"/>
            <a:ext cx="7630510" cy="5799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1" dirty="0"/>
              <a:t>Event Content and Context </a:t>
            </a:r>
            <a:endParaRPr lang="en-GB" sz="2400" dirty="0"/>
          </a:p>
        </p:txBody>
      </p:sp>
      <p:sp>
        <p:nvSpPr>
          <p:cNvPr id="11" name="TextBox 10"/>
          <p:cNvSpPr txBox="1"/>
          <p:nvPr/>
        </p:nvSpPr>
        <p:spPr>
          <a:xfrm>
            <a:off x="283779" y="1639614"/>
            <a:ext cx="4997669" cy="5443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just" fontAlgn="base">
              <a:lnSpc>
                <a:spcPct val="150000"/>
              </a:lnSpc>
              <a:buFont typeface="Wingdings" pitchFamily="2" charset="2"/>
              <a:buChar char="q"/>
            </a:pPr>
            <a:r>
              <a:rPr lang="en-GB" dirty="0"/>
              <a:t>In Cardiff- a corporate event will be held for 3 days. </a:t>
            </a:r>
            <a:endParaRPr lang="en-US" dirty="0"/>
          </a:p>
          <a:p>
            <a:pPr lvl="0" algn="just" fontAlgn="base">
              <a:lnSpc>
                <a:spcPct val="150000"/>
              </a:lnSpc>
              <a:buFont typeface="Wingdings" pitchFamily="2" charset="2"/>
              <a:buChar char="q"/>
            </a:pPr>
            <a:r>
              <a:rPr lang="en-GB" dirty="0"/>
              <a:t>Welsh music, cultural performances, entertainment and food. </a:t>
            </a:r>
            <a:endParaRPr lang="en-US" dirty="0"/>
          </a:p>
          <a:p>
            <a:pPr lvl="0" algn="just" fontAlgn="base">
              <a:lnSpc>
                <a:spcPct val="150000"/>
              </a:lnSpc>
              <a:buFont typeface="Wingdings" pitchFamily="2" charset="2"/>
              <a:buChar char="q"/>
            </a:pPr>
            <a:r>
              <a:rPr lang="en-GB" dirty="0"/>
              <a:t>Panel discussions, networking along with B2B matchmaking. </a:t>
            </a:r>
            <a:endParaRPr lang="en-US" dirty="0"/>
          </a:p>
          <a:p>
            <a:pPr lvl="0" algn="just" fontAlgn="base">
              <a:lnSpc>
                <a:spcPct val="150000"/>
              </a:lnSpc>
              <a:buFont typeface="Wingdings" pitchFamily="2" charset="2"/>
              <a:buChar char="q"/>
            </a:pPr>
            <a:r>
              <a:rPr lang="en-GB" dirty="0"/>
              <a:t>Croeso year regarding programs will be oriented. </a:t>
            </a:r>
            <a:endParaRPr lang="en-US" dirty="0"/>
          </a:p>
          <a:p>
            <a:pPr lvl="0" algn="just" fontAlgn="base">
              <a:lnSpc>
                <a:spcPct val="150000"/>
              </a:lnSpc>
              <a:buFont typeface="Wingdings" pitchFamily="2" charset="2"/>
              <a:buChar char="q"/>
            </a:pPr>
            <a:r>
              <a:rPr lang="en-GB" dirty="0"/>
              <a:t>Tourism and business opportunities in Wales will be demonstrated. </a:t>
            </a:r>
          </a:p>
          <a:p>
            <a:pPr lvl="0" algn="just" fontAlgn="base">
              <a:lnSpc>
                <a:spcPct val="150000"/>
              </a:lnSpc>
              <a:buFont typeface="Wingdings" pitchFamily="2" charset="2"/>
              <a:buChar char="q"/>
            </a:pPr>
            <a:r>
              <a:rPr lang="en-GB" dirty="0"/>
              <a:t>Local business will be the heart of the catering .</a:t>
            </a:r>
          </a:p>
          <a:p>
            <a:pPr lvl="0" algn="just" fontAlgn="base">
              <a:lnSpc>
                <a:spcPct val="150000"/>
              </a:lnSpc>
              <a:buFont typeface="Wingdings" pitchFamily="2" charset="2"/>
              <a:buChar char="q"/>
            </a:pPr>
            <a:r>
              <a:rPr lang="en-GB" dirty="0"/>
              <a:t>Local hotels will be available for discounted rates for guest.</a:t>
            </a:r>
            <a:endParaRPr lang="en-US" dirty="0"/>
          </a:p>
          <a:p>
            <a:pPr algn="just">
              <a:lnSpc>
                <a:spcPct val="150000"/>
              </a:lnSpc>
              <a:buFont typeface="Wingdings" pitchFamily="2" charset="2"/>
              <a:buChar char="q"/>
            </a:pPr>
            <a:endParaRPr lang="en-GB" dirty="0"/>
          </a:p>
        </p:txBody>
      </p:sp>
      <p:pic>
        <p:nvPicPr>
          <p:cNvPr id="9218" name="Picture 2" descr="Croeso', welcome sign, The National Eisteddfod of Wales , held near Meifod  village in Powys, mid Wales, August 2015 Stock Photo - Alamy"/>
          <p:cNvPicPr>
            <a:picLocks noChangeAspect="1" noChangeArrowheads="1"/>
          </p:cNvPicPr>
          <p:nvPr/>
        </p:nvPicPr>
        <p:blipFill>
          <a:blip r:embed="rId3"/>
          <a:srcRect b="10238"/>
          <a:stretch>
            <a:fillRect/>
          </a:stretch>
        </p:blipFill>
        <p:spPr bwMode="auto">
          <a:xfrm>
            <a:off x="6321972" y="1756652"/>
            <a:ext cx="4508596" cy="297300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3321940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12"/>
          <p:cNvSpPr txBox="1"/>
          <p:nvPr/>
        </p:nvSpPr>
        <p:spPr>
          <a:xfrm>
            <a:off x="220717" y="299545"/>
            <a:ext cx="3011214" cy="5799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1" dirty="0"/>
              <a:t>Market Factors  </a:t>
            </a:r>
            <a:endParaRPr lang="en-GB" sz="2400" dirty="0"/>
          </a:p>
        </p:txBody>
      </p:sp>
      <p:sp>
        <p:nvSpPr>
          <p:cNvPr id="14" name="TextBox 13"/>
          <p:cNvSpPr txBox="1"/>
          <p:nvPr/>
        </p:nvSpPr>
        <p:spPr>
          <a:xfrm>
            <a:off x="283779" y="1466193"/>
            <a:ext cx="4966138" cy="50285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just" fontAlgn="base">
              <a:lnSpc>
                <a:spcPct val="150000"/>
              </a:lnSpc>
              <a:buFont typeface="Wingdings" pitchFamily="2" charset="2"/>
              <a:buChar char="q"/>
            </a:pPr>
            <a:r>
              <a:rPr lang="en-GB" dirty="0"/>
              <a:t>A suitable tourism and business destination- Wales. </a:t>
            </a:r>
            <a:endParaRPr lang="en-US" dirty="0"/>
          </a:p>
          <a:p>
            <a:pPr lvl="0" algn="just" fontAlgn="base">
              <a:lnSpc>
                <a:spcPct val="150000"/>
              </a:lnSpc>
              <a:buFont typeface="Wingdings" pitchFamily="2" charset="2"/>
              <a:buChar char="q"/>
            </a:pPr>
            <a:r>
              <a:rPr lang="en-GB" dirty="0"/>
              <a:t>Decision-makers, global business professionals along with investors will be included in the target market. </a:t>
            </a:r>
            <a:endParaRPr lang="en-US" dirty="0"/>
          </a:p>
          <a:p>
            <a:pPr lvl="0" algn="just" fontAlgn="base">
              <a:lnSpc>
                <a:spcPct val="150000"/>
              </a:lnSpc>
              <a:buFont typeface="Wingdings" pitchFamily="2" charset="2"/>
              <a:buChar char="q"/>
            </a:pPr>
            <a:r>
              <a:rPr lang="en-GB" dirty="0"/>
              <a:t>Competitors: Edinburgh, London based foremost MICE events. </a:t>
            </a:r>
            <a:endParaRPr lang="en-US" dirty="0"/>
          </a:p>
          <a:p>
            <a:pPr lvl="0" algn="just" fontAlgn="base">
              <a:lnSpc>
                <a:spcPct val="150000"/>
              </a:lnSpc>
              <a:buFont typeface="Wingdings" pitchFamily="2" charset="2"/>
              <a:buChar char="q"/>
            </a:pPr>
            <a:r>
              <a:rPr lang="en-GB" dirty="0"/>
              <a:t>In terms of involving brands- key sponsorship opportunities. </a:t>
            </a:r>
            <a:endParaRPr lang="en-US" dirty="0"/>
          </a:p>
          <a:p>
            <a:pPr lvl="0" algn="just" fontAlgn="base">
              <a:lnSpc>
                <a:spcPct val="150000"/>
              </a:lnSpc>
              <a:buFont typeface="Wingdings" pitchFamily="2" charset="2"/>
              <a:buChar char="q"/>
            </a:pPr>
            <a:r>
              <a:rPr lang="en-GB" dirty="0"/>
              <a:t>Tourism boards of Welsh- significance alliances and digital marketing. </a:t>
            </a:r>
            <a:endParaRPr lang="en-US" dirty="0"/>
          </a:p>
          <a:p>
            <a:pPr algn="just">
              <a:lnSpc>
                <a:spcPct val="150000"/>
              </a:lnSpc>
              <a:buFont typeface="Wingdings" pitchFamily="2" charset="2"/>
              <a:buChar char="q"/>
            </a:pPr>
            <a:endParaRPr lang="en-GB" dirty="0"/>
          </a:p>
        </p:txBody>
      </p:sp>
      <p:pic>
        <p:nvPicPr>
          <p:cNvPr id="8194" name="Picture 2" descr="What Is a Target Market and How Do You Find Yours? (2023) - Shopify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511157" y="1985926"/>
            <a:ext cx="5212049" cy="273858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7031868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 hidden="1">
            <a:extLst>
              <a:ext uri="{FF2B5EF4-FFF2-40B4-BE49-F238E27FC236}">
                <a16:creationId xmlns:a16="http://schemas.microsoft.com/office/drawing/2014/main" id="{907DC389-297A-51C0-C923-BCC63180C7EE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838200" y="-1325563"/>
            <a:ext cx="10515600" cy="132556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Slide 6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36483" y="394138"/>
            <a:ext cx="5612524" cy="5799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b="1" dirty="0"/>
              <a:t>Budget Online &amp; Functional Feasibility </a:t>
            </a:r>
            <a:endParaRPr lang="en-GB" sz="2400" dirty="0"/>
          </a:p>
        </p:txBody>
      </p:sp>
      <p:sp>
        <p:nvSpPr>
          <p:cNvPr id="10" name="TextBox 9"/>
          <p:cNvSpPr txBox="1"/>
          <p:nvPr/>
        </p:nvSpPr>
        <p:spPr>
          <a:xfrm>
            <a:off x="236483" y="1513490"/>
            <a:ext cx="5549462" cy="55659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just" fontAlgn="base">
              <a:lnSpc>
                <a:spcPct val="150000"/>
              </a:lnSpc>
              <a:buFont typeface="Wingdings" pitchFamily="2" charset="2"/>
              <a:buChar char="q"/>
            </a:pPr>
            <a:r>
              <a:rPr lang="en-GB" sz="2400" b="1" dirty="0"/>
              <a:t>Entertainment &amp; talent: </a:t>
            </a:r>
            <a:r>
              <a:rPr lang="en-GB" sz="2400" dirty="0"/>
              <a:t>Speakers and Welsh performers. </a:t>
            </a:r>
            <a:endParaRPr lang="en-US" sz="2400" dirty="0"/>
          </a:p>
          <a:p>
            <a:pPr lvl="0" algn="just" fontAlgn="base">
              <a:lnSpc>
                <a:spcPct val="150000"/>
              </a:lnSpc>
              <a:buFont typeface="Wingdings" pitchFamily="2" charset="2"/>
              <a:buChar char="q"/>
            </a:pPr>
            <a:r>
              <a:rPr lang="en-GB" sz="2400" b="1" dirty="0"/>
              <a:t>Marketing: </a:t>
            </a:r>
            <a:r>
              <a:rPr lang="en-GB" sz="2400" dirty="0"/>
              <a:t>Influencers and digital programs. </a:t>
            </a:r>
            <a:endParaRPr lang="en-US" sz="2400" dirty="0"/>
          </a:p>
          <a:p>
            <a:pPr lvl="0" algn="just" fontAlgn="base">
              <a:lnSpc>
                <a:spcPct val="150000"/>
              </a:lnSpc>
              <a:buFont typeface="Wingdings" pitchFamily="2" charset="2"/>
              <a:buChar char="q"/>
            </a:pPr>
            <a:r>
              <a:rPr lang="en-GB" sz="2400" b="1" dirty="0"/>
              <a:t>Venue costs: </a:t>
            </a:r>
            <a:r>
              <a:rPr lang="en-GB" sz="2400" dirty="0"/>
              <a:t>ICC Wales. </a:t>
            </a:r>
            <a:endParaRPr lang="en-US" sz="2400" dirty="0"/>
          </a:p>
          <a:p>
            <a:pPr lvl="0" algn="just" fontAlgn="base">
              <a:lnSpc>
                <a:spcPct val="150000"/>
              </a:lnSpc>
              <a:buFont typeface="Wingdings" pitchFamily="2" charset="2"/>
              <a:buChar char="q"/>
            </a:pPr>
            <a:r>
              <a:rPr lang="en-GB" sz="2400" b="1" dirty="0"/>
              <a:t>Revenue: </a:t>
            </a:r>
            <a:r>
              <a:rPr lang="en-GB" sz="2400" dirty="0"/>
              <a:t>Exhibitor fees, sponsorships along with the sales of tickets. </a:t>
            </a:r>
            <a:endParaRPr lang="en-US" sz="2400" dirty="0"/>
          </a:p>
          <a:p>
            <a:pPr lvl="0" algn="just" fontAlgn="base">
              <a:lnSpc>
                <a:spcPct val="150000"/>
              </a:lnSpc>
              <a:buFont typeface="Wingdings" pitchFamily="2" charset="2"/>
              <a:buChar char="q"/>
            </a:pPr>
            <a:r>
              <a:rPr lang="en-GB" sz="2400" b="1" dirty="0"/>
              <a:t>Technology infrastructure: </a:t>
            </a:r>
            <a:r>
              <a:rPr lang="en-GB" sz="2400" dirty="0"/>
              <a:t>Hybrid choices, AV and Wi-Fi. </a:t>
            </a:r>
            <a:endParaRPr lang="en-US" sz="2400" dirty="0"/>
          </a:p>
          <a:p>
            <a:pPr algn="just">
              <a:lnSpc>
                <a:spcPct val="150000"/>
              </a:lnSpc>
              <a:buFont typeface="Wingdings" pitchFamily="2" charset="2"/>
              <a:buChar char="q"/>
            </a:pPr>
            <a:endParaRPr lang="en-GB" sz="2400" dirty="0"/>
          </a:p>
        </p:txBody>
      </p:sp>
      <p:graphicFrame>
        <p:nvGraphicFramePr>
          <p:cNvPr id="11" name="Table 10"/>
          <p:cNvGraphicFramePr>
            <a:graphicFrameLocks noGrp="1"/>
          </p:cNvGraphicFramePr>
          <p:nvPr/>
        </p:nvGraphicFramePr>
        <p:xfrm>
          <a:off x="6763407" y="677916"/>
          <a:ext cx="4874172" cy="5580997"/>
        </p:xfrm>
        <a:graphic>
          <a:graphicData uri="http://schemas.openxmlformats.org/drawingml/2006/table">
            <a:tbl>
              <a:tblPr/>
              <a:tblGrid>
                <a:gridCol w="162472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62472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62472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22392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200" b="1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Division 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200" b="1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Cost/Revenue 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200" b="1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Amount 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22392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Catering 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Cost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£20,000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22392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Ticket Sales 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Revenue</a:t>
                      </a:r>
                      <a:endParaRPr lang="en-US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£25,000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22392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Venue Hire 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Cost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£50,000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22392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Exhibitor Fees 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Revenue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£10,000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22392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Tech Infrastructure 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Cost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£15,000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22392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Sponsorship Revenue 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Revenue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£60,000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879469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Promotion &amp; Marketing 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Cost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£10,000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522392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Total Costs 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n-US" sz="1100">
                        <a:latin typeface="Calibri"/>
                        <a:cs typeface="Times New Roman"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£95,000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522392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Total Revenues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endParaRPr lang="en-US" sz="1100">
                        <a:latin typeface="Calibri"/>
                        <a:cs typeface="Times New Roman"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</a:rPr>
                        <a:t>£95,000</a:t>
                      </a:r>
                      <a:endParaRPr lang="en-US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868353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 hidden="1">
            <a:extLst>
              <a:ext uri="{FF2B5EF4-FFF2-40B4-BE49-F238E27FC236}">
                <a16:creationId xmlns:a16="http://schemas.microsoft.com/office/drawing/2014/main" id="{6FD07CD6-DF48-06EB-C212-58219753169E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838200" y="-1325563"/>
            <a:ext cx="10515600" cy="132556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Slide 7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536028" y="236483"/>
            <a:ext cx="6006662" cy="5799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b="1" dirty="0"/>
              <a:t>Considerations of Key Planning </a:t>
            </a:r>
            <a:endParaRPr lang="en-GB" sz="2400" dirty="0"/>
          </a:p>
        </p:txBody>
      </p:sp>
      <p:sp>
        <p:nvSpPr>
          <p:cNvPr id="12" name="TextBox 11"/>
          <p:cNvSpPr txBox="1"/>
          <p:nvPr/>
        </p:nvSpPr>
        <p:spPr>
          <a:xfrm>
            <a:off x="504497" y="1497724"/>
            <a:ext cx="4950372" cy="55659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just" fontAlgn="base">
              <a:lnSpc>
                <a:spcPct val="150000"/>
              </a:lnSpc>
              <a:buFont typeface="Wingdings" pitchFamily="2" charset="2"/>
              <a:buChar char="q"/>
            </a:pPr>
            <a:r>
              <a:rPr lang="en-GB" sz="2400" b="1" dirty="0"/>
              <a:t>Sustainability </a:t>
            </a:r>
            <a:r>
              <a:rPr lang="en-GB" sz="2400" dirty="0"/>
              <a:t>focuses on</a:t>
            </a:r>
            <a:r>
              <a:rPr lang="en-GB" sz="2400" b="1" dirty="0"/>
              <a:t> </a:t>
            </a:r>
            <a:r>
              <a:rPr lang="en-GB" sz="2400" dirty="0"/>
              <a:t>effective travel choices that consider the reduction of harmful carbon.  </a:t>
            </a:r>
            <a:endParaRPr lang="en-US" sz="2400" dirty="0"/>
          </a:p>
          <a:p>
            <a:pPr lvl="0" algn="just" fontAlgn="base">
              <a:lnSpc>
                <a:spcPct val="150000"/>
              </a:lnSpc>
              <a:buFont typeface="Wingdings" pitchFamily="2" charset="2"/>
              <a:buChar char="q"/>
            </a:pPr>
            <a:r>
              <a:rPr lang="en-GB" sz="2400" b="1" dirty="0"/>
              <a:t>Cultural consolidation: </a:t>
            </a:r>
            <a:r>
              <a:rPr lang="en-GB" sz="2400" dirty="0"/>
              <a:t>Bilingual signage, Welsh music along with food. </a:t>
            </a:r>
            <a:endParaRPr lang="en-US" sz="2400" dirty="0"/>
          </a:p>
          <a:p>
            <a:pPr lvl="0" algn="just" fontAlgn="base">
              <a:lnSpc>
                <a:spcPct val="150000"/>
              </a:lnSpc>
              <a:buFont typeface="Wingdings" pitchFamily="2" charset="2"/>
              <a:buChar char="q"/>
            </a:pPr>
            <a:r>
              <a:rPr lang="en-GB" sz="2400" b="1" dirty="0"/>
              <a:t>Venue: </a:t>
            </a:r>
            <a:r>
              <a:rPr lang="en-GB" sz="2400" dirty="0"/>
              <a:t>ICC </a:t>
            </a:r>
            <a:r>
              <a:rPr lang="en-GB" sz="2400"/>
              <a:t>Wales </a:t>
            </a:r>
            <a:endParaRPr lang="en-US" sz="2400" dirty="0"/>
          </a:p>
          <a:p>
            <a:pPr lvl="0" algn="just" fontAlgn="base">
              <a:lnSpc>
                <a:spcPct val="150000"/>
              </a:lnSpc>
              <a:buFont typeface="Wingdings" pitchFamily="2" charset="2"/>
              <a:buChar char="q"/>
            </a:pPr>
            <a:r>
              <a:rPr lang="en-GB" sz="2400" b="1" dirty="0"/>
              <a:t>Accommodation: </a:t>
            </a:r>
            <a:r>
              <a:rPr lang="en-GB" sz="2400" dirty="0"/>
              <a:t>Close to the venue- significant hotel alliances. </a:t>
            </a:r>
            <a:endParaRPr lang="en-US" sz="2400" dirty="0"/>
          </a:p>
          <a:p>
            <a:pPr algn="just">
              <a:lnSpc>
                <a:spcPct val="150000"/>
              </a:lnSpc>
              <a:buFont typeface="Wingdings" pitchFamily="2" charset="2"/>
              <a:buChar char="q"/>
            </a:pPr>
            <a:endParaRPr lang="en-GB" sz="2400" dirty="0"/>
          </a:p>
        </p:txBody>
      </p:sp>
      <p:pic>
        <p:nvPicPr>
          <p:cNvPr id="6146" name="Picture 2" descr="How to Plan an Event: Event Planning Steps &amp; Checklist | Motion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306207" y="2117719"/>
            <a:ext cx="5513222" cy="307165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5964007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 hidden="1">
            <a:extLst>
              <a:ext uri="{FF2B5EF4-FFF2-40B4-BE49-F238E27FC236}">
                <a16:creationId xmlns:a16="http://schemas.microsoft.com/office/drawing/2014/main" id="{EFC26D3F-CD8E-2D6D-ED9A-4DCED1A9907D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838200" y="-1325563"/>
            <a:ext cx="10515600" cy="132556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Slide 8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20717" y="346841"/>
            <a:ext cx="49819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Stakeholder Analysis  </a:t>
            </a:r>
            <a:endParaRPr lang="en-GB" sz="2400" dirty="0"/>
          </a:p>
        </p:txBody>
      </p:sp>
      <p:sp>
        <p:nvSpPr>
          <p:cNvPr id="7" name="TextBox 6"/>
          <p:cNvSpPr txBox="1"/>
          <p:nvPr/>
        </p:nvSpPr>
        <p:spPr>
          <a:xfrm>
            <a:off x="378372" y="1308538"/>
            <a:ext cx="4871545" cy="4653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just" fontAlgn="base">
              <a:lnSpc>
                <a:spcPct val="150000"/>
              </a:lnSpc>
              <a:buFont typeface="Wingdings" pitchFamily="2" charset="2"/>
              <a:buChar char="q"/>
            </a:pPr>
            <a:r>
              <a:rPr lang="en-GB" sz="2000" dirty="0"/>
              <a:t>British Airways, Admiral Group and PwC Wales. </a:t>
            </a:r>
            <a:endParaRPr lang="en-US" sz="2000" dirty="0"/>
          </a:p>
          <a:p>
            <a:pPr lvl="0" algn="just" fontAlgn="base">
              <a:lnSpc>
                <a:spcPct val="150000"/>
              </a:lnSpc>
              <a:buFont typeface="Wingdings" pitchFamily="2" charset="2"/>
              <a:buChar char="q"/>
            </a:pPr>
            <a:r>
              <a:rPr lang="en-GB" sz="2000" dirty="0"/>
              <a:t>Local businesses and cultural performers. </a:t>
            </a:r>
            <a:endParaRPr lang="en-US" sz="2000" dirty="0"/>
          </a:p>
          <a:p>
            <a:pPr lvl="0" algn="just" fontAlgn="base">
              <a:lnSpc>
                <a:spcPct val="150000"/>
              </a:lnSpc>
              <a:buFont typeface="Wingdings" pitchFamily="2" charset="2"/>
              <a:buChar char="q"/>
            </a:pPr>
            <a:r>
              <a:rPr lang="en-GB" sz="2000" dirty="0"/>
              <a:t>Corporate sponsors, Visit Wales alongside the impactful Welsh Government- the key stakeholders. </a:t>
            </a:r>
            <a:endParaRPr lang="en-US" sz="2000" dirty="0"/>
          </a:p>
          <a:p>
            <a:pPr lvl="0" algn="just" fontAlgn="base">
              <a:lnSpc>
                <a:spcPct val="150000"/>
              </a:lnSpc>
              <a:buFont typeface="Wingdings" pitchFamily="2" charset="2"/>
              <a:buChar char="q"/>
            </a:pPr>
            <a:r>
              <a:rPr lang="en-GB" sz="2000" dirty="0"/>
              <a:t>Execution, coordination and logistics will be included in the team of event management. </a:t>
            </a:r>
            <a:endParaRPr lang="en-US" sz="2000" dirty="0"/>
          </a:p>
          <a:p>
            <a:pPr algn="just">
              <a:lnSpc>
                <a:spcPct val="150000"/>
              </a:lnSpc>
              <a:buFont typeface="Wingdings" pitchFamily="2" charset="2"/>
              <a:buChar char="q"/>
            </a:pPr>
            <a:endParaRPr lang="en-GB" sz="2000" dirty="0"/>
          </a:p>
        </p:txBody>
      </p:sp>
      <p:pic>
        <p:nvPicPr>
          <p:cNvPr id="5122" name="Picture 2" descr="Stakeholder Analysis Template | Purple Griffon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227378" y="1795110"/>
            <a:ext cx="5426513" cy="283535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9362100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220717" y="362607"/>
            <a:ext cx="49030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Sponsorships Techniques </a:t>
            </a:r>
            <a:endParaRPr lang="en-GB" sz="2400" dirty="0"/>
          </a:p>
        </p:txBody>
      </p:sp>
      <p:sp>
        <p:nvSpPr>
          <p:cNvPr id="6" name="TextBox 5"/>
          <p:cNvSpPr txBox="1"/>
          <p:nvPr/>
        </p:nvSpPr>
        <p:spPr>
          <a:xfrm>
            <a:off x="299545" y="1261241"/>
            <a:ext cx="4855779" cy="41975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just" fontAlgn="base">
              <a:lnSpc>
                <a:spcPct val="150000"/>
              </a:lnSpc>
              <a:buFont typeface="Wingdings" pitchFamily="2" charset="2"/>
              <a:buChar char="q"/>
            </a:pPr>
            <a:r>
              <a:rPr lang="en-GB" dirty="0"/>
              <a:t>Event visibility, branding and marketing will be connected with exposure. </a:t>
            </a:r>
            <a:endParaRPr lang="en-US" dirty="0"/>
          </a:p>
          <a:p>
            <a:pPr lvl="0" algn="just" fontAlgn="base">
              <a:lnSpc>
                <a:spcPct val="150000"/>
              </a:lnSpc>
              <a:buFont typeface="Wingdings" pitchFamily="2" charset="2"/>
              <a:buChar char="q"/>
            </a:pPr>
            <a:r>
              <a:rPr lang="en-GB" dirty="0"/>
              <a:t>Brands will be tailored by sponsored packages. </a:t>
            </a:r>
            <a:endParaRPr lang="en-US" dirty="0"/>
          </a:p>
          <a:p>
            <a:pPr lvl="0" algn="just" fontAlgn="base">
              <a:lnSpc>
                <a:spcPct val="150000"/>
              </a:lnSpc>
              <a:buFont typeface="Wingdings" pitchFamily="2" charset="2"/>
              <a:buChar char="q"/>
            </a:pPr>
            <a:r>
              <a:rPr lang="en-GB" dirty="0"/>
              <a:t>Product, title and event sponsors will be included in tiered sponsorships. </a:t>
            </a:r>
            <a:endParaRPr lang="en-US" dirty="0"/>
          </a:p>
          <a:p>
            <a:pPr lvl="0" algn="just" fontAlgn="base">
              <a:lnSpc>
                <a:spcPct val="150000"/>
              </a:lnSpc>
              <a:buFont typeface="Wingdings" pitchFamily="2" charset="2"/>
              <a:buChar char="q"/>
            </a:pPr>
            <a:r>
              <a:rPr lang="en-GB" dirty="0"/>
              <a:t>Transport for Wales and British Airways will be involved in product sponsors.  </a:t>
            </a:r>
            <a:endParaRPr lang="en-US" dirty="0"/>
          </a:p>
          <a:p>
            <a:pPr lvl="0" algn="just" fontAlgn="base">
              <a:lnSpc>
                <a:spcPct val="150000"/>
              </a:lnSpc>
              <a:buFont typeface="Wingdings" pitchFamily="2" charset="2"/>
              <a:buChar char="q"/>
            </a:pPr>
            <a:r>
              <a:rPr lang="en-GB" dirty="0"/>
              <a:t>Title Sponsors: Admiral Group, Hyatt or Hilton, Principality Building society and PwC. </a:t>
            </a:r>
            <a:endParaRPr lang="en-US" dirty="0"/>
          </a:p>
          <a:p>
            <a:pPr algn="just">
              <a:lnSpc>
                <a:spcPct val="150000"/>
              </a:lnSpc>
              <a:buFont typeface="Wingdings" pitchFamily="2" charset="2"/>
              <a:buChar char="q"/>
            </a:pPr>
            <a:endParaRPr lang="en-GB" dirty="0"/>
          </a:p>
        </p:txBody>
      </p:sp>
      <p:pic>
        <p:nvPicPr>
          <p:cNvPr id="31746" name="Picture 2" descr="Marketing and Sponsorship: 6 Strategies for Event Organizers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605752" y="1176665"/>
            <a:ext cx="4376465" cy="437646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83779" y="283779"/>
            <a:ext cx="52499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Value to Attendees </a:t>
            </a:r>
            <a:endParaRPr lang="en-GB" sz="2400" dirty="0"/>
          </a:p>
        </p:txBody>
      </p:sp>
      <p:sp>
        <p:nvSpPr>
          <p:cNvPr id="5" name="TextBox 4"/>
          <p:cNvSpPr txBox="1"/>
          <p:nvPr/>
        </p:nvSpPr>
        <p:spPr>
          <a:xfrm>
            <a:off x="299545" y="1182414"/>
            <a:ext cx="5486400" cy="44579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just" fontAlgn="base">
              <a:lnSpc>
                <a:spcPct val="150000"/>
              </a:lnSpc>
              <a:buFont typeface="Wingdings" pitchFamily="2" charset="2"/>
              <a:buChar char="q"/>
            </a:pPr>
            <a:r>
              <a:rPr lang="en-GB" sz="2400" dirty="0"/>
              <a:t>Professional growth-centric workshops. </a:t>
            </a:r>
            <a:endParaRPr lang="en-US" sz="2400" dirty="0"/>
          </a:p>
          <a:p>
            <a:pPr lvl="0" algn="just" fontAlgn="base">
              <a:lnSpc>
                <a:spcPct val="150000"/>
              </a:lnSpc>
              <a:buFont typeface="Wingdings" pitchFamily="2" charset="2"/>
              <a:buChar char="q"/>
            </a:pPr>
            <a:r>
              <a:rPr lang="en-GB" sz="2400" dirty="0"/>
              <a:t>With international industry leaders- effective networking. </a:t>
            </a:r>
            <a:endParaRPr lang="en-US" sz="2400" dirty="0"/>
          </a:p>
          <a:p>
            <a:pPr lvl="0" algn="just" fontAlgn="base">
              <a:lnSpc>
                <a:spcPct val="150000"/>
              </a:lnSpc>
              <a:buFont typeface="Wingdings" pitchFamily="2" charset="2"/>
              <a:buChar char="q"/>
            </a:pPr>
            <a:r>
              <a:rPr lang="en-GB" sz="2400" dirty="0"/>
              <a:t>Concerning business growth, actionable takeaways. </a:t>
            </a:r>
            <a:endParaRPr lang="en-US" sz="2400" dirty="0"/>
          </a:p>
          <a:p>
            <a:pPr lvl="0" algn="just" fontAlgn="base">
              <a:lnSpc>
                <a:spcPct val="150000"/>
              </a:lnSpc>
              <a:buFont typeface="Wingdings" pitchFamily="2" charset="2"/>
              <a:buChar char="q"/>
            </a:pPr>
            <a:r>
              <a:rPr lang="en-GB" sz="2400" dirty="0"/>
              <a:t>Business opportunities of Wales regarding profound insights. </a:t>
            </a:r>
            <a:endParaRPr lang="en-US" sz="2400" dirty="0"/>
          </a:p>
          <a:p>
            <a:pPr algn="just">
              <a:lnSpc>
                <a:spcPct val="150000"/>
              </a:lnSpc>
              <a:buFont typeface="Wingdings" pitchFamily="2" charset="2"/>
              <a:buChar char="q"/>
            </a:pPr>
            <a:endParaRPr lang="en-GB" sz="2400" dirty="0"/>
          </a:p>
        </p:txBody>
      </p:sp>
      <p:pic>
        <p:nvPicPr>
          <p:cNvPr id="32770" name="Picture 2" descr="Your Ultimate Guide to Successfully Attending a Conference for the First  Time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90089" y="1603812"/>
            <a:ext cx="5326713" cy="317314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1119352" y="677918"/>
            <a:ext cx="60066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Sustainability &amp; Risk Management </a:t>
            </a:r>
            <a:endParaRPr lang="en-GB" sz="2400" dirty="0"/>
          </a:p>
        </p:txBody>
      </p:sp>
      <p:sp>
        <p:nvSpPr>
          <p:cNvPr id="11" name="TextBox 10"/>
          <p:cNvSpPr txBox="1"/>
          <p:nvPr/>
        </p:nvSpPr>
        <p:spPr>
          <a:xfrm>
            <a:off x="504497" y="1592317"/>
            <a:ext cx="4903075" cy="46130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just" fontAlgn="base">
              <a:lnSpc>
                <a:spcPct val="150000"/>
              </a:lnSpc>
              <a:buFont typeface="Wingdings" pitchFamily="2" charset="2"/>
              <a:buChar char="q"/>
            </a:pPr>
            <a:r>
              <a:rPr lang="en-GB" b="1" dirty="0"/>
              <a:t>Contract based flexibility: </a:t>
            </a:r>
            <a:r>
              <a:rPr lang="en-GB" dirty="0"/>
              <a:t>Sponsors and vendors. </a:t>
            </a:r>
            <a:endParaRPr lang="en-US" dirty="0"/>
          </a:p>
          <a:p>
            <a:pPr lvl="0" algn="just" fontAlgn="base">
              <a:lnSpc>
                <a:spcPct val="150000"/>
              </a:lnSpc>
              <a:buFont typeface="Wingdings" pitchFamily="2" charset="2"/>
              <a:buChar char="q"/>
            </a:pPr>
            <a:r>
              <a:rPr lang="en-GB" b="1" dirty="0"/>
              <a:t>Risk Management: </a:t>
            </a:r>
            <a:r>
              <a:rPr lang="en-GB" dirty="0"/>
              <a:t>Hybrid infrastructure and contingency planning. </a:t>
            </a:r>
            <a:endParaRPr lang="en-US" dirty="0"/>
          </a:p>
          <a:p>
            <a:pPr lvl="0" algn="just" fontAlgn="base">
              <a:lnSpc>
                <a:spcPct val="150000"/>
              </a:lnSpc>
              <a:buFont typeface="Wingdings" pitchFamily="2" charset="2"/>
              <a:buChar char="q"/>
            </a:pPr>
            <a:r>
              <a:rPr lang="en-GB" b="1" dirty="0"/>
              <a:t>Communication: </a:t>
            </a:r>
            <a:r>
              <a:rPr lang="en-GB" dirty="0"/>
              <a:t>Through event software- concurring updates. </a:t>
            </a:r>
            <a:endParaRPr lang="en-US" dirty="0"/>
          </a:p>
          <a:p>
            <a:pPr lvl="0" algn="just" fontAlgn="base">
              <a:lnSpc>
                <a:spcPct val="150000"/>
              </a:lnSpc>
              <a:buFont typeface="Wingdings" pitchFamily="2" charset="2"/>
              <a:buChar char="q"/>
            </a:pPr>
            <a:r>
              <a:rPr lang="en-GB" b="1" dirty="0"/>
              <a:t>Sustainable practices: </a:t>
            </a:r>
            <a:r>
              <a:rPr lang="en-GB" dirty="0"/>
              <a:t>Local vendors and digital materials. </a:t>
            </a:r>
            <a:endParaRPr lang="en-US" dirty="0"/>
          </a:p>
          <a:p>
            <a:pPr lvl="0" algn="just" fontAlgn="base">
              <a:lnSpc>
                <a:spcPct val="150000"/>
              </a:lnSpc>
              <a:buFont typeface="Wingdings" pitchFamily="2" charset="2"/>
              <a:buChar char="q"/>
            </a:pPr>
            <a:r>
              <a:rPr lang="en-GB" b="1" dirty="0"/>
              <a:t>Insurance coverage: </a:t>
            </a:r>
            <a:r>
              <a:rPr lang="en-GB" dirty="0"/>
              <a:t>Liability, cancellation alongside weather. </a:t>
            </a:r>
            <a:endParaRPr lang="en-US" dirty="0"/>
          </a:p>
          <a:p>
            <a:pPr algn="just">
              <a:lnSpc>
                <a:spcPct val="150000"/>
              </a:lnSpc>
              <a:buFont typeface="Wingdings" pitchFamily="2" charset="2"/>
              <a:buChar char="q"/>
            </a:pPr>
            <a:endParaRPr lang="en-GB" dirty="0"/>
          </a:p>
        </p:txBody>
      </p:sp>
      <p:sp>
        <p:nvSpPr>
          <p:cNvPr id="4098" name="AutoShape 2" descr="Sustainability As A Risk Management Tool - FasterCapital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4100" name="Picture 4" descr="Srm Sustainability Risk Management Acronym Business Stock Vector (Royalty  Free) 2023211021 | Shutterstock"/>
          <p:cNvPicPr>
            <a:picLocks noChangeAspect="1" noChangeArrowheads="1"/>
          </p:cNvPicPr>
          <p:nvPr/>
        </p:nvPicPr>
        <p:blipFill>
          <a:blip r:embed="rId3"/>
          <a:srcRect b="7403"/>
          <a:stretch>
            <a:fillRect/>
          </a:stretch>
        </p:blipFill>
        <p:spPr bwMode="auto">
          <a:xfrm>
            <a:off x="6966470" y="1313902"/>
            <a:ext cx="4220369" cy="414096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19900938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36483" y="189186"/>
            <a:ext cx="375219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Conclusion</a:t>
            </a:r>
            <a:r>
              <a:rPr lang="en-GB" b="1" dirty="0"/>
              <a:t> 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315310" y="1261241"/>
            <a:ext cx="5312980" cy="5115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just" fontAlgn="base">
              <a:lnSpc>
                <a:spcPct val="150000"/>
              </a:lnSpc>
              <a:buFont typeface="Wingdings" pitchFamily="2" charset="2"/>
              <a:buChar char="q"/>
            </a:pPr>
            <a:r>
              <a:rPr lang="en-GB" sz="2000" dirty="0"/>
              <a:t>Business excellence and Welsh hospitality will be outlined. </a:t>
            </a:r>
            <a:endParaRPr lang="en-US" sz="2000" dirty="0"/>
          </a:p>
          <a:p>
            <a:pPr lvl="0" algn="just" fontAlgn="base">
              <a:lnSpc>
                <a:spcPct val="150000"/>
              </a:lnSpc>
              <a:buFont typeface="Wingdings" pitchFamily="2" charset="2"/>
              <a:buChar char="q"/>
            </a:pPr>
            <a:r>
              <a:rPr lang="en-GB" sz="2000" dirty="0"/>
              <a:t>Functional planning and dynamic deliberate planning will strengthen this event. </a:t>
            </a:r>
            <a:endParaRPr lang="en-US" sz="2000" dirty="0"/>
          </a:p>
          <a:p>
            <a:pPr lvl="0" algn="just" fontAlgn="base">
              <a:lnSpc>
                <a:spcPct val="150000"/>
              </a:lnSpc>
              <a:buFont typeface="Wingdings" pitchFamily="2" charset="2"/>
              <a:buChar char="q"/>
            </a:pPr>
            <a:r>
              <a:rPr lang="en-GB" sz="2000" dirty="0"/>
              <a:t>Wales will be marked as an impactful global meeting destination. </a:t>
            </a:r>
            <a:endParaRPr lang="en-US" sz="2000" dirty="0"/>
          </a:p>
          <a:p>
            <a:pPr lvl="0" algn="just" fontAlgn="base">
              <a:lnSpc>
                <a:spcPct val="150000"/>
              </a:lnSpc>
              <a:buFont typeface="Wingdings" pitchFamily="2" charset="2"/>
              <a:buChar char="q"/>
            </a:pPr>
            <a:r>
              <a:rPr lang="en-GB" sz="2000" dirty="0"/>
              <a:t>Framed for social and environmental sustainability. </a:t>
            </a:r>
            <a:endParaRPr lang="en-US" sz="2000" dirty="0"/>
          </a:p>
          <a:p>
            <a:pPr algn="just">
              <a:lnSpc>
                <a:spcPct val="150000"/>
              </a:lnSpc>
              <a:buFont typeface="Wingdings" pitchFamily="2" charset="2"/>
              <a:buChar char="q"/>
            </a:pPr>
            <a:r>
              <a:rPr lang="en-GB" sz="2000" dirty="0"/>
              <a:t>Prince William Special Guest </a:t>
            </a:r>
          </a:p>
          <a:p>
            <a:pPr algn="just">
              <a:lnSpc>
                <a:spcPct val="150000"/>
              </a:lnSpc>
              <a:buFont typeface="Wingdings" pitchFamily="2" charset="2"/>
              <a:buChar char="q"/>
            </a:pPr>
            <a:r>
              <a:rPr lang="en-GB" sz="2000" dirty="0"/>
              <a:t>Local selected business to offer food different cultural items will be available </a:t>
            </a:r>
          </a:p>
        </p:txBody>
      </p:sp>
      <p:pic>
        <p:nvPicPr>
          <p:cNvPr id="27650" name="Picture 2" descr="S4C - Eisteddfod yr Urdd, 2023, Croeso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47641" y="1516904"/>
            <a:ext cx="5069161" cy="390643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204952" y="252248"/>
            <a:ext cx="27116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References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189186" y="851338"/>
            <a:ext cx="11761076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800" dirty="0"/>
              <a:t>Chaturvedi, A., Yadav, N. and Dasgupta, M., 2025. Tech-Driven Transformation: Unravelling the Role of Artificial Intelligence in Shaping Strategic Decision-Making. </a:t>
            </a:r>
            <a:r>
              <a:rPr lang="en-GB" sz="800" i="1" dirty="0"/>
              <a:t>International Journal of Human–Computer Interaction</a:t>
            </a:r>
            <a:r>
              <a:rPr lang="en-GB" sz="800" dirty="0"/>
              <a:t>, pp.1-20. Available at: </a:t>
            </a:r>
            <a:r>
              <a:rPr lang="en-GB" sz="800" dirty="0">
                <a:hlinkClick r:id="rId2"/>
              </a:rPr>
              <a:t>https://www.researchgate.net/profile/Anurag-Chaturvedi-7/publication/389264225_Tech-Driven_Transformation_Unravelling_the_Role_of_Artificial_Intelligence_in_Shaping_Strategic_Decision-Making/links/67cff37ad75970006507a0bc/Tech-Driven-Transformation-Unravelling-the-Role-of-Artificial-Intelligence-in-Shaping-Strategic-Decision-Making.pdf</a:t>
            </a:r>
            <a:r>
              <a:rPr lang="en-GB" sz="800" dirty="0"/>
              <a:t> (Accessed: 12 May 2025)</a:t>
            </a:r>
            <a:endParaRPr lang="en-US" sz="800" dirty="0"/>
          </a:p>
          <a:p>
            <a:pPr algn="just"/>
            <a:r>
              <a:rPr lang="en-GB" sz="800" dirty="0"/>
              <a:t>CHUKWU, O.J., 2023. Understanding event management through public relations prisms: The implications and the emerged paradigms. </a:t>
            </a:r>
            <a:r>
              <a:rPr lang="en-GB" sz="800" i="1" dirty="0"/>
              <a:t>Integration: Journal Of Social Sciences and Culture</a:t>
            </a:r>
            <a:r>
              <a:rPr lang="en-GB" sz="800" dirty="0"/>
              <a:t>, </a:t>
            </a:r>
            <a:r>
              <a:rPr lang="en-GB" sz="800" i="1" dirty="0"/>
              <a:t>1</a:t>
            </a:r>
            <a:r>
              <a:rPr lang="en-GB" sz="800" dirty="0"/>
              <a:t>(4), pp.122-129. Available at: </a:t>
            </a:r>
            <a:r>
              <a:rPr lang="en-GB" sz="800" dirty="0">
                <a:hlinkClick r:id="rId3"/>
              </a:rPr>
              <a:t>https://acityajournal.com/index.php/ijssc/article/download/104/459</a:t>
            </a:r>
            <a:r>
              <a:rPr lang="en-GB" sz="800" dirty="0"/>
              <a:t> (Accessed: 12 May 2025)</a:t>
            </a:r>
            <a:endParaRPr lang="en-US" sz="800" dirty="0"/>
          </a:p>
          <a:p>
            <a:pPr algn="just"/>
            <a:r>
              <a:rPr lang="en-GB" sz="800" dirty="0"/>
              <a:t>Dewanti, R.P., </a:t>
            </a:r>
            <a:r>
              <a:rPr lang="en-GB" sz="800" dirty="0" err="1"/>
              <a:t>Paryanto</a:t>
            </a:r>
            <a:r>
              <a:rPr lang="en-GB" sz="800" dirty="0"/>
              <a:t>, E., Pradana, J.A. and </a:t>
            </a:r>
            <a:r>
              <a:rPr lang="en-GB" sz="800" dirty="0" err="1"/>
              <a:t>Harsito</a:t>
            </a:r>
            <a:r>
              <a:rPr lang="en-GB" sz="800" dirty="0"/>
              <a:t>, C., 2022. Financial Feasibility of Modification Workshop Case Studies: Be-Modified. </a:t>
            </a:r>
            <a:r>
              <a:rPr lang="en-GB" sz="800" i="1" dirty="0"/>
              <a:t>International Journal of Sustainable Development &amp; Planning</a:t>
            </a:r>
            <a:r>
              <a:rPr lang="en-GB" sz="800" dirty="0"/>
              <a:t>, </a:t>
            </a:r>
            <a:r>
              <a:rPr lang="en-GB" sz="800" i="1" dirty="0"/>
              <a:t>17</a:t>
            </a:r>
            <a:r>
              <a:rPr lang="en-GB" sz="800" dirty="0"/>
              <a:t>(6). Available at: </a:t>
            </a:r>
            <a:r>
              <a:rPr lang="en-GB" sz="800" dirty="0">
                <a:hlinkClick r:id="rId4"/>
              </a:rPr>
              <a:t>https://www.researchgate.net/profile/Catur-Harsito/publication/364619776_Financial_Feasibility_of_Modification_Workshop_Case_Studies_Be-Modified/links/63cf50c76fe15d6a57428e1c/Financial-Feasibility-of-Modification-Workshop-Case-Studies-Be-Modified.pdf</a:t>
            </a:r>
            <a:r>
              <a:rPr lang="en-GB" sz="800" dirty="0"/>
              <a:t> (Accessed: 12 May 2025)</a:t>
            </a:r>
            <a:endParaRPr lang="en-US" sz="800" dirty="0"/>
          </a:p>
          <a:p>
            <a:pPr algn="just"/>
            <a:r>
              <a:rPr lang="en-GB" sz="800" dirty="0"/>
              <a:t>Dounavi, L.E., </a:t>
            </a:r>
            <a:r>
              <a:rPr lang="en-GB" sz="800" dirty="0" err="1"/>
              <a:t>Dermitzakis</a:t>
            </a:r>
            <a:r>
              <a:rPr lang="en-GB" sz="800" dirty="0"/>
              <a:t>, E., </a:t>
            </a:r>
            <a:r>
              <a:rPr lang="en-GB" sz="800" dirty="0" err="1"/>
              <a:t>Chatzistelios</a:t>
            </a:r>
            <a:r>
              <a:rPr lang="en-GB" sz="800" dirty="0"/>
              <a:t>, G. and Kirytopoulos, K., 2022. Project management for corporate events: A set of tools to manage risk and increase quality outcomes. </a:t>
            </a:r>
            <a:r>
              <a:rPr lang="en-GB" sz="800" i="1" dirty="0"/>
              <a:t>Sustainability</a:t>
            </a:r>
            <a:r>
              <a:rPr lang="en-GB" sz="800" dirty="0"/>
              <a:t>, </a:t>
            </a:r>
            <a:r>
              <a:rPr lang="en-GB" sz="800" i="1" dirty="0"/>
              <a:t>14</a:t>
            </a:r>
            <a:r>
              <a:rPr lang="en-GB" sz="800" dirty="0"/>
              <a:t>(4), p.2009. Available at: </a:t>
            </a:r>
            <a:r>
              <a:rPr lang="en-GB" sz="800" dirty="0">
                <a:hlinkClick r:id="rId5"/>
              </a:rPr>
              <a:t>https://www.mdpi.com/2071-1050/14/4/2009/pdf</a:t>
            </a:r>
            <a:r>
              <a:rPr lang="en-GB" sz="800" dirty="0"/>
              <a:t> (Accessed: 12 May 2025)</a:t>
            </a:r>
            <a:endParaRPr lang="en-US" sz="800" dirty="0"/>
          </a:p>
          <a:p>
            <a:pPr algn="just"/>
            <a:r>
              <a:rPr lang="en-GB" sz="800" dirty="0"/>
              <a:t>Govender, V., 2021. </a:t>
            </a:r>
            <a:r>
              <a:rPr lang="en-GB" sz="800" i="1" dirty="0"/>
              <a:t>Assessing the key success factors for the strategic management of corporate events: a supply-side perspective</a:t>
            </a:r>
            <a:r>
              <a:rPr lang="en-GB" sz="800" dirty="0"/>
              <a:t> (Doctoral dissertation, North-West University (South Africa)). Available at: </a:t>
            </a:r>
            <a:r>
              <a:rPr lang="en-GB" sz="800" dirty="0">
                <a:hlinkClick r:id="rId6"/>
              </a:rPr>
              <a:t>https://repository.nwu.ac.za/bitstream/handle/10394/37351/Govender_V.pdf?sequence=1</a:t>
            </a:r>
            <a:r>
              <a:rPr lang="en-GB" sz="800" dirty="0"/>
              <a:t> (Accessed: 12 May 2025)</a:t>
            </a:r>
            <a:endParaRPr lang="en-US" sz="800" dirty="0"/>
          </a:p>
          <a:p>
            <a:pPr algn="just"/>
            <a:r>
              <a:rPr lang="en-GB" sz="800" dirty="0"/>
              <a:t>Hagen, D., 2021. Sustainable event management: new perspectives for the meeting industry through innovation and digitalisation?. </a:t>
            </a:r>
            <a:r>
              <a:rPr lang="en-GB" sz="800" i="1" dirty="0"/>
              <a:t>Innovations and traditions for sustainable development</a:t>
            </a:r>
            <a:r>
              <a:rPr lang="en-GB" sz="800" dirty="0"/>
              <a:t>, pp.259-275. Available at: </a:t>
            </a:r>
            <a:r>
              <a:rPr lang="en-GB" sz="800" dirty="0">
                <a:hlinkClick r:id="rId7"/>
              </a:rPr>
              <a:t>https://www.researchgate.net/profile/Constantina_Skanavis/publication/355354526_SkyrosIsland_in_the_Front_Line_of_Sustainable_Development_Promotion/links/61c1c81952bd3c7e05816d83/SkyrosIsland-in-the-Front-Line-of-Sustainable-Development-Promotion.pdf#page=263</a:t>
            </a:r>
            <a:r>
              <a:rPr lang="en-GB" sz="800" dirty="0"/>
              <a:t> (Accessed: 12 May 2025)</a:t>
            </a:r>
            <a:endParaRPr lang="en-US" sz="800" dirty="0"/>
          </a:p>
          <a:p>
            <a:pPr algn="just"/>
            <a:r>
              <a:rPr lang="en-GB" sz="800" dirty="0"/>
              <a:t>Ibrahim, S., 2022. Promoting Cultural Heritage through Diverse Digital Marketing Channels. </a:t>
            </a:r>
            <a:r>
              <a:rPr lang="en-GB" sz="800" i="1" dirty="0"/>
              <a:t>History Research</a:t>
            </a:r>
            <a:r>
              <a:rPr lang="en-GB" sz="800" dirty="0"/>
              <a:t>, </a:t>
            </a:r>
            <a:r>
              <a:rPr lang="en-GB" sz="800" i="1" dirty="0"/>
              <a:t>10</a:t>
            </a:r>
            <a:r>
              <a:rPr lang="en-GB" sz="800" dirty="0"/>
              <a:t>(1), pp.54-58. Available at: </a:t>
            </a:r>
            <a:r>
              <a:rPr lang="en-GB" sz="800" dirty="0">
                <a:hlinkClick r:id="rId8"/>
              </a:rPr>
              <a:t>https://www.academia.edu/download/109098539/10.11648.j.history.20221001.16.pdf</a:t>
            </a:r>
            <a:r>
              <a:rPr lang="en-GB" sz="800" dirty="0"/>
              <a:t> (Accessed: 12 May 2025)</a:t>
            </a:r>
            <a:endParaRPr lang="en-US" sz="800" dirty="0"/>
          </a:p>
          <a:p>
            <a:pPr algn="just"/>
            <a:r>
              <a:rPr lang="en-GB" sz="800" dirty="0" err="1"/>
              <a:t>Jaimangal</a:t>
            </a:r>
            <a:r>
              <a:rPr lang="en-GB" sz="800" dirty="0"/>
              <a:t>-Jones, D., Haven-Tang, C. and Rowe, S., 2023. Applying the model of event portfolio tourism leverage: A study of The Volvo Ocean Race in Cardiff, UK. </a:t>
            </a:r>
            <a:r>
              <a:rPr lang="en-GB" sz="800" i="1" dirty="0"/>
              <a:t>Event Management</a:t>
            </a:r>
            <a:r>
              <a:rPr lang="en-GB" sz="800" dirty="0"/>
              <a:t>, </a:t>
            </a:r>
            <a:r>
              <a:rPr lang="en-GB" sz="800" i="1" dirty="0"/>
              <a:t>27</a:t>
            </a:r>
            <a:r>
              <a:rPr lang="en-GB" sz="800" dirty="0"/>
              <a:t>(7), pp.993-1009. Available at: </a:t>
            </a:r>
            <a:r>
              <a:rPr lang="en-GB" sz="800" dirty="0">
                <a:hlinkClick r:id="rId9"/>
              </a:rPr>
              <a:t>https://www.researchgate.net/profile/Nick-Clifton/publication/372490013_Applying_The_Model_of_Event_Portfolio_Tourism_Leverage_A_Study_of_The_Volvo_Ocean_Race_in_Cardiff_UK/links/64e36f760453074fbda5166b/Applying-the-Model-of-Event-Portfolio-Tourism-Leverage-A-Study-of-the-Volvo-Ocean-Race-in-Cardiff-UK.pdf</a:t>
            </a:r>
            <a:r>
              <a:rPr lang="en-GB" sz="800" dirty="0"/>
              <a:t> (Accessed: 12 May 2025)</a:t>
            </a:r>
            <a:endParaRPr lang="en-US" sz="800" dirty="0"/>
          </a:p>
          <a:p>
            <a:pPr algn="just"/>
            <a:r>
              <a:rPr lang="en-GB" sz="800" dirty="0"/>
              <a:t>Mishra, R., Singh, R.K. and Rana, N.P., 2024. Digital orientation, digital eco‐innovation and circular economy in the context of sustainable development goals. </a:t>
            </a:r>
            <a:r>
              <a:rPr lang="en-GB" sz="800" i="1" dirty="0"/>
              <a:t>Business Strategy and the Environment</a:t>
            </a:r>
            <a:r>
              <a:rPr lang="en-GB" sz="800" dirty="0"/>
              <a:t>, </a:t>
            </a:r>
            <a:r>
              <a:rPr lang="en-GB" sz="800" i="1" dirty="0"/>
              <a:t>33</a:t>
            </a:r>
            <a:r>
              <a:rPr lang="en-GB" sz="800" dirty="0"/>
              <a:t>(4), pp.2752-2770. Available at: </a:t>
            </a:r>
            <a:r>
              <a:rPr lang="en-GB" sz="800" dirty="0">
                <a:hlinkClick r:id="rId10"/>
              </a:rPr>
              <a:t>https://www.researchgate.net/profile/Ruchi-Mishra-5/publication/375896518_Digital_orientation_digital_eco-innovation_and_circular_economy_in_the_context_of_sustainable_development_goals/links/6718ef4eacba566ad5f9e6f3/Digital-orientation-digital-eco-innovation-and-circular-economy-in-the-context-of-sustainable-development-goals.pdf</a:t>
            </a:r>
            <a:r>
              <a:rPr lang="en-GB" sz="800" dirty="0"/>
              <a:t> (Accessed: 12 May 2025)</a:t>
            </a:r>
            <a:endParaRPr lang="en-US" sz="800" dirty="0"/>
          </a:p>
          <a:p>
            <a:pPr algn="just"/>
            <a:r>
              <a:rPr lang="en-GB" sz="800" dirty="0"/>
              <a:t>Mohiuddin, N.O.O.R., 2024. Innovation in the tourism industry: How artificial intelligence is reshaping the management of meetings &amp; events. Available at: </a:t>
            </a:r>
            <a:r>
              <a:rPr lang="en-GB" sz="800" dirty="0">
                <a:hlinkClick r:id="rId11"/>
              </a:rPr>
              <a:t>https://www.researchgate.net/profile/Mohiuddin-Noor/publication/381040610_INNOVATION_IN_THE_TOURISM_INDUSTRY_HOW_ARTIFICIAL_INTELLIGENCE_IS_RESHAPING_THE_MANAGEMENT_OF_MEETINGS_EVENTS/links/665a39eb479366623a35eaca/INNOVATION-IN-THE-TOURISM-INDUSTRY-HOW-ARTIFICIAL-INTELLIGENCE-IS-RESHAPING-THE-MANAGEMENT-OF-MEETINGS-EVENTS.pdf</a:t>
            </a:r>
            <a:r>
              <a:rPr lang="en-GB" sz="800" dirty="0"/>
              <a:t> (Accessed: 12 May 2025)</a:t>
            </a:r>
            <a:endParaRPr lang="en-US" sz="800" dirty="0"/>
          </a:p>
          <a:p>
            <a:pPr algn="just"/>
            <a:r>
              <a:rPr lang="en-GB" sz="800" dirty="0"/>
              <a:t>Moreira, I., Stenzel, P., Lopes, J.M. and Oliveira, J., 2021. Do digital influencers successfully contribute to reducing the gap between customers and companies?. </a:t>
            </a:r>
            <a:r>
              <a:rPr lang="en-GB" sz="800" i="1" dirty="0"/>
              <a:t>BBR. Brazilian Business Review</a:t>
            </a:r>
            <a:r>
              <a:rPr lang="en-GB" sz="800" dirty="0"/>
              <a:t>, </a:t>
            </a:r>
            <a:r>
              <a:rPr lang="en-GB" sz="800" i="1" dirty="0"/>
              <a:t>18</a:t>
            </a:r>
            <a:r>
              <a:rPr lang="en-GB" sz="800" dirty="0"/>
              <a:t>(6), pp.662-678. Available at: </a:t>
            </a:r>
            <a:r>
              <a:rPr lang="en-GB" sz="800" dirty="0">
                <a:hlinkClick r:id="rId12"/>
              </a:rPr>
              <a:t>https://www.scielo.br/j/bbr/a/qqTKS5ZhHXb6yxNfqSjSK5w/?format=pdf&amp;lang=en</a:t>
            </a:r>
            <a:r>
              <a:rPr lang="en-GB" sz="800" dirty="0"/>
              <a:t> (Accessed: 12 May 2025)</a:t>
            </a:r>
            <a:endParaRPr lang="en-US" sz="800" dirty="0"/>
          </a:p>
          <a:p>
            <a:pPr algn="just"/>
            <a:r>
              <a:rPr lang="en-GB" sz="800" dirty="0"/>
              <a:t>Myllynen, T., 2021. B2B customer demands and expectations in corporate event industry. Available at: </a:t>
            </a:r>
            <a:r>
              <a:rPr lang="en-GB" sz="800" dirty="0">
                <a:hlinkClick r:id="rId13"/>
              </a:rPr>
              <a:t>https://www.theseus.fi/bitstream/handle/10024/506322/Myllynen_Topias.pdf?sequence=2</a:t>
            </a:r>
            <a:r>
              <a:rPr lang="en-GB" sz="800" dirty="0"/>
              <a:t> (Accessed: 12 May 2025)</a:t>
            </a:r>
            <a:endParaRPr lang="en-US" sz="800" dirty="0"/>
          </a:p>
          <a:p>
            <a:pPr algn="just"/>
            <a:r>
              <a:rPr lang="en-GB" sz="800" dirty="0"/>
              <a:t>Nozari, H., 2024. Investigating key dimensions and key indicators of AIoT-based supply chain in sustainable business development. In </a:t>
            </a:r>
            <a:r>
              <a:rPr lang="en-GB" sz="800" i="1" dirty="0"/>
              <a:t>Artificial intelligence of things for achieving sustainable development goals</a:t>
            </a:r>
            <a:r>
              <a:rPr lang="en-GB" sz="800" dirty="0"/>
              <a:t> (pp. 293-310). Cham: Springer Nature Switzerland. Available at: </a:t>
            </a:r>
            <a:r>
              <a:rPr lang="en-GB" sz="800" dirty="0">
                <a:hlinkClick r:id="rId14"/>
              </a:rPr>
              <a:t>https://www.researchgate.net/profile/Abayomi-Jegede/publication/378892166_Artificial_Intelligence_of_Things_AIoT_Solutions_for_Sustainable_Agriculture_and_Food_Security/links/66182f2866ba7e2359bede13/Artificial-Intelligence-of-Things-AIoT-Solutions-for-Sustainable-Agriculture-and-Food-Security.pdf#page=299</a:t>
            </a:r>
            <a:r>
              <a:rPr lang="en-GB" sz="800" dirty="0"/>
              <a:t> (Accessed: 12 May 2025)</a:t>
            </a:r>
            <a:endParaRPr lang="en-US" sz="800" dirty="0"/>
          </a:p>
          <a:p>
            <a:pPr algn="just"/>
            <a:r>
              <a:rPr lang="en-GB" sz="800" dirty="0"/>
              <a:t>Onosu, G., 2021. The impact of cultural immersion experience on identity transformation process. </a:t>
            </a:r>
            <a:r>
              <a:rPr lang="en-GB" sz="800" i="1" dirty="0"/>
              <a:t>International journal of environmental research and public health</a:t>
            </a:r>
            <a:r>
              <a:rPr lang="en-GB" sz="800" dirty="0"/>
              <a:t>, </a:t>
            </a:r>
            <a:r>
              <a:rPr lang="en-GB" sz="800" i="1" dirty="0"/>
              <a:t>18</a:t>
            </a:r>
            <a:r>
              <a:rPr lang="en-GB" sz="800" dirty="0"/>
              <a:t>(5), p.2680. Available at: </a:t>
            </a:r>
            <a:r>
              <a:rPr lang="en-GB" sz="800" dirty="0">
                <a:hlinkClick r:id="rId15"/>
              </a:rPr>
              <a:t>https://www.mdpi.com/1660-4601/18/5/2680/pdf</a:t>
            </a:r>
            <a:r>
              <a:rPr lang="en-GB" sz="800" dirty="0"/>
              <a:t> (Accessed: 12 May 2025)</a:t>
            </a:r>
            <a:endParaRPr lang="en-US" sz="800" dirty="0"/>
          </a:p>
          <a:p>
            <a:pPr algn="just"/>
            <a:r>
              <a:rPr lang="en-GB" sz="800" dirty="0"/>
              <a:t>Paananen, V., 2023. Accessible Business Events in Finland. Available at: </a:t>
            </a:r>
            <a:r>
              <a:rPr lang="en-GB" sz="800" dirty="0">
                <a:hlinkClick r:id="rId16"/>
              </a:rPr>
              <a:t>https://www.theseus.fi/bitstream/handle/10024/810679/Paananen_Vilma.pdf?sequence=2</a:t>
            </a:r>
            <a:r>
              <a:rPr lang="en-GB" sz="800" dirty="0"/>
              <a:t> (Accessed: 12 May 2025)</a:t>
            </a:r>
            <a:endParaRPr lang="en-US" sz="800" dirty="0"/>
          </a:p>
          <a:p>
            <a:pPr algn="just"/>
            <a:r>
              <a:rPr lang="en-GB" sz="800" dirty="0"/>
              <a:t>Pfajfar, G., Shoham, A., </a:t>
            </a:r>
            <a:r>
              <a:rPr lang="en-GB" sz="800" dirty="0" err="1"/>
              <a:t>Małecka</a:t>
            </a:r>
            <a:r>
              <a:rPr lang="en-GB" sz="800" dirty="0"/>
              <a:t>, A. and </a:t>
            </a:r>
            <a:r>
              <a:rPr lang="en-GB" sz="800" dirty="0" err="1"/>
              <a:t>Zalaznik</a:t>
            </a:r>
            <a:r>
              <a:rPr lang="en-GB" sz="800" dirty="0"/>
              <a:t>, M., 2022. Value of corporate social responsibility for multiple stakeholders and social impact–Relationship marketing perspective. </a:t>
            </a:r>
            <a:r>
              <a:rPr lang="en-GB" sz="800" i="1" dirty="0"/>
              <a:t>Journal of business research</a:t>
            </a:r>
            <a:r>
              <a:rPr lang="en-GB" sz="800" dirty="0"/>
              <a:t>, </a:t>
            </a:r>
            <a:r>
              <a:rPr lang="en-GB" sz="800" i="1" dirty="0"/>
              <a:t>143</a:t>
            </a:r>
            <a:r>
              <a:rPr lang="en-GB" sz="800" dirty="0"/>
              <a:t>, pp.46-61. Available at: </a:t>
            </a:r>
            <a:r>
              <a:rPr lang="en-GB" sz="800" dirty="0">
                <a:hlinkClick r:id="rId17"/>
              </a:rPr>
              <a:t>https://www.sciencedirect.com/science/article/pii/S0148296322000613</a:t>
            </a:r>
            <a:r>
              <a:rPr lang="en-GB" sz="800" dirty="0"/>
              <a:t> (Accessed: 12 May 2025)</a:t>
            </a:r>
            <a:endParaRPr lang="en-US" sz="800" dirty="0"/>
          </a:p>
          <a:p>
            <a:pPr algn="just"/>
            <a:r>
              <a:rPr lang="en-GB" sz="800" dirty="0"/>
              <a:t>Prevolšek, D., Kukurin, Ž. and Golja, T., 2024. Collaborative Synergies for Elevated Destination Experiences: A Model of Cooperation between Hotel Companies, DMOs, and Local Stakeholders. </a:t>
            </a:r>
            <a:r>
              <a:rPr lang="en-GB" sz="800" i="1" dirty="0"/>
              <a:t>Organizacija</a:t>
            </a:r>
            <a:r>
              <a:rPr lang="en-GB" sz="800" dirty="0"/>
              <a:t>, </a:t>
            </a:r>
            <a:r>
              <a:rPr lang="en-GB" sz="800" i="1" dirty="0"/>
              <a:t>57</a:t>
            </a:r>
            <a:r>
              <a:rPr lang="en-GB" sz="800" dirty="0"/>
              <a:t>(1), pp.20-38. Available at: </a:t>
            </a:r>
            <a:r>
              <a:rPr lang="en-GB" sz="800" dirty="0">
                <a:hlinkClick r:id="rId18"/>
              </a:rPr>
              <a:t>https://sciendo.com/pdf/10.2478/orga-2024-0002</a:t>
            </a:r>
            <a:r>
              <a:rPr lang="en-GB" sz="800" dirty="0"/>
              <a:t> (Accessed: 12 May 2025)</a:t>
            </a:r>
            <a:endParaRPr lang="en-US" sz="800" dirty="0"/>
          </a:p>
          <a:p>
            <a:pPr algn="just"/>
            <a:r>
              <a:rPr lang="en-GB" sz="800" dirty="0"/>
              <a:t>Ronald, K., Seun, A.A. and Abel, C., 2022. Rwanda Mice strategy and its influence on the tourism industry. Case study of Rwanda convention bureau. </a:t>
            </a:r>
            <a:r>
              <a:rPr lang="en-GB" sz="800" i="1" dirty="0"/>
              <a:t>African Journal of Tourism and Hospitality Management</a:t>
            </a:r>
            <a:r>
              <a:rPr lang="en-GB" sz="800" dirty="0"/>
              <a:t>, </a:t>
            </a:r>
            <a:r>
              <a:rPr lang="en-GB" sz="800" i="1" dirty="0"/>
              <a:t>1</a:t>
            </a:r>
            <a:r>
              <a:rPr lang="en-GB" sz="800" dirty="0"/>
              <a:t>(1), pp.15-32. Available at: </a:t>
            </a:r>
            <a:r>
              <a:rPr lang="en-GB" sz="800" dirty="0">
                <a:hlinkClick r:id="rId19"/>
              </a:rPr>
              <a:t>https://www.journals.eanso.org/index.php/ajthm/article/download/1034/1446</a:t>
            </a:r>
            <a:r>
              <a:rPr lang="en-GB" sz="800" dirty="0"/>
              <a:t> (Accessed: 12 May 2025)</a:t>
            </a:r>
            <a:endParaRPr lang="en-US" sz="800" dirty="0"/>
          </a:p>
          <a:p>
            <a:pPr algn="just"/>
            <a:r>
              <a:rPr lang="en-GB" sz="800" dirty="0"/>
              <a:t>Song, H., Wu, H. and Zhang, H., 2024. Can nudging affect tourists’ low-carbon footprint travel choices?. </a:t>
            </a:r>
            <a:r>
              <a:rPr lang="en-GB" sz="800" i="1" dirty="0"/>
              <a:t>International journal of contemporary hospitality management</a:t>
            </a:r>
            <a:r>
              <a:rPr lang="en-GB" sz="800" dirty="0"/>
              <a:t>, </a:t>
            </a:r>
            <a:r>
              <a:rPr lang="en-GB" sz="800" i="1" dirty="0"/>
              <a:t>36</a:t>
            </a:r>
            <a:r>
              <a:rPr lang="en-GB" sz="800" dirty="0"/>
              <a:t>(5), pp.1534-1556. Available at: </a:t>
            </a:r>
            <a:r>
              <a:rPr lang="en-GB" sz="800" dirty="0">
                <a:hlinkClick r:id="rId20"/>
              </a:rPr>
              <a:t>https://ira.lib.polyu.edu.hk/bitstream/10397/107301/1/Song_Can_Nudging_Affect.pdf</a:t>
            </a:r>
            <a:r>
              <a:rPr lang="en-GB" sz="800" dirty="0"/>
              <a:t> (Accessed: 12 May 2025)</a:t>
            </a:r>
            <a:endParaRPr lang="en-US" sz="800" dirty="0"/>
          </a:p>
          <a:p>
            <a:pPr algn="just"/>
            <a:r>
              <a:rPr lang="en-GB" sz="800" dirty="0"/>
              <a:t>Whiting, A., Sharma, Y., Grewal, M., Ghulam, Z., Sajid, W., Dewan, N., </a:t>
            </a:r>
            <a:r>
              <a:rPr lang="en-GB" sz="800" dirty="0" err="1"/>
              <a:t>Peladeau</a:t>
            </a:r>
            <a:r>
              <a:rPr lang="en-GB" sz="800" dirty="0"/>
              <a:t>-Pigeon, M. and Dutta, T., 2023. Virtual Accessible Bilingual Conference Planning: The Parks Accessibility Conference. </a:t>
            </a:r>
            <a:r>
              <a:rPr lang="en-GB" sz="800" i="1" dirty="0"/>
              <a:t>International Journal of Environmental Research and Public Health</a:t>
            </a:r>
            <a:r>
              <a:rPr lang="en-GB" sz="800" dirty="0"/>
              <a:t>, </a:t>
            </a:r>
            <a:r>
              <a:rPr lang="en-GB" sz="800" i="1" dirty="0"/>
              <a:t>20</a:t>
            </a:r>
            <a:r>
              <a:rPr lang="en-GB" sz="800" dirty="0"/>
              <a:t>(3), p.2302. Available at: </a:t>
            </a:r>
            <a:r>
              <a:rPr lang="en-GB" sz="800" dirty="0">
                <a:hlinkClick r:id="rId21"/>
              </a:rPr>
              <a:t>https://www.mdpi.com/1660-4601/20/3/2302/pdf</a:t>
            </a:r>
            <a:r>
              <a:rPr lang="en-GB" sz="800" dirty="0"/>
              <a:t> (Accessed: 12 May 2025)</a:t>
            </a:r>
            <a:endParaRPr lang="en-US" sz="800" dirty="0"/>
          </a:p>
          <a:p>
            <a:pPr algn="just"/>
            <a:r>
              <a:rPr lang="en-GB" sz="800" dirty="0"/>
              <a:t>Yang, Q., Hayat, N., Al Mamun, A., </a:t>
            </a:r>
            <a:r>
              <a:rPr lang="en-GB" sz="800" dirty="0" err="1"/>
              <a:t>Makhbul</a:t>
            </a:r>
            <a:r>
              <a:rPr lang="en-GB" sz="800" dirty="0"/>
              <a:t>, Z.K.M. and </a:t>
            </a:r>
            <a:r>
              <a:rPr lang="en-GB" sz="800" dirty="0" err="1"/>
              <a:t>Zainol</a:t>
            </a:r>
            <a:r>
              <a:rPr lang="en-GB" sz="800" dirty="0"/>
              <a:t>, N.R., 2022. Sustainable customer retention through social media marketing activities using hybrid SEM-neural network approach. </a:t>
            </a:r>
            <a:r>
              <a:rPr lang="en-GB" sz="800" i="1" dirty="0"/>
              <a:t>Plos one</a:t>
            </a:r>
            <a:r>
              <a:rPr lang="en-GB" sz="800" dirty="0"/>
              <a:t>, </a:t>
            </a:r>
            <a:r>
              <a:rPr lang="en-GB" sz="800" i="1" dirty="0"/>
              <a:t>17</a:t>
            </a:r>
            <a:r>
              <a:rPr lang="en-GB" sz="800" dirty="0"/>
              <a:t>(3), p.e0264899. Available at: </a:t>
            </a:r>
            <a:r>
              <a:rPr lang="en-GB" sz="800" dirty="0">
                <a:hlinkClick r:id="rId22"/>
              </a:rPr>
              <a:t>https://journals.plos.org/plosone/article/file?id=10.1371/journal.pone.0264899&amp;type=printable</a:t>
            </a:r>
            <a:r>
              <a:rPr lang="en-GB" sz="800" dirty="0"/>
              <a:t> (Accessed: 12 May 2025)</a:t>
            </a:r>
            <a:endParaRPr lang="en-US" sz="800" dirty="0"/>
          </a:p>
          <a:p>
            <a:pPr algn="just"/>
            <a:endParaRPr lang="en-GB" sz="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Modern Geometric &amp; Linear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85AF50"/>
      </a:accent1>
      <a:accent2>
        <a:srgbClr val="D3AF27"/>
      </a:accent2>
      <a:accent3>
        <a:srgbClr val="FBFAD8"/>
      </a:accent3>
      <a:accent4>
        <a:srgbClr val="204227"/>
      </a:accent4>
      <a:accent5>
        <a:srgbClr val="1CA6E3"/>
      </a:accent5>
      <a:accent6>
        <a:srgbClr val="E11E2C"/>
      </a:accent6>
      <a:hlink>
        <a:srgbClr val="467886"/>
      </a:hlink>
      <a:folHlink>
        <a:srgbClr val="96607D"/>
      </a:folHlink>
    </a:clrScheme>
    <a:fontScheme name="Office Classic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Modern Geometric and Linear_win32_EF_v4" id="{C93BF68D-5CF1-425B-8868-8279A16CAED8}" vid="{B85894E4-99BF-4991-8453-708B762B1FD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0" ma:contentTypeDescription="Create a new document." ma:contentTypeScope="" ma:versionID="cec0622158e8f13124e9e8fd4de31bd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52f30ab005d15df08657af532e6e3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303F81AB-EB39-444A-B5FC-99053776D008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600424B4-4049-4A34-8A64-8DE5DD9D810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35DDFAD7-3C52-411B-9219-4CC77BFFD99D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86</TotalTime>
  <Words>2354</Words>
  <Application>Microsoft Macintosh PowerPoint</Application>
  <PresentationFormat>Widescreen</PresentationFormat>
  <Paragraphs>140</Paragraphs>
  <Slides>13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1" baseType="lpstr">
      <vt:lpstr>Aptos</vt:lpstr>
      <vt:lpstr>Arial</vt:lpstr>
      <vt:lpstr>Calibri</vt:lpstr>
      <vt:lpstr>MV Boli</vt:lpstr>
      <vt:lpstr>Times New Roman</vt:lpstr>
      <vt:lpstr>Tw Cen MT</vt:lpstr>
      <vt:lpstr>Wingdings</vt:lpstr>
      <vt:lpstr>Office Theme</vt:lpstr>
      <vt:lpstr>PowerPoint Presentation</vt:lpstr>
      <vt:lpstr>Second slide</vt:lpstr>
      <vt:lpstr>Slide 3</vt:lpstr>
      <vt:lpstr>Slide 4</vt:lpstr>
      <vt:lpstr>PowerPoint Presentation</vt:lpstr>
      <vt:lpstr>Slide 6</vt:lpstr>
      <vt:lpstr>Slide 7</vt:lpstr>
      <vt:lpstr>Slide 8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DELL</dc:creator>
  <cp:lastModifiedBy>Sabbir Ansar Hussain (2233891)</cp:lastModifiedBy>
  <cp:revision>8</cp:revision>
  <dcterms:created xsi:type="dcterms:W3CDTF">2025-02-21T07:10:00Z</dcterms:created>
  <dcterms:modified xsi:type="dcterms:W3CDTF">2025-05-21T10:29:26Z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