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3"/>
  </p:notesMasterIdLst>
  <p:sldIdLst>
    <p:sldId id="256" r:id="rId2"/>
    <p:sldId id="273" r:id="rId3"/>
    <p:sldId id="268" r:id="rId4"/>
    <p:sldId id="260" r:id="rId5"/>
    <p:sldId id="272" r:id="rId6"/>
    <p:sldId id="269" r:id="rId7"/>
    <p:sldId id="263" r:id="rId8"/>
    <p:sldId id="265" r:id="rId9"/>
    <p:sldId id="264" r:id="rId10"/>
    <p:sldId id="266" r:id="rId11"/>
    <p:sldId id="270"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359" autoAdjust="0"/>
    <p:restoredTop sz="81385" autoAdjust="0"/>
  </p:normalViewPr>
  <p:slideViewPr>
    <p:cSldViewPr snapToGrid="0">
      <p:cViewPr varScale="1">
        <p:scale>
          <a:sx n="86" d="100"/>
          <a:sy n="86" d="100"/>
        </p:scale>
        <p:origin x="248" y="42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4.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4.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6DD737D9-6242-4805-84A6-2551400E2D19}"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BD0148AC-E4C2-471C-B787-4F2D3DECEA3C}">
      <dgm:prSet/>
      <dgm:spPr/>
      <dgm:t>
        <a:bodyPr/>
        <a:lstStyle/>
        <a:p>
          <a:pPr>
            <a:lnSpc>
              <a:spcPct val="100000"/>
            </a:lnSpc>
          </a:pPr>
          <a:r>
            <a:rPr lang="en-US"/>
            <a:t>Among all of the waste management initiatives, the 3R principles of reduce, reuse, and recycle are the most important aspects.</a:t>
          </a:r>
        </a:p>
      </dgm:t>
    </dgm:pt>
    <dgm:pt modelId="{9D1E2895-8529-477C-A0A8-69213D39886C}" type="parTrans" cxnId="{5D8FC9E0-67A4-40C1-A81D-0A7297F566F3}">
      <dgm:prSet/>
      <dgm:spPr/>
      <dgm:t>
        <a:bodyPr/>
        <a:lstStyle/>
        <a:p>
          <a:endParaRPr lang="en-US"/>
        </a:p>
      </dgm:t>
    </dgm:pt>
    <dgm:pt modelId="{14A3D32A-29A5-4EBC-976C-E0637D6AA39D}" type="sibTrans" cxnId="{5D8FC9E0-67A4-40C1-A81D-0A7297F566F3}">
      <dgm:prSet/>
      <dgm:spPr/>
      <dgm:t>
        <a:bodyPr/>
        <a:lstStyle/>
        <a:p>
          <a:endParaRPr lang="en-US"/>
        </a:p>
      </dgm:t>
    </dgm:pt>
    <dgm:pt modelId="{19429E84-3F90-49E6-8F53-DB5D31DD89E4}">
      <dgm:prSet/>
      <dgm:spPr/>
      <dgm:t>
        <a:bodyPr/>
        <a:lstStyle/>
        <a:p>
          <a:pPr>
            <a:lnSpc>
              <a:spcPct val="100000"/>
            </a:lnSpc>
          </a:pPr>
          <a:r>
            <a:rPr lang="en-US"/>
            <a:t>Green consciousness induces green behavior (Kim and Ha 2022, p.6795). This can be leveraged by hotels to curb their green initiatives as well as the number of ‘green’ clients they are attracting.</a:t>
          </a:r>
        </a:p>
      </dgm:t>
    </dgm:pt>
    <dgm:pt modelId="{A5E87DAC-4C11-4433-B403-4C4465E3C59B}" type="parTrans" cxnId="{29745208-7C90-4EC1-9765-D728C52067EA}">
      <dgm:prSet/>
      <dgm:spPr/>
      <dgm:t>
        <a:bodyPr/>
        <a:lstStyle/>
        <a:p>
          <a:endParaRPr lang="en-US"/>
        </a:p>
      </dgm:t>
    </dgm:pt>
    <dgm:pt modelId="{3D35E001-DAE6-4DED-B05A-0B0DDFA1B73D}" type="sibTrans" cxnId="{29745208-7C90-4EC1-9765-D728C52067EA}">
      <dgm:prSet/>
      <dgm:spPr/>
      <dgm:t>
        <a:bodyPr/>
        <a:lstStyle/>
        <a:p>
          <a:endParaRPr lang="en-US"/>
        </a:p>
      </dgm:t>
    </dgm:pt>
    <dgm:pt modelId="{2B76AB76-4C57-4828-A3A9-96A915604059}">
      <dgm:prSet/>
      <dgm:spPr/>
      <dgm:t>
        <a:bodyPr/>
        <a:lstStyle/>
        <a:p>
          <a:pPr>
            <a:lnSpc>
              <a:spcPct val="100000"/>
            </a:lnSpc>
          </a:pPr>
          <a:r>
            <a:rPr lang="en-US"/>
            <a:t>Hotels generating massive quantities of solid and hazardous waste, that do not have efficient waste management practices, are polluting the hotels as well as detrimental to the sector's sustainability (Gunduz 2023, p.2064).</a:t>
          </a:r>
        </a:p>
      </dgm:t>
    </dgm:pt>
    <dgm:pt modelId="{B1708A61-F013-4007-B9F8-DF034A4E1ABA}" type="parTrans" cxnId="{DB17FA9E-A541-4ED8-A71D-A1E985146CB5}">
      <dgm:prSet/>
      <dgm:spPr/>
      <dgm:t>
        <a:bodyPr/>
        <a:lstStyle/>
        <a:p>
          <a:endParaRPr lang="en-US"/>
        </a:p>
      </dgm:t>
    </dgm:pt>
    <dgm:pt modelId="{31A37419-E9E8-4C30-A551-CED5A49B6F97}" type="sibTrans" cxnId="{DB17FA9E-A541-4ED8-A71D-A1E985146CB5}">
      <dgm:prSet/>
      <dgm:spPr/>
      <dgm:t>
        <a:bodyPr/>
        <a:lstStyle/>
        <a:p>
          <a:endParaRPr lang="en-US"/>
        </a:p>
      </dgm:t>
    </dgm:pt>
    <dgm:pt modelId="{882E092B-EDEB-4F43-8A03-C1CB3A73A532}">
      <dgm:prSet/>
      <dgm:spPr/>
      <dgm:t>
        <a:bodyPr/>
        <a:lstStyle/>
        <a:p>
          <a:pPr>
            <a:lnSpc>
              <a:spcPct val="100000"/>
            </a:lnSpc>
          </a:pPr>
          <a:r>
            <a:rPr lang="en-US"/>
            <a:t>Other parts of the world have seen cost savings from proper waste management by scholars as well. Half Moon Hotel in Jamaica decreased its waste hauling costs from $1,700 in a month to $620 in the year 2003 (Henthorne and Pank 2024, p.150).</a:t>
          </a:r>
        </a:p>
      </dgm:t>
    </dgm:pt>
    <dgm:pt modelId="{EA8688F3-3B7F-4199-B5FF-13851C164A0D}" type="parTrans" cxnId="{A69C09ED-AC0C-4C34-A8A3-19E115F4FA04}">
      <dgm:prSet/>
      <dgm:spPr/>
      <dgm:t>
        <a:bodyPr/>
        <a:lstStyle/>
        <a:p>
          <a:endParaRPr lang="en-US"/>
        </a:p>
      </dgm:t>
    </dgm:pt>
    <dgm:pt modelId="{11BD1045-92CC-47FD-9FEA-4C7BC66630B1}" type="sibTrans" cxnId="{A69C09ED-AC0C-4C34-A8A3-19E115F4FA04}">
      <dgm:prSet/>
      <dgm:spPr/>
      <dgm:t>
        <a:bodyPr/>
        <a:lstStyle/>
        <a:p>
          <a:endParaRPr lang="en-US"/>
        </a:p>
      </dgm:t>
    </dgm:pt>
    <dgm:pt modelId="{F207DE27-7796-41EC-B867-96517D065093}">
      <dgm:prSet/>
      <dgm:spPr/>
      <dgm:t>
        <a:bodyPr/>
        <a:lstStyle/>
        <a:p>
          <a:pPr>
            <a:lnSpc>
              <a:spcPct val="100000"/>
            </a:lnSpc>
          </a:pPr>
          <a:r>
            <a:rPr lang="en-US"/>
            <a:t>The wasteful practices in the waste management of Caribbean hospitality establishments are indeed startlingly seen in regional studies. There are many hotels in the area that have not adopted sustainable approaches (Crick and Baker 2022, p.536).</a:t>
          </a:r>
        </a:p>
      </dgm:t>
    </dgm:pt>
    <dgm:pt modelId="{CB99C428-DD24-4257-9553-1E7D202A041D}" type="parTrans" cxnId="{C82F599B-B547-4153-923A-372D33B4FF57}">
      <dgm:prSet/>
      <dgm:spPr/>
      <dgm:t>
        <a:bodyPr/>
        <a:lstStyle/>
        <a:p>
          <a:endParaRPr lang="en-US"/>
        </a:p>
      </dgm:t>
    </dgm:pt>
    <dgm:pt modelId="{96031929-C144-432F-BAA3-DE3B45B67C8D}" type="sibTrans" cxnId="{C82F599B-B547-4153-923A-372D33B4FF57}">
      <dgm:prSet/>
      <dgm:spPr/>
      <dgm:t>
        <a:bodyPr/>
        <a:lstStyle/>
        <a:p>
          <a:endParaRPr lang="en-US"/>
        </a:p>
      </dgm:t>
    </dgm:pt>
    <dgm:pt modelId="{B5C823BF-025D-4BD9-B1BA-7083EF84CE33}" type="pres">
      <dgm:prSet presAssocID="{6DD737D9-6242-4805-84A6-2551400E2D19}" presName="root" presStyleCnt="0">
        <dgm:presLayoutVars>
          <dgm:dir/>
          <dgm:resizeHandles val="exact"/>
        </dgm:presLayoutVars>
      </dgm:prSet>
      <dgm:spPr/>
    </dgm:pt>
    <dgm:pt modelId="{8FE8F7C7-9BD8-4627-A12D-1165330AF5D6}" type="pres">
      <dgm:prSet presAssocID="{BD0148AC-E4C2-471C-B787-4F2D3DECEA3C}" presName="compNode" presStyleCnt="0"/>
      <dgm:spPr/>
    </dgm:pt>
    <dgm:pt modelId="{CD339708-8A61-48B4-93DC-76BC4BD54EDC}" type="pres">
      <dgm:prSet presAssocID="{BD0148AC-E4C2-471C-B787-4F2D3DECEA3C}"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Recycle"/>
        </a:ext>
      </dgm:extLst>
    </dgm:pt>
    <dgm:pt modelId="{89A95190-CECD-41E7-9A17-14D59FC8D164}" type="pres">
      <dgm:prSet presAssocID="{BD0148AC-E4C2-471C-B787-4F2D3DECEA3C}" presName="spaceRect" presStyleCnt="0"/>
      <dgm:spPr/>
    </dgm:pt>
    <dgm:pt modelId="{11635658-6A75-48C4-A0B3-DF93E1325415}" type="pres">
      <dgm:prSet presAssocID="{BD0148AC-E4C2-471C-B787-4F2D3DECEA3C}" presName="textRect" presStyleLbl="revTx" presStyleIdx="0" presStyleCnt="5">
        <dgm:presLayoutVars>
          <dgm:chMax val="1"/>
          <dgm:chPref val="1"/>
        </dgm:presLayoutVars>
      </dgm:prSet>
      <dgm:spPr/>
    </dgm:pt>
    <dgm:pt modelId="{BE9A8E44-104F-479C-8CB0-2DDEA622EA88}" type="pres">
      <dgm:prSet presAssocID="{14A3D32A-29A5-4EBC-976C-E0637D6AA39D}" presName="sibTrans" presStyleCnt="0"/>
      <dgm:spPr/>
    </dgm:pt>
    <dgm:pt modelId="{B177E5D3-5E6D-4F0C-9597-04866D936244}" type="pres">
      <dgm:prSet presAssocID="{19429E84-3F90-49E6-8F53-DB5D31DD89E4}" presName="compNode" presStyleCnt="0"/>
      <dgm:spPr/>
    </dgm:pt>
    <dgm:pt modelId="{1AE2A75A-F540-4B6F-B063-3789FBE2B2C6}" type="pres">
      <dgm:prSet presAssocID="{19429E84-3F90-49E6-8F53-DB5D31DD89E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Astronaut"/>
        </a:ext>
      </dgm:extLst>
    </dgm:pt>
    <dgm:pt modelId="{37262BBE-19EC-4CE1-A505-7F2CD48E2156}" type="pres">
      <dgm:prSet presAssocID="{19429E84-3F90-49E6-8F53-DB5D31DD89E4}" presName="spaceRect" presStyleCnt="0"/>
      <dgm:spPr/>
    </dgm:pt>
    <dgm:pt modelId="{6314C5C1-EF29-48A7-8CA2-5A2F13659C29}" type="pres">
      <dgm:prSet presAssocID="{19429E84-3F90-49E6-8F53-DB5D31DD89E4}" presName="textRect" presStyleLbl="revTx" presStyleIdx="1" presStyleCnt="5">
        <dgm:presLayoutVars>
          <dgm:chMax val="1"/>
          <dgm:chPref val="1"/>
        </dgm:presLayoutVars>
      </dgm:prSet>
      <dgm:spPr/>
    </dgm:pt>
    <dgm:pt modelId="{04C414A8-629C-46D1-BEC7-428648CDACCF}" type="pres">
      <dgm:prSet presAssocID="{3D35E001-DAE6-4DED-B05A-0B0DDFA1B73D}" presName="sibTrans" presStyleCnt="0"/>
      <dgm:spPr/>
    </dgm:pt>
    <dgm:pt modelId="{356B9E8B-EA45-443C-81B4-3C7534D8C4B4}" type="pres">
      <dgm:prSet presAssocID="{2B76AB76-4C57-4828-A3A9-96A915604059}" presName="compNode" presStyleCnt="0"/>
      <dgm:spPr/>
    </dgm:pt>
    <dgm:pt modelId="{3FDD3110-8BED-42A1-A77B-DBC287A72D59}" type="pres">
      <dgm:prSet presAssocID="{2B76AB76-4C57-4828-A3A9-96A915604059}"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io-Hazard"/>
        </a:ext>
      </dgm:extLst>
    </dgm:pt>
    <dgm:pt modelId="{202E46A1-184A-42C4-9002-856CEF265BE8}" type="pres">
      <dgm:prSet presAssocID="{2B76AB76-4C57-4828-A3A9-96A915604059}" presName="spaceRect" presStyleCnt="0"/>
      <dgm:spPr/>
    </dgm:pt>
    <dgm:pt modelId="{3C6295CE-FEB3-4311-84AB-55ADD25BC7C4}" type="pres">
      <dgm:prSet presAssocID="{2B76AB76-4C57-4828-A3A9-96A915604059}" presName="textRect" presStyleLbl="revTx" presStyleIdx="2" presStyleCnt="5">
        <dgm:presLayoutVars>
          <dgm:chMax val="1"/>
          <dgm:chPref val="1"/>
        </dgm:presLayoutVars>
      </dgm:prSet>
      <dgm:spPr/>
    </dgm:pt>
    <dgm:pt modelId="{37C26C58-2DB5-4D94-B275-E840E8D759F2}" type="pres">
      <dgm:prSet presAssocID="{31A37419-E9E8-4C30-A551-CED5A49B6F97}" presName="sibTrans" presStyleCnt="0"/>
      <dgm:spPr/>
    </dgm:pt>
    <dgm:pt modelId="{9154E9D0-25A7-42CD-8AE0-0545D5542A59}" type="pres">
      <dgm:prSet presAssocID="{882E092B-EDEB-4F43-8A03-C1CB3A73A532}" presName="compNode" presStyleCnt="0"/>
      <dgm:spPr/>
    </dgm:pt>
    <dgm:pt modelId="{AAADD248-52C8-470E-9880-78059043875A}" type="pres">
      <dgm:prSet presAssocID="{882E092B-EDEB-4F43-8A03-C1CB3A73A53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Dollar"/>
        </a:ext>
      </dgm:extLst>
    </dgm:pt>
    <dgm:pt modelId="{480F36D5-25BE-47CE-9129-137BD9132373}" type="pres">
      <dgm:prSet presAssocID="{882E092B-EDEB-4F43-8A03-C1CB3A73A532}" presName="spaceRect" presStyleCnt="0"/>
      <dgm:spPr/>
    </dgm:pt>
    <dgm:pt modelId="{6A090A90-910A-43B5-9109-64FC5D157F3F}" type="pres">
      <dgm:prSet presAssocID="{882E092B-EDEB-4F43-8A03-C1CB3A73A532}" presName="textRect" presStyleLbl="revTx" presStyleIdx="3" presStyleCnt="5">
        <dgm:presLayoutVars>
          <dgm:chMax val="1"/>
          <dgm:chPref val="1"/>
        </dgm:presLayoutVars>
      </dgm:prSet>
      <dgm:spPr/>
    </dgm:pt>
    <dgm:pt modelId="{B66AA9DE-BC58-4988-ABA4-F7D87300F4F7}" type="pres">
      <dgm:prSet presAssocID="{11BD1045-92CC-47FD-9FEA-4C7BC66630B1}" presName="sibTrans" presStyleCnt="0"/>
      <dgm:spPr/>
    </dgm:pt>
    <dgm:pt modelId="{CE33B2A4-820A-42B6-9F6F-418C033F292A}" type="pres">
      <dgm:prSet presAssocID="{F207DE27-7796-41EC-B867-96517D065093}" presName="compNode" presStyleCnt="0"/>
      <dgm:spPr/>
    </dgm:pt>
    <dgm:pt modelId="{E57714FD-860A-4250-BFBF-CEA2603922EE}" type="pres">
      <dgm:prSet presAssocID="{F207DE27-7796-41EC-B867-96517D065093}"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Sink"/>
        </a:ext>
      </dgm:extLst>
    </dgm:pt>
    <dgm:pt modelId="{83DA3D60-B3FE-4278-B826-EE63401C4B62}" type="pres">
      <dgm:prSet presAssocID="{F207DE27-7796-41EC-B867-96517D065093}" presName="spaceRect" presStyleCnt="0"/>
      <dgm:spPr/>
    </dgm:pt>
    <dgm:pt modelId="{6BFF894B-3531-4CEA-B6EC-119EC32B2F20}" type="pres">
      <dgm:prSet presAssocID="{F207DE27-7796-41EC-B867-96517D065093}" presName="textRect" presStyleLbl="revTx" presStyleIdx="4" presStyleCnt="5">
        <dgm:presLayoutVars>
          <dgm:chMax val="1"/>
          <dgm:chPref val="1"/>
        </dgm:presLayoutVars>
      </dgm:prSet>
      <dgm:spPr/>
    </dgm:pt>
  </dgm:ptLst>
  <dgm:cxnLst>
    <dgm:cxn modelId="{29745208-7C90-4EC1-9765-D728C52067EA}" srcId="{6DD737D9-6242-4805-84A6-2551400E2D19}" destId="{19429E84-3F90-49E6-8F53-DB5D31DD89E4}" srcOrd="1" destOrd="0" parTransId="{A5E87DAC-4C11-4433-B403-4C4465E3C59B}" sibTransId="{3D35E001-DAE6-4DED-B05A-0B0DDFA1B73D}"/>
    <dgm:cxn modelId="{7474C01A-4FD4-4013-87DE-9190EBB82A14}" type="presOf" srcId="{882E092B-EDEB-4F43-8A03-C1CB3A73A532}" destId="{6A090A90-910A-43B5-9109-64FC5D157F3F}" srcOrd="0" destOrd="0" presId="urn:microsoft.com/office/officeart/2018/2/layout/IconLabelList"/>
    <dgm:cxn modelId="{F34CC83A-8856-4E67-BC72-0B73611ED867}" type="presOf" srcId="{F207DE27-7796-41EC-B867-96517D065093}" destId="{6BFF894B-3531-4CEA-B6EC-119EC32B2F20}" srcOrd="0" destOrd="0" presId="urn:microsoft.com/office/officeart/2018/2/layout/IconLabelList"/>
    <dgm:cxn modelId="{E4B7A75E-77A4-41B7-9B99-0A759288DDC2}" type="presOf" srcId="{6DD737D9-6242-4805-84A6-2551400E2D19}" destId="{B5C823BF-025D-4BD9-B1BA-7083EF84CE33}" srcOrd="0" destOrd="0" presId="urn:microsoft.com/office/officeart/2018/2/layout/IconLabelList"/>
    <dgm:cxn modelId="{DE26F06E-903C-4D2B-B376-D78693D259CB}" type="presOf" srcId="{19429E84-3F90-49E6-8F53-DB5D31DD89E4}" destId="{6314C5C1-EF29-48A7-8CA2-5A2F13659C29}" srcOrd="0" destOrd="0" presId="urn:microsoft.com/office/officeart/2018/2/layout/IconLabelList"/>
    <dgm:cxn modelId="{EF3AD078-873D-4028-9FEB-7ED011A039B8}" type="presOf" srcId="{2B76AB76-4C57-4828-A3A9-96A915604059}" destId="{3C6295CE-FEB3-4311-84AB-55ADD25BC7C4}" srcOrd="0" destOrd="0" presId="urn:microsoft.com/office/officeart/2018/2/layout/IconLabelList"/>
    <dgm:cxn modelId="{06D5878F-728E-49C7-BCE4-BA1D2EE1636A}" type="presOf" srcId="{BD0148AC-E4C2-471C-B787-4F2D3DECEA3C}" destId="{11635658-6A75-48C4-A0B3-DF93E1325415}" srcOrd="0" destOrd="0" presId="urn:microsoft.com/office/officeart/2018/2/layout/IconLabelList"/>
    <dgm:cxn modelId="{C82F599B-B547-4153-923A-372D33B4FF57}" srcId="{6DD737D9-6242-4805-84A6-2551400E2D19}" destId="{F207DE27-7796-41EC-B867-96517D065093}" srcOrd="4" destOrd="0" parTransId="{CB99C428-DD24-4257-9553-1E7D202A041D}" sibTransId="{96031929-C144-432F-BAA3-DE3B45B67C8D}"/>
    <dgm:cxn modelId="{DB17FA9E-A541-4ED8-A71D-A1E985146CB5}" srcId="{6DD737D9-6242-4805-84A6-2551400E2D19}" destId="{2B76AB76-4C57-4828-A3A9-96A915604059}" srcOrd="2" destOrd="0" parTransId="{B1708A61-F013-4007-B9F8-DF034A4E1ABA}" sibTransId="{31A37419-E9E8-4C30-A551-CED5A49B6F97}"/>
    <dgm:cxn modelId="{5D8FC9E0-67A4-40C1-A81D-0A7297F566F3}" srcId="{6DD737D9-6242-4805-84A6-2551400E2D19}" destId="{BD0148AC-E4C2-471C-B787-4F2D3DECEA3C}" srcOrd="0" destOrd="0" parTransId="{9D1E2895-8529-477C-A0A8-69213D39886C}" sibTransId="{14A3D32A-29A5-4EBC-976C-E0637D6AA39D}"/>
    <dgm:cxn modelId="{A69C09ED-AC0C-4C34-A8A3-19E115F4FA04}" srcId="{6DD737D9-6242-4805-84A6-2551400E2D19}" destId="{882E092B-EDEB-4F43-8A03-C1CB3A73A532}" srcOrd="3" destOrd="0" parTransId="{EA8688F3-3B7F-4199-B5FF-13851C164A0D}" sibTransId="{11BD1045-92CC-47FD-9FEA-4C7BC66630B1}"/>
    <dgm:cxn modelId="{207B03FC-984A-4909-89A8-8B935A06A7ED}" type="presParOf" srcId="{B5C823BF-025D-4BD9-B1BA-7083EF84CE33}" destId="{8FE8F7C7-9BD8-4627-A12D-1165330AF5D6}" srcOrd="0" destOrd="0" presId="urn:microsoft.com/office/officeart/2018/2/layout/IconLabelList"/>
    <dgm:cxn modelId="{B3585F8A-4B50-44DD-B1D4-FD4350A2B77C}" type="presParOf" srcId="{8FE8F7C7-9BD8-4627-A12D-1165330AF5D6}" destId="{CD339708-8A61-48B4-93DC-76BC4BD54EDC}" srcOrd="0" destOrd="0" presId="urn:microsoft.com/office/officeart/2018/2/layout/IconLabelList"/>
    <dgm:cxn modelId="{F926446C-F9AD-4CE4-8DA3-9772FB3257F8}" type="presParOf" srcId="{8FE8F7C7-9BD8-4627-A12D-1165330AF5D6}" destId="{89A95190-CECD-41E7-9A17-14D59FC8D164}" srcOrd="1" destOrd="0" presId="urn:microsoft.com/office/officeart/2018/2/layout/IconLabelList"/>
    <dgm:cxn modelId="{9716AEF9-4608-4FCC-A4F1-DC4C7DC5E115}" type="presParOf" srcId="{8FE8F7C7-9BD8-4627-A12D-1165330AF5D6}" destId="{11635658-6A75-48C4-A0B3-DF93E1325415}" srcOrd="2" destOrd="0" presId="urn:microsoft.com/office/officeart/2018/2/layout/IconLabelList"/>
    <dgm:cxn modelId="{6249022F-ACAF-482B-8739-1FDA96AEBA6C}" type="presParOf" srcId="{B5C823BF-025D-4BD9-B1BA-7083EF84CE33}" destId="{BE9A8E44-104F-479C-8CB0-2DDEA622EA88}" srcOrd="1" destOrd="0" presId="urn:microsoft.com/office/officeart/2018/2/layout/IconLabelList"/>
    <dgm:cxn modelId="{2334A181-B80C-4D9F-861F-845D29AF284F}" type="presParOf" srcId="{B5C823BF-025D-4BD9-B1BA-7083EF84CE33}" destId="{B177E5D3-5E6D-4F0C-9597-04866D936244}" srcOrd="2" destOrd="0" presId="urn:microsoft.com/office/officeart/2018/2/layout/IconLabelList"/>
    <dgm:cxn modelId="{807A4162-0B1D-4CDE-AE47-1FF991167EEC}" type="presParOf" srcId="{B177E5D3-5E6D-4F0C-9597-04866D936244}" destId="{1AE2A75A-F540-4B6F-B063-3789FBE2B2C6}" srcOrd="0" destOrd="0" presId="urn:microsoft.com/office/officeart/2018/2/layout/IconLabelList"/>
    <dgm:cxn modelId="{631BED94-2261-4A41-A80B-B05FD8EA345F}" type="presParOf" srcId="{B177E5D3-5E6D-4F0C-9597-04866D936244}" destId="{37262BBE-19EC-4CE1-A505-7F2CD48E2156}" srcOrd="1" destOrd="0" presId="urn:microsoft.com/office/officeart/2018/2/layout/IconLabelList"/>
    <dgm:cxn modelId="{DD5309DB-8A48-458A-BEBE-046F46E2644F}" type="presParOf" srcId="{B177E5D3-5E6D-4F0C-9597-04866D936244}" destId="{6314C5C1-EF29-48A7-8CA2-5A2F13659C29}" srcOrd="2" destOrd="0" presId="urn:microsoft.com/office/officeart/2018/2/layout/IconLabelList"/>
    <dgm:cxn modelId="{FCED019A-9DA4-4FE6-A938-13277C3CFF19}" type="presParOf" srcId="{B5C823BF-025D-4BD9-B1BA-7083EF84CE33}" destId="{04C414A8-629C-46D1-BEC7-428648CDACCF}" srcOrd="3" destOrd="0" presId="urn:microsoft.com/office/officeart/2018/2/layout/IconLabelList"/>
    <dgm:cxn modelId="{0471FC49-9DF1-47F8-AFAD-BB431D95C868}" type="presParOf" srcId="{B5C823BF-025D-4BD9-B1BA-7083EF84CE33}" destId="{356B9E8B-EA45-443C-81B4-3C7534D8C4B4}" srcOrd="4" destOrd="0" presId="urn:microsoft.com/office/officeart/2018/2/layout/IconLabelList"/>
    <dgm:cxn modelId="{8B824AE1-837B-4EF3-AE3C-BFD6EFFC3E0B}" type="presParOf" srcId="{356B9E8B-EA45-443C-81B4-3C7534D8C4B4}" destId="{3FDD3110-8BED-42A1-A77B-DBC287A72D59}" srcOrd="0" destOrd="0" presId="urn:microsoft.com/office/officeart/2018/2/layout/IconLabelList"/>
    <dgm:cxn modelId="{5CCAA838-3AFC-49EC-9F33-17607D459FC3}" type="presParOf" srcId="{356B9E8B-EA45-443C-81B4-3C7534D8C4B4}" destId="{202E46A1-184A-42C4-9002-856CEF265BE8}" srcOrd="1" destOrd="0" presId="urn:microsoft.com/office/officeart/2018/2/layout/IconLabelList"/>
    <dgm:cxn modelId="{086DF8E7-BDAD-4C53-A8EA-A3C200A10B21}" type="presParOf" srcId="{356B9E8B-EA45-443C-81B4-3C7534D8C4B4}" destId="{3C6295CE-FEB3-4311-84AB-55ADD25BC7C4}" srcOrd="2" destOrd="0" presId="urn:microsoft.com/office/officeart/2018/2/layout/IconLabelList"/>
    <dgm:cxn modelId="{08AA23BD-0ED3-4C65-9B44-FCA451C77A12}" type="presParOf" srcId="{B5C823BF-025D-4BD9-B1BA-7083EF84CE33}" destId="{37C26C58-2DB5-4D94-B275-E840E8D759F2}" srcOrd="5" destOrd="0" presId="urn:microsoft.com/office/officeart/2018/2/layout/IconLabelList"/>
    <dgm:cxn modelId="{70BEC87A-F831-4031-AC9B-008EB2BC38D8}" type="presParOf" srcId="{B5C823BF-025D-4BD9-B1BA-7083EF84CE33}" destId="{9154E9D0-25A7-42CD-8AE0-0545D5542A59}" srcOrd="6" destOrd="0" presId="urn:microsoft.com/office/officeart/2018/2/layout/IconLabelList"/>
    <dgm:cxn modelId="{88115E9F-0DCC-4177-B217-EC6976D6D072}" type="presParOf" srcId="{9154E9D0-25A7-42CD-8AE0-0545D5542A59}" destId="{AAADD248-52C8-470E-9880-78059043875A}" srcOrd="0" destOrd="0" presId="urn:microsoft.com/office/officeart/2018/2/layout/IconLabelList"/>
    <dgm:cxn modelId="{B8E26BE1-878E-4F09-AB75-AC8356D895DB}" type="presParOf" srcId="{9154E9D0-25A7-42CD-8AE0-0545D5542A59}" destId="{480F36D5-25BE-47CE-9129-137BD9132373}" srcOrd="1" destOrd="0" presId="urn:microsoft.com/office/officeart/2018/2/layout/IconLabelList"/>
    <dgm:cxn modelId="{E1192F60-A1C9-4219-9146-EDBB79F458ED}" type="presParOf" srcId="{9154E9D0-25A7-42CD-8AE0-0545D5542A59}" destId="{6A090A90-910A-43B5-9109-64FC5D157F3F}" srcOrd="2" destOrd="0" presId="urn:microsoft.com/office/officeart/2018/2/layout/IconLabelList"/>
    <dgm:cxn modelId="{AC98CF05-D08A-4347-9813-DE4A03C6DCAB}" type="presParOf" srcId="{B5C823BF-025D-4BD9-B1BA-7083EF84CE33}" destId="{B66AA9DE-BC58-4988-ABA4-F7D87300F4F7}" srcOrd="7" destOrd="0" presId="urn:microsoft.com/office/officeart/2018/2/layout/IconLabelList"/>
    <dgm:cxn modelId="{A98A961E-A9C4-4A2E-B0AB-069EB2CF4C79}" type="presParOf" srcId="{B5C823BF-025D-4BD9-B1BA-7083EF84CE33}" destId="{CE33B2A4-820A-42B6-9F6F-418C033F292A}" srcOrd="8" destOrd="0" presId="urn:microsoft.com/office/officeart/2018/2/layout/IconLabelList"/>
    <dgm:cxn modelId="{A6572DDC-D74B-43C8-AB69-AB5EB3069B1D}" type="presParOf" srcId="{CE33B2A4-820A-42B6-9F6F-418C033F292A}" destId="{E57714FD-860A-4250-BFBF-CEA2603922EE}" srcOrd="0" destOrd="0" presId="urn:microsoft.com/office/officeart/2018/2/layout/IconLabelList"/>
    <dgm:cxn modelId="{56C7637B-ED26-4089-B5A3-67D2824E8F3A}" type="presParOf" srcId="{CE33B2A4-820A-42B6-9F6F-418C033F292A}" destId="{83DA3D60-B3FE-4278-B826-EE63401C4B62}" srcOrd="1" destOrd="0" presId="urn:microsoft.com/office/officeart/2018/2/layout/IconLabelList"/>
    <dgm:cxn modelId="{97E2998F-7C8D-448D-96C0-5AD081BF436F}" type="presParOf" srcId="{CE33B2A4-820A-42B6-9F6F-418C033F292A}" destId="{6BFF894B-3531-4CEA-B6EC-119EC32B2F20}"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6EC2544-A4BA-428A-99AF-E3DAB43BE520}"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806AEBEA-3464-49CB-AE1E-AF80F2162641}">
      <dgm:prSet/>
      <dgm:spPr/>
      <dgm:t>
        <a:bodyPr/>
        <a:lstStyle/>
        <a:p>
          <a:r>
            <a:rPr lang="en-US"/>
            <a:t>The high initial investment in a waste reduction technology makes its adoption limited (Kasavan et al. 2022).</a:t>
          </a:r>
        </a:p>
      </dgm:t>
    </dgm:pt>
    <dgm:pt modelId="{A2BF6227-72DF-43DE-8920-A9375A78447B}" type="parTrans" cxnId="{C765BE90-22B9-40E6-A10B-BD27FD8B233D}">
      <dgm:prSet/>
      <dgm:spPr/>
      <dgm:t>
        <a:bodyPr/>
        <a:lstStyle/>
        <a:p>
          <a:endParaRPr lang="en-US"/>
        </a:p>
      </dgm:t>
    </dgm:pt>
    <dgm:pt modelId="{413CE53A-92B3-407A-892D-C2B3A924789C}" type="sibTrans" cxnId="{C765BE90-22B9-40E6-A10B-BD27FD8B233D}">
      <dgm:prSet/>
      <dgm:spPr/>
      <dgm:t>
        <a:bodyPr/>
        <a:lstStyle/>
        <a:p>
          <a:endParaRPr lang="en-US"/>
        </a:p>
      </dgm:t>
    </dgm:pt>
    <dgm:pt modelId="{B41D044B-9557-44A1-929C-14A9D7B39B61}">
      <dgm:prSet/>
      <dgm:spPr/>
      <dgm:t>
        <a:bodyPr/>
        <a:lstStyle/>
        <a:p>
          <a:r>
            <a:rPr lang="en-US"/>
            <a:t>The policies related to the sustainability efforts are not standardized, which complicates the whole process.</a:t>
          </a:r>
        </a:p>
      </dgm:t>
    </dgm:pt>
    <dgm:pt modelId="{D13B7D50-9046-4EB5-ACDC-7FC2A2D0C764}" type="parTrans" cxnId="{BDD3F8D5-E102-453C-BDE7-7CE671DC3F86}">
      <dgm:prSet/>
      <dgm:spPr/>
      <dgm:t>
        <a:bodyPr/>
        <a:lstStyle/>
        <a:p>
          <a:endParaRPr lang="en-US"/>
        </a:p>
      </dgm:t>
    </dgm:pt>
    <dgm:pt modelId="{FFE1F5EC-9426-48F0-8A8D-43CE87EC0BA6}" type="sibTrans" cxnId="{BDD3F8D5-E102-453C-BDE7-7CE671DC3F86}">
      <dgm:prSet/>
      <dgm:spPr/>
      <dgm:t>
        <a:bodyPr/>
        <a:lstStyle/>
        <a:p>
          <a:endParaRPr lang="en-US"/>
        </a:p>
      </dgm:t>
    </dgm:pt>
    <dgm:pt modelId="{8B5B284A-A2F6-45A3-80A0-A2326DCB8E6D}">
      <dgm:prSet/>
      <dgm:spPr/>
      <dgm:t>
        <a:bodyPr/>
        <a:lstStyle/>
        <a:p>
          <a:r>
            <a:rPr lang="en-US"/>
            <a:t>The lack of recycling infrastructure limits the recycling efforts of hotels who have to rely on costly third-party services (Wang et al., 2021).</a:t>
          </a:r>
        </a:p>
      </dgm:t>
    </dgm:pt>
    <dgm:pt modelId="{D5AC9205-0F53-4BE6-8131-CC8C4A0C7C82}" type="parTrans" cxnId="{863C8F5A-96A8-4CE3-9296-BD604FD575F9}">
      <dgm:prSet/>
      <dgm:spPr/>
      <dgm:t>
        <a:bodyPr/>
        <a:lstStyle/>
        <a:p>
          <a:endParaRPr lang="en-US"/>
        </a:p>
      </dgm:t>
    </dgm:pt>
    <dgm:pt modelId="{3D35E0C1-75DD-461C-A679-6EDC4E3D112D}" type="sibTrans" cxnId="{863C8F5A-96A8-4CE3-9296-BD604FD575F9}">
      <dgm:prSet/>
      <dgm:spPr/>
      <dgm:t>
        <a:bodyPr/>
        <a:lstStyle/>
        <a:p>
          <a:endParaRPr lang="en-US"/>
        </a:p>
      </dgm:t>
    </dgm:pt>
    <dgm:pt modelId="{630573A9-97BF-4071-8365-62E9E4CA6154}">
      <dgm:prSet/>
      <dgm:spPr/>
      <dgm:t>
        <a:bodyPr/>
        <a:lstStyle/>
        <a:p>
          <a:r>
            <a:rPr lang="en-US"/>
            <a:t>Very low guest participation in sustainability programs inhibit the goals for waste reduction.</a:t>
          </a:r>
        </a:p>
      </dgm:t>
    </dgm:pt>
    <dgm:pt modelId="{7D3ED328-1A9B-4258-8832-D2ED9F0264DB}" type="parTrans" cxnId="{FB3A358E-39BA-4F6B-9F9F-9701A679C14E}">
      <dgm:prSet/>
      <dgm:spPr/>
      <dgm:t>
        <a:bodyPr/>
        <a:lstStyle/>
        <a:p>
          <a:endParaRPr lang="en-US"/>
        </a:p>
      </dgm:t>
    </dgm:pt>
    <dgm:pt modelId="{31124F3F-87B2-40EB-9CEF-BD2E080E119B}" type="sibTrans" cxnId="{FB3A358E-39BA-4F6B-9F9F-9701A679C14E}">
      <dgm:prSet/>
      <dgm:spPr/>
      <dgm:t>
        <a:bodyPr/>
        <a:lstStyle/>
        <a:p>
          <a:endParaRPr lang="en-US"/>
        </a:p>
      </dgm:t>
    </dgm:pt>
    <dgm:pt modelId="{1D69EED3-638F-844E-9992-CDBB23238781}" type="pres">
      <dgm:prSet presAssocID="{26EC2544-A4BA-428A-99AF-E3DAB43BE520}" presName="outerComposite" presStyleCnt="0">
        <dgm:presLayoutVars>
          <dgm:chMax val="5"/>
          <dgm:dir/>
          <dgm:resizeHandles val="exact"/>
        </dgm:presLayoutVars>
      </dgm:prSet>
      <dgm:spPr/>
    </dgm:pt>
    <dgm:pt modelId="{5C5C894F-DEE7-1F40-B83C-355C33C537F9}" type="pres">
      <dgm:prSet presAssocID="{26EC2544-A4BA-428A-99AF-E3DAB43BE520}" presName="dummyMaxCanvas" presStyleCnt="0">
        <dgm:presLayoutVars/>
      </dgm:prSet>
      <dgm:spPr/>
    </dgm:pt>
    <dgm:pt modelId="{2A942818-8CEC-9142-BF68-00A942006964}" type="pres">
      <dgm:prSet presAssocID="{26EC2544-A4BA-428A-99AF-E3DAB43BE520}" presName="FourNodes_1" presStyleLbl="node1" presStyleIdx="0" presStyleCnt="4">
        <dgm:presLayoutVars>
          <dgm:bulletEnabled val="1"/>
        </dgm:presLayoutVars>
      </dgm:prSet>
      <dgm:spPr/>
    </dgm:pt>
    <dgm:pt modelId="{FA6B8C10-A5EC-2146-A6E9-6F1AFFF8E327}" type="pres">
      <dgm:prSet presAssocID="{26EC2544-A4BA-428A-99AF-E3DAB43BE520}" presName="FourNodes_2" presStyleLbl="node1" presStyleIdx="1" presStyleCnt="4">
        <dgm:presLayoutVars>
          <dgm:bulletEnabled val="1"/>
        </dgm:presLayoutVars>
      </dgm:prSet>
      <dgm:spPr/>
    </dgm:pt>
    <dgm:pt modelId="{B2664055-806E-7C4F-A58E-8F2B3234EF66}" type="pres">
      <dgm:prSet presAssocID="{26EC2544-A4BA-428A-99AF-E3DAB43BE520}" presName="FourNodes_3" presStyleLbl="node1" presStyleIdx="2" presStyleCnt="4">
        <dgm:presLayoutVars>
          <dgm:bulletEnabled val="1"/>
        </dgm:presLayoutVars>
      </dgm:prSet>
      <dgm:spPr/>
    </dgm:pt>
    <dgm:pt modelId="{11FDF076-4A3B-DD46-81C2-2DD472542D97}" type="pres">
      <dgm:prSet presAssocID="{26EC2544-A4BA-428A-99AF-E3DAB43BE520}" presName="FourNodes_4" presStyleLbl="node1" presStyleIdx="3" presStyleCnt="4">
        <dgm:presLayoutVars>
          <dgm:bulletEnabled val="1"/>
        </dgm:presLayoutVars>
      </dgm:prSet>
      <dgm:spPr/>
    </dgm:pt>
    <dgm:pt modelId="{193E3331-7B8D-8843-ACE8-1F46E9D863C5}" type="pres">
      <dgm:prSet presAssocID="{26EC2544-A4BA-428A-99AF-E3DAB43BE520}" presName="FourConn_1-2" presStyleLbl="fgAccFollowNode1" presStyleIdx="0" presStyleCnt="3">
        <dgm:presLayoutVars>
          <dgm:bulletEnabled val="1"/>
        </dgm:presLayoutVars>
      </dgm:prSet>
      <dgm:spPr/>
    </dgm:pt>
    <dgm:pt modelId="{F6B5A396-6BF7-394A-9D22-D88629BF1B0A}" type="pres">
      <dgm:prSet presAssocID="{26EC2544-A4BA-428A-99AF-E3DAB43BE520}" presName="FourConn_2-3" presStyleLbl="fgAccFollowNode1" presStyleIdx="1" presStyleCnt="3">
        <dgm:presLayoutVars>
          <dgm:bulletEnabled val="1"/>
        </dgm:presLayoutVars>
      </dgm:prSet>
      <dgm:spPr/>
    </dgm:pt>
    <dgm:pt modelId="{3B161072-D36B-AE4F-A250-A6A6A2010425}" type="pres">
      <dgm:prSet presAssocID="{26EC2544-A4BA-428A-99AF-E3DAB43BE520}" presName="FourConn_3-4" presStyleLbl="fgAccFollowNode1" presStyleIdx="2" presStyleCnt="3">
        <dgm:presLayoutVars>
          <dgm:bulletEnabled val="1"/>
        </dgm:presLayoutVars>
      </dgm:prSet>
      <dgm:spPr/>
    </dgm:pt>
    <dgm:pt modelId="{91933B1B-1642-DD4D-AFC8-0961B4E6342F}" type="pres">
      <dgm:prSet presAssocID="{26EC2544-A4BA-428A-99AF-E3DAB43BE520}" presName="FourNodes_1_text" presStyleLbl="node1" presStyleIdx="3" presStyleCnt="4">
        <dgm:presLayoutVars>
          <dgm:bulletEnabled val="1"/>
        </dgm:presLayoutVars>
      </dgm:prSet>
      <dgm:spPr/>
    </dgm:pt>
    <dgm:pt modelId="{CDF8CD1E-EA60-EE49-B083-829ED2946D99}" type="pres">
      <dgm:prSet presAssocID="{26EC2544-A4BA-428A-99AF-E3DAB43BE520}" presName="FourNodes_2_text" presStyleLbl="node1" presStyleIdx="3" presStyleCnt="4">
        <dgm:presLayoutVars>
          <dgm:bulletEnabled val="1"/>
        </dgm:presLayoutVars>
      </dgm:prSet>
      <dgm:spPr/>
    </dgm:pt>
    <dgm:pt modelId="{6C8FDF7A-61CD-5C46-9244-08B4EF9A65C7}" type="pres">
      <dgm:prSet presAssocID="{26EC2544-A4BA-428A-99AF-E3DAB43BE520}" presName="FourNodes_3_text" presStyleLbl="node1" presStyleIdx="3" presStyleCnt="4">
        <dgm:presLayoutVars>
          <dgm:bulletEnabled val="1"/>
        </dgm:presLayoutVars>
      </dgm:prSet>
      <dgm:spPr/>
    </dgm:pt>
    <dgm:pt modelId="{01834C20-9F4C-0E46-B0A7-6CA8C48B92A9}" type="pres">
      <dgm:prSet presAssocID="{26EC2544-A4BA-428A-99AF-E3DAB43BE520}" presName="FourNodes_4_text" presStyleLbl="node1" presStyleIdx="3" presStyleCnt="4">
        <dgm:presLayoutVars>
          <dgm:bulletEnabled val="1"/>
        </dgm:presLayoutVars>
      </dgm:prSet>
      <dgm:spPr/>
    </dgm:pt>
  </dgm:ptLst>
  <dgm:cxnLst>
    <dgm:cxn modelId="{0143610F-8AF9-1B46-B4EA-ED960CC56C05}" type="presOf" srcId="{B41D044B-9557-44A1-929C-14A9D7B39B61}" destId="{FA6B8C10-A5EC-2146-A6E9-6F1AFFF8E327}" srcOrd="0" destOrd="0" presId="urn:microsoft.com/office/officeart/2005/8/layout/vProcess5"/>
    <dgm:cxn modelId="{2CB3D214-F8DC-7B4A-8CB2-2A34531006F0}" type="presOf" srcId="{806AEBEA-3464-49CB-AE1E-AF80F2162641}" destId="{2A942818-8CEC-9142-BF68-00A942006964}" srcOrd="0" destOrd="0" presId="urn:microsoft.com/office/officeart/2005/8/layout/vProcess5"/>
    <dgm:cxn modelId="{2A47E017-5BBA-7947-920B-46802C789297}" type="presOf" srcId="{FFE1F5EC-9426-48F0-8A8D-43CE87EC0BA6}" destId="{F6B5A396-6BF7-394A-9D22-D88629BF1B0A}" srcOrd="0" destOrd="0" presId="urn:microsoft.com/office/officeart/2005/8/layout/vProcess5"/>
    <dgm:cxn modelId="{4F92FA32-13F9-984E-9FD8-2CCDF497E334}" type="presOf" srcId="{8B5B284A-A2F6-45A3-80A0-A2326DCB8E6D}" destId="{B2664055-806E-7C4F-A58E-8F2B3234EF66}" srcOrd="0" destOrd="0" presId="urn:microsoft.com/office/officeart/2005/8/layout/vProcess5"/>
    <dgm:cxn modelId="{EFF22438-88C7-DB4F-BDB4-B5BB9725A945}" type="presOf" srcId="{630573A9-97BF-4071-8365-62E9E4CA6154}" destId="{11FDF076-4A3B-DD46-81C2-2DD472542D97}" srcOrd="0" destOrd="0" presId="urn:microsoft.com/office/officeart/2005/8/layout/vProcess5"/>
    <dgm:cxn modelId="{1EBD874A-1AD5-E745-BE33-6F109E173DF7}" type="presOf" srcId="{413CE53A-92B3-407A-892D-C2B3A924789C}" destId="{193E3331-7B8D-8843-ACE8-1F46E9D863C5}" srcOrd="0" destOrd="0" presId="urn:microsoft.com/office/officeart/2005/8/layout/vProcess5"/>
    <dgm:cxn modelId="{863C8F5A-96A8-4CE3-9296-BD604FD575F9}" srcId="{26EC2544-A4BA-428A-99AF-E3DAB43BE520}" destId="{8B5B284A-A2F6-45A3-80A0-A2326DCB8E6D}" srcOrd="2" destOrd="0" parTransId="{D5AC9205-0F53-4BE6-8131-CC8C4A0C7C82}" sibTransId="{3D35E0C1-75DD-461C-A679-6EDC4E3D112D}"/>
    <dgm:cxn modelId="{FB3A358E-39BA-4F6B-9F9F-9701A679C14E}" srcId="{26EC2544-A4BA-428A-99AF-E3DAB43BE520}" destId="{630573A9-97BF-4071-8365-62E9E4CA6154}" srcOrd="3" destOrd="0" parTransId="{7D3ED328-1A9B-4258-8832-D2ED9F0264DB}" sibTransId="{31124F3F-87B2-40EB-9CEF-BD2E080E119B}"/>
    <dgm:cxn modelId="{C765BE90-22B9-40E6-A10B-BD27FD8B233D}" srcId="{26EC2544-A4BA-428A-99AF-E3DAB43BE520}" destId="{806AEBEA-3464-49CB-AE1E-AF80F2162641}" srcOrd="0" destOrd="0" parTransId="{A2BF6227-72DF-43DE-8920-A9375A78447B}" sibTransId="{413CE53A-92B3-407A-892D-C2B3A924789C}"/>
    <dgm:cxn modelId="{98D5C59C-8F33-404B-9611-635E78237062}" type="presOf" srcId="{B41D044B-9557-44A1-929C-14A9D7B39B61}" destId="{CDF8CD1E-EA60-EE49-B083-829ED2946D99}" srcOrd="1" destOrd="0" presId="urn:microsoft.com/office/officeart/2005/8/layout/vProcess5"/>
    <dgm:cxn modelId="{CA1D8C9D-AC26-B44D-811A-9A691B9A5D6C}" type="presOf" srcId="{3D35E0C1-75DD-461C-A679-6EDC4E3D112D}" destId="{3B161072-D36B-AE4F-A250-A6A6A2010425}" srcOrd="0" destOrd="0" presId="urn:microsoft.com/office/officeart/2005/8/layout/vProcess5"/>
    <dgm:cxn modelId="{572C26A2-0456-CF46-B3A4-7DF9A813013A}" type="presOf" srcId="{26EC2544-A4BA-428A-99AF-E3DAB43BE520}" destId="{1D69EED3-638F-844E-9992-CDBB23238781}" srcOrd="0" destOrd="0" presId="urn:microsoft.com/office/officeart/2005/8/layout/vProcess5"/>
    <dgm:cxn modelId="{A7DF24C0-6B3E-724C-869D-68A92268929B}" type="presOf" srcId="{806AEBEA-3464-49CB-AE1E-AF80F2162641}" destId="{91933B1B-1642-DD4D-AFC8-0961B4E6342F}" srcOrd="1" destOrd="0" presId="urn:microsoft.com/office/officeart/2005/8/layout/vProcess5"/>
    <dgm:cxn modelId="{671566CD-FA75-A84F-BD22-80435AC71F78}" type="presOf" srcId="{8B5B284A-A2F6-45A3-80A0-A2326DCB8E6D}" destId="{6C8FDF7A-61CD-5C46-9244-08B4EF9A65C7}" srcOrd="1" destOrd="0" presId="urn:microsoft.com/office/officeart/2005/8/layout/vProcess5"/>
    <dgm:cxn modelId="{BDD3F8D5-E102-453C-BDE7-7CE671DC3F86}" srcId="{26EC2544-A4BA-428A-99AF-E3DAB43BE520}" destId="{B41D044B-9557-44A1-929C-14A9D7B39B61}" srcOrd="1" destOrd="0" parTransId="{D13B7D50-9046-4EB5-ACDC-7FC2A2D0C764}" sibTransId="{FFE1F5EC-9426-48F0-8A8D-43CE87EC0BA6}"/>
    <dgm:cxn modelId="{125A7DE7-3D3F-CC4E-B5F6-6B0E822BBAE2}" type="presOf" srcId="{630573A9-97BF-4071-8365-62E9E4CA6154}" destId="{01834C20-9F4C-0E46-B0A7-6CA8C48B92A9}" srcOrd="1" destOrd="0" presId="urn:microsoft.com/office/officeart/2005/8/layout/vProcess5"/>
    <dgm:cxn modelId="{37DC92EB-D242-4A49-8E4E-8CE0D7722CA4}" type="presParOf" srcId="{1D69EED3-638F-844E-9992-CDBB23238781}" destId="{5C5C894F-DEE7-1F40-B83C-355C33C537F9}" srcOrd="0" destOrd="0" presId="urn:microsoft.com/office/officeart/2005/8/layout/vProcess5"/>
    <dgm:cxn modelId="{20573B97-84FF-3548-A01D-DA456B034CA0}" type="presParOf" srcId="{1D69EED3-638F-844E-9992-CDBB23238781}" destId="{2A942818-8CEC-9142-BF68-00A942006964}" srcOrd="1" destOrd="0" presId="urn:microsoft.com/office/officeart/2005/8/layout/vProcess5"/>
    <dgm:cxn modelId="{CDBB9C8C-EC7E-484D-A33C-B94439766397}" type="presParOf" srcId="{1D69EED3-638F-844E-9992-CDBB23238781}" destId="{FA6B8C10-A5EC-2146-A6E9-6F1AFFF8E327}" srcOrd="2" destOrd="0" presId="urn:microsoft.com/office/officeart/2005/8/layout/vProcess5"/>
    <dgm:cxn modelId="{E2F0AA43-3495-6648-A6FC-1EA1AA0A2656}" type="presParOf" srcId="{1D69EED3-638F-844E-9992-CDBB23238781}" destId="{B2664055-806E-7C4F-A58E-8F2B3234EF66}" srcOrd="3" destOrd="0" presId="urn:microsoft.com/office/officeart/2005/8/layout/vProcess5"/>
    <dgm:cxn modelId="{6E8C5CF7-CCEC-BB41-B1C9-D2E15F180495}" type="presParOf" srcId="{1D69EED3-638F-844E-9992-CDBB23238781}" destId="{11FDF076-4A3B-DD46-81C2-2DD472542D97}" srcOrd="4" destOrd="0" presId="urn:microsoft.com/office/officeart/2005/8/layout/vProcess5"/>
    <dgm:cxn modelId="{6178A09F-C226-0941-8D05-E24CB98798A1}" type="presParOf" srcId="{1D69EED3-638F-844E-9992-CDBB23238781}" destId="{193E3331-7B8D-8843-ACE8-1F46E9D863C5}" srcOrd="5" destOrd="0" presId="urn:microsoft.com/office/officeart/2005/8/layout/vProcess5"/>
    <dgm:cxn modelId="{C574ABB8-F7DE-D043-8295-ABBBC2BFA1FE}" type="presParOf" srcId="{1D69EED3-638F-844E-9992-CDBB23238781}" destId="{F6B5A396-6BF7-394A-9D22-D88629BF1B0A}" srcOrd="6" destOrd="0" presId="urn:microsoft.com/office/officeart/2005/8/layout/vProcess5"/>
    <dgm:cxn modelId="{12BA8481-C43D-4A4D-A495-326C618B3C4C}" type="presParOf" srcId="{1D69EED3-638F-844E-9992-CDBB23238781}" destId="{3B161072-D36B-AE4F-A250-A6A6A2010425}" srcOrd="7" destOrd="0" presId="urn:microsoft.com/office/officeart/2005/8/layout/vProcess5"/>
    <dgm:cxn modelId="{57888854-3EB6-174B-A53E-0249A0D91FA8}" type="presParOf" srcId="{1D69EED3-638F-844E-9992-CDBB23238781}" destId="{91933B1B-1642-DD4D-AFC8-0961B4E6342F}" srcOrd="8" destOrd="0" presId="urn:microsoft.com/office/officeart/2005/8/layout/vProcess5"/>
    <dgm:cxn modelId="{F9814B09-0FDA-974A-992B-276D6A5B85E5}" type="presParOf" srcId="{1D69EED3-638F-844E-9992-CDBB23238781}" destId="{CDF8CD1E-EA60-EE49-B083-829ED2946D99}" srcOrd="9" destOrd="0" presId="urn:microsoft.com/office/officeart/2005/8/layout/vProcess5"/>
    <dgm:cxn modelId="{B1AA55C7-A39B-5748-85B7-C2BA021AEA0F}" type="presParOf" srcId="{1D69EED3-638F-844E-9992-CDBB23238781}" destId="{6C8FDF7A-61CD-5C46-9244-08B4EF9A65C7}" srcOrd="10" destOrd="0" presId="urn:microsoft.com/office/officeart/2005/8/layout/vProcess5"/>
    <dgm:cxn modelId="{18728023-64D6-944D-9774-0F12159536D9}" type="presParOf" srcId="{1D69EED3-638F-844E-9992-CDBB23238781}" destId="{01834C20-9F4C-0E46-B0A7-6CA8C48B92A9}"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D9E1DBF-C8A1-48DA-9FE3-B00B011487B3}" type="doc">
      <dgm:prSet loTypeId="urn:microsoft.com/office/officeart/2016/7/layout/RepeatingBendingProcessNew" loCatId="process" qsTypeId="urn:microsoft.com/office/officeart/2005/8/quickstyle/simple1" qsCatId="simple" csTypeId="urn:microsoft.com/office/officeart/2005/8/colors/accent4_2" csCatId="accent4"/>
      <dgm:spPr/>
      <dgm:t>
        <a:bodyPr/>
        <a:lstStyle/>
        <a:p>
          <a:endParaRPr lang="en-US"/>
        </a:p>
      </dgm:t>
    </dgm:pt>
    <dgm:pt modelId="{583A68F8-A160-418A-9FE0-F0ED62A096E3}">
      <dgm:prSet/>
      <dgm:spPr/>
      <dgm:t>
        <a:bodyPr/>
        <a:lstStyle/>
        <a:p>
          <a:r>
            <a:rPr lang="en-US"/>
            <a:t>Sustainably managed waste, means lowering environmental effects in addition to increased efficiency.</a:t>
          </a:r>
        </a:p>
      </dgm:t>
    </dgm:pt>
    <dgm:pt modelId="{C7EFD76A-CD59-4065-9C67-78DA3819F2E6}" type="parTrans" cxnId="{63A13805-BE91-4B0A-B623-A889FC10ACEA}">
      <dgm:prSet/>
      <dgm:spPr/>
      <dgm:t>
        <a:bodyPr/>
        <a:lstStyle/>
        <a:p>
          <a:endParaRPr lang="en-US"/>
        </a:p>
      </dgm:t>
    </dgm:pt>
    <dgm:pt modelId="{3B2761BE-EB1B-4980-99E2-05634D23FDC8}" type="sibTrans" cxnId="{63A13805-BE91-4B0A-B623-A889FC10ACEA}">
      <dgm:prSet/>
      <dgm:spPr/>
      <dgm:t>
        <a:bodyPr/>
        <a:lstStyle/>
        <a:p>
          <a:endParaRPr lang="en-US"/>
        </a:p>
      </dgm:t>
    </dgm:pt>
    <dgm:pt modelId="{9453C5F2-4A8B-4E50-9244-23B48D7BAE4B}">
      <dgm:prSet/>
      <dgm:spPr/>
      <dgm:t>
        <a:bodyPr/>
        <a:lstStyle/>
        <a:p>
          <a:r>
            <a:rPr lang="en-US"/>
            <a:t>Hotels will have to act to avoid becoming uncompetitive and suffering from environmental degradation.</a:t>
          </a:r>
        </a:p>
      </dgm:t>
    </dgm:pt>
    <dgm:pt modelId="{EE7B1E75-842C-435A-A610-1E54B15A1E29}" type="parTrans" cxnId="{27ADB6CB-E611-4451-9E78-943773BAF273}">
      <dgm:prSet/>
      <dgm:spPr/>
      <dgm:t>
        <a:bodyPr/>
        <a:lstStyle/>
        <a:p>
          <a:endParaRPr lang="en-US"/>
        </a:p>
      </dgm:t>
    </dgm:pt>
    <dgm:pt modelId="{6388F0E0-7429-4CA0-B199-6848F2EED6AD}" type="sibTrans" cxnId="{27ADB6CB-E611-4451-9E78-943773BAF273}">
      <dgm:prSet/>
      <dgm:spPr/>
      <dgm:t>
        <a:bodyPr/>
        <a:lstStyle/>
        <a:p>
          <a:endParaRPr lang="en-US"/>
        </a:p>
      </dgm:t>
    </dgm:pt>
    <dgm:pt modelId="{0C722C1D-B6A8-46E5-AE32-D1B53D0FA04B}">
      <dgm:prSet/>
      <dgm:spPr/>
      <dgm:t>
        <a:bodyPr/>
        <a:lstStyle/>
        <a:p>
          <a:r>
            <a:rPr lang="en-US"/>
            <a:t>To support the brand reputation, there will be need for investment in green technologies.</a:t>
          </a:r>
        </a:p>
      </dgm:t>
    </dgm:pt>
    <dgm:pt modelId="{C9EC3E41-5F8B-4B54-9703-60C9FAE560D0}" type="parTrans" cxnId="{E25663BB-8246-4864-9AE3-BDA6177752A4}">
      <dgm:prSet/>
      <dgm:spPr/>
      <dgm:t>
        <a:bodyPr/>
        <a:lstStyle/>
        <a:p>
          <a:endParaRPr lang="en-US"/>
        </a:p>
      </dgm:t>
    </dgm:pt>
    <dgm:pt modelId="{150B9FA9-C211-47AC-9D46-150EDD01B4FD}" type="sibTrans" cxnId="{E25663BB-8246-4864-9AE3-BDA6177752A4}">
      <dgm:prSet/>
      <dgm:spPr/>
      <dgm:t>
        <a:bodyPr/>
        <a:lstStyle/>
        <a:p>
          <a:endParaRPr lang="en-US"/>
        </a:p>
      </dgm:t>
    </dgm:pt>
    <dgm:pt modelId="{9314DC72-66DE-4A59-B051-F4EA8C85842F}">
      <dgm:prSet/>
      <dgm:spPr/>
      <dgm:t>
        <a:bodyPr/>
        <a:lstStyle/>
        <a:p>
          <a:r>
            <a:rPr lang="en-US"/>
            <a:t>Therefore, long-term sustainability will be a healthier cost-saving, business compliance, and business resilience.</a:t>
          </a:r>
        </a:p>
      </dgm:t>
    </dgm:pt>
    <dgm:pt modelId="{2842E9BB-4567-4320-86A9-207EC2ACBF7B}" type="parTrans" cxnId="{F648C8E0-1338-489C-AC06-9571E928434C}">
      <dgm:prSet/>
      <dgm:spPr/>
      <dgm:t>
        <a:bodyPr/>
        <a:lstStyle/>
        <a:p>
          <a:endParaRPr lang="en-US"/>
        </a:p>
      </dgm:t>
    </dgm:pt>
    <dgm:pt modelId="{2562C133-78C6-4ED0-B73B-7AC2D482BD71}" type="sibTrans" cxnId="{F648C8E0-1338-489C-AC06-9571E928434C}">
      <dgm:prSet/>
      <dgm:spPr/>
      <dgm:t>
        <a:bodyPr/>
        <a:lstStyle/>
        <a:p>
          <a:endParaRPr lang="en-US"/>
        </a:p>
      </dgm:t>
    </dgm:pt>
    <dgm:pt modelId="{6AF8DBC7-1005-1B47-8BA3-A572EA5FEFB6}" type="pres">
      <dgm:prSet presAssocID="{CD9E1DBF-C8A1-48DA-9FE3-B00B011487B3}" presName="Name0" presStyleCnt="0">
        <dgm:presLayoutVars>
          <dgm:dir/>
          <dgm:resizeHandles val="exact"/>
        </dgm:presLayoutVars>
      </dgm:prSet>
      <dgm:spPr/>
    </dgm:pt>
    <dgm:pt modelId="{112A8965-00E5-2E47-8B47-002754E46A1A}" type="pres">
      <dgm:prSet presAssocID="{583A68F8-A160-418A-9FE0-F0ED62A096E3}" presName="node" presStyleLbl="node1" presStyleIdx="0" presStyleCnt="4">
        <dgm:presLayoutVars>
          <dgm:bulletEnabled val="1"/>
        </dgm:presLayoutVars>
      </dgm:prSet>
      <dgm:spPr/>
    </dgm:pt>
    <dgm:pt modelId="{56EA3FEA-9FF6-484F-A442-C2A7DBAB6217}" type="pres">
      <dgm:prSet presAssocID="{3B2761BE-EB1B-4980-99E2-05634D23FDC8}" presName="sibTrans" presStyleLbl="sibTrans1D1" presStyleIdx="0" presStyleCnt="3"/>
      <dgm:spPr/>
    </dgm:pt>
    <dgm:pt modelId="{99C90201-6D3B-1A46-B4D3-1C726AD1F049}" type="pres">
      <dgm:prSet presAssocID="{3B2761BE-EB1B-4980-99E2-05634D23FDC8}" presName="connectorText" presStyleLbl="sibTrans1D1" presStyleIdx="0" presStyleCnt="3"/>
      <dgm:spPr/>
    </dgm:pt>
    <dgm:pt modelId="{E2B4CF19-F2CA-FE49-A8E3-9E5A250CA1CA}" type="pres">
      <dgm:prSet presAssocID="{9453C5F2-4A8B-4E50-9244-23B48D7BAE4B}" presName="node" presStyleLbl="node1" presStyleIdx="1" presStyleCnt="4">
        <dgm:presLayoutVars>
          <dgm:bulletEnabled val="1"/>
        </dgm:presLayoutVars>
      </dgm:prSet>
      <dgm:spPr/>
    </dgm:pt>
    <dgm:pt modelId="{F519F3F7-2065-AA42-9FEF-720ABD5DF3F5}" type="pres">
      <dgm:prSet presAssocID="{6388F0E0-7429-4CA0-B199-6848F2EED6AD}" presName="sibTrans" presStyleLbl="sibTrans1D1" presStyleIdx="1" presStyleCnt="3"/>
      <dgm:spPr/>
    </dgm:pt>
    <dgm:pt modelId="{D1DD1808-AEF8-634A-8ECC-98EC9B11B8A3}" type="pres">
      <dgm:prSet presAssocID="{6388F0E0-7429-4CA0-B199-6848F2EED6AD}" presName="connectorText" presStyleLbl="sibTrans1D1" presStyleIdx="1" presStyleCnt="3"/>
      <dgm:spPr/>
    </dgm:pt>
    <dgm:pt modelId="{6F0E8529-703B-E74C-929F-0F4412E01682}" type="pres">
      <dgm:prSet presAssocID="{0C722C1D-B6A8-46E5-AE32-D1B53D0FA04B}" presName="node" presStyleLbl="node1" presStyleIdx="2" presStyleCnt="4">
        <dgm:presLayoutVars>
          <dgm:bulletEnabled val="1"/>
        </dgm:presLayoutVars>
      </dgm:prSet>
      <dgm:spPr/>
    </dgm:pt>
    <dgm:pt modelId="{40A10E82-9FFC-A34D-B058-8F3D7D3D9C0E}" type="pres">
      <dgm:prSet presAssocID="{150B9FA9-C211-47AC-9D46-150EDD01B4FD}" presName="sibTrans" presStyleLbl="sibTrans1D1" presStyleIdx="2" presStyleCnt="3"/>
      <dgm:spPr/>
    </dgm:pt>
    <dgm:pt modelId="{2CF143C8-6F0B-3A44-9782-438462C87EAE}" type="pres">
      <dgm:prSet presAssocID="{150B9FA9-C211-47AC-9D46-150EDD01B4FD}" presName="connectorText" presStyleLbl="sibTrans1D1" presStyleIdx="2" presStyleCnt="3"/>
      <dgm:spPr/>
    </dgm:pt>
    <dgm:pt modelId="{6E8B3F90-16A5-CF4A-BB92-EBF01682BD71}" type="pres">
      <dgm:prSet presAssocID="{9314DC72-66DE-4A59-B051-F4EA8C85842F}" presName="node" presStyleLbl="node1" presStyleIdx="3" presStyleCnt="4">
        <dgm:presLayoutVars>
          <dgm:bulletEnabled val="1"/>
        </dgm:presLayoutVars>
      </dgm:prSet>
      <dgm:spPr/>
    </dgm:pt>
  </dgm:ptLst>
  <dgm:cxnLst>
    <dgm:cxn modelId="{63A13805-BE91-4B0A-B623-A889FC10ACEA}" srcId="{CD9E1DBF-C8A1-48DA-9FE3-B00B011487B3}" destId="{583A68F8-A160-418A-9FE0-F0ED62A096E3}" srcOrd="0" destOrd="0" parTransId="{C7EFD76A-CD59-4065-9C67-78DA3819F2E6}" sibTransId="{3B2761BE-EB1B-4980-99E2-05634D23FDC8}"/>
    <dgm:cxn modelId="{FB42270D-9D86-1640-92DE-9304751F9798}" type="presOf" srcId="{9314DC72-66DE-4A59-B051-F4EA8C85842F}" destId="{6E8B3F90-16A5-CF4A-BB92-EBF01682BD71}" srcOrd="0" destOrd="0" presId="urn:microsoft.com/office/officeart/2016/7/layout/RepeatingBendingProcessNew"/>
    <dgm:cxn modelId="{7A2F4F12-C642-B948-99C6-FE4FA060F121}" type="presOf" srcId="{583A68F8-A160-418A-9FE0-F0ED62A096E3}" destId="{112A8965-00E5-2E47-8B47-002754E46A1A}" srcOrd="0" destOrd="0" presId="urn:microsoft.com/office/officeart/2016/7/layout/RepeatingBendingProcessNew"/>
    <dgm:cxn modelId="{AFE8F612-2201-1D4D-9866-AC8B4DCCD884}" type="presOf" srcId="{3B2761BE-EB1B-4980-99E2-05634D23FDC8}" destId="{56EA3FEA-9FF6-484F-A442-C2A7DBAB6217}" srcOrd="0" destOrd="0" presId="urn:microsoft.com/office/officeart/2016/7/layout/RepeatingBendingProcessNew"/>
    <dgm:cxn modelId="{7FA02B65-7B33-A446-AE99-3DDE48D160EF}" type="presOf" srcId="{150B9FA9-C211-47AC-9D46-150EDD01B4FD}" destId="{40A10E82-9FFC-A34D-B058-8F3D7D3D9C0E}" srcOrd="0" destOrd="0" presId="urn:microsoft.com/office/officeart/2016/7/layout/RepeatingBendingProcessNew"/>
    <dgm:cxn modelId="{BBFF3D6F-EA9B-8E4D-BAA1-CBA863231FBB}" type="presOf" srcId="{150B9FA9-C211-47AC-9D46-150EDD01B4FD}" destId="{2CF143C8-6F0B-3A44-9782-438462C87EAE}" srcOrd="1" destOrd="0" presId="urn:microsoft.com/office/officeart/2016/7/layout/RepeatingBendingProcessNew"/>
    <dgm:cxn modelId="{92719A6F-9699-744F-BFDE-817C2AFCA233}" type="presOf" srcId="{6388F0E0-7429-4CA0-B199-6848F2EED6AD}" destId="{F519F3F7-2065-AA42-9FEF-720ABD5DF3F5}" srcOrd="0" destOrd="0" presId="urn:microsoft.com/office/officeart/2016/7/layout/RepeatingBendingProcessNew"/>
    <dgm:cxn modelId="{D000B1A9-0C64-EE40-AAA2-AEF148BCC36B}" type="presOf" srcId="{3B2761BE-EB1B-4980-99E2-05634D23FDC8}" destId="{99C90201-6D3B-1A46-B4D3-1C726AD1F049}" srcOrd="1" destOrd="0" presId="urn:microsoft.com/office/officeart/2016/7/layout/RepeatingBendingProcessNew"/>
    <dgm:cxn modelId="{E25663BB-8246-4864-9AE3-BDA6177752A4}" srcId="{CD9E1DBF-C8A1-48DA-9FE3-B00B011487B3}" destId="{0C722C1D-B6A8-46E5-AE32-D1B53D0FA04B}" srcOrd="2" destOrd="0" parTransId="{C9EC3E41-5F8B-4B54-9703-60C9FAE560D0}" sibTransId="{150B9FA9-C211-47AC-9D46-150EDD01B4FD}"/>
    <dgm:cxn modelId="{8DAA2EBD-CDFF-8C45-A5E5-EA072BE0A8CB}" type="presOf" srcId="{0C722C1D-B6A8-46E5-AE32-D1B53D0FA04B}" destId="{6F0E8529-703B-E74C-929F-0F4412E01682}" srcOrd="0" destOrd="0" presId="urn:microsoft.com/office/officeart/2016/7/layout/RepeatingBendingProcessNew"/>
    <dgm:cxn modelId="{F80912C7-4134-CA45-8D55-4EE138FD8953}" type="presOf" srcId="{CD9E1DBF-C8A1-48DA-9FE3-B00B011487B3}" destId="{6AF8DBC7-1005-1B47-8BA3-A572EA5FEFB6}" srcOrd="0" destOrd="0" presId="urn:microsoft.com/office/officeart/2016/7/layout/RepeatingBendingProcessNew"/>
    <dgm:cxn modelId="{5941DFCA-F303-2147-B123-622888A4AD64}" type="presOf" srcId="{9453C5F2-4A8B-4E50-9244-23B48D7BAE4B}" destId="{E2B4CF19-F2CA-FE49-A8E3-9E5A250CA1CA}" srcOrd="0" destOrd="0" presId="urn:microsoft.com/office/officeart/2016/7/layout/RepeatingBendingProcessNew"/>
    <dgm:cxn modelId="{27ADB6CB-E611-4451-9E78-943773BAF273}" srcId="{CD9E1DBF-C8A1-48DA-9FE3-B00B011487B3}" destId="{9453C5F2-4A8B-4E50-9244-23B48D7BAE4B}" srcOrd="1" destOrd="0" parTransId="{EE7B1E75-842C-435A-A610-1E54B15A1E29}" sibTransId="{6388F0E0-7429-4CA0-B199-6848F2EED6AD}"/>
    <dgm:cxn modelId="{2A41B0CE-95B5-5B46-8656-B9658F314F8C}" type="presOf" srcId="{6388F0E0-7429-4CA0-B199-6848F2EED6AD}" destId="{D1DD1808-AEF8-634A-8ECC-98EC9B11B8A3}" srcOrd="1" destOrd="0" presId="urn:microsoft.com/office/officeart/2016/7/layout/RepeatingBendingProcessNew"/>
    <dgm:cxn modelId="{F648C8E0-1338-489C-AC06-9571E928434C}" srcId="{CD9E1DBF-C8A1-48DA-9FE3-B00B011487B3}" destId="{9314DC72-66DE-4A59-B051-F4EA8C85842F}" srcOrd="3" destOrd="0" parTransId="{2842E9BB-4567-4320-86A9-207EC2ACBF7B}" sibTransId="{2562C133-78C6-4ED0-B73B-7AC2D482BD71}"/>
    <dgm:cxn modelId="{037470B4-505F-6647-A0A0-9EBD9D25F006}" type="presParOf" srcId="{6AF8DBC7-1005-1B47-8BA3-A572EA5FEFB6}" destId="{112A8965-00E5-2E47-8B47-002754E46A1A}" srcOrd="0" destOrd="0" presId="urn:microsoft.com/office/officeart/2016/7/layout/RepeatingBendingProcessNew"/>
    <dgm:cxn modelId="{C95894B0-3638-614E-9D48-51A8D93B00CC}" type="presParOf" srcId="{6AF8DBC7-1005-1B47-8BA3-A572EA5FEFB6}" destId="{56EA3FEA-9FF6-484F-A442-C2A7DBAB6217}" srcOrd="1" destOrd="0" presId="urn:microsoft.com/office/officeart/2016/7/layout/RepeatingBendingProcessNew"/>
    <dgm:cxn modelId="{D9CEA807-F21B-A24B-AE56-F30352D4C532}" type="presParOf" srcId="{56EA3FEA-9FF6-484F-A442-C2A7DBAB6217}" destId="{99C90201-6D3B-1A46-B4D3-1C726AD1F049}" srcOrd="0" destOrd="0" presId="urn:microsoft.com/office/officeart/2016/7/layout/RepeatingBendingProcessNew"/>
    <dgm:cxn modelId="{7DAF0E55-3839-E44A-B095-1A26A92CB935}" type="presParOf" srcId="{6AF8DBC7-1005-1B47-8BA3-A572EA5FEFB6}" destId="{E2B4CF19-F2CA-FE49-A8E3-9E5A250CA1CA}" srcOrd="2" destOrd="0" presId="urn:microsoft.com/office/officeart/2016/7/layout/RepeatingBendingProcessNew"/>
    <dgm:cxn modelId="{85F1E4FA-7E48-A947-AAA8-3807EBA27ECE}" type="presParOf" srcId="{6AF8DBC7-1005-1B47-8BA3-A572EA5FEFB6}" destId="{F519F3F7-2065-AA42-9FEF-720ABD5DF3F5}" srcOrd="3" destOrd="0" presId="urn:microsoft.com/office/officeart/2016/7/layout/RepeatingBendingProcessNew"/>
    <dgm:cxn modelId="{63C7FC4F-D8CD-2A4D-9D6F-84A676FA7E6B}" type="presParOf" srcId="{F519F3F7-2065-AA42-9FEF-720ABD5DF3F5}" destId="{D1DD1808-AEF8-634A-8ECC-98EC9B11B8A3}" srcOrd="0" destOrd="0" presId="urn:microsoft.com/office/officeart/2016/7/layout/RepeatingBendingProcessNew"/>
    <dgm:cxn modelId="{5FEFB93E-0541-3446-A87F-9BAF7E9C60BA}" type="presParOf" srcId="{6AF8DBC7-1005-1B47-8BA3-A572EA5FEFB6}" destId="{6F0E8529-703B-E74C-929F-0F4412E01682}" srcOrd="4" destOrd="0" presId="urn:microsoft.com/office/officeart/2016/7/layout/RepeatingBendingProcessNew"/>
    <dgm:cxn modelId="{B5882600-F77F-754C-9984-FE1BDB579210}" type="presParOf" srcId="{6AF8DBC7-1005-1B47-8BA3-A572EA5FEFB6}" destId="{40A10E82-9FFC-A34D-B058-8F3D7D3D9C0E}" srcOrd="5" destOrd="0" presId="urn:microsoft.com/office/officeart/2016/7/layout/RepeatingBendingProcessNew"/>
    <dgm:cxn modelId="{99029E56-6401-CF4A-B638-134C4EF81CC9}" type="presParOf" srcId="{40A10E82-9FFC-A34D-B058-8F3D7D3D9C0E}" destId="{2CF143C8-6F0B-3A44-9782-438462C87EAE}" srcOrd="0" destOrd="0" presId="urn:microsoft.com/office/officeart/2016/7/layout/RepeatingBendingProcessNew"/>
    <dgm:cxn modelId="{60EA6F99-B98B-C04B-AA74-E21A72F7691D}" type="presParOf" srcId="{6AF8DBC7-1005-1B47-8BA3-A572EA5FEFB6}" destId="{6E8B3F90-16A5-CF4A-BB92-EBF01682BD71}" srcOrd="6"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C645BF7-A69E-4E8C-BF9A-AB42BF31890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4C8837A0-3074-4D48-B27B-5191632216D6}">
      <dgm:prSet/>
      <dgm:spPr/>
      <dgm:t>
        <a:bodyPr/>
        <a:lstStyle/>
        <a:p>
          <a:r>
            <a:rPr lang="en-US"/>
            <a:t>Smart tracking systems (Linha et al. 2024, p.80) optimize waste collection and disposal.</a:t>
          </a:r>
        </a:p>
      </dgm:t>
    </dgm:pt>
    <dgm:pt modelId="{E220DD3C-CE30-4FAA-9A91-0CA96CBA9969}" type="parTrans" cxnId="{359CC2C8-6491-4F0A-99AD-3BC77B31565A}">
      <dgm:prSet/>
      <dgm:spPr/>
      <dgm:t>
        <a:bodyPr/>
        <a:lstStyle/>
        <a:p>
          <a:endParaRPr lang="en-US"/>
        </a:p>
      </dgm:t>
    </dgm:pt>
    <dgm:pt modelId="{07CFF55C-85DF-4865-AA4E-499C6909F941}" type="sibTrans" cxnId="{359CC2C8-6491-4F0A-99AD-3BC77B31565A}">
      <dgm:prSet/>
      <dgm:spPr/>
      <dgm:t>
        <a:bodyPr/>
        <a:lstStyle/>
        <a:p>
          <a:endParaRPr lang="en-US"/>
        </a:p>
      </dgm:t>
    </dgm:pt>
    <dgm:pt modelId="{E96DFA41-716B-408C-9A67-8BB0F4741497}">
      <dgm:prSet/>
      <dgm:spPr/>
      <dgm:t>
        <a:bodyPr/>
        <a:lstStyle/>
        <a:p>
          <a:r>
            <a:rPr lang="en-US"/>
            <a:t>Implement practices as composting and donation programs (Salama and Abdelsalam 2021, Article 3094).</a:t>
          </a:r>
        </a:p>
      </dgm:t>
    </dgm:pt>
    <dgm:pt modelId="{A4CA2433-41C4-4809-B28F-182F118720B3}" type="parTrans" cxnId="{1D041FD7-4AD2-4A07-BF9D-7ADE142A8BC4}">
      <dgm:prSet/>
      <dgm:spPr/>
      <dgm:t>
        <a:bodyPr/>
        <a:lstStyle/>
        <a:p>
          <a:endParaRPr lang="en-US"/>
        </a:p>
      </dgm:t>
    </dgm:pt>
    <dgm:pt modelId="{50B88370-8024-4502-AB85-447E0BA0B4E5}" type="sibTrans" cxnId="{1D041FD7-4AD2-4A07-BF9D-7ADE142A8BC4}">
      <dgm:prSet/>
      <dgm:spPr/>
      <dgm:t>
        <a:bodyPr/>
        <a:lstStyle/>
        <a:p>
          <a:endParaRPr lang="en-US"/>
        </a:p>
      </dgm:t>
    </dgm:pt>
    <dgm:pt modelId="{E923AFAB-E35B-48D2-AC3B-D99B02325FB5}">
      <dgm:prSet/>
      <dgm:spPr/>
      <dgm:t>
        <a:bodyPr/>
        <a:lstStyle/>
        <a:p>
          <a:r>
            <a:rPr lang="en-US"/>
            <a:t>Promote participation from the guests, educating, in-room recycling, and incentives (Linha et al. 2024, p.75).</a:t>
          </a:r>
        </a:p>
      </dgm:t>
    </dgm:pt>
    <dgm:pt modelId="{6B226AF2-622A-4092-AC06-220E86C8914D}" type="parTrans" cxnId="{72155575-57F1-4D70-965B-F20C623DCC58}">
      <dgm:prSet/>
      <dgm:spPr/>
      <dgm:t>
        <a:bodyPr/>
        <a:lstStyle/>
        <a:p>
          <a:endParaRPr lang="en-US"/>
        </a:p>
      </dgm:t>
    </dgm:pt>
    <dgm:pt modelId="{40954DAF-3366-4F8F-857F-0F30622FB72D}" type="sibTrans" cxnId="{72155575-57F1-4D70-965B-F20C623DCC58}">
      <dgm:prSet/>
      <dgm:spPr/>
      <dgm:t>
        <a:bodyPr/>
        <a:lstStyle/>
        <a:p>
          <a:endParaRPr lang="en-US"/>
        </a:p>
      </dgm:t>
    </dgm:pt>
    <dgm:pt modelId="{CD1309C8-237A-4972-A3BE-AB22BC304CAD}">
      <dgm:prSet/>
      <dgm:spPr/>
      <dgm:t>
        <a:bodyPr/>
        <a:lstStyle/>
        <a:p>
          <a:r>
            <a:rPr lang="en-US"/>
            <a:t>Always conduct waste audits annually to monitor progress and also to see if the procedures are in acceptable order(Salama and Abdelsalam 2021, Article 3094).</a:t>
          </a:r>
        </a:p>
      </dgm:t>
    </dgm:pt>
    <dgm:pt modelId="{FEFEC899-674A-43CA-ACD5-7910766B325D}" type="parTrans" cxnId="{D1CAB0E5-5851-498A-A257-5F6D3547F7BC}">
      <dgm:prSet/>
      <dgm:spPr/>
      <dgm:t>
        <a:bodyPr/>
        <a:lstStyle/>
        <a:p>
          <a:endParaRPr lang="en-US"/>
        </a:p>
      </dgm:t>
    </dgm:pt>
    <dgm:pt modelId="{AF748319-8BDD-43CC-B382-17A80864E88E}" type="sibTrans" cxnId="{D1CAB0E5-5851-498A-A257-5F6D3547F7BC}">
      <dgm:prSet/>
      <dgm:spPr/>
      <dgm:t>
        <a:bodyPr/>
        <a:lstStyle/>
        <a:p>
          <a:endParaRPr lang="en-US"/>
        </a:p>
      </dgm:t>
    </dgm:pt>
    <dgm:pt modelId="{4DF500D8-3ACA-4EFA-8EFE-BFFBC4B99DD3}" type="pres">
      <dgm:prSet presAssocID="{3C645BF7-A69E-4E8C-BF9A-AB42BF318903}" presName="root" presStyleCnt="0">
        <dgm:presLayoutVars>
          <dgm:dir/>
          <dgm:resizeHandles val="exact"/>
        </dgm:presLayoutVars>
      </dgm:prSet>
      <dgm:spPr/>
    </dgm:pt>
    <dgm:pt modelId="{0399C2F3-8308-48A6-B7AA-A577621E9CC0}" type="pres">
      <dgm:prSet presAssocID="{4C8837A0-3074-4D48-B27B-5191632216D6}" presName="compNode" presStyleCnt="0"/>
      <dgm:spPr/>
    </dgm:pt>
    <dgm:pt modelId="{59A89988-BE7B-45B0-9D07-19CADB952B64}" type="pres">
      <dgm:prSet presAssocID="{4C8837A0-3074-4D48-B27B-5191632216D6}" presName="bgRect" presStyleLbl="bgShp" presStyleIdx="0" presStyleCnt="4"/>
      <dgm:spPr/>
    </dgm:pt>
    <dgm:pt modelId="{32DD7A48-0ECA-4A7D-A964-4D031D682AC6}" type="pres">
      <dgm:prSet presAssocID="{4C8837A0-3074-4D48-B27B-5191632216D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obot"/>
        </a:ext>
      </dgm:extLst>
    </dgm:pt>
    <dgm:pt modelId="{3CC1893A-D2A6-4DA6-8763-CB011B86DC04}" type="pres">
      <dgm:prSet presAssocID="{4C8837A0-3074-4D48-B27B-5191632216D6}" presName="spaceRect" presStyleCnt="0"/>
      <dgm:spPr/>
    </dgm:pt>
    <dgm:pt modelId="{9FCF6BA1-1B3D-47D0-977D-9ECFDAF755B8}" type="pres">
      <dgm:prSet presAssocID="{4C8837A0-3074-4D48-B27B-5191632216D6}" presName="parTx" presStyleLbl="revTx" presStyleIdx="0" presStyleCnt="4">
        <dgm:presLayoutVars>
          <dgm:chMax val="0"/>
          <dgm:chPref val="0"/>
        </dgm:presLayoutVars>
      </dgm:prSet>
      <dgm:spPr/>
    </dgm:pt>
    <dgm:pt modelId="{2F1188BE-3627-47FF-9A9C-9AFA5E177228}" type="pres">
      <dgm:prSet presAssocID="{07CFF55C-85DF-4865-AA4E-499C6909F941}" presName="sibTrans" presStyleCnt="0"/>
      <dgm:spPr/>
    </dgm:pt>
    <dgm:pt modelId="{DC20C5E4-91C5-4095-B7F0-B28D4DBA93AD}" type="pres">
      <dgm:prSet presAssocID="{E96DFA41-716B-408C-9A67-8BB0F4741497}" presName="compNode" presStyleCnt="0"/>
      <dgm:spPr/>
    </dgm:pt>
    <dgm:pt modelId="{B002C052-C802-4FCC-A900-90847F5BB9EF}" type="pres">
      <dgm:prSet presAssocID="{E96DFA41-716B-408C-9A67-8BB0F4741497}" presName="bgRect" presStyleLbl="bgShp" presStyleIdx="1" presStyleCnt="4"/>
      <dgm:spPr/>
    </dgm:pt>
    <dgm:pt modelId="{7A298FA7-0B3D-48EC-8F5F-E66820C6AC18}" type="pres">
      <dgm:prSet presAssocID="{E96DFA41-716B-408C-9A67-8BB0F474149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ecycle Sign"/>
        </a:ext>
      </dgm:extLst>
    </dgm:pt>
    <dgm:pt modelId="{CF555A64-B26E-4ADC-B77C-FE469D1B90D3}" type="pres">
      <dgm:prSet presAssocID="{E96DFA41-716B-408C-9A67-8BB0F4741497}" presName="spaceRect" presStyleCnt="0"/>
      <dgm:spPr/>
    </dgm:pt>
    <dgm:pt modelId="{116286B6-719E-4D2D-AF0D-C8382570DE0E}" type="pres">
      <dgm:prSet presAssocID="{E96DFA41-716B-408C-9A67-8BB0F4741497}" presName="parTx" presStyleLbl="revTx" presStyleIdx="1" presStyleCnt="4">
        <dgm:presLayoutVars>
          <dgm:chMax val="0"/>
          <dgm:chPref val="0"/>
        </dgm:presLayoutVars>
      </dgm:prSet>
      <dgm:spPr/>
    </dgm:pt>
    <dgm:pt modelId="{E21DCFA6-E440-4D99-AAF0-C86252FA0158}" type="pres">
      <dgm:prSet presAssocID="{50B88370-8024-4502-AB85-447E0BA0B4E5}" presName="sibTrans" presStyleCnt="0"/>
      <dgm:spPr/>
    </dgm:pt>
    <dgm:pt modelId="{353F2CF1-2DF1-4C9F-8B1B-ABF075A6070A}" type="pres">
      <dgm:prSet presAssocID="{E923AFAB-E35B-48D2-AC3B-D99B02325FB5}" presName="compNode" presStyleCnt="0"/>
      <dgm:spPr/>
    </dgm:pt>
    <dgm:pt modelId="{008E2032-6886-4204-8319-AA2EB60F441D}" type="pres">
      <dgm:prSet presAssocID="{E923AFAB-E35B-48D2-AC3B-D99B02325FB5}" presName="bgRect" presStyleLbl="bgShp" presStyleIdx="2" presStyleCnt="4"/>
      <dgm:spPr/>
    </dgm:pt>
    <dgm:pt modelId="{2E914E0A-28F2-4AF7-B383-CAE6ACEBFBB9}" type="pres">
      <dgm:prSet presAssocID="{E923AFAB-E35B-48D2-AC3B-D99B02325FB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llar"/>
        </a:ext>
      </dgm:extLst>
    </dgm:pt>
    <dgm:pt modelId="{61C0F828-BC60-48A3-BF85-C513F8E7E7D1}" type="pres">
      <dgm:prSet presAssocID="{E923AFAB-E35B-48D2-AC3B-D99B02325FB5}" presName="spaceRect" presStyleCnt="0"/>
      <dgm:spPr/>
    </dgm:pt>
    <dgm:pt modelId="{442363BC-D4BF-42FB-A1DD-C710C0BC56AC}" type="pres">
      <dgm:prSet presAssocID="{E923AFAB-E35B-48D2-AC3B-D99B02325FB5}" presName="parTx" presStyleLbl="revTx" presStyleIdx="2" presStyleCnt="4">
        <dgm:presLayoutVars>
          <dgm:chMax val="0"/>
          <dgm:chPref val="0"/>
        </dgm:presLayoutVars>
      </dgm:prSet>
      <dgm:spPr/>
    </dgm:pt>
    <dgm:pt modelId="{4DEF2457-15FC-4EBE-A57E-967AB48493A8}" type="pres">
      <dgm:prSet presAssocID="{40954DAF-3366-4F8F-857F-0F30622FB72D}" presName="sibTrans" presStyleCnt="0"/>
      <dgm:spPr/>
    </dgm:pt>
    <dgm:pt modelId="{9C46F9B6-3165-4C92-999B-5CE553F1167B}" type="pres">
      <dgm:prSet presAssocID="{CD1309C8-237A-4972-A3BE-AB22BC304CAD}" presName="compNode" presStyleCnt="0"/>
      <dgm:spPr/>
    </dgm:pt>
    <dgm:pt modelId="{7EA85091-308C-4049-88E5-CC0D11D082EA}" type="pres">
      <dgm:prSet presAssocID="{CD1309C8-237A-4972-A3BE-AB22BC304CAD}" presName="bgRect" presStyleLbl="bgShp" presStyleIdx="3" presStyleCnt="4"/>
      <dgm:spPr/>
    </dgm:pt>
    <dgm:pt modelId="{D210B90C-00A8-40DC-A76B-A7F56DED6B40}" type="pres">
      <dgm:prSet presAssocID="{CD1309C8-237A-4972-A3BE-AB22BC304CA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resentation with Checklist"/>
        </a:ext>
      </dgm:extLst>
    </dgm:pt>
    <dgm:pt modelId="{29C41E82-9E89-4726-82A0-358475F9586F}" type="pres">
      <dgm:prSet presAssocID="{CD1309C8-237A-4972-A3BE-AB22BC304CAD}" presName="spaceRect" presStyleCnt="0"/>
      <dgm:spPr/>
    </dgm:pt>
    <dgm:pt modelId="{869FC949-3727-427D-9543-2C7D61DF9FAC}" type="pres">
      <dgm:prSet presAssocID="{CD1309C8-237A-4972-A3BE-AB22BC304CAD}" presName="parTx" presStyleLbl="revTx" presStyleIdx="3" presStyleCnt="4">
        <dgm:presLayoutVars>
          <dgm:chMax val="0"/>
          <dgm:chPref val="0"/>
        </dgm:presLayoutVars>
      </dgm:prSet>
      <dgm:spPr/>
    </dgm:pt>
  </dgm:ptLst>
  <dgm:cxnLst>
    <dgm:cxn modelId="{91FCF31B-9514-45E3-AE5B-40ECA319079F}" type="presOf" srcId="{CD1309C8-237A-4972-A3BE-AB22BC304CAD}" destId="{869FC949-3727-427D-9543-2C7D61DF9FAC}" srcOrd="0" destOrd="0" presId="urn:microsoft.com/office/officeart/2018/2/layout/IconVerticalSolidList"/>
    <dgm:cxn modelId="{157B1E45-0E40-4CE7-B2D2-6F34139C066F}" type="presOf" srcId="{E96DFA41-716B-408C-9A67-8BB0F4741497}" destId="{116286B6-719E-4D2D-AF0D-C8382570DE0E}" srcOrd="0" destOrd="0" presId="urn:microsoft.com/office/officeart/2018/2/layout/IconVerticalSolidList"/>
    <dgm:cxn modelId="{19B2CC57-0A43-4A69-BEB0-A88A37EFAA1B}" type="presOf" srcId="{E923AFAB-E35B-48D2-AC3B-D99B02325FB5}" destId="{442363BC-D4BF-42FB-A1DD-C710C0BC56AC}" srcOrd="0" destOrd="0" presId="urn:microsoft.com/office/officeart/2018/2/layout/IconVerticalSolidList"/>
    <dgm:cxn modelId="{69020559-14DB-4E71-A9ED-F8E9E3F285BA}" type="presOf" srcId="{3C645BF7-A69E-4E8C-BF9A-AB42BF318903}" destId="{4DF500D8-3ACA-4EFA-8EFE-BFFBC4B99DD3}" srcOrd="0" destOrd="0" presId="urn:microsoft.com/office/officeart/2018/2/layout/IconVerticalSolidList"/>
    <dgm:cxn modelId="{72155575-57F1-4D70-965B-F20C623DCC58}" srcId="{3C645BF7-A69E-4E8C-BF9A-AB42BF318903}" destId="{E923AFAB-E35B-48D2-AC3B-D99B02325FB5}" srcOrd="2" destOrd="0" parTransId="{6B226AF2-622A-4092-AC06-220E86C8914D}" sibTransId="{40954DAF-3366-4F8F-857F-0F30622FB72D}"/>
    <dgm:cxn modelId="{CD005E92-1795-42BC-9246-D5DBCBFDC1D6}" type="presOf" srcId="{4C8837A0-3074-4D48-B27B-5191632216D6}" destId="{9FCF6BA1-1B3D-47D0-977D-9ECFDAF755B8}" srcOrd="0" destOrd="0" presId="urn:microsoft.com/office/officeart/2018/2/layout/IconVerticalSolidList"/>
    <dgm:cxn modelId="{359CC2C8-6491-4F0A-99AD-3BC77B31565A}" srcId="{3C645BF7-A69E-4E8C-BF9A-AB42BF318903}" destId="{4C8837A0-3074-4D48-B27B-5191632216D6}" srcOrd="0" destOrd="0" parTransId="{E220DD3C-CE30-4FAA-9A91-0CA96CBA9969}" sibTransId="{07CFF55C-85DF-4865-AA4E-499C6909F941}"/>
    <dgm:cxn modelId="{1D041FD7-4AD2-4A07-BF9D-7ADE142A8BC4}" srcId="{3C645BF7-A69E-4E8C-BF9A-AB42BF318903}" destId="{E96DFA41-716B-408C-9A67-8BB0F4741497}" srcOrd="1" destOrd="0" parTransId="{A4CA2433-41C4-4809-B28F-182F118720B3}" sibTransId="{50B88370-8024-4502-AB85-447E0BA0B4E5}"/>
    <dgm:cxn modelId="{D1CAB0E5-5851-498A-A257-5F6D3547F7BC}" srcId="{3C645BF7-A69E-4E8C-BF9A-AB42BF318903}" destId="{CD1309C8-237A-4972-A3BE-AB22BC304CAD}" srcOrd="3" destOrd="0" parTransId="{FEFEC899-674A-43CA-ACD5-7910766B325D}" sibTransId="{AF748319-8BDD-43CC-B382-17A80864E88E}"/>
    <dgm:cxn modelId="{15F2E91C-6C67-49EC-BA69-C0C2835D6F0A}" type="presParOf" srcId="{4DF500D8-3ACA-4EFA-8EFE-BFFBC4B99DD3}" destId="{0399C2F3-8308-48A6-B7AA-A577621E9CC0}" srcOrd="0" destOrd="0" presId="urn:microsoft.com/office/officeart/2018/2/layout/IconVerticalSolidList"/>
    <dgm:cxn modelId="{2C09FEC8-B65D-4A54-93E9-D5CA394092AE}" type="presParOf" srcId="{0399C2F3-8308-48A6-B7AA-A577621E9CC0}" destId="{59A89988-BE7B-45B0-9D07-19CADB952B64}" srcOrd="0" destOrd="0" presId="urn:microsoft.com/office/officeart/2018/2/layout/IconVerticalSolidList"/>
    <dgm:cxn modelId="{DE81013A-1459-4AC8-9066-8CDBD6676B5E}" type="presParOf" srcId="{0399C2F3-8308-48A6-B7AA-A577621E9CC0}" destId="{32DD7A48-0ECA-4A7D-A964-4D031D682AC6}" srcOrd="1" destOrd="0" presId="urn:microsoft.com/office/officeart/2018/2/layout/IconVerticalSolidList"/>
    <dgm:cxn modelId="{C8D46CC8-8135-4423-ABB6-4960998894D2}" type="presParOf" srcId="{0399C2F3-8308-48A6-B7AA-A577621E9CC0}" destId="{3CC1893A-D2A6-4DA6-8763-CB011B86DC04}" srcOrd="2" destOrd="0" presId="urn:microsoft.com/office/officeart/2018/2/layout/IconVerticalSolidList"/>
    <dgm:cxn modelId="{9D889B2C-CBE7-4C0E-B6D5-2E9AE888C125}" type="presParOf" srcId="{0399C2F3-8308-48A6-B7AA-A577621E9CC0}" destId="{9FCF6BA1-1B3D-47D0-977D-9ECFDAF755B8}" srcOrd="3" destOrd="0" presId="urn:microsoft.com/office/officeart/2018/2/layout/IconVerticalSolidList"/>
    <dgm:cxn modelId="{E1435149-2A29-4D90-BF0F-51188A605BFA}" type="presParOf" srcId="{4DF500D8-3ACA-4EFA-8EFE-BFFBC4B99DD3}" destId="{2F1188BE-3627-47FF-9A9C-9AFA5E177228}" srcOrd="1" destOrd="0" presId="urn:microsoft.com/office/officeart/2018/2/layout/IconVerticalSolidList"/>
    <dgm:cxn modelId="{F8996774-A0C8-4FE6-95F5-4DE0EE64E9AE}" type="presParOf" srcId="{4DF500D8-3ACA-4EFA-8EFE-BFFBC4B99DD3}" destId="{DC20C5E4-91C5-4095-B7F0-B28D4DBA93AD}" srcOrd="2" destOrd="0" presId="urn:microsoft.com/office/officeart/2018/2/layout/IconVerticalSolidList"/>
    <dgm:cxn modelId="{24F756A3-8FAA-45AA-8D4B-803F2E9E64EA}" type="presParOf" srcId="{DC20C5E4-91C5-4095-B7F0-B28D4DBA93AD}" destId="{B002C052-C802-4FCC-A900-90847F5BB9EF}" srcOrd="0" destOrd="0" presId="urn:microsoft.com/office/officeart/2018/2/layout/IconVerticalSolidList"/>
    <dgm:cxn modelId="{5E9378D3-1D93-495E-A0D1-7A7BDF12727B}" type="presParOf" srcId="{DC20C5E4-91C5-4095-B7F0-B28D4DBA93AD}" destId="{7A298FA7-0B3D-48EC-8F5F-E66820C6AC18}" srcOrd="1" destOrd="0" presId="urn:microsoft.com/office/officeart/2018/2/layout/IconVerticalSolidList"/>
    <dgm:cxn modelId="{01569A2D-EBFE-496C-8E27-EDBF41FDF5BF}" type="presParOf" srcId="{DC20C5E4-91C5-4095-B7F0-B28D4DBA93AD}" destId="{CF555A64-B26E-4ADC-B77C-FE469D1B90D3}" srcOrd="2" destOrd="0" presId="urn:microsoft.com/office/officeart/2018/2/layout/IconVerticalSolidList"/>
    <dgm:cxn modelId="{FE6A6CC6-F6BB-49B3-A080-9E24CA306CD5}" type="presParOf" srcId="{DC20C5E4-91C5-4095-B7F0-B28D4DBA93AD}" destId="{116286B6-719E-4D2D-AF0D-C8382570DE0E}" srcOrd="3" destOrd="0" presId="urn:microsoft.com/office/officeart/2018/2/layout/IconVerticalSolidList"/>
    <dgm:cxn modelId="{CEECE309-0927-45CF-9078-0B0B8A1D8EDF}" type="presParOf" srcId="{4DF500D8-3ACA-4EFA-8EFE-BFFBC4B99DD3}" destId="{E21DCFA6-E440-4D99-AAF0-C86252FA0158}" srcOrd="3" destOrd="0" presId="urn:microsoft.com/office/officeart/2018/2/layout/IconVerticalSolidList"/>
    <dgm:cxn modelId="{0D9EFAA1-0E03-4A37-8C17-368864A11DB8}" type="presParOf" srcId="{4DF500D8-3ACA-4EFA-8EFE-BFFBC4B99DD3}" destId="{353F2CF1-2DF1-4C9F-8B1B-ABF075A6070A}" srcOrd="4" destOrd="0" presId="urn:microsoft.com/office/officeart/2018/2/layout/IconVerticalSolidList"/>
    <dgm:cxn modelId="{67C58A4A-3526-4BB7-A748-37E0E1B845A7}" type="presParOf" srcId="{353F2CF1-2DF1-4C9F-8B1B-ABF075A6070A}" destId="{008E2032-6886-4204-8319-AA2EB60F441D}" srcOrd="0" destOrd="0" presId="urn:microsoft.com/office/officeart/2018/2/layout/IconVerticalSolidList"/>
    <dgm:cxn modelId="{EF05FBDD-7914-4A77-BBE3-52EB30D50730}" type="presParOf" srcId="{353F2CF1-2DF1-4C9F-8B1B-ABF075A6070A}" destId="{2E914E0A-28F2-4AF7-B383-CAE6ACEBFBB9}" srcOrd="1" destOrd="0" presId="urn:microsoft.com/office/officeart/2018/2/layout/IconVerticalSolidList"/>
    <dgm:cxn modelId="{80094E33-D325-4603-9844-82A64A3A30D6}" type="presParOf" srcId="{353F2CF1-2DF1-4C9F-8B1B-ABF075A6070A}" destId="{61C0F828-BC60-48A3-BF85-C513F8E7E7D1}" srcOrd="2" destOrd="0" presId="urn:microsoft.com/office/officeart/2018/2/layout/IconVerticalSolidList"/>
    <dgm:cxn modelId="{D0663917-EB33-4077-A7AE-7D17D6B8DB2A}" type="presParOf" srcId="{353F2CF1-2DF1-4C9F-8B1B-ABF075A6070A}" destId="{442363BC-D4BF-42FB-A1DD-C710C0BC56AC}" srcOrd="3" destOrd="0" presId="urn:microsoft.com/office/officeart/2018/2/layout/IconVerticalSolidList"/>
    <dgm:cxn modelId="{6B5B4590-9FF1-4945-A50A-86B6008668DD}" type="presParOf" srcId="{4DF500D8-3ACA-4EFA-8EFE-BFFBC4B99DD3}" destId="{4DEF2457-15FC-4EBE-A57E-967AB48493A8}" srcOrd="5" destOrd="0" presId="urn:microsoft.com/office/officeart/2018/2/layout/IconVerticalSolidList"/>
    <dgm:cxn modelId="{14895D94-C922-4577-B6B5-45C7F610E6C8}" type="presParOf" srcId="{4DF500D8-3ACA-4EFA-8EFE-BFFBC4B99DD3}" destId="{9C46F9B6-3165-4C92-999B-5CE553F1167B}" srcOrd="6" destOrd="0" presId="urn:microsoft.com/office/officeart/2018/2/layout/IconVerticalSolidList"/>
    <dgm:cxn modelId="{B7B4C08D-718A-4742-AAF8-991801C7993B}" type="presParOf" srcId="{9C46F9B6-3165-4C92-999B-5CE553F1167B}" destId="{7EA85091-308C-4049-88E5-CC0D11D082EA}" srcOrd="0" destOrd="0" presId="urn:microsoft.com/office/officeart/2018/2/layout/IconVerticalSolidList"/>
    <dgm:cxn modelId="{50E42A9D-6D4F-4D69-BBAA-8496E87D82C4}" type="presParOf" srcId="{9C46F9B6-3165-4C92-999B-5CE553F1167B}" destId="{D210B90C-00A8-40DC-A76B-A7F56DED6B40}" srcOrd="1" destOrd="0" presId="urn:microsoft.com/office/officeart/2018/2/layout/IconVerticalSolidList"/>
    <dgm:cxn modelId="{779B7383-2E4C-4B0B-95CD-13781AC169FE}" type="presParOf" srcId="{9C46F9B6-3165-4C92-999B-5CE553F1167B}" destId="{29C41E82-9E89-4726-82A0-358475F9586F}" srcOrd="2" destOrd="0" presId="urn:microsoft.com/office/officeart/2018/2/layout/IconVerticalSolidList"/>
    <dgm:cxn modelId="{D34A7E00-FDA7-40BC-A12D-E4F68A711C62}" type="presParOf" srcId="{9C46F9B6-3165-4C92-999B-5CE553F1167B}" destId="{869FC949-3727-427D-9543-2C7D61DF9FA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339708-8A61-48B4-93DC-76BC4BD54EDC}">
      <dsp:nvSpPr>
        <dsp:cNvPr id="0" name=""/>
        <dsp:cNvSpPr/>
      </dsp:nvSpPr>
      <dsp:spPr>
        <a:xfrm>
          <a:off x="443216" y="1103476"/>
          <a:ext cx="721406" cy="7214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1635658-6A75-48C4-A0B3-DF93E1325415}">
      <dsp:nvSpPr>
        <dsp:cNvPr id="0" name=""/>
        <dsp:cNvSpPr/>
      </dsp:nvSpPr>
      <dsp:spPr>
        <a:xfrm>
          <a:off x="2356" y="2211008"/>
          <a:ext cx="1603125" cy="1466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Among all of the waste management initiatives, the 3R principles of reduce, reuse, and recycle are the most important aspects.</a:t>
          </a:r>
        </a:p>
      </dsp:txBody>
      <dsp:txXfrm>
        <a:off x="2356" y="2211008"/>
        <a:ext cx="1603125" cy="1466237"/>
      </dsp:txXfrm>
    </dsp:sp>
    <dsp:sp modelId="{1AE2A75A-F540-4B6F-B063-3789FBE2B2C6}">
      <dsp:nvSpPr>
        <dsp:cNvPr id="0" name=""/>
        <dsp:cNvSpPr/>
      </dsp:nvSpPr>
      <dsp:spPr>
        <a:xfrm>
          <a:off x="2326888" y="1103476"/>
          <a:ext cx="721406" cy="7214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314C5C1-EF29-48A7-8CA2-5A2F13659C29}">
      <dsp:nvSpPr>
        <dsp:cNvPr id="0" name=""/>
        <dsp:cNvSpPr/>
      </dsp:nvSpPr>
      <dsp:spPr>
        <a:xfrm>
          <a:off x="1886028" y="2211008"/>
          <a:ext cx="1603125" cy="1466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Green consciousness induces green behavior (Kim and Ha 2022, p.6795). This can be leveraged by hotels to curb their green initiatives as well as the number of ‘green’ clients they are attracting.</a:t>
          </a:r>
        </a:p>
      </dsp:txBody>
      <dsp:txXfrm>
        <a:off x="1886028" y="2211008"/>
        <a:ext cx="1603125" cy="1466237"/>
      </dsp:txXfrm>
    </dsp:sp>
    <dsp:sp modelId="{3FDD3110-8BED-42A1-A77B-DBC287A72D59}">
      <dsp:nvSpPr>
        <dsp:cNvPr id="0" name=""/>
        <dsp:cNvSpPr/>
      </dsp:nvSpPr>
      <dsp:spPr>
        <a:xfrm>
          <a:off x="4210559" y="1103476"/>
          <a:ext cx="721406" cy="72140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C6295CE-FEB3-4311-84AB-55ADD25BC7C4}">
      <dsp:nvSpPr>
        <dsp:cNvPr id="0" name=""/>
        <dsp:cNvSpPr/>
      </dsp:nvSpPr>
      <dsp:spPr>
        <a:xfrm>
          <a:off x="3769700" y="2211008"/>
          <a:ext cx="1603125" cy="1466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Hotels generating massive quantities of solid and hazardous waste, that do not have efficient waste management practices, are polluting the hotels as well as detrimental to the sector's sustainability (Gunduz 2023, p.2064).</a:t>
          </a:r>
        </a:p>
      </dsp:txBody>
      <dsp:txXfrm>
        <a:off x="3769700" y="2211008"/>
        <a:ext cx="1603125" cy="1466237"/>
      </dsp:txXfrm>
    </dsp:sp>
    <dsp:sp modelId="{AAADD248-52C8-470E-9880-78059043875A}">
      <dsp:nvSpPr>
        <dsp:cNvPr id="0" name=""/>
        <dsp:cNvSpPr/>
      </dsp:nvSpPr>
      <dsp:spPr>
        <a:xfrm>
          <a:off x="6094231" y="1103476"/>
          <a:ext cx="721406" cy="72140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A090A90-910A-43B5-9109-64FC5D157F3F}">
      <dsp:nvSpPr>
        <dsp:cNvPr id="0" name=""/>
        <dsp:cNvSpPr/>
      </dsp:nvSpPr>
      <dsp:spPr>
        <a:xfrm>
          <a:off x="5653372" y="2211008"/>
          <a:ext cx="1603125" cy="1466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Other parts of the world have seen cost savings from proper waste management by scholars as well. Half Moon Hotel in Jamaica decreased its waste hauling costs from $1,700 in a month to $620 in the year 2003 (Henthorne and Pank 2024, p.150).</a:t>
          </a:r>
        </a:p>
      </dsp:txBody>
      <dsp:txXfrm>
        <a:off x="5653372" y="2211008"/>
        <a:ext cx="1603125" cy="1466237"/>
      </dsp:txXfrm>
    </dsp:sp>
    <dsp:sp modelId="{E57714FD-860A-4250-BFBF-CEA2603922EE}">
      <dsp:nvSpPr>
        <dsp:cNvPr id="0" name=""/>
        <dsp:cNvSpPr/>
      </dsp:nvSpPr>
      <dsp:spPr>
        <a:xfrm>
          <a:off x="7977903" y="1103476"/>
          <a:ext cx="721406" cy="72140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BFF894B-3531-4CEA-B6EC-119EC32B2F20}">
      <dsp:nvSpPr>
        <dsp:cNvPr id="0" name=""/>
        <dsp:cNvSpPr/>
      </dsp:nvSpPr>
      <dsp:spPr>
        <a:xfrm>
          <a:off x="7537044" y="2211008"/>
          <a:ext cx="1603125" cy="1466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The wasteful practices in the waste management of Caribbean hospitality establishments are indeed startlingly seen in regional studies. There are many hotels in the area that have not adopted sustainable approaches (Crick and Baker 2022, p.536).</a:t>
          </a:r>
        </a:p>
      </dsp:txBody>
      <dsp:txXfrm>
        <a:off x="7537044" y="2211008"/>
        <a:ext cx="1603125" cy="146623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942818-8CEC-9142-BF68-00A942006964}">
      <dsp:nvSpPr>
        <dsp:cNvPr id="0" name=""/>
        <dsp:cNvSpPr/>
      </dsp:nvSpPr>
      <dsp:spPr>
        <a:xfrm>
          <a:off x="0" y="0"/>
          <a:ext cx="7694506" cy="900566"/>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The high initial investment in a waste reduction technology makes its adoption limited (Kasavan et al. 2022).</a:t>
          </a:r>
        </a:p>
      </dsp:txBody>
      <dsp:txXfrm>
        <a:off x="26377" y="26377"/>
        <a:ext cx="6646626" cy="847812"/>
      </dsp:txXfrm>
    </dsp:sp>
    <dsp:sp modelId="{FA6B8C10-A5EC-2146-A6E9-6F1AFFF8E327}">
      <dsp:nvSpPr>
        <dsp:cNvPr id="0" name=""/>
        <dsp:cNvSpPr/>
      </dsp:nvSpPr>
      <dsp:spPr>
        <a:xfrm>
          <a:off x="644414" y="1064305"/>
          <a:ext cx="7694506" cy="900566"/>
        </a:xfrm>
        <a:prstGeom prst="roundRect">
          <a:avLst>
            <a:gd name="adj" fmla="val 10000"/>
          </a:avLst>
        </a:prstGeom>
        <a:solidFill>
          <a:schemeClr val="accent2">
            <a:hueOff val="-904150"/>
            <a:satOff val="-552"/>
            <a:lumOff val="215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The policies related to the sustainability efforts are not standardized, which complicates the whole process.</a:t>
          </a:r>
        </a:p>
      </dsp:txBody>
      <dsp:txXfrm>
        <a:off x="670791" y="1090682"/>
        <a:ext cx="6411969" cy="847812"/>
      </dsp:txXfrm>
    </dsp:sp>
    <dsp:sp modelId="{B2664055-806E-7C4F-A58E-8F2B3234EF66}">
      <dsp:nvSpPr>
        <dsp:cNvPr id="0" name=""/>
        <dsp:cNvSpPr/>
      </dsp:nvSpPr>
      <dsp:spPr>
        <a:xfrm>
          <a:off x="1279211" y="2128610"/>
          <a:ext cx="7694506" cy="900566"/>
        </a:xfrm>
        <a:prstGeom prst="roundRect">
          <a:avLst>
            <a:gd name="adj" fmla="val 10000"/>
          </a:avLst>
        </a:prstGeom>
        <a:solidFill>
          <a:schemeClr val="accent2">
            <a:hueOff val="-1808300"/>
            <a:satOff val="-1104"/>
            <a:lumOff val="431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The lack of recycling infrastructure limits the recycling efforts of hotels who have to rely on costly third-party services (Wang et al., 2021).</a:t>
          </a:r>
        </a:p>
      </dsp:txBody>
      <dsp:txXfrm>
        <a:off x="1305588" y="2154987"/>
        <a:ext cx="6421587" cy="847812"/>
      </dsp:txXfrm>
    </dsp:sp>
    <dsp:sp modelId="{11FDF076-4A3B-DD46-81C2-2DD472542D97}">
      <dsp:nvSpPr>
        <dsp:cNvPr id="0" name=""/>
        <dsp:cNvSpPr/>
      </dsp:nvSpPr>
      <dsp:spPr>
        <a:xfrm>
          <a:off x="1923626" y="3192915"/>
          <a:ext cx="7694506" cy="900566"/>
        </a:xfrm>
        <a:prstGeom prst="roundRect">
          <a:avLst>
            <a:gd name="adj" fmla="val 10000"/>
          </a:avLst>
        </a:prstGeom>
        <a:solidFill>
          <a:schemeClr val="accent2">
            <a:hueOff val="-2712450"/>
            <a:satOff val="-1656"/>
            <a:lumOff val="647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Very low guest participation in sustainability programs inhibit the goals for waste reduction.</a:t>
          </a:r>
        </a:p>
      </dsp:txBody>
      <dsp:txXfrm>
        <a:off x="1950003" y="3219292"/>
        <a:ext cx="6411969" cy="847812"/>
      </dsp:txXfrm>
    </dsp:sp>
    <dsp:sp modelId="{193E3331-7B8D-8843-ACE8-1F46E9D863C5}">
      <dsp:nvSpPr>
        <dsp:cNvPr id="0" name=""/>
        <dsp:cNvSpPr/>
      </dsp:nvSpPr>
      <dsp:spPr>
        <a:xfrm>
          <a:off x="7109138" y="689751"/>
          <a:ext cx="585367" cy="585367"/>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7240846" y="689751"/>
        <a:ext cx="321951" cy="440489"/>
      </dsp:txXfrm>
    </dsp:sp>
    <dsp:sp modelId="{F6B5A396-6BF7-394A-9D22-D88629BF1B0A}">
      <dsp:nvSpPr>
        <dsp:cNvPr id="0" name=""/>
        <dsp:cNvSpPr/>
      </dsp:nvSpPr>
      <dsp:spPr>
        <a:xfrm>
          <a:off x="7753553" y="1754057"/>
          <a:ext cx="585367" cy="585367"/>
        </a:xfrm>
        <a:prstGeom prst="downArrow">
          <a:avLst>
            <a:gd name="adj1" fmla="val 55000"/>
            <a:gd name="adj2" fmla="val 45000"/>
          </a:avLst>
        </a:prstGeom>
        <a:solidFill>
          <a:schemeClr val="accent2">
            <a:tint val="40000"/>
            <a:alpha val="90000"/>
            <a:hueOff val="-1870684"/>
            <a:satOff val="3763"/>
            <a:lumOff val="574"/>
            <a:alphaOff val="0"/>
          </a:schemeClr>
        </a:solidFill>
        <a:ln w="19050" cap="rnd" cmpd="sng" algn="ctr">
          <a:solidFill>
            <a:schemeClr val="accent2">
              <a:tint val="40000"/>
              <a:alpha val="90000"/>
              <a:hueOff val="-1870684"/>
              <a:satOff val="3763"/>
              <a:lumOff val="57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7885261" y="1754057"/>
        <a:ext cx="321951" cy="440489"/>
      </dsp:txXfrm>
    </dsp:sp>
    <dsp:sp modelId="{3B161072-D36B-AE4F-A250-A6A6A2010425}">
      <dsp:nvSpPr>
        <dsp:cNvPr id="0" name=""/>
        <dsp:cNvSpPr/>
      </dsp:nvSpPr>
      <dsp:spPr>
        <a:xfrm>
          <a:off x="8388350" y="2818362"/>
          <a:ext cx="585367" cy="585367"/>
        </a:xfrm>
        <a:prstGeom prst="downArrow">
          <a:avLst>
            <a:gd name="adj1" fmla="val 55000"/>
            <a:gd name="adj2" fmla="val 45000"/>
          </a:avLst>
        </a:prstGeom>
        <a:solidFill>
          <a:schemeClr val="accent2">
            <a:tint val="40000"/>
            <a:alpha val="90000"/>
            <a:hueOff val="-3741367"/>
            <a:satOff val="7526"/>
            <a:lumOff val="1147"/>
            <a:alphaOff val="0"/>
          </a:schemeClr>
        </a:solidFill>
        <a:ln w="19050" cap="rnd" cmpd="sng" algn="ctr">
          <a:solidFill>
            <a:schemeClr val="accent2">
              <a:tint val="40000"/>
              <a:alpha val="90000"/>
              <a:hueOff val="-3741367"/>
              <a:satOff val="7526"/>
              <a:lumOff val="114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8520058" y="2818362"/>
        <a:ext cx="321951" cy="4404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EA3FEA-9FF6-484F-A442-C2A7DBAB6217}">
      <dsp:nvSpPr>
        <dsp:cNvPr id="0" name=""/>
        <dsp:cNvSpPr/>
      </dsp:nvSpPr>
      <dsp:spPr>
        <a:xfrm>
          <a:off x="4478357" y="814087"/>
          <a:ext cx="627218" cy="91440"/>
        </a:xfrm>
        <a:custGeom>
          <a:avLst/>
          <a:gdLst/>
          <a:ahLst/>
          <a:cxnLst/>
          <a:rect l="0" t="0" r="0" b="0"/>
          <a:pathLst>
            <a:path>
              <a:moveTo>
                <a:pt x="0" y="45720"/>
              </a:moveTo>
              <a:lnTo>
                <a:pt x="627218" y="45720"/>
              </a:lnTo>
            </a:path>
          </a:pathLst>
        </a:custGeom>
        <a:noFill/>
        <a:ln w="12700" cap="rnd"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775521" y="856518"/>
        <a:ext cx="32890" cy="6578"/>
      </dsp:txXfrm>
    </dsp:sp>
    <dsp:sp modelId="{112A8965-00E5-2E47-8B47-002754E46A1A}">
      <dsp:nvSpPr>
        <dsp:cNvPr id="0" name=""/>
        <dsp:cNvSpPr/>
      </dsp:nvSpPr>
      <dsp:spPr>
        <a:xfrm>
          <a:off x="1620077" y="1784"/>
          <a:ext cx="2860079" cy="1716047"/>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146" tIns="147108" rIns="140146" bIns="147108" numCol="1" spcCol="1270" anchor="ctr" anchorCtr="0">
          <a:noAutofit/>
        </a:bodyPr>
        <a:lstStyle/>
        <a:p>
          <a:pPr marL="0" lvl="0" indent="0" algn="ctr" defTabSz="755650">
            <a:lnSpc>
              <a:spcPct val="90000"/>
            </a:lnSpc>
            <a:spcBef>
              <a:spcPct val="0"/>
            </a:spcBef>
            <a:spcAft>
              <a:spcPct val="35000"/>
            </a:spcAft>
            <a:buNone/>
          </a:pPr>
          <a:r>
            <a:rPr lang="en-US" sz="1700" kern="1200"/>
            <a:t>Sustainably managed waste, means lowering environmental effects in addition to increased efficiency.</a:t>
          </a:r>
        </a:p>
      </dsp:txBody>
      <dsp:txXfrm>
        <a:off x="1620077" y="1784"/>
        <a:ext cx="2860079" cy="1716047"/>
      </dsp:txXfrm>
    </dsp:sp>
    <dsp:sp modelId="{F519F3F7-2065-AA42-9FEF-720ABD5DF3F5}">
      <dsp:nvSpPr>
        <dsp:cNvPr id="0" name=""/>
        <dsp:cNvSpPr/>
      </dsp:nvSpPr>
      <dsp:spPr>
        <a:xfrm>
          <a:off x="3050117" y="1716031"/>
          <a:ext cx="3517897" cy="627218"/>
        </a:xfrm>
        <a:custGeom>
          <a:avLst/>
          <a:gdLst/>
          <a:ahLst/>
          <a:cxnLst/>
          <a:rect l="0" t="0" r="0" b="0"/>
          <a:pathLst>
            <a:path>
              <a:moveTo>
                <a:pt x="3517897" y="0"/>
              </a:moveTo>
              <a:lnTo>
                <a:pt x="3517897" y="330709"/>
              </a:lnTo>
              <a:lnTo>
                <a:pt x="0" y="330709"/>
              </a:lnTo>
              <a:lnTo>
                <a:pt x="0" y="627218"/>
              </a:lnTo>
            </a:path>
          </a:pathLst>
        </a:custGeom>
        <a:noFill/>
        <a:ln w="12700" cap="rnd"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719594" y="2026351"/>
        <a:ext cx="178943" cy="6578"/>
      </dsp:txXfrm>
    </dsp:sp>
    <dsp:sp modelId="{E2B4CF19-F2CA-FE49-A8E3-9E5A250CA1CA}">
      <dsp:nvSpPr>
        <dsp:cNvPr id="0" name=""/>
        <dsp:cNvSpPr/>
      </dsp:nvSpPr>
      <dsp:spPr>
        <a:xfrm>
          <a:off x="5137975" y="1784"/>
          <a:ext cx="2860079" cy="1716047"/>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146" tIns="147108" rIns="140146" bIns="147108" numCol="1" spcCol="1270" anchor="ctr" anchorCtr="0">
          <a:noAutofit/>
        </a:bodyPr>
        <a:lstStyle/>
        <a:p>
          <a:pPr marL="0" lvl="0" indent="0" algn="ctr" defTabSz="755650">
            <a:lnSpc>
              <a:spcPct val="90000"/>
            </a:lnSpc>
            <a:spcBef>
              <a:spcPct val="0"/>
            </a:spcBef>
            <a:spcAft>
              <a:spcPct val="35000"/>
            </a:spcAft>
            <a:buNone/>
          </a:pPr>
          <a:r>
            <a:rPr lang="en-US" sz="1700" kern="1200"/>
            <a:t>Hotels will have to act to avoid becoming uncompetitive and suffering from environmental degradation.</a:t>
          </a:r>
        </a:p>
      </dsp:txBody>
      <dsp:txXfrm>
        <a:off x="5137975" y="1784"/>
        <a:ext cx="2860079" cy="1716047"/>
      </dsp:txXfrm>
    </dsp:sp>
    <dsp:sp modelId="{40A10E82-9FFC-A34D-B058-8F3D7D3D9C0E}">
      <dsp:nvSpPr>
        <dsp:cNvPr id="0" name=""/>
        <dsp:cNvSpPr/>
      </dsp:nvSpPr>
      <dsp:spPr>
        <a:xfrm>
          <a:off x="4478357" y="3187954"/>
          <a:ext cx="627218" cy="91440"/>
        </a:xfrm>
        <a:custGeom>
          <a:avLst/>
          <a:gdLst/>
          <a:ahLst/>
          <a:cxnLst/>
          <a:rect l="0" t="0" r="0" b="0"/>
          <a:pathLst>
            <a:path>
              <a:moveTo>
                <a:pt x="0" y="45720"/>
              </a:moveTo>
              <a:lnTo>
                <a:pt x="627218" y="45720"/>
              </a:lnTo>
            </a:path>
          </a:pathLst>
        </a:custGeom>
        <a:noFill/>
        <a:ln w="12700" cap="rnd"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775521" y="3230384"/>
        <a:ext cx="32890" cy="6578"/>
      </dsp:txXfrm>
    </dsp:sp>
    <dsp:sp modelId="{6F0E8529-703B-E74C-929F-0F4412E01682}">
      <dsp:nvSpPr>
        <dsp:cNvPr id="0" name=""/>
        <dsp:cNvSpPr/>
      </dsp:nvSpPr>
      <dsp:spPr>
        <a:xfrm>
          <a:off x="1620077" y="2375650"/>
          <a:ext cx="2860079" cy="1716047"/>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146" tIns="147108" rIns="140146" bIns="147108" numCol="1" spcCol="1270" anchor="ctr" anchorCtr="0">
          <a:noAutofit/>
        </a:bodyPr>
        <a:lstStyle/>
        <a:p>
          <a:pPr marL="0" lvl="0" indent="0" algn="ctr" defTabSz="755650">
            <a:lnSpc>
              <a:spcPct val="90000"/>
            </a:lnSpc>
            <a:spcBef>
              <a:spcPct val="0"/>
            </a:spcBef>
            <a:spcAft>
              <a:spcPct val="35000"/>
            </a:spcAft>
            <a:buNone/>
          </a:pPr>
          <a:r>
            <a:rPr lang="en-US" sz="1700" kern="1200"/>
            <a:t>To support the brand reputation, there will be need for investment in green technologies.</a:t>
          </a:r>
        </a:p>
      </dsp:txBody>
      <dsp:txXfrm>
        <a:off x="1620077" y="2375650"/>
        <a:ext cx="2860079" cy="1716047"/>
      </dsp:txXfrm>
    </dsp:sp>
    <dsp:sp modelId="{6E8B3F90-16A5-CF4A-BB92-EBF01682BD71}">
      <dsp:nvSpPr>
        <dsp:cNvPr id="0" name=""/>
        <dsp:cNvSpPr/>
      </dsp:nvSpPr>
      <dsp:spPr>
        <a:xfrm>
          <a:off x="5137975" y="2375650"/>
          <a:ext cx="2860079" cy="1716047"/>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146" tIns="147108" rIns="140146" bIns="147108" numCol="1" spcCol="1270" anchor="ctr" anchorCtr="0">
          <a:noAutofit/>
        </a:bodyPr>
        <a:lstStyle/>
        <a:p>
          <a:pPr marL="0" lvl="0" indent="0" algn="ctr" defTabSz="755650">
            <a:lnSpc>
              <a:spcPct val="90000"/>
            </a:lnSpc>
            <a:spcBef>
              <a:spcPct val="0"/>
            </a:spcBef>
            <a:spcAft>
              <a:spcPct val="35000"/>
            </a:spcAft>
            <a:buNone/>
          </a:pPr>
          <a:r>
            <a:rPr lang="en-US" sz="1700" kern="1200"/>
            <a:t>Therefore, long-term sustainability will be a healthier cost-saving, business compliance, and business resilience.</a:t>
          </a:r>
        </a:p>
      </dsp:txBody>
      <dsp:txXfrm>
        <a:off x="5137975" y="2375650"/>
        <a:ext cx="2860079" cy="171604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A89988-BE7B-45B0-9D07-19CADB952B64}">
      <dsp:nvSpPr>
        <dsp:cNvPr id="0" name=""/>
        <dsp:cNvSpPr/>
      </dsp:nvSpPr>
      <dsp:spPr>
        <a:xfrm>
          <a:off x="0" y="1698"/>
          <a:ext cx="9618133" cy="86107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DD7A48-0ECA-4A7D-A964-4D031D682AC6}">
      <dsp:nvSpPr>
        <dsp:cNvPr id="0" name=""/>
        <dsp:cNvSpPr/>
      </dsp:nvSpPr>
      <dsp:spPr>
        <a:xfrm>
          <a:off x="260473" y="195439"/>
          <a:ext cx="473588" cy="4735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FCF6BA1-1B3D-47D0-977D-9ECFDAF755B8}">
      <dsp:nvSpPr>
        <dsp:cNvPr id="0" name=""/>
        <dsp:cNvSpPr/>
      </dsp:nvSpPr>
      <dsp:spPr>
        <a:xfrm>
          <a:off x="994536" y="1698"/>
          <a:ext cx="8623596"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800100">
            <a:lnSpc>
              <a:spcPct val="90000"/>
            </a:lnSpc>
            <a:spcBef>
              <a:spcPct val="0"/>
            </a:spcBef>
            <a:spcAft>
              <a:spcPct val="35000"/>
            </a:spcAft>
            <a:buNone/>
          </a:pPr>
          <a:r>
            <a:rPr lang="en-US" sz="1800" kern="1200"/>
            <a:t>Smart tracking systems (Linha et al. 2024, p.80) optimize waste collection and disposal.</a:t>
          </a:r>
        </a:p>
      </dsp:txBody>
      <dsp:txXfrm>
        <a:off x="994536" y="1698"/>
        <a:ext cx="8623596" cy="861070"/>
      </dsp:txXfrm>
    </dsp:sp>
    <dsp:sp modelId="{B002C052-C802-4FCC-A900-90847F5BB9EF}">
      <dsp:nvSpPr>
        <dsp:cNvPr id="0" name=""/>
        <dsp:cNvSpPr/>
      </dsp:nvSpPr>
      <dsp:spPr>
        <a:xfrm>
          <a:off x="0" y="1078036"/>
          <a:ext cx="9618133" cy="86107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298FA7-0B3D-48EC-8F5F-E66820C6AC18}">
      <dsp:nvSpPr>
        <dsp:cNvPr id="0" name=""/>
        <dsp:cNvSpPr/>
      </dsp:nvSpPr>
      <dsp:spPr>
        <a:xfrm>
          <a:off x="260473" y="1271777"/>
          <a:ext cx="473588" cy="4735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16286B6-719E-4D2D-AF0D-C8382570DE0E}">
      <dsp:nvSpPr>
        <dsp:cNvPr id="0" name=""/>
        <dsp:cNvSpPr/>
      </dsp:nvSpPr>
      <dsp:spPr>
        <a:xfrm>
          <a:off x="994536" y="1078036"/>
          <a:ext cx="8623596"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800100">
            <a:lnSpc>
              <a:spcPct val="90000"/>
            </a:lnSpc>
            <a:spcBef>
              <a:spcPct val="0"/>
            </a:spcBef>
            <a:spcAft>
              <a:spcPct val="35000"/>
            </a:spcAft>
            <a:buNone/>
          </a:pPr>
          <a:r>
            <a:rPr lang="en-US" sz="1800" kern="1200"/>
            <a:t>Implement practices as composting and donation programs (Salama and Abdelsalam 2021, Article 3094).</a:t>
          </a:r>
        </a:p>
      </dsp:txBody>
      <dsp:txXfrm>
        <a:off x="994536" y="1078036"/>
        <a:ext cx="8623596" cy="861070"/>
      </dsp:txXfrm>
    </dsp:sp>
    <dsp:sp modelId="{008E2032-6886-4204-8319-AA2EB60F441D}">
      <dsp:nvSpPr>
        <dsp:cNvPr id="0" name=""/>
        <dsp:cNvSpPr/>
      </dsp:nvSpPr>
      <dsp:spPr>
        <a:xfrm>
          <a:off x="0" y="2154374"/>
          <a:ext cx="9618133" cy="86107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914E0A-28F2-4AF7-B383-CAE6ACEBFBB9}">
      <dsp:nvSpPr>
        <dsp:cNvPr id="0" name=""/>
        <dsp:cNvSpPr/>
      </dsp:nvSpPr>
      <dsp:spPr>
        <a:xfrm>
          <a:off x="260473" y="2348115"/>
          <a:ext cx="473588" cy="4735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42363BC-D4BF-42FB-A1DD-C710C0BC56AC}">
      <dsp:nvSpPr>
        <dsp:cNvPr id="0" name=""/>
        <dsp:cNvSpPr/>
      </dsp:nvSpPr>
      <dsp:spPr>
        <a:xfrm>
          <a:off x="994536" y="2154374"/>
          <a:ext cx="8623596"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800100">
            <a:lnSpc>
              <a:spcPct val="90000"/>
            </a:lnSpc>
            <a:spcBef>
              <a:spcPct val="0"/>
            </a:spcBef>
            <a:spcAft>
              <a:spcPct val="35000"/>
            </a:spcAft>
            <a:buNone/>
          </a:pPr>
          <a:r>
            <a:rPr lang="en-US" sz="1800" kern="1200"/>
            <a:t>Promote participation from the guests, educating, in-room recycling, and incentives (Linha et al. 2024, p.75).</a:t>
          </a:r>
        </a:p>
      </dsp:txBody>
      <dsp:txXfrm>
        <a:off x="994536" y="2154374"/>
        <a:ext cx="8623596" cy="861070"/>
      </dsp:txXfrm>
    </dsp:sp>
    <dsp:sp modelId="{7EA85091-308C-4049-88E5-CC0D11D082EA}">
      <dsp:nvSpPr>
        <dsp:cNvPr id="0" name=""/>
        <dsp:cNvSpPr/>
      </dsp:nvSpPr>
      <dsp:spPr>
        <a:xfrm>
          <a:off x="0" y="3230712"/>
          <a:ext cx="9618133" cy="86107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10B90C-00A8-40DC-A76B-A7F56DED6B40}">
      <dsp:nvSpPr>
        <dsp:cNvPr id="0" name=""/>
        <dsp:cNvSpPr/>
      </dsp:nvSpPr>
      <dsp:spPr>
        <a:xfrm>
          <a:off x="260473" y="3424453"/>
          <a:ext cx="473588" cy="47358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69FC949-3727-427D-9543-2C7D61DF9FAC}">
      <dsp:nvSpPr>
        <dsp:cNvPr id="0" name=""/>
        <dsp:cNvSpPr/>
      </dsp:nvSpPr>
      <dsp:spPr>
        <a:xfrm>
          <a:off x="994536" y="3230712"/>
          <a:ext cx="8623596"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800100">
            <a:lnSpc>
              <a:spcPct val="90000"/>
            </a:lnSpc>
            <a:spcBef>
              <a:spcPct val="0"/>
            </a:spcBef>
            <a:spcAft>
              <a:spcPct val="35000"/>
            </a:spcAft>
            <a:buNone/>
          </a:pPr>
          <a:r>
            <a:rPr lang="en-US" sz="1800" kern="1200"/>
            <a:t>Always conduct waste audits annually to monitor progress and also to see if the procedures are in acceptable order(Salama and Abdelsalam 2021, Article 3094).</a:t>
          </a:r>
        </a:p>
      </dsp:txBody>
      <dsp:txXfrm>
        <a:off x="994536" y="3230712"/>
        <a:ext cx="8623596" cy="86107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BB6A96A-D38B-45A4-9325-086C55E8C02E}" type="datetimeFigureOut">
              <a:rPr lang="en-US" smtClean="0"/>
              <a:t>2/20/25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4AF90FF-6F35-4228-A9BA-A2DDFD70BE88}" type="slidenum">
              <a:rPr lang="en-US" smtClean="0"/>
              <a:t>‹#›</a:t>
            </a:fld>
            <a:endParaRPr lang="en-US"/>
          </a:p>
        </p:txBody>
      </p:sp>
    </p:spTree>
    <p:extLst>
      <p:ext uri="{BB962C8B-B14F-4D97-AF65-F5344CB8AC3E}">
        <p14:creationId xmlns:p14="http://schemas.microsoft.com/office/powerpoint/2010/main" val="12288512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hotel industry adopts effective waste management solutions to promote sustainability. Environmental degradation has resulted from poor waste disposal and authorities have been forced to close down the most popular tourist sites, including Thailand Maya Bay so that recuperation can occur. This will help hotels combat pollution by having renewable energy, such as solar or geothermal power, as it will reduce carbon footprint. Also, eco-friendly waste disposal practices and ecological tourism are conducive to preserving natural ecosystems. Sustainability has become the industry's priority because it reduces the impact on the environment and significantly improves the chances of the industry's long-term viability.</a:t>
            </a:r>
          </a:p>
          <a:p>
            <a:endParaRPr lang="en-US" dirty="0"/>
          </a:p>
        </p:txBody>
      </p:sp>
      <p:sp>
        <p:nvSpPr>
          <p:cNvPr id="4" name="Slide Number Placeholder 3"/>
          <p:cNvSpPr>
            <a:spLocks noGrp="1"/>
          </p:cNvSpPr>
          <p:nvPr>
            <p:ph type="sldNum" sz="quarter" idx="10"/>
          </p:nvPr>
        </p:nvSpPr>
        <p:spPr/>
        <p:txBody>
          <a:bodyPr/>
          <a:lstStyle/>
          <a:p>
            <a:fld id="{04AF90FF-6F35-4228-A9BA-A2DDFD70BE88}" type="slidenum">
              <a:rPr lang="en-US" smtClean="0"/>
              <a:t>2</a:t>
            </a:fld>
            <a:endParaRPr lang="en-US"/>
          </a:p>
        </p:txBody>
      </p:sp>
    </p:spTree>
    <p:extLst>
      <p:ext uri="{BB962C8B-B14F-4D97-AF65-F5344CB8AC3E}">
        <p14:creationId xmlns:p14="http://schemas.microsoft.com/office/powerpoint/2010/main" val="35858537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Times New Roman" panose="02020603050405020304" pitchFamily="18" charset="0"/>
                <a:cs typeface="Times New Roman" panose="02020603050405020304" pitchFamily="18" charset="0"/>
              </a:rPr>
              <a:t>In the hospitality industry, waste management with the 3R (Reduce, Reuse, Recycle) initiative in sustainability has become a strategic planning. Apart from helping the environment, hotels that put the welfare of the environment first also attract more customers who appreciate green efforts. On the other hand, due to excessive pollution, some hotels dump more wastes than the local population is capable of handling. Just as effectively carrying out waste reduction strategies can also bring big cost savings, as hotels that have succeeded in cutting down on waste hailing costs demonstrate. Practices that are sustainable are healthy to the environment and to long-term business success.</a:t>
            </a:r>
          </a:p>
          <a:p>
            <a:endParaRPr lang="en-US" dirty="0"/>
          </a:p>
        </p:txBody>
      </p:sp>
      <p:sp>
        <p:nvSpPr>
          <p:cNvPr id="4" name="Slide Number Placeholder 3"/>
          <p:cNvSpPr>
            <a:spLocks noGrp="1"/>
          </p:cNvSpPr>
          <p:nvPr>
            <p:ph type="sldNum" sz="quarter" idx="5"/>
          </p:nvPr>
        </p:nvSpPr>
        <p:spPr/>
        <p:txBody>
          <a:bodyPr/>
          <a:lstStyle/>
          <a:p>
            <a:fld id="{04AF90FF-6F35-4228-A9BA-A2DDFD70BE88}" type="slidenum">
              <a:rPr lang="en-US" smtClean="0"/>
              <a:t>3</a:t>
            </a:fld>
            <a:endParaRPr lang="en-US"/>
          </a:p>
        </p:txBody>
      </p:sp>
    </p:spTree>
    <p:extLst>
      <p:ext uri="{BB962C8B-B14F-4D97-AF65-F5344CB8AC3E}">
        <p14:creationId xmlns:p14="http://schemas.microsoft.com/office/powerpoint/2010/main" val="9002079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case, the PESTEL analysis notes the major external elements that influence the industry. Sustainability can also be encouraged politically by stable governments providing incentives. The ability to create economic stability means businesses are encouraged to invest in research and development to try and implement sustainable practices. Demographics in the global social sphere influence the demand for eco-friendly tourism. The innovative systems are technologically helpful to monitor resource consumption and waste management. Environmental regulation is enforced legally by revoking the licenses of polluting agents, such as composting and energy-efficient waste disposal support, ecosystem conservation, and efforts to promote sustainable energy.</a:t>
            </a:r>
          </a:p>
        </p:txBody>
      </p:sp>
      <p:sp>
        <p:nvSpPr>
          <p:cNvPr id="4" name="Slide Number Placeholder 3"/>
          <p:cNvSpPr>
            <a:spLocks noGrp="1"/>
          </p:cNvSpPr>
          <p:nvPr>
            <p:ph type="sldNum" sz="quarter" idx="10"/>
          </p:nvPr>
        </p:nvSpPr>
        <p:spPr/>
        <p:txBody>
          <a:bodyPr/>
          <a:lstStyle/>
          <a:p>
            <a:fld id="{04AF90FF-6F35-4228-A9BA-A2DDFD70BE88}" type="slidenum">
              <a:rPr lang="en-US" smtClean="0"/>
              <a:t>4</a:t>
            </a:fld>
            <a:endParaRPr lang="en-US"/>
          </a:p>
        </p:txBody>
      </p:sp>
    </p:spTree>
    <p:extLst>
      <p:ext uri="{BB962C8B-B14F-4D97-AF65-F5344CB8AC3E}">
        <p14:creationId xmlns:p14="http://schemas.microsoft.com/office/powerpoint/2010/main" val="14918340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is shown that sustainable waste management practices in hotels lead to significant financial and environmental benefits in reduced operational costs. There are key strategies to incorporate, such as that food waste can be transformed through composting programs to enrich soil and that zero waste policies include waste audits and packaging reduction as well as food donation programs. Besides helping the company reduce environmental impact, these initiatives also serve as corporate social responsibility by helping the company share surplus food with the surrounding communities. The fact that such practices exist and work shows that you can do the right thing with the business.</a:t>
            </a:r>
          </a:p>
          <a:p>
            <a:endParaRPr lang="en-US" dirty="0"/>
          </a:p>
        </p:txBody>
      </p:sp>
      <p:sp>
        <p:nvSpPr>
          <p:cNvPr id="4" name="Slide Number Placeholder 3"/>
          <p:cNvSpPr>
            <a:spLocks noGrp="1"/>
          </p:cNvSpPr>
          <p:nvPr>
            <p:ph type="sldNum" sz="quarter" idx="10"/>
          </p:nvPr>
        </p:nvSpPr>
        <p:spPr/>
        <p:txBody>
          <a:bodyPr/>
          <a:lstStyle/>
          <a:p>
            <a:fld id="{04AF90FF-6F35-4228-A9BA-A2DDFD70BE88}" type="slidenum">
              <a:rPr lang="en-US" smtClean="0"/>
              <a:t>5</a:t>
            </a:fld>
            <a:endParaRPr lang="en-US"/>
          </a:p>
        </p:txBody>
      </p:sp>
    </p:spTree>
    <p:extLst>
      <p:ext uri="{BB962C8B-B14F-4D97-AF65-F5344CB8AC3E}">
        <p14:creationId xmlns:p14="http://schemas.microsoft.com/office/powerpoint/2010/main" val="22061315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C50740-8C77-460E-0F81-D0D9408047B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BF8D10-0EA4-BC85-CD0A-669B207AC34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3259E6F-C0FF-D7CB-DF3C-26FD7C51D417}"/>
              </a:ext>
            </a:extLst>
          </p:cNvPr>
          <p:cNvSpPr>
            <a:spLocks noGrp="1"/>
          </p:cNvSpPr>
          <p:nvPr>
            <p:ph type="body" idx="1"/>
          </p:nvPr>
        </p:nvSpPr>
        <p:spPr/>
        <p:txBody>
          <a:bodyPr/>
          <a:lstStyle/>
          <a:p>
            <a:r>
              <a:rPr lang="en-US" dirty="0">
                <a:latin typeface="Times New Roman" panose="02020603050405020304" pitchFamily="18" charset="0"/>
                <a:cs typeface="Times New Roman" panose="02020603050405020304" pitchFamily="18" charset="0"/>
              </a:rPr>
              <a:t>This is proof that it is not necessarily hard for hotels to embrace sustainable waste management practices and continue to be environmentally responsible while at the same time making a profit. One of these initiatives brings in meaningful cost reduction and raises the market position of a property. The appeal of hotels that practice green has become more and more appealing to </a:t>
            </a:r>
            <a:r>
              <a:rPr lang="en-US" dirty="0" err="1">
                <a:latin typeface="Times New Roman" panose="02020603050405020304" pitchFamily="18" charset="0"/>
                <a:cs typeface="Times New Roman" panose="02020603050405020304" pitchFamily="18" charset="0"/>
              </a:rPr>
              <a:t>travellers</a:t>
            </a:r>
            <a:r>
              <a:rPr lang="en-US" dirty="0">
                <a:latin typeface="Times New Roman" panose="02020603050405020304" pitchFamily="18" charset="0"/>
                <a:cs typeface="Times New Roman" panose="02020603050405020304" pitchFamily="18" charset="0"/>
              </a:rPr>
              <a:t> looking for greener alternatives as hotels continue to introduce greener practices. Guest satisfaction is increased by the way in which this shift aligns perfectly with growing public awareness of environmental stewardship. Sustainably it proves to be a wise business strategy and as well as being an environmental commitment, it’s delivering value on multiple aspects in hotel operations.</a:t>
            </a:r>
          </a:p>
        </p:txBody>
      </p:sp>
      <p:sp>
        <p:nvSpPr>
          <p:cNvPr id="4" name="Slide Number Placeholder 3">
            <a:extLst>
              <a:ext uri="{FF2B5EF4-FFF2-40B4-BE49-F238E27FC236}">
                <a16:creationId xmlns:a16="http://schemas.microsoft.com/office/drawing/2014/main" id="{52F77EEB-4B80-61B9-7204-1BF1304D4AE0}"/>
              </a:ext>
            </a:extLst>
          </p:cNvPr>
          <p:cNvSpPr>
            <a:spLocks noGrp="1"/>
          </p:cNvSpPr>
          <p:nvPr>
            <p:ph type="sldNum" sz="quarter" idx="10"/>
          </p:nvPr>
        </p:nvSpPr>
        <p:spPr/>
        <p:txBody>
          <a:bodyPr/>
          <a:lstStyle/>
          <a:p>
            <a:fld id="{04AF90FF-6F35-4228-A9BA-A2DDFD70BE88}" type="slidenum">
              <a:rPr lang="en-US" smtClean="0"/>
              <a:t>6</a:t>
            </a:fld>
            <a:endParaRPr lang="en-US"/>
          </a:p>
        </p:txBody>
      </p:sp>
    </p:spTree>
    <p:extLst>
      <p:ext uri="{BB962C8B-B14F-4D97-AF65-F5344CB8AC3E}">
        <p14:creationId xmlns:p14="http://schemas.microsoft.com/office/powerpoint/2010/main" val="32189072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Times New Roman" panose="02020603050405020304" pitchFamily="18" charset="0"/>
                <a:cs typeface="Times New Roman" panose="02020603050405020304" pitchFamily="18" charset="0"/>
              </a:rPr>
              <a:t>Businesses find it difficult to adopt sustainable practices due to high cost of new technologies making it difficult for them to implement new technologies in line with waste reduction. Furthermore, the efforts to reduce waste are uncoordinated and less effective if there are no straight forward and consistent waste management policies. Yet hotels are crippled by recycling problems on all fronts: they lack the needed infrastructure, and thus, rely on expensive outside services. One of their main problems is that guests start wasting rather than produce items on their own. Simply, businesses require affordable solutions, better regulation and strategies to get guest involvement to improve sustainability</a:t>
            </a:r>
            <a:r>
              <a:rPr lang="en-US" dirty="0"/>
              <a:t>.</a:t>
            </a:r>
          </a:p>
        </p:txBody>
      </p:sp>
      <p:sp>
        <p:nvSpPr>
          <p:cNvPr id="4" name="Slide Number Placeholder 3"/>
          <p:cNvSpPr>
            <a:spLocks noGrp="1"/>
          </p:cNvSpPr>
          <p:nvPr>
            <p:ph type="sldNum" sz="quarter" idx="10"/>
          </p:nvPr>
        </p:nvSpPr>
        <p:spPr/>
        <p:txBody>
          <a:bodyPr/>
          <a:lstStyle/>
          <a:p>
            <a:fld id="{04AF90FF-6F35-4228-A9BA-A2DDFD70BE88}" type="slidenum">
              <a:rPr lang="en-US" smtClean="0"/>
              <a:t>7</a:t>
            </a:fld>
            <a:endParaRPr lang="en-US"/>
          </a:p>
        </p:txBody>
      </p:sp>
    </p:spTree>
    <p:extLst>
      <p:ext uri="{BB962C8B-B14F-4D97-AF65-F5344CB8AC3E}">
        <p14:creationId xmlns:p14="http://schemas.microsoft.com/office/powerpoint/2010/main" val="16925472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Times New Roman" panose="02020603050405020304" pitchFamily="18" charset="0"/>
                <a:cs typeface="Times New Roman" panose="02020603050405020304" pitchFamily="18" charset="0"/>
              </a:rPr>
              <a:t>Effective waste management is an important issue that ensures the reduction of the environmental impact and saves money. If hotels do not adopt </a:t>
            </a:r>
            <a:r>
              <a:rPr lang="en-US" dirty="0" err="1">
                <a:latin typeface="Times New Roman" panose="02020603050405020304" pitchFamily="18" charset="0"/>
                <a:cs typeface="Times New Roman" panose="02020603050405020304" pitchFamily="18" charset="0"/>
              </a:rPr>
              <a:t>envioronmental</a:t>
            </a:r>
            <a:r>
              <a:rPr lang="en-US" dirty="0">
                <a:latin typeface="Times New Roman" panose="02020603050405020304" pitchFamily="18" charset="0"/>
                <a:cs typeface="Times New Roman" panose="02020603050405020304" pitchFamily="18" charset="0"/>
              </a:rPr>
              <a:t> friendly activities, they will be in competitive disadvantage and environmental difficulties. There are more and more consumers, especially eco-conscious travelers who prefer to work with businesses that are willing to invest in green technologies. In this process hotels will save costs by focusing on sustainable initiatives and meet government regulations, thus fostering long term resilience. Waste reduction strategies as well as energy efficient technologies will also have a positive impact on the environment and create a more profitable and responsible business model.</a:t>
            </a: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p>
          <a:p>
            <a:endParaRPr lang="en-US" dirty="0"/>
          </a:p>
          <a:p>
            <a:endParaRPr lang="en-US" dirty="0"/>
          </a:p>
          <a:p>
            <a:endParaRPr lang="en-US" dirty="0"/>
          </a:p>
          <a:p>
            <a:r>
              <a:rPr lang="en-US" dirty="0"/>
              <a:t> </a:t>
            </a:r>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r>
              <a:rPr lang="en-US" dirty="0"/>
              <a:t> </a:t>
            </a:r>
          </a:p>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sp>
        <p:nvSpPr>
          <p:cNvPr id="4" name="Slide Number Placeholder 3"/>
          <p:cNvSpPr>
            <a:spLocks noGrp="1"/>
          </p:cNvSpPr>
          <p:nvPr>
            <p:ph type="sldNum" sz="quarter" idx="10"/>
          </p:nvPr>
        </p:nvSpPr>
        <p:spPr/>
        <p:txBody>
          <a:bodyPr/>
          <a:lstStyle/>
          <a:p>
            <a:fld id="{04AF90FF-6F35-4228-A9BA-A2DDFD70BE88}" type="slidenum">
              <a:rPr lang="en-US" smtClean="0"/>
              <a:t>8</a:t>
            </a:fld>
            <a:endParaRPr lang="en-US"/>
          </a:p>
        </p:txBody>
      </p:sp>
    </p:spTree>
    <p:extLst>
      <p:ext uri="{BB962C8B-B14F-4D97-AF65-F5344CB8AC3E}">
        <p14:creationId xmlns:p14="http://schemas.microsoft.com/office/powerpoint/2010/main" val="37229102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Smart tracking system could also come in handy for hotels whereby they can streamline the collection and disposal process. These circular economy initiatives such as composting and donation programs can reduce waste, to a great extent, and help local communities at the same time. This helps to promote sustainability even more through awareness campaigns, in room recycling and rewards programs. Hotel waste audits work like regular audits only the waste one is being monitored and dilemmas are addressed. If hotels apply these practices, they can generate a more sustainable and cheaper waste management practice that will lessen their effect on the environment while maintaining a good experience for guests.</a:t>
            </a:r>
          </a:p>
          <a:p>
            <a:endParaRPr lang="en-US" dirty="0"/>
          </a:p>
        </p:txBody>
      </p:sp>
      <p:sp>
        <p:nvSpPr>
          <p:cNvPr id="4" name="Slide Number Placeholder 3"/>
          <p:cNvSpPr>
            <a:spLocks noGrp="1"/>
          </p:cNvSpPr>
          <p:nvPr>
            <p:ph type="sldNum" sz="quarter" idx="10"/>
          </p:nvPr>
        </p:nvSpPr>
        <p:spPr/>
        <p:txBody>
          <a:bodyPr/>
          <a:lstStyle/>
          <a:p>
            <a:fld id="{04AF90FF-6F35-4228-A9BA-A2DDFD70BE88}" type="slidenum">
              <a:rPr lang="en-US" smtClean="0"/>
              <a:t>9</a:t>
            </a:fld>
            <a:endParaRPr lang="en-US"/>
          </a:p>
        </p:txBody>
      </p:sp>
    </p:spTree>
    <p:extLst>
      <p:ext uri="{BB962C8B-B14F-4D97-AF65-F5344CB8AC3E}">
        <p14:creationId xmlns:p14="http://schemas.microsoft.com/office/powerpoint/2010/main" val="41913645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4AF90FF-6F35-4228-A9BA-A2DDFD70BE88}" type="slidenum">
              <a:rPr lang="en-US" smtClean="0"/>
              <a:t>10</a:t>
            </a:fld>
            <a:endParaRPr lang="en-US"/>
          </a:p>
        </p:txBody>
      </p:sp>
    </p:spTree>
    <p:extLst>
      <p:ext uri="{BB962C8B-B14F-4D97-AF65-F5344CB8AC3E}">
        <p14:creationId xmlns:p14="http://schemas.microsoft.com/office/powerpoint/2010/main" val="41283319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8E5207-779A-869B-2ACD-52715686410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3B360B5-491B-117D-7DA5-FE54BEF1A44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AF78C7F-FAEA-CCA1-9B25-438E57FF444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E50BF17-C06E-2069-F570-D84B833642D1}"/>
              </a:ext>
            </a:extLst>
          </p:cNvPr>
          <p:cNvSpPr>
            <a:spLocks noGrp="1"/>
          </p:cNvSpPr>
          <p:nvPr>
            <p:ph type="sldNum" sz="quarter" idx="10"/>
          </p:nvPr>
        </p:nvSpPr>
        <p:spPr/>
        <p:txBody>
          <a:bodyPr/>
          <a:lstStyle/>
          <a:p>
            <a:fld id="{04AF90FF-6F35-4228-A9BA-A2DDFD70BE88}" type="slidenum">
              <a:rPr lang="en-US" smtClean="0"/>
              <a:t>11</a:t>
            </a:fld>
            <a:endParaRPr lang="en-US"/>
          </a:p>
        </p:txBody>
      </p:sp>
    </p:spTree>
    <p:extLst>
      <p:ext uri="{BB962C8B-B14F-4D97-AF65-F5344CB8AC3E}">
        <p14:creationId xmlns:p14="http://schemas.microsoft.com/office/powerpoint/2010/main" val="15992962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BFDFFD0-53A4-46D3-AA0D-96A648E5E3C3}" type="datetimeFigureOut">
              <a:rPr lang="en-US" smtClean="0"/>
              <a:t>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1BE15A5-38DB-4BFC-8E87-4B8699E47D7E}" type="slidenum">
              <a:rPr lang="en-US" smtClean="0"/>
              <a:t>‹#›</a:t>
            </a:fld>
            <a:endParaRPr lang="en-US"/>
          </a:p>
        </p:txBody>
      </p:sp>
    </p:spTree>
    <p:extLst>
      <p:ext uri="{BB962C8B-B14F-4D97-AF65-F5344CB8AC3E}">
        <p14:creationId xmlns:p14="http://schemas.microsoft.com/office/powerpoint/2010/main" val="2399187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BFDFFD0-53A4-46D3-AA0D-96A648E5E3C3}" type="datetimeFigureOut">
              <a:rPr lang="en-US" smtClean="0"/>
              <a:t>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1BE15A5-38DB-4BFC-8E87-4B8699E47D7E}" type="slidenum">
              <a:rPr lang="en-US" smtClean="0"/>
              <a:t>‹#›</a:t>
            </a:fld>
            <a:endParaRPr lang="en-US"/>
          </a:p>
        </p:txBody>
      </p:sp>
    </p:spTree>
    <p:extLst>
      <p:ext uri="{BB962C8B-B14F-4D97-AF65-F5344CB8AC3E}">
        <p14:creationId xmlns:p14="http://schemas.microsoft.com/office/powerpoint/2010/main" val="16672241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BFDFFD0-53A4-46D3-AA0D-96A648E5E3C3}" type="datetimeFigureOut">
              <a:rPr lang="en-US" smtClean="0"/>
              <a:t>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1BE15A5-38DB-4BFC-8E87-4B8699E47D7E}" type="slidenum">
              <a:rPr lang="en-US" smtClean="0"/>
              <a:t>‹#›</a:t>
            </a:fld>
            <a:endParaRPr lang="en-US"/>
          </a:p>
        </p:txBody>
      </p:sp>
    </p:spTree>
    <p:extLst>
      <p:ext uri="{BB962C8B-B14F-4D97-AF65-F5344CB8AC3E}">
        <p14:creationId xmlns:p14="http://schemas.microsoft.com/office/powerpoint/2010/main" val="33109611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FDFFD0-53A4-46D3-AA0D-96A648E5E3C3}" type="datetimeFigureOut">
              <a:rPr lang="en-US" smtClean="0"/>
              <a:t>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1BE15A5-38DB-4BFC-8E87-4B8699E47D7E}" type="slidenum">
              <a:rPr lang="en-US" smtClean="0"/>
              <a:t>‹#›</a:t>
            </a:fld>
            <a:endParaRPr lang="en-US"/>
          </a:p>
        </p:txBody>
      </p:sp>
    </p:spTree>
    <p:extLst>
      <p:ext uri="{BB962C8B-B14F-4D97-AF65-F5344CB8AC3E}">
        <p14:creationId xmlns:p14="http://schemas.microsoft.com/office/powerpoint/2010/main" val="38030018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BFDFFD0-53A4-46D3-AA0D-96A648E5E3C3}" type="datetimeFigureOut">
              <a:rPr lang="en-US" smtClean="0"/>
              <a:t>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1BE15A5-38DB-4BFC-8E87-4B8699E47D7E}" type="slidenum">
              <a:rPr lang="en-US" smtClean="0"/>
              <a:t>‹#›</a:t>
            </a:fld>
            <a:endParaRPr lang="en-US"/>
          </a:p>
        </p:txBody>
      </p:sp>
    </p:spTree>
    <p:extLst>
      <p:ext uri="{BB962C8B-B14F-4D97-AF65-F5344CB8AC3E}">
        <p14:creationId xmlns:p14="http://schemas.microsoft.com/office/powerpoint/2010/main" val="19046015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BFDFFD0-53A4-46D3-AA0D-96A648E5E3C3}" type="datetimeFigureOut">
              <a:rPr lang="en-US" smtClean="0"/>
              <a:t>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1BE15A5-38DB-4BFC-8E87-4B8699E47D7E}" type="slidenum">
              <a:rPr lang="en-US" smtClean="0"/>
              <a:t>‹#›</a:t>
            </a:fld>
            <a:endParaRPr lang="en-US"/>
          </a:p>
        </p:txBody>
      </p:sp>
    </p:spTree>
    <p:extLst>
      <p:ext uri="{BB962C8B-B14F-4D97-AF65-F5344CB8AC3E}">
        <p14:creationId xmlns:p14="http://schemas.microsoft.com/office/powerpoint/2010/main" val="13760212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BFDFFD0-53A4-46D3-AA0D-96A648E5E3C3}" type="datetimeFigureOut">
              <a:rPr lang="en-US" smtClean="0"/>
              <a:t>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1BE15A5-38DB-4BFC-8E87-4B8699E47D7E}" type="slidenum">
              <a:rPr lang="en-US" smtClean="0"/>
              <a:t>‹#›</a:t>
            </a:fld>
            <a:endParaRPr lang="en-US"/>
          </a:p>
        </p:txBody>
      </p:sp>
    </p:spTree>
    <p:extLst>
      <p:ext uri="{BB962C8B-B14F-4D97-AF65-F5344CB8AC3E}">
        <p14:creationId xmlns:p14="http://schemas.microsoft.com/office/powerpoint/2010/main" val="39648557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BFDFFD0-53A4-46D3-AA0D-96A648E5E3C3}" type="datetimeFigureOut">
              <a:rPr lang="en-US" smtClean="0"/>
              <a:t>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1BE15A5-38DB-4BFC-8E87-4B8699E47D7E}" type="slidenum">
              <a:rPr lang="en-US" smtClean="0"/>
              <a:t>‹#›</a:t>
            </a:fld>
            <a:endParaRPr lang="en-US"/>
          </a:p>
        </p:txBody>
      </p:sp>
    </p:spTree>
    <p:extLst>
      <p:ext uri="{BB962C8B-B14F-4D97-AF65-F5344CB8AC3E}">
        <p14:creationId xmlns:p14="http://schemas.microsoft.com/office/powerpoint/2010/main" val="1131048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1BE15A5-38DB-4BFC-8E87-4B8699E47D7E}" type="slidenum">
              <a:rPr lang="en-US" smtClean="0"/>
              <a:t>‹#›</a:t>
            </a:fld>
            <a:endParaRPr lang="en-US"/>
          </a:p>
        </p:txBody>
      </p:sp>
      <p:sp>
        <p:nvSpPr>
          <p:cNvPr id="5" name="Date Placeholder 4"/>
          <p:cNvSpPr>
            <a:spLocks noGrp="1"/>
          </p:cNvSpPr>
          <p:nvPr>
            <p:ph type="dt" sz="half" idx="10"/>
          </p:nvPr>
        </p:nvSpPr>
        <p:spPr/>
        <p:txBody>
          <a:bodyPr/>
          <a:lstStyle/>
          <a:p>
            <a:fld id="{EBFDFFD0-53A4-46D3-AA0D-96A648E5E3C3}" type="datetimeFigureOut">
              <a:rPr lang="en-US" smtClean="0"/>
              <a:t>2/20/25</a:t>
            </a:fld>
            <a:endParaRPr lang="en-US"/>
          </a:p>
        </p:txBody>
      </p:sp>
    </p:spTree>
    <p:extLst>
      <p:ext uri="{BB962C8B-B14F-4D97-AF65-F5344CB8AC3E}">
        <p14:creationId xmlns:p14="http://schemas.microsoft.com/office/powerpoint/2010/main" val="25542772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BFDFFD0-53A4-46D3-AA0D-96A648E5E3C3}" type="datetimeFigureOut">
              <a:rPr lang="en-US" smtClean="0"/>
              <a:t>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1BE15A5-38DB-4BFC-8E87-4B8699E47D7E}" type="slidenum">
              <a:rPr lang="en-US" smtClean="0"/>
              <a:t>‹#›</a:t>
            </a:fld>
            <a:endParaRPr lang="en-US"/>
          </a:p>
        </p:txBody>
      </p:sp>
    </p:spTree>
    <p:extLst>
      <p:ext uri="{BB962C8B-B14F-4D97-AF65-F5344CB8AC3E}">
        <p14:creationId xmlns:p14="http://schemas.microsoft.com/office/powerpoint/2010/main" val="5265246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BFDFFD0-53A4-46D3-AA0D-96A648E5E3C3}" type="datetimeFigureOut">
              <a:rPr lang="en-US" smtClean="0"/>
              <a:t>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1BE15A5-38DB-4BFC-8E87-4B8699E47D7E}"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0651518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BFDFFD0-53A4-46D3-AA0D-96A648E5E3C3}" type="datetimeFigureOut">
              <a:rPr lang="en-US" smtClean="0"/>
              <a:t>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1BE15A5-38DB-4BFC-8E87-4B8699E47D7E}" type="slidenum">
              <a:rPr lang="en-US" smtClean="0"/>
              <a:t>‹#›</a:t>
            </a:fld>
            <a:endParaRPr lang="en-US"/>
          </a:p>
        </p:txBody>
      </p:sp>
    </p:spTree>
    <p:extLst>
      <p:ext uri="{BB962C8B-B14F-4D97-AF65-F5344CB8AC3E}">
        <p14:creationId xmlns:p14="http://schemas.microsoft.com/office/powerpoint/2010/main" val="28250459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BFDFFD0-53A4-46D3-AA0D-96A648E5E3C3}" type="datetimeFigureOut">
              <a:rPr lang="en-US" smtClean="0"/>
              <a:t>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1BE15A5-38DB-4BFC-8E87-4B8699E47D7E}"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1126426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BFDFFD0-53A4-46D3-AA0D-96A648E5E3C3}" type="datetimeFigureOut">
              <a:rPr lang="en-US" smtClean="0"/>
              <a:t>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1BE15A5-38DB-4BFC-8E87-4B8699E47D7E}" type="slidenum">
              <a:rPr lang="en-US" smtClean="0"/>
              <a:t>‹#›</a:t>
            </a:fld>
            <a:endParaRPr lang="en-US"/>
          </a:p>
        </p:txBody>
      </p:sp>
    </p:spTree>
    <p:extLst>
      <p:ext uri="{BB962C8B-B14F-4D97-AF65-F5344CB8AC3E}">
        <p14:creationId xmlns:p14="http://schemas.microsoft.com/office/powerpoint/2010/main" val="41943371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BFDFFD0-53A4-46D3-AA0D-96A648E5E3C3}" type="datetimeFigureOut">
              <a:rPr lang="en-US" smtClean="0"/>
              <a:t>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1BE15A5-38DB-4BFC-8E87-4B8699E47D7E}" type="slidenum">
              <a:rPr lang="en-US" smtClean="0"/>
              <a:t>‹#›</a:t>
            </a:fld>
            <a:endParaRPr lang="en-US"/>
          </a:p>
        </p:txBody>
      </p:sp>
    </p:spTree>
    <p:extLst>
      <p:ext uri="{BB962C8B-B14F-4D97-AF65-F5344CB8AC3E}">
        <p14:creationId xmlns:p14="http://schemas.microsoft.com/office/powerpoint/2010/main" val="18527291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BFDFFD0-53A4-46D3-AA0D-96A648E5E3C3}" type="datetimeFigureOut">
              <a:rPr lang="en-US" smtClean="0"/>
              <a:t>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1BE15A5-38DB-4BFC-8E87-4B8699E47D7E}" type="slidenum">
              <a:rPr lang="en-US" smtClean="0"/>
              <a:t>‹#›</a:t>
            </a:fld>
            <a:endParaRPr lang="en-US"/>
          </a:p>
        </p:txBody>
      </p:sp>
    </p:spTree>
    <p:extLst>
      <p:ext uri="{BB962C8B-B14F-4D97-AF65-F5344CB8AC3E}">
        <p14:creationId xmlns:p14="http://schemas.microsoft.com/office/powerpoint/2010/main" val="8143560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BFDFFD0-53A4-46D3-AA0D-96A648E5E3C3}" type="datetimeFigureOut">
              <a:rPr lang="en-US" smtClean="0"/>
              <a:t>2/20/25</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1BE15A5-38DB-4BFC-8E87-4B8699E47D7E}" type="slidenum">
              <a:rPr lang="en-US" smtClean="0"/>
              <a:t>‹#›</a:t>
            </a:fld>
            <a:endParaRPr lang="en-US"/>
          </a:p>
        </p:txBody>
      </p:sp>
    </p:spTree>
    <p:extLst>
      <p:ext uri="{BB962C8B-B14F-4D97-AF65-F5344CB8AC3E}">
        <p14:creationId xmlns:p14="http://schemas.microsoft.com/office/powerpoint/2010/main" val="203816474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bell on a counter&#10;&#10;Description automatically generated">
            <a:extLst>
              <a:ext uri="{FF2B5EF4-FFF2-40B4-BE49-F238E27FC236}">
                <a16:creationId xmlns:a16="http://schemas.microsoft.com/office/drawing/2014/main" id="{39D09C72-76CC-F557-A41A-2C00D2E6A2C9}"/>
              </a:ext>
            </a:extLst>
          </p:cNvPr>
          <p:cNvPicPr>
            <a:picLocks noChangeAspect="1"/>
          </p:cNvPicPr>
          <p:nvPr/>
        </p:nvPicPr>
        <p:blipFill>
          <a:blip r:embed="rId2"/>
          <a:srcRect l="4482" r="51269"/>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 name="Title 1"/>
          <p:cNvSpPr>
            <a:spLocks noGrp="1"/>
          </p:cNvSpPr>
          <p:nvPr>
            <p:ph type="ctrTitle"/>
          </p:nvPr>
        </p:nvSpPr>
        <p:spPr>
          <a:xfrm>
            <a:off x="5380563" y="1678665"/>
            <a:ext cx="3887839" cy="2372168"/>
          </a:xfrm>
        </p:spPr>
        <p:txBody>
          <a:bodyPr>
            <a:normAutofit/>
          </a:bodyPr>
          <a:lstStyle/>
          <a:p>
            <a:pPr>
              <a:lnSpc>
                <a:spcPct val="90000"/>
              </a:lnSpc>
            </a:pPr>
            <a:r>
              <a:rPr lang="en-US" sz="5000">
                <a:latin typeface="Times New Roman" panose="02020603050405020304" pitchFamily="18" charset="0"/>
                <a:cs typeface="Times New Roman" panose="02020603050405020304" pitchFamily="18" charset="0"/>
              </a:rPr>
              <a:t>Sustainability in the Hotel Industry</a:t>
            </a:r>
          </a:p>
        </p:txBody>
      </p:sp>
      <p:sp>
        <p:nvSpPr>
          <p:cNvPr id="3" name="Subtitle 2"/>
          <p:cNvSpPr>
            <a:spLocks noGrp="1"/>
          </p:cNvSpPr>
          <p:nvPr>
            <p:ph type="subTitle" idx="1"/>
          </p:nvPr>
        </p:nvSpPr>
        <p:spPr>
          <a:xfrm>
            <a:off x="5380563" y="4050833"/>
            <a:ext cx="3887839" cy="1535580"/>
          </a:xfrm>
        </p:spPr>
        <p:txBody>
          <a:bodyPr>
            <a:normAutofit/>
          </a:bodyPr>
          <a:lstStyle/>
          <a:p>
            <a:pPr>
              <a:lnSpc>
                <a:spcPct val="90000"/>
              </a:lnSpc>
            </a:pPr>
            <a:r>
              <a:rPr lang="en-US" sz="1100" b="1" dirty="0">
                <a:latin typeface="Times New Roman" panose="02020603050405020304" pitchFamily="18" charset="0"/>
                <a:cs typeface="Times New Roman" panose="02020603050405020304" pitchFamily="18" charset="0"/>
              </a:rPr>
              <a:t>Student’s Name: Robert Lavric – 2121182</a:t>
            </a:r>
          </a:p>
          <a:p>
            <a:pPr>
              <a:lnSpc>
                <a:spcPct val="90000"/>
              </a:lnSpc>
            </a:pPr>
            <a:r>
              <a:rPr lang="en-US" sz="1100" b="1" dirty="0">
                <a:latin typeface="Times New Roman" panose="02020603050405020304" pitchFamily="18" charset="0"/>
                <a:cs typeface="Times New Roman" panose="02020603050405020304" pitchFamily="18" charset="0"/>
              </a:rPr>
              <a:t>Lecturer: Dr Ernest </a:t>
            </a:r>
            <a:r>
              <a:rPr lang="en-US" sz="1100" b="1" dirty="0" err="1">
                <a:latin typeface="Times New Roman" panose="02020603050405020304" pitchFamily="18" charset="0"/>
                <a:cs typeface="Times New Roman" panose="02020603050405020304" pitchFamily="18" charset="0"/>
              </a:rPr>
              <a:t>Balutie</a:t>
            </a:r>
            <a:r>
              <a:rPr lang="en-US" sz="1100" b="1" dirty="0">
                <a:latin typeface="Times New Roman" panose="02020603050405020304" pitchFamily="18" charset="0"/>
                <a:cs typeface="Times New Roman" panose="02020603050405020304" pitchFamily="18" charset="0"/>
              </a:rPr>
              <a:t> </a:t>
            </a:r>
            <a:r>
              <a:rPr lang="en-US" sz="1100" b="1" dirty="0" err="1">
                <a:latin typeface="Times New Roman" panose="02020603050405020304" pitchFamily="18" charset="0"/>
                <a:cs typeface="Times New Roman" panose="02020603050405020304" pitchFamily="18" charset="0"/>
              </a:rPr>
              <a:t>Wavei</a:t>
            </a:r>
            <a:endParaRPr lang="en-US" sz="1100" b="1" dirty="0">
              <a:latin typeface="Times New Roman" panose="02020603050405020304" pitchFamily="18" charset="0"/>
              <a:cs typeface="Times New Roman" panose="02020603050405020304" pitchFamily="18" charset="0"/>
            </a:endParaRPr>
          </a:p>
          <a:p>
            <a:pPr>
              <a:lnSpc>
                <a:spcPct val="90000"/>
              </a:lnSpc>
            </a:pPr>
            <a:r>
              <a:rPr lang="en-US" sz="1100" b="1" dirty="0">
                <a:latin typeface="Times New Roman" panose="02020603050405020304" pitchFamily="18" charset="0"/>
                <a:cs typeface="Times New Roman" panose="02020603050405020304" pitchFamily="18" charset="0"/>
              </a:rPr>
              <a:t>Course name: Contemporary Themes in the Hotel and Hospitality Sector </a:t>
            </a:r>
          </a:p>
          <a:p>
            <a:pPr>
              <a:lnSpc>
                <a:spcPct val="90000"/>
              </a:lnSpc>
            </a:pPr>
            <a:r>
              <a:rPr lang="en-US" sz="1100" b="1" dirty="0">
                <a:latin typeface="Times New Roman" panose="02020603050405020304" pitchFamily="18" charset="0"/>
                <a:cs typeface="Times New Roman" panose="02020603050405020304" pitchFamily="18" charset="0"/>
              </a:rPr>
              <a:t>BMIH6001</a:t>
            </a:r>
          </a:p>
          <a:p>
            <a:pPr>
              <a:lnSpc>
                <a:spcPct val="90000"/>
              </a:lnSpc>
            </a:pPr>
            <a:r>
              <a:rPr lang="en-US" sz="1100" b="1" dirty="0">
                <a:latin typeface="Times New Roman" panose="02020603050405020304" pitchFamily="18" charset="0"/>
                <a:cs typeface="Times New Roman" panose="02020603050405020304" pitchFamily="18" charset="0"/>
              </a:rPr>
              <a:t>Date: 24/02/2025 </a:t>
            </a:r>
          </a:p>
          <a:p>
            <a:pPr>
              <a:lnSpc>
                <a:spcPct val="90000"/>
              </a:lnSpc>
            </a:pPr>
            <a:endParaRPr lang="en-US" sz="700" dirty="0">
              <a:latin typeface="Times New Roman" panose="02020603050405020304" pitchFamily="18" charset="0"/>
              <a:cs typeface="Times New Roman" panose="02020603050405020304" pitchFamily="18" charset="0"/>
            </a:endParaRPr>
          </a:p>
          <a:p>
            <a:pPr>
              <a:lnSpc>
                <a:spcPct val="90000"/>
              </a:lnSpc>
            </a:pPr>
            <a:endParaRPr lang="en-US" sz="700" dirty="0"/>
          </a:p>
        </p:txBody>
      </p:sp>
    </p:spTree>
    <p:extLst>
      <p:ext uri="{BB962C8B-B14F-4D97-AF65-F5344CB8AC3E}">
        <p14:creationId xmlns:p14="http://schemas.microsoft.com/office/powerpoint/2010/main" val="27152599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E4951899-B99C-47AB-9C7C-16264D7A1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B94D217E-92A1-48B2-B6BF-8B6A35AF9D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69582FD9-95AB-4339-8A07-BAD420BE1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6778DC79-DE09-4F89-81B1-275C542D7F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4" name="Rectangle 25">
              <a:extLst>
                <a:ext uri="{FF2B5EF4-FFF2-40B4-BE49-F238E27FC236}">
                  <a16:creationId xmlns:a16="http://schemas.microsoft.com/office/drawing/2014/main" id="{EAEC370A-1F34-4D8E-B065-81F6F568A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 name="Isosceles Triangle 14">
              <a:extLst>
                <a:ext uri="{FF2B5EF4-FFF2-40B4-BE49-F238E27FC236}">
                  <a16:creationId xmlns:a16="http://schemas.microsoft.com/office/drawing/2014/main" id="{A816EDF3-D9EE-488C-AFDC-022381513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6" name="Rectangle 27">
              <a:extLst>
                <a:ext uri="{FF2B5EF4-FFF2-40B4-BE49-F238E27FC236}">
                  <a16:creationId xmlns:a16="http://schemas.microsoft.com/office/drawing/2014/main" id="{E8330BD4-97D9-4D24-815A-0E557B04F9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7" name="Rectangle 28">
              <a:extLst>
                <a:ext uri="{FF2B5EF4-FFF2-40B4-BE49-F238E27FC236}">
                  <a16:creationId xmlns:a16="http://schemas.microsoft.com/office/drawing/2014/main" id="{EA8EDE67-BAC0-478C-99D9-BBC5AD5320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8" name="Rectangle 29">
              <a:extLst>
                <a:ext uri="{FF2B5EF4-FFF2-40B4-BE49-F238E27FC236}">
                  <a16:creationId xmlns:a16="http://schemas.microsoft.com/office/drawing/2014/main" id="{33DFB3F3-2523-4F1F-BC2B-B97C172F2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9" name="Isosceles Triangle 18">
              <a:extLst>
                <a:ext uri="{FF2B5EF4-FFF2-40B4-BE49-F238E27FC236}">
                  <a16:creationId xmlns:a16="http://schemas.microsoft.com/office/drawing/2014/main" id="{5E5660E4-7443-4FCC-AD43-9D1AE972B5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 name="Isosceles Triangle 19">
              <a:extLst>
                <a:ext uri="{FF2B5EF4-FFF2-40B4-BE49-F238E27FC236}">
                  <a16:creationId xmlns:a16="http://schemas.microsoft.com/office/drawing/2014/main" id="{4EDF9C36-B365-4426-85B9-82E0DE187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pic>
        <p:nvPicPr>
          <p:cNvPr id="5" name="Content Placeholder 4" descr="A beach with a rocky island with Phi Phi Islands in the background&#10;&#10;Description automatically generated with low confidence"/>
          <p:cNvPicPr>
            <a:picLocks noGrp="1" noChangeAspect="1"/>
          </p:cNvPicPr>
          <p:nvPr>
            <p:ph idx="1"/>
          </p:nvPr>
        </p:nvPicPr>
        <p:blipFill>
          <a:blip r:embed="rId3"/>
          <a:srcRect l="14881" r="20141"/>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p:cNvSpPr>
            <a:spLocks noGrp="1"/>
          </p:cNvSpPr>
          <p:nvPr>
            <p:ph type="title"/>
          </p:nvPr>
        </p:nvSpPr>
        <p:spPr>
          <a:xfrm>
            <a:off x="677333" y="609600"/>
            <a:ext cx="3851123" cy="1320800"/>
          </a:xfrm>
        </p:spPr>
        <p:txBody>
          <a:bodyPr vert="horz" lIns="91440" tIns="45720" rIns="91440" bIns="45720" rtlCol="0" anchor="t">
            <a:normAutofit/>
          </a:bodyPr>
          <a:lstStyle/>
          <a:p>
            <a:r>
              <a:rPr lang="en-US" sz="3600"/>
              <a:t>Introduction</a:t>
            </a:r>
          </a:p>
        </p:txBody>
      </p:sp>
      <p:sp>
        <p:nvSpPr>
          <p:cNvPr id="4" name="Text Placeholder 3"/>
          <p:cNvSpPr>
            <a:spLocks noGrp="1"/>
          </p:cNvSpPr>
          <p:nvPr>
            <p:ph type="body" sz="half" idx="2"/>
          </p:nvPr>
        </p:nvSpPr>
        <p:spPr>
          <a:xfrm>
            <a:off x="677334" y="2160589"/>
            <a:ext cx="3851122" cy="3880773"/>
          </a:xfrm>
        </p:spPr>
        <p:txBody>
          <a:bodyPr vert="horz" lIns="91440" tIns="45720" rIns="91440" bIns="45720" rtlCol="0">
            <a:normAutofit/>
          </a:bodyPr>
          <a:lstStyle/>
          <a:p>
            <a:pPr marL="285750" indent="-285750">
              <a:lnSpc>
                <a:spcPct val="90000"/>
              </a:lnSpc>
              <a:buFont typeface="Wingdings 3" charset="2"/>
              <a:buChar char=""/>
            </a:pPr>
            <a:r>
              <a:rPr lang="en-US" sz="1200"/>
              <a:t>Research Focus: an analysis of how hotels can attain reliable waste management solutions.</a:t>
            </a:r>
          </a:p>
          <a:p>
            <a:pPr marL="285750" indent="-285750">
              <a:lnSpc>
                <a:spcPct val="90000"/>
              </a:lnSpc>
              <a:buFont typeface="Wingdings 3" charset="2"/>
              <a:buChar char=""/>
            </a:pPr>
            <a:r>
              <a:rPr lang="en-US" sz="1200"/>
              <a:t>Significance of the theme: practical measures can be taken to minimize environmental damage and encourage responsible tourism.</a:t>
            </a:r>
          </a:p>
          <a:p>
            <a:pPr marL="285750" indent="-285750">
              <a:lnSpc>
                <a:spcPct val="90000"/>
              </a:lnSpc>
              <a:buFont typeface="Wingdings 3" charset="2"/>
              <a:buChar char=""/>
            </a:pPr>
            <a:r>
              <a:rPr lang="en-US" sz="1200"/>
              <a:t>Environmental impact of poor waste management: due to pollution caused by improper waste disposal, many tourist attractions have been closed.</a:t>
            </a:r>
          </a:p>
          <a:p>
            <a:pPr marL="285750" indent="-285750">
              <a:lnSpc>
                <a:spcPct val="90000"/>
              </a:lnSpc>
              <a:buFont typeface="Wingdings 3" charset="2"/>
              <a:buChar char=""/>
            </a:pPr>
            <a:r>
              <a:rPr lang="en-US" sz="1200"/>
              <a:t>For example, Maya Bay in Thailand was closed so that coral reefs could recover from years of damage caused by over-tourism.</a:t>
            </a:r>
          </a:p>
          <a:p>
            <a:pPr marL="285750" indent="-285750">
              <a:lnSpc>
                <a:spcPct val="90000"/>
              </a:lnSpc>
              <a:buFont typeface="Wingdings 3" charset="2"/>
              <a:buChar char=""/>
            </a:pPr>
            <a:r>
              <a:rPr lang="en-US" sz="1200"/>
              <a:t>Sustainable solutions for hotels: reducing the industry's environmental impact can be achieved by using renewable energy sources such as solar and geothermal power.</a:t>
            </a:r>
          </a:p>
          <a:p>
            <a:pPr marL="285750" indent="-285750">
              <a:lnSpc>
                <a:spcPct val="90000"/>
              </a:lnSpc>
              <a:buFont typeface="Wingdings 3" charset="2"/>
              <a:buChar char=""/>
            </a:pPr>
            <a:r>
              <a:rPr lang="en-US" sz="1200"/>
              <a:t>Using eco-friendly ways of waste disposal to reduce pollution and prevent natural ecosystems.</a:t>
            </a:r>
          </a:p>
          <a:p>
            <a:pPr marL="285750" indent="-285750">
              <a:lnSpc>
                <a:spcPct val="90000"/>
              </a:lnSpc>
              <a:buFont typeface="Wingdings 3" charset="2"/>
              <a:buChar char=""/>
            </a:pPr>
            <a:endParaRPr lang="en-US" sz="1200"/>
          </a:p>
        </p:txBody>
      </p:sp>
      <p:cxnSp>
        <p:nvCxnSpPr>
          <p:cNvPr id="22" name="Straight Connector 21">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8"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0"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2"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4"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6"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8"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15433016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A57A5B-6C9A-564E-8FBD-398A38F386F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248247F-0843-CE56-5398-D4D856D635A2}"/>
              </a:ext>
            </a:extLst>
          </p:cNvPr>
          <p:cNvSpPr>
            <a:spLocks noGrp="1"/>
          </p:cNvSpPr>
          <p:nvPr>
            <p:ph type="title"/>
          </p:nvPr>
        </p:nvSpPr>
        <p:spPr>
          <a:xfrm>
            <a:off x="677334" y="238540"/>
            <a:ext cx="9788569" cy="795130"/>
          </a:xfrm>
        </p:spPr>
        <p:txBody>
          <a:bodyPr>
            <a:noAutofit/>
          </a:bodyPr>
          <a:lstStyle/>
          <a:p>
            <a:pPr algn="ctr"/>
            <a:r>
              <a:rPr lang="en-US" sz="4800" dirty="0">
                <a:solidFill>
                  <a:schemeClr val="tx1"/>
                </a:solidFill>
                <a:latin typeface="Times New Roman" panose="02020603050405020304" pitchFamily="18" charset="0"/>
                <a:cs typeface="Times New Roman" panose="02020603050405020304" pitchFamily="18" charset="0"/>
              </a:rPr>
              <a:t>Literature Review</a:t>
            </a:r>
          </a:p>
        </p:txBody>
      </p:sp>
      <p:graphicFrame>
        <p:nvGraphicFramePr>
          <p:cNvPr id="7" name="Text Placeholder 4">
            <a:extLst>
              <a:ext uri="{FF2B5EF4-FFF2-40B4-BE49-F238E27FC236}">
                <a16:creationId xmlns:a16="http://schemas.microsoft.com/office/drawing/2014/main" id="{03426CEB-D012-A430-0470-D3EF30FA302F}"/>
              </a:ext>
            </a:extLst>
          </p:cNvPr>
          <p:cNvGraphicFramePr/>
          <p:nvPr/>
        </p:nvGraphicFramePr>
        <p:xfrm>
          <a:off x="677335" y="1222513"/>
          <a:ext cx="9142526" cy="47807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91751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286933" y="609600"/>
            <a:ext cx="10197494" cy="1099457"/>
          </a:xfrm>
        </p:spPr>
        <p:txBody>
          <a:bodyPr>
            <a:normAutofit/>
          </a:bodyPr>
          <a:lstStyle/>
          <a:p>
            <a:r>
              <a:rPr lang="en-US">
                <a:latin typeface="Times New Roman" panose="02020603050405020304" pitchFamily="18" charset="0"/>
                <a:cs typeface="Times New Roman" panose="02020603050405020304" pitchFamily="18" charset="0"/>
              </a:rPr>
              <a:t>Method </a:t>
            </a:r>
          </a:p>
        </p:txBody>
      </p:sp>
      <p:sp>
        <p:nvSpPr>
          <p:cNvPr id="14" name="Isosceles Triangle 13">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6" name="Isosceles Triangle 15">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aphicFrame>
        <p:nvGraphicFramePr>
          <p:cNvPr id="24" name="Content Placeholder 6"/>
          <p:cNvGraphicFramePr>
            <a:graphicFrameLocks noGrp="1"/>
          </p:cNvGraphicFramePr>
          <p:nvPr>
            <p:ph idx="1"/>
            <p:extLst>
              <p:ext uri="{D42A27DB-BD31-4B8C-83A1-F6EECF244321}">
                <p14:modId xmlns:p14="http://schemas.microsoft.com/office/powerpoint/2010/main" val="920221393"/>
              </p:ext>
            </p:extLst>
          </p:nvPr>
        </p:nvGraphicFramePr>
        <p:xfrm>
          <a:off x="1812311" y="1948543"/>
          <a:ext cx="8567380" cy="4093486"/>
        </p:xfrm>
        <a:graphic>
          <a:graphicData uri="http://schemas.openxmlformats.org/drawingml/2006/table">
            <a:tbl>
              <a:tblPr firstRow="1" firstCol="1" bandRow="1">
                <a:noFill/>
              </a:tblPr>
              <a:tblGrid>
                <a:gridCol w="909979">
                  <a:extLst>
                    <a:ext uri="{9D8B030D-6E8A-4147-A177-3AD203B41FA5}">
                      <a16:colId xmlns:a16="http://schemas.microsoft.com/office/drawing/2014/main" val="2623670750"/>
                    </a:ext>
                  </a:extLst>
                </a:gridCol>
                <a:gridCol w="1313525">
                  <a:extLst>
                    <a:ext uri="{9D8B030D-6E8A-4147-A177-3AD203B41FA5}">
                      <a16:colId xmlns:a16="http://schemas.microsoft.com/office/drawing/2014/main" val="3728042693"/>
                    </a:ext>
                  </a:extLst>
                </a:gridCol>
                <a:gridCol w="2572112">
                  <a:extLst>
                    <a:ext uri="{9D8B030D-6E8A-4147-A177-3AD203B41FA5}">
                      <a16:colId xmlns:a16="http://schemas.microsoft.com/office/drawing/2014/main" val="39465910"/>
                    </a:ext>
                  </a:extLst>
                </a:gridCol>
                <a:gridCol w="1184670">
                  <a:extLst>
                    <a:ext uri="{9D8B030D-6E8A-4147-A177-3AD203B41FA5}">
                      <a16:colId xmlns:a16="http://schemas.microsoft.com/office/drawing/2014/main" val="1651259141"/>
                    </a:ext>
                  </a:extLst>
                </a:gridCol>
                <a:gridCol w="2587094">
                  <a:extLst>
                    <a:ext uri="{9D8B030D-6E8A-4147-A177-3AD203B41FA5}">
                      <a16:colId xmlns:a16="http://schemas.microsoft.com/office/drawing/2014/main" val="3569224129"/>
                    </a:ext>
                  </a:extLst>
                </a:gridCol>
              </a:tblGrid>
              <a:tr h="537317">
                <a:tc>
                  <a:txBody>
                    <a:bodyPr/>
                    <a:lstStyle/>
                    <a:p>
                      <a:pPr marL="0" marR="0" algn="ctr">
                        <a:lnSpc>
                          <a:spcPct val="115000"/>
                        </a:lnSpc>
                        <a:spcBef>
                          <a:spcPts val="0"/>
                        </a:spcBef>
                        <a:spcAft>
                          <a:spcPts val="0"/>
                        </a:spcAft>
                      </a:pPr>
                      <a:r>
                        <a:rPr lang="en-US" sz="1000" b="0" cap="all" spc="150">
                          <a:solidFill>
                            <a:schemeClr val="lt1"/>
                          </a:solidFill>
                          <a:effectLst/>
                          <a:latin typeface="Times New Roman" panose="02020603050405020304" pitchFamily="18" charset="0"/>
                          <a:ea typeface="Times New Roman" panose="02020603050405020304" pitchFamily="18" charset="0"/>
                          <a:cs typeface="Times New Roman" panose="02020603050405020304" pitchFamily="18" charset="0"/>
                        </a:rPr>
                        <a:t>PESTEL Factor</a:t>
                      </a:r>
                      <a:endParaRPr lang="en-US" sz="1000" b="0" cap="all" spc="150">
                        <a:solidFill>
                          <a:schemeClr val="lt1"/>
                        </a:solidFill>
                        <a:effectLst/>
                        <a:latin typeface="Calibri" panose="020F0502020204030204" pitchFamily="34" charset="0"/>
                        <a:ea typeface="Calibri" panose="020F0502020204030204" pitchFamily="34" charset="0"/>
                        <a:cs typeface="Times New Roman" panose="02020603050405020304" pitchFamily="18" charset="0"/>
                      </a:endParaRPr>
                    </a:p>
                  </a:txBody>
                  <a:tcPr marL="86303" marR="86303" marT="86303" marB="86303">
                    <a:lnL w="12700" cmpd="sng">
                      <a:noFill/>
                    </a:lnL>
                    <a:lnR w="12700" cmpd="sng">
                      <a:noFill/>
                    </a:lnR>
                    <a:lnT w="12700" cmpd="sng">
                      <a:noFill/>
                    </a:lnT>
                    <a:lnB w="38100" cmpd="sng">
                      <a:noFill/>
                    </a:lnB>
                    <a:solidFill>
                      <a:srgbClr val="505356"/>
                    </a:solidFill>
                  </a:tcPr>
                </a:tc>
                <a:tc>
                  <a:txBody>
                    <a:bodyPr/>
                    <a:lstStyle/>
                    <a:p>
                      <a:pPr marL="0" marR="0" algn="ctr">
                        <a:lnSpc>
                          <a:spcPct val="115000"/>
                        </a:lnSpc>
                        <a:spcBef>
                          <a:spcPts val="0"/>
                        </a:spcBef>
                        <a:spcAft>
                          <a:spcPts val="0"/>
                        </a:spcAft>
                      </a:pPr>
                      <a:r>
                        <a:rPr lang="en-US" sz="1000" b="0" cap="all" spc="150">
                          <a:solidFill>
                            <a:schemeClr val="lt1"/>
                          </a:solidFill>
                          <a:effectLst/>
                          <a:latin typeface="Times New Roman" panose="02020603050405020304" pitchFamily="18" charset="0"/>
                          <a:ea typeface="Times New Roman" panose="02020603050405020304" pitchFamily="18" charset="0"/>
                          <a:cs typeface="Times New Roman" panose="02020603050405020304" pitchFamily="18" charset="0"/>
                        </a:rPr>
                        <a:t>Description</a:t>
                      </a:r>
                      <a:endParaRPr lang="en-US" sz="1000" b="0" cap="all" spc="150">
                        <a:solidFill>
                          <a:schemeClr val="lt1"/>
                        </a:solidFill>
                        <a:effectLst/>
                        <a:latin typeface="Calibri" panose="020F0502020204030204" pitchFamily="34" charset="0"/>
                        <a:ea typeface="Calibri" panose="020F0502020204030204" pitchFamily="34" charset="0"/>
                        <a:cs typeface="Times New Roman" panose="02020603050405020304" pitchFamily="18" charset="0"/>
                      </a:endParaRPr>
                    </a:p>
                  </a:txBody>
                  <a:tcPr marL="86303" marR="86303" marT="86303" marB="86303">
                    <a:lnL w="12700" cmpd="sng">
                      <a:noFill/>
                    </a:lnL>
                    <a:lnR w="12700" cmpd="sng">
                      <a:noFill/>
                    </a:lnR>
                    <a:lnT w="12700" cmpd="sng">
                      <a:noFill/>
                    </a:lnT>
                    <a:lnB w="38100" cmpd="sng">
                      <a:noFill/>
                    </a:lnB>
                    <a:solidFill>
                      <a:srgbClr val="505356"/>
                    </a:solidFill>
                  </a:tcPr>
                </a:tc>
                <a:tc>
                  <a:txBody>
                    <a:bodyPr/>
                    <a:lstStyle/>
                    <a:p>
                      <a:pPr marL="0" marR="0" algn="ctr">
                        <a:lnSpc>
                          <a:spcPct val="115000"/>
                        </a:lnSpc>
                        <a:spcBef>
                          <a:spcPts val="0"/>
                        </a:spcBef>
                        <a:spcAft>
                          <a:spcPts val="0"/>
                        </a:spcAft>
                      </a:pPr>
                      <a:r>
                        <a:rPr lang="en-US" sz="1000" b="0" cap="all" spc="150">
                          <a:solidFill>
                            <a:schemeClr val="lt1"/>
                          </a:solidFill>
                          <a:effectLst/>
                          <a:latin typeface="Times New Roman" panose="02020603050405020304" pitchFamily="18" charset="0"/>
                          <a:ea typeface="Times New Roman" panose="02020603050405020304" pitchFamily="18" charset="0"/>
                          <a:cs typeface="Times New Roman" panose="02020603050405020304" pitchFamily="18" charset="0"/>
                        </a:rPr>
                        <a:t>Impact on the Hotel Industry</a:t>
                      </a:r>
                      <a:endParaRPr lang="en-US" sz="1000" b="0" cap="all" spc="150">
                        <a:solidFill>
                          <a:schemeClr val="lt1"/>
                        </a:solidFill>
                        <a:effectLst/>
                        <a:latin typeface="Calibri" panose="020F0502020204030204" pitchFamily="34" charset="0"/>
                        <a:ea typeface="Calibri" panose="020F0502020204030204" pitchFamily="34" charset="0"/>
                        <a:cs typeface="Times New Roman" panose="02020603050405020304" pitchFamily="18" charset="0"/>
                      </a:endParaRPr>
                    </a:p>
                  </a:txBody>
                  <a:tcPr marL="86303" marR="86303" marT="86303" marB="86303">
                    <a:lnL w="12700" cmpd="sng">
                      <a:noFill/>
                    </a:lnL>
                    <a:lnR w="12700" cmpd="sng">
                      <a:noFill/>
                    </a:lnR>
                    <a:lnT w="12700" cmpd="sng">
                      <a:noFill/>
                    </a:lnT>
                    <a:lnB w="38100" cmpd="sng">
                      <a:noFill/>
                    </a:lnB>
                    <a:solidFill>
                      <a:srgbClr val="505356"/>
                    </a:solidFill>
                  </a:tcPr>
                </a:tc>
                <a:tc>
                  <a:txBody>
                    <a:bodyPr/>
                    <a:lstStyle/>
                    <a:p>
                      <a:pPr marL="0" marR="0" algn="ctr">
                        <a:lnSpc>
                          <a:spcPct val="115000"/>
                        </a:lnSpc>
                        <a:spcBef>
                          <a:spcPts val="0"/>
                        </a:spcBef>
                        <a:spcAft>
                          <a:spcPts val="0"/>
                        </a:spcAft>
                      </a:pPr>
                      <a:r>
                        <a:rPr lang="en-US" sz="1000" b="0" cap="all" spc="150">
                          <a:solidFill>
                            <a:schemeClr val="lt1"/>
                          </a:solidFill>
                          <a:effectLst/>
                          <a:latin typeface="Times New Roman" panose="02020603050405020304" pitchFamily="18" charset="0"/>
                          <a:ea typeface="Times New Roman" panose="02020603050405020304" pitchFamily="18" charset="0"/>
                          <a:cs typeface="Times New Roman" panose="02020603050405020304" pitchFamily="18" charset="0"/>
                        </a:rPr>
                        <a:t>Source</a:t>
                      </a:r>
                      <a:endParaRPr lang="en-US" sz="1000" b="0" cap="all" spc="150">
                        <a:solidFill>
                          <a:schemeClr val="lt1"/>
                        </a:solidFill>
                        <a:effectLst/>
                        <a:latin typeface="Calibri" panose="020F0502020204030204" pitchFamily="34" charset="0"/>
                        <a:ea typeface="Calibri" panose="020F0502020204030204" pitchFamily="34" charset="0"/>
                        <a:cs typeface="Times New Roman" panose="02020603050405020304" pitchFamily="18" charset="0"/>
                      </a:endParaRPr>
                    </a:p>
                  </a:txBody>
                  <a:tcPr marL="86303" marR="86303" marT="86303" marB="86303">
                    <a:lnL w="12700" cmpd="sng">
                      <a:noFill/>
                    </a:lnL>
                    <a:lnR w="12700" cmpd="sng">
                      <a:noFill/>
                    </a:lnR>
                    <a:lnT w="12700" cmpd="sng">
                      <a:noFill/>
                    </a:lnT>
                    <a:lnB w="38100" cmpd="sng">
                      <a:noFill/>
                    </a:lnB>
                    <a:solidFill>
                      <a:srgbClr val="505356"/>
                    </a:solidFill>
                  </a:tcPr>
                </a:tc>
                <a:tc>
                  <a:txBody>
                    <a:bodyPr/>
                    <a:lstStyle/>
                    <a:p>
                      <a:pPr marL="0" marR="0" algn="ctr">
                        <a:lnSpc>
                          <a:spcPct val="115000"/>
                        </a:lnSpc>
                        <a:spcBef>
                          <a:spcPts val="0"/>
                        </a:spcBef>
                        <a:spcAft>
                          <a:spcPts val="0"/>
                        </a:spcAft>
                      </a:pPr>
                      <a:r>
                        <a:rPr lang="en-US" sz="1000" b="0" cap="all" spc="150">
                          <a:solidFill>
                            <a:schemeClr val="lt1"/>
                          </a:solidFill>
                          <a:effectLst/>
                          <a:latin typeface="Times New Roman" panose="02020603050405020304" pitchFamily="18" charset="0"/>
                          <a:ea typeface="Times New Roman" panose="02020603050405020304" pitchFamily="18" charset="0"/>
                          <a:cs typeface="Times New Roman" panose="02020603050405020304" pitchFamily="18" charset="0"/>
                        </a:rPr>
                        <a:t>Key Quote</a:t>
                      </a:r>
                      <a:endParaRPr lang="en-US" sz="1000" b="0" cap="all" spc="150">
                        <a:solidFill>
                          <a:schemeClr val="lt1"/>
                        </a:solidFill>
                        <a:effectLst/>
                        <a:latin typeface="Calibri" panose="020F0502020204030204" pitchFamily="34" charset="0"/>
                        <a:ea typeface="Calibri" panose="020F0502020204030204" pitchFamily="34" charset="0"/>
                        <a:cs typeface="Times New Roman" panose="02020603050405020304" pitchFamily="18" charset="0"/>
                      </a:endParaRPr>
                    </a:p>
                  </a:txBody>
                  <a:tcPr marL="86303" marR="86303" marT="86303" marB="86303">
                    <a:lnL w="12700" cmpd="sng">
                      <a:noFill/>
                    </a:lnL>
                    <a:lnR w="12700" cmpd="sng">
                      <a:noFill/>
                    </a:lnR>
                    <a:lnT w="12700" cmpd="sng">
                      <a:noFill/>
                    </a:lnT>
                    <a:lnB w="38100" cmpd="sng">
                      <a:noFill/>
                    </a:lnB>
                    <a:solidFill>
                      <a:srgbClr val="505356"/>
                    </a:solidFill>
                  </a:tcPr>
                </a:tc>
                <a:extLst>
                  <a:ext uri="{0D108BD9-81ED-4DB2-BD59-A6C34878D82A}">
                    <a16:rowId xmlns:a16="http://schemas.microsoft.com/office/drawing/2014/main" val="1291798758"/>
                  </a:ext>
                </a:extLst>
              </a:tr>
              <a:tr h="616588">
                <a:tc>
                  <a:txBody>
                    <a:bodyPr/>
                    <a:lstStyle/>
                    <a:p>
                      <a:pPr marL="0" marR="0">
                        <a:lnSpc>
                          <a:spcPct val="115000"/>
                        </a:lnSpc>
                        <a:spcBef>
                          <a:spcPts val="0"/>
                        </a:spcBef>
                        <a:spcAft>
                          <a:spcPts val="0"/>
                        </a:spcAft>
                      </a:pPr>
                      <a:r>
                        <a:rPr lang="en-US" sz="800" b="1" cap="none" spc="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Political</a:t>
                      </a:r>
                      <a:endParaRPr lang="en-US" sz="8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86303" marR="86303" marT="86303" marB="86303">
                    <a:lnL w="12700" cmpd="sng">
                      <a:noFill/>
                      <a:prstDash val="solid"/>
                    </a:lnL>
                    <a:lnR w="12700" cmpd="sng">
                      <a:noFill/>
                      <a:prstDash val="solid"/>
                    </a:lnR>
                    <a:lnT w="38100" cmpd="sng">
                      <a:noFill/>
                    </a:lnT>
                    <a:lnB w="12700" cmpd="sng">
                      <a:noFill/>
                      <a:prstDash val="solid"/>
                    </a:lnB>
                    <a:noFill/>
                  </a:tcPr>
                </a:tc>
                <a:tc>
                  <a:txBody>
                    <a:bodyPr/>
                    <a:lstStyle/>
                    <a:p>
                      <a:pPr marL="0" marR="0">
                        <a:lnSpc>
                          <a:spcPct val="115000"/>
                        </a:lnSpc>
                        <a:spcBef>
                          <a:spcPts val="0"/>
                        </a:spcBef>
                        <a:spcAft>
                          <a:spcPts val="0"/>
                        </a:spcAft>
                      </a:pPr>
                      <a:r>
                        <a:rPr lang="en-US" sz="800" cap="none" spc="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Government stability and incentives</a:t>
                      </a:r>
                      <a:endParaRPr lang="en-US" sz="8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86303" marR="86303" marT="86303" marB="86303">
                    <a:lnL w="12700" cmpd="sng">
                      <a:noFill/>
                      <a:prstDash val="solid"/>
                    </a:lnL>
                    <a:lnR w="12700" cmpd="sng">
                      <a:noFill/>
                      <a:prstDash val="solid"/>
                    </a:lnR>
                    <a:lnT w="38100" cmpd="sng">
                      <a:noFill/>
                    </a:lnT>
                    <a:lnB w="12700" cmpd="sng">
                      <a:noFill/>
                      <a:prstDash val="solid"/>
                    </a:lnB>
                    <a:noFill/>
                  </a:tcPr>
                </a:tc>
                <a:tc>
                  <a:txBody>
                    <a:bodyPr/>
                    <a:lstStyle/>
                    <a:p>
                      <a:pPr marL="0" marR="0">
                        <a:lnSpc>
                          <a:spcPct val="115000"/>
                        </a:lnSpc>
                        <a:spcBef>
                          <a:spcPts val="0"/>
                        </a:spcBef>
                        <a:spcAft>
                          <a:spcPts val="0"/>
                        </a:spcAft>
                      </a:pPr>
                      <a:r>
                        <a:rPr lang="en-US" sz="800" cap="none" spc="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Stable governments provide incentives to adopt sustainable practices, such as subsidies or eco-certifications.</a:t>
                      </a:r>
                      <a:endParaRPr lang="en-US" sz="8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86303" marR="86303" marT="86303" marB="86303">
                    <a:lnL w="12700" cmpd="sng">
                      <a:noFill/>
                      <a:prstDash val="solid"/>
                    </a:lnL>
                    <a:lnR w="12700" cmpd="sng">
                      <a:noFill/>
                      <a:prstDash val="solid"/>
                    </a:lnR>
                    <a:lnT w="38100" cmpd="sng">
                      <a:noFill/>
                    </a:lnT>
                    <a:lnB w="12700" cmpd="sng">
                      <a:noFill/>
                      <a:prstDash val="solid"/>
                    </a:lnB>
                    <a:noFill/>
                  </a:tcPr>
                </a:tc>
                <a:tc>
                  <a:txBody>
                    <a:bodyPr/>
                    <a:lstStyle/>
                    <a:p>
                      <a:pPr marL="0" marR="0">
                        <a:lnSpc>
                          <a:spcPct val="115000"/>
                        </a:lnSpc>
                        <a:spcBef>
                          <a:spcPts val="0"/>
                        </a:spcBef>
                        <a:spcAft>
                          <a:spcPts val="0"/>
                        </a:spcAft>
                      </a:pPr>
                      <a:r>
                        <a:rPr lang="en-US" sz="800" cap="none" spc="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Prakash et al. 2023, p.1060</a:t>
                      </a:r>
                      <a:endParaRPr lang="en-US" sz="8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86303" marR="86303" marT="86303" marB="86303">
                    <a:lnL w="12700" cmpd="sng">
                      <a:noFill/>
                      <a:prstDash val="solid"/>
                    </a:lnL>
                    <a:lnR w="12700" cmpd="sng">
                      <a:noFill/>
                      <a:prstDash val="solid"/>
                    </a:lnR>
                    <a:lnT w="38100" cmpd="sng">
                      <a:noFill/>
                    </a:lnT>
                    <a:lnB w="12700" cmpd="sng">
                      <a:noFill/>
                      <a:prstDash val="solid"/>
                    </a:lnB>
                    <a:noFill/>
                  </a:tcPr>
                </a:tc>
                <a:tc>
                  <a:txBody>
                    <a:bodyPr/>
                    <a:lstStyle/>
                    <a:p>
                      <a:pPr marL="0" marR="0">
                        <a:lnSpc>
                          <a:spcPct val="115000"/>
                        </a:lnSpc>
                        <a:spcBef>
                          <a:spcPts val="0"/>
                        </a:spcBef>
                        <a:spcAft>
                          <a:spcPts val="0"/>
                        </a:spcAft>
                      </a:pPr>
                      <a:r>
                        <a:rPr lang="en-US" sz="800" cap="none" spc="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"Stable governments allow the government to provide incentives for the hotel industry to follow sustainable practices."</a:t>
                      </a:r>
                      <a:endParaRPr lang="en-US" sz="8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86303" marR="86303" marT="86303" marB="86303">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val="111365591"/>
                  </a:ext>
                </a:extLst>
              </a:tr>
              <a:tr h="616588">
                <a:tc>
                  <a:txBody>
                    <a:bodyPr/>
                    <a:lstStyle/>
                    <a:p>
                      <a:pPr marL="0" marR="0">
                        <a:lnSpc>
                          <a:spcPct val="115000"/>
                        </a:lnSpc>
                        <a:spcBef>
                          <a:spcPts val="0"/>
                        </a:spcBef>
                        <a:spcAft>
                          <a:spcPts val="0"/>
                        </a:spcAft>
                      </a:pPr>
                      <a:r>
                        <a:rPr lang="en-US" sz="800" b="1" cap="none" spc="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Economic</a:t>
                      </a:r>
                      <a:endParaRPr lang="en-US" sz="8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86303" marR="86303" marT="86303" marB="86303">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0" marR="0">
                        <a:lnSpc>
                          <a:spcPct val="115000"/>
                        </a:lnSpc>
                        <a:spcBef>
                          <a:spcPts val="0"/>
                        </a:spcBef>
                        <a:spcAft>
                          <a:spcPts val="0"/>
                        </a:spcAft>
                      </a:pPr>
                      <a:r>
                        <a:rPr lang="en-US" sz="800" cap="none" spc="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Economic stability and investment capability</a:t>
                      </a:r>
                      <a:endParaRPr lang="en-US" sz="8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86303" marR="86303" marT="86303" marB="86303">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0" marR="0">
                        <a:lnSpc>
                          <a:spcPct val="115000"/>
                        </a:lnSpc>
                        <a:spcBef>
                          <a:spcPts val="0"/>
                        </a:spcBef>
                        <a:spcAft>
                          <a:spcPts val="0"/>
                        </a:spcAft>
                      </a:pPr>
                      <a:r>
                        <a:rPr lang="en-US" sz="800" cap="none" spc="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 stable economy enables hotels to invest in research and development (R&amp;D) for sustainable technology and practices.</a:t>
                      </a:r>
                      <a:endParaRPr lang="en-US" sz="8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86303" marR="86303" marT="86303" marB="86303">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0" marR="0">
                        <a:lnSpc>
                          <a:spcPct val="115000"/>
                        </a:lnSpc>
                        <a:spcBef>
                          <a:spcPts val="0"/>
                        </a:spcBef>
                        <a:spcAft>
                          <a:spcPts val="0"/>
                        </a:spcAft>
                      </a:pPr>
                      <a:r>
                        <a:rPr lang="en-US" sz="800" cap="none" spc="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Ji and Zhang 2024, p.12725</a:t>
                      </a:r>
                      <a:endParaRPr lang="en-US" sz="8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86303" marR="86303" marT="86303" marB="86303">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0" marR="0">
                        <a:lnSpc>
                          <a:spcPct val="115000"/>
                        </a:lnSpc>
                        <a:spcBef>
                          <a:spcPts val="0"/>
                        </a:spcBef>
                        <a:spcAft>
                          <a:spcPts val="0"/>
                        </a:spcAft>
                      </a:pPr>
                      <a:r>
                        <a:rPr lang="en-US" sz="800" cap="none" spc="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 stable economy would allow companies to set up well-stocked research and development."</a:t>
                      </a:r>
                      <a:endParaRPr lang="en-US" sz="8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86303" marR="86303" marT="86303" marB="86303">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extLst>
                  <a:ext uri="{0D108BD9-81ED-4DB2-BD59-A6C34878D82A}">
                    <a16:rowId xmlns:a16="http://schemas.microsoft.com/office/drawing/2014/main" val="396571622"/>
                  </a:ext>
                </a:extLst>
              </a:tr>
              <a:tr h="616588">
                <a:tc>
                  <a:txBody>
                    <a:bodyPr/>
                    <a:lstStyle/>
                    <a:p>
                      <a:pPr marL="0" marR="0">
                        <a:lnSpc>
                          <a:spcPct val="115000"/>
                        </a:lnSpc>
                        <a:spcBef>
                          <a:spcPts val="0"/>
                        </a:spcBef>
                        <a:spcAft>
                          <a:spcPts val="0"/>
                        </a:spcAft>
                      </a:pPr>
                      <a:r>
                        <a:rPr lang="en-US" sz="800" b="1" cap="none" spc="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Social</a:t>
                      </a:r>
                      <a:endParaRPr lang="en-US" sz="8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86303" marR="86303" marT="86303" marB="86303">
                    <a:lnL w="12700" cmpd="sng">
                      <a:noFill/>
                      <a:prstDash val="solid"/>
                    </a:lnL>
                    <a:lnR w="12700" cmpd="sng">
                      <a:noFill/>
                      <a:prstDash val="solid"/>
                    </a:lnR>
                    <a:lnT w="12700" cmpd="sng">
                      <a:noFill/>
                      <a:prstDash val="solid"/>
                    </a:lnT>
                    <a:lnB w="12700" cmpd="sng">
                      <a:noFill/>
                      <a:prstDash val="solid"/>
                    </a:lnB>
                    <a:noFill/>
                  </a:tcPr>
                </a:tc>
                <a:tc>
                  <a:txBody>
                    <a:bodyPr/>
                    <a:lstStyle/>
                    <a:p>
                      <a:pPr marL="0" marR="0">
                        <a:lnSpc>
                          <a:spcPct val="115000"/>
                        </a:lnSpc>
                        <a:spcBef>
                          <a:spcPts val="0"/>
                        </a:spcBef>
                        <a:spcAft>
                          <a:spcPts val="0"/>
                        </a:spcAft>
                      </a:pPr>
                      <a:r>
                        <a:rPr lang="en-US" sz="800" cap="none" spc="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Evolving demographics and consumer behavior</a:t>
                      </a:r>
                      <a:endParaRPr lang="en-US" sz="8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86303" marR="86303" marT="86303" marB="86303">
                    <a:lnL w="12700" cmpd="sng">
                      <a:noFill/>
                      <a:prstDash val="solid"/>
                    </a:lnL>
                    <a:lnR w="12700" cmpd="sng">
                      <a:noFill/>
                      <a:prstDash val="solid"/>
                    </a:lnR>
                    <a:lnT w="12700" cmpd="sng">
                      <a:noFill/>
                      <a:prstDash val="solid"/>
                    </a:lnT>
                    <a:lnB w="12700" cmpd="sng">
                      <a:noFill/>
                      <a:prstDash val="solid"/>
                    </a:lnB>
                    <a:noFill/>
                  </a:tcPr>
                </a:tc>
                <a:tc>
                  <a:txBody>
                    <a:bodyPr/>
                    <a:lstStyle/>
                    <a:p>
                      <a:pPr marL="0" marR="0">
                        <a:lnSpc>
                          <a:spcPct val="115000"/>
                        </a:lnSpc>
                        <a:spcBef>
                          <a:spcPts val="0"/>
                        </a:spcBef>
                        <a:spcAft>
                          <a:spcPts val="0"/>
                        </a:spcAft>
                      </a:pPr>
                      <a:r>
                        <a:rPr lang="en-US" sz="800" cap="none" spc="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Rapid demographic shifts create increasing demand for sustainable travel options, pushing hotels to adopt eco-friendly practices.</a:t>
                      </a:r>
                      <a:endParaRPr lang="en-US" sz="8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86303" marR="86303" marT="86303" marB="86303">
                    <a:lnL w="12700" cmpd="sng">
                      <a:noFill/>
                      <a:prstDash val="solid"/>
                    </a:lnL>
                    <a:lnR w="12700" cmpd="sng">
                      <a:noFill/>
                      <a:prstDash val="solid"/>
                    </a:lnR>
                    <a:lnT w="12700" cmpd="sng">
                      <a:noFill/>
                      <a:prstDash val="solid"/>
                    </a:lnT>
                    <a:lnB w="12700" cmpd="sng">
                      <a:noFill/>
                      <a:prstDash val="solid"/>
                    </a:lnB>
                    <a:noFill/>
                  </a:tcPr>
                </a:tc>
                <a:tc>
                  <a:txBody>
                    <a:bodyPr/>
                    <a:lstStyle/>
                    <a:p>
                      <a:pPr marL="0" marR="0">
                        <a:lnSpc>
                          <a:spcPct val="115000"/>
                        </a:lnSpc>
                        <a:spcBef>
                          <a:spcPts val="0"/>
                        </a:spcBef>
                        <a:spcAft>
                          <a:spcPts val="0"/>
                        </a:spcAft>
                      </a:pPr>
                      <a:r>
                        <a:rPr lang="en-US" sz="800" cap="none" spc="0" err="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Khatter</a:t>
                      </a:r>
                      <a:r>
                        <a:rPr lang="en-US" sz="800" cap="none" spc="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2023, Article 11491</a:t>
                      </a:r>
                      <a:endParaRPr lang="en-US" sz="8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86303" marR="86303" marT="86303" marB="86303">
                    <a:lnL w="12700" cmpd="sng">
                      <a:noFill/>
                      <a:prstDash val="solid"/>
                    </a:lnL>
                    <a:lnR w="12700" cmpd="sng">
                      <a:noFill/>
                      <a:prstDash val="solid"/>
                    </a:lnR>
                    <a:lnT w="12700" cmpd="sng">
                      <a:noFill/>
                      <a:prstDash val="solid"/>
                    </a:lnT>
                    <a:lnB w="12700" cmpd="sng">
                      <a:noFill/>
                      <a:prstDash val="solid"/>
                    </a:lnB>
                    <a:noFill/>
                  </a:tcPr>
                </a:tc>
                <a:tc>
                  <a:txBody>
                    <a:bodyPr/>
                    <a:lstStyle/>
                    <a:p>
                      <a:pPr marL="0" marR="0">
                        <a:lnSpc>
                          <a:spcPct val="115000"/>
                        </a:lnSpc>
                        <a:spcBef>
                          <a:spcPts val="0"/>
                        </a:spcBef>
                        <a:spcAft>
                          <a:spcPts val="0"/>
                        </a:spcAft>
                      </a:pPr>
                      <a:r>
                        <a:rPr lang="en-US" sz="800" cap="none" spc="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"Social aspects are now crucial as sustainable practices are increasingly demanded by evolving global demographics."</a:t>
                      </a:r>
                      <a:endParaRPr lang="en-US" sz="8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86303" marR="86303" marT="86303" marB="86303">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885397345"/>
                  </a:ext>
                </a:extLst>
              </a:tr>
              <a:tr h="616588">
                <a:tc>
                  <a:txBody>
                    <a:bodyPr/>
                    <a:lstStyle/>
                    <a:p>
                      <a:pPr marL="0" marR="0">
                        <a:lnSpc>
                          <a:spcPct val="115000"/>
                        </a:lnSpc>
                        <a:spcBef>
                          <a:spcPts val="0"/>
                        </a:spcBef>
                        <a:spcAft>
                          <a:spcPts val="0"/>
                        </a:spcAft>
                      </a:pPr>
                      <a:r>
                        <a:rPr lang="en-US" sz="800" b="1" cap="none" spc="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Technological</a:t>
                      </a:r>
                      <a:endParaRPr lang="en-US" sz="8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86303" marR="86303" marT="86303" marB="86303">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0" marR="0">
                        <a:lnSpc>
                          <a:spcPct val="115000"/>
                        </a:lnSpc>
                        <a:spcBef>
                          <a:spcPts val="0"/>
                        </a:spcBef>
                        <a:spcAft>
                          <a:spcPts val="0"/>
                        </a:spcAft>
                      </a:pPr>
                      <a:r>
                        <a:rPr lang="en-US" sz="800" cap="none" spc="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Technological advancements in resource monitoring</a:t>
                      </a:r>
                      <a:endParaRPr lang="en-US" sz="8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86303" marR="86303" marT="86303" marB="86303">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0" marR="0">
                        <a:lnSpc>
                          <a:spcPct val="115000"/>
                        </a:lnSpc>
                        <a:spcBef>
                          <a:spcPts val="0"/>
                        </a:spcBef>
                        <a:spcAft>
                          <a:spcPts val="0"/>
                        </a:spcAft>
                      </a:pPr>
                      <a:r>
                        <a:rPr lang="en-US" sz="800" cap="none" spc="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Technology enables guests and hotels to track and minimize resource use, such as energy and water, promoting sustainable consumption.</a:t>
                      </a:r>
                      <a:endParaRPr lang="en-US" sz="8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86303" marR="86303" marT="86303" marB="86303">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0" marR="0">
                        <a:lnSpc>
                          <a:spcPct val="115000"/>
                        </a:lnSpc>
                        <a:spcBef>
                          <a:spcPts val="0"/>
                        </a:spcBef>
                        <a:spcAft>
                          <a:spcPts val="0"/>
                        </a:spcAft>
                      </a:pPr>
                      <a:r>
                        <a:rPr lang="en-US" sz="800" cap="none" spc="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Jamil et al. 2023, p.11</a:t>
                      </a:r>
                      <a:endParaRPr lang="en-US" sz="8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86303" marR="86303" marT="86303" marB="86303">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0" marR="0">
                        <a:lnSpc>
                          <a:spcPct val="115000"/>
                        </a:lnSpc>
                        <a:spcBef>
                          <a:spcPts val="0"/>
                        </a:spcBef>
                        <a:spcAft>
                          <a:spcPts val="0"/>
                        </a:spcAft>
                      </a:pPr>
                      <a:r>
                        <a:rPr lang="en-US" sz="800" cap="none" spc="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"Technology helps hotel guests monitor the use and production of resources and waste."</a:t>
                      </a:r>
                      <a:endParaRPr lang="en-US" sz="8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86303" marR="86303" marT="86303" marB="86303">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extLst>
                  <a:ext uri="{0D108BD9-81ED-4DB2-BD59-A6C34878D82A}">
                    <a16:rowId xmlns:a16="http://schemas.microsoft.com/office/drawing/2014/main" val="415304749"/>
                  </a:ext>
                </a:extLst>
              </a:tr>
              <a:tr h="473229">
                <a:tc>
                  <a:txBody>
                    <a:bodyPr/>
                    <a:lstStyle/>
                    <a:p>
                      <a:pPr marL="0" marR="0">
                        <a:lnSpc>
                          <a:spcPct val="115000"/>
                        </a:lnSpc>
                        <a:spcBef>
                          <a:spcPts val="0"/>
                        </a:spcBef>
                        <a:spcAft>
                          <a:spcPts val="0"/>
                        </a:spcAft>
                      </a:pPr>
                      <a:r>
                        <a:rPr lang="en-US" sz="800" b="1" cap="none" spc="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Legal</a:t>
                      </a:r>
                      <a:endParaRPr lang="en-US" sz="8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86303" marR="86303" marT="86303" marB="86303">
                    <a:lnL w="12700" cmpd="sng">
                      <a:noFill/>
                      <a:prstDash val="solid"/>
                    </a:lnL>
                    <a:lnR w="12700" cmpd="sng">
                      <a:noFill/>
                      <a:prstDash val="solid"/>
                    </a:lnR>
                    <a:lnT w="12700" cmpd="sng">
                      <a:noFill/>
                      <a:prstDash val="solid"/>
                    </a:lnT>
                    <a:lnB w="12700" cmpd="sng">
                      <a:noFill/>
                      <a:prstDash val="solid"/>
                    </a:lnB>
                    <a:noFill/>
                  </a:tcPr>
                </a:tc>
                <a:tc>
                  <a:txBody>
                    <a:bodyPr/>
                    <a:lstStyle/>
                    <a:p>
                      <a:pPr marL="0" marR="0">
                        <a:lnSpc>
                          <a:spcPct val="115000"/>
                        </a:lnSpc>
                        <a:spcBef>
                          <a:spcPts val="0"/>
                        </a:spcBef>
                        <a:spcAft>
                          <a:spcPts val="0"/>
                        </a:spcAft>
                      </a:pPr>
                      <a:r>
                        <a:rPr lang="en-US" sz="800" cap="none" spc="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Regulations and penalties for environmental harm</a:t>
                      </a:r>
                      <a:endParaRPr lang="en-US" sz="8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86303" marR="86303" marT="86303" marB="86303">
                    <a:lnL w="12700" cmpd="sng">
                      <a:noFill/>
                      <a:prstDash val="solid"/>
                    </a:lnL>
                    <a:lnR w="12700" cmpd="sng">
                      <a:noFill/>
                      <a:prstDash val="solid"/>
                    </a:lnR>
                    <a:lnT w="12700" cmpd="sng">
                      <a:noFill/>
                      <a:prstDash val="solid"/>
                    </a:lnT>
                    <a:lnB w="12700" cmpd="sng">
                      <a:noFill/>
                      <a:prstDash val="solid"/>
                    </a:lnB>
                    <a:noFill/>
                  </a:tcPr>
                </a:tc>
                <a:tc>
                  <a:txBody>
                    <a:bodyPr/>
                    <a:lstStyle/>
                    <a:p>
                      <a:pPr marL="0" marR="0">
                        <a:lnSpc>
                          <a:spcPct val="115000"/>
                        </a:lnSpc>
                        <a:spcBef>
                          <a:spcPts val="0"/>
                        </a:spcBef>
                        <a:spcAft>
                          <a:spcPts val="0"/>
                        </a:spcAft>
                      </a:pPr>
                      <a:r>
                        <a:rPr lang="en-US" sz="800" cap="none" spc="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Strict environmental regulations compel hotels to adopt sustainable practices or risk losing operating licenses.</a:t>
                      </a:r>
                      <a:endParaRPr lang="en-US" sz="8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86303" marR="86303" marT="86303" marB="86303">
                    <a:lnL w="12700" cmpd="sng">
                      <a:noFill/>
                      <a:prstDash val="solid"/>
                    </a:lnL>
                    <a:lnR w="12700" cmpd="sng">
                      <a:noFill/>
                      <a:prstDash val="solid"/>
                    </a:lnR>
                    <a:lnT w="12700" cmpd="sng">
                      <a:noFill/>
                      <a:prstDash val="solid"/>
                    </a:lnT>
                    <a:lnB w="12700" cmpd="sng">
                      <a:noFill/>
                      <a:prstDash val="solid"/>
                    </a:lnB>
                    <a:noFill/>
                  </a:tcPr>
                </a:tc>
                <a:tc>
                  <a:txBody>
                    <a:bodyPr/>
                    <a:lstStyle/>
                    <a:p>
                      <a:pPr marL="0" marR="0">
                        <a:lnSpc>
                          <a:spcPct val="115000"/>
                        </a:lnSpc>
                        <a:spcBef>
                          <a:spcPts val="0"/>
                        </a:spcBef>
                        <a:spcAft>
                          <a:spcPts val="0"/>
                        </a:spcAft>
                      </a:pPr>
                      <a:r>
                        <a:rPr lang="en-US" sz="800" cap="none" spc="0" err="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Yenidogan</a:t>
                      </a:r>
                      <a:r>
                        <a:rPr lang="en-US" sz="800" cap="none" spc="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et al. 2021, p.10</a:t>
                      </a:r>
                      <a:endParaRPr lang="en-US" sz="8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86303" marR="86303" marT="86303" marB="86303">
                    <a:lnL w="12700" cmpd="sng">
                      <a:noFill/>
                      <a:prstDash val="solid"/>
                    </a:lnL>
                    <a:lnR w="12700" cmpd="sng">
                      <a:noFill/>
                      <a:prstDash val="solid"/>
                    </a:lnR>
                    <a:lnT w="12700" cmpd="sng">
                      <a:noFill/>
                      <a:prstDash val="solid"/>
                    </a:lnT>
                    <a:lnB w="12700" cmpd="sng">
                      <a:noFill/>
                      <a:prstDash val="solid"/>
                    </a:lnB>
                    <a:noFill/>
                  </a:tcPr>
                </a:tc>
                <a:tc>
                  <a:txBody>
                    <a:bodyPr/>
                    <a:lstStyle/>
                    <a:p>
                      <a:pPr marL="0" marR="0">
                        <a:lnSpc>
                          <a:spcPct val="115000"/>
                        </a:lnSpc>
                        <a:spcBef>
                          <a:spcPts val="0"/>
                        </a:spcBef>
                        <a:spcAft>
                          <a:spcPts val="0"/>
                        </a:spcAft>
                      </a:pPr>
                      <a:r>
                        <a:rPr lang="en-US" sz="800" cap="none" spc="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"The government can confiscate licenses of operators who pollute the environment."</a:t>
                      </a:r>
                      <a:endParaRPr lang="en-US" sz="8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86303" marR="86303" marT="86303" marB="86303">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789629530"/>
                  </a:ext>
                </a:extLst>
              </a:tr>
              <a:tr h="616588">
                <a:tc>
                  <a:txBody>
                    <a:bodyPr/>
                    <a:lstStyle/>
                    <a:p>
                      <a:pPr marL="0" marR="0">
                        <a:lnSpc>
                          <a:spcPct val="115000"/>
                        </a:lnSpc>
                        <a:spcBef>
                          <a:spcPts val="0"/>
                        </a:spcBef>
                        <a:spcAft>
                          <a:spcPts val="0"/>
                        </a:spcAft>
                      </a:pPr>
                      <a:r>
                        <a:rPr lang="en-US" sz="800" b="1" cap="none" spc="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Environmental</a:t>
                      </a:r>
                      <a:endParaRPr lang="en-US" sz="8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86303" marR="86303" marT="86303" marB="86303">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0" marR="0">
                        <a:lnSpc>
                          <a:spcPct val="115000"/>
                        </a:lnSpc>
                        <a:spcBef>
                          <a:spcPts val="0"/>
                        </a:spcBef>
                        <a:spcAft>
                          <a:spcPts val="0"/>
                        </a:spcAft>
                      </a:pPr>
                      <a:r>
                        <a:rPr lang="en-US" sz="800" cap="none" spc="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Ecological impact and sustainability practices</a:t>
                      </a:r>
                      <a:endParaRPr lang="en-US" sz="8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86303" marR="86303" marT="86303" marB="86303">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0" marR="0">
                        <a:lnSpc>
                          <a:spcPct val="115000"/>
                        </a:lnSpc>
                        <a:spcBef>
                          <a:spcPts val="0"/>
                        </a:spcBef>
                        <a:spcAft>
                          <a:spcPts val="0"/>
                        </a:spcAft>
                      </a:pPr>
                      <a:r>
                        <a:rPr lang="en-US" sz="800" cap="none" spc="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Sustainable energy practices like composting and waste reduction help minimize the ecological footprint of hotels.</a:t>
                      </a:r>
                      <a:endParaRPr lang="en-US" sz="8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86303" marR="86303" marT="86303" marB="86303">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0" marR="0">
                        <a:lnSpc>
                          <a:spcPct val="115000"/>
                        </a:lnSpc>
                        <a:spcBef>
                          <a:spcPts val="0"/>
                        </a:spcBef>
                        <a:spcAft>
                          <a:spcPts val="0"/>
                        </a:spcAft>
                      </a:pPr>
                      <a:r>
                        <a:rPr lang="en-US" sz="800" cap="none" spc="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Cheong and Lee 2021, Article 7825</a:t>
                      </a:r>
                      <a:endParaRPr lang="en-US" sz="8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86303" marR="86303" marT="86303" marB="86303">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0" marR="0">
                        <a:lnSpc>
                          <a:spcPct val="115000"/>
                        </a:lnSpc>
                        <a:spcBef>
                          <a:spcPts val="0"/>
                        </a:spcBef>
                        <a:spcAft>
                          <a:spcPts val="0"/>
                        </a:spcAft>
                      </a:pPr>
                      <a:r>
                        <a:rPr lang="en-US" sz="800" cap="none" spc="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"Composting and energy-efficient waste disposal reduce the impact on the ecosystem."</a:t>
                      </a:r>
                      <a:endParaRPr lang="en-US" sz="8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86303" marR="86303" marT="86303" marB="86303">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extLst>
                  <a:ext uri="{0D108BD9-81ED-4DB2-BD59-A6C34878D82A}">
                    <a16:rowId xmlns:a16="http://schemas.microsoft.com/office/drawing/2014/main" val="1385169009"/>
                  </a:ext>
                </a:extLst>
              </a:tr>
            </a:tbl>
          </a:graphicData>
        </a:graphic>
      </p:graphicFrame>
    </p:spTree>
    <p:extLst>
      <p:ext uri="{BB962C8B-B14F-4D97-AF65-F5344CB8AC3E}">
        <p14:creationId xmlns:p14="http://schemas.microsoft.com/office/powerpoint/2010/main" val="19709016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6280969-F024-466D-A1DB-4F848C51DE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63FDD802-E6D8-4979-A1B9-BA705AE4DA8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BDE509DD-4B76-45F0-8144-02F1D7E1AE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FEAEFD53-0220-48B1-9EA8-3EAE151E8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4" name="Rectangle 25">
              <a:extLst>
                <a:ext uri="{FF2B5EF4-FFF2-40B4-BE49-F238E27FC236}">
                  <a16:creationId xmlns:a16="http://schemas.microsoft.com/office/drawing/2014/main" id="{92E7FABD-916D-4FF9-B5F3-44E53AFD39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 name="Isosceles Triangle 14">
              <a:extLst>
                <a:ext uri="{FF2B5EF4-FFF2-40B4-BE49-F238E27FC236}">
                  <a16:creationId xmlns:a16="http://schemas.microsoft.com/office/drawing/2014/main" id="{826F9772-AEFE-4C6D-82B6-1207069B86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6" name="Rectangle 27">
              <a:extLst>
                <a:ext uri="{FF2B5EF4-FFF2-40B4-BE49-F238E27FC236}">
                  <a16:creationId xmlns:a16="http://schemas.microsoft.com/office/drawing/2014/main" id="{ACFBF3A9-B76A-4B4B-B6D7-CA4651F5C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7" name="Rectangle 28">
              <a:extLst>
                <a:ext uri="{FF2B5EF4-FFF2-40B4-BE49-F238E27FC236}">
                  <a16:creationId xmlns:a16="http://schemas.microsoft.com/office/drawing/2014/main" id="{BF0FAA0A-B682-4A83-BDD8-BCE0AB41C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8" name="Rectangle 29">
              <a:extLst>
                <a:ext uri="{FF2B5EF4-FFF2-40B4-BE49-F238E27FC236}">
                  <a16:creationId xmlns:a16="http://schemas.microsoft.com/office/drawing/2014/main" id="{7874A013-E5E2-4AE1-8E93-029A2B41EB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9" name="Isosceles Triangle 18">
              <a:extLst>
                <a:ext uri="{FF2B5EF4-FFF2-40B4-BE49-F238E27FC236}">
                  <a16:creationId xmlns:a16="http://schemas.microsoft.com/office/drawing/2014/main" id="{4355329E-E608-4F7A-B4EF-8FEF07D755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 name="Isosceles Triangle 19">
              <a:extLst>
                <a:ext uri="{FF2B5EF4-FFF2-40B4-BE49-F238E27FC236}">
                  <a16:creationId xmlns:a16="http://schemas.microsoft.com/office/drawing/2014/main" id="{53D9BFDF-B250-44FF-9BD7-C204EFBFC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useBgFill="1">
        <p:nvSpPr>
          <p:cNvPr id="22" name="Rectangle 21">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6" name="Isosceles Triangle 25">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p:cNvSpPr>
            <a:spLocks noGrp="1"/>
          </p:cNvSpPr>
          <p:nvPr>
            <p:ph type="title"/>
          </p:nvPr>
        </p:nvSpPr>
        <p:spPr>
          <a:xfrm>
            <a:off x="673754" y="643467"/>
            <a:ext cx="4203045" cy="1375608"/>
          </a:xfrm>
        </p:spPr>
        <p:txBody>
          <a:bodyPr vert="horz" lIns="91440" tIns="45720" rIns="91440" bIns="45720" rtlCol="0" anchor="ctr">
            <a:normAutofit/>
          </a:bodyPr>
          <a:lstStyle/>
          <a:p>
            <a:pPr>
              <a:lnSpc>
                <a:spcPct val="90000"/>
              </a:lnSpc>
            </a:pPr>
            <a:r>
              <a:rPr lang="en-US" sz="3100" b="1">
                <a:solidFill>
                  <a:schemeClr val="bg1"/>
                </a:solidFill>
              </a:rPr>
              <a:t>Industry Case Studies &amp; Best Practices</a:t>
            </a:r>
          </a:p>
        </p:txBody>
      </p:sp>
      <p:sp>
        <p:nvSpPr>
          <p:cNvPr id="4" name="Text Placeholder 3"/>
          <p:cNvSpPr>
            <a:spLocks noGrp="1"/>
          </p:cNvSpPr>
          <p:nvPr>
            <p:ph type="body" sz="half" idx="2"/>
          </p:nvPr>
        </p:nvSpPr>
        <p:spPr>
          <a:xfrm>
            <a:off x="673754" y="2160590"/>
            <a:ext cx="3973943" cy="3440110"/>
          </a:xfrm>
        </p:spPr>
        <p:txBody>
          <a:bodyPr vert="horz" lIns="91440" tIns="45720" rIns="91440" bIns="45720" rtlCol="0">
            <a:normAutofit/>
          </a:bodyPr>
          <a:lstStyle/>
          <a:p>
            <a:pPr marL="285750" indent="-285750">
              <a:lnSpc>
                <a:spcPct val="90000"/>
              </a:lnSpc>
              <a:buFont typeface="Wingdings 3" charset="2"/>
              <a:buChar char=""/>
            </a:pPr>
            <a:r>
              <a:rPr lang="en-US" sz="1300">
                <a:solidFill>
                  <a:schemeClr val="bg1"/>
                </a:solidFill>
              </a:rPr>
              <a:t>In Jamaica, sustainable waste management at the Half Moon Hotel decreased the costs for waste haul by 63 percent (Henthorne and Panko 2024, p.54).</a:t>
            </a:r>
          </a:p>
          <a:p>
            <a:pPr marL="285750" indent="-285750">
              <a:lnSpc>
                <a:spcPct val="90000"/>
              </a:lnSpc>
              <a:buFont typeface="Wingdings 3" charset="2"/>
              <a:buChar char=""/>
            </a:pPr>
            <a:r>
              <a:rPr lang="en-US" sz="1300">
                <a:solidFill>
                  <a:schemeClr val="bg1"/>
                </a:solidFill>
              </a:rPr>
              <a:t>Food scraps are composted in compost programs which divert that waste to compost and reduces landfill waste from heading to landfills.</a:t>
            </a:r>
          </a:p>
          <a:p>
            <a:pPr marL="285750" indent="-285750">
              <a:lnSpc>
                <a:spcPct val="90000"/>
              </a:lnSpc>
              <a:buFont typeface="Wingdings 3" charset="2"/>
              <a:buChar char=""/>
            </a:pPr>
            <a:r>
              <a:rPr lang="en-US" sz="1300">
                <a:solidFill>
                  <a:schemeClr val="bg1"/>
                </a:solidFill>
              </a:rPr>
              <a:t>Waste audits, slim usage of packaging and diverting 90 percent of waste from landfills are the key areas of zero waste policies (Henthorne and Panko 2024, p.66).</a:t>
            </a:r>
          </a:p>
          <a:p>
            <a:pPr marL="285750" indent="-285750">
              <a:lnSpc>
                <a:spcPct val="90000"/>
              </a:lnSpc>
              <a:buFont typeface="Wingdings 3" charset="2"/>
              <a:buChar char=""/>
            </a:pPr>
            <a:r>
              <a:rPr lang="en-US" sz="1300">
                <a:solidFill>
                  <a:schemeClr val="bg1"/>
                </a:solidFill>
              </a:rPr>
              <a:t>Available Food Donation Programs allow hotels to redistribute surplus foods to communities, which eases the burden of waste and helps with hotels’ CSR.</a:t>
            </a:r>
          </a:p>
        </p:txBody>
      </p:sp>
      <p:pic>
        <p:nvPicPr>
          <p:cNvPr id="5" name="Content Placeholder 4"/>
          <p:cNvPicPr>
            <a:picLocks noGrp="1" noChangeAspect="1"/>
          </p:cNvPicPr>
          <p:nvPr>
            <p:ph idx="1"/>
          </p:nvPr>
        </p:nvPicPr>
        <p:blipFill>
          <a:blip r:embed="rId3"/>
          <a:stretch>
            <a:fillRect/>
          </a:stretch>
        </p:blipFill>
        <p:spPr>
          <a:xfrm>
            <a:off x="5647530" y="1723870"/>
            <a:ext cx="6262560" cy="3522688"/>
          </a:xfrm>
          <a:prstGeom prst="rect">
            <a:avLst/>
          </a:prstGeom>
        </p:spPr>
      </p:pic>
      <p:sp>
        <p:nvSpPr>
          <p:cNvPr id="28" name="Isosceles Triangle 27">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31029307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1549274-D63F-62A1-E0E5-CB17E7A11AE6}"/>
            </a:ext>
          </a:extLst>
        </p:cNvPr>
        <p:cNvGrpSpPr/>
        <p:nvPr/>
      </p:nvGrpSpPr>
      <p:grpSpPr>
        <a:xfrm>
          <a:off x="0" y="0"/>
          <a:ext cx="0" cy="0"/>
          <a:chOff x="0" y="0"/>
          <a:chExt cx="0" cy="0"/>
        </a:xfrm>
      </p:grpSpPr>
      <p:grpSp>
        <p:nvGrpSpPr>
          <p:cNvPr id="10" name="Group 9">
            <a:extLst>
              <a:ext uri="{FF2B5EF4-FFF2-40B4-BE49-F238E27FC236}">
                <a16:creationId xmlns:a16="http://schemas.microsoft.com/office/drawing/2014/main" id="{E4951899-B99C-47AB-9C7C-16264D7A1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B94D217E-92A1-48B2-B6BF-8B6A35AF9D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69582FD9-95AB-4339-8A07-BAD420BE1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6778DC79-DE09-4F89-81B1-275C542D7F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4" name="Rectangle 25">
              <a:extLst>
                <a:ext uri="{FF2B5EF4-FFF2-40B4-BE49-F238E27FC236}">
                  <a16:creationId xmlns:a16="http://schemas.microsoft.com/office/drawing/2014/main" id="{EAEC370A-1F34-4D8E-B065-81F6F568A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 name="Isosceles Triangle 14">
              <a:extLst>
                <a:ext uri="{FF2B5EF4-FFF2-40B4-BE49-F238E27FC236}">
                  <a16:creationId xmlns:a16="http://schemas.microsoft.com/office/drawing/2014/main" id="{A816EDF3-D9EE-488C-AFDC-022381513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6" name="Rectangle 27">
              <a:extLst>
                <a:ext uri="{FF2B5EF4-FFF2-40B4-BE49-F238E27FC236}">
                  <a16:creationId xmlns:a16="http://schemas.microsoft.com/office/drawing/2014/main" id="{E8330BD4-97D9-4D24-815A-0E557B04F9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7" name="Rectangle 28">
              <a:extLst>
                <a:ext uri="{FF2B5EF4-FFF2-40B4-BE49-F238E27FC236}">
                  <a16:creationId xmlns:a16="http://schemas.microsoft.com/office/drawing/2014/main" id="{EA8EDE67-BAC0-478C-99D9-BBC5AD5320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8" name="Rectangle 29">
              <a:extLst>
                <a:ext uri="{FF2B5EF4-FFF2-40B4-BE49-F238E27FC236}">
                  <a16:creationId xmlns:a16="http://schemas.microsoft.com/office/drawing/2014/main" id="{33DFB3F3-2523-4F1F-BC2B-B97C172F2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9" name="Isosceles Triangle 18">
              <a:extLst>
                <a:ext uri="{FF2B5EF4-FFF2-40B4-BE49-F238E27FC236}">
                  <a16:creationId xmlns:a16="http://schemas.microsoft.com/office/drawing/2014/main" id="{5E5660E4-7443-4FCC-AD43-9D1AE972B5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 name="Isosceles Triangle 19">
              <a:extLst>
                <a:ext uri="{FF2B5EF4-FFF2-40B4-BE49-F238E27FC236}">
                  <a16:creationId xmlns:a16="http://schemas.microsoft.com/office/drawing/2014/main" id="{4EDF9C36-B365-4426-85B9-82E0DE187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pic>
        <p:nvPicPr>
          <p:cNvPr id="6" name="Picture 5" descr="A glass building with plants on the terrace">
            <a:extLst>
              <a:ext uri="{FF2B5EF4-FFF2-40B4-BE49-F238E27FC236}">
                <a16:creationId xmlns:a16="http://schemas.microsoft.com/office/drawing/2014/main" id="{8994BED0-AA75-9C64-0FA8-AAF0D38C85D6}"/>
              </a:ext>
            </a:extLst>
          </p:cNvPr>
          <p:cNvPicPr>
            <a:picLocks noChangeAspect="1"/>
          </p:cNvPicPr>
          <p:nvPr/>
        </p:nvPicPr>
        <p:blipFill>
          <a:blip r:embed="rId3"/>
          <a:srcRect r="22891"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5DFEC5B4-6D64-33B2-B0BB-BD5978C4A1B4}"/>
              </a:ext>
            </a:extLst>
          </p:cNvPr>
          <p:cNvSpPr>
            <a:spLocks noGrp="1"/>
          </p:cNvSpPr>
          <p:nvPr>
            <p:ph type="title"/>
          </p:nvPr>
        </p:nvSpPr>
        <p:spPr>
          <a:xfrm>
            <a:off x="677333" y="609600"/>
            <a:ext cx="3851123" cy="1320800"/>
          </a:xfrm>
        </p:spPr>
        <p:txBody>
          <a:bodyPr vert="horz" lIns="91440" tIns="45720" rIns="91440" bIns="45720" rtlCol="0" anchor="t">
            <a:normAutofit/>
          </a:bodyPr>
          <a:lstStyle/>
          <a:p>
            <a:pPr>
              <a:lnSpc>
                <a:spcPct val="90000"/>
              </a:lnSpc>
            </a:pPr>
            <a:r>
              <a:rPr lang="en-US" sz="2800"/>
              <a:t>Advantages of Implementing Waste Management Programs</a:t>
            </a:r>
          </a:p>
        </p:txBody>
      </p:sp>
      <p:sp>
        <p:nvSpPr>
          <p:cNvPr id="4" name="Text Placeholder 3">
            <a:extLst>
              <a:ext uri="{FF2B5EF4-FFF2-40B4-BE49-F238E27FC236}">
                <a16:creationId xmlns:a16="http://schemas.microsoft.com/office/drawing/2014/main" id="{BB9BE7B6-EF73-357F-7585-8593755721AB}"/>
              </a:ext>
            </a:extLst>
          </p:cNvPr>
          <p:cNvSpPr>
            <a:spLocks noGrp="1"/>
          </p:cNvSpPr>
          <p:nvPr>
            <p:ph type="body" idx="1"/>
          </p:nvPr>
        </p:nvSpPr>
        <p:spPr>
          <a:xfrm>
            <a:off x="677334" y="2160589"/>
            <a:ext cx="3851122" cy="3880773"/>
          </a:xfrm>
        </p:spPr>
        <p:txBody>
          <a:bodyPr vert="horz" lIns="91440" tIns="45720" rIns="91440" bIns="45720" rtlCol="0">
            <a:normAutofit/>
          </a:bodyPr>
          <a:lstStyle/>
          <a:p>
            <a:pPr marL="285750" indent="-285750">
              <a:lnSpc>
                <a:spcPct val="90000"/>
              </a:lnSpc>
              <a:buFont typeface="Wingdings 3" charset="2"/>
              <a:buChar char=""/>
            </a:pPr>
            <a:r>
              <a:rPr lang="en-US" sz="1500"/>
              <a:t>Yields long-term financial benefits (Seyfi et al. 2024, p.120).</a:t>
            </a:r>
          </a:p>
          <a:p>
            <a:pPr marL="285750" indent="-285750">
              <a:lnSpc>
                <a:spcPct val="90000"/>
              </a:lnSpc>
              <a:buFont typeface="Wingdings 3" charset="2"/>
              <a:buChar char=""/>
            </a:pPr>
            <a:r>
              <a:rPr lang="en-US" sz="1500"/>
              <a:t>Used in positioning as an eco-friendly hotel which gives a competitive advantage to the travelers as they would opt to travel to an eco-friendly hotels over the one with no green initiatives (Gheorghe et al. 2023, Article 1369).</a:t>
            </a:r>
          </a:p>
          <a:p>
            <a:pPr marL="285750" indent="-285750">
              <a:lnSpc>
                <a:spcPct val="90000"/>
              </a:lnSpc>
              <a:buFont typeface="Wingdings 3" charset="2"/>
              <a:buChar char=""/>
            </a:pPr>
            <a:r>
              <a:rPr lang="en-US" sz="1500"/>
              <a:t>Elevates guest staying experiences, due to the significance of the public advertisement to the hotel operations as they are dependent on media and environmentally conscious customers' views (Cheong and  Lee 2021, p.10).</a:t>
            </a:r>
          </a:p>
        </p:txBody>
      </p:sp>
      <p:cxnSp>
        <p:nvCxnSpPr>
          <p:cNvPr id="22" name="Straight Connector 21">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8"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0"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2"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4"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6"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8"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23328030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286933" y="609600"/>
            <a:ext cx="10197494" cy="1099457"/>
          </a:xfrm>
        </p:spPr>
        <p:txBody>
          <a:bodyPr>
            <a:normAutofit/>
          </a:bodyPr>
          <a:lstStyle/>
          <a:p>
            <a:pPr>
              <a:lnSpc>
                <a:spcPct val="90000"/>
              </a:lnSpc>
            </a:pPr>
            <a:r>
              <a:rPr lang="en-US">
                <a:latin typeface="Times New Roman" panose="02020603050405020304" pitchFamily="18" charset="0"/>
                <a:cs typeface="Times New Roman" panose="02020603050405020304" pitchFamily="18" charset="0"/>
              </a:rPr>
              <a:t>Limitations in Implementing Waste Management Programs</a:t>
            </a:r>
          </a:p>
        </p:txBody>
      </p:sp>
      <p:sp>
        <p:nvSpPr>
          <p:cNvPr id="11" name="Isosceles Triangle 10">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Isosceles Triangle 12">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aphicFrame>
        <p:nvGraphicFramePr>
          <p:cNvPr id="5" name="Content Placeholder 2">
            <a:extLst>
              <a:ext uri="{FF2B5EF4-FFF2-40B4-BE49-F238E27FC236}">
                <a16:creationId xmlns:a16="http://schemas.microsoft.com/office/drawing/2014/main" id="{01A431AE-7933-5856-5668-51C90996B69C}"/>
              </a:ext>
            </a:extLst>
          </p:cNvPr>
          <p:cNvGraphicFramePr>
            <a:graphicFrameLocks noGrp="1"/>
          </p:cNvGraphicFramePr>
          <p:nvPr>
            <p:ph idx="1"/>
            <p:extLst>
              <p:ext uri="{D42A27DB-BD31-4B8C-83A1-F6EECF244321}">
                <p14:modId xmlns:p14="http://schemas.microsoft.com/office/powerpoint/2010/main" val="3800950422"/>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741869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286933" y="609600"/>
            <a:ext cx="10197494" cy="1099457"/>
          </a:xfrm>
        </p:spPr>
        <p:txBody>
          <a:bodyPr>
            <a:normAutofit/>
          </a:bodyPr>
          <a:lstStyle/>
          <a:p>
            <a:r>
              <a:rPr lang="en-US">
                <a:latin typeface="Times New Roman" panose="02020603050405020304" pitchFamily="18" charset="0"/>
                <a:cs typeface="Times New Roman" panose="02020603050405020304" pitchFamily="18" charset="0"/>
              </a:rPr>
              <a:t>Conclusion </a:t>
            </a:r>
          </a:p>
        </p:txBody>
      </p:sp>
      <p:sp>
        <p:nvSpPr>
          <p:cNvPr id="11" name="Isosceles Triangle 10">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Isosceles Triangle 12">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aphicFrame>
        <p:nvGraphicFramePr>
          <p:cNvPr id="5" name="Content Placeholder 2">
            <a:extLst>
              <a:ext uri="{FF2B5EF4-FFF2-40B4-BE49-F238E27FC236}">
                <a16:creationId xmlns:a16="http://schemas.microsoft.com/office/drawing/2014/main" id="{310EB288-E24C-EE9D-BCCB-D5C5B4219693}"/>
              </a:ext>
            </a:extLst>
          </p:cNvPr>
          <p:cNvGraphicFramePr>
            <a:graphicFrameLocks noGrp="1"/>
          </p:cNvGraphicFramePr>
          <p:nvPr>
            <p:ph idx="1"/>
            <p:extLst>
              <p:ext uri="{D42A27DB-BD31-4B8C-83A1-F6EECF244321}">
                <p14:modId xmlns:p14="http://schemas.microsoft.com/office/powerpoint/2010/main" val="124030042"/>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686225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286933" y="609600"/>
            <a:ext cx="10197494" cy="1099457"/>
          </a:xfrm>
        </p:spPr>
        <p:txBody>
          <a:bodyPr>
            <a:normAutofit/>
          </a:bodyPr>
          <a:lstStyle/>
          <a:p>
            <a:r>
              <a:rPr lang="en-US">
                <a:latin typeface="Times New Roman" panose="02020603050405020304" pitchFamily="18" charset="0"/>
                <a:cs typeface="Times New Roman" panose="02020603050405020304" pitchFamily="18" charset="0"/>
              </a:rPr>
              <a:t>Recommendations</a:t>
            </a:r>
          </a:p>
        </p:txBody>
      </p:sp>
      <p:sp>
        <p:nvSpPr>
          <p:cNvPr id="16" name="Isosceles Triangle 10">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7" name="Isosceles Triangle 12">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aphicFrame>
        <p:nvGraphicFramePr>
          <p:cNvPr id="18" name="Content Placeholder 2">
            <a:extLst>
              <a:ext uri="{FF2B5EF4-FFF2-40B4-BE49-F238E27FC236}">
                <a16:creationId xmlns:a16="http://schemas.microsoft.com/office/drawing/2014/main" id="{050FAC6A-E2C7-9149-CBC6-BFC59177086C}"/>
              </a:ext>
            </a:extLst>
          </p:cNvPr>
          <p:cNvGraphicFramePr>
            <a:graphicFrameLocks noGrp="1"/>
          </p:cNvGraphicFramePr>
          <p:nvPr>
            <p:ph idx="1"/>
            <p:extLst>
              <p:ext uri="{D42A27DB-BD31-4B8C-83A1-F6EECF244321}">
                <p14:modId xmlns:p14="http://schemas.microsoft.com/office/powerpoint/2010/main" val="4165638916"/>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814769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C16C40-7C29-4ACC-B851-7E08E459B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48049AD-9827-49E8-8BF5-32E175C8EA8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3AA99CFD-13BA-4D43-8274-E720ACDBED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946D58D6-64B0-4752-8159-24114F47A5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C16801F7-F15E-4355-8767-26487BA8B6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4" name="Rectangle 25">
              <a:extLst>
                <a:ext uri="{FF2B5EF4-FFF2-40B4-BE49-F238E27FC236}">
                  <a16:creationId xmlns:a16="http://schemas.microsoft.com/office/drawing/2014/main" id="{14FF0578-E224-4225-8396-B99D4881F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 name="Isosceles Triangle 14">
              <a:extLst>
                <a:ext uri="{FF2B5EF4-FFF2-40B4-BE49-F238E27FC236}">
                  <a16:creationId xmlns:a16="http://schemas.microsoft.com/office/drawing/2014/main" id="{4642C0E0-9644-41F1-8CF3-33779AA8A3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6" name="Rectangle 27">
              <a:extLst>
                <a:ext uri="{FF2B5EF4-FFF2-40B4-BE49-F238E27FC236}">
                  <a16:creationId xmlns:a16="http://schemas.microsoft.com/office/drawing/2014/main" id="{5F77D9D3-628A-4607-B307-91AAA56034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7" name="Rectangle 28">
              <a:extLst>
                <a:ext uri="{FF2B5EF4-FFF2-40B4-BE49-F238E27FC236}">
                  <a16:creationId xmlns:a16="http://schemas.microsoft.com/office/drawing/2014/main" id="{0600759E-C22E-4F3D-8569-0DE8F1D493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8" name="Rectangle 29">
              <a:extLst>
                <a:ext uri="{FF2B5EF4-FFF2-40B4-BE49-F238E27FC236}">
                  <a16:creationId xmlns:a16="http://schemas.microsoft.com/office/drawing/2014/main" id="{9A4E951D-EAB0-4F6B-84AE-B5B25684FD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9" name="Isosceles Triangle 18">
              <a:extLst>
                <a:ext uri="{FF2B5EF4-FFF2-40B4-BE49-F238E27FC236}">
                  <a16:creationId xmlns:a16="http://schemas.microsoft.com/office/drawing/2014/main" id="{B953BEA8-1B45-419E-BACD-49DB8888B1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 name="Isosceles Triangle 19">
              <a:extLst>
                <a:ext uri="{FF2B5EF4-FFF2-40B4-BE49-F238E27FC236}">
                  <a16:creationId xmlns:a16="http://schemas.microsoft.com/office/drawing/2014/main" id="{72B7FA08-1FF3-4AED-B4E9-587D81D6B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 name="Title 1"/>
          <p:cNvSpPr>
            <a:spLocks noGrp="1"/>
          </p:cNvSpPr>
          <p:nvPr>
            <p:ph type="title"/>
          </p:nvPr>
        </p:nvSpPr>
        <p:spPr>
          <a:xfrm>
            <a:off x="677334" y="609600"/>
            <a:ext cx="8596668" cy="1320800"/>
          </a:xfrm>
        </p:spPr>
        <p:txBody>
          <a:bodyPr>
            <a:normAutofit/>
          </a:bodyPr>
          <a:lstStyle/>
          <a:p>
            <a:r>
              <a:rPr lang="en-US">
                <a:latin typeface="Times New Roman" panose="02020603050405020304" pitchFamily="18" charset="0"/>
                <a:cs typeface="Times New Roman" panose="02020603050405020304" pitchFamily="18" charset="0"/>
              </a:rPr>
              <a:t>References</a:t>
            </a:r>
          </a:p>
        </p:txBody>
      </p:sp>
      <p:sp>
        <p:nvSpPr>
          <p:cNvPr id="3" name="Content Placeholder 2"/>
          <p:cNvSpPr>
            <a:spLocks noGrp="1"/>
          </p:cNvSpPr>
          <p:nvPr>
            <p:ph idx="1"/>
          </p:nvPr>
        </p:nvSpPr>
        <p:spPr>
          <a:xfrm>
            <a:off x="677334" y="2160589"/>
            <a:ext cx="8596668" cy="3880773"/>
          </a:xfrm>
        </p:spPr>
        <p:txBody>
          <a:bodyPr>
            <a:normAutofit/>
          </a:bodyPr>
          <a:lstStyle/>
          <a:p>
            <a:pPr>
              <a:lnSpc>
                <a:spcPct val="90000"/>
              </a:lnSpc>
              <a:buFont typeface="Arial" panose="020B0604020202020204" pitchFamily="34" charset="0"/>
              <a:buChar char="•"/>
            </a:pPr>
            <a:r>
              <a:rPr lang="en-US" sz="1400">
                <a:latin typeface="Times New Roman" panose="02020603050405020304" pitchFamily="18" charset="0"/>
                <a:cs typeface="Times New Roman" panose="02020603050405020304" pitchFamily="18" charset="0"/>
              </a:rPr>
              <a:t>Bejan, B. M., Pop, C. M. and </a:t>
            </a:r>
            <a:r>
              <a:rPr lang="en-US" sz="1400" err="1">
                <a:latin typeface="Times New Roman" panose="02020603050405020304" pitchFamily="18" charset="0"/>
                <a:cs typeface="Times New Roman" panose="02020603050405020304" pitchFamily="18" charset="0"/>
              </a:rPr>
              <a:t>Sirbu</a:t>
            </a:r>
            <a:r>
              <a:rPr lang="en-US" sz="1400">
                <a:latin typeface="Times New Roman" panose="02020603050405020304" pitchFamily="18" charset="0"/>
                <a:cs typeface="Times New Roman" panose="02020603050405020304" pitchFamily="18" charset="0"/>
              </a:rPr>
              <a:t>, G. N. (2024). ‘How can Retailers Help Consumers to Recycle? Exploratory Views on the Romanian Market’. </a:t>
            </a:r>
            <a:r>
              <a:rPr lang="en-US" sz="1400" i="1">
                <a:latin typeface="Times New Roman" panose="02020603050405020304" pitchFamily="18" charset="0"/>
                <a:cs typeface="Times New Roman" panose="02020603050405020304" pitchFamily="18" charset="0"/>
              </a:rPr>
              <a:t>Scientific Annals of Economics and Business</a:t>
            </a:r>
            <a:r>
              <a:rPr lang="en-US" sz="1400">
                <a:latin typeface="Times New Roman" panose="02020603050405020304" pitchFamily="18" charset="0"/>
                <a:cs typeface="Times New Roman" panose="02020603050405020304" pitchFamily="18" charset="0"/>
              </a:rPr>
              <a:t>, 71(1), 107-128.Available at: https://www.ceeol.com/search/article-detail?id=1233055 </a:t>
            </a:r>
          </a:p>
          <a:p>
            <a:pPr>
              <a:lnSpc>
                <a:spcPct val="90000"/>
              </a:lnSpc>
              <a:buFont typeface="Arial" panose="020B0604020202020204" pitchFamily="34" charset="0"/>
              <a:buChar char="•"/>
            </a:pPr>
            <a:r>
              <a:rPr lang="en-US" sz="1400">
                <a:latin typeface="Times New Roman" panose="02020603050405020304" pitchFamily="18" charset="0"/>
                <a:cs typeface="Times New Roman" panose="02020603050405020304" pitchFamily="18" charset="0"/>
              </a:rPr>
              <a:t>Crick, A. P. (2022). ‘What innovations would enable the tourism and hospitality industry in the Caribbean to re-build?’, </a:t>
            </a:r>
            <a:r>
              <a:rPr lang="en-US" sz="1400" i="1">
                <a:latin typeface="Times New Roman" panose="02020603050405020304" pitchFamily="18" charset="0"/>
                <a:cs typeface="Times New Roman" panose="02020603050405020304" pitchFamily="18" charset="0"/>
              </a:rPr>
              <a:t>Worldwide Hospitality and Tourism Themes</a:t>
            </a:r>
            <a:r>
              <a:rPr lang="en-US" sz="1400">
                <a:latin typeface="Times New Roman" panose="02020603050405020304" pitchFamily="18" charset="0"/>
                <a:cs typeface="Times New Roman" panose="02020603050405020304" pitchFamily="18" charset="0"/>
              </a:rPr>
              <a:t>, 14(6), 534-540. DOI: 10.1108/WHATT-05-2022-0060 </a:t>
            </a:r>
          </a:p>
          <a:p>
            <a:pPr>
              <a:lnSpc>
                <a:spcPct val="90000"/>
              </a:lnSpc>
              <a:buFont typeface="Arial" panose="020B0604020202020204" pitchFamily="34" charset="0"/>
              <a:buChar char="•"/>
            </a:pPr>
            <a:r>
              <a:rPr lang="en-US" sz="1400">
                <a:latin typeface="Times New Roman" panose="02020603050405020304" pitchFamily="18" charset="0"/>
                <a:cs typeface="Times New Roman" panose="02020603050405020304" pitchFamily="18" charset="0"/>
              </a:rPr>
              <a:t>Giro-Paloma, J. (2023). ‘Special Issue on “Recycling Waste in Construction Materials, Volume II”’. </a:t>
            </a:r>
            <a:r>
              <a:rPr lang="en-US" sz="1400" i="1">
                <a:latin typeface="Times New Roman" panose="02020603050405020304" pitchFamily="18" charset="0"/>
                <a:cs typeface="Times New Roman" panose="02020603050405020304" pitchFamily="18" charset="0"/>
              </a:rPr>
              <a:t>Applied Sciences</a:t>
            </a:r>
            <a:r>
              <a:rPr lang="en-US" sz="1400">
                <a:latin typeface="Times New Roman" panose="02020603050405020304" pitchFamily="18" charset="0"/>
                <a:cs typeface="Times New Roman" panose="02020603050405020304" pitchFamily="18" charset="0"/>
              </a:rPr>
              <a:t>, 13(13), 7679. DOI:10.3390/app13137679 </a:t>
            </a:r>
          </a:p>
          <a:p>
            <a:pPr>
              <a:lnSpc>
                <a:spcPct val="90000"/>
              </a:lnSpc>
              <a:buFont typeface="Arial" panose="020B0604020202020204" pitchFamily="34" charset="0"/>
              <a:buChar char="•"/>
            </a:pPr>
            <a:r>
              <a:rPr lang="en-US" sz="1400" err="1">
                <a:latin typeface="Times New Roman" panose="02020603050405020304" pitchFamily="18" charset="0"/>
                <a:cs typeface="Times New Roman" panose="02020603050405020304" pitchFamily="18" charset="0"/>
              </a:rPr>
              <a:t>Henthorne</a:t>
            </a:r>
            <a:r>
              <a:rPr lang="en-US" sz="1400">
                <a:latin typeface="Times New Roman" panose="02020603050405020304" pitchFamily="18" charset="0"/>
                <a:cs typeface="Times New Roman" panose="02020603050405020304" pitchFamily="18" charset="0"/>
              </a:rPr>
              <a:t>, T. L., and Panko, T. R. (2024). </a:t>
            </a:r>
            <a:r>
              <a:rPr lang="en-US" sz="1400" i="1">
                <a:latin typeface="Times New Roman" panose="02020603050405020304" pitchFamily="18" charset="0"/>
                <a:cs typeface="Times New Roman" panose="02020603050405020304" pitchFamily="18" charset="0"/>
              </a:rPr>
              <a:t>Jamaica: Tourism History of an Island Paradise</a:t>
            </a:r>
            <a:r>
              <a:rPr lang="en-US" sz="1400">
                <a:latin typeface="Times New Roman" panose="02020603050405020304" pitchFamily="18" charset="0"/>
                <a:cs typeface="Times New Roman" panose="02020603050405020304" pitchFamily="18" charset="0"/>
              </a:rPr>
              <a:t>. Archway Publishing.</a:t>
            </a:r>
          </a:p>
          <a:p>
            <a:pPr>
              <a:lnSpc>
                <a:spcPct val="90000"/>
              </a:lnSpc>
              <a:buFont typeface="Arial" panose="020B0604020202020204" pitchFamily="34" charset="0"/>
              <a:buChar char="•"/>
            </a:pPr>
            <a:r>
              <a:rPr lang="en-US" sz="1400">
                <a:latin typeface="Times New Roman" panose="02020603050405020304" pitchFamily="18" charset="0"/>
                <a:cs typeface="Times New Roman" panose="02020603050405020304" pitchFamily="18" charset="0"/>
              </a:rPr>
              <a:t> Ji, M., and Zhang, X. (2024). ‘Assessing the impacts and mechanisms of green bond financing on the enhancement of green management and technological innovation in environmental conservation enterprises’. </a:t>
            </a:r>
            <a:r>
              <a:rPr lang="en-US" sz="1400" i="1">
                <a:latin typeface="Times New Roman" panose="02020603050405020304" pitchFamily="18" charset="0"/>
                <a:cs typeface="Times New Roman" panose="02020603050405020304" pitchFamily="18" charset="0"/>
              </a:rPr>
              <a:t>Journal of the Knowledge Economy</a:t>
            </a:r>
            <a:r>
              <a:rPr lang="en-US" sz="1400">
                <a:latin typeface="Times New Roman" panose="02020603050405020304" pitchFamily="18" charset="0"/>
                <a:cs typeface="Times New Roman" panose="02020603050405020304" pitchFamily="18" charset="0"/>
              </a:rPr>
              <a:t>, 15(3), 12709-12750. DOI: 10.1007/s13132-023-01594-1 </a:t>
            </a:r>
          </a:p>
          <a:p>
            <a:pPr>
              <a:lnSpc>
                <a:spcPct val="90000"/>
              </a:lnSpc>
              <a:buFont typeface="Arial" panose="020B0604020202020204" pitchFamily="34" charset="0"/>
              <a:buChar char="•"/>
            </a:pPr>
            <a:r>
              <a:rPr lang="en-US" sz="1400" err="1">
                <a:latin typeface="Times New Roman" panose="02020603050405020304" pitchFamily="18" charset="0"/>
                <a:cs typeface="Times New Roman" panose="02020603050405020304" pitchFamily="18" charset="0"/>
              </a:rPr>
              <a:t>Kasavan</a:t>
            </a:r>
            <a:r>
              <a:rPr lang="en-US" sz="1400">
                <a:latin typeface="Times New Roman" panose="02020603050405020304" pitchFamily="18" charset="0"/>
                <a:cs typeface="Times New Roman" panose="02020603050405020304" pitchFamily="18" charset="0"/>
              </a:rPr>
              <a:t>, S., </a:t>
            </a:r>
            <a:r>
              <a:rPr lang="en-US" sz="1400" err="1">
                <a:latin typeface="Times New Roman" panose="02020603050405020304" pitchFamily="18" charset="0"/>
                <a:cs typeface="Times New Roman" panose="02020603050405020304" pitchFamily="18" charset="0"/>
              </a:rPr>
              <a:t>Siron</a:t>
            </a:r>
            <a:r>
              <a:rPr lang="en-US" sz="1400">
                <a:latin typeface="Times New Roman" panose="02020603050405020304" pitchFamily="18" charset="0"/>
                <a:cs typeface="Times New Roman" panose="02020603050405020304" pitchFamily="18" charset="0"/>
              </a:rPr>
              <a:t>, R., </a:t>
            </a:r>
            <a:r>
              <a:rPr lang="en-US" sz="1400" err="1">
                <a:latin typeface="Times New Roman" panose="02020603050405020304" pitchFamily="18" charset="0"/>
                <a:cs typeface="Times New Roman" panose="02020603050405020304" pitchFamily="18" charset="0"/>
              </a:rPr>
              <a:t>Yusoff</a:t>
            </a:r>
            <a:r>
              <a:rPr lang="en-US" sz="1400">
                <a:latin typeface="Times New Roman" panose="02020603050405020304" pitchFamily="18" charset="0"/>
                <a:cs typeface="Times New Roman" panose="02020603050405020304" pitchFamily="18" charset="0"/>
              </a:rPr>
              <a:t>, S., and </a:t>
            </a:r>
            <a:r>
              <a:rPr lang="en-US" sz="1400" err="1">
                <a:latin typeface="Times New Roman" panose="02020603050405020304" pitchFamily="18" charset="0"/>
                <a:cs typeface="Times New Roman" panose="02020603050405020304" pitchFamily="18" charset="0"/>
              </a:rPr>
              <a:t>Fakri</a:t>
            </a:r>
            <a:r>
              <a:rPr lang="en-US" sz="1400">
                <a:latin typeface="Times New Roman" panose="02020603050405020304" pitchFamily="18" charset="0"/>
                <a:cs typeface="Times New Roman" panose="02020603050405020304" pitchFamily="18" charset="0"/>
              </a:rPr>
              <a:t>, M. F. R. (2022). ‘Drivers of food waste generation and best practice towards sustainable food waste management in the hotel sector: A systematic review’. </a:t>
            </a:r>
            <a:r>
              <a:rPr lang="en-US" sz="1400" i="1">
                <a:latin typeface="Times New Roman" panose="02020603050405020304" pitchFamily="18" charset="0"/>
                <a:cs typeface="Times New Roman" panose="02020603050405020304" pitchFamily="18" charset="0"/>
              </a:rPr>
              <a:t>Environmental science and pollution research</a:t>
            </a:r>
            <a:r>
              <a:rPr lang="en-US" sz="1400">
                <a:latin typeface="Times New Roman" panose="02020603050405020304" pitchFamily="18" charset="0"/>
                <a:cs typeface="Times New Roman" panose="02020603050405020304" pitchFamily="18" charset="0"/>
              </a:rPr>
              <a:t>, 29(32), 48152-48167. DOI: 10.1007/s11356-022-19984-4 </a:t>
            </a:r>
          </a:p>
          <a:p>
            <a:pPr>
              <a:lnSpc>
                <a:spcPct val="90000"/>
              </a:lnSpc>
              <a:buFont typeface="Arial" panose="020B0604020202020204" pitchFamily="34" charset="0"/>
              <a:buChar char="•"/>
            </a:pPr>
            <a:endParaRPr lang="en-US" sz="1400"/>
          </a:p>
        </p:txBody>
      </p:sp>
    </p:spTree>
    <p:extLst>
      <p:ext uri="{BB962C8B-B14F-4D97-AF65-F5344CB8AC3E}">
        <p14:creationId xmlns:p14="http://schemas.microsoft.com/office/powerpoint/2010/main" val="804162786"/>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C530BA76-D87A-8AD2-D3D4-223E3AF24F5E}"/>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C16C40-7C29-4ACC-B851-7E08E459B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48049AD-9827-49E8-8BF5-32E175C8EA8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3AA99CFD-13BA-4D43-8274-E720ACDBED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946D58D6-64B0-4752-8159-24114F47A5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C16801F7-F15E-4355-8767-26487BA8B6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4" name="Rectangle 25">
              <a:extLst>
                <a:ext uri="{FF2B5EF4-FFF2-40B4-BE49-F238E27FC236}">
                  <a16:creationId xmlns:a16="http://schemas.microsoft.com/office/drawing/2014/main" id="{14FF0578-E224-4225-8396-B99D4881F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 name="Isosceles Triangle 14">
              <a:extLst>
                <a:ext uri="{FF2B5EF4-FFF2-40B4-BE49-F238E27FC236}">
                  <a16:creationId xmlns:a16="http://schemas.microsoft.com/office/drawing/2014/main" id="{4642C0E0-9644-41F1-8CF3-33779AA8A3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6" name="Rectangle 27">
              <a:extLst>
                <a:ext uri="{FF2B5EF4-FFF2-40B4-BE49-F238E27FC236}">
                  <a16:creationId xmlns:a16="http://schemas.microsoft.com/office/drawing/2014/main" id="{5F77D9D3-628A-4607-B307-91AAA56034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7" name="Rectangle 28">
              <a:extLst>
                <a:ext uri="{FF2B5EF4-FFF2-40B4-BE49-F238E27FC236}">
                  <a16:creationId xmlns:a16="http://schemas.microsoft.com/office/drawing/2014/main" id="{0600759E-C22E-4F3D-8569-0DE8F1D493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8" name="Rectangle 29">
              <a:extLst>
                <a:ext uri="{FF2B5EF4-FFF2-40B4-BE49-F238E27FC236}">
                  <a16:creationId xmlns:a16="http://schemas.microsoft.com/office/drawing/2014/main" id="{9A4E951D-EAB0-4F6B-84AE-B5B25684FD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9" name="Isosceles Triangle 18">
              <a:extLst>
                <a:ext uri="{FF2B5EF4-FFF2-40B4-BE49-F238E27FC236}">
                  <a16:creationId xmlns:a16="http://schemas.microsoft.com/office/drawing/2014/main" id="{B953BEA8-1B45-419E-BACD-49DB8888B1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 name="Isosceles Triangle 19">
              <a:extLst>
                <a:ext uri="{FF2B5EF4-FFF2-40B4-BE49-F238E27FC236}">
                  <a16:creationId xmlns:a16="http://schemas.microsoft.com/office/drawing/2014/main" id="{72B7FA08-1FF3-4AED-B4E9-587D81D6B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 name="Title 1">
            <a:extLst>
              <a:ext uri="{FF2B5EF4-FFF2-40B4-BE49-F238E27FC236}">
                <a16:creationId xmlns:a16="http://schemas.microsoft.com/office/drawing/2014/main" id="{93909D94-0F83-57D7-6D3A-2FFD0DB58B6E}"/>
              </a:ext>
            </a:extLst>
          </p:cNvPr>
          <p:cNvSpPr>
            <a:spLocks noGrp="1"/>
          </p:cNvSpPr>
          <p:nvPr>
            <p:ph type="title"/>
          </p:nvPr>
        </p:nvSpPr>
        <p:spPr>
          <a:xfrm>
            <a:off x="677334" y="609600"/>
            <a:ext cx="8596668" cy="1320800"/>
          </a:xfrm>
        </p:spPr>
        <p:txBody>
          <a:bodyPr>
            <a:normAutofit/>
          </a:bodyPr>
          <a:lstStyle/>
          <a:p>
            <a:r>
              <a:rPr lang="en-US">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E5980541-9940-F414-FDDE-09D2B3A5E2A7}"/>
              </a:ext>
            </a:extLst>
          </p:cNvPr>
          <p:cNvSpPr>
            <a:spLocks noGrp="1"/>
          </p:cNvSpPr>
          <p:nvPr>
            <p:ph idx="1"/>
          </p:nvPr>
        </p:nvSpPr>
        <p:spPr>
          <a:xfrm>
            <a:off x="677334" y="2160589"/>
            <a:ext cx="8596668" cy="3880773"/>
          </a:xfrm>
        </p:spPr>
        <p:txBody>
          <a:bodyPr>
            <a:normAutofit/>
          </a:bodyPr>
          <a:lstStyle/>
          <a:p>
            <a:pPr>
              <a:lnSpc>
                <a:spcPct val="90000"/>
              </a:lnSpc>
              <a:buFont typeface="Arial" panose="020B0604020202020204" pitchFamily="34" charset="0"/>
              <a:buChar char="•"/>
            </a:pPr>
            <a:r>
              <a:rPr lang="vi-VN" sz="1100">
                <a:latin typeface="Times New Roman" panose="02020603050405020304" pitchFamily="18" charset="0"/>
                <a:cs typeface="Times New Roman" panose="02020603050405020304" pitchFamily="18" charset="0"/>
              </a:rPr>
              <a:t>Khalil, N., Che Abdullah, S. N., Haron, S. N. and Hamid, M. Y. (2024). ‘A review of green practices and initiatives from stakeholder’s perspectives towards sustainable hotel operations and performance impact’. </a:t>
            </a:r>
            <a:r>
              <a:rPr lang="vi-VN" sz="1100" i="1">
                <a:latin typeface="Times New Roman" panose="02020603050405020304" pitchFamily="18" charset="0"/>
                <a:cs typeface="Times New Roman" panose="02020603050405020304" pitchFamily="18" charset="0"/>
              </a:rPr>
              <a:t>Journal of Facilities Management</a:t>
            </a:r>
            <a:r>
              <a:rPr lang="vi-VN" sz="1100">
                <a:latin typeface="Times New Roman" panose="02020603050405020304" pitchFamily="18" charset="0"/>
                <a:cs typeface="Times New Roman" panose="02020603050405020304" pitchFamily="18" charset="0"/>
              </a:rPr>
              <a:t>, 22(4), 653-682. DOI: 10.1108/JFM-03-2022-0025 </a:t>
            </a:r>
          </a:p>
          <a:p>
            <a:pPr>
              <a:lnSpc>
                <a:spcPct val="90000"/>
              </a:lnSpc>
              <a:buFont typeface="Arial" panose="020B0604020202020204" pitchFamily="34" charset="0"/>
              <a:buChar char="•"/>
            </a:pPr>
            <a:r>
              <a:rPr lang="vi-VN" sz="1100">
                <a:latin typeface="Times New Roman" panose="02020603050405020304" pitchFamily="18" charset="0"/>
                <a:cs typeface="Times New Roman" panose="02020603050405020304" pitchFamily="18" charset="0"/>
              </a:rPr>
              <a:t>Khatter, A. (2023). ‘Challenges and solutions for environmental sustainability in the hospitality sector’. </a:t>
            </a:r>
            <a:r>
              <a:rPr lang="vi-VN" sz="1100" i="1">
                <a:latin typeface="Times New Roman" panose="02020603050405020304" pitchFamily="18" charset="0"/>
                <a:cs typeface="Times New Roman" panose="02020603050405020304" pitchFamily="18" charset="0"/>
              </a:rPr>
              <a:t>Sustainability</a:t>
            </a:r>
            <a:r>
              <a:rPr lang="vi-VN" sz="1100">
                <a:latin typeface="Times New Roman" panose="02020603050405020304" pitchFamily="18" charset="0"/>
                <a:cs typeface="Times New Roman" panose="02020603050405020304" pitchFamily="18" charset="0"/>
              </a:rPr>
              <a:t>, 15(15), 11491. DOI: 10.3390/su151511491</a:t>
            </a:r>
          </a:p>
          <a:p>
            <a:pPr>
              <a:lnSpc>
                <a:spcPct val="90000"/>
              </a:lnSpc>
              <a:buFont typeface="Arial" panose="020B0604020202020204" pitchFamily="34" charset="0"/>
              <a:buChar char="•"/>
            </a:pPr>
            <a:r>
              <a:rPr lang="vi-VN" sz="1100">
                <a:latin typeface="Times New Roman" panose="02020603050405020304" pitchFamily="18" charset="0"/>
                <a:cs typeface="Times New Roman" panose="02020603050405020304" pitchFamily="18" charset="0"/>
              </a:rPr>
              <a:t>Linha, H. L. T., Thua, N. T. M., Linha, H. L. T., and Thưa, N. T. M. (2024). ‘Green hotel trend: Experiences from hotels worldwide and lessons learned for hotels in Vietnam’. </a:t>
            </a:r>
            <a:r>
              <a:rPr lang="vi-VN" sz="1100" i="1">
                <a:latin typeface="Times New Roman" panose="02020603050405020304" pitchFamily="18" charset="0"/>
                <a:cs typeface="Times New Roman" panose="02020603050405020304" pitchFamily="18" charset="0"/>
              </a:rPr>
              <a:t>DTU Journal of Science and Technology</a:t>
            </a:r>
            <a:r>
              <a:rPr lang="vi-VN" sz="1100">
                <a:latin typeface="Times New Roman" panose="02020603050405020304" pitchFamily="18" charset="0"/>
                <a:cs typeface="Times New Roman" panose="02020603050405020304" pitchFamily="18" charset="0"/>
              </a:rPr>
              <a:t>, 03(64), 74-86.Available at:https://scholar.dlu.edu.vn/thuvienso/bitstream/DLU123456789/241065/1/CVv416S032024074.pdf</a:t>
            </a:r>
          </a:p>
          <a:p>
            <a:pPr>
              <a:lnSpc>
                <a:spcPct val="90000"/>
              </a:lnSpc>
              <a:buFont typeface="Arial" panose="020B0604020202020204" pitchFamily="34" charset="0"/>
              <a:buChar char="•"/>
            </a:pPr>
            <a:r>
              <a:rPr lang="vi-VN" sz="1100">
                <a:latin typeface="Times New Roman" panose="02020603050405020304" pitchFamily="18" charset="0"/>
                <a:cs typeface="Times New Roman" panose="02020603050405020304" pitchFamily="18" charset="0"/>
              </a:rPr>
              <a:t>Prakash, S., Sharma, V. P., Singh, R., and Vijayvargy, L. (2023). ‘Adopting green and sustainable practices in the hotel industry operations-an analysis of critical performance indicators for improved environmental quality’. </a:t>
            </a:r>
            <a:r>
              <a:rPr lang="vi-VN" sz="1100" i="1">
                <a:latin typeface="Times New Roman" panose="02020603050405020304" pitchFamily="18" charset="0"/>
                <a:cs typeface="Times New Roman" panose="02020603050405020304" pitchFamily="18" charset="0"/>
              </a:rPr>
              <a:t>Management of Environmental Quality: An International Journal, </a:t>
            </a:r>
            <a:r>
              <a:rPr lang="vi-VN" sz="1100">
                <a:latin typeface="Times New Roman" panose="02020603050405020304" pitchFamily="18" charset="0"/>
                <a:cs typeface="Times New Roman" panose="02020603050405020304" pitchFamily="18" charset="0"/>
              </a:rPr>
              <a:t>34(4), 1057-1076. DOI: 10.1108/MEQ-03-2022-0090</a:t>
            </a:r>
          </a:p>
          <a:p>
            <a:pPr>
              <a:lnSpc>
                <a:spcPct val="90000"/>
              </a:lnSpc>
              <a:buFont typeface="Arial" panose="020B0604020202020204" pitchFamily="34" charset="0"/>
              <a:buChar char="•"/>
            </a:pPr>
            <a:r>
              <a:rPr lang="vi-VN" sz="1100">
                <a:latin typeface="Times New Roman" panose="02020603050405020304" pitchFamily="18" charset="0"/>
                <a:cs typeface="Times New Roman" panose="02020603050405020304" pitchFamily="18" charset="0"/>
              </a:rPr>
              <a:t>Salama, W., and Abdelsalam, E. (2021). ‘Impact of hotel guests’ trends to recycle food waste to obtain bioenergy’. </a:t>
            </a:r>
            <a:r>
              <a:rPr lang="vi-VN" sz="1100" i="1">
                <a:latin typeface="Times New Roman" panose="02020603050405020304" pitchFamily="18" charset="0"/>
                <a:cs typeface="Times New Roman" panose="02020603050405020304" pitchFamily="18" charset="0"/>
              </a:rPr>
              <a:t>Sustainability</a:t>
            </a:r>
            <a:r>
              <a:rPr lang="vi-VN" sz="1100">
                <a:latin typeface="Times New Roman" panose="02020603050405020304" pitchFamily="18" charset="0"/>
                <a:cs typeface="Times New Roman" panose="02020603050405020304" pitchFamily="18" charset="0"/>
              </a:rPr>
              <a:t>, 13(6), 3094. DOI: 10.3390/su13063094</a:t>
            </a:r>
          </a:p>
          <a:p>
            <a:pPr>
              <a:lnSpc>
                <a:spcPct val="90000"/>
              </a:lnSpc>
              <a:buFont typeface="Arial" panose="020B0604020202020204" pitchFamily="34" charset="0"/>
              <a:buChar char="•"/>
            </a:pPr>
            <a:r>
              <a:rPr lang="vi-VN" sz="1100">
                <a:latin typeface="Times New Roman" panose="02020603050405020304" pitchFamily="18" charset="0"/>
                <a:cs typeface="Times New Roman" panose="02020603050405020304" pitchFamily="18" charset="0"/>
              </a:rPr>
              <a:t>Wang, K. C. M., Lee, K. E., and Mokhtar, M. (2021). ‘Solid waste management in small tourism islands: An evolutionary governance approach’. </a:t>
            </a:r>
            <a:r>
              <a:rPr lang="vi-VN" sz="1100" i="1">
                <a:latin typeface="Times New Roman" panose="02020603050405020304" pitchFamily="18" charset="0"/>
                <a:cs typeface="Times New Roman" panose="02020603050405020304" pitchFamily="18" charset="0"/>
              </a:rPr>
              <a:t>Sustainability</a:t>
            </a:r>
            <a:r>
              <a:rPr lang="vi-VN" sz="1100">
                <a:latin typeface="Times New Roman" panose="02020603050405020304" pitchFamily="18" charset="0"/>
                <a:cs typeface="Times New Roman" panose="02020603050405020304" pitchFamily="18" charset="0"/>
              </a:rPr>
              <a:t>, 13(11), 5896.DOI: 10.3390/su13115896 </a:t>
            </a:r>
          </a:p>
          <a:p>
            <a:pPr>
              <a:lnSpc>
                <a:spcPct val="90000"/>
              </a:lnSpc>
              <a:buFont typeface="Arial" panose="020B0604020202020204" pitchFamily="34" charset="0"/>
              <a:buChar char="•"/>
            </a:pPr>
            <a:r>
              <a:rPr lang="vi-VN" sz="1100">
                <a:latin typeface="Times New Roman" panose="02020603050405020304" pitchFamily="18" charset="0"/>
                <a:cs typeface="Times New Roman" panose="02020603050405020304" pitchFamily="18" charset="0"/>
              </a:rPr>
              <a:t>Yenidogan, A., Gurcaylilar-Yenidogan, T., and Tetik, N. (2021). ‘Environmental management and hotel profitability: operating performance matters’. </a:t>
            </a:r>
            <a:r>
              <a:rPr lang="vi-VN" sz="1100" i="1">
                <a:latin typeface="Times New Roman" panose="02020603050405020304" pitchFamily="18" charset="0"/>
                <a:cs typeface="Times New Roman" panose="02020603050405020304" pitchFamily="18" charset="0"/>
              </a:rPr>
              <a:t>Tourism &amp; Management Studies</a:t>
            </a:r>
            <a:r>
              <a:rPr lang="vi-VN" sz="1100">
                <a:latin typeface="Times New Roman" panose="02020603050405020304" pitchFamily="18" charset="0"/>
                <a:cs typeface="Times New Roman" panose="02020603050405020304" pitchFamily="18" charset="0"/>
              </a:rPr>
              <a:t>, 17(3), 7-19. </a:t>
            </a:r>
            <a:r>
              <a:rPr lang="en-US" sz="1100">
                <a:latin typeface="Times New Roman" panose="02020603050405020304" pitchFamily="18" charset="0"/>
                <a:cs typeface="Times New Roman" panose="02020603050405020304" pitchFamily="18" charset="0"/>
              </a:rPr>
              <a:t>DOI: </a:t>
            </a:r>
            <a:r>
              <a:rPr lang="vi-VN" sz="1100">
                <a:latin typeface="Times New Roman" panose="02020603050405020304" pitchFamily="18" charset="0"/>
                <a:cs typeface="Times New Roman" panose="02020603050405020304" pitchFamily="18" charset="0"/>
              </a:rPr>
              <a:t>10.18089/tms.2021.170301 </a:t>
            </a:r>
          </a:p>
          <a:p>
            <a:pPr>
              <a:lnSpc>
                <a:spcPct val="90000"/>
              </a:lnSpc>
            </a:pPr>
            <a:endParaRPr lang="en-US" sz="1100"/>
          </a:p>
        </p:txBody>
      </p:sp>
    </p:spTree>
    <p:extLst>
      <p:ext uri="{BB962C8B-B14F-4D97-AF65-F5344CB8AC3E}">
        <p14:creationId xmlns:p14="http://schemas.microsoft.com/office/powerpoint/2010/main" val="3154941051"/>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1400</TotalTime>
  <Words>2683</Words>
  <Application>Microsoft Macintosh PowerPoint</Application>
  <PresentationFormat>Widescreen</PresentationFormat>
  <Paragraphs>137</Paragraphs>
  <Slides>11</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Times New Roman</vt:lpstr>
      <vt:lpstr>Trebuchet MS</vt:lpstr>
      <vt:lpstr>Wingdings 3</vt:lpstr>
      <vt:lpstr>Facet</vt:lpstr>
      <vt:lpstr>Sustainability in the Hotel Industry</vt:lpstr>
      <vt:lpstr>Introduction</vt:lpstr>
      <vt:lpstr>Literature Review</vt:lpstr>
      <vt:lpstr>Method </vt:lpstr>
      <vt:lpstr>Industry Case Studies &amp; Best Practices</vt:lpstr>
      <vt:lpstr>Advantages of Implementing Waste Management Programs</vt:lpstr>
      <vt:lpstr>Limitations in Implementing Waste Management Programs</vt:lpstr>
      <vt:lpstr>Conclusion </vt:lpstr>
      <vt:lpstr>Recommendations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Sustainability in the Hotel Industry</dc:title>
  <dc:creator>Windows User</dc:creator>
  <cp:lastModifiedBy>Robert Lavric</cp:lastModifiedBy>
  <cp:revision>57</cp:revision>
  <dcterms:created xsi:type="dcterms:W3CDTF">2025-02-14T08:45:23Z</dcterms:created>
  <dcterms:modified xsi:type="dcterms:W3CDTF">2025-02-20T12:34:05Z</dcterms:modified>
</cp:coreProperties>
</file>