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3"/>
    <p:sldId id="257" r:id="rId5"/>
    <p:sldId id="258" r:id="rId6"/>
    <p:sldId id="260" r:id="rId7"/>
    <p:sldId id="261" r:id="rId8"/>
    <p:sldId id="262" r:id="rId9"/>
    <p:sldId id="263" r:id="rId10"/>
    <p:sldId id="264" r:id="rId11"/>
    <p:sldId id="265"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456" autoAdjust="0"/>
  </p:normalViewPr>
  <p:slideViewPr>
    <p:cSldViewPr snapToGrid="0" snapToObjects="1">
      <p:cViewPr>
        <p:scale>
          <a:sx n="64" d="100"/>
          <a:sy n="64" d="100"/>
        </p:scale>
        <p:origin x="134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[Student Name], and this presentation examines my self-awareness in relation to my future career goal of becoming a Senior Care Assistant. I have used a current Carebase vacancy as the benchmark for the SWOT analysis. I will compare what I already bring from six years of care work with the responsibilities I still need to develop. The purpose is not to claim that I already meet every senior-level requirement, but to identify my strengths, gaps and a realistic development direction.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worked as a Care Worker for six years in a residential care setting. My experience includes supporting people with personal care, meals, mobility and companionship. I follow care plans, maintain records, observe physical and emotional wellbeing, and report concerns to the appropriate senior person. Person-centred care is a central part of my daily work, including respecting choice, dignity and individual routines. Alongside work, I am studying the Certificate of Higher Education Skills for the Workplace in Health and Social Care. My career goal is to progress to a Senior Care Assistant role, but this analysis will show both the foundation I already have and the areas that need further development.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vacancy I selected is the Carebase Senior Care Assistant - Days role at Alderwood Care Home, reference Ref/62/1432. The advert requires personal care, key-worker responsibilities, relationships with residents and families, formulation and maintenance of individual electronic care plans, and formal supervision of junior staff. It also requires awareness of wellbeing and compliance with Health and Safety, COSHH and care standards. The vacancy offers comprehensive training and career development opportunities. I am using this vacancy as a specific benchmark. Importantly, I do not currently claim to have the two experience areas that are explicitly required: formal supervision and electronic care-plan formulation and maintenance.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Five strengths stand out when I compare my experience with the vacancy. First, communication: I adapt how I communicate with residents and report concerns clearly to colleagues. Second, person-centred care: I give people time with activities such as washing, dressing and eating rather than rushing them for the sake of speed. Third, observation: I notice changes in mood, appetite, mobility and general presentation and report concerns rather than attempting to diagnose. Fourth, staying calm: when a person is distressed or refuses care, I remain calm, give space and seek senior support when needed. Fifth, teamwork and self-awareness: I work with colleagues and recognise when I need guidance. Asking for help when I am outside my knowledge or responsibility is part of safe practice.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comparison also identifies four genuine gaps. The first is formal supervision. I have not regularly conducted formal supervision of junior staff, and this is explicitly required in the vacancy. The second is electronic care planning. I follow care plans and maintain records, but I have not formulated or maintained individual electronic care plans myself. The third is leadership and delegation. I have worked as part of a care team, but I have limited formal experience allocating work to others. The fourth is decision-making confidence at a more senior level. I know when to escalate and seek guidance, but I need to develop confidence in deciding what I can manage independently within my role and what needs escalation. These gaps do not cancel my six years of experience. They show the difference between direct-care competence and supervisory competence.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several opportunities that can be used to address the gaps. My current higher education gives me a structured opportunity to develop professional knowledge and reflection. I also have workplace training in areas such as safeguarding, medication awareness, moving and handling, communication, risk assessment and infection control. The next step is to add development that is specifically relevant to senior responsibilities, particularly supervision, delegation, feedback and leadership. I also need to learn the electronic care-planning system properly rather than assuming that experience with routine records is the same as electronic care-plan formulation and maintenance. Finally, the selected employer advertises comprehensive training and career development, which could support progression if I meet the role requirements and gain the necessary experience.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practical core of my SWOT because it shows how I would move from my current experience toward the senior responsibilities. Communication can become a foundation for supervision, but I would first observe and then practise supervision under appropriate guidance. Teamwork can support development in delegation by taking on agreed responsibilities rather than assuming authority I do not yet have. Observation can support better decision-making, but I need training and feedback to understand when to act and when to escalate. Finally, my experience with records and following care plans gives me a useful foundation, but I still need formal learning and supervised practice with the electronic care-planning system. The important point is that I am extending existing strengths into new responsibilities, not pretending that I already have those responsibilities.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development direction is sequential. I would build on my current direct-care experience, undertake targeted learning, gain supervised practice, seek feedback, and then take on increased responsibility as appropriate. This approach recognises that experience alone does not automatically create competence in supervision or electronic care planning. It also reflects self-awareness because I can identify what I already do well and what I still need to learn. My goal is not to claim that I am ready for every senior responsibility today. My goal is to build evidence of competence so that progression is based on demonstrated development rather than assumption. Thank you, and I am happy to take any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main sources used to support the presentation. The Carebase vacancy provides the specific job benchmark. The Department of Health and Social Care sources provide current workforce and progression context. Rasheed, Younas and Sundus provide academic literature on self-awareness. I would be prepared to explain how each source was used rather than simply listing the references.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1.xml"/><Relationship Id="rId2" Type="http://schemas.openxmlformats.org/officeDocument/2006/relationships/image" Target="../media/image8.png"/><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7"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F3D4C"/>
        </a:solidFill>
        <a:effectLst/>
      </p:bgPr>
    </p:bg>
    <p:spTree>
      <p:nvGrpSpPr>
        <p:cNvPr id="1" name=""/>
        <p:cNvGrpSpPr/>
        <p:nvPr/>
      </p:nvGrpSpPr>
      <p:grpSpPr>
        <a:xfrm>
          <a:off x="0" y="0"/>
          <a:ext cx="0" cy="0"/>
          <a:chOff x="0" y="0"/>
          <a:chExt cx="0" cy="0"/>
        </a:xfrm>
      </p:grpSpPr>
      <p:sp>
        <p:nvSpPr>
          <p:cNvPr id="2" name="Shape 0"/>
          <p:cNvSpPr/>
          <p:nvPr/>
        </p:nvSpPr>
        <p:spPr>
          <a:xfrm>
            <a:off x="5852160" y="-1280160"/>
            <a:ext cx="4754880" cy="4754880"/>
          </a:xfrm>
          <a:prstGeom prst="ellipse">
            <a:avLst/>
          </a:prstGeom>
          <a:solidFill>
            <a:srgbClr val="1F8A8A">
              <a:alpha val="45000"/>
            </a:srgbClr>
          </a:solidFill>
          <a:ln w="12700">
            <a:solidFill>
              <a:srgbClr val="1F8A8A"/>
            </a:solidFill>
            <a:prstDash val="solid"/>
          </a:ln>
        </p:spPr>
      </p:sp>
      <p:sp>
        <p:nvSpPr>
          <p:cNvPr id="3" name="Shape 1"/>
          <p:cNvSpPr/>
          <p:nvPr/>
        </p:nvSpPr>
        <p:spPr>
          <a:xfrm>
            <a:off x="6766560" y="2377440"/>
            <a:ext cx="3291840" cy="3291840"/>
          </a:xfrm>
          <a:prstGeom prst="ellipse">
            <a:avLst/>
          </a:prstGeom>
          <a:solidFill>
            <a:srgbClr val="F26B4F">
              <a:alpha val="75000"/>
            </a:srgbClr>
          </a:solidFill>
          <a:ln w="12700">
            <a:solidFill>
              <a:srgbClr val="F26B4F"/>
            </a:solidFill>
            <a:prstDash val="solid"/>
          </a:ln>
        </p:spPr>
      </p:sp>
      <p:sp>
        <p:nvSpPr>
          <p:cNvPr id="4" name="Shape 2"/>
          <p:cNvSpPr/>
          <p:nvPr/>
        </p:nvSpPr>
        <p:spPr>
          <a:xfrm>
            <a:off x="6126480" y="3246120"/>
            <a:ext cx="914400" cy="914400"/>
          </a:xfrm>
          <a:prstGeom prst="ellipse">
            <a:avLst/>
          </a:prstGeom>
          <a:solidFill>
            <a:srgbClr val="BFE3DF">
              <a:alpha val="30000"/>
            </a:srgbClr>
          </a:solidFill>
          <a:ln w="12700">
            <a:solidFill>
              <a:srgbClr val="BFE3DF"/>
            </a:solidFill>
            <a:prstDash val="solid"/>
          </a:ln>
        </p:spPr>
      </p:sp>
      <p:sp>
        <p:nvSpPr>
          <p:cNvPr id="5" name="Shape 3"/>
          <p:cNvSpPr/>
          <p:nvPr/>
        </p:nvSpPr>
        <p:spPr>
          <a:xfrm>
            <a:off x="6903720" y="1234440"/>
            <a:ext cx="1554480" cy="1554480"/>
          </a:xfrm>
          <a:prstGeom prst="ellipse">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pic>
        <p:nvPicPr>
          <p:cNvPr id="6" name="Image 0" descr="preencoded.png"/>
          <p:cNvPicPr>
            <a:picLocks noChangeAspect="1"/>
          </p:cNvPicPr>
          <p:nvPr/>
        </p:nvPicPr>
        <p:blipFill>
          <a:blip r:embed="rId1"/>
          <a:stretch>
            <a:fillRect/>
          </a:stretch>
        </p:blipFill>
        <p:spPr>
          <a:xfrm>
            <a:off x="7315200" y="1645920"/>
            <a:ext cx="731520" cy="731520"/>
          </a:xfrm>
          <a:prstGeom prst="rect">
            <a:avLst/>
          </a:prstGeom>
        </p:spPr>
      </p:pic>
      <p:sp>
        <p:nvSpPr>
          <p:cNvPr id="7" name="Text 4"/>
          <p:cNvSpPr txBox="1"/>
          <p:nvPr/>
        </p:nvSpPr>
        <p:spPr>
          <a:xfrm>
            <a:off x="548640" y="731520"/>
            <a:ext cx="5486400" cy="274320"/>
          </a:xfrm>
          <a:prstGeom prst="rect">
            <a:avLst/>
          </a:prstGeom>
          <a:noFill/>
        </p:spPr>
        <p:txBody>
          <a:bodyPr wrap="square" lIns="0" tIns="0" rIns="0" bIns="0" rtlCol="0" anchor="t"/>
          <a:lstStyle/>
          <a:p>
            <a:pPr marL="0" indent="0">
              <a:buNone/>
            </a:pPr>
            <a:r>
              <a:rPr lang="en-US" sz="1200" b="1" kern="0" spc="400" dirty="0">
                <a:solidFill>
                  <a:srgbClr val="F26B4F"/>
                </a:solidFill>
                <a:latin typeface="Calibri" panose="020F0502020204030204" pitchFamily="34" charset="0"/>
                <a:ea typeface="Calibri" panose="020F0502020204030204" pitchFamily="34" charset="-122"/>
                <a:cs typeface="Calibri" panose="020F0502020204030204" pitchFamily="34" charset="-120"/>
              </a:rPr>
              <a:t>SELF-AWARENESS PRESENTATION</a:t>
            </a:r>
            <a:endParaRPr lang="en-US" sz="1200" dirty="0"/>
          </a:p>
        </p:txBody>
      </p:sp>
      <p:sp>
        <p:nvSpPr>
          <p:cNvPr id="8" name="Text 5"/>
          <p:cNvSpPr txBox="1"/>
          <p:nvPr/>
        </p:nvSpPr>
        <p:spPr>
          <a:xfrm>
            <a:off x="548640" y="1143000"/>
            <a:ext cx="6035040" cy="1371600"/>
          </a:xfrm>
          <a:prstGeom prst="rect">
            <a:avLst/>
          </a:prstGeom>
          <a:noFill/>
        </p:spPr>
        <p:txBody>
          <a:bodyPr wrap="square" lIns="0" tIns="0" rIns="0" bIns="0" rtlCol="0" anchor="t"/>
          <a:lstStyle/>
          <a:p>
            <a:pPr marL="0" indent="0">
              <a:buNone/>
            </a:pPr>
            <a:r>
              <a:rPr lang="en-US" sz="3600" b="1" dirty="0">
                <a:solidFill>
                  <a:srgbClr val="FFFFFF"/>
                </a:solidFill>
                <a:latin typeface="Cambria" panose="02040503050406030204" pitchFamily="34" charset="0"/>
                <a:ea typeface="Cambria" panose="02040503050406030204" pitchFamily="34" charset="-122"/>
                <a:cs typeface="Cambria" panose="02040503050406030204" pitchFamily="34" charset="-120"/>
              </a:rPr>
              <a:t>From Care Worker</a:t>
            </a:r>
            <a:endParaRPr lang="en-US" sz="3600" dirty="0"/>
          </a:p>
          <a:p>
            <a:pPr marL="0" indent="0">
              <a:buNone/>
            </a:pPr>
            <a:r>
              <a:rPr lang="en-US" sz="3600" b="1" dirty="0">
                <a:solidFill>
                  <a:srgbClr val="FFFFFF"/>
                </a:solidFill>
                <a:latin typeface="Cambria" panose="02040503050406030204" pitchFamily="34" charset="0"/>
                <a:ea typeface="Cambria" panose="02040503050406030204" pitchFamily="34" charset="-122"/>
                <a:cs typeface="Cambria" panose="02040503050406030204" pitchFamily="34" charset="-120"/>
              </a:rPr>
              <a:t>to Senior Care Assistant</a:t>
            </a:r>
            <a:endParaRPr lang="en-US" sz="3600" dirty="0"/>
          </a:p>
        </p:txBody>
      </p:sp>
      <p:sp>
        <p:nvSpPr>
          <p:cNvPr id="9" name="Text 6"/>
          <p:cNvSpPr txBox="1"/>
          <p:nvPr/>
        </p:nvSpPr>
        <p:spPr>
          <a:xfrm>
            <a:off x="548640" y="2651760"/>
            <a:ext cx="5120640" cy="548640"/>
          </a:xfrm>
          <a:prstGeom prst="rect">
            <a:avLst/>
          </a:prstGeom>
          <a:noFill/>
        </p:spPr>
        <p:txBody>
          <a:bodyPr wrap="square" lIns="0" tIns="0" rIns="0" bIns="0" rtlCol="0" anchor="t"/>
          <a:lstStyle/>
          <a:p>
            <a:pPr marL="0" indent="0">
              <a:buNone/>
            </a:pPr>
            <a:r>
              <a:rPr lang="en-US" sz="1600" dirty="0">
                <a:solidFill>
                  <a:srgbClr val="BFE3DF"/>
                </a:solidFill>
                <a:latin typeface="Calibri" panose="020F0502020204030204" pitchFamily="34" charset="0"/>
                <a:ea typeface="Calibri" panose="020F0502020204030204" pitchFamily="34" charset="-122"/>
                <a:cs typeface="Calibri" panose="020F0502020204030204" pitchFamily="34" charset="-120"/>
              </a:rPr>
              <a:t>Personal SWOT analysis against a live Senior Care Assistant vacancy</a:t>
            </a:r>
            <a:endParaRPr lang="en-US" sz="1600" dirty="0"/>
          </a:p>
        </p:txBody>
      </p:sp>
      <p:sp>
        <p:nvSpPr>
          <p:cNvPr id="10" name="Text 7"/>
          <p:cNvSpPr txBox="1"/>
          <p:nvPr/>
        </p:nvSpPr>
        <p:spPr>
          <a:xfrm>
            <a:off x="548640" y="3611879"/>
            <a:ext cx="5669280" cy="1109207"/>
          </a:xfrm>
          <a:prstGeom prst="rect">
            <a:avLst/>
          </a:prstGeom>
          <a:noFill/>
        </p:spPr>
        <p:txBody>
          <a:bodyPr wrap="square" lIns="0" tIns="0" rIns="0" bIns="0" rtlCol="0" anchor="t"/>
          <a:lstStyle/>
          <a:p>
            <a:pPr marL="0" indent="0">
              <a:spcAft>
                <a:spcPts val="300"/>
              </a:spcAft>
              <a:buNone/>
            </a:pPr>
            <a:r>
              <a:rPr lang="en-US" sz="1150" b="1" dirty="0">
                <a:solidFill>
                  <a:srgbClr val="FFFFFF"/>
                </a:solidFill>
                <a:latin typeface="Calibri" panose="020F0502020204030204" pitchFamily="34" charset="0"/>
                <a:ea typeface="Calibri" panose="020F0502020204030204" pitchFamily="34" charset="-122"/>
                <a:cs typeface="Calibri" panose="020F0502020204030204" pitchFamily="34" charset="-120"/>
              </a:rPr>
              <a:t>Student name:</a:t>
            </a:r>
            <a:r>
              <a:rPr lang="en-GB" altLang="en-US" sz="1150" b="1" dirty="0">
                <a:solidFill>
                  <a:srgbClr val="FFFFFF"/>
                </a:solidFill>
                <a:latin typeface="Calibri" panose="020F0502020204030204" pitchFamily="34" charset="0"/>
                <a:ea typeface="Calibri" panose="020F0502020204030204" pitchFamily="34" charset="-122"/>
                <a:cs typeface="Calibri" panose="020F0502020204030204" pitchFamily="34" charset="-120"/>
              </a:rPr>
              <a:t> Andreea-Daniela Belu</a:t>
            </a:r>
            <a:endParaRPr lang="en-US" sz="1150" dirty="0"/>
          </a:p>
          <a:p>
            <a:pPr>
              <a:spcAft>
                <a:spcPts val="300"/>
              </a:spcAft>
            </a:pPr>
            <a:r>
              <a:rPr lang="en-US" sz="1150" b="1" dirty="0">
                <a:solidFill>
                  <a:srgbClr val="FFFFFF"/>
                </a:solidFill>
                <a:latin typeface="Calibri" panose="020F0502020204030204" pitchFamily="34" charset="0"/>
                <a:ea typeface="Calibri" panose="020F0502020204030204" pitchFamily="34" charset="-122"/>
                <a:cs typeface="Calibri" panose="020F0502020204030204" pitchFamily="34" charset="-120"/>
              </a:rPr>
              <a:t>Student ID: </a:t>
            </a:r>
            <a:r>
              <a:rPr lang="en-GB" altLang="en-US" sz="1150" b="1" dirty="0">
                <a:solidFill>
                  <a:srgbClr val="FFFFFF"/>
                </a:solidFill>
                <a:latin typeface="Calibri" panose="020F0502020204030204" pitchFamily="34" charset="0"/>
                <a:ea typeface="Calibri" panose="020F0502020204030204" pitchFamily="34" charset="-122"/>
                <a:cs typeface="Calibri" panose="020F0502020204030204" pitchFamily="34" charset="-120"/>
              </a:rPr>
              <a:t>2521415</a:t>
            </a:r>
            <a:endParaRPr 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endParaRPr>
          </a:p>
          <a:p>
            <a:pPr>
              <a:spcAft>
                <a:spcPts val="300"/>
              </a:spcAft>
            </a:pPr>
            <a:r>
              <a:rPr lang="en-US" sz="1200" b="1" dirty="0" err="1">
                <a:solidFill>
                  <a:schemeClr val="bg1"/>
                </a:solidFill>
                <a:latin typeface="Calibri" panose="020F0502020204030204" pitchFamily="34" charset="0"/>
                <a:ea typeface="Calibri" panose="020F0502020204030204" pitchFamily="34" charset="-122"/>
                <a:cs typeface="Calibri" panose="020F0502020204030204" pitchFamily="34" charset="-120"/>
              </a:rPr>
              <a:t>Programme</a:t>
            </a:r>
            <a:r>
              <a:rPr 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rPr>
              <a:t>:</a:t>
            </a:r>
            <a:r>
              <a:rPr lang="en-US" sz="1200" b="1" dirty="0"/>
              <a:t> </a:t>
            </a:r>
            <a:r>
              <a:rPr lang="en-US" sz="1150" dirty="0">
                <a:solidFill>
                  <a:srgbClr val="BFE3DF"/>
                </a:solidFill>
                <a:latin typeface="Calibri" panose="020F0502020204030204" pitchFamily="34" charset="0"/>
                <a:ea typeface="Calibri" panose="020F0502020204030204" pitchFamily="34" charset="-122"/>
                <a:cs typeface="Calibri" panose="020F0502020204030204" pitchFamily="34" charset="-120"/>
              </a:rPr>
              <a:t>Certificate of Higher Education Skills for the Workplace (Health and Social Care)</a:t>
            </a:r>
            <a:endParaRPr lang="en-US" sz="1150" dirty="0">
              <a:solidFill>
                <a:schemeClr val="bg1"/>
              </a:solidFill>
            </a:endParaRPr>
          </a:p>
          <a:p>
            <a:pPr>
              <a:spcAft>
                <a:spcPts val="300"/>
              </a:spcAft>
            </a:pPr>
            <a:r>
              <a:rPr 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rPr>
              <a:t>Module:</a:t>
            </a:r>
            <a:r>
              <a:rPr lang="en-US" sz="1200" b="1" dirty="0"/>
              <a:t> </a:t>
            </a:r>
            <a:r>
              <a:rPr lang="en-US" sz="1150" dirty="0">
                <a:solidFill>
                  <a:srgbClr val="BFE3DF"/>
                </a:solidFill>
                <a:latin typeface="Calibri" panose="020F0502020204030204" pitchFamily="34" charset="0"/>
                <a:ea typeface="Calibri" panose="020F0502020204030204" pitchFamily="34" charset="-122"/>
                <a:cs typeface="Calibri" panose="020F0502020204030204" pitchFamily="34" charset="-120"/>
              </a:rPr>
              <a:t>Professional Development within Health and Social Care · LCHS4009</a:t>
            </a:r>
            <a:endParaRPr lang="en-US" sz="1150" dirty="0">
              <a:solidFill>
                <a:srgbClr val="BFE3DF"/>
              </a:solidFill>
              <a:latin typeface="Calibri" panose="020F0502020204030204" pitchFamily="34" charset="0"/>
              <a:ea typeface="Calibri" panose="020F0502020204030204" pitchFamily="34" charset="-122"/>
              <a:cs typeface="Calibri" panose="020F0502020204030204" pitchFamily="34" charset="-120"/>
            </a:endParaRPr>
          </a:p>
          <a:p>
            <a:pPr>
              <a:spcAft>
                <a:spcPts val="300"/>
              </a:spcAft>
            </a:pPr>
            <a:r>
              <a:rPr 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rPr>
              <a:t>Lecturer: </a:t>
            </a:r>
            <a:r>
              <a:rPr lang="en-GB" alt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rPr>
              <a:t> Dr </a:t>
            </a:r>
            <a:r>
              <a:rPr lang="en-US" alt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rPr>
              <a:t>Kal Alnababta</a:t>
            </a:r>
            <a:r>
              <a:rPr lang="en-GB" alt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rPr>
              <a:t>h</a:t>
            </a:r>
            <a:endParaRPr lang="en-US" altLang="en-US" sz="1200" b="1" dirty="0">
              <a:solidFill>
                <a:schemeClr val="bg1"/>
              </a:solidFill>
              <a:latin typeface="Calibri" panose="020F0502020204030204" pitchFamily="34" charset="0"/>
              <a:ea typeface="Calibri" panose="020F0502020204030204" pitchFamily="34" charset="-122"/>
              <a:cs typeface="Calibri" panose="020F0502020204030204" pitchFamily="34" charset="-120"/>
            </a:endParaRPr>
          </a:p>
          <a:p>
            <a:pPr>
              <a:spcAft>
                <a:spcPts val="300"/>
              </a:spcAft>
            </a:pPr>
            <a:endParaRPr lang="en-US" sz="1200" dirty="0"/>
          </a:p>
          <a:p>
            <a:pPr>
              <a:spcAft>
                <a:spcPts val="300"/>
              </a:spcAft>
            </a:pPr>
            <a:endParaRPr lang="en-US" sz="1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My Starting Point</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Six years of direct-care experience</a:t>
            </a:r>
            <a:endParaRPr lang="en-US" sz="1300" dirty="0"/>
          </a:p>
        </p:txBody>
      </p:sp>
      <p:sp>
        <p:nvSpPr>
          <p:cNvPr id="4" name="Shape 2"/>
          <p:cNvSpPr/>
          <p:nvPr/>
        </p:nvSpPr>
        <p:spPr>
          <a:xfrm>
            <a:off x="457200" y="1325880"/>
            <a:ext cx="1920240" cy="1691640"/>
          </a:xfrm>
          <a:prstGeom prst="roundRect">
            <a:avLst>
              <a:gd name="adj" fmla="val 6486"/>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5" name="Shape 3"/>
          <p:cNvSpPr/>
          <p:nvPr/>
        </p:nvSpPr>
        <p:spPr>
          <a:xfrm>
            <a:off x="640080" y="1508760"/>
            <a:ext cx="502920" cy="502920"/>
          </a:xfrm>
          <a:prstGeom prst="ellipse">
            <a:avLst/>
          </a:prstGeom>
          <a:solidFill>
            <a:srgbClr val="1F8A8A"/>
          </a:solidFill>
          <a:ln w="12700">
            <a:solidFill>
              <a:srgbClr val="1F8A8A"/>
            </a:solidFill>
            <a:prstDash val="solid"/>
          </a:ln>
        </p:spPr>
      </p:sp>
      <p:pic>
        <p:nvPicPr>
          <p:cNvPr id="6" name="Image 0" descr="preencoded.png"/>
          <p:cNvPicPr>
            <a:picLocks noChangeAspect="1"/>
          </p:cNvPicPr>
          <p:nvPr/>
        </p:nvPicPr>
        <p:blipFill>
          <a:blip r:embed="rId1"/>
          <a:stretch>
            <a:fillRect/>
          </a:stretch>
        </p:blipFill>
        <p:spPr>
          <a:xfrm>
            <a:off x="765810" y="1634490"/>
            <a:ext cx="251460" cy="251460"/>
          </a:xfrm>
          <a:prstGeom prst="rect">
            <a:avLst/>
          </a:prstGeom>
        </p:spPr>
      </p:pic>
      <p:sp>
        <p:nvSpPr>
          <p:cNvPr id="7" name="Text 4"/>
          <p:cNvSpPr txBox="1"/>
          <p:nvPr/>
        </p:nvSpPr>
        <p:spPr>
          <a:xfrm>
            <a:off x="640080" y="2148840"/>
            <a:ext cx="1645920" cy="201168"/>
          </a:xfrm>
          <a:prstGeom prst="rect">
            <a:avLst/>
          </a:prstGeom>
          <a:noFill/>
        </p:spPr>
        <p:txBody>
          <a:bodyPr wrap="square" lIns="0" tIns="0" rIns="0" bIns="0" rtlCol="0" anchor="t"/>
          <a:lstStyle/>
          <a:p>
            <a:pPr marL="0" indent="0">
              <a:buNone/>
            </a:pPr>
            <a:r>
              <a:rPr lang="en-US" sz="1000" b="1" kern="0" spc="100" dirty="0">
                <a:solidFill>
                  <a:srgbClr val="1F8A8A"/>
                </a:solidFill>
                <a:latin typeface="Calibri" panose="020F0502020204030204" pitchFamily="34" charset="0"/>
                <a:ea typeface="Calibri" panose="020F0502020204030204" pitchFamily="34" charset="-122"/>
                <a:cs typeface="Calibri" panose="020F0502020204030204" pitchFamily="34" charset="-120"/>
              </a:rPr>
              <a:t>CARE EXPERIENCE</a:t>
            </a:r>
            <a:endParaRPr lang="en-US" sz="1000" dirty="0"/>
          </a:p>
        </p:txBody>
      </p:sp>
      <p:sp>
        <p:nvSpPr>
          <p:cNvPr id="8" name="Text 5"/>
          <p:cNvSpPr txBox="1"/>
          <p:nvPr/>
        </p:nvSpPr>
        <p:spPr>
          <a:xfrm>
            <a:off x="640080" y="2395728"/>
            <a:ext cx="1600200" cy="548640"/>
          </a:xfrm>
          <a:prstGeom prst="rect">
            <a:avLst/>
          </a:prstGeom>
          <a:noFill/>
        </p:spPr>
        <p:txBody>
          <a:bodyPr wrap="square" lIns="0" tIns="0" rIns="0" bIns="0" rtlCol="0" anchor="t"/>
          <a:lstStyle/>
          <a:p>
            <a:pPr marL="0" indent="0">
              <a:spcAft>
                <a:spcPts val="200"/>
              </a:spcAft>
              <a:buNone/>
            </a:pPr>
            <a:r>
              <a:rPr lang="en-US" sz="1400" b="1" dirty="0">
                <a:solidFill>
                  <a:srgbClr val="1B2B33"/>
                </a:solidFill>
                <a:latin typeface="Calibri" panose="020F0502020204030204" pitchFamily="34" charset="0"/>
                <a:ea typeface="Calibri" panose="020F0502020204030204" pitchFamily="34" charset="-122"/>
                <a:cs typeface="Calibri" panose="020F0502020204030204" pitchFamily="34" charset="-120"/>
              </a:rPr>
              <a:t>6 years</a:t>
            </a:r>
            <a:endParaRPr lang="en-US" sz="1400" dirty="0"/>
          </a:p>
          <a:p>
            <a:pPr marL="0" indent="0">
              <a:spcAft>
                <a:spcPts val="200"/>
              </a:spcAft>
              <a:buNone/>
            </a:pPr>
            <a:r>
              <a:rPr lang="en-US" sz="1200" dirty="0">
                <a:solidFill>
                  <a:srgbClr val="5F7480"/>
                </a:solidFill>
                <a:latin typeface="Calibri" panose="020F0502020204030204" pitchFamily="34" charset="0"/>
                <a:ea typeface="Calibri" panose="020F0502020204030204" pitchFamily="34" charset="-122"/>
                <a:cs typeface="Calibri" panose="020F0502020204030204" pitchFamily="34" charset="-120"/>
              </a:rPr>
              <a:t>Care Worker</a:t>
            </a:r>
            <a:endParaRPr lang="en-US" sz="1400" dirty="0"/>
          </a:p>
        </p:txBody>
      </p:sp>
      <p:sp>
        <p:nvSpPr>
          <p:cNvPr id="9" name="Shape 6"/>
          <p:cNvSpPr/>
          <p:nvPr/>
        </p:nvSpPr>
        <p:spPr>
          <a:xfrm>
            <a:off x="2560320" y="1325880"/>
            <a:ext cx="1920240" cy="1691640"/>
          </a:xfrm>
          <a:prstGeom prst="roundRect">
            <a:avLst>
              <a:gd name="adj" fmla="val 6486"/>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0" name="Shape 7"/>
          <p:cNvSpPr/>
          <p:nvPr/>
        </p:nvSpPr>
        <p:spPr>
          <a:xfrm>
            <a:off x="2743200" y="1508760"/>
            <a:ext cx="502920" cy="502920"/>
          </a:xfrm>
          <a:prstGeom prst="ellipse">
            <a:avLst/>
          </a:prstGeom>
          <a:solidFill>
            <a:srgbClr val="F26B4F"/>
          </a:solidFill>
          <a:ln w="12700">
            <a:solidFill>
              <a:srgbClr val="F26B4F"/>
            </a:solidFill>
            <a:prstDash val="solid"/>
          </a:ln>
        </p:spPr>
      </p:sp>
      <p:pic>
        <p:nvPicPr>
          <p:cNvPr id="11" name="Image 1" descr="preencoded.png"/>
          <p:cNvPicPr>
            <a:picLocks noChangeAspect="1"/>
          </p:cNvPicPr>
          <p:nvPr/>
        </p:nvPicPr>
        <p:blipFill>
          <a:blip r:embed="rId2"/>
          <a:stretch>
            <a:fillRect/>
          </a:stretch>
        </p:blipFill>
        <p:spPr>
          <a:xfrm>
            <a:off x="2868930" y="1634490"/>
            <a:ext cx="251460" cy="251460"/>
          </a:xfrm>
          <a:prstGeom prst="rect">
            <a:avLst/>
          </a:prstGeom>
        </p:spPr>
      </p:pic>
      <p:sp>
        <p:nvSpPr>
          <p:cNvPr id="12" name="Text 8"/>
          <p:cNvSpPr txBox="1"/>
          <p:nvPr/>
        </p:nvSpPr>
        <p:spPr>
          <a:xfrm>
            <a:off x="2743200" y="2148840"/>
            <a:ext cx="1645920" cy="201168"/>
          </a:xfrm>
          <a:prstGeom prst="rect">
            <a:avLst/>
          </a:prstGeom>
          <a:noFill/>
        </p:spPr>
        <p:txBody>
          <a:bodyPr wrap="square" lIns="0" tIns="0" rIns="0" bIns="0" rtlCol="0" anchor="t"/>
          <a:lstStyle/>
          <a:p>
            <a:pPr marL="0" indent="0">
              <a:buNone/>
            </a:pPr>
            <a:r>
              <a:rPr lang="en-US" sz="1000" b="1" kern="0" spc="100" dirty="0">
                <a:solidFill>
                  <a:srgbClr val="F26B4F"/>
                </a:solidFill>
                <a:latin typeface="Calibri" panose="020F0502020204030204" pitchFamily="34" charset="0"/>
                <a:ea typeface="Calibri" panose="020F0502020204030204" pitchFamily="34" charset="-122"/>
                <a:cs typeface="Calibri" panose="020F0502020204030204" pitchFamily="34" charset="-120"/>
              </a:rPr>
              <a:t>PRACTICE</a:t>
            </a:r>
            <a:endParaRPr lang="en-US" sz="1000" dirty="0"/>
          </a:p>
        </p:txBody>
      </p:sp>
      <p:sp>
        <p:nvSpPr>
          <p:cNvPr id="13" name="Text 9"/>
          <p:cNvSpPr txBox="1"/>
          <p:nvPr/>
        </p:nvSpPr>
        <p:spPr>
          <a:xfrm>
            <a:off x="2743200" y="2395728"/>
            <a:ext cx="1600200" cy="548640"/>
          </a:xfrm>
          <a:prstGeom prst="rect">
            <a:avLst/>
          </a:prstGeom>
          <a:noFill/>
        </p:spPr>
        <p:txBody>
          <a:bodyPr wrap="square" lIns="0" tIns="0" rIns="0" bIns="0" rtlCol="0" anchor="t"/>
          <a:lstStyle/>
          <a:p>
            <a:pPr marL="0" indent="0">
              <a:spcAft>
                <a:spcPts val="200"/>
              </a:spcAft>
              <a:buNone/>
            </a:pPr>
            <a:r>
              <a:rPr lang="en-US" sz="1400" b="1" dirty="0">
                <a:solidFill>
                  <a:srgbClr val="1B2B33"/>
                </a:solidFill>
                <a:latin typeface="Calibri" panose="020F0502020204030204" pitchFamily="34" charset="0"/>
                <a:ea typeface="Calibri" panose="020F0502020204030204" pitchFamily="34" charset="-122"/>
                <a:cs typeface="Calibri" panose="020F0502020204030204" pitchFamily="34" charset="-120"/>
              </a:rPr>
              <a:t>Person-centred care</a:t>
            </a:r>
            <a:endParaRPr lang="en-US" sz="1400" dirty="0"/>
          </a:p>
          <a:p>
            <a:pPr marL="0" indent="0">
              <a:spcAft>
                <a:spcPts val="200"/>
              </a:spcAft>
              <a:buNone/>
            </a:pPr>
            <a:r>
              <a:rPr lang="en-US" sz="1200" dirty="0">
                <a:solidFill>
                  <a:srgbClr val="5F7480"/>
                </a:solidFill>
                <a:latin typeface="Calibri" panose="020F0502020204030204" pitchFamily="34" charset="0"/>
                <a:ea typeface="Calibri" panose="020F0502020204030204" pitchFamily="34" charset="-122"/>
                <a:cs typeface="Calibri" panose="020F0502020204030204" pitchFamily="34" charset="-120"/>
              </a:rPr>
              <a:t>Daily direct support</a:t>
            </a:r>
            <a:endParaRPr lang="en-US" sz="1400" dirty="0"/>
          </a:p>
        </p:txBody>
      </p:sp>
      <p:sp>
        <p:nvSpPr>
          <p:cNvPr id="14" name="Shape 10"/>
          <p:cNvSpPr/>
          <p:nvPr/>
        </p:nvSpPr>
        <p:spPr>
          <a:xfrm>
            <a:off x="4663440" y="1325880"/>
            <a:ext cx="1920240" cy="1691640"/>
          </a:xfrm>
          <a:prstGeom prst="roundRect">
            <a:avLst>
              <a:gd name="adj" fmla="val 6486"/>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5" name="Shape 11"/>
          <p:cNvSpPr/>
          <p:nvPr/>
        </p:nvSpPr>
        <p:spPr>
          <a:xfrm>
            <a:off x="4846320" y="1508760"/>
            <a:ext cx="502920" cy="502920"/>
          </a:xfrm>
          <a:prstGeom prst="ellipse">
            <a:avLst/>
          </a:prstGeom>
          <a:solidFill>
            <a:srgbClr val="3B6FB6"/>
          </a:solidFill>
          <a:ln w="12700">
            <a:solidFill>
              <a:srgbClr val="3B6FB6"/>
            </a:solidFill>
            <a:prstDash val="solid"/>
          </a:ln>
        </p:spPr>
      </p:sp>
      <p:pic>
        <p:nvPicPr>
          <p:cNvPr id="16" name="Image 2" descr="preencoded.png"/>
          <p:cNvPicPr>
            <a:picLocks noChangeAspect="1"/>
          </p:cNvPicPr>
          <p:nvPr/>
        </p:nvPicPr>
        <p:blipFill>
          <a:blip r:embed="rId3"/>
          <a:stretch>
            <a:fillRect/>
          </a:stretch>
        </p:blipFill>
        <p:spPr>
          <a:xfrm>
            <a:off x="4972050" y="1634490"/>
            <a:ext cx="251460" cy="251460"/>
          </a:xfrm>
          <a:prstGeom prst="rect">
            <a:avLst/>
          </a:prstGeom>
        </p:spPr>
      </p:pic>
      <p:sp>
        <p:nvSpPr>
          <p:cNvPr id="17" name="Text 12"/>
          <p:cNvSpPr txBox="1"/>
          <p:nvPr/>
        </p:nvSpPr>
        <p:spPr>
          <a:xfrm>
            <a:off x="4846320" y="2148840"/>
            <a:ext cx="1645920" cy="201168"/>
          </a:xfrm>
          <a:prstGeom prst="rect">
            <a:avLst/>
          </a:prstGeom>
          <a:noFill/>
        </p:spPr>
        <p:txBody>
          <a:bodyPr wrap="square" lIns="0" tIns="0" rIns="0" bIns="0" rtlCol="0" anchor="t"/>
          <a:lstStyle/>
          <a:p>
            <a:pPr marL="0" indent="0">
              <a:buNone/>
            </a:pPr>
            <a:r>
              <a:rPr lang="en-US" sz="1000" b="1" kern="0" spc="100" dirty="0">
                <a:solidFill>
                  <a:srgbClr val="3B6FB6"/>
                </a:solidFill>
                <a:latin typeface="Calibri" panose="020F0502020204030204" pitchFamily="34" charset="0"/>
                <a:ea typeface="Calibri" panose="020F0502020204030204" pitchFamily="34" charset="-122"/>
                <a:cs typeface="Calibri" panose="020F0502020204030204" pitchFamily="34" charset="-120"/>
              </a:rPr>
              <a:t>CURRENT STUDY</a:t>
            </a:r>
            <a:endParaRPr lang="en-US" sz="1000" dirty="0"/>
          </a:p>
        </p:txBody>
      </p:sp>
      <p:sp>
        <p:nvSpPr>
          <p:cNvPr id="18" name="Text 13"/>
          <p:cNvSpPr txBox="1"/>
          <p:nvPr/>
        </p:nvSpPr>
        <p:spPr>
          <a:xfrm>
            <a:off x="4846320" y="2395728"/>
            <a:ext cx="1600200" cy="548640"/>
          </a:xfrm>
          <a:prstGeom prst="rect">
            <a:avLst/>
          </a:prstGeom>
          <a:noFill/>
        </p:spPr>
        <p:txBody>
          <a:bodyPr wrap="square" lIns="0" tIns="0" rIns="0" bIns="0" rtlCol="0" anchor="t"/>
          <a:lstStyle/>
          <a:p>
            <a:pPr marL="0" indent="0">
              <a:spcAft>
                <a:spcPts val="200"/>
              </a:spcAft>
              <a:buNone/>
            </a:pPr>
            <a:r>
              <a:rPr lang="en-US" sz="1400" b="1" dirty="0">
                <a:solidFill>
                  <a:srgbClr val="1B2B33"/>
                </a:solidFill>
                <a:latin typeface="Calibri" panose="020F0502020204030204" pitchFamily="34" charset="0"/>
                <a:ea typeface="Calibri" panose="020F0502020204030204" pitchFamily="34" charset="-122"/>
                <a:cs typeface="Calibri" panose="020F0502020204030204" pitchFamily="34" charset="-120"/>
              </a:rPr>
              <a:t>CertHE Health &amp; Social Care</a:t>
            </a:r>
            <a:endParaRPr lang="en-US" sz="1400" dirty="0"/>
          </a:p>
        </p:txBody>
      </p:sp>
      <p:sp>
        <p:nvSpPr>
          <p:cNvPr id="19" name="Shape 14"/>
          <p:cNvSpPr/>
          <p:nvPr/>
        </p:nvSpPr>
        <p:spPr>
          <a:xfrm>
            <a:off x="6766560" y="1325880"/>
            <a:ext cx="1920240" cy="1691640"/>
          </a:xfrm>
          <a:prstGeom prst="roundRect">
            <a:avLst>
              <a:gd name="adj" fmla="val 6486"/>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0" name="Shape 15"/>
          <p:cNvSpPr/>
          <p:nvPr/>
        </p:nvSpPr>
        <p:spPr>
          <a:xfrm>
            <a:off x="6949440" y="1508760"/>
            <a:ext cx="502920" cy="502920"/>
          </a:xfrm>
          <a:prstGeom prst="ellipse">
            <a:avLst/>
          </a:prstGeom>
          <a:solidFill>
            <a:srgbClr val="0F3D4C"/>
          </a:solidFill>
          <a:ln w="12700">
            <a:solidFill>
              <a:srgbClr val="0F3D4C"/>
            </a:solidFill>
            <a:prstDash val="solid"/>
          </a:ln>
        </p:spPr>
      </p:sp>
      <p:pic>
        <p:nvPicPr>
          <p:cNvPr id="21" name="Image 3" descr="preencoded.png"/>
          <p:cNvPicPr>
            <a:picLocks noChangeAspect="1"/>
          </p:cNvPicPr>
          <p:nvPr/>
        </p:nvPicPr>
        <p:blipFill>
          <a:blip r:embed="rId4"/>
          <a:stretch>
            <a:fillRect/>
          </a:stretch>
        </p:blipFill>
        <p:spPr>
          <a:xfrm>
            <a:off x="7075170" y="1634490"/>
            <a:ext cx="251460" cy="251460"/>
          </a:xfrm>
          <a:prstGeom prst="rect">
            <a:avLst/>
          </a:prstGeom>
        </p:spPr>
      </p:pic>
      <p:sp>
        <p:nvSpPr>
          <p:cNvPr id="22" name="Text 16"/>
          <p:cNvSpPr txBox="1"/>
          <p:nvPr/>
        </p:nvSpPr>
        <p:spPr>
          <a:xfrm>
            <a:off x="6949440" y="2148840"/>
            <a:ext cx="1645920" cy="201168"/>
          </a:xfrm>
          <a:prstGeom prst="rect">
            <a:avLst/>
          </a:prstGeom>
          <a:noFill/>
        </p:spPr>
        <p:txBody>
          <a:bodyPr wrap="square" lIns="0" tIns="0" rIns="0" bIns="0" rtlCol="0" anchor="t"/>
          <a:lstStyle/>
          <a:p>
            <a:pPr marL="0" indent="0">
              <a:buNone/>
            </a:pPr>
            <a:r>
              <a:rPr lang="en-US" sz="1000" b="1" kern="0" spc="100" dirty="0">
                <a:solidFill>
                  <a:srgbClr val="0F3D4C"/>
                </a:solidFill>
                <a:latin typeface="Calibri" panose="020F0502020204030204" pitchFamily="34" charset="0"/>
                <a:ea typeface="Calibri" panose="020F0502020204030204" pitchFamily="34" charset="-122"/>
                <a:cs typeface="Calibri" panose="020F0502020204030204" pitchFamily="34" charset="-120"/>
              </a:rPr>
              <a:t>CAREER GOAL</a:t>
            </a:r>
            <a:endParaRPr lang="en-US" sz="1000" dirty="0"/>
          </a:p>
        </p:txBody>
      </p:sp>
      <p:sp>
        <p:nvSpPr>
          <p:cNvPr id="23" name="Text 17"/>
          <p:cNvSpPr txBox="1"/>
          <p:nvPr/>
        </p:nvSpPr>
        <p:spPr>
          <a:xfrm>
            <a:off x="6949440" y="2395728"/>
            <a:ext cx="1600200" cy="548640"/>
          </a:xfrm>
          <a:prstGeom prst="rect">
            <a:avLst/>
          </a:prstGeom>
          <a:noFill/>
        </p:spPr>
        <p:txBody>
          <a:bodyPr wrap="square" lIns="0" tIns="0" rIns="0" bIns="0" rtlCol="0" anchor="t"/>
          <a:lstStyle/>
          <a:p>
            <a:pPr marL="0" indent="0">
              <a:spcAft>
                <a:spcPts val="200"/>
              </a:spcAft>
              <a:buNone/>
            </a:pPr>
            <a:r>
              <a:rPr lang="en-US" sz="1400" b="1" dirty="0">
                <a:solidFill>
                  <a:srgbClr val="1B2B33"/>
                </a:solidFill>
                <a:latin typeface="Calibri" panose="020F0502020204030204" pitchFamily="34" charset="0"/>
                <a:ea typeface="Calibri" panose="020F0502020204030204" pitchFamily="34" charset="-122"/>
                <a:cs typeface="Calibri" panose="020F0502020204030204" pitchFamily="34" charset="-120"/>
              </a:rPr>
              <a:t>Senior Care Assistant</a:t>
            </a:r>
            <a:endParaRPr lang="en-US" sz="1400" dirty="0"/>
          </a:p>
          <a:p>
            <a:pPr marL="0" indent="0">
              <a:spcAft>
                <a:spcPts val="200"/>
              </a:spcAft>
              <a:buNone/>
            </a:pPr>
            <a:r>
              <a:rPr lang="en-US" sz="1200" dirty="0">
                <a:solidFill>
                  <a:srgbClr val="5F7480"/>
                </a:solidFill>
                <a:latin typeface="Calibri" panose="020F0502020204030204" pitchFamily="34" charset="0"/>
                <a:ea typeface="Calibri" panose="020F0502020204030204" pitchFamily="34" charset="-122"/>
                <a:cs typeface="Calibri" panose="020F0502020204030204" pitchFamily="34" charset="-120"/>
              </a:rPr>
              <a:t>Greater responsibility</a:t>
            </a:r>
            <a:endParaRPr lang="en-US" sz="1400" dirty="0"/>
          </a:p>
        </p:txBody>
      </p:sp>
      <p:sp>
        <p:nvSpPr>
          <p:cNvPr id="24" name="Shape 18"/>
          <p:cNvSpPr/>
          <p:nvPr/>
        </p:nvSpPr>
        <p:spPr>
          <a:xfrm>
            <a:off x="457200" y="3246120"/>
            <a:ext cx="8229600" cy="1051560"/>
          </a:xfrm>
          <a:prstGeom prst="roundRect">
            <a:avLst>
              <a:gd name="adj" fmla="val 10435"/>
            </a:avLst>
          </a:prstGeom>
          <a:solidFill>
            <a:srgbClr val="0F3D4C"/>
          </a:solidFill>
          <a:ln w="12700">
            <a:solidFill>
              <a:srgbClr val="0F3D4C"/>
            </a:solidFill>
            <a:prstDash val="solid"/>
          </a:ln>
        </p:spPr>
      </p:sp>
      <p:sp>
        <p:nvSpPr>
          <p:cNvPr id="25" name="Shape 19"/>
          <p:cNvSpPr/>
          <p:nvPr/>
        </p:nvSpPr>
        <p:spPr>
          <a:xfrm>
            <a:off x="685800" y="3566160"/>
            <a:ext cx="411480" cy="411480"/>
          </a:xfrm>
          <a:prstGeom prst="ellipse">
            <a:avLst/>
          </a:prstGeom>
          <a:solidFill>
            <a:srgbClr val="F26B4F"/>
          </a:solidFill>
          <a:ln w="12700">
            <a:solidFill>
              <a:srgbClr val="F26B4F"/>
            </a:solidFill>
            <a:prstDash val="solid"/>
          </a:ln>
        </p:spPr>
      </p:sp>
      <p:pic>
        <p:nvPicPr>
          <p:cNvPr id="26" name="Image 4" descr="preencoded.png"/>
          <p:cNvPicPr>
            <a:picLocks noChangeAspect="1"/>
          </p:cNvPicPr>
          <p:nvPr/>
        </p:nvPicPr>
        <p:blipFill>
          <a:blip r:embed="rId5"/>
          <a:stretch>
            <a:fillRect/>
          </a:stretch>
        </p:blipFill>
        <p:spPr>
          <a:xfrm>
            <a:off x="788670" y="3669030"/>
            <a:ext cx="205740" cy="205740"/>
          </a:xfrm>
          <a:prstGeom prst="rect">
            <a:avLst/>
          </a:prstGeom>
        </p:spPr>
      </p:pic>
      <p:sp>
        <p:nvSpPr>
          <p:cNvPr id="27" name="Text 20"/>
          <p:cNvSpPr txBox="1"/>
          <p:nvPr/>
        </p:nvSpPr>
        <p:spPr>
          <a:xfrm>
            <a:off x="1280160" y="3383280"/>
            <a:ext cx="3657600" cy="201168"/>
          </a:xfrm>
          <a:prstGeom prst="rect">
            <a:avLst/>
          </a:prstGeom>
          <a:noFill/>
        </p:spPr>
        <p:txBody>
          <a:bodyPr wrap="square" lIns="0" tIns="0" rIns="0" bIns="0" rtlCol="0" anchor="t"/>
          <a:lstStyle/>
          <a:p>
            <a:pPr marL="0" indent="0">
              <a:buNone/>
            </a:pPr>
            <a:r>
              <a:rPr lang="en-US" sz="1000" b="1" kern="0" spc="200" dirty="0">
                <a:solidFill>
                  <a:srgbClr val="F26B4F"/>
                </a:solidFill>
                <a:latin typeface="Calibri" panose="020F0502020204030204" pitchFamily="34" charset="0"/>
                <a:ea typeface="Calibri" panose="020F0502020204030204" pitchFamily="34" charset="-122"/>
                <a:cs typeface="Calibri" panose="020F0502020204030204" pitchFamily="34" charset="-120"/>
              </a:rPr>
              <a:t>CARE FOUNDATION</a:t>
            </a:r>
            <a:endParaRPr lang="en-US" sz="1000" dirty="0"/>
          </a:p>
        </p:txBody>
      </p:sp>
      <p:sp>
        <p:nvSpPr>
          <p:cNvPr id="28" name="Text 21"/>
          <p:cNvSpPr txBox="1"/>
          <p:nvPr/>
        </p:nvSpPr>
        <p:spPr>
          <a:xfrm>
            <a:off x="1280160" y="3639312"/>
            <a:ext cx="7223760" cy="548640"/>
          </a:xfrm>
          <a:prstGeom prst="rect">
            <a:avLst/>
          </a:prstGeom>
          <a:noFill/>
        </p:spPr>
        <p:txBody>
          <a:bodyPr wrap="square" lIns="0" tIns="0" rIns="0" bIns="0" rtlCol="0" anchor="t"/>
          <a:lstStyle/>
          <a:p>
            <a:pPr marL="0" indent="0">
              <a:spcAft>
                <a:spcPts val="300"/>
              </a:spcAft>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Personal care  ·  meals  ·  mobility  ·  companionship</a:t>
            </a:r>
            <a:endParaRPr lang="en-US" sz="1400" dirty="0"/>
          </a:p>
          <a:p>
            <a:pPr marL="0" indent="0">
              <a:spcAft>
                <a:spcPts val="300"/>
              </a:spcAft>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Observation  ·  reporting concerns  ·  records  ·  care plans</a:t>
            </a:r>
            <a:endParaRPr lang="en-US" sz="1400" dirty="0"/>
          </a:p>
        </p:txBody>
      </p:sp>
      <p:sp>
        <p:nvSpPr>
          <p:cNvPr id="29" name="Text 22"/>
          <p:cNvSpPr txBox="1"/>
          <p:nvPr/>
        </p:nvSpPr>
        <p:spPr>
          <a:xfrm>
            <a:off x="457200" y="4407408"/>
            <a:ext cx="8229600" cy="274320"/>
          </a:xfrm>
          <a:prstGeom prst="rect">
            <a:avLst/>
          </a:prstGeom>
          <a:noFill/>
        </p:spPr>
        <p:txBody>
          <a:bodyPr wrap="square" lIns="0" tIns="0" rIns="0" bIns="0" rtlCol="0" anchor="t"/>
          <a:lstStyle/>
          <a:p>
            <a:pPr marL="0" indent="0">
              <a:buNone/>
            </a:pPr>
            <a:r>
              <a:rPr lang="en-US" sz="1250" i="1" dirty="0">
                <a:solidFill>
                  <a:srgbClr val="5F7480"/>
                </a:solidFill>
                <a:latin typeface="Calibri" panose="020F0502020204030204" pitchFamily="34" charset="0"/>
                <a:ea typeface="Calibri" panose="020F0502020204030204" pitchFamily="34" charset="-122"/>
                <a:cs typeface="Calibri" panose="020F0502020204030204" pitchFamily="34" charset="-120"/>
              </a:rPr>
              <a:t>The starting point for my SWOT is what I can evidence in my current role.</a:t>
            </a:r>
            <a:endParaRPr lang="en-US" sz="1250" dirty="0"/>
          </a:p>
        </p:txBody>
      </p:sp>
      <p:sp>
        <p:nvSpPr>
          <p:cNvPr id="30" name="Text 23"/>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31" name="Text 24"/>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2 / 10</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The Benchmark</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Carebase · Senior Care Assistant – Days · Alderwood Care Home</a:t>
            </a:r>
            <a:endParaRPr lang="en-US" sz="1300" dirty="0"/>
          </a:p>
        </p:txBody>
      </p:sp>
      <p:sp>
        <p:nvSpPr>
          <p:cNvPr id="4" name="Shape 2"/>
          <p:cNvSpPr/>
          <p:nvPr/>
        </p:nvSpPr>
        <p:spPr>
          <a:xfrm>
            <a:off x="457200" y="1325880"/>
            <a:ext cx="4114800" cy="3154680"/>
          </a:xfrm>
          <a:prstGeom prst="roundRect">
            <a:avLst>
              <a:gd name="adj" fmla="val 3478"/>
            </a:avLst>
          </a:prstGeom>
          <a:solidFill>
            <a:srgbClr val="0F3D4C"/>
          </a:solidFill>
          <a:ln w="12700">
            <a:solidFill>
              <a:srgbClr val="0F3D4C"/>
            </a:solidFill>
            <a:prstDash val="solid"/>
          </a:ln>
        </p:spPr>
      </p:sp>
      <p:sp>
        <p:nvSpPr>
          <p:cNvPr id="5" name="Text 3"/>
          <p:cNvSpPr txBox="1"/>
          <p:nvPr/>
        </p:nvSpPr>
        <p:spPr>
          <a:xfrm>
            <a:off x="731520" y="1508760"/>
            <a:ext cx="3200400" cy="228600"/>
          </a:xfrm>
          <a:prstGeom prst="rect">
            <a:avLst/>
          </a:prstGeom>
          <a:noFill/>
        </p:spPr>
        <p:txBody>
          <a:bodyPr wrap="square" lIns="0" tIns="0" rIns="0" bIns="0" rtlCol="0" anchor="t"/>
          <a:lstStyle/>
          <a:p>
            <a:pPr marL="0" indent="0">
              <a:buNone/>
            </a:pPr>
            <a:r>
              <a:rPr lang="en-US" sz="1100" b="1" kern="0" spc="200" dirty="0">
                <a:solidFill>
                  <a:srgbClr val="F26B4F"/>
                </a:solidFill>
                <a:latin typeface="Calibri" panose="020F0502020204030204" pitchFamily="34" charset="0"/>
                <a:ea typeface="Calibri" panose="020F0502020204030204" pitchFamily="34" charset="-122"/>
                <a:cs typeface="Calibri" panose="020F0502020204030204" pitchFamily="34" charset="-120"/>
              </a:rPr>
              <a:t>ROLE REQUIREMENTS</a:t>
            </a:r>
            <a:endParaRPr lang="en-US" sz="1100" dirty="0"/>
          </a:p>
        </p:txBody>
      </p:sp>
      <p:pic>
        <p:nvPicPr>
          <p:cNvPr id="6" name="Image 0" descr="preencoded.png"/>
          <p:cNvPicPr>
            <a:picLocks noChangeAspect="1"/>
          </p:cNvPicPr>
          <p:nvPr/>
        </p:nvPicPr>
        <p:blipFill>
          <a:blip r:embed="rId1"/>
          <a:stretch>
            <a:fillRect/>
          </a:stretch>
        </p:blipFill>
        <p:spPr>
          <a:xfrm>
            <a:off x="731520" y="1892808"/>
            <a:ext cx="182880" cy="182880"/>
          </a:xfrm>
          <a:prstGeom prst="rect">
            <a:avLst/>
          </a:prstGeom>
        </p:spPr>
      </p:pic>
      <p:sp>
        <p:nvSpPr>
          <p:cNvPr id="7" name="Text 4"/>
          <p:cNvSpPr txBox="1"/>
          <p:nvPr/>
        </p:nvSpPr>
        <p:spPr>
          <a:xfrm>
            <a:off x="1051560" y="1874520"/>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Personal care</a:t>
            </a:r>
            <a:endParaRPr lang="en-US" sz="1400" dirty="0"/>
          </a:p>
        </p:txBody>
      </p:sp>
      <p:pic>
        <p:nvPicPr>
          <p:cNvPr id="8" name="Image 1" descr="preencoded.png"/>
          <p:cNvPicPr>
            <a:picLocks noChangeAspect="1"/>
          </p:cNvPicPr>
          <p:nvPr/>
        </p:nvPicPr>
        <p:blipFill>
          <a:blip r:embed="rId1"/>
          <a:stretch>
            <a:fillRect/>
          </a:stretch>
        </p:blipFill>
        <p:spPr>
          <a:xfrm>
            <a:off x="731520" y="2249424"/>
            <a:ext cx="182880" cy="182880"/>
          </a:xfrm>
          <a:prstGeom prst="rect">
            <a:avLst/>
          </a:prstGeom>
        </p:spPr>
      </p:pic>
      <p:sp>
        <p:nvSpPr>
          <p:cNvPr id="9" name="Text 5"/>
          <p:cNvSpPr txBox="1"/>
          <p:nvPr/>
        </p:nvSpPr>
        <p:spPr>
          <a:xfrm>
            <a:off x="1051560" y="2231136"/>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Key-worker relationships</a:t>
            </a:r>
            <a:endParaRPr lang="en-US" sz="1400" dirty="0"/>
          </a:p>
        </p:txBody>
      </p:sp>
      <p:pic>
        <p:nvPicPr>
          <p:cNvPr id="10" name="Image 2" descr="preencoded.png"/>
          <p:cNvPicPr>
            <a:picLocks noChangeAspect="1"/>
          </p:cNvPicPr>
          <p:nvPr/>
        </p:nvPicPr>
        <p:blipFill>
          <a:blip r:embed="rId1"/>
          <a:stretch>
            <a:fillRect/>
          </a:stretch>
        </p:blipFill>
        <p:spPr>
          <a:xfrm>
            <a:off x="731520" y="2606040"/>
            <a:ext cx="182880" cy="182880"/>
          </a:xfrm>
          <a:prstGeom prst="rect">
            <a:avLst/>
          </a:prstGeom>
        </p:spPr>
      </p:pic>
      <p:sp>
        <p:nvSpPr>
          <p:cNvPr id="11" name="Text 6"/>
          <p:cNvSpPr txBox="1"/>
          <p:nvPr/>
        </p:nvSpPr>
        <p:spPr>
          <a:xfrm>
            <a:off x="1051560" y="2587752"/>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Electronic care plans</a:t>
            </a:r>
            <a:endParaRPr lang="en-US" sz="1400" dirty="0"/>
          </a:p>
        </p:txBody>
      </p:sp>
      <p:pic>
        <p:nvPicPr>
          <p:cNvPr id="12" name="Image 3" descr="preencoded.png"/>
          <p:cNvPicPr>
            <a:picLocks noChangeAspect="1"/>
          </p:cNvPicPr>
          <p:nvPr/>
        </p:nvPicPr>
        <p:blipFill>
          <a:blip r:embed="rId1"/>
          <a:stretch>
            <a:fillRect/>
          </a:stretch>
        </p:blipFill>
        <p:spPr>
          <a:xfrm>
            <a:off x="731520" y="2962656"/>
            <a:ext cx="182880" cy="182880"/>
          </a:xfrm>
          <a:prstGeom prst="rect">
            <a:avLst/>
          </a:prstGeom>
        </p:spPr>
      </p:pic>
      <p:sp>
        <p:nvSpPr>
          <p:cNvPr id="13" name="Text 7"/>
          <p:cNvSpPr txBox="1"/>
          <p:nvPr/>
        </p:nvSpPr>
        <p:spPr>
          <a:xfrm>
            <a:off x="1051560" y="2944368"/>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Formal supervision of junior staff</a:t>
            </a:r>
            <a:endParaRPr lang="en-US" sz="1400" dirty="0"/>
          </a:p>
        </p:txBody>
      </p:sp>
      <p:pic>
        <p:nvPicPr>
          <p:cNvPr id="14" name="Image 4" descr="preencoded.png"/>
          <p:cNvPicPr>
            <a:picLocks noChangeAspect="1"/>
          </p:cNvPicPr>
          <p:nvPr/>
        </p:nvPicPr>
        <p:blipFill>
          <a:blip r:embed="rId1"/>
          <a:stretch>
            <a:fillRect/>
          </a:stretch>
        </p:blipFill>
        <p:spPr>
          <a:xfrm>
            <a:off x="731520" y="3319272"/>
            <a:ext cx="182880" cy="182880"/>
          </a:xfrm>
          <a:prstGeom prst="rect">
            <a:avLst/>
          </a:prstGeom>
        </p:spPr>
      </p:pic>
      <p:sp>
        <p:nvSpPr>
          <p:cNvPr id="15" name="Text 8"/>
          <p:cNvSpPr txBox="1"/>
          <p:nvPr/>
        </p:nvSpPr>
        <p:spPr>
          <a:xfrm>
            <a:off x="1051560" y="3300984"/>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Wellbeing awareness</a:t>
            </a:r>
            <a:endParaRPr lang="en-US" sz="1400" dirty="0"/>
          </a:p>
        </p:txBody>
      </p:sp>
      <p:pic>
        <p:nvPicPr>
          <p:cNvPr id="16" name="Image 5" descr="preencoded.png"/>
          <p:cNvPicPr>
            <a:picLocks noChangeAspect="1"/>
          </p:cNvPicPr>
          <p:nvPr/>
        </p:nvPicPr>
        <p:blipFill>
          <a:blip r:embed="rId1"/>
          <a:stretch>
            <a:fillRect/>
          </a:stretch>
        </p:blipFill>
        <p:spPr>
          <a:xfrm>
            <a:off x="731520" y="3675888"/>
            <a:ext cx="182880" cy="182880"/>
          </a:xfrm>
          <a:prstGeom prst="rect">
            <a:avLst/>
          </a:prstGeom>
        </p:spPr>
      </p:pic>
      <p:sp>
        <p:nvSpPr>
          <p:cNvPr id="17" name="Text 9"/>
          <p:cNvSpPr txBox="1"/>
          <p:nvPr/>
        </p:nvSpPr>
        <p:spPr>
          <a:xfrm>
            <a:off x="1051560" y="3657600"/>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Health &amp; Safety / COSHH</a:t>
            </a:r>
            <a:endParaRPr lang="en-US" sz="1400" dirty="0"/>
          </a:p>
        </p:txBody>
      </p:sp>
      <p:pic>
        <p:nvPicPr>
          <p:cNvPr id="18" name="Image 6" descr="preencoded.png"/>
          <p:cNvPicPr>
            <a:picLocks noChangeAspect="1"/>
          </p:cNvPicPr>
          <p:nvPr/>
        </p:nvPicPr>
        <p:blipFill>
          <a:blip r:embed="rId1"/>
          <a:stretch>
            <a:fillRect/>
          </a:stretch>
        </p:blipFill>
        <p:spPr>
          <a:xfrm>
            <a:off x="731520" y="4032504"/>
            <a:ext cx="182880" cy="182880"/>
          </a:xfrm>
          <a:prstGeom prst="rect">
            <a:avLst/>
          </a:prstGeom>
        </p:spPr>
      </p:pic>
      <p:sp>
        <p:nvSpPr>
          <p:cNvPr id="19" name="Text 10"/>
          <p:cNvSpPr txBox="1"/>
          <p:nvPr/>
        </p:nvSpPr>
        <p:spPr>
          <a:xfrm>
            <a:off x="1051560" y="4014216"/>
            <a:ext cx="3291840" cy="22860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Teamwork &amp; compassion</a:t>
            </a:r>
            <a:endParaRPr lang="en-US" sz="1400" dirty="0"/>
          </a:p>
        </p:txBody>
      </p:sp>
      <p:sp>
        <p:nvSpPr>
          <p:cNvPr id="29" name="Shape 20"/>
          <p:cNvSpPr/>
          <p:nvPr/>
        </p:nvSpPr>
        <p:spPr>
          <a:xfrm>
            <a:off x="4754880" y="2926080"/>
            <a:ext cx="3931920" cy="1554480"/>
          </a:xfrm>
          <a:prstGeom prst="roundRect">
            <a:avLst>
              <a:gd name="adj" fmla="val 7059"/>
            </a:avLst>
          </a:prstGeom>
          <a:solidFill>
            <a:srgbClr val="E3F1EF"/>
          </a:solidFill>
          <a:ln w="12700">
            <a:solidFill>
              <a:srgbClr val="E3F1EF"/>
            </a:solidFill>
            <a:prstDash val="solid"/>
          </a:ln>
        </p:spPr>
      </p:sp>
      <p:sp>
        <p:nvSpPr>
          <p:cNvPr id="30" name="Text 21"/>
          <p:cNvSpPr txBox="1"/>
          <p:nvPr/>
        </p:nvSpPr>
        <p:spPr>
          <a:xfrm>
            <a:off x="4983480" y="3063240"/>
            <a:ext cx="3200400" cy="201168"/>
          </a:xfrm>
          <a:prstGeom prst="rect">
            <a:avLst/>
          </a:prstGeom>
          <a:noFill/>
        </p:spPr>
        <p:txBody>
          <a:bodyPr wrap="square" lIns="0" tIns="0" rIns="0" bIns="0" rtlCol="0" anchor="t"/>
          <a:lstStyle/>
          <a:p>
            <a:pPr marL="0" indent="0">
              <a:buNone/>
            </a:pPr>
            <a:r>
              <a:rPr lang="en-US" sz="1000" b="1" kern="0" spc="200" dirty="0">
                <a:solidFill>
                  <a:srgbClr val="1F8A8A"/>
                </a:solidFill>
                <a:latin typeface="Calibri" panose="020F0502020204030204" pitchFamily="34" charset="0"/>
                <a:ea typeface="Calibri" panose="020F0502020204030204" pitchFamily="34" charset="-122"/>
                <a:cs typeface="Calibri" panose="020F0502020204030204" pitchFamily="34" charset="-120"/>
              </a:rPr>
              <a:t>DEVELOPMENT OFFERED</a:t>
            </a:r>
            <a:endParaRPr lang="en-US" sz="1000" dirty="0"/>
          </a:p>
        </p:txBody>
      </p:sp>
      <p:pic>
        <p:nvPicPr>
          <p:cNvPr id="31" name="Image 7" descr="preencoded.png"/>
          <p:cNvPicPr>
            <a:picLocks noChangeAspect="1"/>
          </p:cNvPicPr>
          <p:nvPr/>
        </p:nvPicPr>
        <p:blipFill>
          <a:blip r:embed="rId2"/>
          <a:stretch>
            <a:fillRect/>
          </a:stretch>
        </p:blipFill>
        <p:spPr>
          <a:xfrm>
            <a:off x="4983480" y="3383280"/>
            <a:ext cx="173736" cy="173736"/>
          </a:xfrm>
          <a:prstGeom prst="rect">
            <a:avLst/>
          </a:prstGeom>
        </p:spPr>
      </p:pic>
      <p:sp>
        <p:nvSpPr>
          <p:cNvPr id="32" name="Text 22"/>
          <p:cNvSpPr txBox="1"/>
          <p:nvPr/>
        </p:nvSpPr>
        <p:spPr>
          <a:xfrm>
            <a:off x="5285232" y="3364992"/>
            <a:ext cx="3200400" cy="228600"/>
          </a:xfrm>
          <a:prstGeom prst="rect">
            <a:avLst/>
          </a:prstGeom>
          <a:noFill/>
        </p:spPr>
        <p:txBody>
          <a:bodyPr wrap="square" lIns="0" tIns="0" rIns="0" bIns="0" rtlCol="0" anchor="ctr"/>
          <a:lstStyle/>
          <a:p>
            <a:pPr marL="0" indent="0">
              <a:buNone/>
            </a:pPr>
            <a:r>
              <a:rPr lang="en-US" sz="1350" dirty="0">
                <a:solidFill>
                  <a:srgbClr val="1B2B33"/>
                </a:solidFill>
                <a:latin typeface="Calibri" panose="020F0502020204030204" pitchFamily="34" charset="0"/>
                <a:ea typeface="Calibri" panose="020F0502020204030204" pitchFamily="34" charset="-122"/>
                <a:cs typeface="Calibri" panose="020F0502020204030204" pitchFamily="34" charset="-120"/>
              </a:rPr>
              <a:t>Comprehensive training</a:t>
            </a:r>
            <a:endParaRPr lang="en-US" sz="1350" dirty="0"/>
          </a:p>
        </p:txBody>
      </p:sp>
      <p:pic>
        <p:nvPicPr>
          <p:cNvPr id="33" name="Image 8" descr="preencoded.png"/>
          <p:cNvPicPr>
            <a:picLocks noChangeAspect="1"/>
          </p:cNvPicPr>
          <p:nvPr/>
        </p:nvPicPr>
        <p:blipFill>
          <a:blip r:embed="rId2"/>
          <a:stretch>
            <a:fillRect/>
          </a:stretch>
        </p:blipFill>
        <p:spPr>
          <a:xfrm>
            <a:off x="4983480" y="3712464"/>
            <a:ext cx="173736" cy="173736"/>
          </a:xfrm>
          <a:prstGeom prst="rect">
            <a:avLst/>
          </a:prstGeom>
        </p:spPr>
      </p:pic>
      <p:sp>
        <p:nvSpPr>
          <p:cNvPr id="34" name="Text 23"/>
          <p:cNvSpPr txBox="1"/>
          <p:nvPr/>
        </p:nvSpPr>
        <p:spPr>
          <a:xfrm>
            <a:off x="5285232" y="3694176"/>
            <a:ext cx="3200400" cy="228600"/>
          </a:xfrm>
          <a:prstGeom prst="rect">
            <a:avLst/>
          </a:prstGeom>
          <a:noFill/>
        </p:spPr>
        <p:txBody>
          <a:bodyPr wrap="square" lIns="0" tIns="0" rIns="0" bIns="0" rtlCol="0" anchor="ctr"/>
          <a:lstStyle/>
          <a:p>
            <a:pPr marL="0" indent="0">
              <a:buNone/>
            </a:pPr>
            <a:r>
              <a:rPr lang="en-US" sz="1350" dirty="0">
                <a:solidFill>
                  <a:srgbClr val="1B2B33"/>
                </a:solidFill>
                <a:latin typeface="Calibri" panose="020F0502020204030204" pitchFamily="34" charset="0"/>
                <a:ea typeface="Calibri" panose="020F0502020204030204" pitchFamily="34" charset="-122"/>
                <a:cs typeface="Calibri" panose="020F0502020204030204" pitchFamily="34" charset="-120"/>
              </a:rPr>
              <a:t>Career development opportunities</a:t>
            </a:r>
            <a:endParaRPr lang="en-US" sz="1350" dirty="0"/>
          </a:p>
        </p:txBody>
      </p:sp>
      <p:pic>
        <p:nvPicPr>
          <p:cNvPr id="35" name="Image 9" descr="preencoded.png"/>
          <p:cNvPicPr>
            <a:picLocks noChangeAspect="1"/>
          </p:cNvPicPr>
          <p:nvPr/>
        </p:nvPicPr>
        <p:blipFill>
          <a:blip r:embed="rId2"/>
          <a:stretch>
            <a:fillRect/>
          </a:stretch>
        </p:blipFill>
        <p:spPr>
          <a:xfrm>
            <a:off x="4983480" y="4041648"/>
            <a:ext cx="173736" cy="173736"/>
          </a:xfrm>
          <a:prstGeom prst="rect">
            <a:avLst/>
          </a:prstGeom>
        </p:spPr>
      </p:pic>
      <p:sp>
        <p:nvSpPr>
          <p:cNvPr id="36" name="Text 24"/>
          <p:cNvSpPr txBox="1"/>
          <p:nvPr/>
        </p:nvSpPr>
        <p:spPr>
          <a:xfrm>
            <a:off x="5285232" y="4023360"/>
            <a:ext cx="3200400" cy="228600"/>
          </a:xfrm>
          <a:prstGeom prst="rect">
            <a:avLst/>
          </a:prstGeom>
          <a:noFill/>
        </p:spPr>
        <p:txBody>
          <a:bodyPr wrap="square" lIns="0" tIns="0" rIns="0" bIns="0" rtlCol="0" anchor="ctr"/>
          <a:lstStyle/>
          <a:p>
            <a:pPr marL="0" indent="0">
              <a:buNone/>
            </a:pPr>
            <a:r>
              <a:rPr lang="en-US" sz="1350" dirty="0">
                <a:solidFill>
                  <a:srgbClr val="1B2B33"/>
                </a:solidFill>
                <a:latin typeface="Calibri" panose="020F0502020204030204" pitchFamily="34" charset="0"/>
                <a:ea typeface="Calibri" panose="020F0502020204030204" pitchFamily="34" charset="-122"/>
                <a:cs typeface="Calibri" panose="020F0502020204030204" pitchFamily="34" charset="-120"/>
              </a:rPr>
              <a:t>Supportive team environment</a:t>
            </a:r>
            <a:endParaRPr lang="en-US" sz="1350" dirty="0"/>
          </a:p>
        </p:txBody>
      </p:sp>
      <p:sp>
        <p:nvSpPr>
          <p:cNvPr id="37" name="Text 25"/>
          <p:cNvSpPr txBox="1"/>
          <p:nvPr/>
        </p:nvSpPr>
        <p:spPr>
          <a:xfrm>
            <a:off x="457200" y="4572000"/>
            <a:ext cx="8229600" cy="182880"/>
          </a:xfrm>
          <a:prstGeom prst="rect">
            <a:avLst/>
          </a:prstGeom>
          <a:noFill/>
        </p:spPr>
        <p:txBody>
          <a:bodyPr wrap="square" lIns="0" tIns="0" rIns="0" bIns="0" rtlCol="0" anchor="t"/>
          <a:lstStyle/>
          <a:p>
            <a:pPr marL="0" indent="0">
              <a:buNone/>
            </a:pPr>
            <a:r>
              <a:rPr lang="en-US" sz="950" dirty="0">
                <a:solidFill>
                  <a:srgbClr val="5F7480"/>
                </a:solidFill>
                <a:latin typeface="Calibri" panose="020F0502020204030204" pitchFamily="34" charset="0"/>
                <a:ea typeface="Calibri" panose="020F0502020204030204" pitchFamily="34" charset="-122"/>
                <a:cs typeface="Calibri" panose="020F0502020204030204" pitchFamily="34" charset="-120"/>
              </a:rPr>
              <a:t>Live vacancy: careers.carebase.org.uk/jobs/job/Senior-Care-Assistant-Days/1432</a:t>
            </a:r>
            <a:endParaRPr lang="en-US" sz="950" dirty="0"/>
          </a:p>
        </p:txBody>
      </p:sp>
      <p:sp>
        <p:nvSpPr>
          <p:cNvPr id="38" name="Text 26"/>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39" name="Text 27"/>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3 / 10</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Shape 0"/>
          <p:cNvSpPr/>
          <p:nvPr/>
        </p:nvSpPr>
        <p:spPr>
          <a:xfrm>
            <a:off x="0" y="0"/>
            <a:ext cx="3200400" cy="5143500"/>
          </a:xfrm>
          <a:prstGeom prst="rect">
            <a:avLst/>
          </a:prstGeom>
          <a:solidFill>
            <a:srgbClr val="0F3D4C"/>
          </a:solidFill>
          <a:ln w="12700">
            <a:solidFill>
              <a:srgbClr val="0F3D4C"/>
            </a:solidFill>
            <a:prstDash val="solid"/>
          </a:ln>
        </p:spPr>
      </p:sp>
      <p:sp>
        <p:nvSpPr>
          <p:cNvPr id="3" name="Shape 1"/>
          <p:cNvSpPr/>
          <p:nvPr/>
        </p:nvSpPr>
        <p:spPr>
          <a:xfrm>
            <a:off x="-822960" y="3017520"/>
            <a:ext cx="2926080" cy="2926080"/>
          </a:xfrm>
          <a:prstGeom prst="ellipse">
            <a:avLst/>
          </a:prstGeom>
          <a:solidFill>
            <a:srgbClr val="1F8A8A">
              <a:alpha val="40000"/>
            </a:srgbClr>
          </a:solidFill>
          <a:ln w="12700">
            <a:solidFill>
              <a:srgbClr val="1F8A8A"/>
            </a:solidFill>
            <a:prstDash val="solid"/>
          </a:ln>
        </p:spPr>
      </p:sp>
      <p:sp>
        <p:nvSpPr>
          <p:cNvPr id="4" name="Shape 2"/>
          <p:cNvSpPr/>
          <p:nvPr/>
        </p:nvSpPr>
        <p:spPr>
          <a:xfrm>
            <a:off x="457200" y="548640"/>
            <a:ext cx="731520" cy="731520"/>
          </a:xfrm>
          <a:prstGeom prst="ellipse">
            <a:avLst/>
          </a:prstGeom>
          <a:solidFill>
            <a:srgbClr val="F26B4F"/>
          </a:solidFill>
          <a:ln w="12700">
            <a:solidFill>
              <a:srgbClr val="F26B4F"/>
            </a:solidFill>
            <a:prstDash val="solid"/>
          </a:ln>
        </p:spPr>
      </p:sp>
      <p:pic>
        <p:nvPicPr>
          <p:cNvPr id="5" name="Image 0" descr="preencoded.png"/>
          <p:cNvPicPr>
            <a:picLocks noChangeAspect="1"/>
          </p:cNvPicPr>
          <p:nvPr/>
        </p:nvPicPr>
        <p:blipFill>
          <a:blip r:embed="rId1"/>
          <a:stretch>
            <a:fillRect/>
          </a:stretch>
        </p:blipFill>
        <p:spPr>
          <a:xfrm>
            <a:off x="640080" y="731520"/>
            <a:ext cx="365760" cy="365760"/>
          </a:xfrm>
          <a:prstGeom prst="rect">
            <a:avLst/>
          </a:prstGeom>
        </p:spPr>
      </p:pic>
      <p:sp>
        <p:nvSpPr>
          <p:cNvPr id="6" name="Text 3"/>
          <p:cNvSpPr txBox="1"/>
          <p:nvPr/>
        </p:nvSpPr>
        <p:spPr>
          <a:xfrm>
            <a:off x="457200" y="1463040"/>
            <a:ext cx="2560320" cy="640080"/>
          </a:xfrm>
          <a:prstGeom prst="rect">
            <a:avLst/>
          </a:prstGeom>
          <a:noFill/>
        </p:spPr>
        <p:txBody>
          <a:bodyPr wrap="square" lIns="0" tIns="0" rIns="0" bIns="0" rtlCol="0" anchor="ctr"/>
          <a:lstStyle/>
          <a:p>
            <a:pPr marL="0" indent="0">
              <a:buNone/>
            </a:pPr>
            <a:r>
              <a:rPr lang="en-US" sz="3200" b="1" dirty="0">
                <a:solidFill>
                  <a:srgbClr val="FFFFFF"/>
                </a:solidFill>
                <a:latin typeface="Cambria" panose="02040503050406030204" pitchFamily="34" charset="0"/>
                <a:ea typeface="Cambria" panose="02040503050406030204" pitchFamily="34" charset="-122"/>
                <a:cs typeface="Cambria" panose="02040503050406030204" pitchFamily="34" charset="-120"/>
              </a:rPr>
              <a:t>Strengths</a:t>
            </a:r>
            <a:endParaRPr lang="en-US" sz="3200" dirty="0"/>
          </a:p>
        </p:txBody>
      </p:sp>
      <p:sp>
        <p:nvSpPr>
          <p:cNvPr id="7" name="Text 4"/>
          <p:cNvSpPr txBox="1"/>
          <p:nvPr/>
        </p:nvSpPr>
        <p:spPr>
          <a:xfrm>
            <a:off x="457200" y="2194560"/>
            <a:ext cx="2377440" cy="731520"/>
          </a:xfrm>
          <a:prstGeom prst="rect">
            <a:avLst/>
          </a:prstGeom>
          <a:noFill/>
        </p:spPr>
        <p:txBody>
          <a:bodyPr wrap="square" lIns="0" tIns="0" rIns="0" bIns="0" rtlCol="0" anchor="t"/>
          <a:lstStyle/>
          <a:p>
            <a:pPr marL="0" indent="0">
              <a:buNone/>
            </a:pPr>
            <a:r>
              <a:rPr lang="en-US" sz="1400" i="1" dirty="0">
                <a:solidFill>
                  <a:srgbClr val="BFE3DF"/>
                </a:solidFill>
                <a:latin typeface="Calibri" panose="020F0502020204030204" pitchFamily="34" charset="0"/>
                <a:ea typeface="Calibri" panose="020F0502020204030204" pitchFamily="34" charset="-122"/>
                <a:cs typeface="Calibri" panose="020F0502020204030204" pitchFamily="34" charset="-120"/>
              </a:rPr>
              <a:t>Where my current experience already aligns</a:t>
            </a:r>
            <a:endParaRPr lang="en-US" sz="1400" dirty="0"/>
          </a:p>
        </p:txBody>
      </p:sp>
      <p:sp>
        <p:nvSpPr>
          <p:cNvPr id="8" name="Text 5"/>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BFE3DF"/>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9" name="Text 6"/>
          <p:cNvSpPr txBox="1"/>
          <p:nvPr/>
        </p:nvSpPr>
        <p:spPr>
          <a:xfrm>
            <a:off x="2011680" y="4828032"/>
            <a:ext cx="914400" cy="182880"/>
          </a:xfrm>
          <a:prstGeom prst="rect">
            <a:avLst/>
          </a:prstGeom>
          <a:noFill/>
        </p:spPr>
        <p:txBody>
          <a:bodyPr wrap="square" lIns="0" tIns="0" rIns="0" bIns="0" rtlCol="0" anchor="t"/>
          <a:lstStyle/>
          <a:p>
            <a:pPr marL="0" indent="0" algn="r">
              <a:buNone/>
            </a:pPr>
            <a:r>
              <a:rPr lang="en-US" sz="900" dirty="0">
                <a:solidFill>
                  <a:srgbClr val="BFE3DF"/>
                </a:solidFill>
                <a:latin typeface="Calibri" panose="020F0502020204030204" pitchFamily="34" charset="0"/>
                <a:ea typeface="Calibri" panose="020F0502020204030204" pitchFamily="34" charset="-122"/>
                <a:cs typeface="Calibri" panose="020F0502020204030204" pitchFamily="34" charset="-120"/>
              </a:rPr>
              <a:t>5 / 10</a:t>
            </a:r>
            <a:endParaRPr lang="en-US" sz="900" dirty="0"/>
          </a:p>
        </p:txBody>
      </p:sp>
      <p:sp>
        <p:nvSpPr>
          <p:cNvPr id="10" name="Shape 7"/>
          <p:cNvSpPr/>
          <p:nvPr/>
        </p:nvSpPr>
        <p:spPr>
          <a:xfrm>
            <a:off x="3611880" y="457200"/>
            <a:ext cx="5074920" cy="694944"/>
          </a:xfrm>
          <a:prstGeom prst="roundRect">
            <a:avLst>
              <a:gd name="adj" fmla="val 15789"/>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1" name="Shape 8"/>
          <p:cNvSpPr/>
          <p:nvPr/>
        </p:nvSpPr>
        <p:spPr>
          <a:xfrm>
            <a:off x="3794760" y="566928"/>
            <a:ext cx="475488" cy="475488"/>
          </a:xfrm>
          <a:prstGeom prst="ellipse">
            <a:avLst/>
          </a:prstGeom>
          <a:solidFill>
            <a:srgbClr val="1F8A8A"/>
          </a:solidFill>
          <a:ln w="12700">
            <a:solidFill>
              <a:srgbClr val="1F8A8A"/>
            </a:solidFill>
            <a:prstDash val="solid"/>
          </a:ln>
        </p:spPr>
      </p:sp>
      <p:pic>
        <p:nvPicPr>
          <p:cNvPr id="12" name="Image 1" descr="preencoded.png"/>
          <p:cNvPicPr>
            <a:picLocks noChangeAspect="1"/>
          </p:cNvPicPr>
          <p:nvPr/>
        </p:nvPicPr>
        <p:blipFill>
          <a:blip r:embed="rId2"/>
          <a:stretch>
            <a:fillRect/>
          </a:stretch>
        </p:blipFill>
        <p:spPr>
          <a:xfrm>
            <a:off x="3913632" y="685800"/>
            <a:ext cx="237744" cy="237744"/>
          </a:xfrm>
          <a:prstGeom prst="rect">
            <a:avLst/>
          </a:prstGeom>
        </p:spPr>
      </p:pic>
      <p:sp>
        <p:nvSpPr>
          <p:cNvPr id="13" name="Text 9"/>
          <p:cNvSpPr txBox="1"/>
          <p:nvPr/>
        </p:nvSpPr>
        <p:spPr>
          <a:xfrm>
            <a:off x="4480560" y="548640"/>
            <a:ext cx="4023360" cy="274320"/>
          </a:xfrm>
          <a:prstGeom prst="rect">
            <a:avLst/>
          </a:prstGeom>
          <a:noFill/>
        </p:spPr>
        <p:txBody>
          <a:bodyPr wrap="square" lIns="0" tIns="0" rIns="0" bIns="0" rtlCol="0" anchor="t"/>
          <a:lstStyle/>
          <a:p>
            <a:pPr marL="0" indent="0">
              <a:buNone/>
            </a:pPr>
            <a:r>
              <a:rPr lang="en-US" sz="1600" b="1" dirty="0">
                <a:solidFill>
                  <a:srgbClr val="0F3D4C"/>
                </a:solidFill>
                <a:latin typeface="Calibri" panose="020F0502020204030204" pitchFamily="34" charset="0"/>
                <a:ea typeface="Calibri" panose="020F0502020204030204" pitchFamily="34" charset="-122"/>
                <a:cs typeface="Calibri" panose="020F0502020204030204" pitchFamily="34" charset="-120"/>
              </a:rPr>
              <a:t>Communication</a:t>
            </a:r>
            <a:endParaRPr lang="en-US" sz="1600" dirty="0"/>
          </a:p>
        </p:txBody>
      </p:sp>
      <p:sp>
        <p:nvSpPr>
          <p:cNvPr id="14" name="Text 10"/>
          <p:cNvSpPr txBox="1"/>
          <p:nvPr/>
        </p:nvSpPr>
        <p:spPr>
          <a:xfrm>
            <a:off x="4480560" y="822960"/>
            <a:ext cx="4023360" cy="228600"/>
          </a:xfrm>
          <a:prstGeom prst="rect">
            <a:avLst/>
          </a:prstGeom>
          <a:noFill/>
        </p:spPr>
        <p:txBody>
          <a:bodyPr wrap="square" lIns="0" tIns="0" rIns="0" bIns="0" rtlCol="0" anchor="t"/>
          <a:lstStyle/>
          <a:p>
            <a:pPr marL="0" indent="0">
              <a:buNone/>
            </a:pPr>
            <a:r>
              <a:rPr lang="en-US" sz="1250" dirty="0">
                <a:solidFill>
                  <a:srgbClr val="5F7480"/>
                </a:solidFill>
                <a:latin typeface="Calibri" panose="020F0502020204030204" pitchFamily="34" charset="0"/>
                <a:ea typeface="Calibri" panose="020F0502020204030204" pitchFamily="34" charset="-122"/>
                <a:cs typeface="Calibri" panose="020F0502020204030204" pitchFamily="34" charset="-120"/>
              </a:rPr>
              <a:t>Relationships &amp; reporting</a:t>
            </a:r>
            <a:endParaRPr lang="en-US" sz="1250" dirty="0"/>
          </a:p>
        </p:txBody>
      </p:sp>
      <p:sp>
        <p:nvSpPr>
          <p:cNvPr id="15" name="Shape 11"/>
          <p:cNvSpPr/>
          <p:nvPr/>
        </p:nvSpPr>
        <p:spPr>
          <a:xfrm>
            <a:off x="3611880" y="1280160"/>
            <a:ext cx="5074920" cy="694944"/>
          </a:xfrm>
          <a:prstGeom prst="roundRect">
            <a:avLst>
              <a:gd name="adj" fmla="val 15789"/>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6" name="Shape 12"/>
          <p:cNvSpPr/>
          <p:nvPr/>
        </p:nvSpPr>
        <p:spPr>
          <a:xfrm>
            <a:off x="3794760" y="1389888"/>
            <a:ext cx="475488" cy="475488"/>
          </a:xfrm>
          <a:prstGeom prst="ellipse">
            <a:avLst/>
          </a:prstGeom>
          <a:solidFill>
            <a:srgbClr val="1F8A8A"/>
          </a:solidFill>
          <a:ln w="12700">
            <a:solidFill>
              <a:srgbClr val="1F8A8A"/>
            </a:solidFill>
            <a:prstDash val="solid"/>
          </a:ln>
        </p:spPr>
      </p:sp>
      <p:pic>
        <p:nvPicPr>
          <p:cNvPr id="17" name="Image 2" descr="preencoded.png"/>
          <p:cNvPicPr>
            <a:picLocks noChangeAspect="1"/>
          </p:cNvPicPr>
          <p:nvPr/>
        </p:nvPicPr>
        <p:blipFill>
          <a:blip r:embed="rId3"/>
          <a:stretch>
            <a:fillRect/>
          </a:stretch>
        </p:blipFill>
        <p:spPr>
          <a:xfrm>
            <a:off x="3913632" y="1508760"/>
            <a:ext cx="237744" cy="237744"/>
          </a:xfrm>
          <a:prstGeom prst="rect">
            <a:avLst/>
          </a:prstGeom>
        </p:spPr>
      </p:pic>
      <p:sp>
        <p:nvSpPr>
          <p:cNvPr id="18" name="Text 13"/>
          <p:cNvSpPr txBox="1"/>
          <p:nvPr/>
        </p:nvSpPr>
        <p:spPr>
          <a:xfrm>
            <a:off x="4480560" y="1371600"/>
            <a:ext cx="4023360" cy="274320"/>
          </a:xfrm>
          <a:prstGeom prst="rect">
            <a:avLst/>
          </a:prstGeom>
          <a:noFill/>
        </p:spPr>
        <p:txBody>
          <a:bodyPr wrap="square" lIns="0" tIns="0" rIns="0" bIns="0" rtlCol="0" anchor="t"/>
          <a:lstStyle/>
          <a:p>
            <a:pPr marL="0" indent="0">
              <a:buNone/>
            </a:pPr>
            <a:r>
              <a:rPr lang="en-US" sz="1600" b="1" dirty="0">
                <a:solidFill>
                  <a:srgbClr val="0F3D4C"/>
                </a:solidFill>
                <a:latin typeface="Calibri" panose="020F0502020204030204" pitchFamily="34" charset="0"/>
                <a:ea typeface="Calibri" panose="020F0502020204030204" pitchFamily="34" charset="-122"/>
                <a:cs typeface="Calibri" panose="020F0502020204030204" pitchFamily="34" charset="-120"/>
              </a:rPr>
              <a:t>Person-centred care</a:t>
            </a:r>
            <a:endParaRPr lang="en-US" sz="1600" dirty="0"/>
          </a:p>
        </p:txBody>
      </p:sp>
      <p:sp>
        <p:nvSpPr>
          <p:cNvPr id="19" name="Text 14"/>
          <p:cNvSpPr txBox="1"/>
          <p:nvPr/>
        </p:nvSpPr>
        <p:spPr>
          <a:xfrm>
            <a:off x="4480560" y="1645920"/>
            <a:ext cx="4023360" cy="228600"/>
          </a:xfrm>
          <a:prstGeom prst="rect">
            <a:avLst/>
          </a:prstGeom>
          <a:noFill/>
        </p:spPr>
        <p:txBody>
          <a:bodyPr wrap="square" lIns="0" tIns="0" rIns="0" bIns="0" rtlCol="0" anchor="t"/>
          <a:lstStyle/>
          <a:p>
            <a:pPr marL="0" indent="0">
              <a:buNone/>
            </a:pPr>
            <a:r>
              <a:rPr lang="en-US" sz="1250" dirty="0">
                <a:solidFill>
                  <a:srgbClr val="5F7480"/>
                </a:solidFill>
                <a:latin typeface="Calibri" panose="020F0502020204030204" pitchFamily="34" charset="0"/>
                <a:ea typeface="Calibri" panose="020F0502020204030204" pitchFamily="34" charset="-122"/>
                <a:cs typeface="Calibri" panose="020F0502020204030204" pitchFamily="34" charset="-120"/>
              </a:rPr>
              <a:t>Choice, dignity &amp; routines</a:t>
            </a:r>
            <a:endParaRPr lang="en-US" sz="1250" dirty="0"/>
          </a:p>
        </p:txBody>
      </p:sp>
      <p:sp>
        <p:nvSpPr>
          <p:cNvPr id="20" name="Shape 15"/>
          <p:cNvSpPr/>
          <p:nvPr/>
        </p:nvSpPr>
        <p:spPr>
          <a:xfrm>
            <a:off x="3611880" y="2103120"/>
            <a:ext cx="5074920" cy="694944"/>
          </a:xfrm>
          <a:prstGeom prst="roundRect">
            <a:avLst>
              <a:gd name="adj" fmla="val 15789"/>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1" name="Shape 16"/>
          <p:cNvSpPr/>
          <p:nvPr/>
        </p:nvSpPr>
        <p:spPr>
          <a:xfrm>
            <a:off x="3794760" y="2212848"/>
            <a:ext cx="475488" cy="475488"/>
          </a:xfrm>
          <a:prstGeom prst="ellipse">
            <a:avLst/>
          </a:prstGeom>
          <a:solidFill>
            <a:srgbClr val="1F8A8A"/>
          </a:solidFill>
          <a:ln w="12700">
            <a:solidFill>
              <a:srgbClr val="1F8A8A"/>
            </a:solidFill>
            <a:prstDash val="solid"/>
          </a:ln>
        </p:spPr>
      </p:sp>
      <p:pic>
        <p:nvPicPr>
          <p:cNvPr id="22" name="Image 3" descr="preencoded.png"/>
          <p:cNvPicPr>
            <a:picLocks noChangeAspect="1"/>
          </p:cNvPicPr>
          <p:nvPr/>
        </p:nvPicPr>
        <p:blipFill>
          <a:blip r:embed="rId4"/>
          <a:stretch>
            <a:fillRect/>
          </a:stretch>
        </p:blipFill>
        <p:spPr>
          <a:xfrm>
            <a:off x="3913632" y="2331720"/>
            <a:ext cx="237744" cy="237744"/>
          </a:xfrm>
          <a:prstGeom prst="rect">
            <a:avLst/>
          </a:prstGeom>
        </p:spPr>
      </p:pic>
      <p:sp>
        <p:nvSpPr>
          <p:cNvPr id="23" name="Text 17"/>
          <p:cNvSpPr txBox="1"/>
          <p:nvPr/>
        </p:nvSpPr>
        <p:spPr>
          <a:xfrm>
            <a:off x="4480560" y="2194560"/>
            <a:ext cx="4023360" cy="274320"/>
          </a:xfrm>
          <a:prstGeom prst="rect">
            <a:avLst/>
          </a:prstGeom>
          <a:noFill/>
        </p:spPr>
        <p:txBody>
          <a:bodyPr wrap="square" lIns="0" tIns="0" rIns="0" bIns="0" rtlCol="0" anchor="t"/>
          <a:lstStyle/>
          <a:p>
            <a:pPr marL="0" indent="0">
              <a:buNone/>
            </a:pPr>
            <a:r>
              <a:rPr lang="en-US" sz="1600" b="1" dirty="0">
                <a:solidFill>
                  <a:srgbClr val="0F3D4C"/>
                </a:solidFill>
                <a:latin typeface="Calibri" panose="020F0502020204030204" pitchFamily="34" charset="0"/>
                <a:ea typeface="Calibri" panose="020F0502020204030204" pitchFamily="34" charset="-122"/>
                <a:cs typeface="Calibri" panose="020F0502020204030204" pitchFamily="34" charset="-120"/>
              </a:rPr>
              <a:t>Observation</a:t>
            </a:r>
            <a:endParaRPr lang="en-US" sz="1600" dirty="0"/>
          </a:p>
        </p:txBody>
      </p:sp>
      <p:sp>
        <p:nvSpPr>
          <p:cNvPr id="24" name="Text 18"/>
          <p:cNvSpPr txBox="1"/>
          <p:nvPr/>
        </p:nvSpPr>
        <p:spPr>
          <a:xfrm>
            <a:off x="4480560" y="2468880"/>
            <a:ext cx="4023360" cy="228600"/>
          </a:xfrm>
          <a:prstGeom prst="rect">
            <a:avLst/>
          </a:prstGeom>
          <a:noFill/>
        </p:spPr>
        <p:txBody>
          <a:bodyPr wrap="square" lIns="0" tIns="0" rIns="0" bIns="0" rtlCol="0" anchor="t"/>
          <a:lstStyle/>
          <a:p>
            <a:pPr marL="0" indent="0">
              <a:buNone/>
            </a:pPr>
            <a:r>
              <a:rPr lang="en-US" sz="1250" dirty="0">
                <a:solidFill>
                  <a:srgbClr val="5F7480"/>
                </a:solidFill>
                <a:latin typeface="Calibri" panose="020F0502020204030204" pitchFamily="34" charset="0"/>
                <a:ea typeface="Calibri" panose="020F0502020204030204" pitchFamily="34" charset="-122"/>
                <a:cs typeface="Calibri" panose="020F0502020204030204" pitchFamily="34" charset="-120"/>
              </a:rPr>
              <a:t>Wellbeing awareness</a:t>
            </a:r>
            <a:endParaRPr lang="en-US" sz="1250" dirty="0"/>
          </a:p>
        </p:txBody>
      </p:sp>
      <p:sp>
        <p:nvSpPr>
          <p:cNvPr id="25" name="Shape 19"/>
          <p:cNvSpPr/>
          <p:nvPr/>
        </p:nvSpPr>
        <p:spPr>
          <a:xfrm>
            <a:off x="3611880" y="2926080"/>
            <a:ext cx="5074920" cy="694944"/>
          </a:xfrm>
          <a:prstGeom prst="roundRect">
            <a:avLst>
              <a:gd name="adj" fmla="val 15789"/>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6" name="Shape 20"/>
          <p:cNvSpPr/>
          <p:nvPr/>
        </p:nvSpPr>
        <p:spPr>
          <a:xfrm>
            <a:off x="3794760" y="3035808"/>
            <a:ext cx="475488" cy="475488"/>
          </a:xfrm>
          <a:prstGeom prst="ellipse">
            <a:avLst/>
          </a:prstGeom>
          <a:solidFill>
            <a:srgbClr val="1F8A8A"/>
          </a:solidFill>
          <a:ln w="12700">
            <a:solidFill>
              <a:srgbClr val="1F8A8A"/>
            </a:solidFill>
            <a:prstDash val="solid"/>
          </a:ln>
        </p:spPr>
      </p:sp>
      <p:pic>
        <p:nvPicPr>
          <p:cNvPr id="27" name="Image 4" descr="preencoded.png"/>
          <p:cNvPicPr>
            <a:picLocks noChangeAspect="1"/>
          </p:cNvPicPr>
          <p:nvPr/>
        </p:nvPicPr>
        <p:blipFill>
          <a:blip r:embed="rId5"/>
          <a:stretch>
            <a:fillRect/>
          </a:stretch>
        </p:blipFill>
        <p:spPr>
          <a:xfrm>
            <a:off x="3913632" y="3154680"/>
            <a:ext cx="237744" cy="237744"/>
          </a:xfrm>
          <a:prstGeom prst="rect">
            <a:avLst/>
          </a:prstGeom>
        </p:spPr>
      </p:pic>
      <p:sp>
        <p:nvSpPr>
          <p:cNvPr id="28" name="Text 21"/>
          <p:cNvSpPr txBox="1"/>
          <p:nvPr/>
        </p:nvSpPr>
        <p:spPr>
          <a:xfrm>
            <a:off x="4480560" y="3017520"/>
            <a:ext cx="4023360" cy="274320"/>
          </a:xfrm>
          <a:prstGeom prst="rect">
            <a:avLst/>
          </a:prstGeom>
          <a:noFill/>
        </p:spPr>
        <p:txBody>
          <a:bodyPr wrap="square" lIns="0" tIns="0" rIns="0" bIns="0" rtlCol="0" anchor="t"/>
          <a:lstStyle/>
          <a:p>
            <a:pPr marL="0" indent="0">
              <a:buNone/>
            </a:pPr>
            <a:r>
              <a:rPr lang="en-US" sz="1600" b="1" dirty="0">
                <a:solidFill>
                  <a:srgbClr val="0F3D4C"/>
                </a:solidFill>
                <a:latin typeface="Calibri" panose="020F0502020204030204" pitchFamily="34" charset="0"/>
                <a:ea typeface="Calibri" panose="020F0502020204030204" pitchFamily="34" charset="-122"/>
                <a:cs typeface="Calibri" panose="020F0502020204030204" pitchFamily="34" charset="-120"/>
              </a:rPr>
              <a:t>Staying calm</a:t>
            </a:r>
            <a:endParaRPr lang="en-US" sz="1600" dirty="0"/>
          </a:p>
        </p:txBody>
      </p:sp>
      <p:sp>
        <p:nvSpPr>
          <p:cNvPr id="29" name="Text 22"/>
          <p:cNvSpPr txBox="1"/>
          <p:nvPr/>
        </p:nvSpPr>
        <p:spPr>
          <a:xfrm>
            <a:off x="4480560" y="3291840"/>
            <a:ext cx="4023360" cy="228600"/>
          </a:xfrm>
          <a:prstGeom prst="rect">
            <a:avLst/>
          </a:prstGeom>
          <a:noFill/>
        </p:spPr>
        <p:txBody>
          <a:bodyPr wrap="square" lIns="0" tIns="0" rIns="0" bIns="0" rtlCol="0" anchor="t"/>
          <a:lstStyle/>
          <a:p>
            <a:pPr marL="0" indent="0">
              <a:buNone/>
            </a:pPr>
            <a:r>
              <a:rPr lang="en-US" sz="1250" dirty="0">
                <a:solidFill>
                  <a:srgbClr val="5F7480"/>
                </a:solidFill>
                <a:latin typeface="Calibri" panose="020F0502020204030204" pitchFamily="34" charset="0"/>
                <a:ea typeface="Calibri" panose="020F0502020204030204" pitchFamily="34" charset="-122"/>
                <a:cs typeface="Calibri" panose="020F0502020204030204" pitchFamily="34" charset="-120"/>
              </a:rPr>
              <a:t>Safe response under pressure</a:t>
            </a:r>
            <a:endParaRPr lang="en-US" sz="1250" dirty="0"/>
          </a:p>
        </p:txBody>
      </p:sp>
      <p:sp>
        <p:nvSpPr>
          <p:cNvPr id="30" name="Shape 23"/>
          <p:cNvSpPr/>
          <p:nvPr/>
        </p:nvSpPr>
        <p:spPr>
          <a:xfrm>
            <a:off x="3611880" y="3749040"/>
            <a:ext cx="5074920" cy="694944"/>
          </a:xfrm>
          <a:prstGeom prst="roundRect">
            <a:avLst>
              <a:gd name="adj" fmla="val 15789"/>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31" name="Shape 24"/>
          <p:cNvSpPr/>
          <p:nvPr/>
        </p:nvSpPr>
        <p:spPr>
          <a:xfrm>
            <a:off x="3794760" y="3858768"/>
            <a:ext cx="475488" cy="475488"/>
          </a:xfrm>
          <a:prstGeom prst="ellipse">
            <a:avLst/>
          </a:prstGeom>
          <a:solidFill>
            <a:srgbClr val="1F8A8A"/>
          </a:solidFill>
          <a:ln w="12700">
            <a:solidFill>
              <a:srgbClr val="1F8A8A"/>
            </a:solidFill>
            <a:prstDash val="solid"/>
          </a:ln>
        </p:spPr>
      </p:sp>
      <p:pic>
        <p:nvPicPr>
          <p:cNvPr id="32" name="Image 5" descr="preencoded.png"/>
          <p:cNvPicPr>
            <a:picLocks noChangeAspect="1"/>
          </p:cNvPicPr>
          <p:nvPr/>
        </p:nvPicPr>
        <p:blipFill>
          <a:blip r:embed="rId6"/>
          <a:stretch>
            <a:fillRect/>
          </a:stretch>
        </p:blipFill>
        <p:spPr>
          <a:xfrm>
            <a:off x="3913632" y="3977640"/>
            <a:ext cx="237744" cy="237744"/>
          </a:xfrm>
          <a:prstGeom prst="rect">
            <a:avLst/>
          </a:prstGeom>
        </p:spPr>
      </p:pic>
      <p:sp>
        <p:nvSpPr>
          <p:cNvPr id="33" name="Text 25"/>
          <p:cNvSpPr txBox="1"/>
          <p:nvPr/>
        </p:nvSpPr>
        <p:spPr>
          <a:xfrm>
            <a:off x="4480560" y="3840480"/>
            <a:ext cx="4023360" cy="274320"/>
          </a:xfrm>
          <a:prstGeom prst="rect">
            <a:avLst/>
          </a:prstGeom>
          <a:noFill/>
        </p:spPr>
        <p:txBody>
          <a:bodyPr wrap="square" lIns="0" tIns="0" rIns="0" bIns="0" rtlCol="0" anchor="t"/>
          <a:lstStyle/>
          <a:p>
            <a:pPr marL="0" indent="0">
              <a:buNone/>
            </a:pPr>
            <a:r>
              <a:rPr lang="en-US" sz="1600" b="1" dirty="0">
                <a:solidFill>
                  <a:srgbClr val="0F3D4C"/>
                </a:solidFill>
                <a:latin typeface="Calibri" panose="020F0502020204030204" pitchFamily="34" charset="0"/>
                <a:ea typeface="Calibri" panose="020F0502020204030204" pitchFamily="34" charset="-122"/>
                <a:cs typeface="Calibri" panose="020F0502020204030204" pitchFamily="34" charset="-120"/>
              </a:rPr>
              <a:t>Teamwork &amp; self-awareness</a:t>
            </a:r>
            <a:endParaRPr lang="en-US" sz="1600" dirty="0"/>
          </a:p>
        </p:txBody>
      </p:sp>
      <p:sp>
        <p:nvSpPr>
          <p:cNvPr id="34" name="Text 26"/>
          <p:cNvSpPr txBox="1"/>
          <p:nvPr/>
        </p:nvSpPr>
        <p:spPr>
          <a:xfrm>
            <a:off x="4480560" y="4114800"/>
            <a:ext cx="4023360" cy="228600"/>
          </a:xfrm>
          <a:prstGeom prst="rect">
            <a:avLst/>
          </a:prstGeom>
          <a:noFill/>
        </p:spPr>
        <p:txBody>
          <a:bodyPr wrap="square" lIns="0" tIns="0" rIns="0" bIns="0" rtlCol="0" anchor="t"/>
          <a:lstStyle/>
          <a:p>
            <a:pPr marL="0" indent="0">
              <a:buNone/>
            </a:pPr>
            <a:r>
              <a:rPr lang="en-US" sz="1250" dirty="0">
                <a:solidFill>
                  <a:srgbClr val="5F7480"/>
                </a:solidFill>
                <a:latin typeface="Calibri" panose="020F0502020204030204" pitchFamily="34" charset="0"/>
                <a:ea typeface="Calibri" panose="020F0502020204030204" pitchFamily="34" charset="-122"/>
                <a:cs typeface="Calibri" panose="020F0502020204030204" pitchFamily="34" charset="-120"/>
              </a:rPr>
              <a:t>Collaboration &amp; knowing limits</a:t>
            </a:r>
            <a:endParaRPr lang="en-US" sz="12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Development Gaps</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What the senior role asks for that I do not yet have</a:t>
            </a:r>
            <a:endParaRPr lang="en-US" sz="1300" dirty="0"/>
          </a:p>
        </p:txBody>
      </p:sp>
      <p:sp>
        <p:nvSpPr>
          <p:cNvPr id="4" name="Shape 2"/>
          <p:cNvSpPr/>
          <p:nvPr/>
        </p:nvSpPr>
        <p:spPr>
          <a:xfrm>
            <a:off x="457200" y="1325880"/>
            <a:ext cx="4023360" cy="1508760"/>
          </a:xfrm>
          <a:prstGeom prst="roundRect">
            <a:avLst>
              <a:gd name="adj" fmla="val 7273"/>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5" name="Shape 3"/>
          <p:cNvSpPr/>
          <p:nvPr/>
        </p:nvSpPr>
        <p:spPr>
          <a:xfrm>
            <a:off x="685800" y="1600200"/>
            <a:ext cx="914400" cy="914400"/>
          </a:xfrm>
          <a:prstGeom prst="ellipse">
            <a:avLst/>
          </a:prstGeom>
          <a:solidFill>
            <a:srgbClr val="FDEBE6"/>
          </a:solidFill>
          <a:ln w="12700">
            <a:solidFill>
              <a:srgbClr val="FDEBE6"/>
            </a:solidFill>
            <a:prstDash val="solid"/>
          </a:ln>
        </p:spPr>
      </p:sp>
      <p:sp>
        <p:nvSpPr>
          <p:cNvPr id="6" name="Text 4"/>
          <p:cNvSpPr txBox="1"/>
          <p:nvPr/>
        </p:nvSpPr>
        <p:spPr>
          <a:xfrm>
            <a:off x="685800" y="1600200"/>
            <a:ext cx="914400" cy="914400"/>
          </a:xfrm>
          <a:prstGeom prst="rect">
            <a:avLst/>
          </a:prstGeom>
          <a:noFill/>
        </p:spPr>
        <p:txBody>
          <a:bodyPr wrap="square" lIns="0" tIns="0" rIns="0" bIns="0" rtlCol="0" anchor="ctr"/>
          <a:lstStyle/>
          <a:p>
            <a:pPr marL="0" indent="0" algn="ctr">
              <a:buNone/>
            </a:pPr>
            <a:r>
              <a:rPr lang="en-US" sz="2800" b="1" dirty="0">
                <a:solidFill>
                  <a:srgbClr val="F26B4F"/>
                </a:solidFill>
                <a:latin typeface="Cambria" panose="02040503050406030204" pitchFamily="34" charset="0"/>
                <a:ea typeface="Cambria" panose="02040503050406030204" pitchFamily="34" charset="-122"/>
                <a:cs typeface="Cambria" panose="02040503050406030204" pitchFamily="34" charset="-120"/>
              </a:rPr>
              <a:t>01</a:t>
            </a:r>
            <a:endParaRPr lang="en-US" sz="2800" dirty="0"/>
          </a:p>
        </p:txBody>
      </p:sp>
      <p:sp>
        <p:nvSpPr>
          <p:cNvPr id="7" name="Text 5"/>
          <p:cNvSpPr txBox="1"/>
          <p:nvPr/>
        </p:nvSpPr>
        <p:spPr>
          <a:xfrm>
            <a:off x="1783080" y="1709928"/>
            <a:ext cx="2606040" cy="320040"/>
          </a:xfrm>
          <a:prstGeom prst="rect">
            <a:avLst/>
          </a:prstGeom>
          <a:noFill/>
        </p:spPr>
        <p:txBody>
          <a:bodyPr wrap="square" lIns="0" tIns="0" rIns="0" bIns="0" rtlCol="0" anchor="t"/>
          <a:lstStyle/>
          <a:p>
            <a:pPr marL="0" indent="0">
              <a:buNone/>
            </a:pPr>
            <a:r>
              <a:rPr lang="en-US" sz="1550" b="1" dirty="0">
                <a:solidFill>
                  <a:srgbClr val="0F3D4C"/>
                </a:solidFill>
                <a:latin typeface="Calibri" panose="020F0502020204030204" pitchFamily="34" charset="0"/>
                <a:ea typeface="Calibri" panose="020F0502020204030204" pitchFamily="34" charset="-122"/>
                <a:cs typeface="Calibri" panose="020F0502020204030204" pitchFamily="34" charset="-120"/>
              </a:rPr>
              <a:t>Formal supervision</a:t>
            </a:r>
            <a:endParaRPr lang="en-US" sz="1550" dirty="0"/>
          </a:p>
        </p:txBody>
      </p:sp>
      <p:sp>
        <p:nvSpPr>
          <p:cNvPr id="8" name="Text 6"/>
          <p:cNvSpPr txBox="1"/>
          <p:nvPr/>
        </p:nvSpPr>
        <p:spPr>
          <a:xfrm>
            <a:off x="1783080" y="2075688"/>
            <a:ext cx="2606040" cy="457200"/>
          </a:xfrm>
          <a:prstGeom prst="rect">
            <a:avLst/>
          </a:prstGeom>
          <a:noFill/>
        </p:spPr>
        <p:txBody>
          <a:bodyPr wrap="square" lIns="0" tIns="0" rIns="0" bIns="0" rtlCol="0" anchor="t"/>
          <a:lstStyle/>
          <a:p>
            <a:pPr marL="0" indent="0">
              <a:buNone/>
            </a:pPr>
            <a:r>
              <a:rPr lang="en-US" sz="1300" dirty="0">
                <a:solidFill>
                  <a:srgbClr val="5F7480"/>
                </a:solidFill>
                <a:latin typeface="Calibri" panose="020F0502020204030204" pitchFamily="34" charset="0"/>
                <a:ea typeface="Calibri" panose="020F0502020204030204" pitchFamily="34" charset="-122"/>
                <a:cs typeface="Calibri" panose="020F0502020204030204" pitchFamily="34" charset="-120"/>
              </a:rPr>
              <a:t>No regular experience</a:t>
            </a:r>
            <a:endParaRPr lang="en-US" sz="1300" dirty="0"/>
          </a:p>
        </p:txBody>
      </p:sp>
      <p:sp>
        <p:nvSpPr>
          <p:cNvPr id="9" name="Shape 7"/>
          <p:cNvSpPr/>
          <p:nvPr/>
        </p:nvSpPr>
        <p:spPr>
          <a:xfrm>
            <a:off x="4663440" y="1325880"/>
            <a:ext cx="4023360" cy="1508760"/>
          </a:xfrm>
          <a:prstGeom prst="roundRect">
            <a:avLst>
              <a:gd name="adj" fmla="val 7273"/>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0" name="Shape 8"/>
          <p:cNvSpPr/>
          <p:nvPr/>
        </p:nvSpPr>
        <p:spPr>
          <a:xfrm>
            <a:off x="4892040" y="1600200"/>
            <a:ext cx="914400" cy="914400"/>
          </a:xfrm>
          <a:prstGeom prst="ellipse">
            <a:avLst/>
          </a:prstGeom>
          <a:solidFill>
            <a:srgbClr val="FDEBE6"/>
          </a:solidFill>
          <a:ln w="12700">
            <a:solidFill>
              <a:srgbClr val="FDEBE6"/>
            </a:solidFill>
            <a:prstDash val="solid"/>
          </a:ln>
        </p:spPr>
      </p:sp>
      <p:sp>
        <p:nvSpPr>
          <p:cNvPr id="11" name="Text 9"/>
          <p:cNvSpPr txBox="1"/>
          <p:nvPr/>
        </p:nvSpPr>
        <p:spPr>
          <a:xfrm>
            <a:off x="4892040" y="1600200"/>
            <a:ext cx="914400" cy="914400"/>
          </a:xfrm>
          <a:prstGeom prst="rect">
            <a:avLst/>
          </a:prstGeom>
          <a:noFill/>
        </p:spPr>
        <p:txBody>
          <a:bodyPr wrap="square" lIns="0" tIns="0" rIns="0" bIns="0" rtlCol="0" anchor="ctr"/>
          <a:lstStyle/>
          <a:p>
            <a:pPr marL="0" indent="0" algn="ctr">
              <a:buNone/>
            </a:pPr>
            <a:r>
              <a:rPr lang="en-US" sz="2800" b="1" dirty="0">
                <a:solidFill>
                  <a:srgbClr val="F26B4F"/>
                </a:solidFill>
                <a:latin typeface="Cambria" panose="02040503050406030204" pitchFamily="34" charset="0"/>
                <a:ea typeface="Cambria" panose="02040503050406030204" pitchFamily="34" charset="-122"/>
                <a:cs typeface="Cambria" panose="02040503050406030204" pitchFamily="34" charset="-120"/>
              </a:rPr>
              <a:t>02</a:t>
            </a:r>
            <a:endParaRPr lang="en-US" sz="2800" dirty="0"/>
          </a:p>
        </p:txBody>
      </p:sp>
      <p:sp>
        <p:nvSpPr>
          <p:cNvPr id="12" name="Text 10"/>
          <p:cNvSpPr txBox="1"/>
          <p:nvPr/>
        </p:nvSpPr>
        <p:spPr>
          <a:xfrm>
            <a:off x="5989320" y="1709928"/>
            <a:ext cx="2606040" cy="320040"/>
          </a:xfrm>
          <a:prstGeom prst="rect">
            <a:avLst/>
          </a:prstGeom>
          <a:noFill/>
        </p:spPr>
        <p:txBody>
          <a:bodyPr wrap="square" lIns="0" tIns="0" rIns="0" bIns="0" rtlCol="0" anchor="t"/>
          <a:lstStyle/>
          <a:p>
            <a:pPr marL="0" indent="0">
              <a:buNone/>
            </a:pPr>
            <a:r>
              <a:rPr lang="en-US" sz="1550" b="1" dirty="0">
                <a:solidFill>
                  <a:srgbClr val="0F3D4C"/>
                </a:solidFill>
                <a:latin typeface="Calibri" panose="020F0502020204030204" pitchFamily="34" charset="0"/>
                <a:ea typeface="Calibri" panose="020F0502020204030204" pitchFamily="34" charset="-122"/>
                <a:cs typeface="Calibri" panose="020F0502020204030204" pitchFamily="34" charset="-120"/>
              </a:rPr>
              <a:t>Electronic care plans</a:t>
            </a:r>
            <a:endParaRPr lang="en-US" sz="1550" dirty="0"/>
          </a:p>
        </p:txBody>
      </p:sp>
      <p:sp>
        <p:nvSpPr>
          <p:cNvPr id="13" name="Text 11"/>
          <p:cNvSpPr txBox="1"/>
          <p:nvPr/>
        </p:nvSpPr>
        <p:spPr>
          <a:xfrm>
            <a:off x="5989320" y="2075688"/>
            <a:ext cx="2606040" cy="457200"/>
          </a:xfrm>
          <a:prstGeom prst="rect">
            <a:avLst/>
          </a:prstGeom>
          <a:noFill/>
        </p:spPr>
        <p:txBody>
          <a:bodyPr wrap="square" lIns="0" tIns="0" rIns="0" bIns="0" rtlCol="0" anchor="t"/>
          <a:lstStyle/>
          <a:p>
            <a:pPr marL="0" indent="0">
              <a:buNone/>
            </a:pPr>
            <a:r>
              <a:rPr lang="en-US" sz="1300" dirty="0">
                <a:solidFill>
                  <a:srgbClr val="5F7480"/>
                </a:solidFill>
                <a:latin typeface="Calibri" panose="020F0502020204030204" pitchFamily="34" charset="0"/>
                <a:ea typeface="Calibri" panose="020F0502020204030204" pitchFamily="34" charset="-122"/>
                <a:cs typeface="Calibri" panose="020F0502020204030204" pitchFamily="34" charset="-120"/>
              </a:rPr>
              <a:t>No formulation / maintenance experience</a:t>
            </a:r>
            <a:endParaRPr lang="en-US" sz="1300" dirty="0"/>
          </a:p>
        </p:txBody>
      </p:sp>
      <p:sp>
        <p:nvSpPr>
          <p:cNvPr id="14" name="Shape 12"/>
          <p:cNvSpPr/>
          <p:nvPr/>
        </p:nvSpPr>
        <p:spPr>
          <a:xfrm>
            <a:off x="457200" y="3017520"/>
            <a:ext cx="4023360" cy="1508760"/>
          </a:xfrm>
          <a:prstGeom prst="roundRect">
            <a:avLst>
              <a:gd name="adj" fmla="val 7273"/>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5" name="Shape 13"/>
          <p:cNvSpPr/>
          <p:nvPr/>
        </p:nvSpPr>
        <p:spPr>
          <a:xfrm>
            <a:off x="685800" y="3291840"/>
            <a:ext cx="914400" cy="914400"/>
          </a:xfrm>
          <a:prstGeom prst="ellipse">
            <a:avLst/>
          </a:prstGeom>
          <a:solidFill>
            <a:srgbClr val="FDEBE6"/>
          </a:solidFill>
          <a:ln w="12700">
            <a:solidFill>
              <a:srgbClr val="FDEBE6"/>
            </a:solidFill>
            <a:prstDash val="solid"/>
          </a:ln>
        </p:spPr>
      </p:sp>
      <p:sp>
        <p:nvSpPr>
          <p:cNvPr id="16" name="Text 14"/>
          <p:cNvSpPr txBox="1"/>
          <p:nvPr/>
        </p:nvSpPr>
        <p:spPr>
          <a:xfrm>
            <a:off x="685800" y="3291840"/>
            <a:ext cx="914400" cy="914400"/>
          </a:xfrm>
          <a:prstGeom prst="rect">
            <a:avLst/>
          </a:prstGeom>
          <a:noFill/>
        </p:spPr>
        <p:txBody>
          <a:bodyPr wrap="square" lIns="0" tIns="0" rIns="0" bIns="0" rtlCol="0" anchor="ctr"/>
          <a:lstStyle/>
          <a:p>
            <a:pPr marL="0" indent="0" algn="ctr">
              <a:buNone/>
            </a:pPr>
            <a:r>
              <a:rPr lang="en-US" sz="2800" b="1" dirty="0">
                <a:solidFill>
                  <a:srgbClr val="F26B4F"/>
                </a:solidFill>
                <a:latin typeface="Cambria" panose="02040503050406030204" pitchFamily="34" charset="0"/>
                <a:ea typeface="Cambria" panose="02040503050406030204" pitchFamily="34" charset="-122"/>
                <a:cs typeface="Cambria" panose="02040503050406030204" pitchFamily="34" charset="-120"/>
              </a:rPr>
              <a:t>03</a:t>
            </a:r>
            <a:endParaRPr lang="en-US" sz="2800" dirty="0"/>
          </a:p>
        </p:txBody>
      </p:sp>
      <p:sp>
        <p:nvSpPr>
          <p:cNvPr id="17" name="Text 15"/>
          <p:cNvSpPr txBox="1"/>
          <p:nvPr/>
        </p:nvSpPr>
        <p:spPr>
          <a:xfrm>
            <a:off x="1783080" y="3401568"/>
            <a:ext cx="2606040" cy="320040"/>
          </a:xfrm>
          <a:prstGeom prst="rect">
            <a:avLst/>
          </a:prstGeom>
          <a:noFill/>
        </p:spPr>
        <p:txBody>
          <a:bodyPr wrap="square" lIns="0" tIns="0" rIns="0" bIns="0" rtlCol="0" anchor="t"/>
          <a:lstStyle/>
          <a:p>
            <a:pPr marL="0" indent="0">
              <a:buNone/>
            </a:pPr>
            <a:r>
              <a:rPr lang="en-US" sz="1550" b="1" dirty="0">
                <a:solidFill>
                  <a:srgbClr val="0F3D4C"/>
                </a:solidFill>
                <a:latin typeface="Calibri" panose="020F0502020204030204" pitchFamily="34" charset="0"/>
                <a:ea typeface="Calibri" panose="020F0502020204030204" pitchFamily="34" charset="-122"/>
                <a:cs typeface="Calibri" panose="020F0502020204030204" pitchFamily="34" charset="-120"/>
              </a:rPr>
              <a:t>Leadership &amp; delegation</a:t>
            </a:r>
            <a:endParaRPr lang="en-US" sz="1550" dirty="0"/>
          </a:p>
        </p:txBody>
      </p:sp>
      <p:sp>
        <p:nvSpPr>
          <p:cNvPr id="18" name="Text 16"/>
          <p:cNvSpPr txBox="1"/>
          <p:nvPr/>
        </p:nvSpPr>
        <p:spPr>
          <a:xfrm>
            <a:off x="1783080" y="3767328"/>
            <a:ext cx="2606040" cy="457200"/>
          </a:xfrm>
          <a:prstGeom prst="rect">
            <a:avLst/>
          </a:prstGeom>
          <a:noFill/>
        </p:spPr>
        <p:txBody>
          <a:bodyPr wrap="square" lIns="0" tIns="0" rIns="0" bIns="0" rtlCol="0" anchor="t"/>
          <a:lstStyle/>
          <a:p>
            <a:pPr marL="0" indent="0">
              <a:buNone/>
            </a:pPr>
            <a:r>
              <a:rPr lang="en-US" sz="1300" dirty="0">
                <a:solidFill>
                  <a:srgbClr val="5F7480"/>
                </a:solidFill>
                <a:latin typeface="Calibri" panose="020F0502020204030204" pitchFamily="34" charset="0"/>
                <a:ea typeface="Calibri" panose="020F0502020204030204" pitchFamily="34" charset="-122"/>
                <a:cs typeface="Calibri" panose="020F0502020204030204" pitchFamily="34" charset="-120"/>
              </a:rPr>
              <a:t>Limited formal responsibility</a:t>
            </a:r>
            <a:endParaRPr lang="en-US" sz="1300" dirty="0"/>
          </a:p>
        </p:txBody>
      </p:sp>
      <p:sp>
        <p:nvSpPr>
          <p:cNvPr id="19" name="Shape 17"/>
          <p:cNvSpPr/>
          <p:nvPr/>
        </p:nvSpPr>
        <p:spPr>
          <a:xfrm>
            <a:off x="4663440" y="3017520"/>
            <a:ext cx="4023360" cy="1508760"/>
          </a:xfrm>
          <a:prstGeom prst="roundRect">
            <a:avLst>
              <a:gd name="adj" fmla="val 7273"/>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0" name="Shape 18"/>
          <p:cNvSpPr/>
          <p:nvPr/>
        </p:nvSpPr>
        <p:spPr>
          <a:xfrm>
            <a:off x="4892040" y="3291840"/>
            <a:ext cx="914400" cy="914400"/>
          </a:xfrm>
          <a:prstGeom prst="ellipse">
            <a:avLst/>
          </a:prstGeom>
          <a:solidFill>
            <a:srgbClr val="FDEBE6"/>
          </a:solidFill>
          <a:ln w="12700">
            <a:solidFill>
              <a:srgbClr val="FDEBE6"/>
            </a:solidFill>
            <a:prstDash val="solid"/>
          </a:ln>
        </p:spPr>
      </p:sp>
      <p:sp>
        <p:nvSpPr>
          <p:cNvPr id="21" name="Text 19"/>
          <p:cNvSpPr txBox="1"/>
          <p:nvPr/>
        </p:nvSpPr>
        <p:spPr>
          <a:xfrm>
            <a:off x="4892040" y="3291840"/>
            <a:ext cx="914400" cy="914400"/>
          </a:xfrm>
          <a:prstGeom prst="rect">
            <a:avLst/>
          </a:prstGeom>
          <a:noFill/>
        </p:spPr>
        <p:txBody>
          <a:bodyPr wrap="square" lIns="0" tIns="0" rIns="0" bIns="0" rtlCol="0" anchor="ctr"/>
          <a:lstStyle/>
          <a:p>
            <a:pPr marL="0" indent="0" algn="ctr">
              <a:buNone/>
            </a:pPr>
            <a:r>
              <a:rPr lang="en-US" sz="2800" b="1" dirty="0">
                <a:solidFill>
                  <a:srgbClr val="F26B4F"/>
                </a:solidFill>
                <a:latin typeface="Cambria" panose="02040503050406030204" pitchFamily="34" charset="0"/>
                <a:ea typeface="Cambria" panose="02040503050406030204" pitchFamily="34" charset="-122"/>
                <a:cs typeface="Cambria" panose="02040503050406030204" pitchFamily="34" charset="-120"/>
              </a:rPr>
              <a:t>04</a:t>
            </a:r>
            <a:endParaRPr lang="en-US" sz="2800" dirty="0"/>
          </a:p>
        </p:txBody>
      </p:sp>
      <p:sp>
        <p:nvSpPr>
          <p:cNvPr id="22" name="Text 20"/>
          <p:cNvSpPr txBox="1"/>
          <p:nvPr/>
        </p:nvSpPr>
        <p:spPr>
          <a:xfrm>
            <a:off x="5989320" y="3401568"/>
            <a:ext cx="2606040" cy="320040"/>
          </a:xfrm>
          <a:prstGeom prst="rect">
            <a:avLst/>
          </a:prstGeom>
          <a:noFill/>
        </p:spPr>
        <p:txBody>
          <a:bodyPr wrap="square" lIns="0" tIns="0" rIns="0" bIns="0" rtlCol="0" anchor="t"/>
          <a:lstStyle/>
          <a:p>
            <a:pPr marL="0" indent="0">
              <a:buNone/>
            </a:pPr>
            <a:r>
              <a:rPr lang="en-US" sz="1550" b="1" dirty="0">
                <a:solidFill>
                  <a:srgbClr val="0F3D4C"/>
                </a:solidFill>
                <a:latin typeface="Calibri" panose="020F0502020204030204" pitchFamily="34" charset="0"/>
                <a:ea typeface="Calibri" panose="020F0502020204030204" pitchFamily="34" charset="-122"/>
                <a:cs typeface="Calibri" panose="020F0502020204030204" pitchFamily="34" charset="-120"/>
              </a:rPr>
              <a:t>Decision-making confidence</a:t>
            </a:r>
            <a:endParaRPr lang="en-US" sz="1550" dirty="0"/>
          </a:p>
        </p:txBody>
      </p:sp>
      <p:sp>
        <p:nvSpPr>
          <p:cNvPr id="23" name="Text 21"/>
          <p:cNvSpPr txBox="1"/>
          <p:nvPr/>
        </p:nvSpPr>
        <p:spPr>
          <a:xfrm>
            <a:off x="5989320" y="3767328"/>
            <a:ext cx="2606040" cy="457200"/>
          </a:xfrm>
          <a:prstGeom prst="rect">
            <a:avLst/>
          </a:prstGeom>
          <a:noFill/>
        </p:spPr>
        <p:txBody>
          <a:bodyPr wrap="square" lIns="0" tIns="0" rIns="0" bIns="0" rtlCol="0" anchor="t"/>
          <a:lstStyle/>
          <a:p>
            <a:pPr marL="0" indent="0">
              <a:buNone/>
            </a:pPr>
            <a:r>
              <a:rPr lang="en-US" sz="1300" dirty="0">
                <a:solidFill>
                  <a:srgbClr val="5F7480"/>
                </a:solidFill>
                <a:latin typeface="Calibri" panose="020F0502020204030204" pitchFamily="34" charset="0"/>
                <a:ea typeface="Calibri" panose="020F0502020204030204" pitchFamily="34" charset="-122"/>
                <a:cs typeface="Calibri" panose="020F0502020204030204" pitchFamily="34" charset="-120"/>
              </a:rPr>
              <a:t>Developing senior-level judgement</a:t>
            </a:r>
            <a:endParaRPr lang="en-US" sz="1300" dirty="0"/>
          </a:p>
        </p:txBody>
      </p:sp>
      <p:sp>
        <p:nvSpPr>
          <p:cNvPr id="24" name="Text 22"/>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25" name="Text 23"/>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6 / 10</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Opportunities</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Resources I can use to close the gaps</a:t>
            </a:r>
            <a:endParaRPr lang="en-US" sz="1300" dirty="0"/>
          </a:p>
        </p:txBody>
      </p:sp>
      <p:sp>
        <p:nvSpPr>
          <p:cNvPr id="4" name="Shape 2"/>
          <p:cNvSpPr/>
          <p:nvPr/>
        </p:nvSpPr>
        <p:spPr>
          <a:xfrm>
            <a:off x="457200" y="1280160"/>
            <a:ext cx="4023360" cy="1188720"/>
          </a:xfrm>
          <a:prstGeom prst="roundRect">
            <a:avLst>
              <a:gd name="adj" fmla="val 9231"/>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5" name="Shape 3"/>
          <p:cNvSpPr/>
          <p:nvPr/>
        </p:nvSpPr>
        <p:spPr>
          <a:xfrm>
            <a:off x="685800" y="1600200"/>
            <a:ext cx="548640" cy="548640"/>
          </a:xfrm>
          <a:prstGeom prst="ellipse">
            <a:avLst/>
          </a:prstGeom>
          <a:solidFill>
            <a:srgbClr val="3B6FB6"/>
          </a:solidFill>
          <a:ln w="12700">
            <a:solidFill>
              <a:srgbClr val="3B6FB6"/>
            </a:solidFill>
            <a:prstDash val="solid"/>
          </a:ln>
        </p:spPr>
      </p:sp>
      <p:pic>
        <p:nvPicPr>
          <p:cNvPr id="6" name="Image 0" descr="preencoded.png"/>
          <p:cNvPicPr>
            <a:picLocks noChangeAspect="1"/>
          </p:cNvPicPr>
          <p:nvPr/>
        </p:nvPicPr>
        <p:blipFill>
          <a:blip r:embed="rId1"/>
          <a:stretch>
            <a:fillRect/>
          </a:stretch>
        </p:blipFill>
        <p:spPr>
          <a:xfrm>
            <a:off x="822960" y="1737360"/>
            <a:ext cx="274320" cy="274320"/>
          </a:xfrm>
          <a:prstGeom prst="rect">
            <a:avLst/>
          </a:prstGeom>
        </p:spPr>
      </p:pic>
      <p:sp>
        <p:nvSpPr>
          <p:cNvPr id="7" name="Text 4"/>
          <p:cNvSpPr txBox="1"/>
          <p:nvPr/>
        </p:nvSpPr>
        <p:spPr>
          <a:xfrm>
            <a:off x="1463040" y="1508760"/>
            <a:ext cx="2926080" cy="228600"/>
          </a:xfrm>
          <a:prstGeom prst="rect">
            <a:avLst/>
          </a:prstGeom>
          <a:noFill/>
        </p:spPr>
        <p:txBody>
          <a:bodyPr wrap="square" lIns="0" tIns="0" rIns="0" bIns="0" rtlCol="0" anchor="t"/>
          <a:lstStyle/>
          <a:p>
            <a:pPr marL="0" indent="0">
              <a:buNone/>
            </a:pPr>
            <a:r>
              <a:rPr lang="en-US" sz="1100" b="1" kern="0" spc="150" dirty="0">
                <a:solidFill>
                  <a:srgbClr val="3B6FB6"/>
                </a:solidFill>
                <a:latin typeface="Calibri" panose="020F0502020204030204" pitchFamily="34" charset="0"/>
                <a:ea typeface="Calibri" panose="020F0502020204030204" pitchFamily="34" charset="-122"/>
                <a:cs typeface="Calibri" panose="020F0502020204030204" pitchFamily="34" charset="-120"/>
              </a:rPr>
              <a:t>CURRENT STUDY</a:t>
            </a:r>
            <a:endParaRPr lang="en-US" sz="1100" dirty="0"/>
          </a:p>
        </p:txBody>
      </p:sp>
      <p:sp>
        <p:nvSpPr>
          <p:cNvPr id="8" name="Text 5"/>
          <p:cNvSpPr txBox="1"/>
          <p:nvPr/>
        </p:nvSpPr>
        <p:spPr>
          <a:xfrm>
            <a:off x="1463040" y="1783080"/>
            <a:ext cx="2926080" cy="548640"/>
          </a:xfrm>
          <a:prstGeom prst="rect">
            <a:avLst/>
          </a:prstGeom>
          <a:noFill/>
        </p:spPr>
        <p:txBody>
          <a:bodyPr wrap="square" lIns="0" tIns="0" rIns="0" bIns="0" rtlCol="0" anchor="t"/>
          <a:lstStyle/>
          <a:p>
            <a:pPr marL="0" indent="0">
              <a:buNone/>
            </a:pPr>
            <a:r>
              <a:rPr lang="en-US" sz="1150" dirty="0">
                <a:solidFill>
                  <a:srgbClr val="1B2B33"/>
                </a:solidFill>
                <a:latin typeface="Calibri" panose="020F0502020204030204" pitchFamily="34" charset="0"/>
                <a:ea typeface="Calibri" panose="020F0502020204030204" pitchFamily="34" charset="-122"/>
                <a:cs typeface="Calibri" panose="020F0502020204030204" pitchFamily="34" charset="-120"/>
              </a:rPr>
              <a:t>Professional development learning</a:t>
            </a:r>
            <a:endParaRPr lang="en-US" sz="1150" dirty="0"/>
          </a:p>
        </p:txBody>
      </p:sp>
      <p:sp>
        <p:nvSpPr>
          <p:cNvPr id="9" name="Shape 6"/>
          <p:cNvSpPr/>
          <p:nvPr/>
        </p:nvSpPr>
        <p:spPr>
          <a:xfrm>
            <a:off x="4663440" y="1280160"/>
            <a:ext cx="4023360" cy="1188720"/>
          </a:xfrm>
          <a:prstGeom prst="roundRect">
            <a:avLst>
              <a:gd name="adj" fmla="val 9231"/>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0" name="Shape 7"/>
          <p:cNvSpPr/>
          <p:nvPr/>
        </p:nvSpPr>
        <p:spPr>
          <a:xfrm>
            <a:off x="4892040" y="1600200"/>
            <a:ext cx="548640" cy="548640"/>
          </a:xfrm>
          <a:prstGeom prst="ellipse">
            <a:avLst/>
          </a:prstGeom>
          <a:solidFill>
            <a:srgbClr val="1F8A8A"/>
          </a:solidFill>
          <a:ln w="12700">
            <a:solidFill>
              <a:srgbClr val="1F8A8A"/>
            </a:solidFill>
            <a:prstDash val="solid"/>
          </a:ln>
        </p:spPr>
      </p:sp>
      <p:pic>
        <p:nvPicPr>
          <p:cNvPr id="11" name="Image 1" descr="preencoded.png"/>
          <p:cNvPicPr>
            <a:picLocks noChangeAspect="1"/>
          </p:cNvPicPr>
          <p:nvPr/>
        </p:nvPicPr>
        <p:blipFill>
          <a:blip r:embed="rId2"/>
          <a:stretch>
            <a:fillRect/>
          </a:stretch>
        </p:blipFill>
        <p:spPr>
          <a:xfrm>
            <a:off x="5029200" y="1737360"/>
            <a:ext cx="274320" cy="274320"/>
          </a:xfrm>
          <a:prstGeom prst="rect">
            <a:avLst/>
          </a:prstGeom>
        </p:spPr>
      </p:pic>
      <p:sp>
        <p:nvSpPr>
          <p:cNvPr id="12" name="Text 8"/>
          <p:cNvSpPr txBox="1"/>
          <p:nvPr/>
        </p:nvSpPr>
        <p:spPr>
          <a:xfrm>
            <a:off x="5669280" y="1508760"/>
            <a:ext cx="2926080" cy="228600"/>
          </a:xfrm>
          <a:prstGeom prst="rect">
            <a:avLst/>
          </a:prstGeom>
          <a:noFill/>
        </p:spPr>
        <p:txBody>
          <a:bodyPr wrap="square" lIns="0" tIns="0" rIns="0" bIns="0" rtlCol="0" anchor="t"/>
          <a:lstStyle/>
          <a:p>
            <a:pPr marL="0" indent="0">
              <a:buNone/>
            </a:pPr>
            <a:r>
              <a:rPr lang="en-US" sz="1100" b="1" kern="0" spc="150" dirty="0">
                <a:solidFill>
                  <a:srgbClr val="1F8A8A"/>
                </a:solidFill>
                <a:latin typeface="Calibri" panose="020F0502020204030204" pitchFamily="34" charset="0"/>
                <a:ea typeface="Calibri" panose="020F0502020204030204" pitchFamily="34" charset="-122"/>
                <a:cs typeface="Calibri" panose="020F0502020204030204" pitchFamily="34" charset="-120"/>
              </a:rPr>
              <a:t>WORKPLACE TRAINING</a:t>
            </a:r>
            <a:endParaRPr lang="en-US" sz="1100" dirty="0"/>
          </a:p>
        </p:txBody>
      </p:sp>
      <p:sp>
        <p:nvSpPr>
          <p:cNvPr id="13" name="Text 9"/>
          <p:cNvSpPr txBox="1"/>
          <p:nvPr/>
        </p:nvSpPr>
        <p:spPr>
          <a:xfrm>
            <a:off x="5669280" y="1783080"/>
            <a:ext cx="2926080" cy="548640"/>
          </a:xfrm>
          <a:prstGeom prst="rect">
            <a:avLst/>
          </a:prstGeom>
          <a:noFill/>
        </p:spPr>
        <p:txBody>
          <a:bodyPr wrap="square" lIns="0" tIns="0" rIns="0" bIns="0" rtlCol="0" anchor="t"/>
          <a:lstStyle/>
          <a:p>
            <a:pPr marL="0" indent="0">
              <a:buNone/>
            </a:pPr>
            <a:r>
              <a:rPr lang="en-US" sz="1150" dirty="0">
                <a:solidFill>
                  <a:srgbClr val="1B2B33"/>
                </a:solidFill>
                <a:latin typeface="Calibri" panose="020F0502020204030204" pitchFamily="34" charset="0"/>
                <a:ea typeface="Calibri" panose="020F0502020204030204" pitchFamily="34" charset="-122"/>
                <a:cs typeface="Calibri" panose="020F0502020204030204" pitchFamily="34" charset="-120"/>
              </a:rPr>
              <a:t>Safeguarding · medication · moving &amp; handling</a:t>
            </a:r>
            <a:endParaRPr lang="en-US" sz="1150" dirty="0"/>
          </a:p>
          <a:p>
            <a:pPr marL="0" indent="0">
              <a:buNone/>
            </a:pPr>
            <a:r>
              <a:rPr lang="en-US" sz="1150" dirty="0">
                <a:solidFill>
                  <a:srgbClr val="1B2B33"/>
                </a:solidFill>
                <a:latin typeface="Calibri" panose="020F0502020204030204" pitchFamily="34" charset="0"/>
                <a:ea typeface="Calibri" panose="020F0502020204030204" pitchFamily="34" charset="-122"/>
                <a:cs typeface="Calibri" panose="020F0502020204030204" pitchFamily="34" charset="-120"/>
              </a:rPr>
              <a:t>communication · risk · infection control</a:t>
            </a:r>
            <a:endParaRPr lang="en-US" sz="1150" dirty="0"/>
          </a:p>
        </p:txBody>
      </p:sp>
      <p:sp>
        <p:nvSpPr>
          <p:cNvPr id="14" name="Shape 10"/>
          <p:cNvSpPr/>
          <p:nvPr/>
        </p:nvSpPr>
        <p:spPr>
          <a:xfrm>
            <a:off x="457200" y="2651760"/>
            <a:ext cx="4023360" cy="1188720"/>
          </a:xfrm>
          <a:prstGeom prst="roundRect">
            <a:avLst>
              <a:gd name="adj" fmla="val 9231"/>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5" name="Shape 11"/>
          <p:cNvSpPr/>
          <p:nvPr/>
        </p:nvSpPr>
        <p:spPr>
          <a:xfrm>
            <a:off x="685800" y="2971800"/>
            <a:ext cx="548640" cy="548640"/>
          </a:xfrm>
          <a:prstGeom prst="ellipse">
            <a:avLst/>
          </a:prstGeom>
          <a:solidFill>
            <a:srgbClr val="F26B4F"/>
          </a:solidFill>
          <a:ln w="12700">
            <a:solidFill>
              <a:srgbClr val="F26B4F"/>
            </a:solidFill>
            <a:prstDash val="solid"/>
          </a:ln>
        </p:spPr>
      </p:sp>
      <p:pic>
        <p:nvPicPr>
          <p:cNvPr id="16" name="Image 2" descr="preencoded.png"/>
          <p:cNvPicPr>
            <a:picLocks noChangeAspect="1"/>
          </p:cNvPicPr>
          <p:nvPr/>
        </p:nvPicPr>
        <p:blipFill>
          <a:blip r:embed="rId3"/>
          <a:stretch>
            <a:fillRect/>
          </a:stretch>
        </p:blipFill>
        <p:spPr>
          <a:xfrm>
            <a:off x="822960" y="3108960"/>
            <a:ext cx="274320" cy="274320"/>
          </a:xfrm>
          <a:prstGeom prst="rect">
            <a:avLst/>
          </a:prstGeom>
        </p:spPr>
      </p:pic>
      <p:sp>
        <p:nvSpPr>
          <p:cNvPr id="17" name="Text 12"/>
          <p:cNvSpPr txBox="1"/>
          <p:nvPr/>
        </p:nvSpPr>
        <p:spPr>
          <a:xfrm>
            <a:off x="1463040" y="2880360"/>
            <a:ext cx="2926080" cy="228600"/>
          </a:xfrm>
          <a:prstGeom prst="rect">
            <a:avLst/>
          </a:prstGeom>
          <a:noFill/>
        </p:spPr>
        <p:txBody>
          <a:bodyPr wrap="square" lIns="0" tIns="0" rIns="0" bIns="0" rtlCol="0" anchor="t"/>
          <a:lstStyle/>
          <a:p>
            <a:pPr marL="0" indent="0">
              <a:buNone/>
            </a:pPr>
            <a:r>
              <a:rPr lang="en-US" sz="1100" b="1" kern="0" spc="150" dirty="0">
                <a:solidFill>
                  <a:srgbClr val="F26B4F"/>
                </a:solidFill>
                <a:latin typeface="Calibri" panose="020F0502020204030204" pitchFamily="34" charset="0"/>
                <a:ea typeface="Calibri" panose="020F0502020204030204" pitchFamily="34" charset="-122"/>
                <a:cs typeface="Calibri" panose="020F0502020204030204" pitchFamily="34" charset="-120"/>
              </a:rPr>
              <a:t>LEADERSHIP DEVELOPMENT</a:t>
            </a:r>
            <a:endParaRPr lang="en-US" sz="1100" dirty="0"/>
          </a:p>
        </p:txBody>
      </p:sp>
      <p:sp>
        <p:nvSpPr>
          <p:cNvPr id="18" name="Text 13"/>
          <p:cNvSpPr txBox="1"/>
          <p:nvPr/>
        </p:nvSpPr>
        <p:spPr>
          <a:xfrm>
            <a:off x="1463040" y="3154680"/>
            <a:ext cx="2926080" cy="548640"/>
          </a:xfrm>
          <a:prstGeom prst="rect">
            <a:avLst/>
          </a:prstGeom>
          <a:noFill/>
        </p:spPr>
        <p:txBody>
          <a:bodyPr wrap="square" lIns="0" tIns="0" rIns="0" bIns="0" rtlCol="0" anchor="t"/>
          <a:lstStyle/>
          <a:p>
            <a:pPr marL="0" indent="0">
              <a:buNone/>
            </a:pPr>
            <a:r>
              <a:rPr lang="en-US" sz="1150" dirty="0">
                <a:solidFill>
                  <a:srgbClr val="1B2B33"/>
                </a:solidFill>
                <a:latin typeface="Calibri" panose="020F0502020204030204" pitchFamily="34" charset="0"/>
                <a:ea typeface="Calibri" panose="020F0502020204030204" pitchFamily="34" charset="-122"/>
                <a:cs typeface="Calibri" panose="020F0502020204030204" pitchFamily="34" charset="-120"/>
              </a:rPr>
              <a:t>Supervision · delegation · feedback</a:t>
            </a:r>
            <a:endParaRPr lang="en-US" sz="1150" dirty="0"/>
          </a:p>
        </p:txBody>
      </p:sp>
      <p:sp>
        <p:nvSpPr>
          <p:cNvPr id="19" name="Shape 14"/>
          <p:cNvSpPr/>
          <p:nvPr/>
        </p:nvSpPr>
        <p:spPr>
          <a:xfrm>
            <a:off x="4663440" y="2651760"/>
            <a:ext cx="4023360" cy="1188720"/>
          </a:xfrm>
          <a:prstGeom prst="roundRect">
            <a:avLst>
              <a:gd name="adj" fmla="val 9231"/>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0" name="Shape 15"/>
          <p:cNvSpPr/>
          <p:nvPr/>
        </p:nvSpPr>
        <p:spPr>
          <a:xfrm>
            <a:off x="4892040" y="2971800"/>
            <a:ext cx="548640" cy="548640"/>
          </a:xfrm>
          <a:prstGeom prst="ellipse">
            <a:avLst/>
          </a:prstGeom>
          <a:solidFill>
            <a:srgbClr val="D9931F"/>
          </a:solidFill>
          <a:ln w="12700">
            <a:solidFill>
              <a:srgbClr val="D9931F"/>
            </a:solidFill>
            <a:prstDash val="solid"/>
          </a:ln>
        </p:spPr>
      </p:sp>
      <p:pic>
        <p:nvPicPr>
          <p:cNvPr id="21" name="Image 3" descr="preencoded.png"/>
          <p:cNvPicPr>
            <a:picLocks noChangeAspect="1"/>
          </p:cNvPicPr>
          <p:nvPr/>
        </p:nvPicPr>
        <p:blipFill>
          <a:blip r:embed="rId4"/>
          <a:stretch>
            <a:fillRect/>
          </a:stretch>
        </p:blipFill>
        <p:spPr>
          <a:xfrm>
            <a:off x="5029200" y="3108960"/>
            <a:ext cx="274320" cy="274320"/>
          </a:xfrm>
          <a:prstGeom prst="rect">
            <a:avLst/>
          </a:prstGeom>
        </p:spPr>
      </p:pic>
      <p:sp>
        <p:nvSpPr>
          <p:cNvPr id="22" name="Text 16"/>
          <p:cNvSpPr txBox="1"/>
          <p:nvPr/>
        </p:nvSpPr>
        <p:spPr>
          <a:xfrm>
            <a:off x="5669280" y="2880360"/>
            <a:ext cx="2926080" cy="228600"/>
          </a:xfrm>
          <a:prstGeom prst="rect">
            <a:avLst/>
          </a:prstGeom>
          <a:noFill/>
        </p:spPr>
        <p:txBody>
          <a:bodyPr wrap="square" lIns="0" tIns="0" rIns="0" bIns="0" rtlCol="0" anchor="t"/>
          <a:lstStyle/>
          <a:p>
            <a:pPr marL="0" indent="0">
              <a:buNone/>
            </a:pPr>
            <a:r>
              <a:rPr lang="en-US" sz="1100" b="1" kern="0" spc="150" dirty="0">
                <a:solidFill>
                  <a:srgbClr val="9A6A10"/>
                </a:solidFill>
                <a:latin typeface="Calibri" panose="020F0502020204030204" pitchFamily="34" charset="0"/>
                <a:ea typeface="Calibri" panose="020F0502020204030204" pitchFamily="34" charset="-122"/>
                <a:cs typeface="Calibri" panose="020F0502020204030204" pitchFamily="34" charset="-120"/>
              </a:rPr>
              <a:t>DIGITAL DEVELOPMENT</a:t>
            </a:r>
            <a:endParaRPr lang="en-US" sz="1100" dirty="0"/>
          </a:p>
        </p:txBody>
      </p:sp>
      <p:sp>
        <p:nvSpPr>
          <p:cNvPr id="23" name="Text 17"/>
          <p:cNvSpPr txBox="1"/>
          <p:nvPr/>
        </p:nvSpPr>
        <p:spPr>
          <a:xfrm>
            <a:off x="5669280" y="3154680"/>
            <a:ext cx="2926080" cy="548640"/>
          </a:xfrm>
          <a:prstGeom prst="rect">
            <a:avLst/>
          </a:prstGeom>
          <a:noFill/>
        </p:spPr>
        <p:txBody>
          <a:bodyPr wrap="square" lIns="0" tIns="0" rIns="0" bIns="0" rtlCol="0" anchor="t"/>
          <a:lstStyle/>
          <a:p>
            <a:pPr marL="0" indent="0">
              <a:buNone/>
            </a:pPr>
            <a:r>
              <a:rPr lang="en-US" sz="1150" dirty="0">
                <a:solidFill>
                  <a:srgbClr val="1B2B33"/>
                </a:solidFill>
                <a:latin typeface="Calibri" panose="020F0502020204030204" pitchFamily="34" charset="0"/>
                <a:ea typeface="Calibri" panose="020F0502020204030204" pitchFamily="34" charset="-122"/>
                <a:cs typeface="Calibri" panose="020F0502020204030204" pitchFamily="34" charset="-120"/>
              </a:rPr>
              <a:t>Electronic care-planning skills</a:t>
            </a:r>
            <a:endParaRPr lang="en-US" sz="1150" dirty="0"/>
          </a:p>
        </p:txBody>
      </p:sp>
      <p:sp>
        <p:nvSpPr>
          <p:cNvPr id="24" name="Shape 18"/>
          <p:cNvSpPr/>
          <p:nvPr/>
        </p:nvSpPr>
        <p:spPr>
          <a:xfrm>
            <a:off x="457200" y="4023360"/>
            <a:ext cx="8229600" cy="640080"/>
          </a:xfrm>
          <a:prstGeom prst="roundRect">
            <a:avLst>
              <a:gd name="adj" fmla="val 17143"/>
            </a:avLst>
          </a:prstGeom>
          <a:solidFill>
            <a:srgbClr val="0F3D4C"/>
          </a:solidFill>
          <a:ln w="12700">
            <a:solidFill>
              <a:srgbClr val="0F3D4C"/>
            </a:solidFill>
            <a:prstDash val="solid"/>
          </a:ln>
        </p:spPr>
      </p:sp>
      <p:sp>
        <p:nvSpPr>
          <p:cNvPr id="25" name="Shape 19"/>
          <p:cNvSpPr/>
          <p:nvPr/>
        </p:nvSpPr>
        <p:spPr>
          <a:xfrm>
            <a:off x="685800" y="4114800"/>
            <a:ext cx="457200" cy="457200"/>
          </a:xfrm>
          <a:prstGeom prst="ellipse">
            <a:avLst/>
          </a:prstGeom>
          <a:solidFill>
            <a:srgbClr val="F26B4F"/>
          </a:solidFill>
          <a:ln w="12700">
            <a:solidFill>
              <a:srgbClr val="F26B4F"/>
            </a:solidFill>
            <a:prstDash val="solid"/>
          </a:ln>
        </p:spPr>
      </p:sp>
      <p:pic>
        <p:nvPicPr>
          <p:cNvPr id="26" name="Image 4" descr="preencoded.png"/>
          <p:cNvPicPr>
            <a:picLocks noChangeAspect="1"/>
          </p:cNvPicPr>
          <p:nvPr/>
        </p:nvPicPr>
        <p:blipFill>
          <a:blip r:embed="rId5"/>
          <a:stretch>
            <a:fillRect/>
          </a:stretch>
        </p:blipFill>
        <p:spPr>
          <a:xfrm>
            <a:off x="800100" y="4229100"/>
            <a:ext cx="228600" cy="228600"/>
          </a:xfrm>
          <a:prstGeom prst="rect">
            <a:avLst/>
          </a:prstGeom>
        </p:spPr>
      </p:pic>
      <p:sp>
        <p:nvSpPr>
          <p:cNvPr id="27" name="Text 20"/>
          <p:cNvSpPr txBox="1"/>
          <p:nvPr/>
        </p:nvSpPr>
        <p:spPr>
          <a:xfrm>
            <a:off x="1371600" y="4114800"/>
            <a:ext cx="2194560" cy="457200"/>
          </a:xfrm>
          <a:prstGeom prst="rect">
            <a:avLst/>
          </a:prstGeom>
          <a:noFill/>
        </p:spPr>
        <p:txBody>
          <a:bodyPr wrap="square" lIns="0" tIns="0" rIns="0" bIns="0" rtlCol="0" anchor="ctr"/>
          <a:lstStyle/>
          <a:p>
            <a:pPr marL="0" indent="0">
              <a:buNone/>
            </a:pPr>
            <a:r>
              <a:rPr lang="en-US" sz="1100" b="1" kern="0" spc="200" dirty="0">
                <a:solidFill>
                  <a:srgbClr val="F26B4F"/>
                </a:solidFill>
                <a:latin typeface="Calibri" panose="020F0502020204030204" pitchFamily="34" charset="0"/>
                <a:ea typeface="Calibri" panose="020F0502020204030204" pitchFamily="34" charset="-122"/>
                <a:cs typeface="Calibri" panose="020F0502020204030204" pitchFamily="34" charset="-120"/>
              </a:rPr>
              <a:t>EMPLOYER PATHWAY</a:t>
            </a:r>
            <a:endParaRPr lang="en-US" sz="1100" dirty="0"/>
          </a:p>
        </p:txBody>
      </p:sp>
      <p:sp>
        <p:nvSpPr>
          <p:cNvPr id="28" name="Text 21"/>
          <p:cNvSpPr txBox="1"/>
          <p:nvPr/>
        </p:nvSpPr>
        <p:spPr>
          <a:xfrm>
            <a:off x="3566160" y="4114800"/>
            <a:ext cx="4937760" cy="457200"/>
          </a:xfrm>
          <a:prstGeom prst="rect">
            <a:avLst/>
          </a:prstGeom>
          <a:noFill/>
        </p:spPr>
        <p:txBody>
          <a:bodyPr wrap="square" lIns="0" tIns="0" rIns="0" bIns="0" rtlCol="0" anchor="ctr"/>
          <a:lstStyle/>
          <a:p>
            <a:pPr marL="0" indent="0">
              <a:buNone/>
            </a:pPr>
            <a:r>
              <a:rPr lang="en-US" sz="1450" dirty="0">
                <a:solidFill>
                  <a:srgbClr val="FFFFFF"/>
                </a:solidFill>
                <a:latin typeface="Calibri" panose="020F0502020204030204" pitchFamily="34" charset="0"/>
                <a:ea typeface="Calibri" panose="020F0502020204030204" pitchFamily="34" charset="-122"/>
                <a:cs typeface="Calibri" panose="020F0502020204030204" pitchFamily="34" charset="-120"/>
              </a:rPr>
              <a:t>Training &amp; career development opportunities</a:t>
            </a:r>
            <a:endParaRPr lang="en-US" sz="1450" dirty="0"/>
          </a:p>
        </p:txBody>
      </p:sp>
      <p:sp>
        <p:nvSpPr>
          <p:cNvPr id="29" name="Text 22"/>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30" name="Text 23"/>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7 / 10</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Practical Application</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Turning existing strengths into senior-level development</a:t>
            </a:r>
            <a:endParaRPr lang="en-US" sz="1300" dirty="0"/>
          </a:p>
        </p:txBody>
      </p:sp>
      <p:sp>
        <p:nvSpPr>
          <p:cNvPr id="4" name="Shape 2"/>
          <p:cNvSpPr/>
          <p:nvPr/>
        </p:nvSpPr>
        <p:spPr>
          <a:xfrm>
            <a:off x="457200" y="1280160"/>
            <a:ext cx="1783080" cy="347472"/>
          </a:xfrm>
          <a:prstGeom prst="roundRect">
            <a:avLst>
              <a:gd name="adj" fmla="val 50000"/>
            </a:avLst>
          </a:prstGeom>
          <a:solidFill>
            <a:srgbClr val="1F8A8A"/>
          </a:solidFill>
          <a:ln w="12700">
            <a:solidFill>
              <a:srgbClr val="1F8A8A"/>
            </a:solidFill>
            <a:prstDash val="solid"/>
          </a:ln>
        </p:spPr>
      </p:sp>
      <p:sp>
        <p:nvSpPr>
          <p:cNvPr id="5" name="Text 3"/>
          <p:cNvSpPr txBox="1"/>
          <p:nvPr/>
        </p:nvSpPr>
        <p:spPr>
          <a:xfrm>
            <a:off x="457200" y="1280160"/>
            <a:ext cx="1783080" cy="347472"/>
          </a:xfrm>
          <a:prstGeom prst="rect">
            <a:avLst/>
          </a:prstGeom>
          <a:noFill/>
        </p:spPr>
        <p:txBody>
          <a:bodyPr wrap="square" lIns="0" tIns="0" rIns="0" bIns="0" rtlCol="0" anchor="ctr"/>
          <a:lstStyle/>
          <a:p>
            <a:pPr marL="0" indent="0" algn="ctr">
              <a:buNone/>
            </a:pPr>
            <a:r>
              <a:rPr lang="en-US" sz="1100" b="1" kern="0" spc="200" dirty="0">
                <a:solidFill>
                  <a:srgbClr val="FFFFFF"/>
                </a:solidFill>
                <a:latin typeface="Calibri" panose="020F0502020204030204" pitchFamily="34" charset="0"/>
                <a:ea typeface="Calibri" panose="020F0502020204030204" pitchFamily="34" charset="-122"/>
                <a:cs typeface="Calibri" panose="020F0502020204030204" pitchFamily="34" charset="-120"/>
              </a:rPr>
              <a:t>STRENGTH</a:t>
            </a:r>
            <a:endParaRPr lang="en-US" sz="1100" dirty="0"/>
          </a:p>
        </p:txBody>
      </p:sp>
      <p:sp>
        <p:nvSpPr>
          <p:cNvPr id="6" name="Shape 4"/>
          <p:cNvSpPr/>
          <p:nvPr/>
        </p:nvSpPr>
        <p:spPr>
          <a:xfrm>
            <a:off x="2606040" y="1280160"/>
            <a:ext cx="1783080" cy="347472"/>
          </a:xfrm>
          <a:prstGeom prst="roundRect">
            <a:avLst>
              <a:gd name="adj" fmla="val 50000"/>
            </a:avLst>
          </a:prstGeom>
          <a:solidFill>
            <a:srgbClr val="F26B4F"/>
          </a:solidFill>
          <a:ln w="12700">
            <a:solidFill>
              <a:srgbClr val="F26B4F"/>
            </a:solidFill>
            <a:prstDash val="solid"/>
          </a:ln>
        </p:spPr>
      </p:sp>
      <p:sp>
        <p:nvSpPr>
          <p:cNvPr id="7" name="Text 5"/>
          <p:cNvSpPr txBox="1"/>
          <p:nvPr/>
        </p:nvSpPr>
        <p:spPr>
          <a:xfrm>
            <a:off x="2606040" y="1280160"/>
            <a:ext cx="1783080" cy="347472"/>
          </a:xfrm>
          <a:prstGeom prst="rect">
            <a:avLst/>
          </a:prstGeom>
          <a:noFill/>
        </p:spPr>
        <p:txBody>
          <a:bodyPr wrap="square" lIns="0" tIns="0" rIns="0" bIns="0" rtlCol="0" anchor="ctr"/>
          <a:lstStyle/>
          <a:p>
            <a:pPr marL="0" indent="0" algn="ctr">
              <a:buNone/>
            </a:pPr>
            <a:r>
              <a:rPr lang="en-US" sz="1100" b="1" kern="0" spc="200" dirty="0">
                <a:solidFill>
                  <a:srgbClr val="FFFFFF"/>
                </a:solidFill>
                <a:latin typeface="Calibri" panose="020F0502020204030204" pitchFamily="34" charset="0"/>
                <a:ea typeface="Calibri" panose="020F0502020204030204" pitchFamily="34" charset="-122"/>
                <a:cs typeface="Calibri" panose="020F0502020204030204" pitchFamily="34" charset="-120"/>
              </a:rPr>
              <a:t>GAP</a:t>
            </a:r>
            <a:endParaRPr lang="en-US" sz="1100" dirty="0"/>
          </a:p>
        </p:txBody>
      </p:sp>
      <p:sp>
        <p:nvSpPr>
          <p:cNvPr id="8" name="Shape 6"/>
          <p:cNvSpPr/>
          <p:nvPr/>
        </p:nvSpPr>
        <p:spPr>
          <a:xfrm>
            <a:off x="4754880" y="1280160"/>
            <a:ext cx="1783080" cy="347472"/>
          </a:xfrm>
          <a:prstGeom prst="roundRect">
            <a:avLst>
              <a:gd name="adj" fmla="val 50000"/>
            </a:avLst>
          </a:prstGeom>
          <a:solidFill>
            <a:srgbClr val="3B6FB6"/>
          </a:solidFill>
          <a:ln w="12700">
            <a:solidFill>
              <a:srgbClr val="3B6FB6"/>
            </a:solidFill>
            <a:prstDash val="solid"/>
          </a:ln>
        </p:spPr>
      </p:sp>
      <p:sp>
        <p:nvSpPr>
          <p:cNvPr id="9" name="Text 7"/>
          <p:cNvSpPr txBox="1"/>
          <p:nvPr/>
        </p:nvSpPr>
        <p:spPr>
          <a:xfrm>
            <a:off x="4754880" y="1280160"/>
            <a:ext cx="1783080" cy="347472"/>
          </a:xfrm>
          <a:prstGeom prst="rect">
            <a:avLst/>
          </a:prstGeom>
          <a:noFill/>
        </p:spPr>
        <p:txBody>
          <a:bodyPr wrap="square" lIns="0" tIns="0" rIns="0" bIns="0" rtlCol="0" anchor="ctr"/>
          <a:lstStyle/>
          <a:p>
            <a:pPr marL="0" indent="0" algn="ctr">
              <a:buNone/>
            </a:pPr>
            <a:r>
              <a:rPr lang="en-US" sz="1100" b="1" kern="0" spc="200" dirty="0">
                <a:solidFill>
                  <a:srgbClr val="FFFFFF"/>
                </a:solidFill>
                <a:latin typeface="Calibri" panose="020F0502020204030204" pitchFamily="34" charset="0"/>
                <a:ea typeface="Calibri" panose="020F0502020204030204" pitchFamily="34" charset="-122"/>
                <a:cs typeface="Calibri" panose="020F0502020204030204" pitchFamily="34" charset="-120"/>
              </a:rPr>
              <a:t>OPPORTUNITY</a:t>
            </a:r>
            <a:endParaRPr lang="en-US" sz="1100" dirty="0"/>
          </a:p>
        </p:txBody>
      </p:sp>
      <p:sp>
        <p:nvSpPr>
          <p:cNvPr id="10" name="Shape 8"/>
          <p:cNvSpPr/>
          <p:nvPr/>
        </p:nvSpPr>
        <p:spPr>
          <a:xfrm>
            <a:off x="6903720" y="1280160"/>
            <a:ext cx="1783080" cy="347472"/>
          </a:xfrm>
          <a:prstGeom prst="roundRect">
            <a:avLst>
              <a:gd name="adj" fmla="val 50000"/>
            </a:avLst>
          </a:prstGeom>
          <a:solidFill>
            <a:srgbClr val="0F3D4C"/>
          </a:solidFill>
          <a:ln w="12700">
            <a:solidFill>
              <a:srgbClr val="0F3D4C"/>
            </a:solidFill>
            <a:prstDash val="solid"/>
          </a:ln>
        </p:spPr>
      </p:sp>
      <p:sp>
        <p:nvSpPr>
          <p:cNvPr id="11" name="Text 9"/>
          <p:cNvSpPr txBox="1"/>
          <p:nvPr/>
        </p:nvSpPr>
        <p:spPr>
          <a:xfrm>
            <a:off x="6903720" y="1280160"/>
            <a:ext cx="1783080" cy="347472"/>
          </a:xfrm>
          <a:prstGeom prst="rect">
            <a:avLst/>
          </a:prstGeom>
          <a:noFill/>
        </p:spPr>
        <p:txBody>
          <a:bodyPr wrap="square" lIns="0" tIns="0" rIns="0" bIns="0" rtlCol="0" anchor="ctr"/>
          <a:lstStyle/>
          <a:p>
            <a:pPr marL="0" indent="0" algn="ctr">
              <a:buNone/>
            </a:pPr>
            <a:r>
              <a:rPr lang="en-US" sz="1100" b="1" kern="0" spc="200" dirty="0">
                <a:solidFill>
                  <a:srgbClr val="FFFFFF"/>
                </a:solidFill>
                <a:latin typeface="Calibri" panose="020F0502020204030204" pitchFamily="34" charset="0"/>
                <a:ea typeface="Calibri" panose="020F0502020204030204" pitchFamily="34" charset="-122"/>
                <a:cs typeface="Calibri" panose="020F0502020204030204" pitchFamily="34" charset="-120"/>
              </a:rPr>
              <a:t>ACTION</a:t>
            </a:r>
            <a:endParaRPr lang="en-US" sz="1100" dirty="0"/>
          </a:p>
        </p:txBody>
      </p:sp>
      <p:sp>
        <p:nvSpPr>
          <p:cNvPr id="12" name="Shape 10"/>
          <p:cNvSpPr/>
          <p:nvPr/>
        </p:nvSpPr>
        <p:spPr>
          <a:xfrm>
            <a:off x="457200" y="1783080"/>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3" name="Text 11"/>
          <p:cNvSpPr txBox="1"/>
          <p:nvPr/>
        </p:nvSpPr>
        <p:spPr>
          <a:xfrm>
            <a:off x="548640" y="1783080"/>
            <a:ext cx="1600200" cy="603504"/>
          </a:xfrm>
          <a:prstGeom prst="rect">
            <a:avLst/>
          </a:prstGeom>
          <a:noFill/>
        </p:spPr>
        <p:txBody>
          <a:bodyPr wrap="square" lIns="0" tIns="0" rIns="0" bIns="0" rtlCol="0" anchor="ctr"/>
          <a:lstStyle/>
          <a:p>
            <a:pPr marL="0" indent="0" algn="ctr">
              <a:buNone/>
            </a:pPr>
            <a:r>
              <a:rPr lang="en-US" sz="1200" b="1" dirty="0">
                <a:solidFill>
                  <a:srgbClr val="1B2B33"/>
                </a:solidFill>
                <a:latin typeface="Calibri" panose="020F0502020204030204" pitchFamily="34" charset="0"/>
                <a:ea typeface="Calibri" panose="020F0502020204030204" pitchFamily="34" charset="-122"/>
                <a:cs typeface="Calibri" panose="020F0502020204030204" pitchFamily="34" charset="-120"/>
              </a:rPr>
              <a:t>Communication</a:t>
            </a:r>
            <a:endParaRPr lang="en-US" sz="1200" dirty="0"/>
          </a:p>
        </p:txBody>
      </p:sp>
      <p:pic>
        <p:nvPicPr>
          <p:cNvPr id="14" name="Image 0" descr="preencoded.png"/>
          <p:cNvPicPr>
            <a:picLocks noChangeAspect="1"/>
          </p:cNvPicPr>
          <p:nvPr/>
        </p:nvPicPr>
        <p:blipFill>
          <a:blip r:embed="rId1"/>
          <a:stretch>
            <a:fillRect/>
          </a:stretch>
        </p:blipFill>
        <p:spPr>
          <a:xfrm>
            <a:off x="2331720" y="1993392"/>
            <a:ext cx="182880" cy="182880"/>
          </a:xfrm>
          <a:prstGeom prst="rect">
            <a:avLst/>
          </a:prstGeom>
        </p:spPr>
      </p:pic>
      <p:sp>
        <p:nvSpPr>
          <p:cNvPr id="15" name="Shape 12"/>
          <p:cNvSpPr/>
          <p:nvPr/>
        </p:nvSpPr>
        <p:spPr>
          <a:xfrm>
            <a:off x="2606040" y="1783080"/>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6" name="Text 13"/>
          <p:cNvSpPr txBox="1"/>
          <p:nvPr/>
        </p:nvSpPr>
        <p:spPr>
          <a:xfrm>
            <a:off x="2697480" y="1783080"/>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Supervision</a:t>
            </a:r>
            <a:endParaRPr lang="en-US" sz="1200" dirty="0"/>
          </a:p>
        </p:txBody>
      </p:sp>
      <p:pic>
        <p:nvPicPr>
          <p:cNvPr id="17" name="Image 1" descr="preencoded.png"/>
          <p:cNvPicPr>
            <a:picLocks noChangeAspect="1"/>
          </p:cNvPicPr>
          <p:nvPr/>
        </p:nvPicPr>
        <p:blipFill>
          <a:blip r:embed="rId1"/>
          <a:stretch>
            <a:fillRect/>
          </a:stretch>
        </p:blipFill>
        <p:spPr>
          <a:xfrm>
            <a:off x="4480560" y="1993392"/>
            <a:ext cx="182880" cy="182880"/>
          </a:xfrm>
          <a:prstGeom prst="rect">
            <a:avLst/>
          </a:prstGeom>
        </p:spPr>
      </p:pic>
      <p:sp>
        <p:nvSpPr>
          <p:cNvPr id="18" name="Shape 14"/>
          <p:cNvSpPr/>
          <p:nvPr/>
        </p:nvSpPr>
        <p:spPr>
          <a:xfrm>
            <a:off x="4754880" y="1783080"/>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9" name="Text 15"/>
          <p:cNvSpPr txBox="1"/>
          <p:nvPr/>
        </p:nvSpPr>
        <p:spPr>
          <a:xfrm>
            <a:off x="4846320" y="1783080"/>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Leadership development</a:t>
            </a:r>
            <a:endParaRPr lang="en-US" sz="1200" dirty="0"/>
          </a:p>
        </p:txBody>
      </p:sp>
      <p:pic>
        <p:nvPicPr>
          <p:cNvPr id="20" name="Image 2" descr="preencoded.png"/>
          <p:cNvPicPr>
            <a:picLocks noChangeAspect="1"/>
          </p:cNvPicPr>
          <p:nvPr/>
        </p:nvPicPr>
        <p:blipFill>
          <a:blip r:embed="rId1"/>
          <a:stretch>
            <a:fillRect/>
          </a:stretch>
        </p:blipFill>
        <p:spPr>
          <a:xfrm>
            <a:off x="6629400" y="1993392"/>
            <a:ext cx="182880" cy="182880"/>
          </a:xfrm>
          <a:prstGeom prst="rect">
            <a:avLst/>
          </a:prstGeom>
        </p:spPr>
      </p:pic>
      <p:sp>
        <p:nvSpPr>
          <p:cNvPr id="21" name="Shape 16"/>
          <p:cNvSpPr/>
          <p:nvPr/>
        </p:nvSpPr>
        <p:spPr>
          <a:xfrm>
            <a:off x="6903720" y="1783080"/>
            <a:ext cx="1783080" cy="603504"/>
          </a:xfrm>
          <a:prstGeom prst="roundRect">
            <a:avLst>
              <a:gd name="adj" fmla="val 18182"/>
            </a:avLst>
          </a:prstGeom>
          <a:solidFill>
            <a:srgbClr val="E3F1EF"/>
          </a:solidFill>
          <a:ln w="12700">
            <a:solidFill>
              <a:srgbClr val="E3F1EF"/>
            </a:solidFill>
            <a:prstDash val="solid"/>
          </a:ln>
        </p:spPr>
      </p:sp>
      <p:sp>
        <p:nvSpPr>
          <p:cNvPr id="22" name="Text 17"/>
          <p:cNvSpPr txBox="1"/>
          <p:nvPr/>
        </p:nvSpPr>
        <p:spPr>
          <a:xfrm>
            <a:off x="6995160" y="1783080"/>
            <a:ext cx="1600200" cy="603504"/>
          </a:xfrm>
          <a:prstGeom prst="rect">
            <a:avLst/>
          </a:prstGeom>
          <a:noFill/>
        </p:spPr>
        <p:txBody>
          <a:bodyPr wrap="square" lIns="0" tIns="0" rIns="0" bIns="0" rtlCol="0" anchor="ctr"/>
          <a:lstStyle/>
          <a:p>
            <a:pPr marL="0" indent="0" algn="ctr">
              <a:buNone/>
            </a:pPr>
            <a:r>
              <a:rPr lang="en-US" sz="1200" b="1" dirty="0">
                <a:solidFill>
                  <a:srgbClr val="0F3D4C"/>
                </a:solidFill>
                <a:latin typeface="Calibri" panose="020F0502020204030204" pitchFamily="34" charset="0"/>
                <a:ea typeface="Calibri" panose="020F0502020204030204" pitchFamily="34" charset="-122"/>
                <a:cs typeface="Calibri" panose="020F0502020204030204" pitchFamily="34" charset="-120"/>
              </a:rPr>
              <a:t>Observe → practise under guidance</a:t>
            </a:r>
            <a:endParaRPr lang="en-US" sz="1200" dirty="0"/>
          </a:p>
        </p:txBody>
      </p:sp>
      <p:sp>
        <p:nvSpPr>
          <p:cNvPr id="23" name="Shape 18"/>
          <p:cNvSpPr/>
          <p:nvPr/>
        </p:nvSpPr>
        <p:spPr>
          <a:xfrm>
            <a:off x="457200" y="2496312"/>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4" name="Text 19"/>
          <p:cNvSpPr txBox="1"/>
          <p:nvPr/>
        </p:nvSpPr>
        <p:spPr>
          <a:xfrm>
            <a:off x="548640" y="2496312"/>
            <a:ext cx="1600200" cy="603504"/>
          </a:xfrm>
          <a:prstGeom prst="rect">
            <a:avLst/>
          </a:prstGeom>
          <a:noFill/>
        </p:spPr>
        <p:txBody>
          <a:bodyPr wrap="square" lIns="0" tIns="0" rIns="0" bIns="0" rtlCol="0" anchor="ctr"/>
          <a:lstStyle/>
          <a:p>
            <a:pPr marL="0" indent="0" algn="ctr">
              <a:buNone/>
            </a:pPr>
            <a:r>
              <a:rPr lang="en-US" sz="1200" b="1" dirty="0">
                <a:solidFill>
                  <a:srgbClr val="1B2B33"/>
                </a:solidFill>
                <a:latin typeface="Calibri" panose="020F0502020204030204" pitchFamily="34" charset="0"/>
                <a:ea typeface="Calibri" panose="020F0502020204030204" pitchFamily="34" charset="-122"/>
                <a:cs typeface="Calibri" panose="020F0502020204030204" pitchFamily="34" charset="-120"/>
              </a:rPr>
              <a:t>Teamwork</a:t>
            </a:r>
            <a:endParaRPr lang="en-US" sz="1200" dirty="0"/>
          </a:p>
        </p:txBody>
      </p:sp>
      <p:pic>
        <p:nvPicPr>
          <p:cNvPr id="25" name="Image 3" descr="preencoded.png"/>
          <p:cNvPicPr>
            <a:picLocks noChangeAspect="1"/>
          </p:cNvPicPr>
          <p:nvPr/>
        </p:nvPicPr>
        <p:blipFill>
          <a:blip r:embed="rId1"/>
          <a:stretch>
            <a:fillRect/>
          </a:stretch>
        </p:blipFill>
        <p:spPr>
          <a:xfrm>
            <a:off x="2331720" y="2706624"/>
            <a:ext cx="182880" cy="182880"/>
          </a:xfrm>
          <a:prstGeom prst="rect">
            <a:avLst/>
          </a:prstGeom>
        </p:spPr>
      </p:pic>
      <p:sp>
        <p:nvSpPr>
          <p:cNvPr id="26" name="Shape 20"/>
          <p:cNvSpPr/>
          <p:nvPr/>
        </p:nvSpPr>
        <p:spPr>
          <a:xfrm>
            <a:off x="2606040" y="2496312"/>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27" name="Text 21"/>
          <p:cNvSpPr txBox="1"/>
          <p:nvPr/>
        </p:nvSpPr>
        <p:spPr>
          <a:xfrm>
            <a:off x="2697480" y="2496312"/>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Delegation</a:t>
            </a:r>
            <a:endParaRPr lang="en-US" sz="1200" dirty="0"/>
          </a:p>
        </p:txBody>
      </p:sp>
      <p:pic>
        <p:nvPicPr>
          <p:cNvPr id="28" name="Image 4" descr="preencoded.png"/>
          <p:cNvPicPr>
            <a:picLocks noChangeAspect="1"/>
          </p:cNvPicPr>
          <p:nvPr/>
        </p:nvPicPr>
        <p:blipFill>
          <a:blip r:embed="rId1"/>
          <a:stretch>
            <a:fillRect/>
          </a:stretch>
        </p:blipFill>
        <p:spPr>
          <a:xfrm>
            <a:off x="4480560" y="2706624"/>
            <a:ext cx="182880" cy="182880"/>
          </a:xfrm>
          <a:prstGeom prst="rect">
            <a:avLst/>
          </a:prstGeom>
        </p:spPr>
      </p:pic>
      <p:sp>
        <p:nvSpPr>
          <p:cNvPr id="29" name="Shape 22"/>
          <p:cNvSpPr/>
          <p:nvPr/>
        </p:nvSpPr>
        <p:spPr>
          <a:xfrm>
            <a:off x="4754880" y="2496312"/>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30" name="Text 23"/>
          <p:cNvSpPr txBox="1"/>
          <p:nvPr/>
        </p:nvSpPr>
        <p:spPr>
          <a:xfrm>
            <a:off x="4846320" y="2496312"/>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Workplace development</a:t>
            </a:r>
            <a:endParaRPr lang="en-US" sz="1200" dirty="0"/>
          </a:p>
        </p:txBody>
      </p:sp>
      <p:pic>
        <p:nvPicPr>
          <p:cNvPr id="31" name="Image 5" descr="preencoded.png"/>
          <p:cNvPicPr>
            <a:picLocks noChangeAspect="1"/>
          </p:cNvPicPr>
          <p:nvPr/>
        </p:nvPicPr>
        <p:blipFill>
          <a:blip r:embed="rId1"/>
          <a:stretch>
            <a:fillRect/>
          </a:stretch>
        </p:blipFill>
        <p:spPr>
          <a:xfrm>
            <a:off x="6629400" y="2706624"/>
            <a:ext cx="182880" cy="182880"/>
          </a:xfrm>
          <a:prstGeom prst="rect">
            <a:avLst/>
          </a:prstGeom>
        </p:spPr>
      </p:pic>
      <p:sp>
        <p:nvSpPr>
          <p:cNvPr id="32" name="Shape 24"/>
          <p:cNvSpPr/>
          <p:nvPr/>
        </p:nvSpPr>
        <p:spPr>
          <a:xfrm>
            <a:off x="6903720" y="2496312"/>
            <a:ext cx="1783080" cy="603504"/>
          </a:xfrm>
          <a:prstGeom prst="roundRect">
            <a:avLst>
              <a:gd name="adj" fmla="val 18182"/>
            </a:avLst>
          </a:prstGeom>
          <a:solidFill>
            <a:srgbClr val="E3F1EF"/>
          </a:solidFill>
          <a:ln w="12700">
            <a:solidFill>
              <a:srgbClr val="E3F1EF"/>
            </a:solidFill>
            <a:prstDash val="solid"/>
          </a:ln>
        </p:spPr>
      </p:sp>
      <p:sp>
        <p:nvSpPr>
          <p:cNvPr id="33" name="Text 25"/>
          <p:cNvSpPr txBox="1"/>
          <p:nvPr/>
        </p:nvSpPr>
        <p:spPr>
          <a:xfrm>
            <a:off x="6995160" y="2496312"/>
            <a:ext cx="1600200" cy="603504"/>
          </a:xfrm>
          <a:prstGeom prst="rect">
            <a:avLst/>
          </a:prstGeom>
          <a:noFill/>
        </p:spPr>
        <p:txBody>
          <a:bodyPr wrap="square" lIns="0" tIns="0" rIns="0" bIns="0" rtlCol="0" anchor="ctr"/>
          <a:lstStyle/>
          <a:p>
            <a:pPr marL="0" indent="0" algn="ctr">
              <a:buNone/>
            </a:pPr>
            <a:r>
              <a:rPr lang="en-US" sz="1200" b="1" dirty="0">
                <a:solidFill>
                  <a:srgbClr val="0F3D4C"/>
                </a:solidFill>
                <a:latin typeface="Calibri" panose="020F0502020204030204" pitchFamily="34" charset="0"/>
                <a:ea typeface="Calibri" panose="020F0502020204030204" pitchFamily="34" charset="-122"/>
                <a:cs typeface="Calibri" panose="020F0502020204030204" pitchFamily="34" charset="-120"/>
              </a:rPr>
              <a:t>Take agreed tasks under guidance</a:t>
            </a:r>
            <a:endParaRPr lang="en-US" sz="1200" dirty="0"/>
          </a:p>
        </p:txBody>
      </p:sp>
      <p:sp>
        <p:nvSpPr>
          <p:cNvPr id="34" name="Shape 26"/>
          <p:cNvSpPr/>
          <p:nvPr/>
        </p:nvSpPr>
        <p:spPr>
          <a:xfrm>
            <a:off x="457200" y="3209544"/>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35" name="Text 27"/>
          <p:cNvSpPr txBox="1"/>
          <p:nvPr/>
        </p:nvSpPr>
        <p:spPr>
          <a:xfrm>
            <a:off x="548640" y="3209544"/>
            <a:ext cx="1600200" cy="603504"/>
          </a:xfrm>
          <a:prstGeom prst="rect">
            <a:avLst/>
          </a:prstGeom>
          <a:noFill/>
        </p:spPr>
        <p:txBody>
          <a:bodyPr wrap="square" lIns="0" tIns="0" rIns="0" bIns="0" rtlCol="0" anchor="ctr"/>
          <a:lstStyle/>
          <a:p>
            <a:pPr marL="0" indent="0" algn="ctr">
              <a:buNone/>
            </a:pPr>
            <a:r>
              <a:rPr lang="en-US" sz="1200" b="1" dirty="0">
                <a:solidFill>
                  <a:srgbClr val="1B2B33"/>
                </a:solidFill>
                <a:latin typeface="Calibri" panose="020F0502020204030204" pitchFamily="34" charset="0"/>
                <a:ea typeface="Calibri" panose="020F0502020204030204" pitchFamily="34" charset="-122"/>
                <a:cs typeface="Calibri" panose="020F0502020204030204" pitchFamily="34" charset="-120"/>
              </a:rPr>
              <a:t>Observation</a:t>
            </a:r>
            <a:endParaRPr lang="en-US" sz="1200" dirty="0"/>
          </a:p>
        </p:txBody>
      </p:sp>
      <p:pic>
        <p:nvPicPr>
          <p:cNvPr id="36" name="Image 6" descr="preencoded.png"/>
          <p:cNvPicPr>
            <a:picLocks noChangeAspect="1"/>
          </p:cNvPicPr>
          <p:nvPr/>
        </p:nvPicPr>
        <p:blipFill>
          <a:blip r:embed="rId1"/>
          <a:stretch>
            <a:fillRect/>
          </a:stretch>
        </p:blipFill>
        <p:spPr>
          <a:xfrm>
            <a:off x="2331720" y="3419856"/>
            <a:ext cx="182880" cy="182880"/>
          </a:xfrm>
          <a:prstGeom prst="rect">
            <a:avLst/>
          </a:prstGeom>
        </p:spPr>
      </p:pic>
      <p:sp>
        <p:nvSpPr>
          <p:cNvPr id="37" name="Shape 28"/>
          <p:cNvSpPr/>
          <p:nvPr/>
        </p:nvSpPr>
        <p:spPr>
          <a:xfrm>
            <a:off x="2606040" y="3209544"/>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38" name="Text 29"/>
          <p:cNvSpPr txBox="1"/>
          <p:nvPr/>
        </p:nvSpPr>
        <p:spPr>
          <a:xfrm>
            <a:off x="2697480" y="3209544"/>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Decision-making</a:t>
            </a:r>
            <a:endParaRPr lang="en-US" sz="1200" dirty="0"/>
          </a:p>
        </p:txBody>
      </p:sp>
      <p:pic>
        <p:nvPicPr>
          <p:cNvPr id="39" name="Image 7" descr="preencoded.png"/>
          <p:cNvPicPr>
            <a:picLocks noChangeAspect="1"/>
          </p:cNvPicPr>
          <p:nvPr/>
        </p:nvPicPr>
        <p:blipFill>
          <a:blip r:embed="rId1"/>
          <a:stretch>
            <a:fillRect/>
          </a:stretch>
        </p:blipFill>
        <p:spPr>
          <a:xfrm>
            <a:off x="4480560" y="3419856"/>
            <a:ext cx="182880" cy="182880"/>
          </a:xfrm>
          <a:prstGeom prst="rect">
            <a:avLst/>
          </a:prstGeom>
        </p:spPr>
      </p:pic>
      <p:sp>
        <p:nvSpPr>
          <p:cNvPr id="40" name="Shape 30"/>
          <p:cNvSpPr/>
          <p:nvPr/>
        </p:nvSpPr>
        <p:spPr>
          <a:xfrm>
            <a:off x="4754880" y="3209544"/>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41" name="Text 31"/>
          <p:cNvSpPr txBox="1"/>
          <p:nvPr/>
        </p:nvSpPr>
        <p:spPr>
          <a:xfrm>
            <a:off x="4846320" y="3209544"/>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Training + feedback</a:t>
            </a:r>
            <a:endParaRPr lang="en-US" sz="1200" dirty="0"/>
          </a:p>
        </p:txBody>
      </p:sp>
      <p:pic>
        <p:nvPicPr>
          <p:cNvPr id="42" name="Image 8" descr="preencoded.png"/>
          <p:cNvPicPr>
            <a:picLocks noChangeAspect="1"/>
          </p:cNvPicPr>
          <p:nvPr/>
        </p:nvPicPr>
        <p:blipFill>
          <a:blip r:embed="rId1"/>
          <a:stretch>
            <a:fillRect/>
          </a:stretch>
        </p:blipFill>
        <p:spPr>
          <a:xfrm>
            <a:off x="6629400" y="3419856"/>
            <a:ext cx="182880" cy="182880"/>
          </a:xfrm>
          <a:prstGeom prst="rect">
            <a:avLst/>
          </a:prstGeom>
        </p:spPr>
      </p:pic>
      <p:sp>
        <p:nvSpPr>
          <p:cNvPr id="43" name="Shape 32"/>
          <p:cNvSpPr/>
          <p:nvPr/>
        </p:nvSpPr>
        <p:spPr>
          <a:xfrm>
            <a:off x="6903720" y="3209544"/>
            <a:ext cx="1783080" cy="603504"/>
          </a:xfrm>
          <a:prstGeom prst="roundRect">
            <a:avLst>
              <a:gd name="adj" fmla="val 18182"/>
            </a:avLst>
          </a:prstGeom>
          <a:solidFill>
            <a:srgbClr val="E3F1EF"/>
          </a:solidFill>
          <a:ln w="12700">
            <a:solidFill>
              <a:srgbClr val="E3F1EF"/>
            </a:solidFill>
            <a:prstDash val="solid"/>
          </a:ln>
        </p:spPr>
      </p:sp>
      <p:sp>
        <p:nvSpPr>
          <p:cNvPr id="44" name="Text 33"/>
          <p:cNvSpPr txBox="1"/>
          <p:nvPr/>
        </p:nvSpPr>
        <p:spPr>
          <a:xfrm>
            <a:off x="6995160" y="3209544"/>
            <a:ext cx="1600200" cy="603504"/>
          </a:xfrm>
          <a:prstGeom prst="rect">
            <a:avLst/>
          </a:prstGeom>
          <a:noFill/>
        </p:spPr>
        <p:txBody>
          <a:bodyPr wrap="square" lIns="0" tIns="0" rIns="0" bIns="0" rtlCol="0" anchor="ctr"/>
          <a:lstStyle/>
          <a:p>
            <a:pPr marL="0" indent="0" algn="ctr">
              <a:buNone/>
            </a:pPr>
            <a:r>
              <a:rPr lang="en-US" sz="1200" b="1" dirty="0">
                <a:solidFill>
                  <a:srgbClr val="0F3D4C"/>
                </a:solidFill>
                <a:latin typeface="Calibri" panose="020F0502020204030204" pitchFamily="34" charset="0"/>
                <a:ea typeface="Calibri" panose="020F0502020204030204" pitchFamily="34" charset="-122"/>
                <a:cs typeface="Calibri" panose="020F0502020204030204" pitchFamily="34" charset="-120"/>
              </a:rPr>
              <a:t>Learn when to act vs escalate</a:t>
            </a:r>
            <a:endParaRPr lang="en-US" sz="1200" dirty="0"/>
          </a:p>
        </p:txBody>
      </p:sp>
      <p:sp>
        <p:nvSpPr>
          <p:cNvPr id="45" name="Shape 34"/>
          <p:cNvSpPr/>
          <p:nvPr/>
        </p:nvSpPr>
        <p:spPr>
          <a:xfrm>
            <a:off x="457200" y="3922776"/>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46" name="Text 35"/>
          <p:cNvSpPr txBox="1"/>
          <p:nvPr/>
        </p:nvSpPr>
        <p:spPr>
          <a:xfrm>
            <a:off x="548640" y="3922776"/>
            <a:ext cx="1600200" cy="603504"/>
          </a:xfrm>
          <a:prstGeom prst="rect">
            <a:avLst/>
          </a:prstGeom>
          <a:noFill/>
        </p:spPr>
        <p:txBody>
          <a:bodyPr wrap="square" lIns="0" tIns="0" rIns="0" bIns="0" rtlCol="0" anchor="ctr"/>
          <a:lstStyle/>
          <a:p>
            <a:pPr marL="0" indent="0" algn="ctr">
              <a:buNone/>
            </a:pPr>
            <a:r>
              <a:rPr lang="en-US" sz="1200" b="1" dirty="0">
                <a:solidFill>
                  <a:srgbClr val="1B2B33"/>
                </a:solidFill>
                <a:latin typeface="Calibri" panose="020F0502020204030204" pitchFamily="34" charset="0"/>
                <a:ea typeface="Calibri" panose="020F0502020204030204" pitchFamily="34" charset="-122"/>
                <a:cs typeface="Calibri" panose="020F0502020204030204" pitchFamily="34" charset="-120"/>
              </a:rPr>
              <a:t>Record keeping</a:t>
            </a:r>
            <a:endParaRPr lang="en-US" sz="1200" dirty="0"/>
          </a:p>
        </p:txBody>
      </p:sp>
      <p:pic>
        <p:nvPicPr>
          <p:cNvPr id="47" name="Image 9" descr="preencoded.png"/>
          <p:cNvPicPr>
            <a:picLocks noChangeAspect="1"/>
          </p:cNvPicPr>
          <p:nvPr/>
        </p:nvPicPr>
        <p:blipFill>
          <a:blip r:embed="rId1"/>
          <a:stretch>
            <a:fillRect/>
          </a:stretch>
        </p:blipFill>
        <p:spPr>
          <a:xfrm>
            <a:off x="2331720" y="4133088"/>
            <a:ext cx="182880" cy="182880"/>
          </a:xfrm>
          <a:prstGeom prst="rect">
            <a:avLst/>
          </a:prstGeom>
        </p:spPr>
      </p:pic>
      <p:sp>
        <p:nvSpPr>
          <p:cNvPr id="48" name="Shape 36"/>
          <p:cNvSpPr/>
          <p:nvPr/>
        </p:nvSpPr>
        <p:spPr>
          <a:xfrm>
            <a:off x="2606040" y="3922776"/>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49" name="Text 37"/>
          <p:cNvSpPr txBox="1"/>
          <p:nvPr/>
        </p:nvSpPr>
        <p:spPr>
          <a:xfrm>
            <a:off x="2697480" y="3922776"/>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Electronic care plans</a:t>
            </a:r>
            <a:endParaRPr lang="en-US" sz="1200" dirty="0"/>
          </a:p>
        </p:txBody>
      </p:sp>
      <p:pic>
        <p:nvPicPr>
          <p:cNvPr id="50" name="Image 10" descr="preencoded.png"/>
          <p:cNvPicPr>
            <a:picLocks noChangeAspect="1"/>
          </p:cNvPicPr>
          <p:nvPr/>
        </p:nvPicPr>
        <p:blipFill>
          <a:blip r:embed="rId1"/>
          <a:stretch>
            <a:fillRect/>
          </a:stretch>
        </p:blipFill>
        <p:spPr>
          <a:xfrm>
            <a:off x="4480560" y="4133088"/>
            <a:ext cx="182880" cy="182880"/>
          </a:xfrm>
          <a:prstGeom prst="rect">
            <a:avLst/>
          </a:prstGeom>
        </p:spPr>
      </p:pic>
      <p:sp>
        <p:nvSpPr>
          <p:cNvPr id="51" name="Shape 38"/>
          <p:cNvSpPr/>
          <p:nvPr/>
        </p:nvSpPr>
        <p:spPr>
          <a:xfrm>
            <a:off x="4754880" y="3922776"/>
            <a:ext cx="1783080" cy="603504"/>
          </a:xfrm>
          <a:prstGeom prst="roundRect">
            <a:avLst>
              <a:gd name="adj" fmla="val 18182"/>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52" name="Text 39"/>
          <p:cNvSpPr txBox="1"/>
          <p:nvPr/>
        </p:nvSpPr>
        <p:spPr>
          <a:xfrm>
            <a:off x="4846320" y="3922776"/>
            <a:ext cx="1600200" cy="603504"/>
          </a:xfrm>
          <a:prstGeom prst="rect">
            <a:avLst/>
          </a:prstGeom>
          <a:noFill/>
        </p:spPr>
        <p:txBody>
          <a:bodyPr wrap="square" lIns="0" tIns="0" rIns="0" bIns="0" rtlCol="0" anchor="ctr"/>
          <a:lstStyle/>
          <a:p>
            <a:pPr marL="0" indent="0" algn="ctr">
              <a:buNone/>
            </a:pPr>
            <a:r>
              <a:rPr lang="en-US" sz="1200" dirty="0">
                <a:solidFill>
                  <a:srgbClr val="1B2B33"/>
                </a:solidFill>
                <a:latin typeface="Calibri" panose="020F0502020204030204" pitchFamily="34" charset="0"/>
                <a:ea typeface="Calibri" panose="020F0502020204030204" pitchFamily="34" charset="-122"/>
                <a:cs typeface="Calibri" panose="020F0502020204030204" pitchFamily="34" charset="-120"/>
              </a:rPr>
              <a:t>Digital learning</a:t>
            </a:r>
            <a:endParaRPr lang="en-US" sz="1200" dirty="0"/>
          </a:p>
        </p:txBody>
      </p:sp>
      <p:pic>
        <p:nvPicPr>
          <p:cNvPr id="53" name="Image 11" descr="preencoded.png"/>
          <p:cNvPicPr>
            <a:picLocks noChangeAspect="1"/>
          </p:cNvPicPr>
          <p:nvPr/>
        </p:nvPicPr>
        <p:blipFill>
          <a:blip r:embed="rId1"/>
          <a:stretch>
            <a:fillRect/>
          </a:stretch>
        </p:blipFill>
        <p:spPr>
          <a:xfrm>
            <a:off x="6629400" y="4133088"/>
            <a:ext cx="182880" cy="182880"/>
          </a:xfrm>
          <a:prstGeom prst="rect">
            <a:avLst/>
          </a:prstGeom>
        </p:spPr>
      </p:pic>
      <p:sp>
        <p:nvSpPr>
          <p:cNvPr id="54" name="Shape 40"/>
          <p:cNvSpPr/>
          <p:nvPr/>
        </p:nvSpPr>
        <p:spPr>
          <a:xfrm>
            <a:off x="6903720" y="3922776"/>
            <a:ext cx="1783080" cy="603504"/>
          </a:xfrm>
          <a:prstGeom prst="roundRect">
            <a:avLst>
              <a:gd name="adj" fmla="val 18182"/>
            </a:avLst>
          </a:prstGeom>
          <a:solidFill>
            <a:srgbClr val="E3F1EF"/>
          </a:solidFill>
          <a:ln w="12700">
            <a:solidFill>
              <a:srgbClr val="E3F1EF"/>
            </a:solidFill>
            <a:prstDash val="solid"/>
          </a:ln>
        </p:spPr>
      </p:sp>
      <p:sp>
        <p:nvSpPr>
          <p:cNvPr id="55" name="Text 41"/>
          <p:cNvSpPr txBox="1"/>
          <p:nvPr/>
        </p:nvSpPr>
        <p:spPr>
          <a:xfrm>
            <a:off x="6995160" y="3922776"/>
            <a:ext cx="1600200" cy="603504"/>
          </a:xfrm>
          <a:prstGeom prst="rect">
            <a:avLst/>
          </a:prstGeom>
          <a:noFill/>
        </p:spPr>
        <p:txBody>
          <a:bodyPr wrap="square" lIns="0" tIns="0" rIns="0" bIns="0" rtlCol="0" anchor="ctr"/>
          <a:lstStyle/>
          <a:p>
            <a:pPr marL="0" indent="0" algn="ctr">
              <a:buNone/>
            </a:pPr>
            <a:r>
              <a:rPr lang="en-US" sz="1200" b="1" dirty="0">
                <a:solidFill>
                  <a:srgbClr val="0F3D4C"/>
                </a:solidFill>
                <a:latin typeface="Calibri" panose="020F0502020204030204" pitchFamily="34" charset="0"/>
                <a:ea typeface="Calibri" panose="020F0502020204030204" pitchFamily="34" charset="-122"/>
                <a:cs typeface="Calibri" panose="020F0502020204030204" pitchFamily="34" charset="-120"/>
              </a:rPr>
              <a:t>Learn the system through training</a:t>
            </a:r>
            <a:endParaRPr lang="en-US" sz="1200" dirty="0"/>
          </a:p>
        </p:txBody>
      </p:sp>
      <p:sp>
        <p:nvSpPr>
          <p:cNvPr id="56" name="Text 42"/>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57" name="Text 43"/>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8 / 10</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Professional Development Direction</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A realistic pathway from current competence to senior responsibility</a:t>
            </a:r>
            <a:endParaRPr lang="en-US" sz="1300" dirty="0"/>
          </a:p>
        </p:txBody>
      </p:sp>
      <p:sp>
        <p:nvSpPr>
          <p:cNvPr id="4" name="Shape 2"/>
          <p:cNvSpPr/>
          <p:nvPr/>
        </p:nvSpPr>
        <p:spPr>
          <a:xfrm>
            <a:off x="1143000" y="1874520"/>
            <a:ext cx="6858000" cy="0"/>
          </a:xfrm>
          <a:prstGeom prst="line">
            <a:avLst/>
          </a:prstGeom>
          <a:noFill/>
          <a:ln w="50800">
            <a:solidFill>
              <a:srgbClr val="BFE3DF"/>
            </a:solidFill>
            <a:prstDash val="solid"/>
          </a:ln>
        </p:spPr>
      </p:sp>
      <p:sp>
        <p:nvSpPr>
          <p:cNvPr id="5" name="Shape 3"/>
          <p:cNvSpPr/>
          <p:nvPr/>
        </p:nvSpPr>
        <p:spPr>
          <a:xfrm>
            <a:off x="731520" y="1463040"/>
            <a:ext cx="822960" cy="822960"/>
          </a:xfrm>
          <a:prstGeom prst="ellipse">
            <a:avLst/>
          </a:prstGeom>
          <a:solidFill>
            <a:srgbClr val="1F8A8A"/>
          </a:solidFill>
          <a:ln w="50800">
            <a:solidFill>
              <a:srgbClr val="F3F8F8"/>
            </a:solidFill>
            <a:prstDash val="solid"/>
          </a:ln>
          <a:effectLst>
            <a:outerShdw blurRad="101600" dist="25400" dir="5400000" algn="bl" rotWithShape="0">
              <a:srgbClr val="0F3D4C">
                <a:alpha val="12000"/>
              </a:srgbClr>
            </a:outerShdw>
          </a:effectLst>
        </p:spPr>
      </p:sp>
      <p:sp>
        <p:nvSpPr>
          <p:cNvPr id="6" name="Text 4"/>
          <p:cNvSpPr txBox="1"/>
          <p:nvPr/>
        </p:nvSpPr>
        <p:spPr>
          <a:xfrm>
            <a:off x="731520" y="1463040"/>
            <a:ext cx="822960" cy="822960"/>
          </a:xfrm>
          <a:prstGeom prst="rect">
            <a:avLst/>
          </a:prstGeom>
          <a:noFill/>
        </p:spPr>
        <p:txBody>
          <a:bodyPr wrap="square" lIns="0" tIns="0" rIns="0" bIns="0" rtlCol="0" anchor="ctr"/>
          <a:lstStyle/>
          <a:p>
            <a:pPr marL="0" indent="0" algn="ctr">
              <a:buNone/>
            </a:pP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1</a:t>
            </a:r>
            <a:endParaRPr lang="en-US" sz="2400" dirty="0"/>
          </a:p>
        </p:txBody>
      </p:sp>
      <p:sp>
        <p:nvSpPr>
          <p:cNvPr id="7" name="Text 5"/>
          <p:cNvSpPr txBox="1"/>
          <p:nvPr/>
        </p:nvSpPr>
        <p:spPr>
          <a:xfrm>
            <a:off x="484632" y="2423160"/>
            <a:ext cx="1316736" cy="548640"/>
          </a:xfrm>
          <a:prstGeom prst="rect">
            <a:avLst/>
          </a:prstGeom>
          <a:noFill/>
        </p:spPr>
        <p:txBody>
          <a:bodyPr wrap="square" lIns="0" tIns="0" rIns="0" bIns="0" rtlCol="0" anchor="t"/>
          <a:lstStyle/>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Current</a:t>
            </a:r>
            <a:endParaRPr lang="en-US" sz="1350" dirty="0"/>
          </a:p>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experience</a:t>
            </a:r>
            <a:endParaRPr lang="en-US" sz="1350" dirty="0"/>
          </a:p>
        </p:txBody>
      </p:sp>
      <p:sp>
        <p:nvSpPr>
          <p:cNvPr id="8" name="Shape 6"/>
          <p:cNvSpPr/>
          <p:nvPr/>
        </p:nvSpPr>
        <p:spPr>
          <a:xfrm>
            <a:off x="2103120" y="1463040"/>
            <a:ext cx="822960" cy="822960"/>
          </a:xfrm>
          <a:prstGeom prst="ellipse">
            <a:avLst/>
          </a:prstGeom>
          <a:solidFill>
            <a:srgbClr val="1F8A8A"/>
          </a:solidFill>
          <a:ln w="50800">
            <a:solidFill>
              <a:srgbClr val="F3F8F8"/>
            </a:solidFill>
            <a:prstDash val="solid"/>
          </a:ln>
          <a:effectLst>
            <a:outerShdw blurRad="101600" dist="25400" dir="5400000" algn="bl" rotWithShape="0">
              <a:srgbClr val="0F3D4C">
                <a:alpha val="12000"/>
              </a:srgbClr>
            </a:outerShdw>
          </a:effectLst>
        </p:spPr>
      </p:sp>
      <p:sp>
        <p:nvSpPr>
          <p:cNvPr id="9" name="Text 7"/>
          <p:cNvSpPr txBox="1"/>
          <p:nvPr/>
        </p:nvSpPr>
        <p:spPr>
          <a:xfrm>
            <a:off x="2103120" y="1463040"/>
            <a:ext cx="822960" cy="822960"/>
          </a:xfrm>
          <a:prstGeom prst="rect">
            <a:avLst/>
          </a:prstGeom>
          <a:noFill/>
        </p:spPr>
        <p:txBody>
          <a:bodyPr wrap="square" lIns="0" tIns="0" rIns="0" bIns="0" rtlCol="0" anchor="ctr"/>
          <a:lstStyle/>
          <a:p>
            <a:pPr marL="0" indent="0" algn="ctr">
              <a:buNone/>
            </a:pP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2</a:t>
            </a:r>
            <a:endParaRPr lang="en-US" sz="2400" dirty="0"/>
          </a:p>
        </p:txBody>
      </p:sp>
      <p:sp>
        <p:nvSpPr>
          <p:cNvPr id="10" name="Text 8"/>
          <p:cNvSpPr txBox="1"/>
          <p:nvPr/>
        </p:nvSpPr>
        <p:spPr>
          <a:xfrm>
            <a:off x="1856232" y="2423160"/>
            <a:ext cx="1316736" cy="548640"/>
          </a:xfrm>
          <a:prstGeom prst="rect">
            <a:avLst/>
          </a:prstGeom>
          <a:noFill/>
        </p:spPr>
        <p:txBody>
          <a:bodyPr wrap="square" lIns="0" tIns="0" rIns="0" bIns="0" rtlCol="0" anchor="t"/>
          <a:lstStyle/>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Targeted</a:t>
            </a:r>
            <a:endParaRPr lang="en-US" sz="1350" dirty="0"/>
          </a:p>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learning</a:t>
            </a:r>
            <a:endParaRPr lang="en-US" sz="1350" dirty="0"/>
          </a:p>
        </p:txBody>
      </p:sp>
      <p:sp>
        <p:nvSpPr>
          <p:cNvPr id="11" name="Shape 9"/>
          <p:cNvSpPr/>
          <p:nvPr/>
        </p:nvSpPr>
        <p:spPr>
          <a:xfrm>
            <a:off x="3474720" y="1463040"/>
            <a:ext cx="822960" cy="822960"/>
          </a:xfrm>
          <a:prstGeom prst="ellipse">
            <a:avLst/>
          </a:prstGeom>
          <a:solidFill>
            <a:srgbClr val="1F8A8A"/>
          </a:solidFill>
          <a:ln w="50800">
            <a:solidFill>
              <a:srgbClr val="F3F8F8"/>
            </a:solidFill>
            <a:prstDash val="solid"/>
          </a:ln>
          <a:effectLst>
            <a:outerShdw blurRad="101600" dist="25400" dir="5400000" algn="bl" rotWithShape="0">
              <a:srgbClr val="0F3D4C">
                <a:alpha val="12000"/>
              </a:srgbClr>
            </a:outerShdw>
          </a:effectLst>
        </p:spPr>
      </p:sp>
      <p:sp>
        <p:nvSpPr>
          <p:cNvPr id="12" name="Text 10"/>
          <p:cNvSpPr txBox="1"/>
          <p:nvPr/>
        </p:nvSpPr>
        <p:spPr>
          <a:xfrm>
            <a:off x="3474720" y="1463040"/>
            <a:ext cx="822960" cy="822960"/>
          </a:xfrm>
          <a:prstGeom prst="rect">
            <a:avLst/>
          </a:prstGeom>
          <a:noFill/>
        </p:spPr>
        <p:txBody>
          <a:bodyPr wrap="square" lIns="0" tIns="0" rIns="0" bIns="0" rtlCol="0" anchor="ctr"/>
          <a:lstStyle/>
          <a:p>
            <a:pPr marL="0" indent="0" algn="ctr">
              <a:buNone/>
            </a:pP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3</a:t>
            </a:r>
            <a:endParaRPr lang="en-US" sz="2400" dirty="0"/>
          </a:p>
        </p:txBody>
      </p:sp>
      <p:sp>
        <p:nvSpPr>
          <p:cNvPr id="13" name="Text 11"/>
          <p:cNvSpPr txBox="1"/>
          <p:nvPr/>
        </p:nvSpPr>
        <p:spPr>
          <a:xfrm>
            <a:off x="3227832" y="2423160"/>
            <a:ext cx="1316736" cy="548640"/>
          </a:xfrm>
          <a:prstGeom prst="rect">
            <a:avLst/>
          </a:prstGeom>
          <a:noFill/>
        </p:spPr>
        <p:txBody>
          <a:bodyPr wrap="square" lIns="0" tIns="0" rIns="0" bIns="0" rtlCol="0" anchor="t"/>
          <a:lstStyle/>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Supervised</a:t>
            </a:r>
            <a:endParaRPr lang="en-US" sz="1350" dirty="0"/>
          </a:p>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practice</a:t>
            </a:r>
            <a:endParaRPr lang="en-US" sz="1350" dirty="0"/>
          </a:p>
        </p:txBody>
      </p:sp>
      <p:sp>
        <p:nvSpPr>
          <p:cNvPr id="14" name="Shape 12"/>
          <p:cNvSpPr/>
          <p:nvPr/>
        </p:nvSpPr>
        <p:spPr>
          <a:xfrm>
            <a:off x="4846320" y="1463040"/>
            <a:ext cx="822960" cy="822960"/>
          </a:xfrm>
          <a:prstGeom prst="ellipse">
            <a:avLst/>
          </a:prstGeom>
          <a:solidFill>
            <a:srgbClr val="1F8A8A"/>
          </a:solidFill>
          <a:ln w="50800">
            <a:solidFill>
              <a:srgbClr val="F3F8F8"/>
            </a:solidFill>
            <a:prstDash val="solid"/>
          </a:ln>
          <a:effectLst>
            <a:outerShdw blurRad="101600" dist="25400" dir="5400000" algn="bl" rotWithShape="0">
              <a:srgbClr val="0F3D4C">
                <a:alpha val="12000"/>
              </a:srgbClr>
            </a:outerShdw>
          </a:effectLst>
        </p:spPr>
      </p:sp>
      <p:sp>
        <p:nvSpPr>
          <p:cNvPr id="15" name="Text 13"/>
          <p:cNvSpPr txBox="1"/>
          <p:nvPr/>
        </p:nvSpPr>
        <p:spPr>
          <a:xfrm>
            <a:off x="4846320" y="1463040"/>
            <a:ext cx="822960" cy="822960"/>
          </a:xfrm>
          <a:prstGeom prst="rect">
            <a:avLst/>
          </a:prstGeom>
          <a:noFill/>
        </p:spPr>
        <p:txBody>
          <a:bodyPr wrap="square" lIns="0" tIns="0" rIns="0" bIns="0" rtlCol="0" anchor="ctr"/>
          <a:lstStyle/>
          <a:p>
            <a:pPr marL="0" indent="0" algn="ctr">
              <a:buNone/>
            </a:pP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4</a:t>
            </a:r>
            <a:endParaRPr lang="en-US" sz="2400" dirty="0"/>
          </a:p>
        </p:txBody>
      </p:sp>
      <p:sp>
        <p:nvSpPr>
          <p:cNvPr id="16" name="Text 14"/>
          <p:cNvSpPr txBox="1"/>
          <p:nvPr/>
        </p:nvSpPr>
        <p:spPr>
          <a:xfrm>
            <a:off x="4599432" y="2423160"/>
            <a:ext cx="1316736" cy="548640"/>
          </a:xfrm>
          <a:prstGeom prst="rect">
            <a:avLst/>
          </a:prstGeom>
          <a:noFill/>
        </p:spPr>
        <p:txBody>
          <a:bodyPr wrap="square" lIns="0" tIns="0" rIns="0" bIns="0" rtlCol="0" anchor="t"/>
          <a:lstStyle/>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Feedback</a:t>
            </a:r>
            <a:endParaRPr lang="en-US" sz="1350" dirty="0"/>
          </a:p>
        </p:txBody>
      </p:sp>
      <p:sp>
        <p:nvSpPr>
          <p:cNvPr id="17" name="Shape 15"/>
          <p:cNvSpPr/>
          <p:nvPr/>
        </p:nvSpPr>
        <p:spPr>
          <a:xfrm>
            <a:off x="6217920" y="1463040"/>
            <a:ext cx="822960" cy="822960"/>
          </a:xfrm>
          <a:prstGeom prst="ellipse">
            <a:avLst/>
          </a:prstGeom>
          <a:solidFill>
            <a:srgbClr val="1F8A8A"/>
          </a:solidFill>
          <a:ln w="50800">
            <a:solidFill>
              <a:srgbClr val="F3F8F8"/>
            </a:solidFill>
            <a:prstDash val="solid"/>
          </a:ln>
          <a:effectLst>
            <a:outerShdw blurRad="101600" dist="25400" dir="5400000" algn="bl" rotWithShape="0">
              <a:srgbClr val="0F3D4C">
                <a:alpha val="12000"/>
              </a:srgbClr>
            </a:outerShdw>
          </a:effectLst>
        </p:spPr>
      </p:sp>
      <p:sp>
        <p:nvSpPr>
          <p:cNvPr id="18" name="Text 16"/>
          <p:cNvSpPr txBox="1"/>
          <p:nvPr/>
        </p:nvSpPr>
        <p:spPr>
          <a:xfrm>
            <a:off x="6217920" y="1463040"/>
            <a:ext cx="822960" cy="822960"/>
          </a:xfrm>
          <a:prstGeom prst="rect">
            <a:avLst/>
          </a:prstGeom>
          <a:noFill/>
        </p:spPr>
        <p:txBody>
          <a:bodyPr wrap="square" lIns="0" tIns="0" rIns="0" bIns="0" rtlCol="0" anchor="ctr"/>
          <a:lstStyle/>
          <a:p>
            <a:pPr marL="0" indent="0" algn="ctr">
              <a:buNone/>
            </a:pP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5</a:t>
            </a:r>
            <a:endParaRPr lang="en-US" sz="2400" dirty="0"/>
          </a:p>
        </p:txBody>
      </p:sp>
      <p:sp>
        <p:nvSpPr>
          <p:cNvPr id="19" name="Text 17"/>
          <p:cNvSpPr txBox="1"/>
          <p:nvPr/>
        </p:nvSpPr>
        <p:spPr>
          <a:xfrm>
            <a:off x="5971032" y="2423160"/>
            <a:ext cx="1316736" cy="548640"/>
          </a:xfrm>
          <a:prstGeom prst="rect">
            <a:avLst/>
          </a:prstGeom>
          <a:noFill/>
        </p:spPr>
        <p:txBody>
          <a:bodyPr wrap="square" lIns="0" tIns="0" rIns="0" bIns="0" rtlCol="0" anchor="t"/>
          <a:lstStyle/>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Increased</a:t>
            </a:r>
            <a:endParaRPr lang="en-US" sz="1350" dirty="0"/>
          </a:p>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responsibility</a:t>
            </a:r>
            <a:endParaRPr lang="en-US" sz="1350" dirty="0"/>
          </a:p>
        </p:txBody>
      </p:sp>
      <p:sp>
        <p:nvSpPr>
          <p:cNvPr id="20" name="Shape 18"/>
          <p:cNvSpPr/>
          <p:nvPr/>
        </p:nvSpPr>
        <p:spPr>
          <a:xfrm>
            <a:off x="7589520" y="1463040"/>
            <a:ext cx="822960" cy="822960"/>
          </a:xfrm>
          <a:prstGeom prst="ellipse">
            <a:avLst/>
          </a:prstGeom>
          <a:solidFill>
            <a:srgbClr val="F26B4F"/>
          </a:solidFill>
          <a:ln w="50800">
            <a:solidFill>
              <a:srgbClr val="F3F8F8"/>
            </a:solidFill>
            <a:prstDash val="solid"/>
          </a:ln>
          <a:effectLst>
            <a:outerShdw blurRad="101600" dist="25400" dir="5400000" algn="bl" rotWithShape="0">
              <a:srgbClr val="0F3D4C">
                <a:alpha val="12000"/>
              </a:srgbClr>
            </a:outerShdw>
          </a:effectLst>
        </p:spPr>
      </p:sp>
      <p:sp>
        <p:nvSpPr>
          <p:cNvPr id="21" name="Text 19"/>
          <p:cNvSpPr txBox="1"/>
          <p:nvPr/>
        </p:nvSpPr>
        <p:spPr>
          <a:xfrm>
            <a:off x="7589520" y="1463040"/>
            <a:ext cx="822960" cy="822960"/>
          </a:xfrm>
          <a:prstGeom prst="rect">
            <a:avLst/>
          </a:prstGeom>
          <a:noFill/>
        </p:spPr>
        <p:txBody>
          <a:bodyPr wrap="square" lIns="0" tIns="0" rIns="0" bIns="0" rtlCol="0" anchor="ctr"/>
          <a:lstStyle/>
          <a:p>
            <a:pPr marL="0" indent="0" algn="ctr">
              <a:buNone/>
            </a:pP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6</a:t>
            </a:r>
            <a:endParaRPr lang="en-US" sz="2400" dirty="0"/>
          </a:p>
        </p:txBody>
      </p:sp>
      <p:sp>
        <p:nvSpPr>
          <p:cNvPr id="22" name="Text 20"/>
          <p:cNvSpPr txBox="1"/>
          <p:nvPr/>
        </p:nvSpPr>
        <p:spPr>
          <a:xfrm>
            <a:off x="7342632" y="2423160"/>
            <a:ext cx="1316736" cy="548640"/>
          </a:xfrm>
          <a:prstGeom prst="rect">
            <a:avLst/>
          </a:prstGeom>
          <a:noFill/>
        </p:spPr>
        <p:txBody>
          <a:bodyPr wrap="square" lIns="0" tIns="0" rIns="0" bIns="0" rtlCol="0" anchor="t"/>
          <a:lstStyle/>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Senior</a:t>
            </a:r>
            <a:endParaRPr lang="en-US" sz="1350" dirty="0"/>
          </a:p>
          <a:p>
            <a:pPr marL="0" indent="0" algn="ctr">
              <a:buNone/>
            </a:pPr>
            <a:r>
              <a:rPr lang="en-US" sz="1350" b="1" dirty="0">
                <a:solidFill>
                  <a:srgbClr val="0F3D4C"/>
                </a:solidFill>
                <a:latin typeface="Calibri" panose="020F0502020204030204" pitchFamily="34" charset="0"/>
                <a:ea typeface="Calibri" panose="020F0502020204030204" pitchFamily="34" charset="-122"/>
                <a:cs typeface="Calibri" panose="020F0502020204030204" pitchFamily="34" charset="-120"/>
              </a:rPr>
              <a:t>progression</a:t>
            </a:r>
            <a:endParaRPr lang="en-US" sz="1350" dirty="0"/>
          </a:p>
        </p:txBody>
      </p:sp>
      <p:sp>
        <p:nvSpPr>
          <p:cNvPr id="23" name="Shape 21"/>
          <p:cNvSpPr/>
          <p:nvPr/>
        </p:nvSpPr>
        <p:spPr>
          <a:xfrm>
            <a:off x="457200" y="3246120"/>
            <a:ext cx="8229600" cy="1371600"/>
          </a:xfrm>
          <a:prstGeom prst="roundRect">
            <a:avLst>
              <a:gd name="adj" fmla="val 8000"/>
            </a:avLst>
          </a:prstGeom>
          <a:solidFill>
            <a:srgbClr val="0F3D4C"/>
          </a:solidFill>
          <a:ln w="12700">
            <a:solidFill>
              <a:srgbClr val="0F3D4C"/>
            </a:solidFill>
            <a:prstDash val="solid"/>
          </a:ln>
        </p:spPr>
      </p:sp>
      <p:sp>
        <p:nvSpPr>
          <p:cNvPr id="24" name="Shape 22"/>
          <p:cNvSpPr/>
          <p:nvPr/>
        </p:nvSpPr>
        <p:spPr>
          <a:xfrm>
            <a:off x="731520" y="3611880"/>
            <a:ext cx="640080" cy="640080"/>
          </a:xfrm>
          <a:prstGeom prst="ellipse">
            <a:avLst/>
          </a:prstGeom>
          <a:solidFill>
            <a:srgbClr val="F26B4F"/>
          </a:solidFill>
          <a:ln w="12700">
            <a:solidFill>
              <a:srgbClr val="F26B4F"/>
            </a:solidFill>
            <a:prstDash val="solid"/>
          </a:ln>
        </p:spPr>
      </p:sp>
      <p:pic>
        <p:nvPicPr>
          <p:cNvPr id="25" name="Image 0" descr="preencoded.png"/>
          <p:cNvPicPr>
            <a:picLocks noChangeAspect="1"/>
          </p:cNvPicPr>
          <p:nvPr/>
        </p:nvPicPr>
        <p:blipFill>
          <a:blip r:embed="rId1"/>
          <a:stretch>
            <a:fillRect/>
          </a:stretch>
        </p:blipFill>
        <p:spPr>
          <a:xfrm>
            <a:off x="891540" y="3771900"/>
            <a:ext cx="320040" cy="320040"/>
          </a:xfrm>
          <a:prstGeom prst="rect">
            <a:avLst/>
          </a:prstGeom>
        </p:spPr>
      </p:pic>
      <p:sp>
        <p:nvSpPr>
          <p:cNvPr id="26" name="Text 23"/>
          <p:cNvSpPr txBox="1"/>
          <p:nvPr/>
        </p:nvSpPr>
        <p:spPr>
          <a:xfrm>
            <a:off x="1645920" y="3429000"/>
            <a:ext cx="3657600" cy="201168"/>
          </a:xfrm>
          <a:prstGeom prst="rect">
            <a:avLst/>
          </a:prstGeom>
          <a:noFill/>
        </p:spPr>
        <p:txBody>
          <a:bodyPr wrap="square" lIns="0" tIns="0" rIns="0" bIns="0" rtlCol="0" anchor="t"/>
          <a:lstStyle/>
          <a:p>
            <a:pPr marL="0" indent="0">
              <a:buNone/>
            </a:pPr>
            <a:r>
              <a:rPr lang="en-US" sz="1050" b="1" kern="0" spc="300" dirty="0">
                <a:solidFill>
                  <a:srgbClr val="F26B4F"/>
                </a:solidFill>
                <a:latin typeface="Calibri" panose="020F0502020204030204" pitchFamily="34" charset="0"/>
                <a:ea typeface="Calibri" panose="020F0502020204030204" pitchFamily="34" charset="-122"/>
                <a:cs typeface="Calibri" panose="020F0502020204030204" pitchFamily="34" charset="-120"/>
              </a:rPr>
              <a:t>SELF-AWARENESS</a:t>
            </a:r>
            <a:endParaRPr lang="en-US" sz="1050" dirty="0"/>
          </a:p>
        </p:txBody>
      </p:sp>
      <p:sp>
        <p:nvSpPr>
          <p:cNvPr id="27" name="Text 24"/>
          <p:cNvSpPr txBox="1"/>
          <p:nvPr/>
        </p:nvSpPr>
        <p:spPr>
          <a:xfrm>
            <a:off x="1645920" y="3685032"/>
            <a:ext cx="6766560" cy="411480"/>
          </a:xfrm>
          <a:prstGeom prst="rect">
            <a:avLst/>
          </a:prstGeom>
          <a:noFill/>
        </p:spPr>
        <p:txBody>
          <a:bodyPr wrap="square" lIns="0" tIns="0" rIns="0" bIns="0" rtlCol="0" anchor="t"/>
          <a:lstStyle/>
          <a:p>
            <a:pPr marL="0" indent="0">
              <a:buNone/>
            </a:pPr>
            <a:r>
              <a:rPr lang="en-US" sz="1350" b="1" dirty="0">
                <a:solidFill>
                  <a:srgbClr val="FFFFFF"/>
                </a:solidFill>
                <a:latin typeface="Cambria" panose="02040503050406030204" pitchFamily="34" charset="0"/>
                <a:ea typeface="Cambria" panose="02040503050406030204" pitchFamily="34" charset="-122"/>
                <a:cs typeface="Cambria" panose="02040503050406030204" pitchFamily="34" charset="-120"/>
              </a:rPr>
              <a:t>Strong direct-care foundation  ·  Genuine gaps identified  ·  Evidence-led development</a:t>
            </a:r>
            <a:endParaRPr lang="en-US" sz="1350" dirty="0"/>
          </a:p>
        </p:txBody>
      </p:sp>
      <p:sp>
        <p:nvSpPr>
          <p:cNvPr id="28" name="Text 25"/>
          <p:cNvSpPr txBox="1"/>
          <p:nvPr/>
        </p:nvSpPr>
        <p:spPr>
          <a:xfrm>
            <a:off x="1645920" y="4160520"/>
            <a:ext cx="6766560" cy="274320"/>
          </a:xfrm>
          <a:prstGeom prst="rect">
            <a:avLst/>
          </a:prstGeom>
          <a:noFill/>
        </p:spPr>
        <p:txBody>
          <a:bodyPr wrap="square" lIns="0" tIns="0" rIns="0" bIns="0" rtlCol="0" anchor="t"/>
          <a:lstStyle/>
          <a:p>
            <a:pPr marL="0" indent="0">
              <a:buNone/>
            </a:pPr>
            <a:r>
              <a:rPr lang="en-US" sz="1250" dirty="0">
                <a:solidFill>
                  <a:srgbClr val="BFE3DF"/>
                </a:solidFill>
                <a:latin typeface="Calibri" panose="020F0502020204030204" pitchFamily="34" charset="0"/>
                <a:ea typeface="Calibri" panose="020F0502020204030204" pitchFamily="34" charset="-122"/>
                <a:cs typeface="Calibri" panose="020F0502020204030204" pitchFamily="34" charset="-120"/>
              </a:rPr>
              <a:t>Goal: build evidence of senior-level responsibility before claiming readiness for the role.</a:t>
            </a:r>
            <a:endParaRPr lang="en-US" sz="1250" dirty="0"/>
          </a:p>
        </p:txBody>
      </p:sp>
      <p:sp>
        <p:nvSpPr>
          <p:cNvPr id="29" name="Text 26"/>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30" name="Text 27"/>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9 / 10</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3F8F8"/>
        </a:solidFill>
        <a:effectLst/>
      </p:bgPr>
    </p:bg>
    <p:spTree>
      <p:nvGrpSpPr>
        <p:cNvPr id="1" name=""/>
        <p:cNvGrpSpPr/>
        <p:nvPr/>
      </p:nvGrpSpPr>
      <p:grpSpPr>
        <a:xfrm>
          <a:off x="0" y="0"/>
          <a:ext cx="0" cy="0"/>
          <a:chOff x="0" y="0"/>
          <a:chExt cx="0" cy="0"/>
        </a:xfrm>
      </p:grpSpPr>
      <p:sp>
        <p:nvSpPr>
          <p:cNvPr id="2" name="Text 0"/>
          <p:cNvSpPr txBox="1"/>
          <p:nvPr/>
        </p:nvSpPr>
        <p:spPr>
          <a:xfrm>
            <a:off x="457200" y="320040"/>
            <a:ext cx="8229600" cy="548640"/>
          </a:xfrm>
          <a:prstGeom prst="rect">
            <a:avLst/>
          </a:prstGeom>
          <a:noFill/>
        </p:spPr>
        <p:txBody>
          <a:bodyPr wrap="square" lIns="0" tIns="0" rIns="0" bIns="0" rtlCol="0" anchor="ctr"/>
          <a:lstStyle/>
          <a:p>
            <a:pPr marL="0" indent="0">
              <a:buNone/>
            </a:pPr>
            <a:r>
              <a:rPr lang="en-US" sz="3000" b="1" dirty="0">
                <a:solidFill>
                  <a:srgbClr val="0F3D4C"/>
                </a:solidFill>
                <a:latin typeface="Cambria" panose="02040503050406030204" pitchFamily="34" charset="0"/>
                <a:ea typeface="Cambria" panose="02040503050406030204" pitchFamily="34" charset="-122"/>
                <a:cs typeface="Cambria" panose="02040503050406030204" pitchFamily="34" charset="-120"/>
              </a:rPr>
              <a:t>References</a:t>
            </a:r>
            <a:endParaRPr lang="en-US" sz="3000" dirty="0"/>
          </a:p>
        </p:txBody>
      </p:sp>
      <p:sp>
        <p:nvSpPr>
          <p:cNvPr id="3" name="Text 1"/>
          <p:cNvSpPr txBox="1"/>
          <p:nvPr/>
        </p:nvSpPr>
        <p:spPr>
          <a:xfrm>
            <a:off x="457200" y="886968"/>
            <a:ext cx="8229600" cy="274320"/>
          </a:xfrm>
          <a:prstGeom prst="rect">
            <a:avLst/>
          </a:prstGeom>
          <a:noFill/>
        </p:spPr>
        <p:txBody>
          <a:bodyPr wrap="square" lIns="0" tIns="0" rIns="0" bIns="0" rtlCol="0" anchor="t"/>
          <a:lstStyle/>
          <a:p>
            <a:pPr marL="0" indent="0">
              <a:buNone/>
            </a:pPr>
            <a:r>
              <a:rPr lang="en-US" sz="1300" i="1" dirty="0">
                <a:solidFill>
                  <a:srgbClr val="1F8A8A"/>
                </a:solidFill>
                <a:latin typeface="Calibri" panose="020F0502020204030204" pitchFamily="34" charset="0"/>
                <a:ea typeface="Calibri" panose="020F0502020204030204" pitchFamily="34" charset="-122"/>
                <a:cs typeface="Calibri" panose="020F0502020204030204" pitchFamily="34" charset="-120"/>
              </a:rPr>
              <a:t>UWTSD Harvard</a:t>
            </a:r>
            <a:endParaRPr lang="en-US" sz="1300" dirty="0"/>
          </a:p>
        </p:txBody>
      </p:sp>
      <p:sp>
        <p:nvSpPr>
          <p:cNvPr id="4" name="Shape 2"/>
          <p:cNvSpPr/>
          <p:nvPr/>
        </p:nvSpPr>
        <p:spPr>
          <a:xfrm>
            <a:off x="457200" y="1280160"/>
            <a:ext cx="8229600" cy="658368"/>
          </a:xfrm>
          <a:prstGeom prst="roundRect">
            <a:avLst>
              <a:gd name="adj" fmla="val 16667"/>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5" name="Shape 3"/>
          <p:cNvSpPr/>
          <p:nvPr/>
        </p:nvSpPr>
        <p:spPr>
          <a:xfrm>
            <a:off x="640080" y="1426464"/>
            <a:ext cx="365760" cy="365760"/>
          </a:xfrm>
          <a:prstGeom prst="ellipse">
            <a:avLst/>
          </a:prstGeom>
          <a:solidFill>
            <a:srgbClr val="E3F1EF"/>
          </a:solidFill>
          <a:ln w="12700">
            <a:solidFill>
              <a:srgbClr val="E3F1EF"/>
            </a:solidFill>
            <a:prstDash val="solid"/>
          </a:ln>
        </p:spPr>
      </p:sp>
      <p:sp>
        <p:nvSpPr>
          <p:cNvPr id="6" name="Text 4"/>
          <p:cNvSpPr txBox="1"/>
          <p:nvPr/>
        </p:nvSpPr>
        <p:spPr>
          <a:xfrm>
            <a:off x="640080" y="1426464"/>
            <a:ext cx="365760" cy="365760"/>
          </a:xfrm>
          <a:prstGeom prst="rect">
            <a:avLst/>
          </a:prstGeom>
          <a:noFill/>
        </p:spPr>
        <p:txBody>
          <a:bodyPr wrap="square" lIns="0" tIns="0" rIns="0" bIns="0" rtlCol="0" anchor="ctr"/>
          <a:lstStyle/>
          <a:p>
            <a:pPr marL="0" indent="0" algn="ctr">
              <a:buNone/>
            </a:pPr>
            <a:r>
              <a:rPr lang="en-US" sz="1300" b="1" dirty="0">
                <a:solidFill>
                  <a:srgbClr val="1F8A8A"/>
                </a:solidFill>
                <a:latin typeface="Calibri" panose="020F0502020204030204" pitchFamily="34" charset="0"/>
                <a:ea typeface="Calibri" panose="020F0502020204030204" pitchFamily="34" charset="-122"/>
                <a:cs typeface="Calibri" panose="020F0502020204030204" pitchFamily="34" charset="-120"/>
              </a:rPr>
              <a:t>1</a:t>
            </a:r>
            <a:endParaRPr lang="en-US" sz="1300" dirty="0"/>
          </a:p>
        </p:txBody>
      </p:sp>
      <p:sp>
        <p:nvSpPr>
          <p:cNvPr id="7" name="Text 5"/>
          <p:cNvSpPr txBox="1"/>
          <p:nvPr/>
        </p:nvSpPr>
        <p:spPr>
          <a:xfrm>
            <a:off x="1188720" y="1280160"/>
            <a:ext cx="7315200" cy="658368"/>
          </a:xfrm>
          <a:prstGeom prst="rect">
            <a:avLst/>
          </a:prstGeom>
          <a:noFill/>
        </p:spPr>
        <p:txBody>
          <a:bodyPr wrap="square" lIns="0" tIns="0" rIns="0" bIns="0" rtlCol="0" anchor="ctr"/>
          <a:lstStyle/>
          <a:p>
            <a:pPr marL="0" indent="0">
              <a:buNone/>
            </a:pPr>
            <a:r>
              <a:rPr lang="en-US" sz="1100" dirty="0">
                <a:solidFill>
                  <a:srgbClr val="1B2B33"/>
                </a:solidFill>
                <a:latin typeface="Calibri" panose="020F0502020204030204" pitchFamily="34" charset="0"/>
                <a:ea typeface="Calibri" panose="020F0502020204030204" pitchFamily="34" charset="-122"/>
                <a:cs typeface="Calibri" panose="020F0502020204030204" pitchFamily="34" charset="-120"/>
              </a:rPr>
              <a:t>Carebase (2026) Senior Care Assistant – Days, Alderwood Care Home. Ref/62/1432. Available at: careers.carebase.org.uk/jobs/job/Senior-Care-Assistant-Days/1432 (Accessed: 25 September 2026).</a:t>
            </a:r>
            <a:endParaRPr lang="en-US" sz="1100" dirty="0"/>
          </a:p>
        </p:txBody>
      </p:sp>
      <p:sp>
        <p:nvSpPr>
          <p:cNvPr id="8" name="Shape 6"/>
          <p:cNvSpPr/>
          <p:nvPr/>
        </p:nvSpPr>
        <p:spPr>
          <a:xfrm>
            <a:off x="457200" y="2029968"/>
            <a:ext cx="8229600" cy="658368"/>
          </a:xfrm>
          <a:prstGeom prst="roundRect">
            <a:avLst>
              <a:gd name="adj" fmla="val 16667"/>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9" name="Shape 7"/>
          <p:cNvSpPr/>
          <p:nvPr/>
        </p:nvSpPr>
        <p:spPr>
          <a:xfrm>
            <a:off x="640080" y="2176272"/>
            <a:ext cx="365760" cy="365760"/>
          </a:xfrm>
          <a:prstGeom prst="ellipse">
            <a:avLst/>
          </a:prstGeom>
          <a:solidFill>
            <a:srgbClr val="E3F1EF"/>
          </a:solidFill>
          <a:ln w="12700">
            <a:solidFill>
              <a:srgbClr val="E3F1EF"/>
            </a:solidFill>
            <a:prstDash val="solid"/>
          </a:ln>
        </p:spPr>
      </p:sp>
      <p:sp>
        <p:nvSpPr>
          <p:cNvPr id="10" name="Text 8"/>
          <p:cNvSpPr txBox="1"/>
          <p:nvPr/>
        </p:nvSpPr>
        <p:spPr>
          <a:xfrm>
            <a:off x="640080" y="2176272"/>
            <a:ext cx="365760" cy="365760"/>
          </a:xfrm>
          <a:prstGeom prst="rect">
            <a:avLst/>
          </a:prstGeom>
          <a:noFill/>
        </p:spPr>
        <p:txBody>
          <a:bodyPr wrap="square" lIns="0" tIns="0" rIns="0" bIns="0" rtlCol="0" anchor="ctr"/>
          <a:lstStyle/>
          <a:p>
            <a:pPr marL="0" indent="0" algn="ctr">
              <a:buNone/>
            </a:pPr>
            <a:r>
              <a:rPr lang="en-US" sz="1300" b="1" dirty="0">
                <a:solidFill>
                  <a:srgbClr val="1F8A8A"/>
                </a:solidFill>
                <a:latin typeface="Calibri" panose="020F0502020204030204" pitchFamily="34" charset="0"/>
                <a:ea typeface="Calibri" panose="020F0502020204030204" pitchFamily="34" charset="-122"/>
                <a:cs typeface="Calibri" panose="020F0502020204030204" pitchFamily="34" charset="-120"/>
              </a:rPr>
              <a:t>2</a:t>
            </a:r>
            <a:endParaRPr lang="en-US" sz="1300" dirty="0"/>
          </a:p>
        </p:txBody>
      </p:sp>
      <p:sp>
        <p:nvSpPr>
          <p:cNvPr id="11" name="Text 9"/>
          <p:cNvSpPr txBox="1"/>
          <p:nvPr/>
        </p:nvSpPr>
        <p:spPr>
          <a:xfrm>
            <a:off x="1188720" y="2029968"/>
            <a:ext cx="7315200" cy="658368"/>
          </a:xfrm>
          <a:prstGeom prst="rect">
            <a:avLst/>
          </a:prstGeom>
          <a:noFill/>
        </p:spPr>
        <p:txBody>
          <a:bodyPr wrap="square" lIns="0" tIns="0" rIns="0" bIns="0" rtlCol="0" anchor="ctr"/>
          <a:lstStyle/>
          <a:p>
            <a:pPr marL="0" indent="0">
              <a:buNone/>
            </a:pPr>
            <a:r>
              <a:rPr lang="en-US" sz="1100" dirty="0">
                <a:solidFill>
                  <a:srgbClr val="1B2B33"/>
                </a:solidFill>
                <a:latin typeface="Calibri" panose="020F0502020204030204" pitchFamily="34" charset="0"/>
                <a:ea typeface="Calibri" panose="020F0502020204030204" pitchFamily="34" charset="-122"/>
                <a:cs typeface="Calibri" panose="020F0502020204030204" pitchFamily="34" charset="-120"/>
              </a:rPr>
              <a:t>Department of Health and Social Care (2025) Adult Social Care Workforce Skills Survey: September 2025 Report. London: DHSC.</a:t>
            </a:r>
            <a:endParaRPr lang="en-US" sz="1100" dirty="0"/>
          </a:p>
        </p:txBody>
      </p:sp>
      <p:sp>
        <p:nvSpPr>
          <p:cNvPr id="12" name="Shape 10"/>
          <p:cNvSpPr/>
          <p:nvPr/>
        </p:nvSpPr>
        <p:spPr>
          <a:xfrm>
            <a:off x="457200" y="2779776"/>
            <a:ext cx="8229600" cy="658368"/>
          </a:xfrm>
          <a:prstGeom prst="roundRect">
            <a:avLst>
              <a:gd name="adj" fmla="val 16667"/>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3" name="Shape 11"/>
          <p:cNvSpPr/>
          <p:nvPr/>
        </p:nvSpPr>
        <p:spPr>
          <a:xfrm>
            <a:off x="640080" y="2926080"/>
            <a:ext cx="365760" cy="365760"/>
          </a:xfrm>
          <a:prstGeom prst="ellipse">
            <a:avLst/>
          </a:prstGeom>
          <a:solidFill>
            <a:srgbClr val="E3F1EF"/>
          </a:solidFill>
          <a:ln w="12700">
            <a:solidFill>
              <a:srgbClr val="E3F1EF"/>
            </a:solidFill>
            <a:prstDash val="solid"/>
          </a:ln>
        </p:spPr>
      </p:sp>
      <p:sp>
        <p:nvSpPr>
          <p:cNvPr id="14" name="Text 12"/>
          <p:cNvSpPr txBox="1"/>
          <p:nvPr/>
        </p:nvSpPr>
        <p:spPr>
          <a:xfrm>
            <a:off x="640080" y="2926080"/>
            <a:ext cx="365760" cy="365760"/>
          </a:xfrm>
          <a:prstGeom prst="rect">
            <a:avLst/>
          </a:prstGeom>
          <a:noFill/>
        </p:spPr>
        <p:txBody>
          <a:bodyPr wrap="square" lIns="0" tIns="0" rIns="0" bIns="0" rtlCol="0" anchor="ctr"/>
          <a:lstStyle/>
          <a:p>
            <a:pPr marL="0" indent="0" algn="ctr">
              <a:buNone/>
            </a:pPr>
            <a:r>
              <a:rPr lang="en-US" sz="1300" b="1" dirty="0">
                <a:solidFill>
                  <a:srgbClr val="1F8A8A"/>
                </a:solidFill>
                <a:latin typeface="Calibri" panose="020F0502020204030204" pitchFamily="34" charset="0"/>
                <a:ea typeface="Calibri" panose="020F0502020204030204" pitchFamily="34" charset="-122"/>
                <a:cs typeface="Calibri" panose="020F0502020204030204" pitchFamily="34" charset="-120"/>
              </a:rPr>
              <a:t>3</a:t>
            </a:r>
            <a:endParaRPr lang="en-US" sz="1300" dirty="0"/>
          </a:p>
        </p:txBody>
      </p:sp>
      <p:sp>
        <p:nvSpPr>
          <p:cNvPr id="15" name="Text 13"/>
          <p:cNvSpPr txBox="1"/>
          <p:nvPr/>
        </p:nvSpPr>
        <p:spPr>
          <a:xfrm>
            <a:off x="1188720" y="2779776"/>
            <a:ext cx="7315200" cy="658368"/>
          </a:xfrm>
          <a:prstGeom prst="rect">
            <a:avLst/>
          </a:prstGeom>
          <a:noFill/>
        </p:spPr>
        <p:txBody>
          <a:bodyPr wrap="square" lIns="0" tIns="0" rIns="0" bIns="0" rtlCol="0" anchor="ctr"/>
          <a:lstStyle/>
          <a:p>
            <a:pPr marL="0" indent="0">
              <a:buNone/>
            </a:pPr>
            <a:r>
              <a:rPr lang="en-US" sz="1100" dirty="0">
                <a:solidFill>
                  <a:srgbClr val="1B2B33"/>
                </a:solidFill>
                <a:latin typeface="Calibri" panose="020F0502020204030204" pitchFamily="34" charset="0"/>
                <a:ea typeface="Calibri" panose="020F0502020204030204" pitchFamily="34" charset="-122"/>
                <a:cs typeface="Calibri" panose="020F0502020204030204" pitchFamily="34" charset="-120"/>
              </a:rPr>
              <a:t>Department of Health and Social Care (2026) Care Workforce Pathway for Adult Social Care: Supervisor or Leader Role Category. London: DHSC.</a:t>
            </a:r>
            <a:endParaRPr lang="en-US" sz="1100" dirty="0"/>
          </a:p>
        </p:txBody>
      </p:sp>
      <p:sp>
        <p:nvSpPr>
          <p:cNvPr id="16" name="Shape 14"/>
          <p:cNvSpPr/>
          <p:nvPr/>
        </p:nvSpPr>
        <p:spPr>
          <a:xfrm>
            <a:off x="457200" y="3529584"/>
            <a:ext cx="8229600" cy="658368"/>
          </a:xfrm>
          <a:prstGeom prst="roundRect">
            <a:avLst>
              <a:gd name="adj" fmla="val 16667"/>
            </a:avLst>
          </a:prstGeom>
          <a:solidFill>
            <a:srgbClr val="FFFFFF"/>
          </a:solidFill>
          <a:ln w="12700">
            <a:solidFill>
              <a:srgbClr val="FFFFFF"/>
            </a:solidFill>
            <a:prstDash val="solid"/>
          </a:ln>
          <a:effectLst>
            <a:outerShdw blurRad="101600" dist="25400" dir="5400000" algn="bl" rotWithShape="0">
              <a:srgbClr val="0F3D4C">
                <a:alpha val="12000"/>
              </a:srgbClr>
            </a:outerShdw>
          </a:effectLst>
        </p:spPr>
      </p:sp>
      <p:sp>
        <p:nvSpPr>
          <p:cNvPr id="17" name="Shape 15"/>
          <p:cNvSpPr/>
          <p:nvPr/>
        </p:nvSpPr>
        <p:spPr>
          <a:xfrm>
            <a:off x="640080" y="3675888"/>
            <a:ext cx="365760" cy="365760"/>
          </a:xfrm>
          <a:prstGeom prst="ellipse">
            <a:avLst/>
          </a:prstGeom>
          <a:solidFill>
            <a:srgbClr val="E3F1EF"/>
          </a:solidFill>
          <a:ln w="12700">
            <a:solidFill>
              <a:srgbClr val="E3F1EF"/>
            </a:solidFill>
            <a:prstDash val="solid"/>
          </a:ln>
        </p:spPr>
      </p:sp>
      <p:sp>
        <p:nvSpPr>
          <p:cNvPr id="18" name="Text 16"/>
          <p:cNvSpPr txBox="1"/>
          <p:nvPr/>
        </p:nvSpPr>
        <p:spPr>
          <a:xfrm>
            <a:off x="640080" y="3675888"/>
            <a:ext cx="365760" cy="365760"/>
          </a:xfrm>
          <a:prstGeom prst="rect">
            <a:avLst/>
          </a:prstGeom>
          <a:noFill/>
        </p:spPr>
        <p:txBody>
          <a:bodyPr wrap="square" lIns="0" tIns="0" rIns="0" bIns="0" rtlCol="0" anchor="ctr"/>
          <a:lstStyle/>
          <a:p>
            <a:pPr marL="0" indent="0" algn="ctr">
              <a:buNone/>
            </a:pPr>
            <a:r>
              <a:rPr lang="en-US" sz="1300" b="1" dirty="0">
                <a:solidFill>
                  <a:srgbClr val="1F8A8A"/>
                </a:solidFill>
                <a:latin typeface="Calibri" panose="020F0502020204030204" pitchFamily="34" charset="0"/>
                <a:ea typeface="Calibri" panose="020F0502020204030204" pitchFamily="34" charset="-122"/>
                <a:cs typeface="Calibri" panose="020F0502020204030204" pitchFamily="34" charset="-120"/>
              </a:rPr>
              <a:t>4</a:t>
            </a:r>
            <a:endParaRPr lang="en-US" sz="1300" dirty="0"/>
          </a:p>
        </p:txBody>
      </p:sp>
      <p:sp>
        <p:nvSpPr>
          <p:cNvPr id="19" name="Text 17"/>
          <p:cNvSpPr txBox="1"/>
          <p:nvPr/>
        </p:nvSpPr>
        <p:spPr>
          <a:xfrm>
            <a:off x="1188720" y="3529584"/>
            <a:ext cx="7315200" cy="658368"/>
          </a:xfrm>
          <a:prstGeom prst="rect">
            <a:avLst/>
          </a:prstGeom>
          <a:noFill/>
        </p:spPr>
        <p:txBody>
          <a:bodyPr wrap="square" lIns="0" tIns="0" rIns="0" bIns="0" rtlCol="0" anchor="ctr"/>
          <a:lstStyle/>
          <a:p>
            <a:pPr marL="0" indent="0">
              <a:buNone/>
            </a:pPr>
            <a:r>
              <a:rPr lang="en-US" sz="1100" dirty="0">
                <a:solidFill>
                  <a:srgbClr val="1B2B33"/>
                </a:solidFill>
                <a:latin typeface="Calibri" panose="020F0502020204030204" pitchFamily="34" charset="0"/>
                <a:ea typeface="Calibri" panose="020F0502020204030204" pitchFamily="34" charset="-122"/>
                <a:cs typeface="Calibri" panose="020F0502020204030204" pitchFamily="34" charset="-120"/>
              </a:rPr>
              <a:t>Rasheed, S.P., Younas, A. and Sundus, A. (2019) ‘Self-awareness in nursing: A scoping review’, Journal of Clinical Nursing, 28(5–6), pp. 762–774. doi: 10.1111/jocn.14708.</a:t>
            </a:r>
            <a:endParaRPr lang="en-US" sz="1100" dirty="0"/>
          </a:p>
        </p:txBody>
      </p:sp>
      <p:sp>
        <p:nvSpPr>
          <p:cNvPr id="20" name="Text 18"/>
          <p:cNvSpPr txBox="1"/>
          <p:nvPr/>
        </p:nvSpPr>
        <p:spPr>
          <a:xfrm>
            <a:off x="457200" y="4343400"/>
            <a:ext cx="8229600" cy="274320"/>
          </a:xfrm>
          <a:prstGeom prst="rect">
            <a:avLst/>
          </a:prstGeom>
          <a:noFill/>
        </p:spPr>
        <p:txBody>
          <a:bodyPr wrap="square" lIns="0" tIns="0" rIns="0" bIns="0" rtlCol="0" anchor="t"/>
          <a:lstStyle/>
          <a:p>
            <a:pPr marL="0" indent="0">
              <a:buNone/>
            </a:pPr>
            <a:r>
              <a:rPr lang="en-US" sz="1100" i="1" dirty="0">
                <a:solidFill>
                  <a:srgbClr val="5F7480"/>
                </a:solidFill>
                <a:latin typeface="Calibri" panose="020F0502020204030204" pitchFamily="34" charset="0"/>
                <a:ea typeface="Calibri" panose="020F0502020204030204" pitchFamily="34" charset="-122"/>
                <a:cs typeface="Calibri" panose="020F0502020204030204" pitchFamily="34" charset="-120"/>
              </a:rPr>
              <a:t>References selected to support the vacancy benchmark, professional development, workforce skills and self-awareness.</a:t>
            </a:r>
            <a:endParaRPr lang="en-US" sz="1100" dirty="0"/>
          </a:p>
        </p:txBody>
      </p:sp>
      <p:sp>
        <p:nvSpPr>
          <p:cNvPr id="21" name="Text 19"/>
          <p:cNvSpPr txBox="1"/>
          <p:nvPr/>
        </p:nvSpPr>
        <p:spPr>
          <a:xfrm>
            <a:off x="457200" y="4828032"/>
            <a:ext cx="3657600" cy="182880"/>
          </a:xfrm>
          <a:prstGeom prst="rect">
            <a:avLst/>
          </a:prstGeom>
          <a:noFill/>
        </p:spPr>
        <p:txBody>
          <a:bodyPr wrap="square" lIns="0" tIns="0" rIns="0" bIns="0" rtlCol="0" anchor="t"/>
          <a:lstStyle/>
          <a:p>
            <a:pPr marL="0" indent="0">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LCHS4009  ·  Self-Awareness Presentation</a:t>
            </a:r>
            <a:endParaRPr lang="en-US" sz="900" dirty="0"/>
          </a:p>
        </p:txBody>
      </p:sp>
      <p:sp>
        <p:nvSpPr>
          <p:cNvPr id="22" name="Text 20"/>
          <p:cNvSpPr txBox="1"/>
          <p:nvPr/>
        </p:nvSpPr>
        <p:spPr>
          <a:xfrm>
            <a:off x="7772400" y="4828032"/>
            <a:ext cx="914400" cy="182880"/>
          </a:xfrm>
          <a:prstGeom prst="rect">
            <a:avLst/>
          </a:prstGeom>
          <a:noFill/>
        </p:spPr>
        <p:txBody>
          <a:bodyPr wrap="square" lIns="0" tIns="0" rIns="0" bIns="0" rtlCol="0" anchor="t"/>
          <a:lstStyle/>
          <a:p>
            <a:pPr marL="0" indent="0" algn="r">
              <a:buNone/>
            </a:pPr>
            <a:r>
              <a:rPr lang="en-US" sz="900" dirty="0">
                <a:solidFill>
                  <a:srgbClr val="5F7480"/>
                </a:solidFill>
                <a:latin typeface="Calibri" panose="020F0502020204030204" pitchFamily="34" charset="0"/>
                <a:ea typeface="Calibri" panose="020F0502020204030204" pitchFamily="34" charset="-122"/>
                <a:cs typeface="Calibri" panose="020F0502020204030204" pitchFamily="34" charset="-120"/>
              </a:rPr>
              <a:t>10 / 10</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4087</Words>
  <Application>WPS Presentation</Application>
  <PresentationFormat>On-screen Show (16:9)</PresentationFormat>
  <Paragraphs>289</Paragraphs>
  <Slides>9</Slides>
  <Notes>10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9</vt:i4>
      </vt:variant>
    </vt:vector>
  </HeadingPairs>
  <TitlesOfParts>
    <vt:vector size="21" baseType="lpstr">
      <vt:lpstr>Arial</vt:lpstr>
      <vt:lpstr>SimSun</vt:lpstr>
      <vt:lpstr>Wingdings</vt:lpstr>
      <vt:lpstr>Calibri</vt:lpstr>
      <vt:lpstr>Calibri</vt:lpstr>
      <vt:lpstr>Calibri</vt:lpstr>
      <vt:lpstr>Cambria</vt:lpstr>
      <vt:lpstr>Cambria</vt:lpstr>
      <vt:lpstr>Cambria</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PptxGenJS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Care Worker to Senior Care Assistant</dc:title>
  <dc:creator>PptxGenJS</dc:creator>
  <dc:subject>PptxGenJS Presentation</dc:subject>
  <cp:lastModifiedBy>Andreea Belu</cp:lastModifiedBy>
  <cp:revision>8</cp:revision>
  <dcterms:created xsi:type="dcterms:W3CDTF">2026-09-28T15:48:00Z</dcterms:created>
  <dcterms:modified xsi:type="dcterms:W3CDTF">2026-10-04T14:52:26Z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1033-12.1.0.28485</vt:lpwstr>
  </property>
  <property fmtid="{D5CDD505-2E9C-101B-9397-08002B2CF9AE}" pid="3" name="ICV">
    <vt:lpwstr>368E14BC55744171B8015A3E73E59D81_13</vt:lpwstr>
  </property>
</Properties>
</file>