
<file path=[Content_Types].xml><?xml version="1.0" encoding="utf-8"?>
<Types xmlns="http://schemas.openxmlformats.org/package/2006/content-types">
  <Default Extension="gif" ContentType="image/gif"/>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9" r:id="rId7"/>
    <p:sldId id="259" r:id="rId8"/>
    <p:sldId id="266" r:id="rId9"/>
    <p:sldId id="258" r:id="rId10"/>
    <p:sldId id="261" r:id="rId11"/>
    <p:sldId id="260" r:id="rId12"/>
    <p:sldId id="264" r:id="rId13"/>
    <p:sldId id="262" r:id="rId14"/>
    <p:sldId id="263" r:id="rId15"/>
    <p:sldId id="267" r:id="rId16"/>
    <p:sldId id="268" r:id="rId17"/>
    <p:sldId id="270"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4FFD9-A603-A607-B967-41CC7920BB6F}" v="94" dt="2022-07-07T11:40:24.778"/>
    <p1510:client id="{17D06B5A-11DD-120F-F63B-37D8CF635E8F}" v="529" dt="2022-07-07T12:45:39.999"/>
    <p1510:client id="{1B8AFB3C-5858-0D74-22C9-10190858DA83}" v="114" dt="2022-07-07T10:37:17.268"/>
    <p1510:client id="{3E47169D-0B96-ACE6-3AB0-5B678657CFBF}" v="83" dt="2022-07-07T15:47:29.719"/>
    <p1510:client id="{59898434-4E9E-4554-97FB-7E2A6EEA8B9E}" v="1392" dt="2022-07-07T08:32:23.195"/>
    <p1510:client id="{82987C07-FDD1-330A-DDCF-686397AAFC11}" v="91" dt="2022-07-07T16:22:09.523"/>
    <p1510:client id="{8AC9E41E-A61B-4A7B-805A-C57AFEB64118}" v="106" dt="2022-07-07T12:01:06.696"/>
    <p1510:client id="{8C0E034A-D51C-64AF-4F5F-62A5A0BE5E25}" v="1635" dt="2022-07-07T18:33:52.930"/>
    <p1510:client id="{953AC31A-3E98-6B44-05D5-DF541960735B}" v="22" dt="2022-07-07T12:03:57.164"/>
    <p1510:client id="{98B6B0CD-92F2-4C57-B31E-4CA2787570D1}" v="208" dt="2022-07-06T12:05:01.774"/>
    <p1510:client id="{98BE9351-FC1C-DE40-556A-70830FC7A581}" v="1" dt="2022-07-07T16:40:04.729"/>
    <p1510:client id="{B3765C5B-3C4C-317D-D8E6-48B941B004A2}" v="402" dt="2022-07-07T11:31:41.690"/>
    <p1510:client id="{B7BF6B95-9B6A-402E-B158-8BC7DE7FF9B6}" v="509" dt="2022-07-06T11:59:54.948"/>
    <p1510:client id="{CE7F1A71-46A1-5CB0-C661-A0792311C1A1}" v="136" dt="2022-07-07T11:06:26.141"/>
    <p1510:client id="{E26FB329-F9BA-4348-14FC-DD9A6C3D4115}" v="168" dt="2022-07-06T12:05:27.505"/>
    <p1510:client id="{F6E68209-DA46-CAA0-CE9D-39A591AEF1E4}" v="127" dt="2022-07-07T20:13:45.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ED3B-104E-A54C-B776-A6B775443C03}" type="doc">
      <dgm:prSet loTypeId="urn:microsoft.com/office/officeart/2005/8/layout/target1" loCatId="" qsTypeId="urn:microsoft.com/office/officeart/2005/8/quickstyle/simple1" qsCatId="simple" csTypeId="urn:microsoft.com/office/officeart/2005/8/colors/accent1_2" csCatId="accent1" phldr="1"/>
      <dgm:spPr/>
      <dgm:t>
        <a:bodyPr/>
        <a:lstStyle/>
        <a:p>
          <a:endParaRPr lang="en-GB"/>
        </a:p>
      </dgm:t>
    </dgm:pt>
    <dgm:pt modelId="{06D5D58B-4CA7-E940-AEA0-4CC7263A06D4}">
      <dgm:prSet phldrT="[Text]" custT="1"/>
      <dgm:spPr/>
      <dgm:t>
        <a:bodyPr/>
        <a:lstStyle/>
        <a:p>
          <a:r>
            <a:rPr lang="en-GB" sz="1800">
              <a:solidFill>
                <a:schemeClr val="bg1"/>
              </a:solidFill>
              <a:latin typeface="Arial" panose="020B0604020202020204" pitchFamily="34" charset="0"/>
              <a:cs typeface="Arial" panose="020B0604020202020204" pitchFamily="34" charset="0"/>
            </a:rPr>
            <a:t>Happiness, positive</a:t>
          </a:r>
          <a:r>
            <a:rPr lang="en-GB" sz="1800" baseline="0">
              <a:solidFill>
                <a:schemeClr val="bg1"/>
              </a:solidFill>
              <a:latin typeface="Arial" panose="020B0604020202020204" pitchFamily="34" charset="0"/>
              <a:cs typeface="Arial" panose="020B0604020202020204" pitchFamily="34" charset="0"/>
            </a:rPr>
            <a:t> emotions </a:t>
          </a:r>
          <a:endParaRPr lang="en-GB" sz="1800">
            <a:solidFill>
              <a:schemeClr val="bg1"/>
            </a:solidFill>
            <a:latin typeface="Arial" panose="020B0604020202020204" pitchFamily="34" charset="0"/>
            <a:cs typeface="Arial" panose="020B0604020202020204" pitchFamily="34" charset="0"/>
          </a:endParaRPr>
        </a:p>
      </dgm:t>
    </dgm:pt>
    <dgm:pt modelId="{B87E806C-DB44-A64C-A0DF-A64A429AB11F}" type="parTrans" cxnId="{8A0CAF13-0409-B24E-8FE2-66FB3BD9E3B3}">
      <dgm:prSet/>
      <dgm:spPr/>
      <dgm:t>
        <a:bodyPr/>
        <a:lstStyle/>
        <a:p>
          <a:endParaRPr lang="en-GB"/>
        </a:p>
      </dgm:t>
    </dgm:pt>
    <dgm:pt modelId="{0E6C765B-06E9-2149-9A9B-AA03C0243375}" type="sibTrans" cxnId="{8A0CAF13-0409-B24E-8FE2-66FB3BD9E3B3}">
      <dgm:prSet/>
      <dgm:spPr/>
      <dgm:t>
        <a:bodyPr/>
        <a:lstStyle/>
        <a:p>
          <a:endParaRPr lang="en-GB"/>
        </a:p>
      </dgm:t>
    </dgm:pt>
    <dgm:pt modelId="{5B9F0E8C-82C3-7E45-8E7E-02E5C6402084}">
      <dgm:prSet phldrT="[Text]" custT="1"/>
      <dgm:spPr/>
      <dgm:t>
        <a:bodyPr/>
        <a:lstStyle/>
        <a:p>
          <a:r>
            <a:rPr lang="en-GB" sz="1800">
              <a:solidFill>
                <a:schemeClr val="bg1"/>
              </a:solidFill>
              <a:latin typeface="Arial" panose="020B0604020202020204" pitchFamily="34" charset="0"/>
              <a:cs typeface="Arial" panose="020B0604020202020204" pitchFamily="34" charset="0"/>
            </a:rPr>
            <a:t>Incomes, enough money </a:t>
          </a:r>
          <a:r>
            <a:rPr lang="en-GB" sz="3600">
              <a:solidFill>
                <a:schemeClr val="bg1"/>
              </a:solidFill>
            </a:rPr>
            <a:t> </a:t>
          </a:r>
        </a:p>
      </dgm:t>
    </dgm:pt>
    <dgm:pt modelId="{D2CB56D9-F55A-A34F-A33B-67A32AE8036E}" type="parTrans" cxnId="{C499BE7C-B7CF-C14D-B05E-53F7366624CD}">
      <dgm:prSet/>
      <dgm:spPr/>
      <dgm:t>
        <a:bodyPr/>
        <a:lstStyle/>
        <a:p>
          <a:endParaRPr lang="en-GB"/>
        </a:p>
      </dgm:t>
    </dgm:pt>
    <dgm:pt modelId="{BCBBA701-CB3C-6D48-B79D-19B0B106DF38}" type="sibTrans" cxnId="{C499BE7C-B7CF-C14D-B05E-53F7366624CD}">
      <dgm:prSet/>
      <dgm:spPr/>
      <dgm:t>
        <a:bodyPr/>
        <a:lstStyle/>
        <a:p>
          <a:endParaRPr lang="en-GB"/>
        </a:p>
      </dgm:t>
    </dgm:pt>
    <dgm:pt modelId="{402D87A3-2F51-1F44-8240-F780B883F0EC}">
      <dgm:prSet phldrT="[Text]" custT="1"/>
      <dgm:spPr/>
      <dgm:t>
        <a:bodyPr/>
        <a:lstStyle/>
        <a:p>
          <a:r>
            <a:rPr lang="en-GB" sz="1800">
              <a:solidFill>
                <a:schemeClr val="bg1"/>
              </a:solidFill>
              <a:latin typeface="Arial" panose="020B0604020202020204" pitchFamily="34" charset="0"/>
              <a:cs typeface="Arial" panose="020B0604020202020204" pitchFamily="34" charset="0"/>
            </a:rPr>
            <a:t>Network of close friends</a:t>
          </a:r>
        </a:p>
      </dgm:t>
    </dgm:pt>
    <dgm:pt modelId="{6CA1EABD-71D4-7147-A3C1-A1565CD33F1C}" type="parTrans" cxnId="{3F69C22A-D5A1-5D4B-98DB-6E4BABB9EA14}">
      <dgm:prSet/>
      <dgm:spPr/>
      <dgm:t>
        <a:bodyPr/>
        <a:lstStyle/>
        <a:p>
          <a:endParaRPr lang="en-GB"/>
        </a:p>
      </dgm:t>
    </dgm:pt>
    <dgm:pt modelId="{5143C590-7B40-3042-A045-CBF4B6152ABF}" type="sibTrans" cxnId="{3F69C22A-D5A1-5D4B-98DB-6E4BABB9EA14}">
      <dgm:prSet/>
      <dgm:spPr/>
      <dgm:t>
        <a:bodyPr/>
        <a:lstStyle/>
        <a:p>
          <a:endParaRPr lang="en-GB"/>
        </a:p>
      </dgm:t>
    </dgm:pt>
    <dgm:pt modelId="{AD5A6F9D-F8E5-984C-A1B1-13DB66C73BE2}">
      <dgm:prSet custT="1"/>
      <dgm:spPr/>
      <dgm:t>
        <a:bodyPr/>
        <a:lstStyle/>
        <a:p>
          <a:r>
            <a:rPr lang="en-GB" sz="1800">
              <a:solidFill>
                <a:schemeClr val="bg1"/>
              </a:solidFill>
              <a:latin typeface="Arial" panose="020B0604020202020204" pitchFamily="34" charset="0"/>
              <a:cs typeface="Arial" panose="020B0604020202020204" pitchFamily="34" charset="0"/>
            </a:rPr>
            <a:t> Relationship with family and friends </a:t>
          </a:r>
        </a:p>
      </dgm:t>
    </dgm:pt>
    <dgm:pt modelId="{6F3E5DCC-63C8-EA48-BA1D-8A447AA30873}" type="parTrans" cxnId="{7903F417-FCA2-1341-ADC5-197C94DC8280}">
      <dgm:prSet/>
      <dgm:spPr/>
      <dgm:t>
        <a:bodyPr/>
        <a:lstStyle/>
        <a:p>
          <a:endParaRPr lang="en-GB"/>
        </a:p>
      </dgm:t>
    </dgm:pt>
    <dgm:pt modelId="{2A469F06-E660-BC4E-884B-C4F48A1638F1}" type="sibTrans" cxnId="{7903F417-FCA2-1341-ADC5-197C94DC8280}">
      <dgm:prSet/>
      <dgm:spPr/>
      <dgm:t>
        <a:bodyPr/>
        <a:lstStyle/>
        <a:p>
          <a:endParaRPr lang="en-GB"/>
        </a:p>
      </dgm:t>
    </dgm:pt>
    <dgm:pt modelId="{65B76137-CBBC-434E-9724-30D038BDC1AD}">
      <dgm:prSet custT="1"/>
      <dgm:spPr/>
      <dgm:t>
        <a:bodyPr/>
        <a:lstStyle/>
        <a:p>
          <a:r>
            <a:rPr lang="en-GB" sz="1800">
              <a:solidFill>
                <a:schemeClr val="bg1"/>
              </a:solidFill>
              <a:latin typeface="Arial" panose="020B0604020202020204" pitchFamily="34" charset="0"/>
              <a:cs typeface="Arial" panose="020B0604020202020204" pitchFamily="34" charset="0"/>
            </a:rPr>
            <a:t>Physical  and mental health </a:t>
          </a:r>
        </a:p>
      </dgm:t>
    </dgm:pt>
    <dgm:pt modelId="{1C96C720-D7F6-D244-BBFC-894D0B3AACB2}" type="parTrans" cxnId="{E7F8D5D5-2B2B-2043-B31E-14F08CD9714C}">
      <dgm:prSet/>
      <dgm:spPr/>
      <dgm:t>
        <a:bodyPr/>
        <a:lstStyle/>
        <a:p>
          <a:endParaRPr lang="en-GB"/>
        </a:p>
      </dgm:t>
    </dgm:pt>
    <dgm:pt modelId="{A12999F2-CB9B-184E-9950-DBB8C5567ACF}" type="sibTrans" cxnId="{E7F8D5D5-2B2B-2043-B31E-14F08CD9714C}">
      <dgm:prSet/>
      <dgm:spPr/>
      <dgm:t>
        <a:bodyPr/>
        <a:lstStyle/>
        <a:p>
          <a:endParaRPr lang="en-GB"/>
        </a:p>
      </dgm:t>
    </dgm:pt>
    <dgm:pt modelId="{0D6E385D-7290-514E-BAE3-F1EBACCD3786}">
      <dgm:prSet/>
      <dgm:spPr/>
      <dgm:t>
        <a:bodyPr/>
        <a:lstStyle/>
        <a:p>
          <a:endParaRPr lang="en-GB"/>
        </a:p>
      </dgm:t>
    </dgm:pt>
    <dgm:pt modelId="{1105F36B-9760-A542-8BDF-BD363095AF8B}" type="parTrans" cxnId="{C8C3339E-1D55-6C47-8B5E-75B3AB0E3861}">
      <dgm:prSet/>
      <dgm:spPr/>
      <dgm:t>
        <a:bodyPr/>
        <a:lstStyle/>
        <a:p>
          <a:endParaRPr lang="en-GB"/>
        </a:p>
      </dgm:t>
    </dgm:pt>
    <dgm:pt modelId="{38936B5A-EDA8-6540-BD85-97C3B82B3286}" type="sibTrans" cxnId="{C8C3339E-1D55-6C47-8B5E-75B3AB0E3861}">
      <dgm:prSet/>
      <dgm:spPr/>
      <dgm:t>
        <a:bodyPr/>
        <a:lstStyle/>
        <a:p>
          <a:endParaRPr lang="en-GB"/>
        </a:p>
      </dgm:t>
    </dgm:pt>
    <dgm:pt modelId="{BE6A366A-1C5C-F845-91E3-258FABF2AA52}" type="pres">
      <dgm:prSet presAssocID="{6832ED3B-104E-A54C-B776-A6B775443C03}" presName="composite" presStyleCnt="0">
        <dgm:presLayoutVars>
          <dgm:chMax val="5"/>
          <dgm:dir/>
          <dgm:resizeHandles val="exact"/>
        </dgm:presLayoutVars>
      </dgm:prSet>
      <dgm:spPr/>
    </dgm:pt>
    <dgm:pt modelId="{382B6338-05E9-4A47-B1D2-185B4A9572B2}" type="pres">
      <dgm:prSet presAssocID="{06D5D58B-4CA7-E940-AEA0-4CC7263A06D4}" presName="circle1" presStyleLbl="lnNode1" presStyleIdx="0" presStyleCnt="5"/>
      <dgm:spPr/>
    </dgm:pt>
    <dgm:pt modelId="{AFA02646-9AC2-F841-AC92-6D640A5E776D}" type="pres">
      <dgm:prSet presAssocID="{06D5D58B-4CA7-E940-AEA0-4CC7263A06D4}" presName="text1" presStyleLbl="revTx" presStyleIdx="0" presStyleCnt="5">
        <dgm:presLayoutVars>
          <dgm:bulletEnabled val="1"/>
        </dgm:presLayoutVars>
      </dgm:prSet>
      <dgm:spPr/>
    </dgm:pt>
    <dgm:pt modelId="{B916E10A-D5F4-ED46-B72E-AB94A11BA6C2}" type="pres">
      <dgm:prSet presAssocID="{06D5D58B-4CA7-E940-AEA0-4CC7263A06D4}" presName="line1" presStyleLbl="callout" presStyleIdx="0" presStyleCnt="10"/>
      <dgm:spPr/>
    </dgm:pt>
    <dgm:pt modelId="{CFB312A9-A2BF-1D40-900C-6BB6E769554A}" type="pres">
      <dgm:prSet presAssocID="{06D5D58B-4CA7-E940-AEA0-4CC7263A06D4}" presName="d1" presStyleLbl="callout" presStyleIdx="1" presStyleCnt="10"/>
      <dgm:spPr/>
    </dgm:pt>
    <dgm:pt modelId="{B02E13CF-50AB-FA40-ACBC-A22D4AA01616}" type="pres">
      <dgm:prSet presAssocID="{5B9F0E8C-82C3-7E45-8E7E-02E5C6402084}" presName="circle2" presStyleLbl="lnNode1" presStyleIdx="1" presStyleCnt="5"/>
      <dgm:spPr/>
    </dgm:pt>
    <dgm:pt modelId="{676B049A-6223-594F-B1A9-1B2DF637A279}" type="pres">
      <dgm:prSet presAssocID="{5B9F0E8C-82C3-7E45-8E7E-02E5C6402084}" presName="text2" presStyleLbl="revTx" presStyleIdx="1" presStyleCnt="5">
        <dgm:presLayoutVars>
          <dgm:bulletEnabled val="1"/>
        </dgm:presLayoutVars>
      </dgm:prSet>
      <dgm:spPr/>
    </dgm:pt>
    <dgm:pt modelId="{DE58F1C4-B6A8-CB46-9F94-805295EC07FD}" type="pres">
      <dgm:prSet presAssocID="{5B9F0E8C-82C3-7E45-8E7E-02E5C6402084}" presName="line2" presStyleLbl="callout" presStyleIdx="2" presStyleCnt="10"/>
      <dgm:spPr/>
    </dgm:pt>
    <dgm:pt modelId="{0CEDE2C4-9B3B-D546-A771-9AEC1F702711}" type="pres">
      <dgm:prSet presAssocID="{5B9F0E8C-82C3-7E45-8E7E-02E5C6402084}" presName="d2" presStyleLbl="callout" presStyleIdx="3" presStyleCnt="10"/>
      <dgm:spPr/>
    </dgm:pt>
    <dgm:pt modelId="{B74551A4-E121-8E4D-B315-D1492D7DFE8A}" type="pres">
      <dgm:prSet presAssocID="{402D87A3-2F51-1F44-8240-F780B883F0EC}" presName="circle3" presStyleLbl="lnNode1" presStyleIdx="2" presStyleCnt="5"/>
      <dgm:spPr/>
    </dgm:pt>
    <dgm:pt modelId="{BCBD101D-7E3F-5E46-B310-7216FE55B720}" type="pres">
      <dgm:prSet presAssocID="{402D87A3-2F51-1F44-8240-F780B883F0EC}" presName="text3" presStyleLbl="revTx" presStyleIdx="2" presStyleCnt="5">
        <dgm:presLayoutVars>
          <dgm:bulletEnabled val="1"/>
        </dgm:presLayoutVars>
      </dgm:prSet>
      <dgm:spPr/>
    </dgm:pt>
    <dgm:pt modelId="{9B5BCCFD-F781-0B4C-8225-1394911C55B6}" type="pres">
      <dgm:prSet presAssocID="{402D87A3-2F51-1F44-8240-F780B883F0EC}" presName="line3" presStyleLbl="callout" presStyleIdx="4" presStyleCnt="10"/>
      <dgm:spPr/>
    </dgm:pt>
    <dgm:pt modelId="{B8ECBB86-D96D-3C44-9B20-CD980B2F0079}" type="pres">
      <dgm:prSet presAssocID="{402D87A3-2F51-1F44-8240-F780B883F0EC}" presName="d3" presStyleLbl="callout" presStyleIdx="5" presStyleCnt="10"/>
      <dgm:spPr/>
    </dgm:pt>
    <dgm:pt modelId="{33E9E706-F327-A644-8AB3-AD2FB453D025}" type="pres">
      <dgm:prSet presAssocID="{AD5A6F9D-F8E5-984C-A1B1-13DB66C73BE2}" presName="circle4" presStyleLbl="lnNode1" presStyleIdx="3" presStyleCnt="5"/>
      <dgm:spPr/>
    </dgm:pt>
    <dgm:pt modelId="{4E1FD02F-429C-764A-9E43-CB14CE2F8765}" type="pres">
      <dgm:prSet presAssocID="{AD5A6F9D-F8E5-984C-A1B1-13DB66C73BE2}" presName="text4" presStyleLbl="revTx" presStyleIdx="3" presStyleCnt="5">
        <dgm:presLayoutVars>
          <dgm:bulletEnabled val="1"/>
        </dgm:presLayoutVars>
      </dgm:prSet>
      <dgm:spPr/>
    </dgm:pt>
    <dgm:pt modelId="{09B8B9AD-21B7-354E-B119-E2012C244DCC}" type="pres">
      <dgm:prSet presAssocID="{AD5A6F9D-F8E5-984C-A1B1-13DB66C73BE2}" presName="line4" presStyleLbl="callout" presStyleIdx="6" presStyleCnt="10"/>
      <dgm:spPr/>
    </dgm:pt>
    <dgm:pt modelId="{50F67DF4-C077-6A46-9F9E-085D9ED672AE}" type="pres">
      <dgm:prSet presAssocID="{AD5A6F9D-F8E5-984C-A1B1-13DB66C73BE2}" presName="d4" presStyleLbl="callout" presStyleIdx="7" presStyleCnt="10"/>
      <dgm:spPr/>
    </dgm:pt>
    <dgm:pt modelId="{118FC5E6-946F-D24E-867C-E64D88870127}" type="pres">
      <dgm:prSet presAssocID="{65B76137-CBBC-434E-9724-30D038BDC1AD}" presName="circle5" presStyleLbl="lnNode1" presStyleIdx="4" presStyleCnt="5"/>
      <dgm:spPr/>
    </dgm:pt>
    <dgm:pt modelId="{55F84B31-4D5F-9F45-9DC6-94ED112B5735}" type="pres">
      <dgm:prSet presAssocID="{65B76137-CBBC-434E-9724-30D038BDC1AD}" presName="text5" presStyleLbl="revTx" presStyleIdx="4" presStyleCnt="5">
        <dgm:presLayoutVars>
          <dgm:bulletEnabled val="1"/>
        </dgm:presLayoutVars>
      </dgm:prSet>
      <dgm:spPr/>
    </dgm:pt>
    <dgm:pt modelId="{21B71798-0561-0040-8651-AB53E9473006}" type="pres">
      <dgm:prSet presAssocID="{65B76137-CBBC-434E-9724-30D038BDC1AD}" presName="line5" presStyleLbl="callout" presStyleIdx="8" presStyleCnt="10"/>
      <dgm:spPr/>
    </dgm:pt>
    <dgm:pt modelId="{F8145554-CFAA-3F47-A889-90A0B6303320}" type="pres">
      <dgm:prSet presAssocID="{65B76137-CBBC-434E-9724-30D038BDC1AD}" presName="d5" presStyleLbl="callout" presStyleIdx="9" presStyleCnt="10"/>
      <dgm:spPr/>
    </dgm:pt>
  </dgm:ptLst>
  <dgm:cxnLst>
    <dgm:cxn modelId="{8A0CAF13-0409-B24E-8FE2-66FB3BD9E3B3}" srcId="{6832ED3B-104E-A54C-B776-A6B775443C03}" destId="{06D5D58B-4CA7-E940-AEA0-4CC7263A06D4}" srcOrd="0" destOrd="0" parTransId="{B87E806C-DB44-A64C-A0DF-A64A429AB11F}" sibTransId="{0E6C765B-06E9-2149-9A9B-AA03C0243375}"/>
    <dgm:cxn modelId="{7903F417-FCA2-1341-ADC5-197C94DC8280}" srcId="{6832ED3B-104E-A54C-B776-A6B775443C03}" destId="{AD5A6F9D-F8E5-984C-A1B1-13DB66C73BE2}" srcOrd="3" destOrd="0" parTransId="{6F3E5DCC-63C8-EA48-BA1D-8A447AA30873}" sibTransId="{2A469F06-E660-BC4E-884B-C4F48A1638F1}"/>
    <dgm:cxn modelId="{3F69C22A-D5A1-5D4B-98DB-6E4BABB9EA14}" srcId="{6832ED3B-104E-A54C-B776-A6B775443C03}" destId="{402D87A3-2F51-1F44-8240-F780B883F0EC}" srcOrd="2" destOrd="0" parTransId="{6CA1EABD-71D4-7147-A3C1-A1565CD33F1C}" sibTransId="{5143C590-7B40-3042-A045-CBF4B6152ABF}"/>
    <dgm:cxn modelId="{0F90D33A-5EC2-5B4B-A1C4-6B68B28BB392}" type="presOf" srcId="{06D5D58B-4CA7-E940-AEA0-4CC7263A06D4}" destId="{AFA02646-9AC2-F841-AC92-6D640A5E776D}" srcOrd="0" destOrd="0" presId="urn:microsoft.com/office/officeart/2005/8/layout/target1"/>
    <dgm:cxn modelId="{C499BE7C-B7CF-C14D-B05E-53F7366624CD}" srcId="{6832ED3B-104E-A54C-B776-A6B775443C03}" destId="{5B9F0E8C-82C3-7E45-8E7E-02E5C6402084}" srcOrd="1" destOrd="0" parTransId="{D2CB56D9-F55A-A34F-A33B-67A32AE8036E}" sibTransId="{BCBBA701-CB3C-6D48-B79D-19B0B106DF38}"/>
    <dgm:cxn modelId="{74375785-9454-FE46-9A08-4B8C2FC84A76}" type="presOf" srcId="{AD5A6F9D-F8E5-984C-A1B1-13DB66C73BE2}" destId="{4E1FD02F-429C-764A-9E43-CB14CE2F8765}" srcOrd="0" destOrd="0" presId="urn:microsoft.com/office/officeart/2005/8/layout/target1"/>
    <dgm:cxn modelId="{B123CB85-B3EC-B04F-BFF7-6AE6D7289323}" type="presOf" srcId="{65B76137-CBBC-434E-9724-30D038BDC1AD}" destId="{55F84B31-4D5F-9F45-9DC6-94ED112B5735}" srcOrd="0" destOrd="0" presId="urn:microsoft.com/office/officeart/2005/8/layout/target1"/>
    <dgm:cxn modelId="{C8C3339E-1D55-6C47-8B5E-75B3AB0E3861}" srcId="{6832ED3B-104E-A54C-B776-A6B775443C03}" destId="{0D6E385D-7290-514E-BAE3-F1EBACCD3786}" srcOrd="5" destOrd="0" parTransId="{1105F36B-9760-A542-8BDF-BD363095AF8B}" sibTransId="{38936B5A-EDA8-6540-BD85-97C3B82B3286}"/>
    <dgm:cxn modelId="{55DAA3A6-D924-914D-ABC9-8B851A40A508}" type="presOf" srcId="{402D87A3-2F51-1F44-8240-F780B883F0EC}" destId="{BCBD101D-7E3F-5E46-B310-7216FE55B720}" srcOrd="0" destOrd="0" presId="urn:microsoft.com/office/officeart/2005/8/layout/target1"/>
    <dgm:cxn modelId="{27D533C6-21AB-6B4E-9434-3C576DC3349F}" type="presOf" srcId="{5B9F0E8C-82C3-7E45-8E7E-02E5C6402084}" destId="{676B049A-6223-594F-B1A9-1B2DF637A279}" srcOrd="0" destOrd="0" presId="urn:microsoft.com/office/officeart/2005/8/layout/target1"/>
    <dgm:cxn modelId="{E7F8D5D5-2B2B-2043-B31E-14F08CD9714C}" srcId="{6832ED3B-104E-A54C-B776-A6B775443C03}" destId="{65B76137-CBBC-434E-9724-30D038BDC1AD}" srcOrd="4" destOrd="0" parTransId="{1C96C720-D7F6-D244-BBFC-894D0B3AACB2}" sibTransId="{A12999F2-CB9B-184E-9950-DBB8C5567ACF}"/>
    <dgm:cxn modelId="{11A165DF-2708-3B40-A85D-D48C3E798C95}" type="presOf" srcId="{6832ED3B-104E-A54C-B776-A6B775443C03}" destId="{BE6A366A-1C5C-F845-91E3-258FABF2AA52}" srcOrd="0" destOrd="0" presId="urn:microsoft.com/office/officeart/2005/8/layout/target1"/>
    <dgm:cxn modelId="{D8E3BE37-BF80-AD46-8AFA-100F7E3E9D9B}" type="presParOf" srcId="{BE6A366A-1C5C-F845-91E3-258FABF2AA52}" destId="{382B6338-05E9-4A47-B1D2-185B4A9572B2}" srcOrd="0" destOrd="0" presId="urn:microsoft.com/office/officeart/2005/8/layout/target1"/>
    <dgm:cxn modelId="{E041C20B-96C5-E747-A273-927E60A7122F}" type="presParOf" srcId="{BE6A366A-1C5C-F845-91E3-258FABF2AA52}" destId="{AFA02646-9AC2-F841-AC92-6D640A5E776D}" srcOrd="1" destOrd="0" presId="urn:microsoft.com/office/officeart/2005/8/layout/target1"/>
    <dgm:cxn modelId="{240F7A55-B2EA-8A46-AA70-4EAE7351878A}" type="presParOf" srcId="{BE6A366A-1C5C-F845-91E3-258FABF2AA52}" destId="{B916E10A-D5F4-ED46-B72E-AB94A11BA6C2}" srcOrd="2" destOrd="0" presId="urn:microsoft.com/office/officeart/2005/8/layout/target1"/>
    <dgm:cxn modelId="{6C5109AD-8B34-0D46-818F-363AD1AF6E89}" type="presParOf" srcId="{BE6A366A-1C5C-F845-91E3-258FABF2AA52}" destId="{CFB312A9-A2BF-1D40-900C-6BB6E769554A}" srcOrd="3" destOrd="0" presId="urn:microsoft.com/office/officeart/2005/8/layout/target1"/>
    <dgm:cxn modelId="{BABEBD7E-A454-B843-9E8B-46B58E5F2E61}" type="presParOf" srcId="{BE6A366A-1C5C-F845-91E3-258FABF2AA52}" destId="{B02E13CF-50AB-FA40-ACBC-A22D4AA01616}" srcOrd="4" destOrd="0" presId="urn:microsoft.com/office/officeart/2005/8/layout/target1"/>
    <dgm:cxn modelId="{E7B2FAE8-7073-9244-B603-200987CD0C26}" type="presParOf" srcId="{BE6A366A-1C5C-F845-91E3-258FABF2AA52}" destId="{676B049A-6223-594F-B1A9-1B2DF637A279}" srcOrd="5" destOrd="0" presId="urn:microsoft.com/office/officeart/2005/8/layout/target1"/>
    <dgm:cxn modelId="{098183C8-DB3D-9747-91CF-70B89C248163}" type="presParOf" srcId="{BE6A366A-1C5C-F845-91E3-258FABF2AA52}" destId="{DE58F1C4-B6A8-CB46-9F94-805295EC07FD}" srcOrd="6" destOrd="0" presId="urn:microsoft.com/office/officeart/2005/8/layout/target1"/>
    <dgm:cxn modelId="{F4CD5432-59EE-9948-8EA0-2F802A6A9E90}" type="presParOf" srcId="{BE6A366A-1C5C-F845-91E3-258FABF2AA52}" destId="{0CEDE2C4-9B3B-D546-A771-9AEC1F702711}" srcOrd="7" destOrd="0" presId="urn:microsoft.com/office/officeart/2005/8/layout/target1"/>
    <dgm:cxn modelId="{11867817-5DC9-2243-BC22-E5FC2D9005AA}" type="presParOf" srcId="{BE6A366A-1C5C-F845-91E3-258FABF2AA52}" destId="{B74551A4-E121-8E4D-B315-D1492D7DFE8A}" srcOrd="8" destOrd="0" presId="urn:microsoft.com/office/officeart/2005/8/layout/target1"/>
    <dgm:cxn modelId="{1375453D-6CC9-7245-8E55-461FE6E4B40C}" type="presParOf" srcId="{BE6A366A-1C5C-F845-91E3-258FABF2AA52}" destId="{BCBD101D-7E3F-5E46-B310-7216FE55B720}" srcOrd="9" destOrd="0" presId="urn:microsoft.com/office/officeart/2005/8/layout/target1"/>
    <dgm:cxn modelId="{78F43BC6-229A-674E-A22A-A5BE9546C201}" type="presParOf" srcId="{BE6A366A-1C5C-F845-91E3-258FABF2AA52}" destId="{9B5BCCFD-F781-0B4C-8225-1394911C55B6}" srcOrd="10" destOrd="0" presId="urn:microsoft.com/office/officeart/2005/8/layout/target1"/>
    <dgm:cxn modelId="{CD62264E-B9AF-A948-8E31-312856388E4C}" type="presParOf" srcId="{BE6A366A-1C5C-F845-91E3-258FABF2AA52}" destId="{B8ECBB86-D96D-3C44-9B20-CD980B2F0079}" srcOrd="11" destOrd="0" presId="urn:microsoft.com/office/officeart/2005/8/layout/target1"/>
    <dgm:cxn modelId="{59B63A62-7F5C-E549-84CF-A434321324DB}" type="presParOf" srcId="{BE6A366A-1C5C-F845-91E3-258FABF2AA52}" destId="{33E9E706-F327-A644-8AB3-AD2FB453D025}" srcOrd="12" destOrd="0" presId="urn:microsoft.com/office/officeart/2005/8/layout/target1"/>
    <dgm:cxn modelId="{03D692E7-CE2A-C64F-B454-A8A492FB71E1}" type="presParOf" srcId="{BE6A366A-1C5C-F845-91E3-258FABF2AA52}" destId="{4E1FD02F-429C-764A-9E43-CB14CE2F8765}" srcOrd="13" destOrd="0" presId="urn:microsoft.com/office/officeart/2005/8/layout/target1"/>
    <dgm:cxn modelId="{FAEE1AE6-DC2A-1141-AC95-4D9F9870ADD5}" type="presParOf" srcId="{BE6A366A-1C5C-F845-91E3-258FABF2AA52}" destId="{09B8B9AD-21B7-354E-B119-E2012C244DCC}" srcOrd="14" destOrd="0" presId="urn:microsoft.com/office/officeart/2005/8/layout/target1"/>
    <dgm:cxn modelId="{7762A3EB-7F95-544E-BA5D-4FCDCA5F034D}" type="presParOf" srcId="{BE6A366A-1C5C-F845-91E3-258FABF2AA52}" destId="{50F67DF4-C077-6A46-9F9E-085D9ED672AE}" srcOrd="15" destOrd="0" presId="urn:microsoft.com/office/officeart/2005/8/layout/target1"/>
    <dgm:cxn modelId="{188A5C62-7E22-EA44-999A-111E11112680}" type="presParOf" srcId="{BE6A366A-1C5C-F845-91E3-258FABF2AA52}" destId="{118FC5E6-946F-D24E-867C-E64D88870127}" srcOrd="16" destOrd="0" presId="urn:microsoft.com/office/officeart/2005/8/layout/target1"/>
    <dgm:cxn modelId="{2DB56427-5461-2F42-B412-8F6A54C5416A}" type="presParOf" srcId="{BE6A366A-1C5C-F845-91E3-258FABF2AA52}" destId="{55F84B31-4D5F-9F45-9DC6-94ED112B5735}" srcOrd="17" destOrd="0" presId="urn:microsoft.com/office/officeart/2005/8/layout/target1"/>
    <dgm:cxn modelId="{0CE64225-4FFA-EF4C-8D94-C37E1E0C6E94}" type="presParOf" srcId="{BE6A366A-1C5C-F845-91E3-258FABF2AA52}" destId="{21B71798-0561-0040-8651-AB53E9473006}" srcOrd="18" destOrd="0" presId="urn:microsoft.com/office/officeart/2005/8/layout/target1"/>
    <dgm:cxn modelId="{3B591DFF-FA48-574F-B041-3C665BC210BE}" type="presParOf" srcId="{BE6A366A-1C5C-F845-91E3-258FABF2AA52}" destId="{F8145554-CFAA-3F47-A889-90A0B6303320}" srcOrd="19" destOrd="0" presId="urn:microsoft.com/office/officeart/2005/8/layout/targe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88A416-EAEA-3F4F-B1F9-ACF1BC37536C}" type="doc">
      <dgm:prSet loTypeId="urn:microsoft.com/office/officeart/2005/8/layout/radial2" loCatId="" qsTypeId="urn:microsoft.com/office/officeart/2005/8/quickstyle/simple1" qsCatId="simple" csTypeId="urn:microsoft.com/office/officeart/2005/8/colors/accent1_2" csCatId="accent1" phldr="0"/>
      <dgm:spPr/>
      <dgm:t>
        <a:bodyPr/>
        <a:lstStyle/>
        <a:p>
          <a:endParaRPr lang="en-GB"/>
        </a:p>
      </dgm:t>
    </dgm:pt>
    <dgm:pt modelId="{14B7F03D-636F-7149-8FC9-8948CC073052}">
      <dgm:prSet phldrT="[Text]" phldr="1"/>
      <dgm:spPr/>
      <dgm:t>
        <a:bodyPr/>
        <a:lstStyle/>
        <a:p>
          <a:endParaRPr lang="en-GB"/>
        </a:p>
      </dgm:t>
    </dgm:pt>
    <dgm:pt modelId="{B594B5A1-9FCF-6448-97D4-C15F29AB5904}" type="parTrans" cxnId="{A7768A62-1534-F940-84B6-9FCA1B5768B1}">
      <dgm:prSet/>
      <dgm:spPr/>
      <dgm:t>
        <a:bodyPr/>
        <a:lstStyle/>
        <a:p>
          <a:endParaRPr lang="en-GB"/>
        </a:p>
      </dgm:t>
    </dgm:pt>
    <dgm:pt modelId="{7163E7BC-15A3-124D-9765-C0622D3FBA2D}" type="sibTrans" cxnId="{A7768A62-1534-F940-84B6-9FCA1B5768B1}">
      <dgm:prSet/>
      <dgm:spPr/>
      <dgm:t>
        <a:bodyPr/>
        <a:lstStyle/>
        <a:p>
          <a:endParaRPr lang="en-GB"/>
        </a:p>
      </dgm:t>
    </dgm:pt>
    <dgm:pt modelId="{5AAF6B89-FABE-FC4F-80BC-DBAEE829D65E}">
      <dgm:prSet phldrT="[Text]" phldr="1"/>
      <dgm:spPr/>
      <dgm:t>
        <a:bodyPr/>
        <a:lstStyle/>
        <a:p>
          <a:endParaRPr lang="en-GB"/>
        </a:p>
      </dgm:t>
    </dgm:pt>
    <dgm:pt modelId="{F0AFA245-1427-D742-AB49-F3855125238D}" type="parTrans" cxnId="{4CA45D5B-4505-CA40-B219-F2914E74F5E8}">
      <dgm:prSet/>
      <dgm:spPr/>
      <dgm:t>
        <a:bodyPr/>
        <a:lstStyle/>
        <a:p>
          <a:endParaRPr lang="en-GB"/>
        </a:p>
      </dgm:t>
    </dgm:pt>
    <dgm:pt modelId="{81B1AF7A-95CE-4143-933C-8AAE18A593D6}" type="sibTrans" cxnId="{4CA45D5B-4505-CA40-B219-F2914E74F5E8}">
      <dgm:prSet/>
      <dgm:spPr/>
      <dgm:t>
        <a:bodyPr/>
        <a:lstStyle/>
        <a:p>
          <a:endParaRPr lang="en-GB"/>
        </a:p>
      </dgm:t>
    </dgm:pt>
    <dgm:pt modelId="{9522B59A-A85E-4040-9AA9-726ECAC07E3D}">
      <dgm:prSet phldrT="[Text]" phldr="1"/>
      <dgm:spPr/>
      <dgm:t>
        <a:bodyPr/>
        <a:lstStyle/>
        <a:p>
          <a:endParaRPr lang="en-GB"/>
        </a:p>
      </dgm:t>
    </dgm:pt>
    <dgm:pt modelId="{8C3B5CBE-54E7-6143-8A20-5E819716C0A3}" type="parTrans" cxnId="{BDB145A1-C6EF-7C46-A951-1470382E2841}">
      <dgm:prSet/>
      <dgm:spPr/>
      <dgm:t>
        <a:bodyPr/>
        <a:lstStyle/>
        <a:p>
          <a:endParaRPr lang="en-GB"/>
        </a:p>
      </dgm:t>
    </dgm:pt>
    <dgm:pt modelId="{6CDEA3BB-B9E6-0A4A-BA7B-AC1A0240D0D6}" type="sibTrans" cxnId="{BDB145A1-C6EF-7C46-A951-1470382E2841}">
      <dgm:prSet/>
      <dgm:spPr/>
      <dgm:t>
        <a:bodyPr/>
        <a:lstStyle/>
        <a:p>
          <a:endParaRPr lang="en-GB"/>
        </a:p>
      </dgm:t>
    </dgm:pt>
    <dgm:pt modelId="{C4DBB9BB-4664-6F4A-B97B-53CFE34974AA}">
      <dgm:prSet phldrT="[Text]" phldr="1"/>
      <dgm:spPr/>
      <dgm:t>
        <a:bodyPr/>
        <a:lstStyle/>
        <a:p>
          <a:endParaRPr lang="en-GB"/>
        </a:p>
      </dgm:t>
    </dgm:pt>
    <dgm:pt modelId="{415A00AD-17C0-8F4F-87D8-BFEA8B4B58D0}" type="parTrans" cxnId="{9E046245-67F5-254E-A9DC-46D5EE1162AC}">
      <dgm:prSet/>
      <dgm:spPr/>
      <dgm:t>
        <a:bodyPr/>
        <a:lstStyle/>
        <a:p>
          <a:endParaRPr lang="en-GB"/>
        </a:p>
      </dgm:t>
    </dgm:pt>
    <dgm:pt modelId="{67362CA5-E280-0A48-8643-E9A0507A1176}" type="sibTrans" cxnId="{9E046245-67F5-254E-A9DC-46D5EE1162AC}">
      <dgm:prSet/>
      <dgm:spPr/>
      <dgm:t>
        <a:bodyPr/>
        <a:lstStyle/>
        <a:p>
          <a:endParaRPr lang="en-GB"/>
        </a:p>
      </dgm:t>
    </dgm:pt>
    <dgm:pt modelId="{954B82A4-8E53-4E44-917D-CE9BD1F50156}">
      <dgm:prSet phldrT="[Text]" phldr="1"/>
      <dgm:spPr/>
      <dgm:t>
        <a:bodyPr/>
        <a:lstStyle/>
        <a:p>
          <a:endParaRPr lang="en-GB"/>
        </a:p>
      </dgm:t>
    </dgm:pt>
    <dgm:pt modelId="{8E5BF3F4-6ADC-B546-8BC4-684633FFFAAE}" type="parTrans" cxnId="{29B024B7-A36B-FD42-90AA-2DAAC663F2FB}">
      <dgm:prSet/>
      <dgm:spPr/>
      <dgm:t>
        <a:bodyPr/>
        <a:lstStyle/>
        <a:p>
          <a:endParaRPr lang="en-GB"/>
        </a:p>
      </dgm:t>
    </dgm:pt>
    <dgm:pt modelId="{5263F05B-F4AB-404E-8299-A23CE9E7D286}" type="sibTrans" cxnId="{29B024B7-A36B-FD42-90AA-2DAAC663F2FB}">
      <dgm:prSet/>
      <dgm:spPr/>
      <dgm:t>
        <a:bodyPr/>
        <a:lstStyle/>
        <a:p>
          <a:endParaRPr lang="en-GB"/>
        </a:p>
      </dgm:t>
    </dgm:pt>
    <dgm:pt modelId="{CB8BD12D-C9DB-4945-A1F5-58047CA7F0E3}">
      <dgm:prSet phldrT="[Text]" phldr="1"/>
      <dgm:spPr/>
      <dgm:t>
        <a:bodyPr/>
        <a:lstStyle/>
        <a:p>
          <a:endParaRPr lang="en-GB"/>
        </a:p>
      </dgm:t>
    </dgm:pt>
    <dgm:pt modelId="{272F30D5-1B96-6743-B6BA-84D39313A9BB}" type="parTrans" cxnId="{E0B28135-FC76-EE4F-B554-05FD9F246A48}">
      <dgm:prSet/>
      <dgm:spPr/>
      <dgm:t>
        <a:bodyPr/>
        <a:lstStyle/>
        <a:p>
          <a:endParaRPr lang="en-GB"/>
        </a:p>
      </dgm:t>
    </dgm:pt>
    <dgm:pt modelId="{DF387C9D-9583-CE41-B513-2155B6AF6240}" type="sibTrans" cxnId="{E0B28135-FC76-EE4F-B554-05FD9F246A48}">
      <dgm:prSet/>
      <dgm:spPr/>
      <dgm:t>
        <a:bodyPr/>
        <a:lstStyle/>
        <a:p>
          <a:endParaRPr lang="en-GB"/>
        </a:p>
      </dgm:t>
    </dgm:pt>
    <dgm:pt modelId="{465AA031-EEC3-5F4D-9DB2-A4A98616619F}">
      <dgm:prSet phldrT="[Text]" phldr="1"/>
      <dgm:spPr/>
      <dgm:t>
        <a:bodyPr/>
        <a:lstStyle/>
        <a:p>
          <a:endParaRPr lang="en-GB"/>
        </a:p>
      </dgm:t>
    </dgm:pt>
    <dgm:pt modelId="{15922437-8767-2141-9B14-DD43F58058F6}" type="parTrans" cxnId="{9758A4A3-D80C-8840-B111-557D815BFAD2}">
      <dgm:prSet/>
      <dgm:spPr/>
      <dgm:t>
        <a:bodyPr/>
        <a:lstStyle/>
        <a:p>
          <a:endParaRPr lang="en-GB"/>
        </a:p>
      </dgm:t>
    </dgm:pt>
    <dgm:pt modelId="{E893AB19-77B2-AB42-A3DA-B6C0D17A2035}" type="sibTrans" cxnId="{9758A4A3-D80C-8840-B111-557D815BFAD2}">
      <dgm:prSet/>
      <dgm:spPr/>
      <dgm:t>
        <a:bodyPr/>
        <a:lstStyle/>
        <a:p>
          <a:endParaRPr lang="en-GB"/>
        </a:p>
      </dgm:t>
    </dgm:pt>
    <dgm:pt modelId="{14EB4592-82E3-9845-A470-42FD7C8B3BA2}">
      <dgm:prSet phldrT="[Text]" phldr="1"/>
      <dgm:spPr/>
      <dgm:t>
        <a:bodyPr/>
        <a:lstStyle/>
        <a:p>
          <a:endParaRPr lang="en-GB"/>
        </a:p>
      </dgm:t>
    </dgm:pt>
    <dgm:pt modelId="{967DDC9C-F87B-2F42-9EA4-047FFEB80D6B}" type="parTrans" cxnId="{C58FEE26-1ED0-D34D-BDA0-5862CDA1EA77}">
      <dgm:prSet/>
      <dgm:spPr/>
      <dgm:t>
        <a:bodyPr/>
        <a:lstStyle/>
        <a:p>
          <a:endParaRPr lang="en-GB"/>
        </a:p>
      </dgm:t>
    </dgm:pt>
    <dgm:pt modelId="{5BC60798-C500-7F42-BB2F-57E4E9D13967}" type="sibTrans" cxnId="{C58FEE26-1ED0-D34D-BDA0-5862CDA1EA77}">
      <dgm:prSet/>
      <dgm:spPr/>
      <dgm:t>
        <a:bodyPr/>
        <a:lstStyle/>
        <a:p>
          <a:endParaRPr lang="en-GB"/>
        </a:p>
      </dgm:t>
    </dgm:pt>
    <dgm:pt modelId="{1B058CC1-0969-9F42-9183-7F8AE372CDEA}">
      <dgm:prSet phldrT="[Text]" phldr="1"/>
      <dgm:spPr/>
      <dgm:t>
        <a:bodyPr/>
        <a:lstStyle/>
        <a:p>
          <a:endParaRPr lang="en-GB"/>
        </a:p>
      </dgm:t>
    </dgm:pt>
    <dgm:pt modelId="{6B76D837-890B-154F-BE33-B1841383773A}" type="parTrans" cxnId="{46051660-DCE6-4E4B-8AD9-2C0639A7DE2D}">
      <dgm:prSet/>
      <dgm:spPr/>
      <dgm:t>
        <a:bodyPr/>
        <a:lstStyle/>
        <a:p>
          <a:endParaRPr lang="en-GB"/>
        </a:p>
      </dgm:t>
    </dgm:pt>
    <dgm:pt modelId="{3DDEEA5D-E29D-4042-AF63-08B5B71FAA51}" type="sibTrans" cxnId="{46051660-DCE6-4E4B-8AD9-2C0639A7DE2D}">
      <dgm:prSet/>
      <dgm:spPr/>
      <dgm:t>
        <a:bodyPr/>
        <a:lstStyle/>
        <a:p>
          <a:endParaRPr lang="en-GB"/>
        </a:p>
      </dgm:t>
    </dgm:pt>
    <dgm:pt modelId="{B068FBBD-0647-0348-9728-ACCD369614E7}" type="pres">
      <dgm:prSet presAssocID="{8C88A416-EAEA-3F4F-B1F9-ACF1BC37536C}" presName="composite" presStyleCnt="0">
        <dgm:presLayoutVars>
          <dgm:chMax val="5"/>
          <dgm:dir/>
          <dgm:animLvl val="ctr"/>
          <dgm:resizeHandles val="exact"/>
        </dgm:presLayoutVars>
      </dgm:prSet>
      <dgm:spPr/>
    </dgm:pt>
    <dgm:pt modelId="{D76293CC-A8FF-3B49-8082-D426D037FF21}" type="pres">
      <dgm:prSet presAssocID="{8C88A416-EAEA-3F4F-B1F9-ACF1BC37536C}" presName="cycle" presStyleCnt="0"/>
      <dgm:spPr/>
    </dgm:pt>
    <dgm:pt modelId="{8834428A-4528-2B4C-87B3-D0C06FB5653E}" type="pres">
      <dgm:prSet presAssocID="{8C88A416-EAEA-3F4F-B1F9-ACF1BC37536C}" presName="centerShape" presStyleCnt="0"/>
      <dgm:spPr/>
    </dgm:pt>
    <dgm:pt modelId="{A481DE7F-CB8D-8845-94A5-48C4BA67C549}" type="pres">
      <dgm:prSet presAssocID="{8C88A416-EAEA-3F4F-B1F9-ACF1BC37536C}" presName="connSite" presStyleLbl="node1" presStyleIdx="0" presStyleCnt="4"/>
      <dgm:spPr/>
    </dgm:pt>
    <dgm:pt modelId="{6F9B6064-A152-F349-A714-7CFF50BC5F20}" type="pres">
      <dgm:prSet presAssocID="{8C88A416-EAEA-3F4F-B1F9-ACF1BC37536C}" presName="visible" presStyleLbl="node1" presStyleIdx="0" presStyleCnt="4"/>
      <dgm:spPr/>
    </dgm:pt>
    <dgm:pt modelId="{456F1156-E87F-7B40-985F-FC37F71900B0}" type="pres">
      <dgm:prSet presAssocID="{B594B5A1-9FCF-6448-97D4-C15F29AB5904}" presName="Name25" presStyleLbl="parChTrans1D1" presStyleIdx="0" presStyleCnt="3"/>
      <dgm:spPr/>
    </dgm:pt>
    <dgm:pt modelId="{AAA37A84-013A-7A49-B112-40AF1C027F5E}" type="pres">
      <dgm:prSet presAssocID="{14B7F03D-636F-7149-8FC9-8948CC073052}" presName="node" presStyleCnt="0"/>
      <dgm:spPr/>
    </dgm:pt>
    <dgm:pt modelId="{73CF35DC-701D-344D-82E4-05BF29BC2C67}" type="pres">
      <dgm:prSet presAssocID="{14B7F03D-636F-7149-8FC9-8948CC073052}" presName="parentNode" presStyleLbl="node1" presStyleIdx="1" presStyleCnt="4">
        <dgm:presLayoutVars>
          <dgm:chMax val="1"/>
          <dgm:bulletEnabled val="1"/>
        </dgm:presLayoutVars>
      </dgm:prSet>
      <dgm:spPr/>
    </dgm:pt>
    <dgm:pt modelId="{3CBBE4EC-81E6-F342-8CAA-3B0E8B8A89B6}" type="pres">
      <dgm:prSet presAssocID="{14B7F03D-636F-7149-8FC9-8948CC073052}" presName="childNode" presStyleLbl="revTx" presStyleIdx="0" presStyleCnt="3">
        <dgm:presLayoutVars>
          <dgm:bulletEnabled val="1"/>
        </dgm:presLayoutVars>
      </dgm:prSet>
      <dgm:spPr/>
    </dgm:pt>
    <dgm:pt modelId="{649F6209-0DBA-F641-9CB8-652A56C2DD49}" type="pres">
      <dgm:prSet presAssocID="{415A00AD-17C0-8F4F-87D8-BFEA8B4B58D0}" presName="Name25" presStyleLbl="parChTrans1D1" presStyleIdx="1" presStyleCnt="3"/>
      <dgm:spPr/>
    </dgm:pt>
    <dgm:pt modelId="{4922204B-DB3F-4940-A546-F4CCF21D470F}" type="pres">
      <dgm:prSet presAssocID="{C4DBB9BB-4664-6F4A-B97B-53CFE34974AA}" presName="node" presStyleCnt="0"/>
      <dgm:spPr/>
    </dgm:pt>
    <dgm:pt modelId="{51A0EDC1-084C-7444-8AB3-2363ED347AD9}" type="pres">
      <dgm:prSet presAssocID="{C4DBB9BB-4664-6F4A-B97B-53CFE34974AA}" presName="parentNode" presStyleLbl="node1" presStyleIdx="2" presStyleCnt="4">
        <dgm:presLayoutVars>
          <dgm:chMax val="1"/>
          <dgm:bulletEnabled val="1"/>
        </dgm:presLayoutVars>
      </dgm:prSet>
      <dgm:spPr/>
    </dgm:pt>
    <dgm:pt modelId="{81C1D6CC-0D21-BA47-87FE-36D48A174F95}" type="pres">
      <dgm:prSet presAssocID="{C4DBB9BB-4664-6F4A-B97B-53CFE34974AA}" presName="childNode" presStyleLbl="revTx" presStyleIdx="1" presStyleCnt="3">
        <dgm:presLayoutVars>
          <dgm:bulletEnabled val="1"/>
        </dgm:presLayoutVars>
      </dgm:prSet>
      <dgm:spPr/>
    </dgm:pt>
    <dgm:pt modelId="{ECE15235-7E0A-F743-83EA-9D6286BB8FAC}" type="pres">
      <dgm:prSet presAssocID="{15922437-8767-2141-9B14-DD43F58058F6}" presName="Name25" presStyleLbl="parChTrans1D1" presStyleIdx="2" presStyleCnt="3"/>
      <dgm:spPr/>
    </dgm:pt>
    <dgm:pt modelId="{1DCF4698-B8F8-0349-8E94-96F7AC6EF44B}" type="pres">
      <dgm:prSet presAssocID="{465AA031-EEC3-5F4D-9DB2-A4A98616619F}" presName="node" presStyleCnt="0"/>
      <dgm:spPr/>
    </dgm:pt>
    <dgm:pt modelId="{BB66E43B-C14D-1041-8A9C-68293D358BB0}" type="pres">
      <dgm:prSet presAssocID="{465AA031-EEC3-5F4D-9DB2-A4A98616619F}" presName="parentNode" presStyleLbl="node1" presStyleIdx="3" presStyleCnt="4">
        <dgm:presLayoutVars>
          <dgm:chMax val="1"/>
          <dgm:bulletEnabled val="1"/>
        </dgm:presLayoutVars>
      </dgm:prSet>
      <dgm:spPr/>
    </dgm:pt>
    <dgm:pt modelId="{5C5977B2-09D0-2C49-9331-A59FBDB133DF}" type="pres">
      <dgm:prSet presAssocID="{465AA031-EEC3-5F4D-9DB2-A4A98616619F}" presName="childNode" presStyleLbl="revTx" presStyleIdx="2" presStyleCnt="3">
        <dgm:presLayoutVars>
          <dgm:bulletEnabled val="1"/>
        </dgm:presLayoutVars>
      </dgm:prSet>
      <dgm:spPr/>
    </dgm:pt>
  </dgm:ptLst>
  <dgm:cxnLst>
    <dgm:cxn modelId="{AF4B0500-2EC4-994C-B6EA-E8B7553D9197}" type="presOf" srcId="{954B82A4-8E53-4E44-917D-CE9BD1F50156}" destId="{81C1D6CC-0D21-BA47-87FE-36D48A174F95}" srcOrd="0" destOrd="0" presId="urn:microsoft.com/office/officeart/2005/8/layout/radial2"/>
    <dgm:cxn modelId="{5B5C6608-647F-4E48-B3AC-4759C9F0B1CB}" type="presOf" srcId="{9522B59A-A85E-4040-9AA9-726ECAC07E3D}" destId="{3CBBE4EC-81E6-F342-8CAA-3B0E8B8A89B6}" srcOrd="0" destOrd="1" presId="urn:microsoft.com/office/officeart/2005/8/layout/radial2"/>
    <dgm:cxn modelId="{C58FEE26-1ED0-D34D-BDA0-5862CDA1EA77}" srcId="{465AA031-EEC3-5F4D-9DB2-A4A98616619F}" destId="{14EB4592-82E3-9845-A470-42FD7C8B3BA2}" srcOrd="0" destOrd="0" parTransId="{967DDC9C-F87B-2F42-9EA4-047FFEB80D6B}" sibTransId="{5BC60798-C500-7F42-BB2F-57E4E9D13967}"/>
    <dgm:cxn modelId="{BBBB552B-3220-794D-B4FC-C60CD6363E40}" type="presOf" srcId="{CB8BD12D-C9DB-4945-A1F5-58047CA7F0E3}" destId="{81C1D6CC-0D21-BA47-87FE-36D48A174F95}" srcOrd="0" destOrd="1" presId="urn:microsoft.com/office/officeart/2005/8/layout/radial2"/>
    <dgm:cxn modelId="{E0B28135-FC76-EE4F-B554-05FD9F246A48}" srcId="{C4DBB9BB-4664-6F4A-B97B-53CFE34974AA}" destId="{CB8BD12D-C9DB-4945-A1F5-58047CA7F0E3}" srcOrd="1" destOrd="0" parTransId="{272F30D5-1B96-6743-B6BA-84D39313A9BB}" sibTransId="{DF387C9D-9583-CE41-B513-2155B6AF6240}"/>
    <dgm:cxn modelId="{4CA45D5B-4505-CA40-B219-F2914E74F5E8}" srcId="{14B7F03D-636F-7149-8FC9-8948CC073052}" destId="{5AAF6B89-FABE-FC4F-80BC-DBAEE829D65E}" srcOrd="0" destOrd="0" parTransId="{F0AFA245-1427-D742-AB49-F3855125238D}" sibTransId="{81B1AF7A-95CE-4143-933C-8AAE18A593D6}"/>
    <dgm:cxn modelId="{46051660-DCE6-4E4B-8AD9-2C0639A7DE2D}" srcId="{465AA031-EEC3-5F4D-9DB2-A4A98616619F}" destId="{1B058CC1-0969-9F42-9183-7F8AE372CDEA}" srcOrd="1" destOrd="0" parTransId="{6B76D837-890B-154F-BE33-B1841383773A}" sibTransId="{3DDEEA5D-E29D-4042-AF63-08B5B71FAA51}"/>
    <dgm:cxn modelId="{A7768A62-1534-F940-84B6-9FCA1B5768B1}" srcId="{8C88A416-EAEA-3F4F-B1F9-ACF1BC37536C}" destId="{14B7F03D-636F-7149-8FC9-8948CC073052}" srcOrd="0" destOrd="0" parTransId="{B594B5A1-9FCF-6448-97D4-C15F29AB5904}" sibTransId="{7163E7BC-15A3-124D-9765-C0622D3FBA2D}"/>
    <dgm:cxn modelId="{AD13D243-7913-AE40-BFD2-FA852B939EBE}" type="presOf" srcId="{B594B5A1-9FCF-6448-97D4-C15F29AB5904}" destId="{456F1156-E87F-7B40-985F-FC37F71900B0}" srcOrd="0" destOrd="0" presId="urn:microsoft.com/office/officeart/2005/8/layout/radial2"/>
    <dgm:cxn modelId="{D5883165-C051-E847-B8F7-1A95084270A8}" type="presOf" srcId="{14EB4592-82E3-9845-A470-42FD7C8B3BA2}" destId="{5C5977B2-09D0-2C49-9331-A59FBDB133DF}" srcOrd="0" destOrd="0" presId="urn:microsoft.com/office/officeart/2005/8/layout/radial2"/>
    <dgm:cxn modelId="{9E046245-67F5-254E-A9DC-46D5EE1162AC}" srcId="{8C88A416-EAEA-3F4F-B1F9-ACF1BC37536C}" destId="{C4DBB9BB-4664-6F4A-B97B-53CFE34974AA}" srcOrd="1" destOrd="0" parTransId="{415A00AD-17C0-8F4F-87D8-BFEA8B4B58D0}" sibTransId="{67362CA5-E280-0A48-8643-E9A0507A1176}"/>
    <dgm:cxn modelId="{B4590268-6545-FA4E-B321-928E4446CC52}" type="presOf" srcId="{15922437-8767-2141-9B14-DD43F58058F6}" destId="{ECE15235-7E0A-F743-83EA-9D6286BB8FAC}" srcOrd="0" destOrd="0" presId="urn:microsoft.com/office/officeart/2005/8/layout/radial2"/>
    <dgm:cxn modelId="{DCCF1E6B-13B1-A444-8937-B82C6B97AB0A}" type="presOf" srcId="{465AA031-EEC3-5F4D-9DB2-A4A98616619F}" destId="{BB66E43B-C14D-1041-8A9C-68293D358BB0}" srcOrd="0" destOrd="0" presId="urn:microsoft.com/office/officeart/2005/8/layout/radial2"/>
    <dgm:cxn modelId="{EABD254C-922C-5F40-8E85-F99B93D7FFDC}" type="presOf" srcId="{1B058CC1-0969-9F42-9183-7F8AE372CDEA}" destId="{5C5977B2-09D0-2C49-9331-A59FBDB133DF}" srcOrd="0" destOrd="1" presId="urn:microsoft.com/office/officeart/2005/8/layout/radial2"/>
    <dgm:cxn modelId="{2E17594E-214C-514D-BCFF-8251E3EA9625}" type="presOf" srcId="{C4DBB9BB-4664-6F4A-B97B-53CFE34974AA}" destId="{51A0EDC1-084C-7444-8AB3-2363ED347AD9}" srcOrd="0" destOrd="0" presId="urn:microsoft.com/office/officeart/2005/8/layout/radial2"/>
    <dgm:cxn modelId="{BDB145A1-C6EF-7C46-A951-1470382E2841}" srcId="{14B7F03D-636F-7149-8FC9-8948CC073052}" destId="{9522B59A-A85E-4040-9AA9-726ECAC07E3D}" srcOrd="1" destOrd="0" parTransId="{8C3B5CBE-54E7-6143-8A20-5E819716C0A3}" sibTransId="{6CDEA3BB-B9E6-0A4A-BA7B-AC1A0240D0D6}"/>
    <dgm:cxn modelId="{26F5F2A2-6EDA-2F45-9AEE-DF9075E33961}" type="presOf" srcId="{8C88A416-EAEA-3F4F-B1F9-ACF1BC37536C}" destId="{B068FBBD-0647-0348-9728-ACCD369614E7}" srcOrd="0" destOrd="0" presId="urn:microsoft.com/office/officeart/2005/8/layout/radial2"/>
    <dgm:cxn modelId="{9758A4A3-D80C-8840-B111-557D815BFAD2}" srcId="{8C88A416-EAEA-3F4F-B1F9-ACF1BC37536C}" destId="{465AA031-EEC3-5F4D-9DB2-A4A98616619F}" srcOrd="2" destOrd="0" parTransId="{15922437-8767-2141-9B14-DD43F58058F6}" sibTransId="{E893AB19-77B2-AB42-A3DA-B6C0D17A2035}"/>
    <dgm:cxn modelId="{72E1DBAA-365A-CC4C-9DCE-B209051F796F}" type="presOf" srcId="{415A00AD-17C0-8F4F-87D8-BFEA8B4B58D0}" destId="{649F6209-0DBA-F641-9CB8-652A56C2DD49}" srcOrd="0" destOrd="0" presId="urn:microsoft.com/office/officeart/2005/8/layout/radial2"/>
    <dgm:cxn modelId="{54C7D7AF-F3A4-3541-87B8-D03C7984608A}" type="presOf" srcId="{5AAF6B89-FABE-FC4F-80BC-DBAEE829D65E}" destId="{3CBBE4EC-81E6-F342-8CAA-3B0E8B8A89B6}" srcOrd="0" destOrd="0" presId="urn:microsoft.com/office/officeart/2005/8/layout/radial2"/>
    <dgm:cxn modelId="{29B024B7-A36B-FD42-90AA-2DAAC663F2FB}" srcId="{C4DBB9BB-4664-6F4A-B97B-53CFE34974AA}" destId="{954B82A4-8E53-4E44-917D-CE9BD1F50156}" srcOrd="0" destOrd="0" parTransId="{8E5BF3F4-6ADC-B546-8BC4-684633FFFAAE}" sibTransId="{5263F05B-F4AB-404E-8299-A23CE9E7D286}"/>
    <dgm:cxn modelId="{ACFCC4DB-5DA4-B441-A0EC-C6ED5644FA8A}" type="presOf" srcId="{14B7F03D-636F-7149-8FC9-8948CC073052}" destId="{73CF35DC-701D-344D-82E4-05BF29BC2C67}" srcOrd="0" destOrd="0" presId="urn:microsoft.com/office/officeart/2005/8/layout/radial2"/>
    <dgm:cxn modelId="{734AE4A3-BE6D-8448-B213-0B00C5946EA1}" type="presParOf" srcId="{B068FBBD-0647-0348-9728-ACCD369614E7}" destId="{D76293CC-A8FF-3B49-8082-D426D037FF21}" srcOrd="0" destOrd="0" presId="urn:microsoft.com/office/officeart/2005/8/layout/radial2"/>
    <dgm:cxn modelId="{AEE3F5C6-5ECC-2B4D-9118-A828B005AC7E}" type="presParOf" srcId="{D76293CC-A8FF-3B49-8082-D426D037FF21}" destId="{8834428A-4528-2B4C-87B3-D0C06FB5653E}" srcOrd="0" destOrd="0" presId="urn:microsoft.com/office/officeart/2005/8/layout/radial2"/>
    <dgm:cxn modelId="{82F84478-5E95-4D42-A8B3-A9FCF8F6FB07}" type="presParOf" srcId="{8834428A-4528-2B4C-87B3-D0C06FB5653E}" destId="{A481DE7F-CB8D-8845-94A5-48C4BA67C549}" srcOrd="0" destOrd="0" presId="urn:microsoft.com/office/officeart/2005/8/layout/radial2"/>
    <dgm:cxn modelId="{448C15E9-322D-354F-BF15-92730C0F8DBA}" type="presParOf" srcId="{8834428A-4528-2B4C-87B3-D0C06FB5653E}" destId="{6F9B6064-A152-F349-A714-7CFF50BC5F20}" srcOrd="1" destOrd="0" presId="urn:microsoft.com/office/officeart/2005/8/layout/radial2"/>
    <dgm:cxn modelId="{B60C73ED-13EC-D041-B590-FB691DA496A8}" type="presParOf" srcId="{D76293CC-A8FF-3B49-8082-D426D037FF21}" destId="{456F1156-E87F-7B40-985F-FC37F71900B0}" srcOrd="1" destOrd="0" presId="urn:microsoft.com/office/officeart/2005/8/layout/radial2"/>
    <dgm:cxn modelId="{733BB311-F97D-D34D-B816-9136BBC5AD08}" type="presParOf" srcId="{D76293CC-A8FF-3B49-8082-D426D037FF21}" destId="{AAA37A84-013A-7A49-B112-40AF1C027F5E}" srcOrd="2" destOrd="0" presId="urn:microsoft.com/office/officeart/2005/8/layout/radial2"/>
    <dgm:cxn modelId="{1379E235-CCC2-4B4B-83CD-EAAD62277E87}" type="presParOf" srcId="{AAA37A84-013A-7A49-B112-40AF1C027F5E}" destId="{73CF35DC-701D-344D-82E4-05BF29BC2C67}" srcOrd="0" destOrd="0" presId="urn:microsoft.com/office/officeart/2005/8/layout/radial2"/>
    <dgm:cxn modelId="{F8E7A1DE-1DA7-C744-BD5B-6AA3524ADFF0}" type="presParOf" srcId="{AAA37A84-013A-7A49-B112-40AF1C027F5E}" destId="{3CBBE4EC-81E6-F342-8CAA-3B0E8B8A89B6}" srcOrd="1" destOrd="0" presId="urn:microsoft.com/office/officeart/2005/8/layout/radial2"/>
    <dgm:cxn modelId="{A4639F0C-1DE2-2C43-90DC-85D22007E2AE}" type="presParOf" srcId="{D76293CC-A8FF-3B49-8082-D426D037FF21}" destId="{649F6209-0DBA-F641-9CB8-652A56C2DD49}" srcOrd="3" destOrd="0" presId="urn:microsoft.com/office/officeart/2005/8/layout/radial2"/>
    <dgm:cxn modelId="{DB07795A-4045-1C4D-A937-FFEBC0C7140E}" type="presParOf" srcId="{D76293CC-A8FF-3B49-8082-D426D037FF21}" destId="{4922204B-DB3F-4940-A546-F4CCF21D470F}" srcOrd="4" destOrd="0" presId="urn:microsoft.com/office/officeart/2005/8/layout/radial2"/>
    <dgm:cxn modelId="{1B950F9A-CC08-E749-B774-3EA871BC571A}" type="presParOf" srcId="{4922204B-DB3F-4940-A546-F4CCF21D470F}" destId="{51A0EDC1-084C-7444-8AB3-2363ED347AD9}" srcOrd="0" destOrd="0" presId="urn:microsoft.com/office/officeart/2005/8/layout/radial2"/>
    <dgm:cxn modelId="{9EB252F1-4841-F647-8756-64ED311F963D}" type="presParOf" srcId="{4922204B-DB3F-4940-A546-F4CCF21D470F}" destId="{81C1D6CC-0D21-BA47-87FE-36D48A174F95}" srcOrd="1" destOrd="0" presId="urn:microsoft.com/office/officeart/2005/8/layout/radial2"/>
    <dgm:cxn modelId="{54B42C4C-0BA7-B642-BCCA-3EF1619DA8E7}" type="presParOf" srcId="{D76293CC-A8FF-3B49-8082-D426D037FF21}" destId="{ECE15235-7E0A-F743-83EA-9D6286BB8FAC}" srcOrd="5" destOrd="0" presId="urn:microsoft.com/office/officeart/2005/8/layout/radial2"/>
    <dgm:cxn modelId="{93CE156F-C5FD-CC41-8E04-65C01BAF5AFA}" type="presParOf" srcId="{D76293CC-A8FF-3B49-8082-D426D037FF21}" destId="{1DCF4698-B8F8-0349-8E94-96F7AC6EF44B}" srcOrd="6" destOrd="0" presId="urn:microsoft.com/office/officeart/2005/8/layout/radial2"/>
    <dgm:cxn modelId="{6F93CBF0-EEC3-1543-A26B-69CBF338469A}" type="presParOf" srcId="{1DCF4698-B8F8-0349-8E94-96F7AC6EF44B}" destId="{BB66E43B-C14D-1041-8A9C-68293D358BB0}" srcOrd="0" destOrd="0" presId="urn:microsoft.com/office/officeart/2005/8/layout/radial2"/>
    <dgm:cxn modelId="{9E19AD08-8A7B-834E-828A-864C19AAE4CB}" type="presParOf" srcId="{1DCF4698-B8F8-0349-8E94-96F7AC6EF44B}" destId="{5C5977B2-09D0-2C49-9331-A59FBDB133DF}"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D84D1B-045D-AC4B-8D2D-6DC31B4DBE61}" type="doc">
      <dgm:prSet loTypeId="urn:microsoft.com/office/officeart/2005/8/layout/radial4" loCatId="" qsTypeId="urn:microsoft.com/office/officeart/2005/8/quickstyle/simple1" qsCatId="simple" csTypeId="urn:microsoft.com/office/officeart/2005/8/colors/accent1_2" csCatId="accent1" phldr="1"/>
      <dgm:spPr/>
      <dgm:t>
        <a:bodyPr/>
        <a:lstStyle/>
        <a:p>
          <a:endParaRPr lang="en-GB"/>
        </a:p>
      </dgm:t>
    </dgm:pt>
    <dgm:pt modelId="{BF45FBC0-4A20-8545-A292-73BA8DABA193}">
      <dgm:prSet phldrT="[Text]" custT="1"/>
      <dgm:spPr/>
      <dgm:t>
        <a:bodyPr/>
        <a:lstStyle/>
        <a:p>
          <a:r>
            <a:rPr lang="en-GB" sz="2800">
              <a:solidFill>
                <a:schemeClr val="bg1"/>
              </a:solidFill>
              <a:latin typeface="Arial" panose="020B0604020202020204" pitchFamily="34" charset="0"/>
              <a:cs typeface="Arial" panose="020B0604020202020204" pitchFamily="34" charset="0"/>
            </a:rPr>
            <a:t>Well -being</a:t>
          </a:r>
        </a:p>
      </dgm:t>
    </dgm:pt>
    <dgm:pt modelId="{15E2845C-3EBE-214D-AE6B-CCFDE8310D96}" type="parTrans" cxnId="{80049FB6-6DA4-CE4E-9530-4B06E7C212BC}">
      <dgm:prSet/>
      <dgm:spPr/>
      <dgm:t>
        <a:bodyPr/>
        <a:lstStyle/>
        <a:p>
          <a:endParaRPr lang="en-GB"/>
        </a:p>
      </dgm:t>
    </dgm:pt>
    <dgm:pt modelId="{C671AC2A-BA62-3F4A-8FC4-2EECF4A95F16}" type="sibTrans" cxnId="{80049FB6-6DA4-CE4E-9530-4B06E7C212BC}">
      <dgm:prSet/>
      <dgm:spPr/>
      <dgm:t>
        <a:bodyPr/>
        <a:lstStyle/>
        <a:p>
          <a:endParaRPr lang="en-GB"/>
        </a:p>
      </dgm:t>
    </dgm:pt>
    <dgm:pt modelId="{0FDAB36D-1DDD-DC42-BEFD-6F8534C6DDBF}">
      <dgm:prSet phldrT="[Text]" custT="1"/>
      <dgm:spPr/>
      <dgm:t>
        <a:bodyPr/>
        <a:lstStyle/>
        <a:p>
          <a:r>
            <a:rPr lang="en-GB" sz="2000">
              <a:latin typeface="Arial" panose="020B0604020202020204" pitchFamily="34" charset="0"/>
              <a:cs typeface="Arial" panose="020B0604020202020204" pitchFamily="34" charset="0"/>
            </a:rPr>
            <a:t>Psychological</a:t>
          </a:r>
          <a:r>
            <a:rPr lang="en-GB" sz="2000" baseline="0">
              <a:latin typeface="Arial" panose="020B0604020202020204" pitchFamily="34" charset="0"/>
              <a:cs typeface="Arial" panose="020B0604020202020204" pitchFamily="34" charset="0"/>
            </a:rPr>
            <a:t> improvements –improvements of their lives </a:t>
          </a:r>
          <a:endParaRPr lang="en-GB" sz="2000">
            <a:latin typeface="Arial" panose="020B0604020202020204" pitchFamily="34" charset="0"/>
            <a:cs typeface="Arial" panose="020B0604020202020204" pitchFamily="34" charset="0"/>
          </a:endParaRPr>
        </a:p>
      </dgm:t>
    </dgm:pt>
    <dgm:pt modelId="{B8B19B4D-F08F-8649-BAE3-E5FED270830F}" type="parTrans" cxnId="{70D0438F-9CCE-874E-BB72-F33FC590C9D7}">
      <dgm:prSet/>
      <dgm:spPr/>
      <dgm:t>
        <a:bodyPr/>
        <a:lstStyle/>
        <a:p>
          <a:endParaRPr lang="en-GB"/>
        </a:p>
      </dgm:t>
    </dgm:pt>
    <dgm:pt modelId="{5284A69B-C747-084C-BEC4-97FB39CF1B6C}" type="sibTrans" cxnId="{70D0438F-9CCE-874E-BB72-F33FC590C9D7}">
      <dgm:prSet/>
      <dgm:spPr/>
      <dgm:t>
        <a:bodyPr/>
        <a:lstStyle/>
        <a:p>
          <a:endParaRPr lang="en-GB"/>
        </a:p>
      </dgm:t>
    </dgm:pt>
    <dgm:pt modelId="{4E98E6A7-19F9-5845-87AE-48275F8F44F8}">
      <dgm:prSet phldrT="[Text]" custT="1"/>
      <dgm:spPr/>
      <dgm:t>
        <a:bodyPr/>
        <a:lstStyle/>
        <a:p>
          <a:r>
            <a:rPr lang="en-GB" sz="2000">
              <a:latin typeface="Arial" panose="020B0604020202020204" pitchFamily="34" charset="0"/>
              <a:cs typeface="Arial" panose="020B0604020202020204" pitchFamily="34" charset="0"/>
            </a:rPr>
            <a:t>Improvement of family relations </a:t>
          </a:r>
        </a:p>
      </dgm:t>
    </dgm:pt>
    <dgm:pt modelId="{835DD690-D33F-6E41-BDC4-23ACB1314A1A}" type="parTrans" cxnId="{4583B078-0151-E442-B472-F27F7113F503}">
      <dgm:prSet/>
      <dgm:spPr/>
      <dgm:t>
        <a:bodyPr/>
        <a:lstStyle/>
        <a:p>
          <a:endParaRPr lang="en-GB"/>
        </a:p>
      </dgm:t>
    </dgm:pt>
    <dgm:pt modelId="{BC113D95-3B3E-FF42-B659-44B967697378}" type="sibTrans" cxnId="{4583B078-0151-E442-B472-F27F7113F503}">
      <dgm:prSet/>
      <dgm:spPr/>
      <dgm:t>
        <a:bodyPr/>
        <a:lstStyle/>
        <a:p>
          <a:endParaRPr lang="en-GB"/>
        </a:p>
      </dgm:t>
    </dgm:pt>
    <dgm:pt modelId="{6DD7EBA9-3203-C44D-86C0-0DB7B3ECCC05}">
      <dgm:prSet phldrT="[Text]" custT="1"/>
      <dgm:spPr/>
      <dgm:t>
        <a:bodyPr/>
        <a:lstStyle/>
        <a:p>
          <a:r>
            <a:rPr lang="en-GB" sz="2000">
              <a:latin typeface="Arial" panose="020B0604020202020204" pitchFamily="34" charset="0"/>
              <a:cs typeface="Arial" panose="020B0604020202020204" pitchFamily="34" charset="0"/>
            </a:rPr>
            <a:t>Better mental health – easier dealing with the challenges</a:t>
          </a:r>
        </a:p>
      </dgm:t>
    </dgm:pt>
    <dgm:pt modelId="{24B43B51-A93D-D84C-B3C4-356F639D5006}" type="parTrans" cxnId="{DD2A8C1A-8936-C747-9E09-BC09178A2AF9}">
      <dgm:prSet/>
      <dgm:spPr/>
      <dgm:t>
        <a:bodyPr/>
        <a:lstStyle/>
        <a:p>
          <a:endParaRPr lang="en-GB"/>
        </a:p>
      </dgm:t>
    </dgm:pt>
    <dgm:pt modelId="{4452A3DE-4106-704D-8CB8-97ECE42565E6}" type="sibTrans" cxnId="{DD2A8C1A-8936-C747-9E09-BC09178A2AF9}">
      <dgm:prSet/>
      <dgm:spPr/>
      <dgm:t>
        <a:bodyPr/>
        <a:lstStyle/>
        <a:p>
          <a:endParaRPr lang="en-GB"/>
        </a:p>
      </dgm:t>
    </dgm:pt>
    <dgm:pt modelId="{6E082EDD-03D0-F94A-96DC-0D92CCCDC1FF}">
      <dgm:prSet custT="1"/>
      <dgm:spPr/>
      <dgm:t>
        <a:bodyPr/>
        <a:lstStyle/>
        <a:p>
          <a:r>
            <a:rPr lang="en-GB" sz="2000">
              <a:latin typeface="Arial" panose="020B0604020202020204" pitchFamily="34" charset="0"/>
              <a:cs typeface="Arial" panose="020B0604020202020204" pitchFamily="34" charset="0"/>
            </a:rPr>
            <a:t>Better self- confidence</a:t>
          </a:r>
        </a:p>
      </dgm:t>
    </dgm:pt>
    <dgm:pt modelId="{BC6646CE-EDC9-164A-A74B-615D23BBE7C2}" type="parTrans" cxnId="{CE0F5302-3ACF-044A-86FE-91749F81547D}">
      <dgm:prSet/>
      <dgm:spPr/>
      <dgm:t>
        <a:bodyPr/>
        <a:lstStyle/>
        <a:p>
          <a:endParaRPr lang="en-GB"/>
        </a:p>
      </dgm:t>
    </dgm:pt>
    <dgm:pt modelId="{438A38F0-23CD-FD45-8A8E-067A6DA758CA}" type="sibTrans" cxnId="{CE0F5302-3ACF-044A-86FE-91749F81547D}">
      <dgm:prSet/>
      <dgm:spPr/>
      <dgm:t>
        <a:bodyPr/>
        <a:lstStyle/>
        <a:p>
          <a:endParaRPr lang="en-GB"/>
        </a:p>
      </dgm:t>
    </dgm:pt>
    <dgm:pt modelId="{FF16855D-B096-E546-96B3-BC97EC95C69C}" type="pres">
      <dgm:prSet presAssocID="{04D84D1B-045D-AC4B-8D2D-6DC31B4DBE61}" presName="cycle" presStyleCnt="0">
        <dgm:presLayoutVars>
          <dgm:chMax val="1"/>
          <dgm:dir/>
          <dgm:animLvl val="ctr"/>
          <dgm:resizeHandles val="exact"/>
        </dgm:presLayoutVars>
      </dgm:prSet>
      <dgm:spPr/>
    </dgm:pt>
    <dgm:pt modelId="{3927458C-DCFC-374D-8A70-41330FF96272}" type="pres">
      <dgm:prSet presAssocID="{BF45FBC0-4A20-8545-A292-73BA8DABA193}" presName="centerShape" presStyleLbl="node0" presStyleIdx="0" presStyleCnt="1"/>
      <dgm:spPr/>
    </dgm:pt>
    <dgm:pt modelId="{91F8A611-1BA1-9C4F-AA32-3B5F58392F0A}" type="pres">
      <dgm:prSet presAssocID="{B8B19B4D-F08F-8649-BAE3-E5FED270830F}" presName="parTrans" presStyleLbl="bgSibTrans2D1" presStyleIdx="0" presStyleCnt="4"/>
      <dgm:spPr/>
    </dgm:pt>
    <dgm:pt modelId="{7EE60B4F-BE86-AD4F-AEBF-12382D237F38}" type="pres">
      <dgm:prSet presAssocID="{0FDAB36D-1DDD-DC42-BEFD-6F8534C6DDBF}" presName="node" presStyleLbl="node1" presStyleIdx="0" presStyleCnt="4">
        <dgm:presLayoutVars>
          <dgm:bulletEnabled val="1"/>
        </dgm:presLayoutVars>
      </dgm:prSet>
      <dgm:spPr/>
    </dgm:pt>
    <dgm:pt modelId="{90E4D6A6-EDB7-5B48-9E36-0370F25733C9}" type="pres">
      <dgm:prSet presAssocID="{835DD690-D33F-6E41-BDC4-23ACB1314A1A}" presName="parTrans" presStyleLbl="bgSibTrans2D1" presStyleIdx="1" presStyleCnt="4"/>
      <dgm:spPr/>
    </dgm:pt>
    <dgm:pt modelId="{34EA6D87-3801-7A47-9C45-FFFED9DA90EE}" type="pres">
      <dgm:prSet presAssocID="{4E98E6A7-19F9-5845-87AE-48275F8F44F8}" presName="node" presStyleLbl="node1" presStyleIdx="1" presStyleCnt="4">
        <dgm:presLayoutVars>
          <dgm:bulletEnabled val="1"/>
        </dgm:presLayoutVars>
      </dgm:prSet>
      <dgm:spPr/>
    </dgm:pt>
    <dgm:pt modelId="{3AE680D6-C7E7-CA48-8F2C-5555AA2B3F02}" type="pres">
      <dgm:prSet presAssocID="{24B43B51-A93D-D84C-B3C4-356F639D5006}" presName="parTrans" presStyleLbl="bgSibTrans2D1" presStyleIdx="2" presStyleCnt="4"/>
      <dgm:spPr/>
    </dgm:pt>
    <dgm:pt modelId="{B03E0A12-3509-0245-A45D-702A9B6B24F8}" type="pres">
      <dgm:prSet presAssocID="{6DD7EBA9-3203-C44D-86C0-0DB7B3ECCC05}" presName="node" presStyleLbl="node1" presStyleIdx="2" presStyleCnt="4">
        <dgm:presLayoutVars>
          <dgm:bulletEnabled val="1"/>
        </dgm:presLayoutVars>
      </dgm:prSet>
      <dgm:spPr/>
    </dgm:pt>
    <dgm:pt modelId="{A49CE32A-4B97-C940-B550-781A790C2530}" type="pres">
      <dgm:prSet presAssocID="{BC6646CE-EDC9-164A-A74B-615D23BBE7C2}" presName="parTrans" presStyleLbl="bgSibTrans2D1" presStyleIdx="3" presStyleCnt="4"/>
      <dgm:spPr/>
    </dgm:pt>
    <dgm:pt modelId="{26ED100D-6184-E748-B1BE-B1DE8F2F968E}" type="pres">
      <dgm:prSet presAssocID="{6E082EDD-03D0-F94A-96DC-0D92CCCDC1FF}" presName="node" presStyleLbl="node1" presStyleIdx="3" presStyleCnt="4" custRadScaleRad="98677" custRadScaleInc="-3">
        <dgm:presLayoutVars>
          <dgm:bulletEnabled val="1"/>
        </dgm:presLayoutVars>
      </dgm:prSet>
      <dgm:spPr/>
    </dgm:pt>
  </dgm:ptLst>
  <dgm:cxnLst>
    <dgm:cxn modelId="{CE0F5302-3ACF-044A-86FE-91749F81547D}" srcId="{BF45FBC0-4A20-8545-A292-73BA8DABA193}" destId="{6E082EDD-03D0-F94A-96DC-0D92CCCDC1FF}" srcOrd="3" destOrd="0" parTransId="{BC6646CE-EDC9-164A-A74B-615D23BBE7C2}" sibTransId="{438A38F0-23CD-FD45-8A8E-067A6DA758CA}"/>
    <dgm:cxn modelId="{3780DA07-B70C-1142-9739-D65AC5AD7F35}" type="presOf" srcId="{835DD690-D33F-6E41-BDC4-23ACB1314A1A}" destId="{90E4D6A6-EDB7-5B48-9E36-0370F25733C9}" srcOrd="0" destOrd="0" presId="urn:microsoft.com/office/officeart/2005/8/layout/radial4"/>
    <dgm:cxn modelId="{8B83E112-0224-9B4B-834B-A8FAB5996364}" type="presOf" srcId="{6DD7EBA9-3203-C44D-86C0-0DB7B3ECCC05}" destId="{B03E0A12-3509-0245-A45D-702A9B6B24F8}" srcOrd="0" destOrd="0" presId="urn:microsoft.com/office/officeart/2005/8/layout/radial4"/>
    <dgm:cxn modelId="{DD2A8C1A-8936-C747-9E09-BC09178A2AF9}" srcId="{BF45FBC0-4A20-8545-A292-73BA8DABA193}" destId="{6DD7EBA9-3203-C44D-86C0-0DB7B3ECCC05}" srcOrd="2" destOrd="0" parTransId="{24B43B51-A93D-D84C-B3C4-356F639D5006}" sibTransId="{4452A3DE-4106-704D-8CB8-97ECE42565E6}"/>
    <dgm:cxn modelId="{1058A241-BF47-6442-B546-73B235798E41}" type="presOf" srcId="{BF45FBC0-4A20-8545-A292-73BA8DABA193}" destId="{3927458C-DCFC-374D-8A70-41330FF96272}" srcOrd="0" destOrd="0" presId="urn:microsoft.com/office/officeart/2005/8/layout/radial4"/>
    <dgm:cxn modelId="{20F51B62-7EDB-9D4C-B305-43CD3D6F9DD7}" type="presOf" srcId="{4E98E6A7-19F9-5845-87AE-48275F8F44F8}" destId="{34EA6D87-3801-7A47-9C45-FFFED9DA90EE}" srcOrd="0" destOrd="0" presId="urn:microsoft.com/office/officeart/2005/8/layout/radial4"/>
    <dgm:cxn modelId="{4583B078-0151-E442-B472-F27F7113F503}" srcId="{BF45FBC0-4A20-8545-A292-73BA8DABA193}" destId="{4E98E6A7-19F9-5845-87AE-48275F8F44F8}" srcOrd="1" destOrd="0" parTransId="{835DD690-D33F-6E41-BDC4-23ACB1314A1A}" sibTransId="{BC113D95-3B3E-FF42-B659-44B967697378}"/>
    <dgm:cxn modelId="{70D0438F-9CCE-874E-BB72-F33FC590C9D7}" srcId="{BF45FBC0-4A20-8545-A292-73BA8DABA193}" destId="{0FDAB36D-1DDD-DC42-BEFD-6F8534C6DDBF}" srcOrd="0" destOrd="0" parTransId="{B8B19B4D-F08F-8649-BAE3-E5FED270830F}" sibTransId="{5284A69B-C747-084C-BEC4-97FB39CF1B6C}"/>
    <dgm:cxn modelId="{B63C6692-EC7C-384B-869C-D33EFF77826C}" type="presOf" srcId="{B8B19B4D-F08F-8649-BAE3-E5FED270830F}" destId="{91F8A611-1BA1-9C4F-AA32-3B5F58392F0A}" srcOrd="0" destOrd="0" presId="urn:microsoft.com/office/officeart/2005/8/layout/radial4"/>
    <dgm:cxn modelId="{80049FB6-6DA4-CE4E-9530-4B06E7C212BC}" srcId="{04D84D1B-045D-AC4B-8D2D-6DC31B4DBE61}" destId="{BF45FBC0-4A20-8545-A292-73BA8DABA193}" srcOrd="0" destOrd="0" parTransId="{15E2845C-3EBE-214D-AE6B-CCFDE8310D96}" sibTransId="{C671AC2A-BA62-3F4A-8FC4-2EECF4A95F16}"/>
    <dgm:cxn modelId="{0D6B33C1-2390-3A43-B7D3-353F3CD5F4E1}" type="presOf" srcId="{0FDAB36D-1DDD-DC42-BEFD-6F8534C6DDBF}" destId="{7EE60B4F-BE86-AD4F-AEBF-12382D237F38}" srcOrd="0" destOrd="0" presId="urn:microsoft.com/office/officeart/2005/8/layout/radial4"/>
    <dgm:cxn modelId="{9E4B1CC2-41B3-8B47-BA0D-94BC38EDAEC8}" type="presOf" srcId="{BC6646CE-EDC9-164A-A74B-615D23BBE7C2}" destId="{A49CE32A-4B97-C940-B550-781A790C2530}" srcOrd="0" destOrd="0" presId="urn:microsoft.com/office/officeart/2005/8/layout/radial4"/>
    <dgm:cxn modelId="{2FFE2EC4-299B-BB4B-813B-267F19B8B1C9}" type="presOf" srcId="{24B43B51-A93D-D84C-B3C4-356F639D5006}" destId="{3AE680D6-C7E7-CA48-8F2C-5555AA2B3F02}" srcOrd="0" destOrd="0" presId="urn:microsoft.com/office/officeart/2005/8/layout/radial4"/>
    <dgm:cxn modelId="{6F43EFC9-72E0-5248-A713-1714F05CCFE7}" type="presOf" srcId="{6E082EDD-03D0-F94A-96DC-0D92CCCDC1FF}" destId="{26ED100D-6184-E748-B1BE-B1DE8F2F968E}" srcOrd="0" destOrd="0" presId="urn:microsoft.com/office/officeart/2005/8/layout/radial4"/>
    <dgm:cxn modelId="{FAE004CF-82BC-914C-9FC6-D31004CB3CEF}" type="presOf" srcId="{04D84D1B-045D-AC4B-8D2D-6DC31B4DBE61}" destId="{FF16855D-B096-E546-96B3-BC97EC95C69C}" srcOrd="0" destOrd="0" presId="urn:microsoft.com/office/officeart/2005/8/layout/radial4"/>
    <dgm:cxn modelId="{B0C59EBB-0F98-714E-982C-AF5F4D9307F0}" type="presParOf" srcId="{FF16855D-B096-E546-96B3-BC97EC95C69C}" destId="{3927458C-DCFC-374D-8A70-41330FF96272}" srcOrd="0" destOrd="0" presId="urn:microsoft.com/office/officeart/2005/8/layout/radial4"/>
    <dgm:cxn modelId="{476116D6-9F7A-8A4B-B3ED-1803AD6530AD}" type="presParOf" srcId="{FF16855D-B096-E546-96B3-BC97EC95C69C}" destId="{91F8A611-1BA1-9C4F-AA32-3B5F58392F0A}" srcOrd="1" destOrd="0" presId="urn:microsoft.com/office/officeart/2005/8/layout/radial4"/>
    <dgm:cxn modelId="{01B7683A-E6BA-3D47-B1A9-5F63514E3704}" type="presParOf" srcId="{FF16855D-B096-E546-96B3-BC97EC95C69C}" destId="{7EE60B4F-BE86-AD4F-AEBF-12382D237F38}" srcOrd="2" destOrd="0" presId="urn:microsoft.com/office/officeart/2005/8/layout/radial4"/>
    <dgm:cxn modelId="{0FC56CB1-342F-E64A-B130-B9EB0D846013}" type="presParOf" srcId="{FF16855D-B096-E546-96B3-BC97EC95C69C}" destId="{90E4D6A6-EDB7-5B48-9E36-0370F25733C9}" srcOrd="3" destOrd="0" presId="urn:microsoft.com/office/officeart/2005/8/layout/radial4"/>
    <dgm:cxn modelId="{81717F16-C117-5E4B-9858-83B5EA33A2D4}" type="presParOf" srcId="{FF16855D-B096-E546-96B3-BC97EC95C69C}" destId="{34EA6D87-3801-7A47-9C45-FFFED9DA90EE}" srcOrd="4" destOrd="0" presId="urn:microsoft.com/office/officeart/2005/8/layout/radial4"/>
    <dgm:cxn modelId="{A27182C4-E24E-A74E-A664-352154B1CBA8}" type="presParOf" srcId="{FF16855D-B096-E546-96B3-BC97EC95C69C}" destId="{3AE680D6-C7E7-CA48-8F2C-5555AA2B3F02}" srcOrd="5" destOrd="0" presId="urn:microsoft.com/office/officeart/2005/8/layout/radial4"/>
    <dgm:cxn modelId="{1B019E48-7374-954A-B18E-645BF7497440}" type="presParOf" srcId="{FF16855D-B096-E546-96B3-BC97EC95C69C}" destId="{B03E0A12-3509-0245-A45D-702A9B6B24F8}" srcOrd="6" destOrd="0" presId="urn:microsoft.com/office/officeart/2005/8/layout/radial4"/>
    <dgm:cxn modelId="{2909E293-BB5A-0C4B-ACB7-F2543AD8C494}" type="presParOf" srcId="{FF16855D-B096-E546-96B3-BC97EC95C69C}" destId="{A49CE32A-4B97-C940-B550-781A790C2530}" srcOrd="7" destOrd="0" presId="urn:microsoft.com/office/officeart/2005/8/layout/radial4"/>
    <dgm:cxn modelId="{A878F17F-3A27-0A42-A5F8-8D67BCAFAE67}" type="presParOf" srcId="{FF16855D-B096-E546-96B3-BC97EC95C69C}" destId="{26ED100D-6184-E748-B1BE-B1DE8F2F968E}" srcOrd="8" destOrd="0" presId="urn:microsoft.com/office/officeart/2005/8/layout/radial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FC5E6-946F-D24E-867C-E64D88870127}">
      <dsp:nvSpPr>
        <dsp:cNvPr id="0" name=""/>
        <dsp:cNvSpPr/>
      </dsp:nvSpPr>
      <dsp:spPr>
        <a:xfrm>
          <a:off x="2083784" y="1181811"/>
          <a:ext cx="4064000" cy="4064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9E706-F327-A644-8AB3-AD2FB453D025}">
      <dsp:nvSpPr>
        <dsp:cNvPr id="0" name=""/>
        <dsp:cNvSpPr/>
      </dsp:nvSpPr>
      <dsp:spPr>
        <a:xfrm>
          <a:off x="2535226" y="1633253"/>
          <a:ext cx="3161114" cy="31611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551A4-E121-8E4D-B315-D1492D7DFE8A}">
      <dsp:nvSpPr>
        <dsp:cNvPr id="0" name=""/>
        <dsp:cNvSpPr/>
      </dsp:nvSpPr>
      <dsp:spPr>
        <a:xfrm>
          <a:off x="2986669" y="2084696"/>
          <a:ext cx="2258229" cy="22582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2E13CF-50AB-FA40-ACBC-A22D4AA01616}">
      <dsp:nvSpPr>
        <dsp:cNvPr id="0" name=""/>
        <dsp:cNvSpPr/>
      </dsp:nvSpPr>
      <dsp:spPr>
        <a:xfrm>
          <a:off x="3438450" y="2536478"/>
          <a:ext cx="1354666" cy="13546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B6338-05E9-4A47-B1D2-185B4A9572B2}">
      <dsp:nvSpPr>
        <dsp:cNvPr id="0" name=""/>
        <dsp:cNvSpPr/>
      </dsp:nvSpPr>
      <dsp:spPr>
        <a:xfrm>
          <a:off x="3889893" y="2987920"/>
          <a:ext cx="451781" cy="45178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02646-9AC2-F841-AC92-6D640A5E776D}">
      <dsp:nvSpPr>
        <dsp:cNvPr id="0" name=""/>
        <dsp:cNvSpPr/>
      </dsp:nvSpPr>
      <dsp:spPr>
        <a:xfrm>
          <a:off x="6825117" y="172855"/>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Happiness, positive</a:t>
          </a:r>
          <a:r>
            <a:rPr lang="en-GB" sz="1800" kern="1200" baseline="0">
              <a:solidFill>
                <a:schemeClr val="bg1"/>
              </a:solidFill>
              <a:latin typeface="Arial" panose="020B0604020202020204" pitchFamily="34" charset="0"/>
              <a:cs typeface="Arial" panose="020B0604020202020204" pitchFamily="34" charset="0"/>
            </a:rPr>
            <a:t> emotions </a:t>
          </a:r>
          <a:endParaRPr lang="en-GB" sz="1800" kern="1200">
            <a:solidFill>
              <a:schemeClr val="bg1"/>
            </a:solidFill>
            <a:latin typeface="Arial" panose="020B0604020202020204" pitchFamily="34" charset="0"/>
            <a:cs typeface="Arial" panose="020B0604020202020204" pitchFamily="34" charset="0"/>
          </a:endParaRPr>
        </a:p>
      </dsp:txBody>
      <dsp:txXfrm>
        <a:off x="6825117" y="172855"/>
        <a:ext cx="2032000" cy="717431"/>
      </dsp:txXfrm>
    </dsp:sp>
    <dsp:sp modelId="{B916E10A-D5F4-ED46-B72E-AB94A11BA6C2}">
      <dsp:nvSpPr>
        <dsp:cNvPr id="0" name=""/>
        <dsp:cNvSpPr/>
      </dsp:nvSpPr>
      <dsp:spPr>
        <a:xfrm>
          <a:off x="6317117" y="531571"/>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B312A9-A2BF-1D40-900C-6BB6E769554A}">
      <dsp:nvSpPr>
        <dsp:cNvPr id="0" name=""/>
        <dsp:cNvSpPr/>
      </dsp:nvSpPr>
      <dsp:spPr>
        <a:xfrm rot="5400000">
          <a:off x="3873637" y="773717"/>
          <a:ext cx="2682240" cy="219794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6B049A-6223-594F-B1A9-1B2DF637A279}">
      <dsp:nvSpPr>
        <dsp:cNvPr id="0" name=""/>
        <dsp:cNvSpPr/>
      </dsp:nvSpPr>
      <dsp:spPr>
        <a:xfrm>
          <a:off x="6825117" y="931468"/>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Incomes, enough money </a:t>
          </a:r>
          <a:r>
            <a:rPr lang="en-GB" sz="3600" kern="1200">
              <a:solidFill>
                <a:schemeClr val="bg1"/>
              </a:solidFill>
            </a:rPr>
            <a:t> </a:t>
          </a:r>
        </a:p>
      </dsp:txBody>
      <dsp:txXfrm>
        <a:off x="6825117" y="931468"/>
        <a:ext cx="2032000" cy="717431"/>
      </dsp:txXfrm>
    </dsp:sp>
    <dsp:sp modelId="{DE58F1C4-B6A8-CB46-9F94-805295EC07FD}">
      <dsp:nvSpPr>
        <dsp:cNvPr id="0" name=""/>
        <dsp:cNvSpPr/>
      </dsp:nvSpPr>
      <dsp:spPr>
        <a:xfrm>
          <a:off x="6317117" y="1290184"/>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EDE2C4-9B3B-D546-A771-9AEC1F702711}">
      <dsp:nvSpPr>
        <dsp:cNvPr id="0" name=""/>
        <dsp:cNvSpPr/>
      </dsp:nvSpPr>
      <dsp:spPr>
        <a:xfrm rot="5400000">
          <a:off x="4267777" y="1474690"/>
          <a:ext cx="2233303" cy="186266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BD101D-7E3F-5E46-B310-7216FE55B720}">
      <dsp:nvSpPr>
        <dsp:cNvPr id="0" name=""/>
        <dsp:cNvSpPr/>
      </dsp:nvSpPr>
      <dsp:spPr>
        <a:xfrm>
          <a:off x="6825117" y="1690082"/>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Network of close friends</a:t>
          </a:r>
        </a:p>
      </dsp:txBody>
      <dsp:txXfrm>
        <a:off x="6825117" y="1690082"/>
        <a:ext cx="2032000" cy="717431"/>
      </dsp:txXfrm>
    </dsp:sp>
    <dsp:sp modelId="{9B5BCCFD-F781-0B4C-8225-1394911C55B6}">
      <dsp:nvSpPr>
        <dsp:cNvPr id="0" name=""/>
        <dsp:cNvSpPr/>
      </dsp:nvSpPr>
      <dsp:spPr>
        <a:xfrm>
          <a:off x="6317117" y="2048797"/>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ECBB86-D96D-3C44-9B20-CD980B2F0079}">
      <dsp:nvSpPr>
        <dsp:cNvPr id="0" name=""/>
        <dsp:cNvSpPr/>
      </dsp:nvSpPr>
      <dsp:spPr>
        <a:xfrm rot="5400000">
          <a:off x="4654264" y="2147011"/>
          <a:ext cx="1761066" cy="156464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1FD02F-429C-764A-9E43-CB14CE2F8765}">
      <dsp:nvSpPr>
        <dsp:cNvPr id="0" name=""/>
        <dsp:cNvSpPr/>
      </dsp:nvSpPr>
      <dsp:spPr>
        <a:xfrm>
          <a:off x="6825117" y="2432439"/>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 Relationship with family and friends </a:t>
          </a:r>
        </a:p>
      </dsp:txBody>
      <dsp:txXfrm>
        <a:off x="6825117" y="2432439"/>
        <a:ext cx="2032000" cy="717431"/>
      </dsp:txXfrm>
    </dsp:sp>
    <dsp:sp modelId="{09B8B9AD-21B7-354E-B119-E2012C244DCC}">
      <dsp:nvSpPr>
        <dsp:cNvPr id="0" name=""/>
        <dsp:cNvSpPr/>
      </dsp:nvSpPr>
      <dsp:spPr>
        <a:xfrm>
          <a:off x="6317117" y="2791155"/>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F67DF4-C077-6A46-9F9E-085D9ED672AE}">
      <dsp:nvSpPr>
        <dsp:cNvPr id="0" name=""/>
        <dsp:cNvSpPr/>
      </dsp:nvSpPr>
      <dsp:spPr>
        <a:xfrm rot="5400000">
          <a:off x="5038989" y="2856856"/>
          <a:ext cx="1343829" cy="121242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F84B31-4D5F-9F45-9DC6-94ED112B5735}">
      <dsp:nvSpPr>
        <dsp:cNvPr id="0" name=""/>
        <dsp:cNvSpPr/>
      </dsp:nvSpPr>
      <dsp:spPr>
        <a:xfrm>
          <a:off x="6825117" y="3153122"/>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Physical  and mental health </a:t>
          </a:r>
        </a:p>
      </dsp:txBody>
      <dsp:txXfrm>
        <a:off x="6825117" y="3153122"/>
        <a:ext cx="2032000" cy="717431"/>
      </dsp:txXfrm>
    </dsp:sp>
    <dsp:sp modelId="{21B71798-0561-0040-8651-AB53E9473006}">
      <dsp:nvSpPr>
        <dsp:cNvPr id="0" name=""/>
        <dsp:cNvSpPr/>
      </dsp:nvSpPr>
      <dsp:spPr>
        <a:xfrm>
          <a:off x="6317117" y="3511838"/>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145554-CFAA-3F47-A889-90A0B6303320}">
      <dsp:nvSpPr>
        <dsp:cNvPr id="0" name=""/>
        <dsp:cNvSpPr/>
      </dsp:nvSpPr>
      <dsp:spPr>
        <a:xfrm rot="5400000">
          <a:off x="5402717" y="3545704"/>
          <a:ext cx="948266" cy="880533"/>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15235-7E0A-F743-83EA-9D6286BB8FAC}">
      <dsp:nvSpPr>
        <dsp:cNvPr id="0" name=""/>
        <dsp:cNvSpPr/>
      </dsp:nvSpPr>
      <dsp:spPr>
        <a:xfrm rot="2563606">
          <a:off x="4106190" y="2947185"/>
          <a:ext cx="631522" cy="34541"/>
        </a:xfrm>
        <a:custGeom>
          <a:avLst/>
          <a:gdLst/>
          <a:ahLst/>
          <a:cxnLst/>
          <a:rect l="0" t="0" r="0" b="0"/>
          <a:pathLst>
            <a:path>
              <a:moveTo>
                <a:pt x="0" y="17270"/>
              </a:moveTo>
              <a:lnTo>
                <a:pt x="63152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9F6209-0DBA-F641-9CB8-652A56C2DD49}">
      <dsp:nvSpPr>
        <dsp:cNvPr id="0" name=""/>
        <dsp:cNvSpPr/>
      </dsp:nvSpPr>
      <dsp:spPr>
        <a:xfrm>
          <a:off x="4189994" y="2080610"/>
          <a:ext cx="702912" cy="34541"/>
        </a:xfrm>
        <a:custGeom>
          <a:avLst/>
          <a:gdLst/>
          <a:ahLst/>
          <a:cxnLst/>
          <a:rect l="0" t="0" r="0" b="0"/>
          <a:pathLst>
            <a:path>
              <a:moveTo>
                <a:pt x="0" y="17270"/>
              </a:moveTo>
              <a:lnTo>
                <a:pt x="70291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6F1156-E87F-7B40-985F-FC37F71900B0}">
      <dsp:nvSpPr>
        <dsp:cNvPr id="0" name=""/>
        <dsp:cNvSpPr/>
      </dsp:nvSpPr>
      <dsp:spPr>
        <a:xfrm rot="19036394">
          <a:off x="4106190" y="1214036"/>
          <a:ext cx="631522" cy="34541"/>
        </a:xfrm>
        <a:custGeom>
          <a:avLst/>
          <a:gdLst/>
          <a:ahLst/>
          <a:cxnLst/>
          <a:rect l="0" t="0" r="0" b="0"/>
          <a:pathLst>
            <a:path>
              <a:moveTo>
                <a:pt x="0" y="17270"/>
              </a:moveTo>
              <a:lnTo>
                <a:pt x="63152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F9B6064-A152-F349-A714-7CFF50BC5F20}">
      <dsp:nvSpPr>
        <dsp:cNvPr id="0" name=""/>
        <dsp:cNvSpPr/>
      </dsp:nvSpPr>
      <dsp:spPr>
        <a:xfrm>
          <a:off x="2474790" y="1088938"/>
          <a:ext cx="2017886" cy="201788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F35DC-701D-344D-82E4-05BF29BC2C67}">
      <dsp:nvSpPr>
        <dsp:cNvPr id="0" name=""/>
        <dsp:cNvSpPr/>
      </dsp:nvSpPr>
      <dsp:spPr>
        <a:xfrm>
          <a:off x="4493243" y="953"/>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670550" y="178260"/>
        <a:ext cx="856117" cy="856117"/>
      </dsp:txXfrm>
    </dsp:sp>
    <dsp:sp modelId="{3CBBE4EC-81E6-F342-8CAA-3B0E8B8A89B6}">
      <dsp:nvSpPr>
        <dsp:cNvPr id="0" name=""/>
        <dsp:cNvSpPr/>
      </dsp:nvSpPr>
      <dsp:spPr>
        <a:xfrm>
          <a:off x="5825048" y="953"/>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5825048" y="953"/>
        <a:ext cx="1816097" cy="1210731"/>
      </dsp:txXfrm>
    </dsp:sp>
    <dsp:sp modelId="{51A0EDC1-084C-7444-8AB3-2363ED347AD9}">
      <dsp:nvSpPr>
        <dsp:cNvPr id="0" name=""/>
        <dsp:cNvSpPr/>
      </dsp:nvSpPr>
      <dsp:spPr>
        <a:xfrm>
          <a:off x="4892906" y="1492515"/>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070213" y="1669822"/>
        <a:ext cx="856117" cy="856117"/>
      </dsp:txXfrm>
    </dsp:sp>
    <dsp:sp modelId="{81C1D6CC-0D21-BA47-87FE-36D48A174F95}">
      <dsp:nvSpPr>
        <dsp:cNvPr id="0" name=""/>
        <dsp:cNvSpPr/>
      </dsp:nvSpPr>
      <dsp:spPr>
        <a:xfrm>
          <a:off x="6224711" y="1492515"/>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6224711" y="1492515"/>
        <a:ext cx="1816097" cy="1210731"/>
      </dsp:txXfrm>
    </dsp:sp>
    <dsp:sp modelId="{BB66E43B-C14D-1041-8A9C-68293D358BB0}">
      <dsp:nvSpPr>
        <dsp:cNvPr id="0" name=""/>
        <dsp:cNvSpPr/>
      </dsp:nvSpPr>
      <dsp:spPr>
        <a:xfrm>
          <a:off x="4493243" y="2984077"/>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670550" y="3161384"/>
        <a:ext cx="856117" cy="856117"/>
      </dsp:txXfrm>
    </dsp:sp>
    <dsp:sp modelId="{5C5977B2-09D0-2C49-9331-A59FBDB133DF}">
      <dsp:nvSpPr>
        <dsp:cNvPr id="0" name=""/>
        <dsp:cNvSpPr/>
      </dsp:nvSpPr>
      <dsp:spPr>
        <a:xfrm>
          <a:off x="5825048" y="2984077"/>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5825048" y="2984077"/>
        <a:ext cx="1816097" cy="1210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7458C-DCFC-374D-8A70-41330FF96272}">
      <dsp:nvSpPr>
        <dsp:cNvPr id="0" name=""/>
        <dsp:cNvSpPr/>
      </dsp:nvSpPr>
      <dsp:spPr>
        <a:xfrm>
          <a:off x="4733721" y="2314375"/>
          <a:ext cx="2207105" cy="22071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bg1"/>
              </a:solidFill>
              <a:latin typeface="Arial" panose="020B0604020202020204" pitchFamily="34" charset="0"/>
              <a:cs typeface="Arial" panose="020B0604020202020204" pitchFamily="34" charset="0"/>
            </a:rPr>
            <a:t>Well -being</a:t>
          </a:r>
        </a:p>
      </dsp:txBody>
      <dsp:txXfrm>
        <a:off x="5056944" y="2637598"/>
        <a:ext cx="1560659" cy="1560659"/>
      </dsp:txXfrm>
    </dsp:sp>
    <dsp:sp modelId="{91F8A611-1BA1-9C4F-AA32-3B5F58392F0A}">
      <dsp:nvSpPr>
        <dsp:cNvPr id="0" name=""/>
        <dsp:cNvSpPr/>
      </dsp:nvSpPr>
      <dsp:spPr>
        <a:xfrm rot="11700000">
          <a:off x="3061091" y="258002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EE60B4F-BE86-AD4F-AEBF-12382D237F38}">
      <dsp:nvSpPr>
        <dsp:cNvPr id="0" name=""/>
        <dsp:cNvSpPr/>
      </dsp:nvSpPr>
      <dsp:spPr>
        <a:xfrm>
          <a:off x="2040755" y="1842865"/>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Psychological</a:t>
          </a:r>
          <a:r>
            <a:rPr lang="en-GB" sz="2000" kern="1200" baseline="0">
              <a:latin typeface="Arial" panose="020B0604020202020204" pitchFamily="34" charset="0"/>
              <a:cs typeface="Arial" panose="020B0604020202020204" pitchFamily="34" charset="0"/>
            </a:rPr>
            <a:t> improvements –improvements of their lives </a:t>
          </a:r>
          <a:endParaRPr lang="en-GB" sz="2000" kern="1200">
            <a:latin typeface="Arial" panose="020B0604020202020204" pitchFamily="34" charset="0"/>
            <a:cs typeface="Arial" panose="020B0604020202020204" pitchFamily="34" charset="0"/>
          </a:endParaRPr>
        </a:p>
      </dsp:txBody>
      <dsp:txXfrm>
        <a:off x="2089884" y="1891994"/>
        <a:ext cx="1998491" cy="1579141"/>
      </dsp:txXfrm>
    </dsp:sp>
    <dsp:sp modelId="{90E4D6A6-EDB7-5B48-9E36-0370F25733C9}">
      <dsp:nvSpPr>
        <dsp:cNvPr id="0" name=""/>
        <dsp:cNvSpPr/>
      </dsp:nvSpPr>
      <dsp:spPr>
        <a:xfrm rot="14700000">
          <a:off x="4159774" y="127066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EA6D87-3801-7A47-9C45-FFFED9DA90EE}">
      <dsp:nvSpPr>
        <dsp:cNvPr id="0" name=""/>
        <dsp:cNvSpPr/>
      </dsp:nvSpPr>
      <dsp:spPr>
        <a:xfrm>
          <a:off x="3586513" y="70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Improvement of family relations </a:t>
          </a:r>
        </a:p>
      </dsp:txBody>
      <dsp:txXfrm>
        <a:off x="3635642" y="49832"/>
        <a:ext cx="1998491" cy="1579141"/>
      </dsp:txXfrm>
    </dsp:sp>
    <dsp:sp modelId="{3AE680D6-C7E7-CA48-8F2C-5555AA2B3F02}">
      <dsp:nvSpPr>
        <dsp:cNvPr id="0" name=""/>
        <dsp:cNvSpPr/>
      </dsp:nvSpPr>
      <dsp:spPr>
        <a:xfrm rot="17700000">
          <a:off x="5869022" y="127066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3E0A12-3509-0245-A45D-702A9B6B24F8}">
      <dsp:nvSpPr>
        <dsp:cNvPr id="0" name=""/>
        <dsp:cNvSpPr/>
      </dsp:nvSpPr>
      <dsp:spPr>
        <a:xfrm>
          <a:off x="5991284" y="70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Better mental health – easier dealing with the challenges</a:t>
          </a:r>
        </a:p>
      </dsp:txBody>
      <dsp:txXfrm>
        <a:off x="6040413" y="49832"/>
        <a:ext cx="1998491" cy="1579141"/>
      </dsp:txXfrm>
    </dsp:sp>
    <dsp:sp modelId="{A49CE32A-4B97-C940-B550-781A790C2530}">
      <dsp:nvSpPr>
        <dsp:cNvPr id="0" name=""/>
        <dsp:cNvSpPr/>
      </dsp:nvSpPr>
      <dsp:spPr>
        <a:xfrm rot="20699919">
          <a:off x="6966299" y="2585122"/>
          <a:ext cx="161018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ED100D-6184-E748-B1BE-B1DE8F2F968E}">
      <dsp:nvSpPr>
        <dsp:cNvPr id="0" name=""/>
        <dsp:cNvSpPr/>
      </dsp:nvSpPr>
      <dsp:spPr>
        <a:xfrm>
          <a:off x="7500667" y="185254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Better self- confidence</a:t>
          </a:r>
        </a:p>
      </dsp:txBody>
      <dsp:txXfrm>
        <a:off x="7549796" y="1901672"/>
        <a:ext cx="1998491" cy="1579141"/>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6T12:05:01.764"/>
    </inkml:context>
    <inkml:brush xml:id="br0">
      <inkml:brushProperty name="width" value="0.05" units="cm"/>
      <inkml:brushProperty name="height" value="0.05" units="cm"/>
    </inkml:brush>
  </inkml:definitions>
  <inkml:trace contextRef="#ctx0" brushRef="#br0">1 1 18695,'342'152'0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7/7/2022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7965451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7/7/2022</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93435937"/>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7/7/2022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8504011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7/7/2022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1526041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7/7/2022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1572173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7/7/2022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587552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7/7/2022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7782697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7/7/2022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235832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7/7/2022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943515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7/7/2022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149962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7/7/2022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62437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7/7/2022</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1733276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13"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Colors" Target="../diagrams/colors2.xml"/><Relationship Id="rId12" Type="http://schemas.openxmlformats.org/officeDocument/2006/relationships/diagramQuickStyle" Target="../diagrams/quickStyle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QuickStyle" Target="../diagrams/quickStyle2.xml"/><Relationship Id="rId11" Type="http://schemas.openxmlformats.org/officeDocument/2006/relationships/diagramLayout" Target="../diagrams/layout3.xml"/><Relationship Id="rId5" Type="http://schemas.openxmlformats.org/officeDocument/2006/relationships/diagramLayout" Target="../diagrams/layout2.xml"/><Relationship Id="rId10" Type="http://schemas.openxmlformats.org/officeDocument/2006/relationships/diagramData" Target="../diagrams/data3.xml"/><Relationship Id="rId4" Type="http://schemas.openxmlformats.org/officeDocument/2006/relationships/diagramData" Target="../diagrams/data2.xml"/><Relationship Id="rId9" Type="http://schemas.openxmlformats.org/officeDocument/2006/relationships/image" Target="../media/image2.png"/><Relationship Id="rId14"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gif"/><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png"/><Relationship Id="rId5" Type="http://schemas.openxmlformats.org/officeDocument/2006/relationships/customXml" Target="../ink/ink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3048"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996275" y="156477"/>
            <a:ext cx="10190071" cy="1515091"/>
          </a:xfrm>
        </p:spPr>
        <p:txBody>
          <a:bodyPr anchor="b">
            <a:noAutofit/>
          </a:bodyPr>
          <a:lstStyle/>
          <a:p>
            <a:r>
              <a:rPr lang="en-GB" sz="4800" u="sng" dirty="0">
                <a:highlight>
                  <a:srgbClr val="008080"/>
                </a:highlight>
                <a:latin typeface="Arial"/>
                <a:cs typeface="Arial"/>
              </a:rPr>
              <a:t>Children, Young People and Families </a:t>
            </a:r>
            <a:endParaRPr lang="en-GB" sz="4800" u="sng" dirty="0">
              <a:highlight>
                <a:srgbClr val="008080"/>
              </a:highligh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659908" y="1758846"/>
            <a:ext cx="5852651" cy="4036926"/>
          </a:xfrm>
        </p:spPr>
        <p:txBody>
          <a:bodyPr anchor="t">
            <a:normAutofit/>
          </a:bodyPr>
          <a:lstStyle/>
          <a:p>
            <a:pPr algn="l"/>
            <a:r>
              <a:rPr lang="en-GB" b="1">
                <a:effectLst/>
                <a:highlight>
                  <a:srgbClr val="008080"/>
                </a:highlight>
                <a:latin typeface="Arial" panose="020B0604020202020204" pitchFamily="34" charset="0"/>
                <a:ea typeface="Arial" panose="020B0604020202020204" pitchFamily="34" charset="0"/>
                <a:cs typeface="Arial" panose="020B0604020202020204" pitchFamily="34" charset="0"/>
              </a:rPr>
              <a:t>Programme: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Health and Social Care HND/BSC </a:t>
            </a:r>
          </a:p>
          <a:p>
            <a:pPr algn="l"/>
            <a:r>
              <a:rPr lang="en-GB" b="1">
                <a:highlight>
                  <a:srgbClr val="008080"/>
                </a:highlight>
                <a:latin typeface="Arial" panose="020B0604020202020204" pitchFamily="34" charset="0"/>
                <a:cs typeface="Arial" panose="020B0604020202020204" pitchFamily="34" charset="0"/>
              </a:rPr>
              <a:t>Module</a:t>
            </a:r>
            <a:r>
              <a:rPr lang="en-GB">
                <a:highlight>
                  <a:srgbClr val="008080"/>
                </a:highlight>
                <a:latin typeface="Arial" panose="020B0604020202020204" pitchFamily="34" charset="0"/>
                <a:cs typeface="Arial" panose="020B0604020202020204" pitchFamily="34" charset="0"/>
              </a:rPr>
              <a:t>: Children, Young People and Families </a:t>
            </a:r>
          </a:p>
          <a:p>
            <a:pPr algn="l"/>
            <a:r>
              <a:rPr lang="en-GB" b="1">
                <a:highlight>
                  <a:srgbClr val="008080"/>
                </a:highlight>
                <a:latin typeface="Arial" panose="020B0604020202020204" pitchFamily="34" charset="0"/>
                <a:cs typeface="Arial" panose="020B0604020202020204" pitchFamily="34" charset="0"/>
              </a:rPr>
              <a:t>Module Code</a:t>
            </a:r>
            <a:r>
              <a:rPr lang="en-GB">
                <a:highlight>
                  <a:srgbClr val="008080"/>
                </a:highlight>
                <a:latin typeface="Arial" panose="020B0604020202020204" pitchFamily="34" charset="0"/>
                <a:cs typeface="Arial" panose="020B0604020202020204" pitchFamily="34" charset="0"/>
              </a:rPr>
              <a:t>: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BMHP5004_BIRM </a:t>
            </a:r>
          </a:p>
          <a:p>
            <a:pPr algn="l"/>
            <a:r>
              <a:rPr lang="en-GB" b="1">
                <a:highlight>
                  <a:srgbClr val="008080"/>
                </a:highlight>
                <a:latin typeface="Arial" panose="020B0604020202020204" pitchFamily="34" charset="0"/>
                <a:cs typeface="Arial" panose="020B0604020202020204" pitchFamily="34" charset="0"/>
              </a:rPr>
              <a:t>Lecturer</a:t>
            </a:r>
            <a:r>
              <a:rPr lang="en-GB">
                <a:highlight>
                  <a:srgbClr val="008080"/>
                </a:highlight>
                <a:latin typeface="Arial" panose="020B0604020202020204" pitchFamily="34" charset="0"/>
                <a:cs typeface="Arial" panose="020B0604020202020204" pitchFamily="34" charset="0"/>
              </a:rPr>
              <a:t>: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Dr </a:t>
            </a:r>
            <a:r>
              <a:rPr lang="en-GB" err="1">
                <a:effectLst/>
                <a:highlight>
                  <a:srgbClr val="008080"/>
                </a:highlight>
                <a:latin typeface="Arial" panose="020B0604020202020204" pitchFamily="34" charset="0"/>
                <a:ea typeface="Arial" panose="020B0604020202020204" pitchFamily="34" charset="0"/>
                <a:cs typeface="Arial" panose="020B0604020202020204" pitchFamily="34" charset="0"/>
              </a:rPr>
              <a:t>Crisford</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 </a:t>
            </a:r>
            <a:r>
              <a:rPr lang="en-GB" err="1">
                <a:effectLst/>
                <a:highlight>
                  <a:srgbClr val="008080"/>
                </a:highlight>
                <a:latin typeface="Arial" panose="020B0604020202020204" pitchFamily="34" charset="0"/>
                <a:ea typeface="Arial" panose="020B0604020202020204" pitchFamily="34" charset="0"/>
                <a:cs typeface="Arial" panose="020B0604020202020204" pitchFamily="34" charset="0"/>
              </a:rPr>
              <a:t>Chogugudza</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 </a:t>
            </a:r>
          </a:p>
          <a:p>
            <a:pPr algn="l"/>
            <a:r>
              <a:rPr lang="en-GB" b="1">
                <a:highlight>
                  <a:srgbClr val="008080"/>
                </a:highlight>
                <a:latin typeface="Arial" panose="020B0604020202020204" pitchFamily="34" charset="0"/>
                <a:cs typeface="Arial" panose="020B0604020202020204" pitchFamily="34" charset="0"/>
              </a:rPr>
              <a:t>Students</a:t>
            </a:r>
            <a:r>
              <a:rPr lang="en-GB">
                <a:highlight>
                  <a:srgbClr val="008080"/>
                </a:highlight>
                <a:latin typeface="Arial" panose="020B0604020202020204" pitchFamily="34" charset="0"/>
                <a:cs typeface="Arial" panose="020B0604020202020204" pitchFamily="34" charset="0"/>
              </a:rPr>
              <a:t>: </a:t>
            </a:r>
          </a:p>
          <a:p>
            <a:pPr algn="l"/>
            <a:r>
              <a:rPr lang="en-GB" sz="1800" err="1">
                <a:highlight>
                  <a:srgbClr val="008080"/>
                </a:highlight>
                <a:latin typeface="Arial" panose="020B0604020202020204" pitchFamily="34" charset="0"/>
                <a:cs typeface="Arial" panose="020B0604020202020204" pitchFamily="34" charset="0"/>
              </a:rPr>
              <a:t>Oslava</a:t>
            </a:r>
            <a:r>
              <a:rPr lang="en-GB" sz="1800">
                <a:highlight>
                  <a:srgbClr val="008080"/>
                </a:highlight>
                <a:latin typeface="Arial" panose="020B0604020202020204" pitchFamily="34" charset="0"/>
                <a:cs typeface="Arial" panose="020B0604020202020204" pitchFamily="34" charset="0"/>
              </a:rPr>
              <a:t> </a:t>
            </a:r>
            <a:r>
              <a:rPr lang="en-GB" sz="1800" err="1">
                <a:highlight>
                  <a:srgbClr val="008080"/>
                </a:highlight>
                <a:latin typeface="Arial" panose="020B0604020202020204" pitchFamily="34" charset="0"/>
                <a:cs typeface="Arial" panose="020B0604020202020204" pitchFamily="34" charset="0"/>
              </a:rPr>
              <a:t>Chougleva</a:t>
            </a:r>
            <a:r>
              <a:rPr lang="en-GB" sz="1800">
                <a:highlight>
                  <a:srgbClr val="008080"/>
                </a:highlight>
                <a:latin typeface="Arial" panose="020B0604020202020204" pitchFamily="34" charset="0"/>
                <a:cs typeface="Arial" panose="020B0604020202020204" pitchFamily="34" charset="0"/>
              </a:rPr>
              <a:t> – 2028217</a:t>
            </a:r>
          </a:p>
          <a:p>
            <a:pPr algn="l"/>
            <a:r>
              <a:rPr lang="en-GB" sz="1800">
                <a:highlight>
                  <a:srgbClr val="008080"/>
                </a:highlight>
                <a:latin typeface="Arial" panose="020B0604020202020204" pitchFamily="34" charset="0"/>
                <a:cs typeface="Arial" panose="020B0604020202020204" pitchFamily="34" charset="0"/>
              </a:rPr>
              <a:t>Masuma Begum – 1915403</a:t>
            </a:r>
          </a:p>
          <a:p>
            <a:pPr algn="l"/>
            <a:r>
              <a:rPr lang="en-GB">
                <a:highlight>
                  <a:srgbClr val="008080"/>
                </a:highlight>
                <a:latin typeface="Arial" panose="020B0604020202020204" pitchFamily="34" charset="0"/>
                <a:cs typeface="Arial" panose="020B0604020202020204" pitchFamily="34" charset="0"/>
              </a:rPr>
              <a:t>Selina Shafiq - 2028762</a:t>
            </a:r>
          </a:p>
          <a:p>
            <a:pPr algn="l"/>
            <a:r>
              <a:rPr lang="en-GB">
                <a:highlight>
                  <a:srgbClr val="008080"/>
                </a:highlight>
                <a:latin typeface="Arial" panose="020B0604020202020204" pitchFamily="34" charset="0"/>
                <a:cs typeface="Arial" panose="020B0604020202020204" pitchFamily="34" charset="0"/>
              </a:rPr>
              <a:t>Natalie Tully - 2025743</a:t>
            </a:r>
          </a:p>
        </p:txBody>
      </p:sp>
      <p:pic>
        <p:nvPicPr>
          <p:cNvPr id="5" name="Picture 4">
            <a:extLst>
              <a:ext uri="{FF2B5EF4-FFF2-40B4-BE49-F238E27FC236}">
                <a16:creationId xmlns:a16="http://schemas.microsoft.com/office/drawing/2014/main" id="{D0E0A484-894F-3000-95DC-DC43656D1677}"/>
              </a:ext>
            </a:extLst>
          </p:cNvPr>
          <p:cNvPicPr>
            <a:picLocks noChangeAspect="1"/>
          </p:cNvPicPr>
          <p:nvPr/>
        </p:nvPicPr>
        <p:blipFill>
          <a:blip r:embed="rId5"/>
          <a:stretch>
            <a:fillRect/>
          </a:stretch>
        </p:blipFill>
        <p:spPr>
          <a:xfrm>
            <a:off x="6674298" y="1826668"/>
            <a:ext cx="5210295" cy="3969103"/>
          </a:xfrm>
          <a:prstGeom prst="rect">
            <a:avLst/>
          </a:prstGeom>
        </p:spPr>
      </p:pic>
      <p:sp>
        <p:nvSpPr>
          <p:cNvPr id="16" name="TextBox 15">
            <a:extLst>
              <a:ext uri="{FF2B5EF4-FFF2-40B4-BE49-F238E27FC236}">
                <a16:creationId xmlns:a16="http://schemas.microsoft.com/office/drawing/2014/main" id="{091684D2-1532-A429-255F-F9C8A102A401}"/>
              </a:ext>
            </a:extLst>
          </p:cNvPr>
          <p:cNvSpPr txBox="1"/>
          <p:nvPr/>
        </p:nvSpPr>
        <p:spPr>
          <a:xfrm>
            <a:off x="8962085" y="5853842"/>
            <a:ext cx="2922508" cy="246221"/>
          </a:xfrm>
          <a:prstGeom prst="rect">
            <a:avLst/>
          </a:prstGeom>
          <a:noFill/>
        </p:spPr>
        <p:txBody>
          <a:bodyPr wrap="square">
            <a:spAutoFit/>
          </a:bodyPr>
          <a:lstStyle/>
          <a:p>
            <a:r>
              <a:rPr lang="en-GB" sz="1000" b="0" i="0">
                <a:solidFill>
                  <a:srgbClr val="000000"/>
                </a:solidFill>
                <a:effectLst/>
                <a:latin typeface="Arial" panose="020B0604020202020204" pitchFamily="34" charset="0"/>
                <a:cs typeface="Arial" panose="020B0604020202020204" pitchFamily="34" charset="0"/>
              </a:rPr>
              <a:t>(family domestic abuse - Google Search, 2022)</a:t>
            </a:r>
            <a:endParaRPr lang="en-GB" sz="100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68E24B84-3D2B-3BF1-C5A0-08EC248BD2A7}"/>
              </a:ext>
            </a:extLst>
          </p:cNvPr>
          <p:cNvSpPr>
            <a:spLocks noGrp="1"/>
          </p:cNvSpPr>
          <p:nvPr>
            <p:ph type="sldNum" sz="quarter" idx="12"/>
          </p:nvPr>
        </p:nvSpPr>
        <p:spPr/>
        <p:txBody>
          <a:bodyPr/>
          <a:lstStyle/>
          <a:p>
            <a:fld id="{73B850FF-6169-4056-8077-06FFA93A5366}" type="slidenum">
              <a:rPr lang="en-US" smtClean="0"/>
              <a:pPr/>
              <a:t>1</a:t>
            </a:fld>
            <a:endParaRPr lang="en-GB"/>
          </a:p>
        </p:txBody>
      </p:sp>
    </p:spTree>
    <p:extLst>
      <p:ext uri="{BB962C8B-B14F-4D97-AF65-F5344CB8AC3E}">
        <p14:creationId xmlns:p14="http://schemas.microsoft.com/office/powerpoint/2010/main" val="172791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39561" y="2814"/>
            <a:ext cx="12191980" cy="6856624"/>
          </a:xfrm>
          <a:prstGeom prst="rect">
            <a:avLst/>
          </a:prstGeom>
        </p:spPr>
      </p:pic>
      <p:sp>
        <p:nvSpPr>
          <p:cNvPr id="8" name="Title 1">
            <a:extLst>
              <a:ext uri="{FF2B5EF4-FFF2-40B4-BE49-F238E27FC236}">
                <a16:creationId xmlns:a16="http://schemas.microsoft.com/office/drawing/2014/main" id="{EC7909D5-913E-E3AA-2E0D-1D2A5A5A284E}"/>
              </a:ext>
            </a:extLst>
          </p:cNvPr>
          <p:cNvSpPr>
            <a:spLocks noGrp="1"/>
          </p:cNvSpPr>
          <p:nvPr>
            <p:ph type="title"/>
          </p:nvPr>
        </p:nvSpPr>
        <p:spPr>
          <a:xfrm>
            <a:off x="466271" y="-86300"/>
            <a:ext cx="10515600" cy="617992"/>
          </a:xfrm>
        </p:spPr>
        <p:txBody>
          <a:bodyPr anchor="b">
            <a:noAutofit/>
          </a:bodyPr>
          <a:lstStyle/>
          <a:p>
            <a:pPr algn="ctr"/>
            <a:r>
              <a:rPr lang="en-GB" sz="2800" u="sng">
                <a:highlight>
                  <a:srgbClr val="008080"/>
                </a:highlight>
                <a:latin typeface="Arial"/>
                <a:cs typeface="Arial"/>
              </a:rPr>
              <a:t>CONTENTS </a:t>
            </a:r>
            <a:endParaRPr lang="en-US"/>
          </a:p>
        </p:txBody>
      </p:sp>
      <p:sp>
        <p:nvSpPr>
          <p:cNvPr id="2" name="Slide Number Placeholder 1">
            <a:extLst>
              <a:ext uri="{FF2B5EF4-FFF2-40B4-BE49-F238E27FC236}">
                <a16:creationId xmlns:a16="http://schemas.microsoft.com/office/drawing/2014/main" id="{AA829B45-C96A-00A1-7F51-C7644D2727C6}"/>
              </a:ext>
            </a:extLst>
          </p:cNvPr>
          <p:cNvSpPr>
            <a:spLocks noGrp="1"/>
          </p:cNvSpPr>
          <p:nvPr>
            <p:ph type="sldNum" sz="quarter" idx="12"/>
          </p:nvPr>
        </p:nvSpPr>
        <p:spPr/>
        <p:txBody>
          <a:bodyPr/>
          <a:lstStyle/>
          <a:p>
            <a:fld id="{73B850FF-6169-4056-8077-06FFA93A5366}" type="slidenum">
              <a:rPr lang="en-US" smtClean="0"/>
              <a:t>2</a:t>
            </a:fld>
            <a:endParaRPr lang="en-GB"/>
          </a:p>
        </p:txBody>
      </p:sp>
      <p:sp>
        <p:nvSpPr>
          <p:cNvPr id="6" name="Content Placeholder 10">
            <a:extLst>
              <a:ext uri="{FF2B5EF4-FFF2-40B4-BE49-F238E27FC236}">
                <a16:creationId xmlns:a16="http://schemas.microsoft.com/office/drawing/2014/main" id="{2D0E373D-5574-97DD-F1D8-7688EEFD5876}"/>
              </a:ext>
            </a:extLst>
          </p:cNvPr>
          <p:cNvSpPr>
            <a:spLocks noGrp="1"/>
          </p:cNvSpPr>
          <p:nvPr>
            <p:ph idx="1"/>
          </p:nvPr>
        </p:nvSpPr>
        <p:spPr>
          <a:xfrm>
            <a:off x="247377" y="718680"/>
            <a:ext cx="11109202" cy="6304186"/>
          </a:xfrm>
        </p:spPr>
        <p:txBody>
          <a:bodyPr vert="horz" lIns="91440" tIns="45720" rIns="91440" bIns="45720" rtlCol="0" anchor="t">
            <a:normAutofit/>
          </a:bodyPr>
          <a:lstStyle/>
          <a:p>
            <a:pPr>
              <a:buClr>
                <a:schemeClr val="bg1"/>
              </a:buClr>
            </a:pPr>
            <a:r>
              <a:rPr lang="en-GB" sz="1800" b="1">
                <a:highlight>
                  <a:srgbClr val="008080"/>
                </a:highlight>
                <a:latin typeface="Arial"/>
                <a:cs typeface="Arial"/>
              </a:rPr>
              <a:t>Contents….........slide 2</a:t>
            </a:r>
            <a:endParaRPr lang="en-GB" sz="1800" b="1">
              <a:highlight>
                <a:srgbClr val="008080"/>
              </a:highlight>
              <a:latin typeface="Arial" panose="020B0604020202020204" pitchFamily="34" charset="0"/>
              <a:cs typeface="Arial" panose="020B0604020202020204" pitchFamily="34" charset="0"/>
            </a:endParaRPr>
          </a:p>
          <a:p>
            <a:pPr>
              <a:buClr>
                <a:schemeClr val="bg1"/>
              </a:buClr>
            </a:pPr>
            <a:r>
              <a:rPr lang="en-GB" sz="1800" b="1">
                <a:highlight>
                  <a:srgbClr val="008080"/>
                </a:highlight>
                <a:latin typeface="Arial"/>
                <a:cs typeface="Arial"/>
              </a:rPr>
              <a:t>Introduction........slide 3</a:t>
            </a:r>
            <a:endParaRPr lang="en-GB" sz="1800" b="1">
              <a:highlight>
                <a:srgbClr val="008080"/>
              </a:highlight>
              <a:latin typeface="Arial" panose="020B0604020202020204" pitchFamily="34" charset="0"/>
              <a:cs typeface="Arial" panose="020B0604020202020204" pitchFamily="34" charset="0"/>
            </a:endParaRPr>
          </a:p>
          <a:p>
            <a:pPr>
              <a:buClr>
                <a:srgbClr val="FFFFFF"/>
              </a:buClr>
            </a:pPr>
            <a:r>
              <a:rPr lang="en-GB" sz="1800" b="1">
                <a:highlight>
                  <a:srgbClr val="008080"/>
                </a:highlight>
                <a:latin typeface="Arial"/>
                <a:cs typeface="Arial"/>
              </a:rPr>
              <a:t>Definition of well–being.........slide 4</a:t>
            </a:r>
          </a:p>
          <a:p>
            <a:pPr>
              <a:buClr>
                <a:srgbClr val="FFFFFF"/>
              </a:buClr>
            </a:pPr>
            <a:r>
              <a:rPr lang="en-US" sz="1800" b="1">
                <a:highlight>
                  <a:srgbClr val="008080"/>
                </a:highlight>
                <a:latin typeface="Arial"/>
                <a:ea typeface="+mn-lt"/>
                <a:cs typeface="Arial"/>
              </a:rPr>
              <a:t>Family E's perception of well–being …...slide 5</a:t>
            </a:r>
          </a:p>
          <a:p>
            <a:pPr>
              <a:buClr>
                <a:srgbClr val="FFFFFF"/>
              </a:buClr>
            </a:pPr>
            <a:r>
              <a:rPr lang="en-GB" sz="1800" b="1">
                <a:highlight>
                  <a:srgbClr val="008080"/>
                </a:highlight>
                <a:latin typeface="Arial"/>
                <a:ea typeface="+mn-lt"/>
                <a:cs typeface="+mn-lt"/>
              </a:rPr>
              <a:t>One of the key domains of children and young people’s wellbeing........slide 6</a:t>
            </a:r>
          </a:p>
          <a:p>
            <a:pPr>
              <a:buClr>
                <a:srgbClr val="FFFFFF"/>
              </a:buClr>
            </a:pPr>
            <a:r>
              <a:rPr lang="en-GB" sz="1800" b="1">
                <a:highlight>
                  <a:srgbClr val="008080"/>
                </a:highlight>
                <a:latin typeface="Arial"/>
                <a:ea typeface="+mn-lt"/>
                <a:cs typeface="Arial"/>
              </a:rPr>
              <a:t>Analysis of the rationale family …....slide 7</a:t>
            </a:r>
          </a:p>
          <a:p>
            <a:pPr>
              <a:buClr>
                <a:srgbClr val="FFFFFF"/>
              </a:buClr>
            </a:pPr>
            <a:r>
              <a:rPr lang="en-GB" sz="1800" b="1">
                <a:highlight>
                  <a:srgbClr val="008080"/>
                </a:highlight>
                <a:latin typeface="Arial"/>
                <a:cs typeface="Arial"/>
              </a:rPr>
              <a:t>The Professional Interventions that are in place for the Family E......slide 8</a:t>
            </a:r>
            <a:endParaRPr lang="en-GB" sz="1800" b="1">
              <a:highlight>
                <a:srgbClr val="008080"/>
              </a:highlight>
              <a:latin typeface="Arial"/>
              <a:ea typeface="+mn-lt"/>
              <a:cs typeface="Arial"/>
            </a:endParaRPr>
          </a:p>
          <a:p>
            <a:pPr>
              <a:buClr>
                <a:srgbClr val="FFFFFF"/>
              </a:buClr>
            </a:pPr>
            <a:r>
              <a:rPr lang="en-GB" sz="1800" b="1">
                <a:highlight>
                  <a:srgbClr val="008080"/>
                </a:highlight>
                <a:latin typeface="Arial"/>
                <a:cs typeface="Arial"/>
              </a:rPr>
              <a:t>Meeting diverse needs through professional interventions.......slide 9</a:t>
            </a:r>
            <a:endParaRPr lang="en-GB" sz="1800" b="1">
              <a:highlight>
                <a:srgbClr val="008080"/>
              </a:highlight>
              <a:latin typeface="Arial"/>
              <a:ea typeface="+mn-lt"/>
              <a:cs typeface="Arial"/>
            </a:endParaRPr>
          </a:p>
          <a:p>
            <a:pPr>
              <a:buClr>
                <a:srgbClr val="FFFFFF"/>
              </a:buClr>
            </a:pPr>
            <a:r>
              <a:rPr lang="en-GB" sz="1800" b="1">
                <a:highlight>
                  <a:srgbClr val="008080"/>
                </a:highlight>
                <a:latin typeface="Arial"/>
                <a:ea typeface="+mn-lt"/>
                <a:cs typeface="Arial"/>
              </a:rPr>
              <a:t>The Policies in place for the Family......slide 10</a:t>
            </a:r>
          </a:p>
          <a:p>
            <a:pPr>
              <a:buClr>
                <a:srgbClr val="FFFFFF"/>
              </a:buClr>
            </a:pPr>
            <a:r>
              <a:rPr lang="en-GB" sz="1800" b="1">
                <a:highlight>
                  <a:srgbClr val="008080"/>
                </a:highlight>
                <a:latin typeface="Arial"/>
                <a:cs typeface="Arial"/>
              </a:rPr>
              <a:t>Multi-Agency Safeguarding Hub (MASH)….slide 11</a:t>
            </a:r>
            <a:endParaRPr lang="en-GB" sz="1800" b="1">
              <a:highlight>
                <a:srgbClr val="008080"/>
              </a:highlight>
              <a:latin typeface="Arial"/>
              <a:cs typeface="Arial" panose="020B0604020202020204" pitchFamily="34" charset="0"/>
            </a:endParaRPr>
          </a:p>
          <a:p>
            <a:pPr>
              <a:lnSpc>
                <a:spcPct val="100000"/>
              </a:lnSpc>
              <a:spcBef>
                <a:spcPct val="0"/>
              </a:spcBef>
              <a:buClr>
                <a:srgbClr val="FFFFFF"/>
              </a:buClr>
            </a:pPr>
            <a:r>
              <a:rPr lang="en-GB" sz="1800" b="1">
                <a:highlight>
                  <a:srgbClr val="008080"/>
                </a:highlight>
                <a:latin typeface="Arial"/>
                <a:cs typeface="Arial"/>
              </a:rPr>
              <a:t>Youth Offending Team (YOT)  requirements of the crime and disorder Act 1998. Complies with statutory......slide12</a:t>
            </a:r>
            <a:endParaRPr lang="en-GB" sz="1800">
              <a:highlight>
                <a:srgbClr val="008080"/>
              </a:highlight>
              <a:latin typeface="Arial"/>
              <a:cs typeface="Arial"/>
            </a:endParaRPr>
          </a:p>
          <a:p>
            <a:pPr>
              <a:lnSpc>
                <a:spcPct val="100000"/>
              </a:lnSpc>
              <a:spcBef>
                <a:spcPct val="0"/>
              </a:spcBef>
              <a:buClr>
                <a:srgbClr val="FFFFFF"/>
              </a:buClr>
            </a:pPr>
            <a:r>
              <a:rPr lang="en-US" sz="1800" b="1">
                <a:highlight>
                  <a:srgbClr val="008080"/>
                </a:highlight>
                <a:latin typeface="Arial"/>
                <a:ea typeface="+mn-lt"/>
                <a:cs typeface="+mn-lt"/>
              </a:rPr>
              <a:t>Social Behavior, Crime and Policing Act 2014....slide 13</a:t>
            </a:r>
            <a:endParaRPr lang="en-GB" sz="1800">
              <a:highlight>
                <a:srgbClr val="008080"/>
              </a:highlight>
              <a:latin typeface="Arial"/>
              <a:ea typeface="+mn-lt"/>
              <a:cs typeface="+mn-lt"/>
            </a:endParaRPr>
          </a:p>
          <a:p>
            <a:pPr>
              <a:lnSpc>
                <a:spcPct val="100000"/>
              </a:lnSpc>
              <a:spcBef>
                <a:spcPct val="0"/>
              </a:spcBef>
              <a:buClr>
                <a:srgbClr val="FFFFFF"/>
              </a:buClr>
            </a:pPr>
            <a:endParaRPr lang="en-US" sz="1800" b="1">
              <a:highlight>
                <a:srgbClr val="008080"/>
              </a:highlight>
              <a:latin typeface="Arial"/>
              <a:ea typeface="+mn-lt"/>
              <a:cs typeface="Arial"/>
            </a:endParaRPr>
          </a:p>
          <a:p>
            <a:pPr>
              <a:lnSpc>
                <a:spcPct val="100000"/>
              </a:lnSpc>
              <a:spcBef>
                <a:spcPct val="0"/>
              </a:spcBef>
              <a:buClr>
                <a:srgbClr val="FFFFFF"/>
              </a:buClr>
            </a:pPr>
            <a:r>
              <a:rPr lang="en-US" sz="1800" b="1">
                <a:highlight>
                  <a:srgbClr val="008080"/>
                </a:highlight>
                <a:latin typeface="Arial"/>
                <a:ea typeface="+mn-lt"/>
                <a:cs typeface="Arial"/>
              </a:rPr>
              <a:t>Conclusion.........slide 14</a:t>
            </a:r>
          </a:p>
          <a:p>
            <a:pPr>
              <a:lnSpc>
                <a:spcPct val="100000"/>
              </a:lnSpc>
              <a:spcBef>
                <a:spcPct val="0"/>
              </a:spcBef>
              <a:buClr>
                <a:srgbClr val="FFFFFF"/>
              </a:buClr>
            </a:pPr>
            <a:endParaRPr lang="en-US" sz="1800" b="1">
              <a:solidFill>
                <a:srgbClr val="FFFFFF"/>
              </a:solidFill>
              <a:highlight>
                <a:srgbClr val="008080"/>
              </a:highlight>
              <a:latin typeface="Arial"/>
              <a:cs typeface="Arial"/>
            </a:endParaRPr>
          </a:p>
          <a:p>
            <a:pPr>
              <a:lnSpc>
                <a:spcPct val="100000"/>
              </a:lnSpc>
              <a:spcBef>
                <a:spcPct val="0"/>
              </a:spcBef>
              <a:buClr>
                <a:srgbClr val="FFFFFF"/>
              </a:buClr>
            </a:pPr>
            <a:r>
              <a:rPr lang="en-US" sz="1800" b="1">
                <a:solidFill>
                  <a:srgbClr val="FFFFFF"/>
                </a:solidFill>
                <a:highlight>
                  <a:srgbClr val="008080"/>
                </a:highlight>
                <a:latin typeface="Arial"/>
                <a:cs typeface="Arial"/>
              </a:rPr>
              <a:t>References..........slide 15</a:t>
            </a:r>
            <a:endParaRPr lang="en-US" sz="1800" b="1">
              <a:solidFill>
                <a:srgbClr val="FFFFFF"/>
              </a:solidFill>
              <a:highlight>
                <a:srgbClr val="008080"/>
              </a:highlight>
              <a:latin typeface="Arial"/>
              <a:cs typeface="Arial" panose="020B0604020202020204" pitchFamily="34" charset="0"/>
            </a:endParaRPr>
          </a:p>
          <a:p>
            <a:pPr>
              <a:lnSpc>
                <a:spcPct val="100000"/>
              </a:lnSpc>
              <a:spcBef>
                <a:spcPct val="0"/>
              </a:spcBef>
              <a:buClr>
                <a:srgbClr val="FFFFFF"/>
              </a:buClr>
            </a:pPr>
            <a:endParaRPr lang="en-GB" sz="1800" b="1">
              <a:solidFill>
                <a:srgbClr val="FFFFFF"/>
              </a:solidFill>
              <a:highlight>
                <a:srgbClr val="008080"/>
              </a:highlight>
              <a:latin typeface="Arial"/>
              <a:cs typeface="Arial" panose="020B0604020202020204" pitchFamily="34" charset="0"/>
            </a:endParaRPr>
          </a:p>
          <a:p>
            <a:pPr>
              <a:lnSpc>
                <a:spcPct val="100000"/>
              </a:lnSpc>
              <a:spcBef>
                <a:spcPct val="0"/>
              </a:spcBef>
              <a:buClr>
                <a:srgbClr val="FFFFFF"/>
              </a:buClr>
            </a:pPr>
            <a:endParaRPr lang="en-GB" sz="1800" b="1">
              <a:solidFill>
                <a:srgbClr val="FFFFFF"/>
              </a:solidFill>
              <a:highlight>
                <a:srgbClr val="008080"/>
              </a:highlight>
              <a:latin typeface="Arial"/>
              <a:cs typeface="Arial" panose="020B0604020202020204" pitchFamily="34" charset="0"/>
            </a:endParaRPr>
          </a:p>
          <a:p>
            <a:pPr>
              <a:buClr>
                <a:srgbClr val="FFFFFF"/>
              </a:buClr>
            </a:pPr>
            <a:endParaRPr lang="en-GB" sz="18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venir Next LT Pro"/>
              <a:cs typeface="Arial" panose="020B0604020202020204" pitchFamily="34" charset="0"/>
            </a:endParaRPr>
          </a:p>
          <a:p>
            <a:pPr>
              <a:buClr>
                <a:srgbClr val="FFFFFF"/>
              </a:buClr>
            </a:pPr>
            <a:endParaRPr lang="en-US"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US"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marL="0" indent="0">
              <a:buClr>
                <a:srgbClr val="8129E7"/>
              </a:buClr>
              <a:buNone/>
            </a:pPr>
            <a:endParaRPr lang="en-GB" sz="2000" b="1">
              <a:solidFill>
                <a:srgbClr val="000000"/>
              </a:solidFill>
              <a:highlight>
                <a:srgbClr val="008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6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8" name="Title 1">
            <a:extLst>
              <a:ext uri="{FF2B5EF4-FFF2-40B4-BE49-F238E27FC236}">
                <a16:creationId xmlns:a16="http://schemas.microsoft.com/office/drawing/2014/main" id="{EC7909D5-913E-E3AA-2E0D-1D2A5A5A284E}"/>
              </a:ext>
            </a:extLst>
          </p:cNvPr>
          <p:cNvSpPr>
            <a:spLocks noGrp="1"/>
          </p:cNvSpPr>
          <p:nvPr>
            <p:ph type="ctrTitle"/>
          </p:nvPr>
        </p:nvSpPr>
        <p:spPr>
          <a:xfrm>
            <a:off x="1003992" y="130706"/>
            <a:ext cx="10190163" cy="887671"/>
          </a:xfrm>
        </p:spPr>
        <p:txBody>
          <a:bodyPr anchor="b">
            <a:noAutofit/>
          </a:bodyPr>
          <a:lstStyle/>
          <a:p>
            <a:r>
              <a:rPr lang="en-GB" sz="3600" u="sng" dirty="0">
                <a:highlight>
                  <a:srgbClr val="008080"/>
                </a:highlight>
                <a:latin typeface="Arial"/>
                <a:cs typeface="Arial"/>
              </a:rPr>
              <a:t>Introduction</a:t>
            </a:r>
          </a:p>
        </p:txBody>
      </p:sp>
      <p:sp>
        <p:nvSpPr>
          <p:cNvPr id="2" name="TextBox 1">
            <a:extLst>
              <a:ext uri="{FF2B5EF4-FFF2-40B4-BE49-F238E27FC236}">
                <a16:creationId xmlns:a16="http://schemas.microsoft.com/office/drawing/2014/main" id="{6FBB53A2-2E36-C3EE-CF87-F9289C7BFC72}"/>
              </a:ext>
            </a:extLst>
          </p:cNvPr>
          <p:cNvSpPr txBox="1"/>
          <p:nvPr/>
        </p:nvSpPr>
        <p:spPr>
          <a:xfrm>
            <a:off x="555452" y="1266017"/>
            <a:ext cx="11252357"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solidFill>
                  <a:schemeClr val="bg1"/>
                </a:solidFill>
                <a:highlight>
                  <a:srgbClr val="009999"/>
                </a:highlight>
                <a:ea typeface="+mn-lt"/>
                <a:cs typeface="+mn-lt"/>
              </a:rPr>
              <a:t>T</a:t>
            </a:r>
            <a:r>
              <a:rPr lang="en-US" sz="2000" dirty="0">
                <a:solidFill>
                  <a:schemeClr val="bg1"/>
                </a:solidFill>
                <a:highlight>
                  <a:srgbClr val="009999"/>
                </a:highlight>
                <a:latin typeface="Arial"/>
                <a:ea typeface="+mn-lt"/>
                <a:cs typeface="+mn-lt"/>
              </a:rPr>
              <a:t>oday we will be discussing the situation of Family E. This case study involves a mother and her two sons, both boys, one of whom is in primary school and the other in secondary school. Domestic violence, verbal and emotional child abuse, the mother's alcoholism, the boy's non-attendance at school, and the boys' anti-social behavior have all had an impact on this family. </a:t>
            </a:r>
            <a:endParaRPr lang="en-US" dirty="0">
              <a:solidFill>
                <a:schemeClr val="bg1"/>
              </a:solidFill>
              <a:latin typeface="Arial"/>
              <a:ea typeface="+mn-lt"/>
              <a:cs typeface="Arial"/>
            </a:endParaRPr>
          </a:p>
          <a:p>
            <a:pPr algn="ctr"/>
            <a:endParaRPr lang="en-US" sz="2000" dirty="0">
              <a:solidFill>
                <a:schemeClr val="bg1"/>
              </a:solidFill>
              <a:highlight>
                <a:srgbClr val="009999"/>
              </a:highlight>
              <a:latin typeface="Arial"/>
              <a:ea typeface="+mn-lt"/>
              <a:cs typeface="+mn-lt"/>
            </a:endParaRPr>
          </a:p>
          <a:p>
            <a:pPr algn="ctr"/>
            <a:r>
              <a:rPr lang="en-US" sz="2000" dirty="0">
                <a:solidFill>
                  <a:schemeClr val="bg1"/>
                </a:solidFill>
                <a:highlight>
                  <a:srgbClr val="009999"/>
                </a:highlight>
                <a:latin typeface="Arial"/>
                <a:ea typeface="+mn-lt"/>
                <a:cs typeface="+mn-lt"/>
              </a:rPr>
              <a:t>Many specialists were engaged in the evaluation of this family as well as the resolution of any concerns that arose, including The Youth Offending Team, Children Services, Health Services, and many more.</a:t>
            </a:r>
            <a:r>
              <a:rPr lang="en-US" sz="2000" dirty="0">
                <a:solidFill>
                  <a:schemeClr val="bg1"/>
                </a:solidFill>
                <a:highlight>
                  <a:srgbClr val="009999"/>
                </a:highlight>
                <a:latin typeface="Arial"/>
                <a:cs typeface="Arial"/>
              </a:rPr>
              <a:t> </a:t>
            </a:r>
            <a:endParaRPr lang="en-US">
              <a:solidFill>
                <a:schemeClr val="bg1"/>
              </a:solidFill>
              <a:latin typeface="Arial"/>
              <a:cs typeface="Arial"/>
            </a:endParaRPr>
          </a:p>
          <a:p>
            <a:pPr algn="ctr"/>
            <a:endParaRPr lang="en-US" sz="2000">
              <a:solidFill>
                <a:schemeClr val="bg1"/>
              </a:solidFill>
              <a:highlight>
                <a:srgbClr val="009999"/>
              </a:highlight>
              <a:latin typeface="Arial"/>
              <a:cs typeface="Arial"/>
            </a:endParaRPr>
          </a:p>
          <a:p>
            <a:pPr algn="ctr"/>
            <a:r>
              <a:rPr lang="en-US" sz="2000" dirty="0">
                <a:solidFill>
                  <a:schemeClr val="bg1"/>
                </a:solidFill>
                <a:highlight>
                  <a:srgbClr val="009999"/>
                </a:highlight>
                <a:latin typeface="Arial"/>
                <a:ea typeface="+mn-lt"/>
                <a:cs typeface="+mn-lt"/>
              </a:rPr>
              <a:t>The Courts had reached a decision to place the children in the care of their father around the time of these continuous evaluations, however this family did not fulfil the requirements for admittance on the project, thus no recommendations were given, and the project was terminated. </a:t>
            </a:r>
            <a:endParaRPr lang="en-US" dirty="0">
              <a:solidFill>
                <a:schemeClr val="bg1"/>
              </a:solidFill>
              <a:latin typeface="Arial"/>
              <a:cs typeface="Arial"/>
            </a:endParaRPr>
          </a:p>
          <a:p>
            <a:pPr algn="just"/>
            <a:endParaRPr lang="en-US" sz="2000">
              <a:solidFill>
                <a:schemeClr val="bg1"/>
              </a:solidFill>
              <a:highlight>
                <a:srgbClr val="009999"/>
              </a:highlight>
              <a:latin typeface="Arial"/>
              <a:cs typeface="Arial"/>
            </a:endParaRPr>
          </a:p>
          <a:p>
            <a:pPr marL="285750" indent="-285750" algn="just">
              <a:buFont typeface="Arial"/>
              <a:buChar char="•"/>
            </a:pPr>
            <a:endParaRPr lang="en-GB">
              <a:highlight>
                <a:srgbClr val="009999"/>
              </a:highlight>
            </a:endParaRPr>
          </a:p>
          <a:p>
            <a:pPr marL="285750" indent="-285750">
              <a:buFont typeface="Arial"/>
              <a:buChar char="•"/>
            </a:pPr>
            <a:endParaRPr lang="en-GB">
              <a:highlight>
                <a:srgbClr val="009999"/>
              </a:highlight>
            </a:endParaRPr>
          </a:p>
          <a:p>
            <a:pPr marL="285750" indent="-285750">
              <a:buFont typeface="Arial"/>
              <a:buChar char="•"/>
            </a:pPr>
            <a:endParaRPr lang="en-GB">
              <a:highlight>
                <a:srgbClr val="009999"/>
              </a:highlight>
            </a:endParaRPr>
          </a:p>
          <a:p>
            <a:pPr marL="285750" indent="-285750">
              <a:buFont typeface="Arial" panose="020B0604020202020204" pitchFamily="34" charset="0"/>
              <a:buChar char="•"/>
            </a:pPr>
            <a:endParaRPr lang="en-GB"/>
          </a:p>
        </p:txBody>
      </p:sp>
      <p:sp>
        <p:nvSpPr>
          <p:cNvPr id="3" name="Slide Number Placeholder 2">
            <a:extLst>
              <a:ext uri="{FF2B5EF4-FFF2-40B4-BE49-F238E27FC236}">
                <a16:creationId xmlns:a16="http://schemas.microsoft.com/office/drawing/2014/main" id="{8DE79A1B-E82B-3808-D38A-A22B4859D5F8}"/>
              </a:ext>
            </a:extLst>
          </p:cNvPr>
          <p:cNvSpPr>
            <a:spLocks noGrp="1"/>
          </p:cNvSpPr>
          <p:nvPr>
            <p:ph type="sldNum" sz="quarter" idx="12"/>
          </p:nvPr>
        </p:nvSpPr>
        <p:spPr/>
        <p:txBody>
          <a:bodyPr/>
          <a:lstStyle/>
          <a:p>
            <a:fld id="{73B850FF-6169-4056-8077-06FFA93A5366}" type="slidenum">
              <a:rPr lang="en-US" smtClean="0"/>
              <a:pPr/>
              <a:t>3</a:t>
            </a:fld>
            <a:endParaRPr lang="en-GB"/>
          </a:p>
        </p:txBody>
      </p:sp>
    </p:spTree>
    <p:extLst>
      <p:ext uri="{BB962C8B-B14F-4D97-AF65-F5344CB8AC3E}">
        <p14:creationId xmlns:p14="http://schemas.microsoft.com/office/powerpoint/2010/main" val="360488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0"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879896" y="0"/>
            <a:ext cx="10190071" cy="662920"/>
          </a:xfrm>
        </p:spPr>
        <p:txBody>
          <a:bodyPr anchor="b">
            <a:normAutofit/>
          </a:bodyPr>
          <a:lstStyle/>
          <a:p>
            <a:r>
              <a:rPr lang="en-GB" sz="2800" u="sng">
                <a:highlight>
                  <a:srgbClr val="008080"/>
                </a:highlight>
                <a:latin typeface="Arial" panose="020B0604020202020204" pitchFamily="34" charset="0"/>
                <a:cs typeface="Arial" panose="020B0604020202020204" pitchFamily="34" charset="0"/>
              </a:rPr>
              <a:t>Definition of well–being </a:t>
            </a:r>
          </a:p>
        </p:txBody>
      </p:sp>
      <p:graphicFrame>
        <p:nvGraphicFramePr>
          <p:cNvPr id="5" name="Diagram 4">
            <a:extLst>
              <a:ext uri="{FF2B5EF4-FFF2-40B4-BE49-F238E27FC236}">
                <a16:creationId xmlns:a16="http://schemas.microsoft.com/office/drawing/2014/main" id="{B600B8D0-5D76-BC78-8B24-E4871B7D6589}"/>
              </a:ext>
            </a:extLst>
          </p:cNvPr>
          <p:cNvGraphicFramePr/>
          <p:nvPr>
            <p:extLst>
              <p:ext uri="{D42A27DB-BD31-4B8C-83A1-F6EECF244321}">
                <p14:modId xmlns:p14="http://schemas.microsoft.com/office/powerpoint/2010/main" val="1342473494"/>
              </p:ext>
            </p:extLst>
          </p:nvPr>
        </p:nvGraphicFramePr>
        <p:xfrm>
          <a:off x="576650" y="819478"/>
          <a:ext cx="10940902"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5E690064-F63C-64AC-45DE-9D5488D5A72E}"/>
              </a:ext>
            </a:extLst>
          </p:cNvPr>
          <p:cNvSpPr txBox="1"/>
          <p:nvPr/>
        </p:nvSpPr>
        <p:spPr>
          <a:xfrm>
            <a:off x="9884735" y="5971848"/>
            <a:ext cx="2307265" cy="538609"/>
          </a:xfrm>
          <a:prstGeom prst="rect">
            <a:avLst/>
          </a:prstGeom>
          <a:noFill/>
        </p:spPr>
        <p:txBody>
          <a:bodyPr wrap="square" rtlCol="0">
            <a:spAutoFit/>
          </a:bodyPr>
          <a:lstStyle/>
          <a:p>
            <a:r>
              <a:rPr lang="en-GB" sz="1100">
                <a:solidFill>
                  <a:schemeClr val="bg1"/>
                </a:solidFill>
                <a:latin typeface="Arial" panose="020B0604020202020204" pitchFamily="34" charset="0"/>
                <a:cs typeface="Arial" panose="020B0604020202020204" pitchFamily="34" charset="0"/>
              </a:rPr>
              <a:t>(</a:t>
            </a:r>
            <a:r>
              <a:rPr lang="en-GB" sz="1100" err="1">
                <a:solidFill>
                  <a:schemeClr val="bg1"/>
                </a:solidFill>
                <a:latin typeface="Arial" panose="020B0604020202020204" pitchFamily="34" charset="0"/>
                <a:cs typeface="Arial" panose="020B0604020202020204" pitchFamily="34" charset="0"/>
              </a:rPr>
              <a:t>Bourne</a:t>
            </a:r>
            <a:r>
              <a:rPr lang="en-GB" sz="1100">
                <a:solidFill>
                  <a:schemeClr val="bg1"/>
                </a:solidFill>
                <a:latin typeface="Arial" panose="020B0604020202020204" pitchFamily="34" charset="0"/>
                <a:cs typeface="Arial" panose="020B0604020202020204" pitchFamily="34" charset="0"/>
              </a:rPr>
              <a:t>, P.A, 2010). </a:t>
            </a:r>
            <a:endParaRPr lang="en-US" sz="1100">
              <a:solidFill>
                <a:schemeClr val="bg1"/>
              </a:solidFill>
              <a:latin typeface="Arial" panose="020B0604020202020204" pitchFamily="34" charset="0"/>
              <a:cs typeface="Arial" panose="020B0604020202020204" pitchFamily="34" charset="0"/>
            </a:endParaRPr>
          </a:p>
          <a:p>
            <a:endParaRPr lang="en-US"/>
          </a:p>
        </p:txBody>
      </p:sp>
      <p:sp>
        <p:nvSpPr>
          <p:cNvPr id="48" name="Slide Number Placeholder 47">
            <a:extLst>
              <a:ext uri="{FF2B5EF4-FFF2-40B4-BE49-F238E27FC236}">
                <a16:creationId xmlns:a16="http://schemas.microsoft.com/office/drawing/2014/main" id="{1000CBF1-CCAC-B7A3-9A27-C8131B2D2536}"/>
              </a:ext>
            </a:extLst>
          </p:cNvPr>
          <p:cNvSpPr>
            <a:spLocks noGrp="1"/>
          </p:cNvSpPr>
          <p:nvPr>
            <p:ph type="sldNum" sz="quarter" idx="12"/>
          </p:nvPr>
        </p:nvSpPr>
        <p:spPr/>
        <p:txBody>
          <a:bodyPr/>
          <a:lstStyle/>
          <a:p>
            <a:fld id="{73B850FF-6169-4056-8077-06FFA93A5366}" type="slidenum">
              <a:rPr lang="en-US" smtClean="0"/>
              <a:pPr/>
              <a:t>4</a:t>
            </a:fld>
            <a:endParaRPr lang="en-GB"/>
          </a:p>
        </p:txBody>
      </p:sp>
    </p:spTree>
    <p:extLst>
      <p:ext uri="{BB962C8B-B14F-4D97-AF65-F5344CB8AC3E}">
        <p14:creationId xmlns:p14="http://schemas.microsoft.com/office/powerpoint/2010/main" val="362466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4EF95-B2BF-5B48-425D-FA4CAE54C710}"/>
              </a:ext>
            </a:extLst>
          </p:cNvPr>
          <p:cNvSpPr>
            <a:spLocks noGrp="1"/>
          </p:cNvSpPr>
          <p:nvPr>
            <p:ph type="title"/>
          </p:nvPr>
        </p:nvSpPr>
        <p:spPr/>
        <p:txBody>
          <a:bodyPr/>
          <a:lstStyle/>
          <a:p>
            <a:endParaRPr lang="en-US"/>
          </a:p>
        </p:txBody>
      </p:sp>
      <p:graphicFrame>
        <p:nvGraphicFramePr>
          <p:cNvPr id="6" name="Content Placeholder 5">
            <a:extLst>
              <a:ext uri="{FF2B5EF4-FFF2-40B4-BE49-F238E27FC236}">
                <a16:creationId xmlns:a16="http://schemas.microsoft.com/office/drawing/2014/main" id="{B6407265-78CF-DED8-65E8-60990CB09A7F}"/>
              </a:ext>
            </a:extLst>
          </p:cNvPr>
          <p:cNvGraphicFramePr>
            <a:graphicFrameLocks noGrp="1"/>
          </p:cNvGraphicFramePr>
          <p:nvPr>
            <p:ph idx="1"/>
            <p:extLst>
              <p:ext uri="{D42A27DB-BD31-4B8C-83A1-F6EECF244321}">
                <p14:modId xmlns:p14="http://schemas.microsoft.com/office/powerpoint/2010/main" val="4235394636"/>
              </p:ext>
            </p:extLst>
          </p:nvPr>
        </p:nvGraphicFramePr>
        <p:xfrm>
          <a:off x="838200" y="1949450"/>
          <a:ext cx="10515600" cy="4195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Video 3">
            <a:extLst>
              <a:ext uri="{FF2B5EF4-FFF2-40B4-BE49-F238E27FC236}">
                <a16:creationId xmlns:a16="http://schemas.microsoft.com/office/drawing/2014/main" id="{63A91CC3-6C34-6E81-A59A-5EFE8C858A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alphaModFix/>
          </a:blip>
          <a:srcRect r="-1" b="303"/>
          <a:stretch/>
        </p:blipFill>
        <p:spPr>
          <a:xfrm>
            <a:off x="20" y="1376"/>
            <a:ext cx="12191980" cy="6856624"/>
          </a:xfrm>
          <a:prstGeom prst="rect">
            <a:avLst/>
          </a:prstGeom>
        </p:spPr>
      </p:pic>
      <p:sp>
        <p:nvSpPr>
          <p:cNvPr id="5" name="TextBox 4">
            <a:extLst>
              <a:ext uri="{FF2B5EF4-FFF2-40B4-BE49-F238E27FC236}">
                <a16:creationId xmlns:a16="http://schemas.microsoft.com/office/drawing/2014/main" id="{535F7923-4E42-6BE7-0970-7EFAEDE59BE6}"/>
              </a:ext>
            </a:extLst>
          </p:cNvPr>
          <p:cNvSpPr txBox="1"/>
          <p:nvPr/>
        </p:nvSpPr>
        <p:spPr>
          <a:xfrm>
            <a:off x="2571343" y="532689"/>
            <a:ext cx="6359433" cy="523220"/>
          </a:xfrm>
          <a:prstGeom prst="rect">
            <a:avLst/>
          </a:prstGeom>
          <a:noFill/>
        </p:spPr>
        <p:txBody>
          <a:bodyPr wrap="none" lIns="91440" tIns="45720" rIns="91440" bIns="45720" rtlCol="0" anchor="t">
            <a:spAutoFit/>
          </a:bodyPr>
          <a:lstStyle/>
          <a:p>
            <a:pPr algn="ctr"/>
            <a:r>
              <a:rPr lang="en-US" sz="2800" b="1" u="sng">
                <a:solidFill>
                  <a:schemeClr val="bg1"/>
                </a:solidFill>
                <a:highlight>
                  <a:srgbClr val="008080"/>
                </a:highlight>
                <a:latin typeface="Arial"/>
                <a:cs typeface="Arial"/>
              </a:rPr>
              <a:t>Family E's perception of well–being</a:t>
            </a:r>
            <a:r>
              <a:rPr lang="en-US" sz="2800" b="1">
                <a:solidFill>
                  <a:schemeClr val="bg1"/>
                </a:solidFill>
                <a:highlight>
                  <a:srgbClr val="008080"/>
                </a:highlight>
                <a:latin typeface="Arial"/>
                <a:cs typeface="Arial"/>
              </a:rPr>
              <a:t> </a:t>
            </a:r>
            <a:endParaRPr lang="en-US" sz="2800" b="1">
              <a:solidFill>
                <a:schemeClr val="bg1"/>
              </a:solidFill>
              <a:highlight>
                <a:srgbClr val="008080"/>
              </a:highlight>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E2F970F3-2ECD-5748-C85D-D706D4DE89A6}"/>
              </a:ext>
            </a:extLst>
          </p:cNvPr>
          <p:cNvGraphicFramePr/>
          <p:nvPr>
            <p:extLst>
              <p:ext uri="{D42A27DB-BD31-4B8C-83A1-F6EECF244321}">
                <p14:modId xmlns:p14="http://schemas.microsoft.com/office/powerpoint/2010/main" val="2004276531"/>
              </p:ext>
            </p:extLst>
          </p:nvPr>
        </p:nvGraphicFramePr>
        <p:xfrm>
          <a:off x="1" y="1616149"/>
          <a:ext cx="11674548" cy="452218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49" name="Slide Number Placeholder 48">
            <a:extLst>
              <a:ext uri="{FF2B5EF4-FFF2-40B4-BE49-F238E27FC236}">
                <a16:creationId xmlns:a16="http://schemas.microsoft.com/office/drawing/2014/main" id="{F7D0EB51-B034-A0C5-93E9-EEE16536C98C}"/>
              </a:ext>
            </a:extLst>
          </p:cNvPr>
          <p:cNvSpPr>
            <a:spLocks noGrp="1"/>
          </p:cNvSpPr>
          <p:nvPr>
            <p:ph type="sldNum" sz="quarter" idx="12"/>
          </p:nvPr>
        </p:nvSpPr>
        <p:spPr/>
        <p:txBody>
          <a:bodyPr/>
          <a:lstStyle/>
          <a:p>
            <a:fld id="{73B850FF-6169-4056-8077-06FFA93A5366}" type="slidenum">
              <a:rPr lang="en-US" smtClean="0"/>
              <a:t>5</a:t>
            </a:fld>
            <a:endParaRPr lang="en-GB"/>
          </a:p>
        </p:txBody>
      </p:sp>
    </p:spTree>
    <p:extLst>
      <p:ext uri="{BB962C8B-B14F-4D97-AF65-F5344CB8AC3E}">
        <p14:creationId xmlns:p14="http://schemas.microsoft.com/office/powerpoint/2010/main" val="19233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2032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1000964" y="0"/>
            <a:ext cx="10190071" cy="1010933"/>
          </a:xfrm>
        </p:spPr>
        <p:txBody>
          <a:bodyPr anchor="b">
            <a:normAutofit/>
          </a:bodyPr>
          <a:lstStyle/>
          <a:p>
            <a:r>
              <a:rPr lang="en-GB" sz="2800" u="sng">
                <a:highlight>
                  <a:srgbClr val="008080"/>
                </a:highlight>
                <a:latin typeface="Arial"/>
                <a:ea typeface="+mj-lt"/>
                <a:cs typeface="+mj-lt"/>
              </a:rPr>
              <a:t>One of the key domains of children and young people’s wellbeing:</a:t>
            </a:r>
            <a:endParaRPr lang="en-US" u="sng">
              <a:latin typeface="Arial"/>
              <a:cs typeface="Arial"/>
            </a:endParaRPr>
          </a:p>
        </p:txBody>
      </p:sp>
      <p:grpSp>
        <p:nvGrpSpPr>
          <p:cNvPr id="6" name="Group 5">
            <a:extLst>
              <a:ext uri="{FF2B5EF4-FFF2-40B4-BE49-F238E27FC236}">
                <a16:creationId xmlns:a16="http://schemas.microsoft.com/office/drawing/2014/main" id="{76F9533D-B7D1-8A26-2CAB-50CB303A8056}"/>
              </a:ext>
            </a:extLst>
          </p:cNvPr>
          <p:cNvGrpSpPr/>
          <p:nvPr/>
        </p:nvGrpSpPr>
        <p:grpSpPr>
          <a:xfrm>
            <a:off x="130633" y="1233770"/>
            <a:ext cx="4621836" cy="2777330"/>
            <a:chOff x="79832" y="858249"/>
            <a:chExt cx="4621836" cy="2777330"/>
          </a:xfrm>
        </p:grpSpPr>
        <p:sp>
          <p:nvSpPr>
            <p:cNvPr id="7" name="Freeform: Shape 6">
              <a:extLst>
                <a:ext uri="{FF2B5EF4-FFF2-40B4-BE49-F238E27FC236}">
                  <a16:creationId xmlns:a16="http://schemas.microsoft.com/office/drawing/2014/main" id="{4C530473-1E1F-3A69-17A4-82E054AB1B4B}"/>
                </a:ext>
              </a:extLst>
            </p:cNvPr>
            <p:cNvSpPr/>
            <p:nvPr/>
          </p:nvSpPr>
          <p:spPr>
            <a:xfrm>
              <a:off x="950163" y="858249"/>
              <a:ext cx="3438874" cy="1342873"/>
            </a:xfrm>
            <a:custGeom>
              <a:avLst/>
              <a:gdLst>
                <a:gd name="connsiteX0" fmla="*/ 0 w 2531020"/>
                <a:gd name="connsiteY0" fmla="*/ 0 h 907954"/>
                <a:gd name="connsiteX1" fmla="*/ 2531020 w 2531020"/>
                <a:gd name="connsiteY1" fmla="*/ 0 h 907954"/>
                <a:gd name="connsiteX2" fmla="*/ 2531020 w 2531020"/>
                <a:gd name="connsiteY2" fmla="*/ 907954 h 907954"/>
                <a:gd name="connsiteX3" fmla="*/ 0 w 2531020"/>
                <a:gd name="connsiteY3" fmla="*/ 907954 h 907954"/>
                <a:gd name="connsiteX4" fmla="*/ 0 w 2531020"/>
                <a:gd name="connsiteY4" fmla="*/ 0 h 9079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1020" h="907954">
                  <a:moveTo>
                    <a:pt x="0" y="0"/>
                  </a:moveTo>
                  <a:lnTo>
                    <a:pt x="2531020" y="0"/>
                  </a:lnTo>
                  <a:lnTo>
                    <a:pt x="2531020" y="907954"/>
                  </a:lnTo>
                  <a:lnTo>
                    <a:pt x="0" y="907954"/>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Based on the case study for family E, psychological wellbeing is a key domain, because the issues in the family are: </a:t>
              </a:r>
            </a:p>
          </p:txBody>
        </p:sp>
        <p:sp>
          <p:nvSpPr>
            <p:cNvPr id="8" name="Freeform: Shape 7">
              <a:extLst>
                <a:ext uri="{FF2B5EF4-FFF2-40B4-BE49-F238E27FC236}">
                  <a16:creationId xmlns:a16="http://schemas.microsoft.com/office/drawing/2014/main" id="{5E47C68D-C6EC-0927-AFF5-335D253F47FA}"/>
                </a:ext>
              </a:extLst>
            </p:cNvPr>
            <p:cNvSpPr/>
            <p:nvPr/>
          </p:nvSpPr>
          <p:spPr>
            <a:xfrm>
              <a:off x="79832" y="2858072"/>
              <a:ext cx="1691438" cy="777507"/>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Domestic violence, children not attending school </a:t>
              </a:r>
            </a:p>
          </p:txBody>
        </p:sp>
        <p:sp>
          <p:nvSpPr>
            <p:cNvPr id="10" name="Freeform: Shape 9">
              <a:extLst>
                <a:ext uri="{FF2B5EF4-FFF2-40B4-BE49-F238E27FC236}">
                  <a16:creationId xmlns:a16="http://schemas.microsoft.com/office/drawing/2014/main" id="{0EF646EE-52F5-EC07-A353-28E982C89FAE}"/>
                </a:ext>
              </a:extLst>
            </p:cNvPr>
            <p:cNvSpPr/>
            <p:nvPr/>
          </p:nvSpPr>
          <p:spPr>
            <a:xfrm>
              <a:off x="1911746" y="2871004"/>
              <a:ext cx="1378269" cy="764575"/>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verbal and emotional abuse by the father</a:t>
              </a:r>
            </a:p>
          </p:txBody>
        </p:sp>
        <p:sp>
          <p:nvSpPr>
            <p:cNvPr id="12" name="Freeform: Shape 11">
              <a:extLst>
                <a:ext uri="{FF2B5EF4-FFF2-40B4-BE49-F238E27FC236}">
                  <a16:creationId xmlns:a16="http://schemas.microsoft.com/office/drawing/2014/main" id="{38FEC964-2A7C-78C7-76AD-0DDCAFDDC6EF}"/>
                </a:ext>
              </a:extLst>
            </p:cNvPr>
            <p:cNvSpPr/>
            <p:nvPr/>
          </p:nvSpPr>
          <p:spPr>
            <a:xfrm>
              <a:off x="3444239" y="2858072"/>
              <a:ext cx="1257429" cy="777507"/>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Mother’s alcoholism</a:t>
              </a:r>
            </a:p>
          </p:txBody>
        </p:sp>
      </p:grpSp>
      <p:cxnSp>
        <p:nvCxnSpPr>
          <p:cNvPr id="15" name="Straight Arrow Connector 14">
            <a:extLst>
              <a:ext uri="{FF2B5EF4-FFF2-40B4-BE49-F238E27FC236}">
                <a16:creationId xmlns:a16="http://schemas.microsoft.com/office/drawing/2014/main" id="{B0060381-C33E-DD2C-932B-0ACDBF9D8F4F}"/>
              </a:ext>
            </a:extLst>
          </p:cNvPr>
          <p:cNvCxnSpPr/>
          <p:nvPr/>
        </p:nvCxnSpPr>
        <p:spPr>
          <a:xfrm>
            <a:off x="1371600" y="2849706"/>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6" name="Straight Arrow Connector 15">
            <a:extLst>
              <a:ext uri="{FF2B5EF4-FFF2-40B4-BE49-F238E27FC236}">
                <a16:creationId xmlns:a16="http://schemas.microsoft.com/office/drawing/2014/main" id="{13153088-CA4A-3671-C44F-692C9E2C5F20}"/>
              </a:ext>
            </a:extLst>
          </p:cNvPr>
          <p:cNvCxnSpPr/>
          <p:nvPr/>
        </p:nvCxnSpPr>
        <p:spPr>
          <a:xfrm>
            <a:off x="3892332" y="2849706"/>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72484ACA-F7F5-9883-3A7E-0C6443BA21DD}"/>
              </a:ext>
            </a:extLst>
          </p:cNvPr>
          <p:cNvCxnSpPr/>
          <p:nvPr/>
        </p:nvCxnSpPr>
        <p:spPr>
          <a:xfrm>
            <a:off x="2627938" y="2841823"/>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F8657227-3FBC-F316-803A-9A1AADEAB7B8}"/>
              </a:ext>
            </a:extLst>
          </p:cNvPr>
          <p:cNvCxnSpPr/>
          <p:nvPr/>
        </p:nvCxnSpPr>
        <p:spPr>
          <a:xfrm>
            <a:off x="2468880" y="4279694"/>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821FAB84-A9B4-84E1-0795-F8805EB43299}"/>
              </a:ext>
            </a:extLst>
          </p:cNvPr>
          <p:cNvCxnSpPr>
            <a:cxnSpLocks/>
          </p:cNvCxnSpPr>
          <p:nvPr/>
        </p:nvCxnSpPr>
        <p:spPr>
          <a:xfrm>
            <a:off x="1087120" y="4011100"/>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2F8F045E-37D2-129A-55B9-0AB2F9674A54}"/>
              </a:ext>
            </a:extLst>
          </p:cNvPr>
          <p:cNvCxnSpPr>
            <a:cxnSpLocks/>
          </p:cNvCxnSpPr>
          <p:nvPr/>
        </p:nvCxnSpPr>
        <p:spPr>
          <a:xfrm>
            <a:off x="3987630" y="4011100"/>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29" name="Straight Connector 28">
            <a:extLst>
              <a:ext uri="{FF2B5EF4-FFF2-40B4-BE49-F238E27FC236}">
                <a16:creationId xmlns:a16="http://schemas.microsoft.com/office/drawing/2014/main" id="{794648C5-542E-1CF4-B7CC-DE4B81E4CAD7}"/>
              </a:ext>
            </a:extLst>
          </p:cNvPr>
          <p:cNvCxnSpPr/>
          <p:nvPr/>
        </p:nvCxnSpPr>
        <p:spPr>
          <a:xfrm>
            <a:off x="1087120" y="4279694"/>
            <a:ext cx="2900510" cy="0"/>
          </a:xfrm>
          <a:prstGeom prst="line">
            <a:avLst/>
          </a:prstGeom>
        </p:spPr>
        <p:style>
          <a:lnRef idx="2">
            <a:schemeClr val="dk1"/>
          </a:lnRef>
          <a:fillRef idx="0">
            <a:schemeClr val="dk1"/>
          </a:fillRef>
          <a:effectRef idx="1">
            <a:schemeClr val="dk1"/>
          </a:effectRef>
          <a:fontRef idx="minor">
            <a:schemeClr val="tx1"/>
          </a:fontRef>
        </p:style>
      </p:cxnSp>
      <p:sp>
        <p:nvSpPr>
          <p:cNvPr id="30" name="Freeform: Shape 29">
            <a:extLst>
              <a:ext uri="{FF2B5EF4-FFF2-40B4-BE49-F238E27FC236}">
                <a16:creationId xmlns:a16="http://schemas.microsoft.com/office/drawing/2014/main" id="{47D48487-5145-CD48-F02B-8B29D60333BF}"/>
              </a:ext>
            </a:extLst>
          </p:cNvPr>
          <p:cNvSpPr/>
          <p:nvPr/>
        </p:nvSpPr>
        <p:spPr>
          <a:xfrm>
            <a:off x="1239520" y="4687338"/>
            <a:ext cx="2748106" cy="1530581"/>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Poor phycological wellbeing is being </a:t>
            </a:r>
            <a:r>
              <a:rPr lang="en-GB" sz="1400" b="1">
                <a:latin typeface="Arial" panose="020B0604020202020204" pitchFamily="34" charset="0"/>
                <a:cs typeface="Arial" panose="020B0604020202020204" pitchFamily="34" charset="0"/>
              </a:rPr>
              <a:t>reflected in the family member’s behaviour.</a:t>
            </a:r>
            <a:endParaRPr lang="en-GB" sz="1400" b="1" kern="1200">
              <a:latin typeface="Arial" panose="020B0604020202020204" pitchFamily="34" charset="0"/>
              <a:cs typeface="Arial" panose="020B0604020202020204" pitchFamily="34" charset="0"/>
            </a:endParaRPr>
          </a:p>
        </p:txBody>
      </p:sp>
      <p:sp>
        <p:nvSpPr>
          <p:cNvPr id="31" name="Freeform: Shape 30">
            <a:extLst>
              <a:ext uri="{FF2B5EF4-FFF2-40B4-BE49-F238E27FC236}">
                <a16:creationId xmlns:a16="http://schemas.microsoft.com/office/drawing/2014/main" id="{E0DA3A63-E714-6DA7-30B4-A664323C660D}"/>
              </a:ext>
            </a:extLst>
          </p:cNvPr>
          <p:cNvSpPr/>
          <p:nvPr/>
        </p:nvSpPr>
        <p:spPr>
          <a:xfrm>
            <a:off x="5347250" y="4011099"/>
            <a:ext cx="6517643" cy="2714529"/>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“Psychological well-being reflects the mental and emotional status of individuals.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Psychological well-being addresses how children and young people think about themselves and their future and how they handle and cope with situations.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Measures of psychological well-being include four sub-domains: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1) assessing internalizing behaviour such as depression</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2) diagnosed conduct behaviour problems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3) self-esteem</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4) coping skills”</a:t>
            </a:r>
          </a:p>
          <a:p>
            <a:pPr marL="0" lvl="0" indent="0" algn="ctr" defTabSz="444500">
              <a:lnSpc>
                <a:spcPct val="90000"/>
              </a:lnSpc>
              <a:spcBef>
                <a:spcPct val="0"/>
              </a:spcBef>
              <a:spcAft>
                <a:spcPct val="35000"/>
              </a:spcAft>
              <a:buNone/>
            </a:pPr>
            <a:endParaRPr lang="en-GB" sz="1200" b="1" kern="1200">
              <a:latin typeface="Arial" panose="020B0604020202020204" pitchFamily="34" charset="0"/>
              <a:cs typeface="Arial" panose="020B0604020202020204" pitchFamily="34" charset="0"/>
            </a:endParaRPr>
          </a:p>
        </p:txBody>
      </p:sp>
      <p:cxnSp>
        <p:nvCxnSpPr>
          <p:cNvPr id="32" name="Straight Connector 31">
            <a:extLst>
              <a:ext uri="{FF2B5EF4-FFF2-40B4-BE49-F238E27FC236}">
                <a16:creationId xmlns:a16="http://schemas.microsoft.com/office/drawing/2014/main" id="{4418ADAF-DA02-AAC1-2DAE-19AC55802C89}"/>
              </a:ext>
            </a:extLst>
          </p:cNvPr>
          <p:cNvCxnSpPr/>
          <p:nvPr/>
        </p:nvCxnSpPr>
        <p:spPr>
          <a:xfrm>
            <a:off x="1223495" y="2851690"/>
            <a:ext cx="2900510" cy="0"/>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Connector 32">
            <a:extLst>
              <a:ext uri="{FF2B5EF4-FFF2-40B4-BE49-F238E27FC236}">
                <a16:creationId xmlns:a16="http://schemas.microsoft.com/office/drawing/2014/main" id="{CC5FF70C-6284-A3D6-CB8F-DCEBC5EEFFD6}"/>
              </a:ext>
            </a:extLst>
          </p:cNvPr>
          <p:cNvCxnSpPr>
            <a:cxnSpLocks/>
          </p:cNvCxnSpPr>
          <p:nvPr/>
        </p:nvCxnSpPr>
        <p:spPr>
          <a:xfrm>
            <a:off x="4124005" y="2597164"/>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C26B7148-C235-524C-3031-6B3EEE885358}"/>
              </a:ext>
            </a:extLst>
          </p:cNvPr>
          <p:cNvCxnSpPr>
            <a:cxnSpLocks/>
          </p:cNvCxnSpPr>
          <p:nvPr/>
        </p:nvCxnSpPr>
        <p:spPr>
          <a:xfrm>
            <a:off x="1239520" y="2597164"/>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35" name="Straight Arrow Connector 34">
            <a:extLst>
              <a:ext uri="{FF2B5EF4-FFF2-40B4-BE49-F238E27FC236}">
                <a16:creationId xmlns:a16="http://schemas.microsoft.com/office/drawing/2014/main" id="{39B26FBB-EB55-091C-82F7-FBFC9E9C0C38}"/>
              </a:ext>
            </a:extLst>
          </p:cNvPr>
          <p:cNvCxnSpPr>
            <a:cxnSpLocks/>
          </p:cNvCxnSpPr>
          <p:nvPr/>
        </p:nvCxnSpPr>
        <p:spPr>
          <a:xfrm>
            <a:off x="3987626" y="5354377"/>
            <a:ext cx="135962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8" name="TextBox 37">
            <a:extLst>
              <a:ext uri="{FF2B5EF4-FFF2-40B4-BE49-F238E27FC236}">
                <a16:creationId xmlns:a16="http://schemas.microsoft.com/office/drawing/2014/main" id="{60684091-ECE2-235C-F43A-CF21221CED37}"/>
              </a:ext>
            </a:extLst>
          </p:cNvPr>
          <p:cNvSpPr txBox="1"/>
          <p:nvPr/>
        </p:nvSpPr>
        <p:spPr>
          <a:xfrm>
            <a:off x="8393565" y="6506140"/>
            <a:ext cx="2503809"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(Moore, K.A., Mbwana, K, 2011)</a:t>
            </a:r>
          </a:p>
        </p:txBody>
      </p:sp>
      <p:pic>
        <p:nvPicPr>
          <p:cNvPr id="2050" name="Picture 2" descr="See the source image">
            <a:extLst>
              <a:ext uri="{FF2B5EF4-FFF2-40B4-BE49-F238E27FC236}">
                <a16:creationId xmlns:a16="http://schemas.microsoft.com/office/drawing/2014/main" id="{67FA6683-FACD-C24A-AFB8-0463E1CDF6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0990" y="1055961"/>
            <a:ext cx="3870952" cy="2841765"/>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A7D051B7-D5E7-DCCC-01D4-6AA56C7E49CC}"/>
              </a:ext>
            </a:extLst>
          </p:cNvPr>
          <p:cNvSpPr txBox="1"/>
          <p:nvPr/>
        </p:nvSpPr>
        <p:spPr>
          <a:xfrm>
            <a:off x="9458376" y="3620727"/>
            <a:ext cx="1424068" cy="276999"/>
          </a:xfrm>
          <a:prstGeom prst="rect">
            <a:avLst/>
          </a:prstGeom>
          <a:noFill/>
        </p:spPr>
        <p:txBody>
          <a:bodyPr wrap="square">
            <a:spAutoFit/>
          </a:bodyPr>
          <a:lstStyle/>
          <a:p>
            <a:r>
              <a:rPr lang="en-GB" sz="1200" b="0" i="0">
                <a:solidFill>
                  <a:srgbClr val="000000"/>
                </a:solidFill>
                <a:effectLst/>
                <a:latin typeface="Arial" panose="020B0604020202020204" pitchFamily="34" charset="0"/>
                <a:cs typeface="Arial" panose="020B0604020202020204" pitchFamily="34" charset="0"/>
              </a:rPr>
              <a:t>(Singh. A, 2022)</a:t>
            </a:r>
            <a:endParaRPr lang="en-GB" sz="120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5D5F76B1-51CF-A138-88C0-FA3B105BBBC5}"/>
              </a:ext>
            </a:extLst>
          </p:cNvPr>
          <p:cNvSpPr>
            <a:spLocks noGrp="1"/>
          </p:cNvSpPr>
          <p:nvPr>
            <p:ph type="sldNum" sz="quarter" idx="12"/>
          </p:nvPr>
        </p:nvSpPr>
        <p:spPr/>
        <p:txBody>
          <a:bodyPr/>
          <a:lstStyle/>
          <a:p>
            <a:fld id="{73B850FF-6169-4056-8077-06FFA93A5366}" type="slidenum">
              <a:rPr lang="en-US" smtClean="0"/>
              <a:pPr/>
              <a:t>6</a:t>
            </a:fld>
            <a:endParaRPr lang="en-GB"/>
          </a:p>
        </p:txBody>
      </p:sp>
    </p:spTree>
    <p:extLst>
      <p:ext uri="{BB962C8B-B14F-4D97-AF65-F5344CB8AC3E}">
        <p14:creationId xmlns:p14="http://schemas.microsoft.com/office/powerpoint/2010/main" val="238752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0" y="-30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1042897" y="-74813"/>
            <a:ext cx="10190071" cy="883003"/>
          </a:xfrm>
        </p:spPr>
        <p:txBody>
          <a:bodyPr anchor="b">
            <a:normAutofit/>
          </a:bodyPr>
          <a:lstStyle/>
          <a:p>
            <a:r>
              <a:rPr lang="en-GB" sz="2800" u="sng">
                <a:highlight>
                  <a:srgbClr val="008080"/>
                </a:highlight>
                <a:latin typeface="Arial"/>
                <a:cs typeface="Arial"/>
              </a:rPr>
              <a:t>ANALYSIS OF THE RATIONALE  FAMILY E</a:t>
            </a:r>
            <a:endParaRPr lang="en-GB" sz="2800" u="sng">
              <a:highlight>
                <a:srgbClr val="008080"/>
              </a:highlight>
              <a:latin typeface="Arial Black"/>
              <a:cs typeface="Arial" panose="020B0604020202020204" pitchFamily="34" charset="0"/>
            </a:endParaRPr>
          </a:p>
        </p:txBody>
      </p:sp>
      <p:sp>
        <p:nvSpPr>
          <p:cNvPr id="5" name="TextBox 4"/>
          <p:cNvSpPr txBox="1"/>
          <p:nvPr/>
        </p:nvSpPr>
        <p:spPr>
          <a:xfrm>
            <a:off x="1280228" y="1399196"/>
            <a:ext cx="9421175" cy="400110"/>
          </a:xfrm>
          <a:prstGeom prst="rect">
            <a:avLst/>
          </a:prstGeom>
          <a:noFill/>
        </p:spPr>
        <p:txBody>
          <a:bodyPr wrap="square" lIns="91440" tIns="45720" rIns="91440" bIns="45720" rtlCol="0" anchor="t">
            <a:spAutoFit/>
          </a:bodyPr>
          <a:lstStyle/>
          <a:p>
            <a:pPr algn="ctr"/>
            <a:r>
              <a:rPr lang="en-GB" sz="2000">
                <a:solidFill>
                  <a:schemeClr val="bg1"/>
                </a:solidFill>
                <a:highlight>
                  <a:srgbClr val="008080"/>
                </a:highlight>
                <a:latin typeface="Arial Black"/>
              </a:rPr>
              <a:t>The Problems and issues caused with in the family are as follows</a:t>
            </a:r>
            <a:endParaRPr lang="en-GB" sz="2000" b="1" err="1">
              <a:solidFill>
                <a:schemeClr val="bg1"/>
              </a:solidFill>
              <a:highlight>
                <a:srgbClr val="008080"/>
              </a:highlight>
              <a:latin typeface="Arial Black" panose="020B0A04020102020204" pitchFamily="34" charset="0"/>
            </a:endParaRPr>
          </a:p>
        </p:txBody>
      </p:sp>
      <p:sp>
        <p:nvSpPr>
          <p:cNvPr id="6" name="Flowchart: Connector 5"/>
          <p:cNvSpPr/>
          <p:nvPr/>
        </p:nvSpPr>
        <p:spPr>
          <a:xfrm>
            <a:off x="2705350" y="2329747"/>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FAMILY RENT ARREARS </a:t>
            </a:r>
          </a:p>
        </p:txBody>
      </p:sp>
      <p:sp>
        <p:nvSpPr>
          <p:cNvPr id="7" name="Flowchart: Connector 6"/>
          <p:cNvSpPr/>
          <p:nvPr/>
        </p:nvSpPr>
        <p:spPr>
          <a:xfrm>
            <a:off x="7037166" y="2329747"/>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ALCOHOL</a:t>
            </a:r>
          </a:p>
          <a:p>
            <a:pPr algn="ctr"/>
            <a:r>
              <a:rPr lang="en-GB" sz="1600">
                <a:latin typeface="Arial" panose="020B0604020202020204" pitchFamily="34" charset="0"/>
                <a:cs typeface="Arial" panose="020B0604020202020204" pitchFamily="34" charset="0"/>
              </a:rPr>
              <a:t>PROBLEM</a:t>
            </a:r>
          </a:p>
        </p:txBody>
      </p:sp>
      <p:sp>
        <p:nvSpPr>
          <p:cNvPr id="8" name="Flowchart: Connector 7"/>
          <p:cNvSpPr/>
          <p:nvPr/>
        </p:nvSpPr>
        <p:spPr>
          <a:xfrm>
            <a:off x="9315219" y="4156364"/>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panose="020B0604020202020204" pitchFamily="34" charset="0"/>
                <a:cs typeface="Arial" panose="020B0604020202020204" pitchFamily="34" charset="0"/>
              </a:rPr>
              <a:t>VERBAL/</a:t>
            </a:r>
          </a:p>
          <a:p>
            <a:pPr algn="ctr"/>
            <a:r>
              <a:rPr lang="en-GB" sz="1400">
                <a:latin typeface="Arial" panose="020B0604020202020204" pitchFamily="34" charset="0"/>
                <a:cs typeface="Arial" panose="020B0604020202020204" pitchFamily="34" charset="0"/>
              </a:rPr>
              <a:t>EMOTIONAL ABUSE </a:t>
            </a:r>
          </a:p>
        </p:txBody>
      </p:sp>
      <p:sp>
        <p:nvSpPr>
          <p:cNvPr id="9" name="Flowchart: Connector 8"/>
          <p:cNvSpPr/>
          <p:nvPr/>
        </p:nvSpPr>
        <p:spPr>
          <a:xfrm>
            <a:off x="4871258" y="4083733"/>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panose="020B0604020202020204" pitchFamily="34" charset="0"/>
                <a:cs typeface="Arial" panose="020B0604020202020204" pitchFamily="34" charset="0"/>
              </a:rPr>
              <a:t>ABSCENCEFROM SCHOOL </a:t>
            </a:r>
          </a:p>
        </p:txBody>
      </p:sp>
      <p:sp>
        <p:nvSpPr>
          <p:cNvPr id="10" name="Flowchart: Connector 9"/>
          <p:cNvSpPr/>
          <p:nvPr/>
        </p:nvSpPr>
        <p:spPr>
          <a:xfrm>
            <a:off x="918113" y="4135583"/>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DOMESTIC VIOLENCE </a:t>
            </a:r>
          </a:p>
        </p:txBody>
      </p:sp>
      <p:sp>
        <p:nvSpPr>
          <p:cNvPr id="3" name="Slide Number Placeholder 2">
            <a:extLst>
              <a:ext uri="{FF2B5EF4-FFF2-40B4-BE49-F238E27FC236}">
                <a16:creationId xmlns:a16="http://schemas.microsoft.com/office/drawing/2014/main" id="{1925DBA3-EC5D-BACC-4A64-DB636CE07502}"/>
              </a:ext>
            </a:extLst>
          </p:cNvPr>
          <p:cNvSpPr>
            <a:spLocks noGrp="1"/>
          </p:cNvSpPr>
          <p:nvPr>
            <p:ph type="sldNum" sz="quarter" idx="12"/>
          </p:nvPr>
        </p:nvSpPr>
        <p:spPr/>
        <p:txBody>
          <a:bodyPr/>
          <a:lstStyle/>
          <a:p>
            <a:fld id="{73B850FF-6169-4056-8077-06FFA93A5366}" type="slidenum">
              <a:rPr lang="en-US" smtClean="0"/>
              <a:pPr/>
              <a:t>7</a:t>
            </a:fld>
            <a:endParaRPr lang="en-GB"/>
          </a:p>
        </p:txBody>
      </p:sp>
    </p:spTree>
    <p:extLst>
      <p:ext uri="{BB962C8B-B14F-4D97-AF65-F5344CB8AC3E}">
        <p14:creationId xmlns:p14="http://schemas.microsoft.com/office/powerpoint/2010/main" val="3069953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10" name="Title 9"/>
          <p:cNvSpPr>
            <a:spLocks noGrp="1"/>
          </p:cNvSpPr>
          <p:nvPr>
            <p:ph type="title"/>
          </p:nvPr>
        </p:nvSpPr>
        <p:spPr/>
        <p:txBody>
          <a:bodyPr/>
          <a:lstStyle/>
          <a:p>
            <a:pPr algn="ctr"/>
            <a:r>
              <a:rPr lang="en-GB">
                <a:solidFill>
                  <a:schemeClr val="tx1"/>
                </a:solidFill>
                <a:latin typeface="Arial"/>
                <a:cs typeface="Arial"/>
              </a:rPr>
              <a:t> </a:t>
            </a:r>
            <a:r>
              <a:rPr lang="en-GB" sz="2800" u="sng">
                <a:highlight>
                  <a:srgbClr val="008080"/>
                </a:highlight>
                <a:latin typeface="Arial"/>
                <a:cs typeface="Arial"/>
              </a:rPr>
              <a:t>The Professional Interventions that are in place for the Family E</a:t>
            </a:r>
          </a:p>
        </p:txBody>
      </p:sp>
      <p:sp>
        <p:nvSpPr>
          <p:cNvPr id="11" name="Content Placeholder 10"/>
          <p:cNvSpPr>
            <a:spLocks noGrp="1"/>
          </p:cNvSpPr>
          <p:nvPr>
            <p:ph idx="1"/>
          </p:nvPr>
        </p:nvSpPr>
        <p:spPr>
          <a:xfrm>
            <a:off x="530981" y="1772151"/>
            <a:ext cx="10748797" cy="4912335"/>
          </a:xfrm>
        </p:spPr>
        <p:txBody>
          <a:bodyPr vert="horz" lIns="91440" tIns="45720" rIns="91440" bIns="45720" rtlCol="0" anchor="t">
            <a:normAutofit/>
          </a:bodyPr>
          <a:lstStyle/>
          <a:p>
            <a:pPr>
              <a:buClr>
                <a:schemeClr val="bg1"/>
              </a:buClr>
            </a:pPr>
            <a:r>
              <a:rPr lang="en-GB" sz="2000" b="1" u="sng">
                <a:highlight>
                  <a:srgbClr val="008080"/>
                </a:highlight>
                <a:latin typeface="Arial"/>
                <a:cs typeface="Arial"/>
              </a:rPr>
              <a:t>The Youth Offending Team  </a:t>
            </a:r>
            <a:endParaRPr lang="en-GB" sz="2000" b="1" u="sng">
              <a:highlight>
                <a:srgbClr val="008080"/>
              </a:highlight>
              <a:latin typeface="Arial" panose="020B0604020202020204" pitchFamily="34" charset="0"/>
              <a:cs typeface="Arial" panose="020B0604020202020204" pitchFamily="34" charset="0"/>
            </a:endParaRPr>
          </a:p>
          <a:p>
            <a:pPr marL="0" indent="0">
              <a:buNone/>
            </a:pPr>
            <a:r>
              <a:rPr lang="en-GB" sz="2000" b="1">
                <a:solidFill>
                  <a:schemeClr val="tx1"/>
                </a:solidFill>
                <a:latin typeface="Arial"/>
                <a:cs typeface="Arial"/>
              </a:rPr>
              <a:t> </a:t>
            </a:r>
            <a:r>
              <a:rPr lang="en-GB" sz="2000" b="1">
                <a:highlight>
                  <a:srgbClr val="008080"/>
                </a:highlight>
                <a:latin typeface="Arial"/>
                <a:cs typeface="Arial"/>
              </a:rPr>
              <a:t>To guide the brothers through any court procedures</a:t>
            </a:r>
          </a:p>
          <a:p>
            <a:pPr>
              <a:buClr>
                <a:schemeClr val="bg1">
                  <a:lumMod val="95000"/>
                </a:schemeClr>
              </a:buClr>
            </a:pPr>
            <a:r>
              <a:rPr lang="en-GB" sz="2000" b="1" u="sng">
                <a:highlight>
                  <a:srgbClr val="008080"/>
                </a:highlight>
                <a:latin typeface="Arial"/>
                <a:cs typeface="Arial"/>
              </a:rPr>
              <a:t>Anti Social Behaviour Team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deal with the boy's anti-social behaviour issues and prevent them from reoffending</a:t>
            </a:r>
          </a:p>
          <a:p>
            <a:pPr>
              <a:buClr>
                <a:schemeClr val="bg1">
                  <a:lumMod val="95000"/>
                </a:schemeClr>
              </a:buClr>
            </a:pPr>
            <a:r>
              <a:rPr lang="en-GB" sz="2000" b="1" u="sng">
                <a:highlight>
                  <a:srgbClr val="008080"/>
                </a:highlight>
                <a:latin typeface="Arial"/>
                <a:cs typeface="Arial"/>
              </a:rPr>
              <a:t>Children's Services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help improve family relationships as well as improve the boys school attendance</a:t>
            </a:r>
          </a:p>
          <a:p>
            <a:pPr>
              <a:buClr>
                <a:schemeClr val="bg1">
                  <a:lumMod val="95000"/>
                </a:schemeClr>
              </a:buClr>
            </a:pPr>
            <a:r>
              <a:rPr lang="en-GB" sz="2000" b="1" u="sng">
                <a:highlight>
                  <a:srgbClr val="008080"/>
                </a:highlight>
                <a:latin typeface="Arial"/>
                <a:cs typeface="Arial"/>
              </a:rPr>
              <a:t>Health Services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improve the general health of the family members especially the mother </a:t>
            </a:r>
            <a:endParaRPr lang="en-GB" sz="2000" b="1">
              <a:highlight>
                <a:srgbClr val="008080"/>
              </a:highlight>
              <a:latin typeface="Arial" panose="020B0604020202020204" pitchFamily="34" charset="0"/>
              <a:cs typeface="Arial" panose="020B0604020202020204" pitchFamily="34" charset="0"/>
            </a:endParaRPr>
          </a:p>
          <a:p>
            <a:pPr>
              <a:buClr>
                <a:schemeClr val="bg1">
                  <a:lumMod val="95000"/>
                </a:schemeClr>
              </a:buClr>
            </a:pPr>
            <a:r>
              <a:rPr lang="en-GB" sz="2000" b="1" u="sng">
                <a:highlight>
                  <a:srgbClr val="008080"/>
                </a:highlight>
                <a:latin typeface="Arial"/>
                <a:cs typeface="Arial"/>
              </a:rPr>
              <a:t>Substance Misuse Engagement Team</a:t>
            </a:r>
          </a:p>
          <a:p>
            <a:pPr marL="0" indent="0">
              <a:buClr>
                <a:schemeClr val="bg1">
                  <a:lumMod val="95000"/>
                </a:schemeClr>
              </a:buClr>
              <a:buNone/>
            </a:pPr>
            <a:r>
              <a:rPr lang="en-GB" sz="2000" b="1">
                <a:highlight>
                  <a:srgbClr val="008080"/>
                </a:highlight>
                <a:latin typeface="Arial"/>
                <a:cs typeface="Arial"/>
              </a:rPr>
              <a:t>To help the mother with her alcohol problems  </a:t>
            </a:r>
            <a:endParaRPr lang="en-GB" sz="2000" b="1">
              <a:highlight>
                <a:srgbClr val="008080"/>
              </a:highlight>
              <a:latin typeface="Arial" panose="020B0604020202020204" pitchFamily="34" charset="0"/>
              <a:cs typeface="Arial" panose="020B0604020202020204" pitchFamily="34" charset="0"/>
            </a:endParaRPr>
          </a:p>
          <a:p>
            <a:endParaRPr lang="en-GB" sz="2000" b="1">
              <a:solidFill>
                <a:schemeClr val="tx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3833CE18-5E09-9853-6AC6-D9F962E95A42}"/>
              </a:ext>
            </a:extLst>
          </p:cNvPr>
          <p:cNvSpPr>
            <a:spLocks noGrp="1"/>
          </p:cNvSpPr>
          <p:nvPr>
            <p:ph type="sldNum" sz="quarter" idx="12"/>
          </p:nvPr>
        </p:nvSpPr>
        <p:spPr/>
        <p:txBody>
          <a:bodyPr/>
          <a:lstStyle/>
          <a:p>
            <a:fld id="{73B850FF-6169-4056-8077-06FFA93A5366}" type="slidenum">
              <a:rPr lang="en-US" smtClean="0"/>
              <a:t>8</a:t>
            </a:fld>
            <a:endParaRPr lang="en-GB"/>
          </a:p>
        </p:txBody>
      </p:sp>
    </p:spTree>
    <p:extLst>
      <p:ext uri="{BB962C8B-B14F-4D97-AF65-F5344CB8AC3E}">
        <p14:creationId xmlns:p14="http://schemas.microsoft.com/office/powerpoint/2010/main" val="22004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title"/>
          </p:nvPr>
        </p:nvSpPr>
        <p:spPr>
          <a:xfrm>
            <a:off x="838200" y="-480907"/>
            <a:ext cx="10515600" cy="1325563"/>
          </a:xfrm>
        </p:spPr>
        <p:txBody>
          <a:bodyPr anchor="b">
            <a:noAutofit/>
          </a:bodyPr>
          <a:lstStyle/>
          <a:p>
            <a:pPr algn="ctr"/>
            <a:r>
              <a:rPr lang="en-GB" sz="2800" u="sng">
                <a:highlight>
                  <a:srgbClr val="008080"/>
                </a:highlight>
                <a:latin typeface="Arial"/>
                <a:ea typeface="+mj-lt"/>
                <a:cs typeface="Arial"/>
              </a:rPr>
              <a:t>Meeting diverse needs through professional interventions</a:t>
            </a:r>
            <a:endParaRPr lang="en-US" sz="2800" u="sng">
              <a:highlight>
                <a:srgbClr val="008080"/>
              </a:highlight>
              <a:latin typeface="Arial"/>
              <a:cs typeface="Arial"/>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sz="half" idx="1"/>
          </p:nvPr>
        </p:nvSpPr>
        <p:spPr>
          <a:xfrm>
            <a:off x="298450" y="1434042"/>
            <a:ext cx="5181600" cy="4351338"/>
          </a:xfrm>
        </p:spPr>
        <p:txBody>
          <a:bodyPr anchor="t">
            <a:normAutofit/>
          </a:bodyPr>
          <a:lstStyle/>
          <a:p>
            <a:endParaRPr lang="en-GB" sz="2000" b="1" u="sng">
              <a:highlight>
                <a:srgbClr val="008080"/>
              </a:highlight>
              <a:latin typeface="Arial"/>
              <a:ea typeface="+mn-lt"/>
              <a:cs typeface="+mn-lt"/>
            </a:endParaRPr>
          </a:p>
          <a:p>
            <a:pPr marL="0" indent="0">
              <a:buNone/>
            </a:pPr>
            <a:r>
              <a:rPr lang="en-GB" sz="2400" b="1" u="sng" dirty="0">
                <a:highlight>
                  <a:srgbClr val="008080"/>
                </a:highlight>
                <a:latin typeface="Arial"/>
                <a:ea typeface="+mn-lt"/>
                <a:cs typeface="+mn-lt"/>
              </a:rPr>
              <a:t>Family issues </a:t>
            </a:r>
            <a:endParaRPr lang="en-GB" sz="2400" b="1" dirty="0">
              <a:solidFill>
                <a:srgbClr val="FFFFFF"/>
              </a:solidFill>
              <a:highlight>
                <a:srgbClr val="008080"/>
              </a:highlight>
              <a:latin typeface="Arial"/>
              <a:cs typeface="Arial"/>
            </a:endParaRPr>
          </a:p>
          <a:p>
            <a:pPr marL="0" indent="0">
              <a:buNone/>
            </a:pPr>
            <a:r>
              <a:rPr lang="en-GB" sz="2400" dirty="0">
                <a:highlight>
                  <a:srgbClr val="008080"/>
                </a:highlight>
                <a:latin typeface="Arial"/>
                <a:ea typeface="+mn-lt"/>
                <a:cs typeface="+mn-lt"/>
              </a:rPr>
              <a:t>•Rent arrears</a:t>
            </a:r>
            <a:endParaRPr lang="en-GB" sz="2400" dirty="0">
              <a:highlight>
                <a:srgbClr val="008080"/>
              </a:highlight>
              <a:latin typeface="Arial"/>
              <a:cs typeface="Arial"/>
            </a:endParaRPr>
          </a:p>
          <a:p>
            <a:pPr marL="0" indent="0">
              <a:buNone/>
            </a:pPr>
            <a:r>
              <a:rPr lang="en-GB" sz="2400" dirty="0">
                <a:highlight>
                  <a:srgbClr val="008080"/>
                </a:highlight>
                <a:latin typeface="Arial"/>
                <a:ea typeface="+mn-lt"/>
                <a:cs typeface="+mn-lt"/>
              </a:rPr>
              <a:t>•Domestic violence</a:t>
            </a:r>
            <a:endParaRPr lang="en-GB" sz="2400" dirty="0">
              <a:highlight>
                <a:srgbClr val="008080"/>
              </a:highlight>
              <a:latin typeface="Arial"/>
              <a:cs typeface="Arial"/>
            </a:endParaRPr>
          </a:p>
          <a:p>
            <a:pPr marL="0" indent="0">
              <a:buNone/>
            </a:pPr>
            <a:r>
              <a:rPr lang="en-GB" sz="2400" dirty="0">
                <a:highlight>
                  <a:srgbClr val="008080"/>
                </a:highlight>
                <a:latin typeface="Arial"/>
                <a:ea typeface="+mn-lt"/>
                <a:cs typeface="+mn-lt"/>
              </a:rPr>
              <a:t>• Non-attendance school</a:t>
            </a:r>
            <a:endParaRPr lang="en-GB" sz="2400" dirty="0">
              <a:highlight>
                <a:srgbClr val="008080"/>
              </a:highlight>
              <a:latin typeface="Arial"/>
              <a:cs typeface="Arial"/>
            </a:endParaRPr>
          </a:p>
          <a:p>
            <a:pPr marL="0" indent="0">
              <a:buNone/>
            </a:pPr>
            <a:r>
              <a:rPr lang="en-GB" sz="2400" dirty="0">
                <a:highlight>
                  <a:srgbClr val="008080"/>
                </a:highlight>
                <a:latin typeface="Arial"/>
                <a:ea typeface="+mn-lt"/>
                <a:cs typeface="+mn-lt"/>
              </a:rPr>
              <a:t>•Alcoholism</a:t>
            </a:r>
            <a:endParaRPr lang="en-GB" sz="2400" dirty="0">
              <a:highlight>
                <a:srgbClr val="008080"/>
              </a:highlight>
              <a:latin typeface="Arial"/>
              <a:cs typeface="Arial"/>
            </a:endParaRPr>
          </a:p>
          <a:p>
            <a:endParaRPr lang="en-GB" sz="2200">
              <a:solidFill>
                <a:srgbClr val="FFFFFF"/>
              </a:solidFill>
            </a:endParaRPr>
          </a:p>
        </p:txBody>
      </p:sp>
      <p:sp>
        <p:nvSpPr>
          <p:cNvPr id="5" name="Content Placeholder 4">
            <a:extLst>
              <a:ext uri="{FF2B5EF4-FFF2-40B4-BE49-F238E27FC236}">
                <a16:creationId xmlns:a16="http://schemas.microsoft.com/office/drawing/2014/main" id="{238D7C1B-C49F-EB81-3094-8B6AD0728DE0}"/>
              </a:ext>
            </a:extLst>
          </p:cNvPr>
          <p:cNvSpPr>
            <a:spLocks noGrp="1"/>
          </p:cNvSpPr>
          <p:nvPr>
            <p:ph sz="half" idx="2"/>
          </p:nvPr>
        </p:nvSpPr>
        <p:spPr>
          <a:xfrm>
            <a:off x="6733117" y="1815042"/>
            <a:ext cx="5181600" cy="4351338"/>
          </a:xfrm>
        </p:spPr>
        <p:txBody>
          <a:bodyPr vert="horz" lIns="91440" tIns="45720" rIns="91440" bIns="45720" rtlCol="0" anchor="t">
            <a:normAutofit/>
          </a:bodyPr>
          <a:lstStyle/>
          <a:p>
            <a:pPr marL="0" indent="0">
              <a:buNone/>
            </a:pPr>
            <a:r>
              <a:rPr lang="en-GB" sz="2400" b="1" u="sng" dirty="0">
                <a:highlight>
                  <a:srgbClr val="008080"/>
                </a:highlight>
                <a:latin typeface="Arial"/>
                <a:ea typeface="+mn-lt"/>
                <a:cs typeface="+mn-lt"/>
              </a:rPr>
              <a:t>Professional interventions</a:t>
            </a:r>
            <a:endParaRPr lang="en-GB" sz="2400" b="1" dirty="0">
              <a:highlight>
                <a:srgbClr val="008080"/>
              </a:highlight>
              <a:latin typeface="Arial"/>
              <a:cs typeface="Arial"/>
            </a:endParaRPr>
          </a:p>
          <a:p>
            <a:pPr marL="0" indent="0">
              <a:buNone/>
            </a:pPr>
            <a:r>
              <a:rPr lang="en-GB" sz="2400" dirty="0">
                <a:highlight>
                  <a:srgbClr val="008080"/>
                </a:highlight>
                <a:latin typeface="Arial"/>
                <a:ea typeface="+mn-lt"/>
                <a:cs typeface="+mn-lt"/>
              </a:rPr>
              <a:t>•Tenant support office</a:t>
            </a:r>
            <a:endParaRPr lang="en-GB" sz="2400" dirty="0">
              <a:highlight>
                <a:srgbClr val="008080"/>
              </a:highlight>
              <a:latin typeface="Arial"/>
              <a:cs typeface="Arial"/>
            </a:endParaRPr>
          </a:p>
          <a:p>
            <a:pPr marL="0" indent="0">
              <a:buNone/>
            </a:pPr>
            <a:r>
              <a:rPr lang="en-GB" sz="2400" dirty="0">
                <a:highlight>
                  <a:srgbClr val="008080"/>
                </a:highlight>
                <a:latin typeface="Arial"/>
                <a:ea typeface="+mn-lt"/>
                <a:cs typeface="+mn-lt"/>
              </a:rPr>
              <a:t>•Women aid</a:t>
            </a:r>
            <a:endParaRPr lang="en-GB" sz="2400" dirty="0">
              <a:highlight>
                <a:srgbClr val="008080"/>
              </a:highlight>
              <a:latin typeface="Arial"/>
              <a:cs typeface="Arial"/>
            </a:endParaRPr>
          </a:p>
          <a:p>
            <a:pPr marL="0" indent="0">
              <a:buNone/>
            </a:pPr>
            <a:r>
              <a:rPr lang="en-GB" sz="2400" dirty="0">
                <a:highlight>
                  <a:srgbClr val="008080"/>
                </a:highlight>
                <a:latin typeface="Arial"/>
                <a:ea typeface="+mn-lt"/>
                <a:cs typeface="+mn-lt"/>
              </a:rPr>
              <a:t>•Social services</a:t>
            </a:r>
            <a:endParaRPr lang="en-GB" sz="2400" dirty="0">
              <a:highlight>
                <a:srgbClr val="008080"/>
              </a:highlight>
              <a:latin typeface="Arial"/>
              <a:cs typeface="Arial"/>
            </a:endParaRPr>
          </a:p>
          <a:p>
            <a:pPr marL="0" indent="0">
              <a:buNone/>
            </a:pPr>
            <a:r>
              <a:rPr lang="en-GB" sz="2400" dirty="0">
                <a:highlight>
                  <a:srgbClr val="008080"/>
                </a:highlight>
                <a:latin typeface="Arial"/>
                <a:ea typeface="+mn-lt"/>
                <a:cs typeface="+mn-lt"/>
              </a:rPr>
              <a:t>•Substance misused engagement team and health services.</a:t>
            </a:r>
            <a:endParaRPr lang="en-GB" sz="2400" dirty="0">
              <a:highlight>
                <a:srgbClr val="008080"/>
              </a:highlight>
              <a:latin typeface="Arial"/>
            </a:endParaRPr>
          </a:p>
          <a:p>
            <a:endParaRPr lang="en-GB"/>
          </a:p>
        </p:txBody>
      </p:sp>
      <p:sp>
        <p:nvSpPr>
          <p:cNvPr id="6" name="Slide Number Placeholder 5">
            <a:extLst>
              <a:ext uri="{FF2B5EF4-FFF2-40B4-BE49-F238E27FC236}">
                <a16:creationId xmlns:a16="http://schemas.microsoft.com/office/drawing/2014/main" id="{0B9A853D-9925-3832-700F-A7D6F99E0E6E}"/>
              </a:ext>
            </a:extLst>
          </p:cNvPr>
          <p:cNvSpPr>
            <a:spLocks noGrp="1"/>
          </p:cNvSpPr>
          <p:nvPr>
            <p:ph type="sldNum" sz="quarter" idx="12"/>
          </p:nvPr>
        </p:nvSpPr>
        <p:spPr/>
        <p:txBody>
          <a:bodyPr/>
          <a:lstStyle/>
          <a:p>
            <a:fld id="{73B850FF-6169-4056-8077-06FFA93A5366}" type="slidenum">
              <a:rPr lang="en-US" smtClean="0"/>
              <a:t>9</a:t>
            </a:fld>
            <a:endParaRPr lang="en-GB"/>
          </a:p>
        </p:txBody>
      </p:sp>
    </p:spTree>
    <p:extLst>
      <p:ext uri="{BB962C8B-B14F-4D97-AF65-F5344CB8AC3E}">
        <p14:creationId xmlns:p14="http://schemas.microsoft.com/office/powerpoint/2010/main" val="313816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13381" y="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720050" y="533400"/>
            <a:ext cx="10190071" cy="642868"/>
          </a:xfrm>
        </p:spPr>
        <p:txBody>
          <a:bodyPr anchor="b">
            <a:normAutofit/>
          </a:bodyPr>
          <a:lstStyle/>
          <a:p>
            <a:r>
              <a:rPr lang="en-GB" sz="2800" u="sng">
                <a:highlight>
                  <a:srgbClr val="008080"/>
                </a:highlight>
                <a:latin typeface="Arial" panose="020B0604020202020204" pitchFamily="34" charset="0"/>
                <a:cs typeface="Arial" panose="020B0604020202020204" pitchFamily="34" charset="0"/>
              </a:rPr>
              <a:t>The Policies in place for the Family</a:t>
            </a:r>
            <a:endParaRPr lang="en-GB" sz="2800" u="sng">
              <a:highlight>
                <a:srgbClr val="008080"/>
              </a:highlight>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720050" y="1419225"/>
            <a:ext cx="10279985" cy="4629150"/>
          </a:xfrm>
        </p:spPr>
        <p:txBody>
          <a:bodyPr anchor="t">
            <a:normAutofit/>
          </a:bodyPr>
          <a:lstStyle/>
          <a:p>
            <a:pPr algn="l"/>
            <a:r>
              <a:rPr lang="en-GB" sz="1600" b="1" u="sng">
                <a:highlight>
                  <a:srgbClr val="008080"/>
                </a:highlight>
                <a:latin typeface="Arial Black" panose="020B0A04020102020204" pitchFamily="34" charset="0"/>
                <a:cs typeface="Arial" panose="020B0604020202020204" pitchFamily="34" charset="0"/>
              </a:rPr>
              <a:t>Children Act 1989 </a:t>
            </a:r>
          </a:p>
          <a:p>
            <a:pPr algn="l"/>
            <a:r>
              <a:rPr lang="en-GB" sz="1400">
                <a:highlight>
                  <a:srgbClr val="008080"/>
                </a:highlight>
                <a:latin typeface="Arial" panose="020B0604020202020204" pitchFamily="34" charset="0"/>
                <a:cs typeface="Arial" panose="020B0604020202020204" pitchFamily="34" charset="0"/>
              </a:rPr>
              <a:t>“The Act places a general duty on local authorities to promote and safeguard the welfare of children in need in their area by providing a range of services appropriate to those children’s needs” (Foster, 2020)</a:t>
            </a:r>
          </a:p>
          <a:p>
            <a:pPr algn="l"/>
            <a:r>
              <a:rPr lang="en-GB" sz="1600" u="sng">
                <a:highlight>
                  <a:srgbClr val="008080"/>
                </a:highlight>
                <a:latin typeface="Arial Black" panose="020B0A04020102020204" pitchFamily="34" charset="0"/>
                <a:cs typeface="Arial" panose="020B0604020202020204" pitchFamily="34" charset="0"/>
              </a:rPr>
              <a:t>Children and Families Act 2014</a:t>
            </a:r>
          </a:p>
          <a:p>
            <a:pPr algn="l"/>
            <a:r>
              <a:rPr lang="en-GB" sz="1400">
                <a:highlight>
                  <a:srgbClr val="008080"/>
                </a:highlight>
                <a:latin typeface="Arial" panose="020B0604020202020204" pitchFamily="34" charset="0"/>
                <a:cs typeface="Arial" panose="020B0604020202020204" pitchFamily="34" charset="0"/>
              </a:rPr>
              <a:t>“This Act aims to ensure that greater protection is available for children who have been classed as vulnerable. It includes children who may be in foster care and those who are looked after or have additional needs. The Act also ensures that a Education, Health and Care Plan is produced for any child who has been identified as having additional needs” (Johnson, 2019)</a:t>
            </a:r>
          </a:p>
          <a:p>
            <a:pPr algn="l"/>
            <a:r>
              <a:rPr lang="en-GB" sz="1600" b="1" u="sng">
                <a:highlight>
                  <a:srgbClr val="008080"/>
                </a:highlight>
                <a:latin typeface="Arial Black" panose="020B0A04020102020204" pitchFamily="34" charset="0"/>
                <a:cs typeface="Arial" panose="020B0604020202020204" pitchFamily="34" charset="0"/>
              </a:rPr>
              <a:t>The Education Act 2002</a:t>
            </a:r>
          </a:p>
          <a:p>
            <a:pPr algn="l"/>
            <a:r>
              <a:rPr lang="en-GB" sz="1400">
                <a:highlight>
                  <a:srgbClr val="008080"/>
                </a:highlight>
                <a:latin typeface="Arial" panose="020B0604020202020204" pitchFamily="34" charset="0"/>
                <a:cs typeface="Arial" panose="020B0604020202020204" pitchFamily="34" charset="0"/>
              </a:rPr>
              <a:t>“The Education Act 2002 places a duty on educational settings such as schools and colleges to ensure that the safeguarding and welfare of children is paramount to the way in which their setting functions” (Johnson, 2019)</a:t>
            </a:r>
          </a:p>
          <a:p>
            <a:pPr algn="l"/>
            <a:r>
              <a:rPr lang="en-GB" sz="1600" u="sng">
                <a:highlight>
                  <a:srgbClr val="008080"/>
                </a:highlight>
                <a:latin typeface="Arial Black" panose="020B0A04020102020204" pitchFamily="34" charset="0"/>
                <a:cs typeface="Arial" panose="020B0604020202020204" pitchFamily="34" charset="0"/>
              </a:rPr>
              <a:t>Domestic Abuse Act 2021 </a:t>
            </a:r>
          </a:p>
          <a:p>
            <a:pPr algn="l"/>
            <a:r>
              <a:rPr lang="en-GB" sz="1400">
                <a:highlight>
                  <a:srgbClr val="008080"/>
                </a:highlight>
                <a:latin typeface="Arial" panose="020B0604020202020204" pitchFamily="34" charset="0"/>
                <a:cs typeface="Arial" panose="020B0604020202020204" pitchFamily="34" charset="0"/>
              </a:rPr>
              <a:t>This act can “place a duty on local authorities in England to provide accommodation based support to victims of domestic abuse and their children in refuges and other safe accommodation” (GOV.UK,2021)</a:t>
            </a:r>
          </a:p>
          <a:p>
            <a:pPr algn="l"/>
            <a:endParaRPr lang="en-GB" sz="1400" b="1">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A1862A3-D3E0-14D7-B0AA-6B18905C4D62}"/>
              </a:ext>
            </a:extLst>
          </p:cNvPr>
          <p:cNvSpPr>
            <a:spLocks noGrp="1"/>
          </p:cNvSpPr>
          <p:nvPr>
            <p:ph type="sldNum" sz="quarter" idx="12"/>
          </p:nvPr>
        </p:nvSpPr>
        <p:spPr/>
        <p:txBody>
          <a:bodyPr/>
          <a:lstStyle/>
          <a:p>
            <a:fld id="{73B850FF-6169-4056-8077-06FFA93A5366}" type="slidenum">
              <a:rPr lang="en-US" smtClean="0"/>
              <a:pPr/>
              <a:t>10</a:t>
            </a:fld>
            <a:endParaRPr lang="en-GB"/>
          </a:p>
        </p:txBody>
      </p:sp>
    </p:spTree>
    <p:extLst>
      <p:ext uri="{BB962C8B-B14F-4D97-AF65-F5344CB8AC3E}">
        <p14:creationId xmlns:p14="http://schemas.microsoft.com/office/powerpoint/2010/main" val="9991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a:noFill/>
        </p:spPr>
      </p:pic>
      <p:sp>
        <p:nvSpPr>
          <p:cNvPr id="2" name="Title 1">
            <a:extLst>
              <a:ext uri="{FF2B5EF4-FFF2-40B4-BE49-F238E27FC236}">
                <a16:creationId xmlns:a16="http://schemas.microsoft.com/office/drawing/2014/main" id="{F7C7F51A-F58E-FB53-1030-126F601664F8}"/>
              </a:ext>
            </a:extLst>
          </p:cNvPr>
          <p:cNvSpPr>
            <a:spLocks noGrp="1"/>
          </p:cNvSpPr>
          <p:nvPr>
            <p:ph type="title"/>
          </p:nvPr>
        </p:nvSpPr>
        <p:spPr>
          <a:xfrm>
            <a:off x="457200" y="-512657"/>
            <a:ext cx="10515600" cy="1325563"/>
          </a:xfrm>
        </p:spPr>
        <p:txBody>
          <a:bodyPr anchor="b">
            <a:normAutofit/>
          </a:bodyPr>
          <a:lstStyle/>
          <a:p>
            <a:pPr algn="ctr"/>
            <a:r>
              <a:rPr lang="en-GB" sz="2800" u="sng">
                <a:highlight>
                  <a:srgbClr val="008080"/>
                </a:highlight>
                <a:latin typeface="Arial"/>
                <a:ea typeface="+mj-lt"/>
                <a:cs typeface="+mj-lt"/>
              </a:rPr>
              <a:t>Multi-Agency Safeguarding Hub (MASH)</a:t>
            </a:r>
            <a:endParaRPr lang="en-US" sz="2800" u="sng">
              <a:highlight>
                <a:srgbClr val="008080"/>
              </a:highlight>
              <a:latin typeface="Arial"/>
              <a:cs typeface="Arial"/>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sz="half" idx="1"/>
          </p:nvPr>
        </p:nvSpPr>
        <p:spPr>
          <a:xfrm>
            <a:off x="1038188" y="1476375"/>
            <a:ext cx="5181600" cy="4351338"/>
          </a:xfrm>
        </p:spPr>
        <p:txBody>
          <a:bodyPr anchor="t">
            <a:normAutofit/>
          </a:bodyPr>
          <a:lstStyle/>
          <a:p>
            <a:pPr marL="0" indent="0">
              <a:buNone/>
            </a:pPr>
            <a:r>
              <a:rPr lang="en-GB" sz="1600" dirty="0">
                <a:highlight>
                  <a:srgbClr val="008080"/>
                </a:highlight>
                <a:ea typeface="+mn-lt"/>
                <a:cs typeface="+mn-lt"/>
              </a:rPr>
              <a:t>•</a:t>
            </a:r>
            <a:r>
              <a:rPr lang="en-GB" sz="2400" dirty="0">
                <a:highlight>
                  <a:srgbClr val="008080"/>
                </a:highlight>
                <a:latin typeface="Arial"/>
                <a:ea typeface="+mn-lt"/>
                <a:cs typeface="+mn-lt"/>
              </a:rPr>
              <a:t>Social care</a:t>
            </a:r>
            <a:endParaRPr lang="en-GB" sz="2400" dirty="0">
              <a:solidFill>
                <a:srgbClr val="FFFFFF"/>
              </a:solidFill>
              <a:highlight>
                <a:srgbClr val="008080"/>
              </a:highlight>
              <a:latin typeface="Arial"/>
              <a:cs typeface="Arial"/>
            </a:endParaRPr>
          </a:p>
          <a:p>
            <a:pPr marL="0" indent="0">
              <a:buNone/>
            </a:pPr>
            <a:r>
              <a:rPr lang="en-GB" sz="2400" dirty="0">
                <a:highlight>
                  <a:srgbClr val="008080"/>
                </a:highlight>
                <a:latin typeface="Arial"/>
                <a:ea typeface="+mn-lt"/>
                <a:cs typeface="+mn-lt"/>
              </a:rPr>
              <a:t>•Police</a:t>
            </a:r>
            <a:endParaRPr lang="en-GB" sz="2400" dirty="0">
              <a:highlight>
                <a:srgbClr val="008080"/>
              </a:highlight>
              <a:latin typeface="Arial"/>
              <a:cs typeface="Arial"/>
            </a:endParaRPr>
          </a:p>
          <a:p>
            <a:pPr marL="0" indent="0">
              <a:buNone/>
            </a:pPr>
            <a:r>
              <a:rPr lang="en-GB" sz="2400" dirty="0">
                <a:highlight>
                  <a:srgbClr val="009999"/>
                </a:highlight>
                <a:latin typeface="Arial"/>
                <a:ea typeface="+mn-lt"/>
                <a:cs typeface="+mn-lt"/>
              </a:rPr>
              <a:t>•Health</a:t>
            </a:r>
            <a:endParaRPr lang="en-GB" sz="2400" dirty="0">
              <a:highlight>
                <a:srgbClr val="009999"/>
              </a:highlight>
              <a:latin typeface="Arial"/>
              <a:cs typeface="Arial"/>
            </a:endParaRPr>
          </a:p>
          <a:p>
            <a:pPr marL="0" indent="0">
              <a:buNone/>
            </a:pPr>
            <a:r>
              <a:rPr lang="en-GB" sz="2400" dirty="0">
                <a:highlight>
                  <a:srgbClr val="009999"/>
                </a:highlight>
                <a:latin typeface="Arial"/>
                <a:ea typeface="+mn-lt"/>
                <a:cs typeface="+mn-lt"/>
              </a:rPr>
              <a:t>•Education</a:t>
            </a:r>
            <a:endParaRPr lang="en-GB" sz="2400" dirty="0">
              <a:highlight>
                <a:srgbClr val="009999"/>
              </a:highlight>
              <a:latin typeface="Arial"/>
              <a:cs typeface="Arial"/>
            </a:endParaRPr>
          </a:p>
          <a:p>
            <a:endParaRPr lang="en-GB" sz="2200">
              <a:solidFill>
                <a:srgbClr val="FFFFFF"/>
              </a:solidFill>
            </a:endParaRPr>
          </a:p>
          <a:p>
            <a:endParaRPr lang="en-GB" sz="2200">
              <a:solidFill>
                <a:srgbClr val="FFFFFF"/>
              </a:solidFill>
            </a:endParaRPr>
          </a:p>
          <a:p>
            <a:endParaRPr lang="en-GB" sz="2200">
              <a:solidFill>
                <a:srgbClr val="FFFFFF"/>
              </a:solidFill>
            </a:endParaRPr>
          </a:p>
        </p:txBody>
      </p:sp>
      <p:sp>
        <p:nvSpPr>
          <p:cNvPr id="5" name="Content Placeholder 4">
            <a:extLst>
              <a:ext uri="{FF2B5EF4-FFF2-40B4-BE49-F238E27FC236}">
                <a16:creationId xmlns:a16="http://schemas.microsoft.com/office/drawing/2014/main" id="{00F87305-6C27-6CFD-B2D8-BF5B9D92DFF8}"/>
              </a:ext>
            </a:extLst>
          </p:cNvPr>
          <p:cNvSpPr>
            <a:spLocks noGrp="1"/>
          </p:cNvSpPr>
          <p:nvPr>
            <p:ph sz="half" idx="2"/>
          </p:nvPr>
        </p:nvSpPr>
        <p:spPr>
          <a:xfrm>
            <a:off x="6352117" y="1476375"/>
            <a:ext cx="5181600" cy="4351338"/>
          </a:xfrm>
          <a:noFill/>
        </p:spPr>
        <p:txBody>
          <a:bodyPr vert="horz" lIns="91440" tIns="45720" rIns="91440" bIns="45720" rtlCol="0" anchor="t">
            <a:normAutofit/>
          </a:bodyPr>
          <a:lstStyle/>
          <a:p>
            <a:pPr marL="0" indent="0">
              <a:buNone/>
            </a:pPr>
            <a:r>
              <a:rPr lang="en-GB">
                <a:highlight>
                  <a:srgbClr val="008080"/>
                </a:highlight>
                <a:latin typeface="Arial"/>
                <a:ea typeface="+mn-lt"/>
                <a:cs typeface="+mn-lt"/>
              </a:rPr>
              <a:t>•</a:t>
            </a:r>
            <a:r>
              <a:rPr lang="en-GB" sz="2400">
                <a:highlight>
                  <a:srgbClr val="008080"/>
                </a:highlight>
                <a:latin typeface="Arial"/>
                <a:ea typeface="+mn-lt"/>
                <a:cs typeface="+mn-lt"/>
              </a:rPr>
              <a:t>These are involved in safeguarding and protecting the family. Referral made due to domestic abuse.</a:t>
            </a:r>
            <a:endParaRPr lang="en-GB" sz="2400">
              <a:highlight>
                <a:srgbClr val="008080"/>
              </a:highlight>
              <a:latin typeface="Arial"/>
              <a:ea typeface="+mn-lt"/>
              <a:cs typeface="Arial"/>
            </a:endParaRPr>
          </a:p>
          <a:p>
            <a:pPr marL="0" indent="0">
              <a:buNone/>
            </a:pPr>
            <a:endParaRPr lang="en-GB" sz="2400">
              <a:highlight>
                <a:srgbClr val="008080"/>
              </a:highlight>
              <a:latin typeface="Arial"/>
              <a:ea typeface="+mn-lt"/>
              <a:cs typeface="Arial"/>
            </a:endParaRPr>
          </a:p>
          <a:p>
            <a:pPr marL="0" indent="0">
              <a:buNone/>
            </a:pPr>
            <a:endParaRPr lang="en-GB" sz="2400">
              <a:highlight>
                <a:srgbClr val="008080"/>
              </a:highlight>
              <a:latin typeface="Arial"/>
              <a:ea typeface="+mn-lt"/>
              <a:cs typeface="+mn-lt"/>
            </a:endParaRPr>
          </a:p>
          <a:p>
            <a:pPr marL="0" indent="0">
              <a:buNone/>
            </a:pPr>
            <a:r>
              <a:rPr lang="en-GB" b="1">
                <a:highlight>
                  <a:srgbClr val="008080"/>
                </a:highlight>
                <a:latin typeface="Arial"/>
                <a:ea typeface="+mn-lt"/>
                <a:cs typeface="+mn-lt"/>
              </a:rPr>
              <a:t> Children Act 1989</a:t>
            </a:r>
            <a:endParaRPr lang="en-GB" b="1">
              <a:highlight>
                <a:srgbClr val="008080"/>
              </a:highlight>
              <a:latin typeface="Arial"/>
              <a:ea typeface="+mn-lt"/>
              <a:cs typeface="Arial"/>
            </a:endParaRPr>
          </a:p>
          <a:p>
            <a:endParaRPr lang="en-GB"/>
          </a:p>
        </p:txBody>
      </p:sp>
      <p:sp>
        <p:nvSpPr>
          <p:cNvPr id="7" name="TextBox 1">
            <a:extLst>
              <a:ext uri="{FF2B5EF4-FFF2-40B4-BE49-F238E27FC236}">
                <a16:creationId xmlns:a16="http://schemas.microsoft.com/office/drawing/2014/main" id="{061FE904-583E-30C1-A288-74DC53529BE7}"/>
              </a:ext>
            </a:extLst>
          </p:cNvPr>
          <p:cNvSpPr txBox="1"/>
          <p:nvPr/>
        </p:nvSpPr>
        <p:spPr>
          <a:xfrm>
            <a:off x="995938" y="3652189"/>
            <a:ext cx="2063578" cy="276999"/>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a:solidFill>
                  <a:schemeClr val="bg1"/>
                </a:solidFill>
                <a:highlight>
                  <a:srgbClr val="008080"/>
                </a:highlight>
                <a:latin typeface="Arial"/>
                <a:ea typeface="+mn-lt"/>
                <a:cs typeface="+mn-lt"/>
              </a:rPr>
              <a:t>(Council, n.d.)</a:t>
            </a:r>
            <a:endParaRPr lang="en-GB" sz="1200">
              <a:solidFill>
                <a:schemeClr val="bg1"/>
              </a:solidFill>
              <a:highlight>
                <a:srgbClr val="008080"/>
              </a:highlight>
              <a:latin typeface="Arial"/>
            </a:endParaRPr>
          </a:p>
        </p:txBody>
      </p:sp>
      <p:sp>
        <p:nvSpPr>
          <p:cNvPr id="6" name="Slide Number Placeholder 5">
            <a:extLst>
              <a:ext uri="{FF2B5EF4-FFF2-40B4-BE49-F238E27FC236}">
                <a16:creationId xmlns:a16="http://schemas.microsoft.com/office/drawing/2014/main" id="{416BFC2F-79C8-3B55-7520-38B2388343DD}"/>
              </a:ext>
            </a:extLst>
          </p:cNvPr>
          <p:cNvSpPr>
            <a:spLocks noGrp="1"/>
          </p:cNvSpPr>
          <p:nvPr>
            <p:ph type="sldNum" sz="quarter" idx="12"/>
          </p:nvPr>
        </p:nvSpPr>
        <p:spPr/>
        <p:txBody>
          <a:bodyPr/>
          <a:lstStyle/>
          <a:p>
            <a:fld id="{73B850FF-6169-4056-8077-06FFA93A5366}" type="slidenum">
              <a:rPr lang="en-US" smtClean="0"/>
              <a:t>11</a:t>
            </a:fld>
            <a:endParaRPr lang="en-GB"/>
          </a:p>
        </p:txBody>
      </p:sp>
    </p:spTree>
    <p:extLst>
      <p:ext uri="{BB962C8B-B14F-4D97-AF65-F5344CB8AC3E}">
        <p14:creationId xmlns:p14="http://schemas.microsoft.com/office/powerpoint/2010/main" val="98396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073F66-6396-4723-028F-9F76B56BEF86}"/>
              </a:ext>
            </a:extLst>
          </p:cNvPr>
          <p:cNvPicPr>
            <a:picLocks noChangeAspect="1"/>
          </p:cNvPicPr>
          <p:nvPr/>
        </p:nvPicPr>
        <p:blipFill>
          <a:blip r:embed="rId2"/>
          <a:stretch>
            <a:fillRect/>
          </a:stretch>
        </p:blipFill>
        <p:spPr>
          <a:xfrm>
            <a:off x="-61993" y="0"/>
            <a:ext cx="12192000" cy="6857999"/>
          </a:xfrm>
          <a:prstGeom prst="rect">
            <a:avLst/>
          </a:prstGeom>
        </p:spPr>
      </p:pic>
      <p:pic>
        <p:nvPicPr>
          <p:cNvPr id="5" name="Picture 5" descr="A sign on a brick wall&#10;&#10;Description automatically generated">
            <a:extLst>
              <a:ext uri="{FF2B5EF4-FFF2-40B4-BE49-F238E27FC236}">
                <a16:creationId xmlns:a16="http://schemas.microsoft.com/office/drawing/2014/main" id="{3A81B61A-CF34-3443-58F8-202926A7FDA1}"/>
              </a:ext>
            </a:extLst>
          </p:cNvPr>
          <p:cNvPicPr>
            <a:picLocks noChangeAspect="1"/>
          </p:cNvPicPr>
          <p:nvPr/>
        </p:nvPicPr>
        <p:blipFill>
          <a:blip r:embed="rId3"/>
          <a:stretch>
            <a:fillRect/>
          </a:stretch>
        </p:blipFill>
        <p:spPr>
          <a:xfrm>
            <a:off x="413531" y="1672376"/>
            <a:ext cx="4148868" cy="2767887"/>
          </a:xfrm>
          <a:prstGeom prst="rect">
            <a:avLst/>
          </a:prstGeom>
        </p:spPr>
      </p:pic>
      <p:sp>
        <p:nvSpPr>
          <p:cNvPr id="3" name="Content Placeholder 2">
            <a:extLst>
              <a:ext uri="{FF2B5EF4-FFF2-40B4-BE49-F238E27FC236}">
                <a16:creationId xmlns:a16="http://schemas.microsoft.com/office/drawing/2014/main" id="{52D33C83-27A4-F9BC-760C-C988EAEBF491}"/>
              </a:ext>
            </a:extLst>
          </p:cNvPr>
          <p:cNvSpPr>
            <a:spLocks noGrp="1"/>
          </p:cNvSpPr>
          <p:nvPr>
            <p:ph idx="1"/>
          </p:nvPr>
        </p:nvSpPr>
        <p:spPr>
          <a:xfrm>
            <a:off x="4798925" y="1714988"/>
            <a:ext cx="6839579" cy="4195763"/>
          </a:xfrm>
        </p:spPr>
        <p:txBody>
          <a:bodyPr vert="horz" lIns="91440" tIns="45720" rIns="91440" bIns="45720" rtlCol="0" anchor="t">
            <a:normAutofit fontScale="92500" lnSpcReduction="10000"/>
          </a:bodyPr>
          <a:lstStyle/>
          <a:p>
            <a:pPr>
              <a:buClr>
                <a:schemeClr val="bg1"/>
              </a:buClr>
            </a:pPr>
            <a:r>
              <a:rPr lang="en-GB">
                <a:highlight>
                  <a:srgbClr val="008080"/>
                </a:highlight>
                <a:ea typeface="+mn-lt"/>
                <a:cs typeface="+mn-lt"/>
              </a:rPr>
              <a:t>1.3 </a:t>
            </a:r>
            <a:r>
              <a:rPr lang="en-GB" b="1">
                <a:highlight>
                  <a:srgbClr val="008080"/>
                </a:highlight>
                <a:ea typeface="+mn-lt"/>
                <a:cs typeface="+mn-lt"/>
              </a:rPr>
              <a:t>Prevent</a:t>
            </a:r>
            <a:r>
              <a:rPr lang="en-GB">
                <a:highlight>
                  <a:srgbClr val="008080"/>
                </a:highlight>
                <a:ea typeface="+mn-lt"/>
                <a:cs typeface="+mn-lt"/>
              </a:rPr>
              <a:t> children and young people from offending, engage victims, </a:t>
            </a:r>
            <a:r>
              <a:rPr lang="en-GB" b="1">
                <a:highlight>
                  <a:srgbClr val="008080"/>
                </a:highlight>
                <a:ea typeface="+mn-lt"/>
                <a:cs typeface="+mn-lt"/>
              </a:rPr>
              <a:t>Encourage Positive life choices </a:t>
            </a:r>
            <a:r>
              <a:rPr lang="en-GB">
                <a:highlight>
                  <a:srgbClr val="008080"/>
                </a:highlight>
                <a:ea typeface="+mn-lt"/>
                <a:cs typeface="+mn-lt"/>
              </a:rPr>
              <a:t>and</a:t>
            </a:r>
            <a:r>
              <a:rPr lang="en-GB" b="1">
                <a:highlight>
                  <a:srgbClr val="008080"/>
                </a:highlight>
                <a:ea typeface="+mn-lt"/>
                <a:cs typeface="+mn-lt"/>
              </a:rPr>
              <a:t>  </a:t>
            </a:r>
            <a:r>
              <a:rPr lang="en-GB">
                <a:highlight>
                  <a:srgbClr val="008080"/>
                </a:highlight>
                <a:ea typeface="+mn-lt"/>
                <a:cs typeface="+mn-lt"/>
              </a:rPr>
              <a:t>maximise</a:t>
            </a:r>
            <a:r>
              <a:rPr lang="en-GB" b="1">
                <a:highlight>
                  <a:srgbClr val="008080"/>
                </a:highlight>
                <a:ea typeface="+mn-lt"/>
                <a:cs typeface="+mn-lt"/>
              </a:rPr>
              <a:t> the potential </a:t>
            </a:r>
            <a:r>
              <a:rPr lang="en-GB">
                <a:highlight>
                  <a:srgbClr val="008080"/>
                </a:highlight>
                <a:ea typeface="+mn-lt"/>
                <a:cs typeface="+mn-lt"/>
              </a:rPr>
              <a:t>for children and young people </a:t>
            </a:r>
            <a:endParaRPr lang="en-GB">
              <a:highlight>
                <a:srgbClr val="008080"/>
              </a:highlight>
            </a:endParaRPr>
          </a:p>
          <a:p>
            <a:pPr>
              <a:buClr>
                <a:schemeClr val="bg1"/>
              </a:buClr>
            </a:pPr>
            <a:r>
              <a:rPr lang="en-GB">
                <a:highlight>
                  <a:srgbClr val="008080"/>
                </a:highlight>
                <a:ea typeface="+mn-lt"/>
                <a:cs typeface="+mn-lt"/>
              </a:rPr>
              <a:t>7.1  prevention team working. (relates to two young boys)</a:t>
            </a:r>
            <a:endParaRPr lang="en-GB">
              <a:highlight>
                <a:srgbClr val="008080"/>
              </a:highlight>
            </a:endParaRPr>
          </a:p>
          <a:p>
            <a:pPr>
              <a:buClr>
                <a:schemeClr val="bg1"/>
              </a:buClr>
            </a:pPr>
            <a:r>
              <a:rPr lang="en-GB">
                <a:highlight>
                  <a:srgbClr val="008080"/>
                </a:highlight>
                <a:ea typeface="+mn-lt"/>
                <a:cs typeface="+mn-lt"/>
              </a:rPr>
              <a:t>Youth Crime prevention programs. Which involves anti-social behaviours</a:t>
            </a:r>
            <a:r>
              <a:rPr lang="en-GB" sz="1300">
                <a:highlight>
                  <a:srgbClr val="008080"/>
                </a:highlight>
                <a:ea typeface="+mn-lt"/>
                <a:cs typeface="+mn-lt"/>
              </a:rPr>
              <a:t>. (Wikipedia, 2020)</a:t>
            </a:r>
            <a:endParaRPr lang="en-GB" sz="1300">
              <a:highlight>
                <a:srgbClr val="008080"/>
              </a:highlight>
            </a:endParaRPr>
          </a:p>
          <a:p>
            <a:endParaRPr lang="en-GB"/>
          </a:p>
        </p:txBody>
      </p:sp>
      <p:sp>
        <p:nvSpPr>
          <p:cNvPr id="2" name="Title 1">
            <a:extLst>
              <a:ext uri="{FF2B5EF4-FFF2-40B4-BE49-F238E27FC236}">
                <a16:creationId xmlns:a16="http://schemas.microsoft.com/office/drawing/2014/main" id="{91F7AD1A-1E5A-1E95-8D07-8A69D79C1204}"/>
              </a:ext>
            </a:extLst>
          </p:cNvPr>
          <p:cNvSpPr>
            <a:spLocks noGrp="1"/>
          </p:cNvSpPr>
          <p:nvPr>
            <p:ph type="title"/>
          </p:nvPr>
        </p:nvSpPr>
        <p:spPr>
          <a:xfrm>
            <a:off x="838200" y="154984"/>
            <a:ext cx="10515600" cy="1822090"/>
          </a:xfrm>
        </p:spPr>
        <p:txBody>
          <a:bodyPr>
            <a:normAutofit/>
          </a:bodyPr>
          <a:lstStyle/>
          <a:p>
            <a:pPr algn="ctr"/>
            <a:r>
              <a:rPr lang="en-GB" sz="2800" u="sng">
                <a:highlight>
                  <a:srgbClr val="008080"/>
                </a:highlight>
                <a:latin typeface="Arial"/>
                <a:ea typeface="+mj-lt"/>
                <a:cs typeface="+mj-lt"/>
              </a:rPr>
              <a:t>Youth Offending Team (YOT) </a:t>
            </a:r>
            <a:endParaRPr lang="en-US" sz="2800" u="sng">
              <a:highlight>
                <a:srgbClr val="008080"/>
              </a:highlight>
              <a:latin typeface="Arial"/>
              <a:cs typeface="Arial"/>
            </a:endParaRPr>
          </a:p>
          <a:p>
            <a:pPr algn="ctr"/>
            <a:r>
              <a:rPr lang="en-GB" sz="2800" u="sng">
                <a:highlight>
                  <a:srgbClr val="008080"/>
                </a:highlight>
                <a:latin typeface="Arial"/>
                <a:ea typeface="+mj-lt"/>
                <a:cs typeface="+mj-lt"/>
              </a:rPr>
              <a:t>requirements of the crime and disorder Act 1998. Complies with statutory </a:t>
            </a:r>
            <a:endParaRPr lang="en-GB" sz="2800" u="sng">
              <a:highlight>
                <a:srgbClr val="008080"/>
              </a:highlight>
              <a:latin typeface="Arial"/>
              <a:cs typeface="Arial"/>
            </a:endParaRPr>
          </a:p>
          <a:p>
            <a:endParaRPr lang="en-GB"/>
          </a:p>
        </p:txBody>
      </p:sp>
      <p:sp>
        <p:nvSpPr>
          <p:cNvPr id="10" name="TextBox 9">
            <a:extLst>
              <a:ext uri="{FF2B5EF4-FFF2-40B4-BE49-F238E27FC236}">
                <a16:creationId xmlns:a16="http://schemas.microsoft.com/office/drawing/2014/main" id="{B66A0A73-E400-03E8-0D0A-A04B45D653D2}"/>
              </a:ext>
            </a:extLst>
          </p:cNvPr>
          <p:cNvSpPr txBox="1"/>
          <p:nvPr/>
        </p:nvSpPr>
        <p:spPr>
          <a:xfrm>
            <a:off x="424389" y="4440263"/>
            <a:ext cx="2922508" cy="246221"/>
          </a:xfrm>
          <a:prstGeom prst="rect">
            <a:avLst/>
          </a:prstGeom>
          <a:noFill/>
        </p:spPr>
        <p:txBody>
          <a:bodyPr wrap="square">
            <a:spAutoFit/>
          </a:bodyPr>
          <a:lstStyle/>
          <a:p>
            <a:r>
              <a:rPr lang="en-GB" sz="1000" b="0" i="0">
                <a:solidFill>
                  <a:srgbClr val="000000"/>
                </a:solidFill>
                <a:effectLst/>
                <a:latin typeface="Arial" panose="020B0604020202020204" pitchFamily="34" charset="0"/>
                <a:cs typeface="Arial" panose="020B0604020202020204" pitchFamily="34" charset="0"/>
              </a:rPr>
              <a:t>(youth offending team- Google Search, 2022)</a:t>
            </a:r>
            <a:endParaRPr lang="en-GB" sz="100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3F769AE-E153-0BD6-248C-0DC9CBE91F12}"/>
              </a:ext>
            </a:extLst>
          </p:cNvPr>
          <p:cNvSpPr>
            <a:spLocks noGrp="1"/>
          </p:cNvSpPr>
          <p:nvPr>
            <p:ph type="sldNum" sz="quarter" idx="12"/>
          </p:nvPr>
        </p:nvSpPr>
        <p:spPr/>
        <p:txBody>
          <a:bodyPr/>
          <a:lstStyle/>
          <a:p>
            <a:fld id="{73B850FF-6169-4056-8077-06FFA93A5366}" type="slidenum">
              <a:rPr lang="en-US" smtClean="0"/>
              <a:t>12</a:t>
            </a:fld>
            <a:endParaRPr lang="en-GB"/>
          </a:p>
        </p:txBody>
      </p:sp>
    </p:spTree>
    <p:extLst>
      <p:ext uri="{BB962C8B-B14F-4D97-AF65-F5344CB8AC3E}">
        <p14:creationId xmlns:p14="http://schemas.microsoft.com/office/powerpoint/2010/main" val="467124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9"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0"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2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2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ED7B3-03F0-DB62-4BE5-255E4D0740E6}"/>
              </a:ext>
            </a:extLst>
          </p:cNvPr>
          <p:cNvPicPr>
            <a:picLocks noChangeAspect="1"/>
          </p:cNvPicPr>
          <p:nvPr/>
        </p:nvPicPr>
        <p:blipFill>
          <a:blip r:embed="rId4"/>
          <a:stretch>
            <a:fillRect/>
          </a:stretch>
        </p:blipFill>
        <p:spPr>
          <a:xfrm>
            <a:off x="0" y="1"/>
            <a:ext cx="12192000" cy="6857999"/>
          </a:xfrm>
          <a:prstGeom prst="rect">
            <a:avLst/>
          </a:prstGeom>
        </p:spPr>
      </p:pic>
      <p:pic>
        <p:nvPicPr>
          <p:cNvPr id="3" name="Picture 3" descr="Graphical user interface, text, application&#10;&#10;Description automatically generated">
            <a:extLst>
              <a:ext uri="{FF2B5EF4-FFF2-40B4-BE49-F238E27FC236}">
                <a16:creationId xmlns:a16="http://schemas.microsoft.com/office/drawing/2014/main" id="{2471B163-7E98-00E1-6D5C-D95C694FA107}"/>
              </a:ext>
            </a:extLst>
          </p:cNvPr>
          <p:cNvPicPr>
            <a:picLocks noChangeAspect="1"/>
          </p:cNvPicPr>
          <p:nvPr/>
        </p:nvPicPr>
        <p:blipFill>
          <a:blip r:embed="rId5"/>
          <a:stretch>
            <a:fillRect/>
          </a:stretch>
        </p:blipFill>
        <p:spPr>
          <a:xfrm>
            <a:off x="2146215" y="1799156"/>
            <a:ext cx="7919934" cy="4732965"/>
          </a:xfrm>
          <a:prstGeom prst="rect">
            <a:avLst/>
          </a:prstGeom>
        </p:spPr>
      </p:pic>
      <p:sp>
        <p:nvSpPr>
          <p:cNvPr id="4" name="TextBox 3">
            <a:extLst>
              <a:ext uri="{FF2B5EF4-FFF2-40B4-BE49-F238E27FC236}">
                <a16:creationId xmlns:a16="http://schemas.microsoft.com/office/drawing/2014/main" id="{D53E717C-2A07-655F-08E1-E418A8356179}"/>
              </a:ext>
            </a:extLst>
          </p:cNvPr>
          <p:cNvSpPr txBox="1"/>
          <p:nvPr/>
        </p:nvSpPr>
        <p:spPr>
          <a:xfrm>
            <a:off x="4759931" y="5797618"/>
            <a:ext cx="4952681" cy="73450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Aft>
                <a:spcPts val="600"/>
              </a:spcAft>
              <a:buClr>
                <a:schemeClr val="accent1"/>
              </a:buClr>
            </a:pPr>
            <a:r>
              <a:rPr lang="en-US" sz="1200">
                <a:solidFill>
                  <a:schemeClr val="tx2"/>
                </a:solidFill>
              </a:rPr>
              <a:t>(Cambridge Council for Voluntary Service, 2014)</a:t>
            </a:r>
          </a:p>
          <a:p>
            <a:pPr indent="-228600">
              <a:lnSpc>
                <a:spcPct val="110000"/>
              </a:lnSpc>
              <a:spcAft>
                <a:spcPts val="600"/>
              </a:spcAft>
              <a:buClr>
                <a:schemeClr val="accent1"/>
              </a:buClr>
              <a:buFont typeface="Arial" panose="020B0604020202020204" pitchFamily="34" charset="0"/>
              <a:buChar char="•"/>
            </a:pPr>
            <a:endParaRPr lang="en-US">
              <a:solidFill>
                <a:schemeClr val="tx2"/>
              </a:solidFill>
            </a:endParaRPr>
          </a:p>
        </p:txBody>
      </p:sp>
      <p:sp>
        <p:nvSpPr>
          <p:cNvPr id="2" name="Title 1">
            <a:extLst>
              <a:ext uri="{FF2B5EF4-FFF2-40B4-BE49-F238E27FC236}">
                <a16:creationId xmlns:a16="http://schemas.microsoft.com/office/drawing/2014/main" id="{31A3AC43-1344-6883-94E5-E26C168A6612}"/>
              </a:ext>
            </a:extLst>
          </p:cNvPr>
          <p:cNvSpPr>
            <a:spLocks noGrp="1"/>
          </p:cNvSpPr>
          <p:nvPr>
            <p:ph type="title"/>
          </p:nvPr>
        </p:nvSpPr>
        <p:spPr>
          <a:xfrm>
            <a:off x="1412384" y="187746"/>
            <a:ext cx="8166315" cy="1664573"/>
          </a:xfrm>
        </p:spPr>
        <p:txBody>
          <a:bodyPr vert="horz" lIns="91440" tIns="45720" rIns="91440" bIns="45720" rtlCol="0" anchor="ctr">
            <a:normAutofit/>
          </a:bodyPr>
          <a:lstStyle/>
          <a:p>
            <a:pPr algn="ctr">
              <a:lnSpc>
                <a:spcPct val="90000"/>
              </a:lnSpc>
            </a:pPr>
            <a:r>
              <a:rPr lang="en-US" sz="3400" u="sng">
                <a:highlight>
                  <a:srgbClr val="008080"/>
                </a:highlight>
              </a:rPr>
              <a:t>Anti-Social Behavior, Crime and Policing Act 2014</a:t>
            </a:r>
          </a:p>
        </p:txBody>
      </p:sp>
      <p:sp>
        <p:nvSpPr>
          <p:cNvPr id="6" name="Slide Number Placeholder 5">
            <a:extLst>
              <a:ext uri="{FF2B5EF4-FFF2-40B4-BE49-F238E27FC236}">
                <a16:creationId xmlns:a16="http://schemas.microsoft.com/office/drawing/2014/main" id="{BD00318A-48AF-86DB-6687-4CFFAB6B99D6}"/>
              </a:ext>
            </a:extLst>
          </p:cNvPr>
          <p:cNvSpPr>
            <a:spLocks noGrp="1"/>
          </p:cNvSpPr>
          <p:nvPr>
            <p:ph type="sldNum" sz="quarter" idx="12"/>
          </p:nvPr>
        </p:nvSpPr>
        <p:spPr/>
        <p:txBody>
          <a:bodyPr/>
          <a:lstStyle/>
          <a:p>
            <a:fld id="{73B850FF-6169-4056-8077-06FFA93A5366}" type="slidenum">
              <a:rPr lang="en-US" smtClean="0"/>
              <a:t>13</a:t>
            </a:fld>
            <a:endParaRPr lang="en-GB"/>
          </a:p>
        </p:txBody>
      </p:sp>
    </p:spTree>
    <p:extLst>
      <p:ext uri="{BB962C8B-B14F-4D97-AF65-F5344CB8AC3E}">
        <p14:creationId xmlns:p14="http://schemas.microsoft.com/office/powerpoint/2010/main" val="3876415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9"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0"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2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2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ED7B3-03F0-DB62-4BE5-255E4D0740E6}"/>
              </a:ext>
            </a:extLst>
          </p:cNvPr>
          <p:cNvPicPr>
            <a:picLocks noChangeAspect="1"/>
          </p:cNvPicPr>
          <p:nvPr/>
        </p:nvPicPr>
        <p:blipFill>
          <a:blip r:embed="rId4"/>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31A3AC43-1344-6883-94E5-E26C168A6612}"/>
              </a:ext>
            </a:extLst>
          </p:cNvPr>
          <p:cNvSpPr>
            <a:spLocks noGrp="1"/>
          </p:cNvSpPr>
          <p:nvPr>
            <p:ph type="title"/>
          </p:nvPr>
        </p:nvSpPr>
        <p:spPr>
          <a:xfrm>
            <a:off x="2009627" y="2395"/>
            <a:ext cx="8166315" cy="1664573"/>
          </a:xfrm>
        </p:spPr>
        <p:txBody>
          <a:bodyPr vert="horz" lIns="91440" tIns="45720" rIns="91440" bIns="45720" rtlCol="0" anchor="ctr">
            <a:normAutofit/>
          </a:bodyPr>
          <a:lstStyle/>
          <a:p>
            <a:pPr algn="ctr">
              <a:lnSpc>
                <a:spcPct val="90000"/>
              </a:lnSpc>
            </a:pPr>
            <a:r>
              <a:rPr lang="en-US" sz="3400" u="sng">
                <a:highlight>
                  <a:srgbClr val="008080"/>
                </a:highlight>
                <a:latin typeface="Arial"/>
                <a:ea typeface="+mj-lt"/>
                <a:cs typeface="+mj-lt"/>
              </a:rPr>
              <a:t>Conclusion</a:t>
            </a:r>
          </a:p>
        </p:txBody>
      </p:sp>
      <p:sp>
        <p:nvSpPr>
          <p:cNvPr id="6" name="Slide Number Placeholder 5">
            <a:extLst>
              <a:ext uri="{FF2B5EF4-FFF2-40B4-BE49-F238E27FC236}">
                <a16:creationId xmlns:a16="http://schemas.microsoft.com/office/drawing/2014/main" id="{8AEB7858-BA87-3722-D5EA-C0B4D09E85F4}"/>
              </a:ext>
            </a:extLst>
          </p:cNvPr>
          <p:cNvSpPr>
            <a:spLocks noGrp="1"/>
          </p:cNvSpPr>
          <p:nvPr>
            <p:ph type="sldNum" sz="quarter" idx="12"/>
          </p:nvPr>
        </p:nvSpPr>
        <p:spPr/>
        <p:txBody>
          <a:bodyPr/>
          <a:lstStyle/>
          <a:p>
            <a:fld id="{73B850FF-6169-4056-8077-06FFA93A5366}" type="slidenum">
              <a:rPr lang="en-US" smtClean="0"/>
              <a:t>14</a:t>
            </a:fld>
            <a:endParaRPr lang="en-GB"/>
          </a:p>
        </p:txBody>
      </p:sp>
      <p:sp>
        <p:nvSpPr>
          <p:cNvPr id="11" name="Content Placeholder 2">
            <a:extLst>
              <a:ext uri="{FF2B5EF4-FFF2-40B4-BE49-F238E27FC236}">
                <a16:creationId xmlns:a16="http://schemas.microsoft.com/office/drawing/2014/main" id="{6816F877-8115-905E-555E-36EAC609C1FD}"/>
              </a:ext>
            </a:extLst>
          </p:cNvPr>
          <p:cNvSpPr txBox="1">
            <a:spLocks/>
          </p:cNvSpPr>
          <p:nvPr/>
        </p:nvSpPr>
        <p:spPr>
          <a:xfrm>
            <a:off x="240721" y="997287"/>
            <a:ext cx="10841729" cy="5691005"/>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highlight>
                <a:srgbClr val="008080"/>
              </a:highlight>
              <a:latin typeface="Avenir Next LT Pro"/>
              <a:cs typeface="Arial"/>
            </a:endParaRPr>
          </a:p>
        </p:txBody>
      </p:sp>
      <p:sp>
        <p:nvSpPr>
          <p:cNvPr id="3" name="TextBox 2">
            <a:extLst>
              <a:ext uri="{FF2B5EF4-FFF2-40B4-BE49-F238E27FC236}">
                <a16:creationId xmlns:a16="http://schemas.microsoft.com/office/drawing/2014/main" id="{1ED0E62A-2BC5-DD2A-33B2-53453118FA7F}"/>
              </a:ext>
            </a:extLst>
          </p:cNvPr>
          <p:cNvSpPr txBox="1"/>
          <p:nvPr/>
        </p:nvSpPr>
        <p:spPr>
          <a:xfrm>
            <a:off x="589745" y="1243525"/>
            <a:ext cx="11312104"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solidFill>
                  <a:schemeClr val="bg1"/>
                </a:solidFill>
                <a:highlight>
                  <a:srgbClr val="008080"/>
                </a:highlight>
                <a:latin typeface="Arial"/>
                <a:cs typeface="Arial"/>
              </a:rPr>
              <a:t>After reviewing the case study there were several factors to consider within the family setting, which involved multi-agencies​. Even though the family didn’t meet the requirements or had any recommendations given, we feel as a team there should be:</a:t>
            </a:r>
            <a:endParaRPr lang="en-US" sz="2200">
              <a:solidFill>
                <a:schemeClr val="bg1"/>
              </a:solidFill>
              <a:highlight>
                <a:srgbClr val="008080"/>
              </a:highlight>
              <a:latin typeface="Arial"/>
              <a:cs typeface="Arial"/>
            </a:endParaRP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For mom to understand the importance of working with other professionals to meet the needs of her family</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Understanding the impact that domestic violence has on her and her son's emotional wellbeing.</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Support services to work with boys because of traumas, to prevent any issues in their adulthood.</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We feel like these recommendations, will support the family to build a closer bond as well as promoting their health and wellbeing.</a:t>
            </a:r>
          </a:p>
          <a:p>
            <a:endParaRPr lang="en-GB" sz="2000">
              <a:solidFill>
                <a:schemeClr val="bg1"/>
              </a:solidFill>
              <a:highlight>
                <a:srgbClr val="008080"/>
              </a:highlight>
              <a:latin typeface="Arial"/>
              <a:cs typeface="Arial"/>
            </a:endParaRPr>
          </a:p>
        </p:txBody>
      </p:sp>
    </p:spTree>
    <p:extLst>
      <p:ext uri="{BB962C8B-B14F-4D97-AF65-F5344CB8AC3E}">
        <p14:creationId xmlns:p14="http://schemas.microsoft.com/office/powerpoint/2010/main" val="2427464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5272"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996275" y="156477"/>
            <a:ext cx="10190071" cy="676643"/>
          </a:xfrm>
        </p:spPr>
        <p:txBody>
          <a:bodyPr anchor="b">
            <a:normAutofit/>
          </a:bodyPr>
          <a:lstStyle/>
          <a:p>
            <a:r>
              <a:rPr lang="en-GB" sz="2800" u="sng">
                <a:solidFill>
                  <a:srgbClr val="FFFFFF"/>
                </a:solidFill>
                <a:highlight>
                  <a:srgbClr val="008080"/>
                </a:highlight>
                <a:latin typeface="Arial"/>
                <a:cs typeface="Arial"/>
              </a:rPr>
              <a:t>References</a:t>
            </a: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56056" y="544960"/>
            <a:ext cx="11805919" cy="6047261"/>
          </a:xfrm>
        </p:spPr>
        <p:txBody>
          <a:bodyPr vert="horz" lIns="91440" tIns="45720" rIns="91440" bIns="45720" rtlCol="0" anchor="t">
            <a:noAutofit/>
          </a:bodyPr>
          <a:lstStyle/>
          <a:p>
            <a:pPr marL="342900" indent="-342900" algn="l">
              <a:buClr>
                <a:schemeClr val="bg1"/>
              </a:buClr>
              <a:buFont typeface="Arial" panose="020B0604020202020204" pitchFamily="34" charset="0"/>
              <a:buChar char="•"/>
            </a:pPr>
            <a:endParaRPr lang="en-GB" sz="1600">
              <a:highlight>
                <a:srgbClr val="008080"/>
              </a:highlight>
              <a:latin typeface="Arial" panose="020B0604020202020204" pitchFamily="34" charset="0"/>
              <a:cs typeface="Arial" panose="020B0604020202020204" pitchFamily="34" charset="0"/>
            </a:endParaRPr>
          </a:p>
          <a:p>
            <a:pPr algn="l">
              <a:buClr>
                <a:schemeClr val="bg1"/>
              </a:buClr>
            </a:pPr>
            <a:endParaRPr lang="en-GB" sz="1200">
              <a:highlight>
                <a:srgbClr val="008080"/>
              </a:highlight>
              <a:latin typeface="Arial" panose="020B0604020202020204" pitchFamily="34" charset="0"/>
              <a:cs typeface="Arial" panose="020B0604020202020204" pitchFamily="34" charset="0"/>
            </a:endParaRPr>
          </a:p>
          <a:p>
            <a:pPr marL="342900" indent="-342900" algn="l">
              <a:buClr>
                <a:schemeClr val="bg1"/>
              </a:buClr>
              <a:buFont typeface="Arial" panose="020B0604020202020204" pitchFamily="34" charset="0"/>
              <a:buChar char="•"/>
            </a:pPr>
            <a:r>
              <a:rPr lang="en-GB" sz="1200">
                <a:highlight>
                  <a:srgbClr val="008080"/>
                </a:highlight>
                <a:latin typeface="Arial"/>
                <a:cs typeface="Arial"/>
              </a:rPr>
              <a:t>Bourne, P.A,( 2010). A conceptual framework of wellbeing in some western nations (A review article). </a:t>
            </a:r>
            <a:r>
              <a:rPr lang="en-GB" sz="1200" i="1">
                <a:highlight>
                  <a:srgbClr val="008080"/>
                </a:highlight>
                <a:latin typeface="Arial"/>
                <a:cs typeface="Arial"/>
              </a:rPr>
              <a:t>Current Research Journal of Social Sciences</a:t>
            </a:r>
            <a:r>
              <a:rPr lang="en-GB" sz="1200">
                <a:highlight>
                  <a:srgbClr val="008080"/>
                </a:highlight>
                <a:latin typeface="Arial"/>
                <a:cs typeface="Arial"/>
              </a:rPr>
              <a:t>, </a:t>
            </a:r>
            <a:r>
              <a:rPr lang="en-GB" sz="1200" i="1">
                <a:highlight>
                  <a:srgbClr val="008080"/>
                </a:highlight>
                <a:latin typeface="Arial"/>
                <a:cs typeface="Arial"/>
              </a:rPr>
              <a:t>2</a:t>
            </a:r>
            <a:r>
              <a:rPr lang="en-GB" sz="1200">
                <a:highlight>
                  <a:srgbClr val="008080"/>
                </a:highlight>
                <a:latin typeface="Arial"/>
                <a:cs typeface="Arial"/>
              </a:rPr>
              <a:t>(1), pp.15-23.Availible at </a:t>
            </a:r>
            <a:r>
              <a:rPr lang="en-GB" sz="1200">
                <a:highlight>
                  <a:srgbClr val="008080"/>
                </a:highlight>
                <a:latin typeface="Arial"/>
                <a:ea typeface="+mn-lt"/>
                <a:cs typeface="+mn-lt"/>
              </a:rPr>
              <a:t>https://www.researchgate.net/profile/Paul-Bourne/publication/42586933_A_Conceptual_Framework_of_Wellbeing_in_Some_Western_Nations_A_Review_Article/links/5413893a0cf2bb7347db2509/A-Conceptual-Framework-of-Wellbeing-in-Some-Western-Nations-A-Review-Article.pdf?_sg%5B0%5D=started_experiment_milestone&amp;origin=journalDetail (Accessed 3 July 2022). </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Cambridge Council for Voluntary Service (2014). </a:t>
            </a:r>
            <a:r>
              <a:rPr lang="en-GB" sz="1200" i="1">
                <a:highlight>
                  <a:srgbClr val="008080"/>
                </a:highlight>
                <a:latin typeface="Arial"/>
                <a:cs typeface="Arial"/>
              </a:rPr>
              <a:t>Anti social behaviour crime and policing act 2014</a:t>
            </a:r>
            <a:r>
              <a:rPr lang="en-GB" sz="1200">
                <a:highlight>
                  <a:srgbClr val="008080"/>
                </a:highlight>
                <a:latin typeface="Arial"/>
                <a:cs typeface="Arial"/>
              </a:rPr>
              <a:t>. [online] Available at: https://www.slideshare.net/cambridgecvs/anti-social-behaviour-crime-and-policing-act-2014 (Accessed 6 Jul. 2022).</a:t>
            </a:r>
          </a:p>
          <a:p>
            <a:pPr marL="342900" indent="-342900" algn="l">
              <a:buClr>
                <a:srgbClr val="8129E7"/>
              </a:buClr>
              <a:buFont typeface="Arial,Sans-Serif" panose="020B0604020202020204" pitchFamily="34" charset="0"/>
              <a:buChar char="•"/>
            </a:pPr>
            <a:r>
              <a:rPr lang="en-GB" sz="1200">
                <a:highlight>
                  <a:srgbClr val="008080"/>
                </a:highlight>
                <a:latin typeface="Arial"/>
                <a:cs typeface="Arial"/>
              </a:rPr>
              <a:t> Council, B.C. (n.d.). </a:t>
            </a:r>
            <a:r>
              <a:rPr lang="en-GB" sz="1200" i="1">
                <a:highlight>
                  <a:srgbClr val="008080"/>
                </a:highlight>
                <a:latin typeface="Arial"/>
                <a:cs typeface="Arial"/>
              </a:rPr>
              <a:t>Lifestyles - children</a:t>
            </a:r>
            <a:r>
              <a:rPr lang="en-GB" sz="1200">
                <a:highlight>
                  <a:srgbClr val="008080"/>
                </a:highlight>
                <a:latin typeface="Arial"/>
                <a:cs typeface="Arial"/>
              </a:rPr>
              <a:t>.www.birmingham.gov.uk. Available at: https://www.birmingham.gov.uk/info/50118/health_and_wellbeing/1356/lifestyles_-_children/5. Accessed 2 July 2022)</a:t>
            </a:r>
            <a:endParaRPr lang="en-GB" sz="1200">
              <a:latin typeface="Arial"/>
              <a:cs typeface="Arial"/>
            </a:endParaRPr>
          </a:p>
          <a:p>
            <a:pPr marL="342900" indent="-342900" algn="l">
              <a:buClr>
                <a:schemeClr val="bg1"/>
              </a:buClr>
              <a:buFont typeface="Arial" panose="020B0604020202020204" pitchFamily="34" charset="0"/>
              <a:buChar char="•"/>
            </a:pPr>
            <a:r>
              <a:rPr lang="en-GB" sz="1200">
                <a:highlight>
                  <a:srgbClr val="008080"/>
                </a:highlight>
                <a:latin typeface="Arial"/>
                <a:cs typeface="Arial"/>
              </a:rPr>
              <a:t>Foster, D., 2020. [online] Available at: &lt;https://commonslibrary.parliament.uk/research-briefings/sn06787/&gt; (Accessed 2 July 2022).</a:t>
            </a:r>
          </a:p>
          <a:p>
            <a:pPr marL="342900" indent="-342900" algn="l">
              <a:buClr>
                <a:schemeClr val="bg1"/>
              </a:buClr>
              <a:buFont typeface="Arial" panose="020B0604020202020204" pitchFamily="34" charset="0"/>
              <a:buChar char="•"/>
            </a:pPr>
            <a:r>
              <a:rPr lang="en-GB" sz="1200" b="0" i="0">
                <a:effectLst/>
                <a:highlight>
                  <a:srgbClr val="008080"/>
                </a:highlight>
                <a:latin typeface="Arial"/>
                <a:cs typeface="Arial"/>
              </a:rPr>
              <a:t>Google.com. 2022. </a:t>
            </a:r>
            <a:r>
              <a:rPr lang="en-GB" sz="1200" b="0" i="1">
                <a:effectLst/>
                <a:highlight>
                  <a:srgbClr val="008080"/>
                </a:highlight>
                <a:latin typeface="Arial"/>
                <a:cs typeface="Arial"/>
              </a:rPr>
              <a:t>family domestic abuse - Google Search</a:t>
            </a:r>
            <a:r>
              <a:rPr lang="en-GB" sz="1200" b="0" i="0">
                <a:effectLst/>
                <a:highlight>
                  <a:srgbClr val="008080"/>
                </a:highlight>
                <a:latin typeface="Arial"/>
                <a:cs typeface="Arial"/>
              </a:rPr>
              <a:t>. [online] Available at: &lt;https://www.google.com/search?q=family+domestic+abuse&amp;tbm=isch&amp;ved=2ahUKEwiav_jw1dP4AhWAhM4BHUEoD-QQ2-cCegQIABAA&amp;oq=family+dome&amp;gs_lcp=CgNpbWcQARgBMgUIABCABDIFCAAQgAQyBQgAEIAEMgUIABCABDIFCAAQgAQyBQgAEIAEMgYIABAeEAUyBggAEB4QBTIGCAAQHhAFMgYIABAeEAg6BwgAELEDEEM6BAgAEEM6CAgAEIAEELEDOgsIABCABBCxAxCDAVD2B1iND2C5HGgAcAB4AIABP4gB5wKSAQE2mAEAoAEBqgELZ3dzLXdpei1pbWfAAQE&amp;sclient=img&amp;ei=8My8YpqHFICJur4PwdC8oA4&amp;bih=601&amp;biw=1263&amp;hl=en-US#imgrc=QKSO6h0BeIyqwM&gt; </a:t>
            </a:r>
            <a:r>
              <a:rPr lang="en-GB" sz="1200">
                <a:highlight>
                  <a:srgbClr val="008080"/>
                </a:highlight>
                <a:latin typeface="Arial"/>
                <a:cs typeface="Arial"/>
              </a:rPr>
              <a:t>(</a:t>
            </a:r>
            <a:r>
              <a:rPr lang="en-GB" sz="1200" b="0" i="0">
                <a:effectLst/>
                <a:highlight>
                  <a:srgbClr val="008080"/>
                </a:highlight>
                <a:latin typeface="Arial"/>
                <a:cs typeface="Arial"/>
              </a:rPr>
              <a:t>Accessed 29 June 2022</a:t>
            </a:r>
            <a:r>
              <a:rPr lang="en-GB" sz="1200">
                <a:highlight>
                  <a:srgbClr val="008080"/>
                </a:highlight>
                <a:latin typeface="Arial"/>
                <a:cs typeface="Arial"/>
              </a:rPr>
              <a:t>).</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GOV.UK. 2021. </a:t>
            </a:r>
            <a:r>
              <a:rPr lang="en-GB" sz="1200" i="1">
                <a:highlight>
                  <a:srgbClr val="008080"/>
                </a:highlight>
                <a:latin typeface="Arial"/>
                <a:cs typeface="Arial"/>
              </a:rPr>
              <a:t>Domestic Abuse Act 2021: overarching factsheet</a:t>
            </a:r>
            <a:r>
              <a:rPr lang="en-GB" sz="1200">
                <a:highlight>
                  <a:srgbClr val="008080"/>
                </a:highlight>
                <a:latin typeface="Arial"/>
                <a:cs typeface="Arial"/>
              </a:rPr>
              <a:t>. [online] Available at: &lt;https://www.gov.uk/government/publications/domestic-abuse-bill-2020-factsheets/domestic-abuse-bill-2020-overarching-factsheet&gt; (Accessed 2 July 2022).</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Moore, K.A., Mbwana, K., 2011 Children’s Developmental Contexts: An Index Based on Data of Individual Children. Washington, DC: Child Trends /&gt; (Accessed 29 June 2022).</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Singh, A., 2022. [online] Pinterest.co.uk. Available at: &lt;https://www.pinterest.co.uk/pin/204139795584151617/&gt; (Accessed 29 June 2022).</a:t>
            </a:r>
          </a:p>
          <a:p>
            <a:pPr marL="342900" indent="-342900" algn="l">
              <a:buClr>
                <a:schemeClr val="bg1"/>
              </a:buClr>
              <a:buFont typeface="Arial" panose="020B0604020202020204" pitchFamily="34" charset="0"/>
              <a:buChar char="•"/>
            </a:pPr>
            <a:r>
              <a:rPr lang="en-GB" sz="1200">
                <a:highlight>
                  <a:srgbClr val="008080"/>
                </a:highlight>
                <a:latin typeface="Arial"/>
                <a:ea typeface="+mn-lt"/>
                <a:cs typeface="Arial"/>
              </a:rPr>
              <a:t>Wikipedia. (2020). </a:t>
            </a:r>
            <a:r>
              <a:rPr lang="en-GB" sz="1200" i="1">
                <a:highlight>
                  <a:srgbClr val="008080"/>
                </a:highlight>
                <a:latin typeface="Arial"/>
                <a:ea typeface="+mn-lt"/>
                <a:cs typeface="Arial"/>
              </a:rPr>
              <a:t>Youth offending team</a:t>
            </a:r>
            <a:r>
              <a:rPr lang="en-GB" sz="1200">
                <a:highlight>
                  <a:srgbClr val="008080"/>
                </a:highlight>
                <a:latin typeface="Arial"/>
                <a:ea typeface="+mn-lt"/>
                <a:cs typeface="Arial"/>
              </a:rPr>
              <a:t>. [online] Available at: https://en.wikipedia.org/wiki/Youth_offending_team (Accessed 4 July 2022).</a:t>
            </a:r>
            <a:endParaRPr lang="en-GB" sz="1200">
              <a:highlight>
                <a:srgbClr val="008080"/>
              </a:highlight>
              <a:latin typeface="Arial"/>
              <a:cs typeface="Arial"/>
            </a:endParaRPr>
          </a:p>
          <a:p>
            <a:pPr algn="l">
              <a:buClr>
                <a:schemeClr val="bg1"/>
              </a:buClr>
            </a:pPr>
            <a:endParaRPr lang="en-GB" sz="1100">
              <a:highlight>
                <a:srgbClr val="008080"/>
              </a:highlight>
              <a:latin typeface="Arial"/>
              <a:cs typeface="Arial"/>
            </a:endParaRPr>
          </a:p>
          <a:p>
            <a:pPr algn="l">
              <a:buClr>
                <a:schemeClr val="bg1"/>
              </a:buClr>
            </a:pPr>
            <a:r>
              <a:rPr lang="en-GB" sz="1100">
                <a:highlight>
                  <a:srgbClr val="008080"/>
                </a:highlight>
                <a:latin typeface="Arial"/>
                <a:ea typeface="+mn-lt"/>
                <a:cs typeface="Arial"/>
              </a:rPr>
              <a:t>‌</a:t>
            </a:r>
            <a:endParaRPr lang="en-GB" sz="1100">
              <a:latin typeface="Arial"/>
              <a:cs typeface="Arial"/>
            </a:endParaRPr>
          </a:p>
          <a:p>
            <a:pPr marL="342900" indent="-342900" algn="l">
              <a:buClr>
                <a:schemeClr val="bg1"/>
              </a:buClr>
              <a:buFont typeface="Arial" panose="020B0604020202020204" pitchFamily="34" charset="0"/>
              <a:buChar char="•"/>
            </a:pPr>
            <a:endParaRPr lang="en-GB" sz="1200">
              <a:highlight>
                <a:srgbClr val="008080"/>
              </a:highlight>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D00D45B7-C9E7-A46E-8CB1-7E4462CDD14A}"/>
                  </a:ext>
                </a:extLst>
              </p14:cNvPr>
              <p14:cNvContentPartPr/>
              <p14:nvPr/>
            </p14:nvContentPartPr>
            <p14:xfrm>
              <a:off x="1461832" y="260445"/>
              <a:ext cx="123840" cy="55440"/>
            </p14:xfrm>
          </p:contentPart>
        </mc:Choice>
        <mc:Fallback xmlns="">
          <p:pic>
            <p:nvPicPr>
              <p:cNvPr id="5" name="Ink 4">
                <a:extLst>
                  <a:ext uri="{FF2B5EF4-FFF2-40B4-BE49-F238E27FC236}">
                    <a16:creationId xmlns:a16="http://schemas.microsoft.com/office/drawing/2014/main" id="{D00D45B7-C9E7-A46E-8CB1-7E4462CDD14A}"/>
                  </a:ext>
                </a:extLst>
              </p:cNvPr>
              <p:cNvPicPr/>
              <p:nvPr/>
            </p:nvPicPr>
            <p:blipFill>
              <a:blip r:embed="rId6"/>
              <a:stretch>
                <a:fillRect/>
              </a:stretch>
            </p:blipFill>
            <p:spPr>
              <a:xfrm>
                <a:off x="1452806" y="251386"/>
                <a:ext cx="141531" cy="73195"/>
              </a:xfrm>
              <a:prstGeom prst="rect">
                <a:avLst/>
              </a:prstGeom>
            </p:spPr>
          </p:pic>
        </mc:Fallback>
      </mc:AlternateContent>
      <p:sp>
        <p:nvSpPr>
          <p:cNvPr id="6" name="Slide Number Placeholder 5">
            <a:extLst>
              <a:ext uri="{FF2B5EF4-FFF2-40B4-BE49-F238E27FC236}">
                <a16:creationId xmlns:a16="http://schemas.microsoft.com/office/drawing/2014/main" id="{8FF3AEAF-671A-7CBF-B6A7-4926DDAA4B09}"/>
              </a:ext>
            </a:extLst>
          </p:cNvPr>
          <p:cNvSpPr>
            <a:spLocks noGrp="1"/>
          </p:cNvSpPr>
          <p:nvPr>
            <p:ph type="sldNum" sz="quarter" idx="12"/>
          </p:nvPr>
        </p:nvSpPr>
        <p:spPr/>
        <p:txBody>
          <a:bodyPr/>
          <a:lstStyle/>
          <a:p>
            <a:fld id="{73B850FF-6169-4056-8077-06FFA93A5366}" type="slidenum">
              <a:rPr lang="en-US" smtClean="0"/>
              <a:pPr/>
              <a:t>15</a:t>
            </a:fld>
            <a:endParaRPr lang="en-GB"/>
          </a:p>
        </p:txBody>
      </p:sp>
    </p:spTree>
    <p:extLst>
      <p:ext uri="{BB962C8B-B14F-4D97-AF65-F5344CB8AC3E}">
        <p14:creationId xmlns:p14="http://schemas.microsoft.com/office/powerpoint/2010/main" val="1603216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theme/theme1.xml><?xml version="1.0" encoding="utf-8"?>
<a:theme xmlns:a="http://schemas.openxmlformats.org/drawingml/2006/main" name="BlockprintVTI">
  <a:themeElements>
    <a:clrScheme name="AnalogousFromDarkSeedLeftStep">
      <a:dk1>
        <a:srgbClr val="000000"/>
      </a:dk1>
      <a:lt1>
        <a:srgbClr val="FFFFFF"/>
      </a:lt1>
      <a:dk2>
        <a:srgbClr val="1C2831"/>
      </a:dk2>
      <a:lt2>
        <a:srgbClr val="F2F3F0"/>
      </a:lt2>
      <a:accent1>
        <a:srgbClr val="8129E7"/>
      </a:accent1>
      <a:accent2>
        <a:srgbClr val="413ADB"/>
      </a:accent2>
      <a:accent3>
        <a:srgbClr val="296FE7"/>
      </a:accent3>
      <a:accent4>
        <a:srgbClr val="17ADD5"/>
      </a:accent4>
      <a:accent5>
        <a:srgbClr val="22C2A1"/>
      </a:accent5>
      <a:accent6>
        <a:srgbClr val="16C658"/>
      </a:accent6>
      <a:hlink>
        <a:srgbClr val="339A96"/>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170CB9E-932F-4216-B4CE-D3488BA5B470}">
  <ds:schemaRefs>
    <ds:schemaRef ds:uri="http://schemas.microsoft.com/sharepoint/v3/contenttype/forms"/>
  </ds:schemaRefs>
</ds:datastoreItem>
</file>

<file path=customXml/itemProps2.xml><?xml version="1.0" encoding="utf-8"?>
<ds:datastoreItem xmlns:ds="http://schemas.openxmlformats.org/officeDocument/2006/customXml" ds:itemID="{DE9EC4D8-ACD2-4040-9D70-285CDA04776B}">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4EBAF0A-6473-4536-B8C3-9C0EA155FE57}">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1699</Words>
  <Application>Microsoft Office PowerPoint</Application>
  <PresentationFormat>Widescreen</PresentationFormat>
  <Paragraphs>179</Paragraphs>
  <Slides>15</Slides>
  <Notes>0</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Black</vt:lpstr>
      <vt:lpstr>Arial,Sans-Serif</vt:lpstr>
      <vt:lpstr>Avenir Next LT Pro</vt:lpstr>
      <vt:lpstr>AvenirNext LT Pro Medium</vt:lpstr>
      <vt:lpstr>BlockprintVTI</vt:lpstr>
      <vt:lpstr>Children, Young People and Families </vt:lpstr>
      <vt:lpstr>CONTENTS </vt:lpstr>
      <vt:lpstr>Introduction</vt:lpstr>
      <vt:lpstr>Definition of well–being </vt:lpstr>
      <vt:lpstr>PowerPoint Presentation</vt:lpstr>
      <vt:lpstr>One of the key domains of children and young people’s wellbeing:</vt:lpstr>
      <vt:lpstr>ANALYSIS OF THE RATIONALE  FAMILY E</vt:lpstr>
      <vt:lpstr> The Professional Interventions that are in place for the Family E</vt:lpstr>
      <vt:lpstr>Meeting diverse needs through professional interventions</vt:lpstr>
      <vt:lpstr>The Policies in place for the Family</vt:lpstr>
      <vt:lpstr>Multi-Agency Safeguarding Hub (MASH)</vt:lpstr>
      <vt:lpstr>Youth Offending Team (YOT)  requirements of the crime and disorder Act 1998. Complies with statutory  </vt:lpstr>
      <vt:lpstr>Anti-Social Behavior, Crime and Policing Act 2014</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masuma begum</dc:creator>
  <cp:lastModifiedBy>masuma begum</cp:lastModifiedBy>
  <cp:revision>34</cp:revision>
  <dcterms:created xsi:type="dcterms:W3CDTF">2022-06-29T22:01:32Z</dcterms:created>
  <dcterms:modified xsi:type="dcterms:W3CDTF">2022-07-07T20:16:19Z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