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xls" ContentType="application/vnd.ms-excel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7" r:id="rId3"/>
    <p:sldId id="275" r:id="rId4"/>
    <p:sldId id="258" r:id="rId5"/>
    <p:sldId id="260" r:id="rId6"/>
    <p:sldId id="259" r:id="rId7"/>
    <p:sldId id="265" r:id="rId8"/>
    <p:sldId id="266" r:id="rId9"/>
    <p:sldId id="272" r:id="rId10"/>
    <p:sldId id="267" r:id="rId11"/>
    <p:sldId id="268" r:id="rId12"/>
    <p:sldId id="273" r:id="rId13"/>
    <p:sldId id="269" r:id="rId14"/>
    <p:sldId id="270" r:id="rId15"/>
    <p:sldId id="261" r:id="rId16"/>
    <p:sldId id="262" r:id="rId17"/>
    <p:sldId id="271" r:id="rId18"/>
    <p:sldId id="264" r:id="rId19"/>
    <p:sldId id="263" r:id="rId20"/>
    <p:sldId id="274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0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/>
          <a:lstStyle>
            <a:lvl1pPr algn="r">
              <a:defRPr sz="1200"/>
            </a:lvl1pPr>
          </a:lstStyle>
          <a:p>
            <a:fld id="{E60C4315-EA38-4AB3-B441-58A433F413C9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428583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 anchor="b"/>
          <a:lstStyle>
            <a:lvl1pPr algn="r">
              <a:defRPr sz="1200"/>
            </a:lvl1pPr>
          </a:lstStyle>
          <a:p>
            <a:fld id="{682C6B96-E347-4FE1-B653-90789A12C1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7413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0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/>
          <a:lstStyle>
            <a:lvl1pPr algn="r">
              <a:defRPr sz="1200"/>
            </a:lvl1pPr>
          </a:lstStyle>
          <a:p>
            <a:fld id="{CCE39998-A94F-46FE-B4A6-789E55BB837E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2" tIns="45710" rIns="91422" bIns="4571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5"/>
            <a:ext cx="5438140" cy="4466987"/>
          </a:xfrm>
          <a:prstGeom prst="rect">
            <a:avLst/>
          </a:prstGeom>
        </p:spPr>
        <p:txBody>
          <a:bodyPr vert="horz" lIns="91422" tIns="45710" rIns="91422" bIns="4571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" y="9428583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22" tIns="45710" rIns="91422" bIns="45710" rtlCol="0" anchor="b"/>
          <a:lstStyle>
            <a:lvl1pPr algn="r">
              <a:defRPr sz="1200"/>
            </a:lvl1pPr>
          </a:lstStyle>
          <a:p>
            <a:fld id="{AEB3B3C8-2C1F-46A9-808F-4F3EBEA21EE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354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0D108D-FA9B-4FCB-BA00-A6CE70F7419B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7348DF-067F-4709-8A22-6310CE330428}" type="slidenum">
              <a:rPr lang="en-US"/>
              <a:pPr/>
              <a:t>20</a:t>
            </a:fld>
            <a:endParaRPr lang="en-US"/>
          </a:p>
        </p:txBody>
      </p:sp>
      <p:sp>
        <p:nvSpPr>
          <p:cNvPr id="73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These are clickable links in slideshow mode.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0888"/>
            <a:ext cx="4945063" cy="3709987"/>
          </a:xfrm>
          <a:ln cap="flat"/>
        </p:spPr>
      </p:sp>
      <p:sp>
        <p:nvSpPr>
          <p:cNvPr id="37683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0888"/>
            <a:ext cx="4945063" cy="3709987"/>
          </a:xfrm>
          <a:ln cap="flat"/>
        </p:spPr>
      </p:sp>
      <p:sp>
        <p:nvSpPr>
          <p:cNvPr id="50995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0888"/>
            <a:ext cx="4945063" cy="3709987"/>
          </a:xfrm>
          <a:ln cap="flat"/>
        </p:spPr>
      </p:sp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7100" y="750888"/>
            <a:ext cx="4945063" cy="3709987"/>
          </a:xfrm>
          <a:ln cap="flat"/>
        </p:spPr>
      </p:sp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DC277-50FC-42BE-83C4-D985E1D3E630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1C652-A9E5-49EE-B113-767C860BA2AC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61F60-8B1C-4DE6-9DA9-0D831D60F696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7764-B478-463B-AA17-80A397F0751C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8C3A7-24C6-4A5A-AF28-04E9D05D5E7F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1E33-44BE-4192-A239-292B46E9237C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FFD74-0935-4C8B-A8DF-81D13AEF213D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DFA7F-442E-43D5-BD7E-EE3B91CAE95F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FD44-B8EB-4BB5-AA71-81EC3F702FD0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9E8D5-AC5E-4BE8-82BB-B5B3D84EB16F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CB056-4EE3-4C91-8B79-3EA342E25215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117A2-1CF3-4C19-86C9-B8EB55E777E9}" type="datetime1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2DDC6-D864-41E2-8423-E764BD0FA18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oovers.com/" TargetMode="External"/><Relationship Id="rId3" Type="http://schemas.openxmlformats.org/officeDocument/2006/relationships/hyperlink" Target="http://marketwatch.multexinvestor.com/" TargetMode="External"/><Relationship Id="rId7" Type="http://schemas.openxmlformats.org/officeDocument/2006/relationships/hyperlink" Target="https://us.etrade.com/e/t/invest/market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earstation.com/" TargetMode="External"/><Relationship Id="rId5" Type="http://schemas.openxmlformats.org/officeDocument/2006/relationships/hyperlink" Target="http://finance.yahoo.com/" TargetMode="External"/><Relationship Id="rId4" Type="http://schemas.openxmlformats.org/officeDocument/2006/relationships/hyperlink" Target="http://moneycentral.msn.com/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Excel_97-2003_Worksheet1.xls"/><Relationship Id="rId4" Type="http://schemas.openxmlformats.org/officeDocument/2006/relationships/oleObject" Target="../embeddings/oleObject1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>
                <a:latin typeface="Comic Sans MS" pitchFamily="66" charset="0"/>
              </a:rPr>
              <a:t>Assessing Corporate Capabilities - The Strategic Analysis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Glenn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Behenna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Strategic Position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 smtClean="0">
                <a:latin typeface="Comic Sans MS" pitchFamily="66" charset="0"/>
              </a:rPr>
              <a:t>An important part of the strategy development process is that of strategic analysis i.e. the identification of an organisations strategic position.</a:t>
            </a:r>
          </a:p>
          <a:p>
            <a:r>
              <a:rPr lang="en-GB" sz="2800" dirty="0" smtClean="0">
                <a:latin typeface="Comic Sans MS" pitchFamily="66" charset="0"/>
              </a:rPr>
              <a:t>Without first identifying its strategic position it is impossible for organisations to decide what direction to take and which strategy to formulate (CIM 2011).</a:t>
            </a:r>
          </a:p>
          <a:p>
            <a:r>
              <a:rPr lang="en-GB" sz="2800" dirty="0" smtClean="0">
                <a:latin typeface="Comic Sans MS" pitchFamily="66" charset="0"/>
              </a:rPr>
              <a:t>To identify its strategic position an organisation must undertake an analysis of both the internal corporate environment and the external environment (Hooley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2008). </a:t>
            </a:r>
          </a:p>
          <a:p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123825" y="3600450"/>
            <a:ext cx="98296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800" dirty="0">
                <a:latin typeface="Comic Sans MS" pitchFamily="66" charset="0"/>
              </a:rPr>
              <a:t>Mission</a:t>
            </a: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1414463" y="3600450"/>
            <a:ext cx="123623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dirty="0">
                <a:latin typeface="Comic Sans MS" pitchFamily="66" charset="0"/>
              </a:rPr>
              <a:t>Objectives</a:t>
            </a:r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2798763" y="2414588"/>
            <a:ext cx="111280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800" dirty="0">
                <a:latin typeface="Comic Sans MS" pitchFamily="66" charset="0"/>
              </a:rPr>
              <a:t>External</a:t>
            </a:r>
          </a:p>
          <a:p>
            <a:pPr algn="ctr"/>
            <a:r>
              <a:rPr lang="en-US" sz="1800" dirty="0">
                <a:latin typeface="Comic Sans MS" pitchFamily="66" charset="0"/>
              </a:rPr>
              <a:t>Analysis</a:t>
            </a: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2798763" y="4597400"/>
            <a:ext cx="107914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800" dirty="0">
                <a:latin typeface="Comic Sans MS" pitchFamily="66" charset="0"/>
              </a:rPr>
              <a:t>Internal</a:t>
            </a:r>
          </a:p>
          <a:p>
            <a:pPr algn="ctr"/>
            <a:r>
              <a:rPr lang="en-US" sz="1800" dirty="0">
                <a:latin typeface="Comic Sans MS" pitchFamily="66" charset="0"/>
              </a:rPr>
              <a:t>Analysis</a:t>
            </a:r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4119563" y="3462338"/>
            <a:ext cx="122341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800" dirty="0">
                <a:latin typeface="Comic Sans MS" pitchFamily="66" charset="0"/>
              </a:rPr>
              <a:t>Strategic</a:t>
            </a:r>
          </a:p>
          <a:p>
            <a:pPr algn="ctr"/>
            <a:r>
              <a:rPr lang="en-US" sz="1800" dirty="0">
                <a:latin typeface="Comic Sans MS" pitchFamily="66" charset="0"/>
              </a:rPr>
              <a:t>Choice</a:t>
            </a: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5576888" y="3463925"/>
            <a:ext cx="187262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800" dirty="0">
                <a:latin typeface="Comic Sans MS" pitchFamily="66" charset="0"/>
              </a:rPr>
              <a:t>Strategy</a:t>
            </a:r>
          </a:p>
          <a:p>
            <a:pPr algn="ctr"/>
            <a:r>
              <a:rPr lang="en-US" sz="1800" dirty="0">
                <a:latin typeface="Comic Sans MS" pitchFamily="66" charset="0"/>
              </a:rPr>
              <a:t>Implementation</a:t>
            </a: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7512050" y="3463925"/>
            <a:ext cx="146065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US" sz="1800" dirty="0">
                <a:latin typeface="Comic Sans MS" pitchFamily="66" charset="0"/>
              </a:rPr>
              <a:t>Competitive</a:t>
            </a:r>
          </a:p>
          <a:p>
            <a:pPr algn="ctr"/>
            <a:r>
              <a:rPr lang="en-US" sz="1800" dirty="0">
                <a:latin typeface="Comic Sans MS" pitchFamily="66" charset="0"/>
              </a:rPr>
              <a:t>Advantage</a:t>
            </a:r>
          </a:p>
        </p:txBody>
      </p:sp>
      <p:sp>
        <p:nvSpPr>
          <p:cNvPr id="10255" name="Line 15"/>
          <p:cNvSpPr>
            <a:spLocks noChangeShapeType="1"/>
          </p:cNvSpPr>
          <p:nvPr/>
        </p:nvSpPr>
        <p:spPr bwMode="auto">
          <a:xfrm>
            <a:off x="1160463" y="3794125"/>
            <a:ext cx="2730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57" name="Line 17"/>
          <p:cNvSpPr>
            <a:spLocks noChangeShapeType="1"/>
          </p:cNvSpPr>
          <p:nvPr/>
        </p:nvSpPr>
        <p:spPr bwMode="auto">
          <a:xfrm>
            <a:off x="2592388" y="3794125"/>
            <a:ext cx="12223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59" name="Line 19"/>
          <p:cNvSpPr>
            <a:spLocks noChangeShapeType="1"/>
          </p:cNvSpPr>
          <p:nvPr/>
        </p:nvSpPr>
        <p:spPr bwMode="auto">
          <a:xfrm>
            <a:off x="2708275" y="4911725"/>
            <a:ext cx="217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60" name="Line 20"/>
          <p:cNvSpPr>
            <a:spLocks noChangeShapeType="1"/>
          </p:cNvSpPr>
          <p:nvPr/>
        </p:nvSpPr>
        <p:spPr bwMode="auto">
          <a:xfrm>
            <a:off x="2705100" y="2768600"/>
            <a:ext cx="217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63" name="Line 23"/>
          <p:cNvSpPr>
            <a:spLocks noChangeShapeType="1"/>
          </p:cNvSpPr>
          <p:nvPr/>
        </p:nvSpPr>
        <p:spPr bwMode="auto">
          <a:xfrm>
            <a:off x="3965575" y="2746375"/>
            <a:ext cx="0" cy="22002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64" name="Line 24"/>
          <p:cNvSpPr>
            <a:spLocks noChangeShapeType="1"/>
          </p:cNvSpPr>
          <p:nvPr/>
        </p:nvSpPr>
        <p:spPr bwMode="auto">
          <a:xfrm>
            <a:off x="3736975" y="2760663"/>
            <a:ext cx="228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65" name="Line 25"/>
          <p:cNvSpPr>
            <a:spLocks noChangeShapeType="1"/>
          </p:cNvSpPr>
          <p:nvPr/>
        </p:nvSpPr>
        <p:spPr bwMode="auto">
          <a:xfrm>
            <a:off x="3751263" y="4927600"/>
            <a:ext cx="228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66" name="Line 26"/>
          <p:cNvSpPr>
            <a:spLocks noChangeShapeType="1"/>
          </p:cNvSpPr>
          <p:nvPr/>
        </p:nvSpPr>
        <p:spPr bwMode="auto">
          <a:xfrm>
            <a:off x="3965575" y="3808413"/>
            <a:ext cx="22701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67" name="Line 27"/>
          <p:cNvSpPr>
            <a:spLocks noChangeShapeType="1"/>
          </p:cNvSpPr>
          <p:nvPr/>
        </p:nvSpPr>
        <p:spPr bwMode="auto">
          <a:xfrm>
            <a:off x="5329238" y="3808413"/>
            <a:ext cx="228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68" name="Line 28"/>
          <p:cNvSpPr>
            <a:spLocks noChangeShapeType="1"/>
          </p:cNvSpPr>
          <p:nvPr/>
        </p:nvSpPr>
        <p:spPr bwMode="auto">
          <a:xfrm>
            <a:off x="7304088" y="3808413"/>
            <a:ext cx="22701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7187" name="Text Box 29"/>
          <p:cNvSpPr txBox="1">
            <a:spLocks noChangeArrowheads="1"/>
          </p:cNvSpPr>
          <p:nvPr/>
        </p:nvSpPr>
        <p:spPr bwMode="auto">
          <a:xfrm>
            <a:off x="1019175" y="849313"/>
            <a:ext cx="725230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3200" b="1" dirty="0">
                <a:latin typeface="Comic Sans MS" pitchFamily="66" charset="0"/>
              </a:rPr>
              <a:t>The Strategic Management Process</a:t>
            </a:r>
          </a:p>
        </p:txBody>
      </p:sp>
      <p:sp>
        <p:nvSpPr>
          <p:cNvPr id="10270" name="Line 30"/>
          <p:cNvSpPr>
            <a:spLocks noChangeShapeType="1"/>
          </p:cNvSpPr>
          <p:nvPr/>
        </p:nvSpPr>
        <p:spPr bwMode="auto">
          <a:xfrm flipV="1">
            <a:off x="2722563" y="2755900"/>
            <a:ext cx="0" cy="10620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73" name="Line 33"/>
          <p:cNvSpPr>
            <a:spLocks noChangeShapeType="1"/>
          </p:cNvSpPr>
          <p:nvPr/>
        </p:nvSpPr>
        <p:spPr bwMode="auto">
          <a:xfrm flipH="1">
            <a:off x="2722563" y="3808413"/>
            <a:ext cx="0" cy="11191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0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8" grpId="0"/>
      <p:bldP spid="10249" grpId="0"/>
      <p:bldP spid="10250" grpId="0"/>
      <p:bldP spid="10251" grpId="0"/>
      <p:bldP spid="10252" grpId="0"/>
      <p:bldP spid="10253" grpId="0"/>
      <p:bldP spid="10254" grpId="0"/>
      <p:bldP spid="10255" grpId="0" animBg="1"/>
      <p:bldP spid="10257" grpId="0" animBg="1"/>
      <p:bldP spid="10259" grpId="0" animBg="1"/>
      <p:bldP spid="10260" grpId="0" animBg="1"/>
      <p:bldP spid="10263" grpId="0" animBg="1"/>
      <p:bldP spid="10264" grpId="0" animBg="1"/>
      <p:bldP spid="10265" grpId="0" animBg="1"/>
      <p:bldP spid="10266" grpId="0" animBg="1"/>
      <p:bldP spid="10267" grpId="0" animBg="1"/>
      <p:bldP spid="10268" grpId="0" animBg="1"/>
      <p:bldP spid="10270" grpId="0" animBg="1"/>
      <p:bldP spid="1027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Internal Analysis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Evaluates the internal environment, the current situation and the activities of an organisation.</a:t>
            </a:r>
          </a:p>
          <a:p>
            <a:r>
              <a:rPr lang="en-GB" sz="2800" dirty="0" smtClean="0">
                <a:latin typeface="Comic Sans MS" pitchFamily="66" charset="0"/>
              </a:rPr>
              <a:t>Examines the strategic capability, resources, core competences and assets of an organisation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2011).</a:t>
            </a:r>
          </a:p>
          <a:p>
            <a:r>
              <a:rPr lang="en-GB" sz="2800" dirty="0" smtClean="0">
                <a:latin typeface="Comic Sans MS" pitchFamily="66" charset="0"/>
              </a:rPr>
              <a:t>Identifies salient facts and implications for decision making.</a:t>
            </a:r>
          </a:p>
          <a:p>
            <a:r>
              <a:rPr lang="en-GB" sz="2800" dirty="0" smtClean="0">
                <a:latin typeface="Comic Sans MS" pitchFamily="66" charset="0"/>
              </a:rPr>
              <a:t>Summarises the strengths and weaknesses of an organisation.</a:t>
            </a:r>
          </a:p>
          <a:p>
            <a:r>
              <a:rPr lang="en-GB" sz="2800" dirty="0" smtClean="0">
                <a:latin typeface="Comic Sans MS" pitchFamily="66" charset="0"/>
              </a:rPr>
              <a:t>There are a range of techniques and processes available for the objective assessment of the internal environment of an organisation. </a:t>
            </a:r>
            <a:endParaRPr lang="en-GB" sz="28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latin typeface="Comic Sans MS" pitchFamily="66" charset="0"/>
              </a:rPr>
              <a:t>Internal Analysis tools help to ask key question, such as …</a:t>
            </a:r>
            <a:endParaRPr lang="en-GB" sz="36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What are the organisation’s main competences and resources?</a:t>
            </a:r>
          </a:p>
          <a:p>
            <a:r>
              <a:rPr lang="en-GB" sz="2800" dirty="0" smtClean="0">
                <a:latin typeface="Comic Sans MS" pitchFamily="66" charset="0"/>
              </a:rPr>
              <a:t>What are the main elements of its portfolio and their relative strengths?</a:t>
            </a:r>
          </a:p>
          <a:p>
            <a:r>
              <a:rPr lang="en-GB" sz="2800" dirty="0" smtClean="0">
                <a:latin typeface="Comic Sans MS" pitchFamily="66" charset="0"/>
              </a:rPr>
              <a:t>What are the stakeholder expectations?</a:t>
            </a:r>
          </a:p>
          <a:p>
            <a:r>
              <a:rPr lang="en-GB" sz="2800" dirty="0" smtClean="0">
                <a:latin typeface="Comic Sans MS" pitchFamily="66" charset="0"/>
              </a:rPr>
              <a:t>What weaknesses must be overcome?</a:t>
            </a:r>
          </a:p>
          <a:p>
            <a:r>
              <a:rPr lang="en-GB" sz="2800" dirty="0" smtClean="0">
                <a:latin typeface="Comic Sans MS" pitchFamily="66" charset="0"/>
              </a:rPr>
              <a:t>What internal constraints are going to affect the choice of actions?</a:t>
            </a:r>
          </a:p>
          <a:p>
            <a:r>
              <a:rPr lang="en-GB" sz="2800" dirty="0" smtClean="0">
                <a:latin typeface="Comic Sans MS" pitchFamily="66" charset="0"/>
              </a:rPr>
              <a:t>What is the culture and dominant values of the organisation?</a:t>
            </a:r>
          </a:p>
          <a:p>
            <a:r>
              <a:rPr lang="en-GB" sz="2800" dirty="0" smtClean="0">
                <a:latin typeface="Comic Sans MS" pitchFamily="66" charset="0"/>
              </a:rPr>
              <a:t>How effective are the current activities?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latin typeface="Comic Sans MS" pitchFamily="66" charset="0"/>
              </a:rPr>
              <a:t>Tools and Techniques for </a:t>
            </a:r>
            <a:r>
              <a:rPr lang="en-US" sz="3600" dirty="0" smtClean="0">
                <a:latin typeface="Comic Sans MS" pitchFamily="66" charset="0"/>
              </a:rPr>
              <a:t>Diagnosing Strategic Capability</a:t>
            </a:r>
            <a:endParaRPr lang="en-GB" sz="36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Value Chain (Porter).</a:t>
            </a:r>
          </a:p>
          <a:p>
            <a:r>
              <a:rPr lang="en-GB" sz="2800" dirty="0" smtClean="0">
                <a:latin typeface="Comic Sans MS" pitchFamily="66" charset="0"/>
              </a:rPr>
              <a:t>Portfolio Analysis Tools.</a:t>
            </a:r>
          </a:p>
          <a:p>
            <a:r>
              <a:rPr lang="en-GB" sz="2800" dirty="0" smtClean="0">
                <a:latin typeface="Comic Sans MS" pitchFamily="66" charset="0"/>
              </a:rPr>
              <a:t>Product Life Cycle.</a:t>
            </a:r>
          </a:p>
          <a:p>
            <a:r>
              <a:rPr lang="en-GB" sz="2800" dirty="0" smtClean="0">
                <a:latin typeface="Comic Sans MS" pitchFamily="66" charset="0"/>
              </a:rPr>
              <a:t>Financial Ratios/Shareholder Value Analysis.</a:t>
            </a:r>
          </a:p>
          <a:p>
            <a:r>
              <a:rPr lang="en-GB" sz="2800" dirty="0" smtClean="0">
                <a:latin typeface="Comic Sans MS" pitchFamily="66" charset="0"/>
              </a:rPr>
              <a:t>Cultural Web.</a:t>
            </a:r>
          </a:p>
          <a:p>
            <a:r>
              <a:rPr lang="en-GB" sz="2800" dirty="0" smtClean="0">
                <a:latin typeface="Comic Sans MS" pitchFamily="66" charset="0"/>
              </a:rPr>
              <a:t>Innovation Audit.</a:t>
            </a:r>
          </a:p>
          <a:p>
            <a:r>
              <a:rPr lang="en-GB" sz="2800" dirty="0" smtClean="0">
                <a:latin typeface="Comic Sans MS" pitchFamily="66" charset="0"/>
              </a:rPr>
              <a:t>Experience Curves.</a:t>
            </a:r>
          </a:p>
          <a:p>
            <a:r>
              <a:rPr lang="en-GB" sz="2800" dirty="0" smtClean="0">
                <a:latin typeface="Comic Sans MS" pitchFamily="66" charset="0"/>
              </a:rPr>
              <a:t>PIMS.</a:t>
            </a:r>
          </a:p>
          <a:p>
            <a:r>
              <a:rPr lang="en-GB" sz="2800" dirty="0" smtClean="0">
                <a:latin typeface="Comic Sans MS" pitchFamily="66" charset="0"/>
              </a:rPr>
              <a:t>GAP Analysis.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External Analysis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 smtClean="0">
                <a:latin typeface="Comic Sans MS" pitchFamily="66" charset="0"/>
              </a:rPr>
              <a:t>Evaluates the external environment of an organisation and gives them their means of survival.</a:t>
            </a:r>
          </a:p>
          <a:p>
            <a:r>
              <a:rPr lang="en-GB" sz="2800" dirty="0" smtClean="0">
                <a:latin typeface="Comic Sans MS" pitchFamily="66" charset="0"/>
              </a:rPr>
              <a:t>It helps in understanding the opportunities and threats facing the organisation and its overall competitive situation (Hooley </a:t>
            </a:r>
            <a:r>
              <a:rPr lang="en-GB" sz="2800" i="1" dirty="0" smtClean="0">
                <a:latin typeface="Comic Sans MS" pitchFamily="66" charset="0"/>
              </a:rPr>
              <a:t>at al</a:t>
            </a:r>
            <a:r>
              <a:rPr lang="en-GB" sz="2800" dirty="0" smtClean="0">
                <a:latin typeface="Comic Sans MS" pitchFamily="66" charset="0"/>
              </a:rPr>
              <a:t> 2008). </a:t>
            </a:r>
          </a:p>
          <a:p>
            <a:r>
              <a:rPr lang="en-GB" sz="2800" dirty="0" smtClean="0">
                <a:latin typeface="Comic Sans MS" pitchFamily="66" charset="0"/>
              </a:rPr>
              <a:t>It sets the scene for the direction and strategy decided in later stages.</a:t>
            </a:r>
          </a:p>
          <a:p>
            <a:r>
              <a:rPr lang="en-GB" sz="2800" dirty="0" smtClean="0">
                <a:latin typeface="Comic Sans MS" pitchFamily="66" charset="0"/>
              </a:rPr>
              <a:t>Summarises the opportunities and threats of an organisation.</a:t>
            </a:r>
          </a:p>
          <a:p>
            <a:r>
              <a:rPr lang="en-GB" sz="2800" dirty="0" smtClean="0">
                <a:latin typeface="Comic Sans MS" pitchFamily="66" charset="0"/>
              </a:rPr>
              <a:t>There are a range of frameworks available for analysing the changing and complex external environment of an organisation. </a:t>
            </a:r>
            <a:endParaRPr lang="en-GB" sz="2800" dirty="0" smtClean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F2158F6-44D1-4A2B-8E60-985D4295EC24}" type="slidenum">
              <a:rPr lang="en-GB" smtClean="0"/>
              <a:pPr/>
              <a:t>8</a:t>
            </a:fld>
            <a:endParaRPr lang="en-GB" smtClean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3600" dirty="0" smtClean="0">
                <a:latin typeface="Comic Sans MS" pitchFamily="66" charset="0"/>
              </a:rPr>
              <a:t>The Organisation’s External Environment</a:t>
            </a: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557338"/>
            <a:ext cx="7086600" cy="466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7092950" y="2133600"/>
            <a:ext cx="1800225" cy="7191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latin typeface="Comic Sans MS" pitchFamily="66" charset="0"/>
              </a:rPr>
              <a:t>Macro </a:t>
            </a:r>
          </a:p>
          <a:p>
            <a:pPr algn="ctr"/>
            <a:r>
              <a:rPr lang="en-GB">
                <a:latin typeface="Comic Sans MS" pitchFamily="66" charset="0"/>
              </a:rPr>
              <a:t>Environment</a:t>
            </a:r>
          </a:p>
        </p:txBody>
      </p:sp>
      <p:sp>
        <p:nvSpPr>
          <p:cNvPr id="12294" name="Line 6"/>
          <p:cNvSpPr>
            <a:spLocks noChangeShapeType="1"/>
          </p:cNvSpPr>
          <p:nvPr/>
        </p:nvSpPr>
        <p:spPr bwMode="auto">
          <a:xfrm flipH="1">
            <a:off x="6227763" y="2492375"/>
            <a:ext cx="865187" cy="6492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323850" y="1773238"/>
            <a:ext cx="1871663" cy="6477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latin typeface="Comic Sans MS" pitchFamily="66" charset="0"/>
              </a:rPr>
              <a:t>Micro</a:t>
            </a:r>
          </a:p>
          <a:p>
            <a:pPr algn="ctr"/>
            <a:r>
              <a:rPr lang="en-GB">
                <a:latin typeface="Comic Sans MS" pitchFamily="66" charset="0"/>
              </a:rPr>
              <a:t>Environment</a:t>
            </a:r>
          </a:p>
        </p:txBody>
      </p:sp>
      <p:sp>
        <p:nvSpPr>
          <p:cNvPr id="12298" name="Line 10"/>
          <p:cNvSpPr>
            <a:spLocks noChangeShapeType="1"/>
          </p:cNvSpPr>
          <p:nvPr/>
        </p:nvSpPr>
        <p:spPr bwMode="auto">
          <a:xfrm>
            <a:off x="1258888" y="2420938"/>
            <a:ext cx="2089150" cy="17287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3" grpId="0" animBg="1"/>
      <p:bldP spid="12294" grpId="0" animBg="1"/>
      <p:bldP spid="12296" grpId="0" animBg="1"/>
      <p:bldP spid="1229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Micro Environment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The environmental factors that are close to the organisation.</a:t>
            </a:r>
          </a:p>
          <a:p>
            <a:r>
              <a:rPr lang="en-GB" sz="2800" dirty="0" smtClean="0">
                <a:latin typeface="Comic Sans MS" pitchFamily="66" charset="0"/>
              </a:rPr>
              <a:t>They are more specific to particular industries and individual firms, and will affect certain organisations more than others.</a:t>
            </a:r>
          </a:p>
          <a:p>
            <a:r>
              <a:rPr lang="en-GB" sz="2800" dirty="0" smtClean="0">
                <a:latin typeface="Comic Sans MS" pitchFamily="66" charset="0"/>
              </a:rPr>
              <a:t>An organisation can influence the changes and have some control over the extent to which they interfere with the relationships between themselves and their target markets (Hill and O’Sullivan 2004).</a:t>
            </a:r>
          </a:p>
          <a:p>
            <a:endParaRPr lang="en-GB" sz="2800" dirty="0" smtClean="0">
              <a:latin typeface="Comic Sans MS" pitchFamily="66" charset="0"/>
            </a:endParaRPr>
          </a:p>
          <a:p>
            <a:endParaRPr lang="en-GB" sz="2800" dirty="0" smtClean="0">
              <a:latin typeface="Comic Sans MS" pitchFamily="66" charset="0"/>
            </a:endParaRPr>
          </a:p>
          <a:p>
            <a:endParaRPr lang="en-GB" sz="2800" dirty="0">
              <a:latin typeface="Comic Sans MS" pitchFamily="66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47501E4-1216-4B95-B6EE-56E984CFA05D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>
                <a:latin typeface="Comic Sans MS" pitchFamily="66" charset="0"/>
              </a:rPr>
              <a:t>Techniques for Micro Environment Analysis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sz="2800" smtClean="0">
              <a:latin typeface="Comic Sans MS" pitchFamily="66" charset="0"/>
            </a:endParaRP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Market Analysis</a:t>
            </a: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Customer Analysis</a:t>
            </a: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Competitor Analysis</a:t>
            </a:r>
          </a:p>
          <a:p>
            <a:pPr eaLnBrk="1" hangingPunct="1"/>
            <a:r>
              <a:rPr lang="en-GB" sz="2800" smtClean="0">
                <a:latin typeface="Comic Sans MS" pitchFamily="66" charset="0"/>
              </a:rPr>
              <a:t>Industry Analysis</a:t>
            </a:r>
          </a:p>
          <a:p>
            <a:pPr eaLnBrk="1" hangingPunct="1">
              <a:buFontTx/>
              <a:buNone/>
            </a:pPr>
            <a:endParaRPr lang="en-GB" sz="2800" smtClean="0">
              <a:latin typeface="Comic Sans MS" pitchFamily="66" charset="0"/>
            </a:endParaRPr>
          </a:p>
          <a:p>
            <a:pPr eaLnBrk="1" hangingPunct="1">
              <a:buFontTx/>
              <a:buNone/>
            </a:pPr>
            <a:endParaRPr lang="en-GB" sz="2800" smtClean="0">
              <a:latin typeface="Comic Sans MS" pitchFamily="66" charset="0"/>
            </a:endParaRPr>
          </a:p>
          <a:p>
            <a:pPr eaLnBrk="1" hangingPunct="1"/>
            <a:endParaRPr lang="en-GB" sz="2800" smtClean="0">
              <a:latin typeface="Comic Sans MS" pitchFamily="66" charset="0"/>
            </a:endParaRPr>
          </a:p>
          <a:p>
            <a:pPr eaLnBrk="1" hangingPunct="1"/>
            <a:endParaRPr lang="en-GB" sz="280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C88D8DF-2B04-4667-A9E7-01556DAB51AD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Competitor Analysis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>
                <a:latin typeface="Comic Sans MS" pitchFamily="66" charset="0"/>
              </a:rPr>
              <a:t>If your company sells package holidays who are your competitors?</a:t>
            </a:r>
          </a:p>
          <a:p>
            <a:pPr eaLnBrk="1" hangingPunct="1"/>
            <a:endParaRPr lang="en-GB" sz="280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Macro Environment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The environmental factors that affect society as a whole.</a:t>
            </a:r>
          </a:p>
          <a:p>
            <a:r>
              <a:rPr lang="en-GB" sz="2800" dirty="0">
                <a:latin typeface="Comic Sans MS" pitchFamily="66" charset="0"/>
              </a:rPr>
              <a:t>A</a:t>
            </a:r>
            <a:r>
              <a:rPr lang="en-GB" sz="2800" dirty="0" smtClean="0">
                <a:latin typeface="Comic Sans MS" pitchFamily="66" charset="0"/>
              </a:rPr>
              <a:t>n organisation has no control and there is  little, if anything, that an organisation can do to influence the macro environment (Hill and O’Sullivan 2004).</a:t>
            </a:r>
          </a:p>
          <a:p>
            <a:r>
              <a:rPr lang="en-GB" sz="2800" dirty="0" smtClean="0">
                <a:latin typeface="Comic Sans MS" pitchFamily="66" charset="0"/>
              </a:rPr>
              <a:t>It must monitor developments and prepare for the inevitability of change.</a:t>
            </a:r>
          </a:p>
          <a:p>
            <a:endParaRPr lang="en-GB" sz="2800" dirty="0" smtClean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6486C19-84B3-47A1-A66B-066979C518B8}" type="slidenum">
              <a:rPr lang="en-GB" smtClean="0"/>
              <a:pPr/>
              <a:t>13</a:t>
            </a:fld>
            <a:endParaRPr lang="en-GB" smtClean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>
                <a:latin typeface="Comic Sans MS" pitchFamily="66" charset="0"/>
              </a:rPr>
              <a:t>Techniques for Macro Environment Analysis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>
                <a:latin typeface="Comic Sans MS" pitchFamily="66" charset="0"/>
              </a:rPr>
              <a:t>A PEST, PESTLE or PESTEL.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sz="2800" dirty="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800" dirty="0" smtClean="0">
                <a:latin typeface="Comic Sans MS" pitchFamily="66" charset="0"/>
              </a:rPr>
              <a:t>A PEST Analysis: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sz="2800" dirty="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b="1" dirty="0" smtClean="0">
                <a:latin typeface="Comic Sans MS" pitchFamily="66" charset="0"/>
              </a:rPr>
              <a:t>P</a:t>
            </a:r>
            <a:r>
              <a:rPr lang="en-GB" sz="2800" dirty="0" smtClean="0">
                <a:latin typeface="Comic Sans MS" pitchFamily="66" charset="0"/>
              </a:rPr>
              <a:t>olitical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dirty="0" smtClean="0">
                <a:latin typeface="Comic Sans MS" pitchFamily="66" charset="0"/>
              </a:rPr>
              <a:t>E</a:t>
            </a:r>
            <a:r>
              <a:rPr lang="en-GB" sz="2800" dirty="0" smtClean="0">
                <a:latin typeface="Comic Sans MS" pitchFamily="66" charset="0"/>
              </a:rPr>
              <a:t>conomic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dirty="0" smtClean="0">
                <a:latin typeface="Comic Sans MS" pitchFamily="66" charset="0"/>
              </a:rPr>
              <a:t>S</a:t>
            </a:r>
            <a:r>
              <a:rPr lang="en-GB" sz="2800" dirty="0" smtClean="0">
                <a:latin typeface="Comic Sans MS" pitchFamily="66" charset="0"/>
              </a:rPr>
              <a:t>ocial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dirty="0" smtClean="0">
                <a:latin typeface="Comic Sans MS" pitchFamily="66" charset="0"/>
              </a:rPr>
              <a:t>T</a:t>
            </a:r>
            <a:r>
              <a:rPr lang="en-GB" sz="2800" dirty="0" smtClean="0">
                <a:latin typeface="Comic Sans MS" pitchFamily="66" charset="0"/>
              </a:rPr>
              <a:t>echnological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9161500-B355-4BD2-B104-924654EDC3D6}" type="slidenum">
              <a:rPr lang="en-GB" smtClean="0"/>
              <a:pPr/>
              <a:t>14</a:t>
            </a:fld>
            <a:endParaRPr lang="en-GB" smtClean="0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smtClean="0">
                <a:latin typeface="Comic Sans MS" pitchFamily="66" charset="0"/>
              </a:rPr>
              <a:t>PEST </a:t>
            </a:r>
            <a:r>
              <a:rPr lang="en-GB" sz="3600" dirty="0" smtClean="0">
                <a:latin typeface="Comic Sans MS" pitchFamily="66" charset="0"/>
              </a:rPr>
              <a:t>Analysis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>
                <a:latin typeface="Comic Sans MS" pitchFamily="66" charset="0"/>
              </a:rPr>
              <a:t>In what ways might a college/university be affected by government education policy?</a:t>
            </a:r>
          </a:p>
          <a:p>
            <a:pPr eaLnBrk="1" hangingPunct="1"/>
            <a:endParaRPr lang="en-GB" sz="280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latin typeface="Comic Sans MS" pitchFamily="66" charset="0"/>
              </a:rPr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5000625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 smtClean="0">
                <a:latin typeface="Comic Sans MS" pitchFamily="66" charset="0"/>
              </a:rPr>
              <a:t>The key ‘strategic messages’ from both the internal and external analysis are then summarised in the form of a SWOT Analysis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2011).</a:t>
            </a:r>
          </a:p>
          <a:p>
            <a:pPr eaLnBrk="1" hangingPunct="1"/>
            <a:r>
              <a:rPr lang="en-GB" sz="2800" dirty="0" smtClean="0">
                <a:latin typeface="Comic Sans MS" pitchFamily="66" charset="0"/>
              </a:rPr>
              <a:t>‘A SWOT summarises the key issues from the business environment and the strategic capability of an organisation that are most likely to impact on strategy development’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2008:119).</a:t>
            </a:r>
          </a:p>
          <a:p>
            <a:pPr eaLnBrk="1" hangingPunct="1"/>
            <a:endParaRPr lang="en-GB" sz="2800" dirty="0" smtClean="0">
              <a:latin typeface="Comic Sans MS" pitchFamily="66" charset="0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3B7C37D-1DDE-42F1-B342-9FFFBA1FA46F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Strengths – internal - the organisations strengths.</a:t>
            </a:r>
          </a:p>
          <a:p>
            <a:r>
              <a:rPr lang="en-GB" sz="2800" dirty="0" smtClean="0">
                <a:latin typeface="Comic Sans MS" pitchFamily="66" charset="0"/>
              </a:rPr>
              <a:t>Weaknesses – internal - the organisations weaknesses.</a:t>
            </a:r>
          </a:p>
          <a:p>
            <a:r>
              <a:rPr lang="en-GB" sz="2800" dirty="0" smtClean="0">
                <a:latin typeface="Comic Sans MS" pitchFamily="66" charset="0"/>
              </a:rPr>
              <a:t>Opportunities – external factors in the external environment that offer current or potential opportunities that can be exploited.</a:t>
            </a:r>
          </a:p>
          <a:p>
            <a:pPr eaLnBrk="1" hangingPunct="1"/>
            <a:r>
              <a:rPr lang="en-GB" sz="2800" dirty="0" smtClean="0">
                <a:latin typeface="Comic Sans MS" pitchFamily="66" charset="0"/>
              </a:rPr>
              <a:t>Threats – external factors in the external environment that create current or potential threats that have to be overcome or avoided.</a:t>
            </a: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F1C8262-E183-4CFE-808A-F2EDCEEFEB01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Student Activity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For an organisation in the global recorded music market examine the key macro environmental factors, using the PEST framework,  that have impacted on the business over the last five years.</a:t>
            </a:r>
          </a:p>
          <a:p>
            <a:r>
              <a:rPr lang="en-GB" sz="2800" dirty="0" smtClean="0">
                <a:latin typeface="Comic Sans MS" pitchFamily="66" charset="0"/>
              </a:rPr>
              <a:t>What </a:t>
            </a:r>
            <a:r>
              <a:rPr lang="en-GB" sz="2800" smtClean="0">
                <a:latin typeface="Comic Sans MS" pitchFamily="66" charset="0"/>
              </a:rPr>
              <a:t>is the degree </a:t>
            </a:r>
            <a:r>
              <a:rPr lang="en-GB" sz="2800" dirty="0" smtClean="0">
                <a:latin typeface="Comic Sans MS" pitchFamily="66" charset="0"/>
              </a:rPr>
              <a:t>of turbulence? What are strategy implications?</a:t>
            </a:r>
          </a:p>
          <a:p>
            <a:endParaRPr lang="en-GB" sz="2800" dirty="0" smtClean="0">
              <a:solidFill>
                <a:schemeClr val="tx2"/>
              </a:solidFill>
              <a:latin typeface="Comic Sans MS" pitchFamily="66" charset="0"/>
            </a:endParaRPr>
          </a:p>
          <a:p>
            <a:endParaRPr lang="en-GB" sz="2800" dirty="0">
              <a:latin typeface="Comic Sans MS" pitchFamily="66" charset="0"/>
            </a:endParaRPr>
          </a:p>
          <a:p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Student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dirty="0" smtClean="0">
                <a:latin typeface="Comic Sans MS" pitchFamily="66" charset="0"/>
              </a:rPr>
              <a:t>In small groups using whatever information you can find, develop a SWOT analysis for an organisation of your choice.  </a:t>
            </a:r>
          </a:p>
          <a:p>
            <a:pPr eaLnBrk="1" hangingPunct="1"/>
            <a:r>
              <a:rPr lang="en-GB" sz="2800" dirty="0" smtClean="0">
                <a:latin typeface="Comic Sans MS" pitchFamily="66" charset="0"/>
              </a:rPr>
              <a:t>What are the implications for the organisation’s short and long term priorities?</a:t>
            </a: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198EDD5-2765-4C17-BDB3-854ED5039258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latin typeface="Comic Sans MS" pitchFamily="66" charset="0"/>
              </a:rPr>
              <a:t>Extended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Refer to Chapter 3 of 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(2008) – Strategic Capability – for a more comprehensive discussion of SWOT Analysis.</a:t>
            </a:r>
          </a:p>
          <a:p>
            <a:r>
              <a:rPr lang="en-GB" sz="2800" dirty="0" smtClean="0">
                <a:latin typeface="Comic Sans MS" pitchFamily="66" charset="0"/>
              </a:rPr>
              <a:t>For a critical discussion of the use and misuse of SWOT Analysis see T. Hill and R. Westbrook, ‘SWOT Analysis: its time for a product recall,’ Long Range </a:t>
            </a:r>
            <a:r>
              <a:rPr lang="en-GB" sz="2800" smtClean="0">
                <a:latin typeface="Comic Sans MS" pitchFamily="66" charset="0"/>
              </a:rPr>
              <a:t>Planning, Vol</a:t>
            </a:r>
            <a:r>
              <a:rPr lang="en-GB" sz="2800" dirty="0" smtClean="0">
                <a:latin typeface="Comic Sans MS" pitchFamily="66" charset="0"/>
              </a:rPr>
              <a:t> 30, no 1 (1997), pp46-52</a:t>
            </a: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F23CAA4-2AC4-490A-BCD4-58A0AC8B4E3B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7740352" y="6356350"/>
            <a:ext cx="1080120" cy="365125"/>
          </a:xfrm>
        </p:spPr>
        <p:txBody>
          <a:bodyPr/>
          <a:lstStyle/>
          <a:p>
            <a:fld id="{B157C4B8-C526-4CBD-9618-FE1F7BF49723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716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800" dirty="0">
                <a:latin typeface="Comic Sans MS" pitchFamily="66" charset="0"/>
              </a:rPr>
              <a:t>Sources of External Information: </a:t>
            </a:r>
            <a:br>
              <a:rPr lang="en-US" sz="3800" dirty="0">
                <a:latin typeface="Comic Sans MS" pitchFamily="66" charset="0"/>
              </a:rPr>
            </a:br>
            <a:r>
              <a:rPr lang="en-US" sz="3800" dirty="0">
                <a:latin typeface="Comic Sans MS" pitchFamily="66" charset="0"/>
              </a:rPr>
              <a:t>Web Sites</a:t>
            </a:r>
          </a:p>
        </p:txBody>
      </p:sp>
      <p:sp>
        <p:nvSpPr>
          <p:cNvPr id="71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05000"/>
            <a:ext cx="8226425" cy="3582988"/>
          </a:xfrm>
          <a:ln/>
        </p:spPr>
        <p:txBody>
          <a:bodyPr>
            <a:normAutofit/>
          </a:bodyPr>
          <a:lstStyle/>
          <a:p>
            <a:r>
              <a:rPr lang="en-US" sz="3000" dirty="0">
                <a:latin typeface="Comic Sans MS" pitchFamily="66" charset="0"/>
                <a:hlinkClick r:id="rId3"/>
              </a:rPr>
              <a:t>http://marketwatch.multexinvestor.com</a:t>
            </a:r>
            <a:endParaRPr lang="en-US" sz="3000" dirty="0">
              <a:latin typeface="Comic Sans MS" pitchFamily="66" charset="0"/>
            </a:endParaRPr>
          </a:p>
          <a:p>
            <a:r>
              <a:rPr lang="en-US" sz="3000" dirty="0">
                <a:latin typeface="Comic Sans MS" pitchFamily="66" charset="0"/>
                <a:hlinkClick r:id="rId4"/>
              </a:rPr>
              <a:t>http://moneycentral.msn.com</a:t>
            </a:r>
            <a:endParaRPr lang="en-US" sz="3000" dirty="0">
              <a:latin typeface="Comic Sans MS" pitchFamily="66" charset="0"/>
            </a:endParaRPr>
          </a:p>
          <a:p>
            <a:r>
              <a:rPr lang="en-US" sz="3000" dirty="0">
                <a:latin typeface="Comic Sans MS" pitchFamily="66" charset="0"/>
                <a:hlinkClick r:id="rId5"/>
              </a:rPr>
              <a:t>http://finance.yahoo.com</a:t>
            </a:r>
            <a:endParaRPr lang="en-US" sz="3000" dirty="0">
              <a:latin typeface="Comic Sans MS" pitchFamily="66" charset="0"/>
            </a:endParaRPr>
          </a:p>
          <a:p>
            <a:r>
              <a:rPr lang="en-US" sz="3000" dirty="0">
                <a:latin typeface="Comic Sans MS" pitchFamily="66" charset="0"/>
                <a:hlinkClick r:id="rId6"/>
              </a:rPr>
              <a:t>www.clearstation.com</a:t>
            </a:r>
            <a:endParaRPr lang="en-US" sz="3000" dirty="0">
              <a:latin typeface="Comic Sans MS" pitchFamily="66" charset="0"/>
            </a:endParaRPr>
          </a:p>
          <a:p>
            <a:r>
              <a:rPr lang="en-US" sz="3000" dirty="0">
                <a:latin typeface="Comic Sans MS" pitchFamily="66" charset="0"/>
                <a:hlinkClick r:id="rId7"/>
              </a:rPr>
              <a:t>https://us.etrade.com/e/t/invest/markets</a:t>
            </a:r>
            <a:endParaRPr lang="en-US" sz="3000" dirty="0">
              <a:latin typeface="Comic Sans MS" pitchFamily="66" charset="0"/>
            </a:endParaRPr>
          </a:p>
          <a:p>
            <a:r>
              <a:rPr lang="en-US" sz="3000" dirty="0">
                <a:latin typeface="Comic Sans MS" pitchFamily="66" charset="0"/>
                <a:hlinkClick r:id="rId8"/>
              </a:rPr>
              <a:t>www.hoovers.com</a:t>
            </a:r>
            <a:endParaRPr lang="en-US" sz="3000" dirty="0">
              <a:latin typeface="Comic Sans MS" pitchFamily="66" charset="0"/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168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68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1680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1680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1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1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1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1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1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1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1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1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1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1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71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71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02" grpId="0"/>
      <p:bldP spid="716803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9100" y="1701800"/>
            <a:ext cx="8401050" cy="4339650"/>
          </a:xfrm>
          <a:noFill/>
          <a:ln/>
        </p:spPr>
        <p:txBody>
          <a:bodyPr>
            <a:sp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solidFill>
                  <a:schemeClr val="tx2"/>
                </a:solidFill>
                <a:latin typeface="Comic Sans MS" pitchFamily="66" charset="0"/>
              </a:rPr>
              <a:t>Global market</a:t>
            </a:r>
            <a:r>
              <a:rPr lang="en-GB" sz="2000" dirty="0">
                <a:latin typeface="Comic Sans MS" pitchFamily="66" charset="0"/>
              </a:rPr>
              <a:t>: US$20 billion in 2006 with North American market representing one third of the total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solidFill>
                  <a:schemeClr val="tx2"/>
                </a:solidFill>
                <a:latin typeface="Comic Sans MS" pitchFamily="66" charset="0"/>
              </a:rPr>
              <a:t>Market growth</a:t>
            </a:r>
            <a:r>
              <a:rPr lang="en-GB" sz="2000" dirty="0">
                <a:latin typeface="Comic Sans MS" pitchFamily="66" charset="0"/>
              </a:rPr>
              <a:t>: declining worldwide with companies also under profit pressure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latin typeface="Comic Sans MS" pitchFamily="66" charset="0"/>
              </a:rPr>
              <a:t>Main reasons: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latin typeface="Comic Sans MS" pitchFamily="66" charset="0"/>
              </a:rPr>
              <a:t>The main companies have many fragmented brands, high competition and high promotional costs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latin typeface="Comic Sans MS" pitchFamily="66" charset="0"/>
              </a:rPr>
              <a:t>CD’s replaced by internet downloads: main companies were losing sales faster from CD’s than they were gaining by selling music from legal internet sites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latin typeface="Comic Sans MS" pitchFamily="66" charset="0"/>
              </a:rPr>
              <a:t>Legal internet selling sites – like Apple - offered lower profit margins to the record companies than CD’s </a:t>
            </a:r>
          </a:p>
          <a:p>
            <a:pPr lvl="1"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000" dirty="0">
                <a:latin typeface="Comic Sans MS" pitchFamily="66" charset="0"/>
              </a:rPr>
              <a:t>Illegal music sharing via the internet is still a major problem for the industry</a:t>
            </a:r>
          </a:p>
        </p:txBody>
      </p:sp>
      <p:sp>
        <p:nvSpPr>
          <p:cNvPr id="375812" name="Rectangle 4"/>
          <p:cNvSpPr>
            <a:spLocks noGrp="1" noChangeArrowheads="1"/>
          </p:cNvSpPr>
          <p:nvPr>
            <p:ph type="title"/>
          </p:nvPr>
        </p:nvSpPr>
        <p:spPr>
          <a:xfrm>
            <a:off x="673100" y="719138"/>
            <a:ext cx="7772400" cy="515937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Comic Sans MS" pitchFamily="66" charset="0"/>
              </a:rPr>
              <a:t>Global </a:t>
            </a:r>
            <a:r>
              <a:rPr lang="en-GB" sz="2800" b="1" dirty="0" smtClean="0">
                <a:latin typeface="Comic Sans MS" pitchFamily="66" charset="0"/>
              </a:rPr>
              <a:t>Recorded Music Market </a:t>
            </a:r>
            <a:r>
              <a:rPr lang="en-GB" sz="2800" b="1" dirty="0">
                <a:latin typeface="Comic Sans MS" pitchFamily="66" charset="0"/>
              </a:rPr>
              <a:t>– 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758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758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758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758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75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75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75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75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75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75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75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75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75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75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75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75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5811" grpId="0" build="p" animBg="1"/>
      <p:bldP spid="3758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930" name="Rectangle 1026"/>
          <p:cNvSpPr>
            <a:spLocks noGrp="1" noChangeArrowheads="1"/>
          </p:cNvSpPr>
          <p:nvPr>
            <p:ph type="body" idx="1"/>
          </p:nvPr>
        </p:nvSpPr>
        <p:spPr>
          <a:xfrm>
            <a:off x="417513" y="1684338"/>
            <a:ext cx="7772400" cy="1828800"/>
          </a:xfrm>
          <a:noFill/>
          <a:ln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400" dirty="0">
                <a:solidFill>
                  <a:schemeClr val="tx2"/>
                </a:solidFill>
                <a:latin typeface="Comic Sans MS" pitchFamily="66" charset="0"/>
              </a:rPr>
              <a:t>Market share</a:t>
            </a:r>
            <a:r>
              <a:rPr lang="en-GB" sz="2400" dirty="0">
                <a:latin typeface="Comic Sans MS" pitchFamily="66" charset="0"/>
              </a:rPr>
              <a:t>: Four leading companies but also many small, independent producers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Each of the main companies owns many record labels and hundreds of recording artists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Independent record companies’ shares fragmented</a:t>
            </a:r>
          </a:p>
        </p:txBody>
      </p:sp>
      <p:sp>
        <p:nvSpPr>
          <p:cNvPr id="508931" name="Rectangle 1027"/>
          <p:cNvSpPr>
            <a:spLocks noGrp="1" noChangeArrowheads="1"/>
          </p:cNvSpPr>
          <p:nvPr>
            <p:ph type="title"/>
          </p:nvPr>
        </p:nvSpPr>
        <p:spPr>
          <a:xfrm>
            <a:off x="673100" y="714375"/>
            <a:ext cx="7772400" cy="515938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Comic Sans MS" pitchFamily="66" charset="0"/>
              </a:rPr>
              <a:t>Global </a:t>
            </a:r>
            <a:r>
              <a:rPr lang="en-GB" sz="2800" b="1" dirty="0" smtClean="0">
                <a:latin typeface="Comic Sans MS" pitchFamily="66" charset="0"/>
              </a:rPr>
              <a:t>Recorded Music Market </a:t>
            </a:r>
            <a:r>
              <a:rPr lang="en-GB" sz="2800" b="1" dirty="0">
                <a:latin typeface="Comic Sans MS" pitchFamily="66" charset="0"/>
              </a:rPr>
              <a:t>– 2</a:t>
            </a:r>
          </a:p>
        </p:txBody>
      </p:sp>
      <p:graphicFrame>
        <p:nvGraphicFramePr>
          <p:cNvPr id="508932" name="Object 1028"/>
          <p:cNvGraphicFramePr>
            <a:graphicFrameLocks noChangeAspect="1"/>
          </p:cNvGraphicFramePr>
          <p:nvPr/>
        </p:nvGraphicFramePr>
        <p:xfrm>
          <a:off x="2178050" y="3703638"/>
          <a:ext cx="4762500" cy="2701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Chart" r:id="rId5" imgW="5857200" imgH="3353760" progId="Excel.Sheet.8">
                  <p:embed/>
                </p:oleObj>
              </mc:Choice>
              <mc:Fallback>
                <p:oleObj name="Chart" r:id="rId5" imgW="5857200" imgH="3353760" progId="Excel.Shee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78050" y="3703638"/>
                        <a:ext cx="4762500" cy="2701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99CC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bg2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107763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089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089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089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089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08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089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089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089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089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089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089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089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8930" grpId="0" build="p" animBg="1"/>
      <p:bldP spid="508931" grpId="0"/>
      <p:bldOleChart spid="50893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9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20688" y="1635125"/>
            <a:ext cx="8399462" cy="1643527"/>
          </a:xfrm>
          <a:noFill/>
          <a:ln/>
        </p:spPr>
        <p:txBody>
          <a:bodyPr>
            <a:spAutoFit/>
          </a:bodyPr>
          <a:lstStyle/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Global market being transformed by new web-based technology</a:t>
            </a:r>
          </a:p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Also by the entry of new music distributors: e.g. the mobile telephone companies and, potentially, </a:t>
            </a:r>
            <a:r>
              <a:rPr lang="en-GB" sz="2400" dirty="0" smtClean="0">
                <a:latin typeface="Comic Sans MS" pitchFamily="66" charset="0"/>
              </a:rPr>
              <a:t>Google</a:t>
            </a:r>
            <a:endParaRPr lang="en-GB" sz="2400" dirty="0">
              <a:latin typeface="Comic Sans MS" pitchFamily="66" charset="0"/>
            </a:endParaRPr>
          </a:p>
        </p:txBody>
      </p:sp>
      <p:sp>
        <p:nvSpPr>
          <p:cNvPr id="510979" name="Rectangle 3"/>
          <p:cNvSpPr>
            <a:spLocks noGrp="1" noChangeArrowheads="1"/>
          </p:cNvSpPr>
          <p:nvPr>
            <p:ph type="title"/>
          </p:nvPr>
        </p:nvSpPr>
        <p:spPr>
          <a:xfrm>
            <a:off x="673100" y="717550"/>
            <a:ext cx="7772400" cy="515938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Comic Sans MS" pitchFamily="66" charset="0"/>
              </a:rPr>
              <a:t>Global </a:t>
            </a:r>
            <a:r>
              <a:rPr lang="en-GB" sz="2800" b="1" dirty="0" smtClean="0">
                <a:latin typeface="Comic Sans MS" pitchFamily="66" charset="0"/>
              </a:rPr>
              <a:t>Recorded Music Market </a:t>
            </a:r>
            <a:r>
              <a:rPr lang="en-GB" sz="2800" b="1" dirty="0">
                <a:latin typeface="Comic Sans MS" pitchFamily="66" charset="0"/>
              </a:rPr>
              <a:t>– 3</a:t>
            </a:r>
          </a:p>
        </p:txBody>
      </p:sp>
      <p:pic>
        <p:nvPicPr>
          <p:cNvPr id="510980" name="Picture 4" descr="130_304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98888" y="4800600"/>
            <a:ext cx="3581400" cy="1633538"/>
          </a:xfrm>
          <a:prstGeom prst="rect">
            <a:avLst/>
          </a:prstGeom>
          <a:noFill/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0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0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09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09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0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09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09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09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09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09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0978" grpId="0" build="p" animBg="1"/>
      <p:bldP spid="51097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0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19100" y="1638300"/>
            <a:ext cx="8401050" cy="4800600"/>
          </a:xfrm>
          <a:noFill/>
          <a:ln/>
        </p:spPr>
        <p:txBody>
          <a:bodyPr/>
          <a:lstStyle/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Web-based technology important but still to be fully developed commercially – highly uncertain</a:t>
            </a:r>
          </a:p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Major companies outside music industry with strong resources are now beginning to enter the market</a:t>
            </a:r>
          </a:p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Degree of turbulence: high with high changeability and low predictability</a:t>
            </a:r>
          </a:p>
          <a:p>
            <a:pPr>
              <a:buClr>
                <a:schemeClr val="tx2"/>
              </a:buClr>
              <a:buSzTx/>
            </a:pPr>
            <a:endParaRPr lang="en-GB" sz="2400" dirty="0"/>
          </a:p>
          <a:p>
            <a:pPr>
              <a:buClr>
                <a:schemeClr val="tx2"/>
              </a:buClr>
              <a:buSzTx/>
            </a:pPr>
            <a:endParaRPr lang="en-GB" sz="2400" dirty="0"/>
          </a:p>
          <a:p>
            <a:pPr>
              <a:buClr>
                <a:schemeClr val="tx2"/>
              </a:buClr>
              <a:buSzTx/>
            </a:pPr>
            <a:endParaRPr lang="en-GB" sz="2400" dirty="0"/>
          </a:p>
          <a:p>
            <a:pPr>
              <a:buClr>
                <a:schemeClr val="tx2"/>
              </a:buClr>
              <a:buSzTx/>
            </a:pPr>
            <a:r>
              <a:rPr lang="en-GB" sz="2400" dirty="0">
                <a:latin typeface="Comic Sans MS" pitchFamily="66" charset="0"/>
              </a:rPr>
              <a:t>May deliver totally new business opportunities… and threats…</a:t>
            </a:r>
          </a:p>
          <a:p>
            <a:pPr>
              <a:buClr>
                <a:schemeClr val="tx2"/>
              </a:buClr>
              <a:buSzTx/>
              <a:buFont typeface="Wingdings" pitchFamily="2" charset="2"/>
              <a:buNone/>
            </a:pPr>
            <a:endParaRPr lang="en-GB" sz="2400" dirty="0"/>
          </a:p>
        </p:txBody>
      </p:sp>
      <p:sp>
        <p:nvSpPr>
          <p:cNvPr id="513027" name="Rectangle 3"/>
          <p:cNvSpPr>
            <a:spLocks noGrp="1" noChangeArrowheads="1"/>
          </p:cNvSpPr>
          <p:nvPr>
            <p:ph type="title"/>
          </p:nvPr>
        </p:nvSpPr>
        <p:spPr>
          <a:xfrm>
            <a:off x="673100" y="714375"/>
            <a:ext cx="7772400" cy="515938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Comic Sans MS" pitchFamily="66" charset="0"/>
              </a:rPr>
              <a:t>Global </a:t>
            </a:r>
            <a:r>
              <a:rPr lang="en-GB" sz="2800" b="1" dirty="0" smtClean="0">
                <a:latin typeface="Comic Sans MS" pitchFamily="66" charset="0"/>
              </a:rPr>
              <a:t>Recorded Music Market </a:t>
            </a:r>
            <a:r>
              <a:rPr lang="en-GB" sz="2800" b="1" dirty="0">
                <a:latin typeface="Comic Sans MS" pitchFamily="66" charset="0"/>
              </a:rPr>
              <a:t>– 4</a:t>
            </a:r>
          </a:p>
        </p:txBody>
      </p:sp>
      <p:sp>
        <p:nvSpPr>
          <p:cNvPr id="513028" name="Rectangle 4"/>
          <p:cNvSpPr>
            <a:spLocks noChangeArrowheads="1"/>
          </p:cNvSpPr>
          <p:nvPr/>
        </p:nvSpPr>
        <p:spPr bwMode="auto">
          <a:xfrm>
            <a:off x="1257300" y="4076700"/>
            <a:ext cx="6019800" cy="6096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029" name="Line 5"/>
          <p:cNvSpPr>
            <a:spLocks noChangeShapeType="1"/>
          </p:cNvSpPr>
          <p:nvPr/>
        </p:nvSpPr>
        <p:spPr bwMode="auto">
          <a:xfrm>
            <a:off x="2857500" y="4076700"/>
            <a:ext cx="0" cy="6096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030" name="Line 6"/>
          <p:cNvSpPr>
            <a:spLocks noChangeShapeType="1"/>
          </p:cNvSpPr>
          <p:nvPr/>
        </p:nvSpPr>
        <p:spPr bwMode="auto">
          <a:xfrm>
            <a:off x="4381500" y="4076700"/>
            <a:ext cx="0" cy="6096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031" name="Line 7"/>
          <p:cNvSpPr>
            <a:spLocks noChangeShapeType="1"/>
          </p:cNvSpPr>
          <p:nvPr/>
        </p:nvSpPr>
        <p:spPr bwMode="auto">
          <a:xfrm>
            <a:off x="5753100" y="4076700"/>
            <a:ext cx="0" cy="609600"/>
          </a:xfrm>
          <a:prstGeom prst="line">
            <a:avLst/>
          </a:prstGeom>
          <a:noFill/>
          <a:ln w="952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032" name="Text Box 8"/>
          <p:cNvSpPr txBox="1">
            <a:spLocks noChangeArrowheads="1"/>
          </p:cNvSpPr>
          <p:nvPr/>
        </p:nvSpPr>
        <p:spPr bwMode="auto">
          <a:xfrm>
            <a:off x="1181100" y="4762500"/>
            <a:ext cx="640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/>
              <a:t>1                  2                3                 4                  5</a:t>
            </a:r>
          </a:p>
        </p:txBody>
      </p:sp>
      <p:sp>
        <p:nvSpPr>
          <p:cNvPr id="513033" name="Text Box 9"/>
          <p:cNvSpPr txBox="1">
            <a:spLocks noChangeArrowheads="1"/>
          </p:cNvSpPr>
          <p:nvPr/>
        </p:nvSpPr>
        <p:spPr bwMode="auto">
          <a:xfrm>
            <a:off x="1409700" y="4152900"/>
            <a:ext cx="838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bg2"/>
                </a:solidFill>
              </a:rPr>
              <a:t>Low</a:t>
            </a:r>
          </a:p>
        </p:txBody>
      </p:sp>
      <p:sp>
        <p:nvSpPr>
          <p:cNvPr id="513034" name="Text Box 10"/>
          <p:cNvSpPr txBox="1">
            <a:spLocks noChangeArrowheads="1"/>
          </p:cNvSpPr>
          <p:nvPr/>
        </p:nvSpPr>
        <p:spPr bwMode="auto">
          <a:xfrm>
            <a:off x="6057900" y="4152900"/>
            <a:ext cx="990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bg2"/>
                </a:solidFill>
              </a:rPr>
              <a:t>High</a:t>
            </a:r>
          </a:p>
        </p:txBody>
      </p:sp>
      <p:sp>
        <p:nvSpPr>
          <p:cNvPr id="513035" name="AutoShape 11"/>
          <p:cNvSpPr>
            <a:spLocks noChangeArrowheads="1"/>
          </p:cNvSpPr>
          <p:nvPr/>
        </p:nvSpPr>
        <p:spPr bwMode="auto">
          <a:xfrm>
            <a:off x="5448300" y="4229100"/>
            <a:ext cx="990600" cy="914400"/>
          </a:xfrm>
          <a:prstGeom prst="upArrow">
            <a:avLst>
              <a:gd name="adj1" fmla="val 32694"/>
              <a:gd name="adj2" fmla="val 27343"/>
            </a:avLst>
          </a:prstGeom>
          <a:solidFill>
            <a:schemeClr val="tx2"/>
          </a:solidFill>
          <a:ln w="9525">
            <a:solidFill>
              <a:schemeClr val="bg2"/>
            </a:solidFill>
            <a:miter lim="800000"/>
            <a:headEnd/>
            <a:tailEnd/>
          </a:ln>
          <a:effectLst>
            <a:outerShdw dist="107763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3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3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30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30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3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3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3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30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3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30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130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130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026" grpId="0" build="p" animBg="1"/>
      <p:bldP spid="51302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References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CIM (2011) </a:t>
            </a:r>
            <a:r>
              <a:rPr lang="en-GB" sz="2800" b="1" u="sng" dirty="0" smtClean="0">
                <a:latin typeface="Comic Sans MS" pitchFamily="66" charset="0"/>
              </a:rPr>
              <a:t>CIM </a:t>
            </a:r>
            <a:r>
              <a:rPr lang="en-GB" sz="2800" b="1" u="sng" dirty="0" err="1" smtClean="0">
                <a:latin typeface="Comic Sans MS" pitchFamily="66" charset="0"/>
              </a:rPr>
              <a:t>Coursebook</a:t>
            </a:r>
            <a:r>
              <a:rPr lang="en-GB" sz="2800" b="1" u="sng" dirty="0" smtClean="0">
                <a:latin typeface="Comic Sans MS" pitchFamily="66" charset="0"/>
              </a:rPr>
              <a:t>: The Marketing Planning Process</a:t>
            </a:r>
            <a:r>
              <a:rPr lang="en-GB" sz="2800" b="1" dirty="0" smtClean="0">
                <a:latin typeface="Comic Sans MS" pitchFamily="66" charset="0"/>
              </a:rPr>
              <a:t>,</a:t>
            </a:r>
            <a:r>
              <a:rPr lang="en-GB" sz="2800" dirty="0" smtClean="0">
                <a:latin typeface="Comic Sans MS" pitchFamily="66" charset="0"/>
              </a:rPr>
              <a:t> London: Butterworth Heinemann</a:t>
            </a:r>
          </a:p>
          <a:p>
            <a:r>
              <a:rPr lang="en-GB" sz="2800" dirty="0" smtClean="0">
                <a:latin typeface="Comic Sans MS" pitchFamily="66" charset="0"/>
              </a:rPr>
              <a:t>Hill, L and O’Sullivan, T (2004) </a:t>
            </a:r>
            <a:r>
              <a:rPr lang="en-GB" sz="2800" b="1" u="sng" dirty="0" smtClean="0">
                <a:latin typeface="Comic Sans MS" pitchFamily="66" charset="0"/>
              </a:rPr>
              <a:t>Foundation Marketing</a:t>
            </a:r>
            <a:r>
              <a:rPr lang="en-GB" sz="2800" b="1" dirty="0" smtClean="0">
                <a:latin typeface="Comic Sans MS" pitchFamily="66" charset="0"/>
              </a:rPr>
              <a:t>, London: Pearson Education</a:t>
            </a:r>
          </a:p>
          <a:p>
            <a:r>
              <a:rPr lang="en-GB" sz="2800" dirty="0" smtClean="0">
                <a:latin typeface="Comic Sans MS" pitchFamily="66" charset="0"/>
              </a:rPr>
              <a:t>Hooley, G, </a:t>
            </a:r>
            <a:r>
              <a:rPr lang="en-GB" sz="2800" dirty="0" err="1" smtClean="0">
                <a:latin typeface="Comic Sans MS" pitchFamily="66" charset="0"/>
              </a:rPr>
              <a:t>Piercy</a:t>
            </a:r>
            <a:r>
              <a:rPr lang="en-GB" sz="2800" dirty="0" smtClean="0">
                <a:latin typeface="Comic Sans MS" pitchFamily="66" charset="0"/>
              </a:rPr>
              <a:t>, N F and </a:t>
            </a:r>
            <a:r>
              <a:rPr lang="en-GB" sz="2800" dirty="0" err="1" smtClean="0">
                <a:latin typeface="Comic Sans MS" pitchFamily="66" charset="0"/>
              </a:rPr>
              <a:t>Nicoulaud</a:t>
            </a:r>
            <a:r>
              <a:rPr lang="en-GB" sz="2800" dirty="0" smtClean="0">
                <a:latin typeface="Comic Sans MS" pitchFamily="66" charset="0"/>
              </a:rPr>
              <a:t>, B (2008) </a:t>
            </a:r>
            <a:r>
              <a:rPr lang="en-GB" sz="2800" b="1" u="sng" dirty="0" smtClean="0">
                <a:latin typeface="Comic Sans MS" pitchFamily="66" charset="0"/>
              </a:rPr>
              <a:t>Marketing Strategy and Competitive Positioning</a:t>
            </a:r>
            <a:r>
              <a:rPr lang="en-GB" sz="2800" dirty="0" smtClean="0">
                <a:latin typeface="Comic Sans MS" pitchFamily="66" charset="0"/>
              </a:rPr>
              <a:t>, London: Prentice Hall</a:t>
            </a:r>
          </a:p>
          <a:p>
            <a:r>
              <a:rPr lang="en-GB" sz="2800" dirty="0" smtClean="0">
                <a:latin typeface="Comic Sans MS" pitchFamily="66" charset="0"/>
              </a:rPr>
              <a:t>Johnson, G, </a:t>
            </a:r>
            <a:r>
              <a:rPr lang="en-GB" sz="2800" dirty="0" err="1" smtClean="0">
                <a:latin typeface="Comic Sans MS" pitchFamily="66" charset="0"/>
              </a:rPr>
              <a:t>Scholes</a:t>
            </a:r>
            <a:r>
              <a:rPr lang="en-GB" sz="2800" dirty="0" smtClean="0">
                <a:latin typeface="Comic Sans MS" pitchFamily="66" charset="0"/>
              </a:rPr>
              <a:t>, K and Whittington, R (2011) </a:t>
            </a:r>
            <a:r>
              <a:rPr lang="en-GB" sz="2800" b="1" u="sng" dirty="0" smtClean="0">
                <a:latin typeface="Comic Sans MS" pitchFamily="66" charset="0"/>
              </a:rPr>
              <a:t>Exploring Corporate Strategy: Text and Cases</a:t>
            </a:r>
            <a:r>
              <a:rPr lang="en-GB" sz="2800" dirty="0" smtClean="0">
                <a:latin typeface="Comic Sans MS" pitchFamily="66" charset="0"/>
              </a:rPr>
              <a:t>, London: Prentice Hall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2DDC6-D864-41E2-8423-E764BD0FA18C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1221</Words>
  <Application>Microsoft Office PowerPoint</Application>
  <PresentationFormat>On-screen Show (4:3)</PresentationFormat>
  <Paragraphs>168</Paragraphs>
  <Slides>25</Slides>
  <Notes>6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7" baseType="lpstr">
      <vt:lpstr>Office Theme</vt:lpstr>
      <vt:lpstr>Chart</vt:lpstr>
      <vt:lpstr>Assessing Corporate Capabilities - The Strategic Analysis</vt:lpstr>
      <vt:lpstr>Strategic Position</vt:lpstr>
      <vt:lpstr>PowerPoint Presentation</vt:lpstr>
      <vt:lpstr>Internal Analysis</vt:lpstr>
      <vt:lpstr>Internal Analysis tools help to ask key question, such as …</vt:lpstr>
      <vt:lpstr>Tools and Techniques for Diagnosing Strategic Capability</vt:lpstr>
      <vt:lpstr>External Analysis</vt:lpstr>
      <vt:lpstr>The Organisation’s External Environment</vt:lpstr>
      <vt:lpstr>Micro Environment</vt:lpstr>
      <vt:lpstr>Techniques for Micro Environment Analysis</vt:lpstr>
      <vt:lpstr>Competitor Analysis</vt:lpstr>
      <vt:lpstr>Macro Environment</vt:lpstr>
      <vt:lpstr>Techniques for Macro Environment Analysis</vt:lpstr>
      <vt:lpstr>PEST Analysis</vt:lpstr>
      <vt:lpstr>SWOT Analysis</vt:lpstr>
      <vt:lpstr>SWOT Analysis</vt:lpstr>
      <vt:lpstr>Student Activity</vt:lpstr>
      <vt:lpstr>Student Activity</vt:lpstr>
      <vt:lpstr>Extended Knowledge</vt:lpstr>
      <vt:lpstr>Sources of External Information:  Web Sites</vt:lpstr>
      <vt:lpstr>Global Recorded Music Market – 1</vt:lpstr>
      <vt:lpstr>Global Recorded Music Market – 2</vt:lpstr>
      <vt:lpstr>Global Recorded Music Market – 3</vt:lpstr>
      <vt:lpstr>Global Recorded Music Market – 4</vt:lpstr>
      <vt:lpstr>References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Strategic Position</dc:title>
  <dc:creator>bus-vs</dc:creator>
  <cp:lastModifiedBy>Glenn Behenna</cp:lastModifiedBy>
  <cp:revision>38</cp:revision>
  <dcterms:created xsi:type="dcterms:W3CDTF">2010-10-05T07:45:43Z</dcterms:created>
  <dcterms:modified xsi:type="dcterms:W3CDTF">2016-10-10T10:44:17Z</dcterms:modified>
</cp:coreProperties>
</file>