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sldIdLst>
    <p:sldId id="256" r:id="rId2"/>
    <p:sldId id="257" r:id="rId3"/>
    <p:sldId id="258" r:id="rId4"/>
    <p:sldId id="259" r:id="rId5"/>
    <p:sldId id="260" r:id="rId6"/>
    <p:sldId id="267"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4CE97D-3CCF-3EDE-3A27-A20F3557D9A5}" v="144" dt="2024-07-12T09:09:14.3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53AC7C-5532-46F5-B166-582C5C4968A3}" type="doc">
      <dgm:prSet loTypeId="urn:microsoft.com/office/officeart/2005/8/layout/hProcess9" loCatId="process" qsTypeId="urn:microsoft.com/office/officeart/2005/8/quickstyle/simple1" qsCatId="simple" csTypeId="urn:microsoft.com/office/officeart/2005/8/colors/accent1_2" csCatId="accent1" phldr="1"/>
      <dgm:spPr/>
    </dgm:pt>
    <dgm:pt modelId="{8883579C-9429-4534-B403-E50F91519C33}">
      <dgm:prSet phldrT="[Text]" phldr="0"/>
      <dgm:spPr/>
      <dgm:t>
        <a:bodyPr/>
        <a:lstStyle/>
        <a:p>
          <a:pPr rtl="0"/>
          <a:r>
            <a:rPr lang="en-US" dirty="0">
              <a:latin typeface="Arial"/>
              <a:cs typeface="Arial"/>
            </a:rPr>
            <a:t>EI Definitions</a:t>
          </a:r>
        </a:p>
      </dgm:t>
    </dgm:pt>
    <dgm:pt modelId="{E5720700-0FA3-46DC-9510-5E5C7DD6FC75}" type="parTrans" cxnId="{C459AD12-FF23-4EE4-8D63-093577E6331A}">
      <dgm:prSet/>
      <dgm:spPr/>
    </dgm:pt>
    <dgm:pt modelId="{C914516D-3964-402E-A25E-1F8465D9F9A1}" type="sibTrans" cxnId="{C459AD12-FF23-4EE4-8D63-093577E6331A}">
      <dgm:prSet/>
      <dgm:spPr/>
    </dgm:pt>
    <dgm:pt modelId="{691BF7D0-FFD8-42FB-833A-B361AD79054E}">
      <dgm:prSet phldrT="[Text]" phldr="0"/>
      <dgm:spPr/>
      <dgm:t>
        <a:bodyPr/>
        <a:lstStyle/>
        <a:p>
          <a:pPr rtl="0"/>
          <a:r>
            <a:rPr lang="en-US" dirty="0">
              <a:latin typeface="Gill Sans Nova"/>
            </a:rPr>
            <a:t> TK-Maxx: EI Case Example</a:t>
          </a:r>
          <a:endParaRPr lang="en-US" dirty="0"/>
        </a:p>
      </dgm:t>
    </dgm:pt>
    <dgm:pt modelId="{613C6A7E-84DB-405D-9681-CF4207EAD10A}" type="parTrans" cxnId="{537F38BC-6FD7-4076-AF04-BB1FF2DECA44}">
      <dgm:prSet/>
      <dgm:spPr/>
    </dgm:pt>
    <dgm:pt modelId="{22E033EB-51B0-4687-89A9-87F9C1D8D9E8}" type="sibTrans" cxnId="{537F38BC-6FD7-4076-AF04-BB1FF2DECA44}">
      <dgm:prSet/>
      <dgm:spPr/>
    </dgm:pt>
    <dgm:pt modelId="{09978816-3C8A-4875-ADAC-43989E0215BB}">
      <dgm:prSet phldrT="[Text]" phldr="0"/>
      <dgm:spPr/>
      <dgm:t>
        <a:bodyPr/>
        <a:lstStyle/>
        <a:p>
          <a:pPr rtl="0"/>
          <a:r>
            <a:rPr lang="en-US" dirty="0">
              <a:latin typeface="Gill Sans Nova"/>
            </a:rPr>
            <a:t>Importance of EI</a:t>
          </a:r>
          <a:endParaRPr lang="en-US" dirty="0"/>
        </a:p>
      </dgm:t>
    </dgm:pt>
    <dgm:pt modelId="{EDA983A1-D551-4D18-ACD9-5F392C7D78D4}" type="parTrans" cxnId="{B3C2DECD-E0DF-4458-8A5A-CEBDC4AD7977}">
      <dgm:prSet/>
      <dgm:spPr/>
    </dgm:pt>
    <dgm:pt modelId="{E784496D-8358-447B-AE92-770952F44C18}" type="sibTrans" cxnId="{B3C2DECD-E0DF-4458-8A5A-CEBDC4AD7977}">
      <dgm:prSet/>
      <dgm:spPr/>
    </dgm:pt>
    <dgm:pt modelId="{AE646723-D3BE-4AD6-9F5C-E8D701165461}">
      <dgm:prSet phldr="0"/>
      <dgm:spPr/>
      <dgm:t>
        <a:bodyPr/>
        <a:lstStyle/>
        <a:p>
          <a:pPr rtl="0"/>
          <a:r>
            <a:rPr lang="en-US" dirty="0">
              <a:latin typeface="Gill Sans Nova"/>
            </a:rPr>
            <a:t>EI Models</a:t>
          </a:r>
        </a:p>
      </dgm:t>
    </dgm:pt>
    <dgm:pt modelId="{F2B95411-681B-44E1-AD63-1AB4831E1770}" type="parTrans" cxnId="{A38CA838-1F2A-4E56-A8BE-2835D697F119}">
      <dgm:prSet/>
      <dgm:spPr/>
    </dgm:pt>
    <dgm:pt modelId="{B098215A-C14C-407C-AA59-A38FC1CDDFFA}" type="sibTrans" cxnId="{A38CA838-1F2A-4E56-A8BE-2835D697F119}">
      <dgm:prSet/>
      <dgm:spPr/>
    </dgm:pt>
    <dgm:pt modelId="{0689A598-DFB7-4F0C-A0D8-82A528842940}">
      <dgm:prSet phldr="0"/>
      <dgm:spPr/>
      <dgm:t>
        <a:bodyPr/>
        <a:lstStyle/>
        <a:p>
          <a:pPr rtl="0"/>
          <a:r>
            <a:rPr lang="en-US" dirty="0">
              <a:latin typeface="Gill Sans Nova"/>
            </a:rPr>
            <a:t> Mix Model</a:t>
          </a:r>
        </a:p>
      </dgm:t>
    </dgm:pt>
    <dgm:pt modelId="{E5905DFF-CEE7-4689-BB8E-9751EAD6A95B}" type="parTrans" cxnId="{A0DFF7B0-97B4-411C-AC95-6687A7BCCFEA}">
      <dgm:prSet/>
      <dgm:spPr/>
    </dgm:pt>
    <dgm:pt modelId="{8A7BD1A8-EED2-4885-9E93-DE34F298D623}" type="sibTrans" cxnId="{A0DFF7B0-97B4-411C-AC95-6687A7BCCFEA}">
      <dgm:prSet/>
      <dgm:spPr/>
    </dgm:pt>
    <dgm:pt modelId="{D52F0D4E-0DD3-44FB-8B28-10515D65BDA0}">
      <dgm:prSet phldr="0"/>
      <dgm:spPr/>
      <dgm:t>
        <a:bodyPr/>
        <a:lstStyle/>
        <a:p>
          <a:pPr rtl="0"/>
          <a:r>
            <a:rPr lang="en-US" dirty="0">
              <a:latin typeface="Gill Sans Nova"/>
            </a:rPr>
            <a:t> Compares all Models</a:t>
          </a:r>
        </a:p>
      </dgm:t>
    </dgm:pt>
    <dgm:pt modelId="{C2AA8DE1-86C7-47A7-A664-BB659E262CFB}" type="parTrans" cxnId="{178045FA-BFFC-4D85-8B74-F0ADAA5CA0FF}">
      <dgm:prSet/>
      <dgm:spPr/>
    </dgm:pt>
    <dgm:pt modelId="{691C9AFB-0F59-4CA4-B776-5108EB7BCBC5}" type="sibTrans" cxnId="{178045FA-BFFC-4D85-8B74-F0ADAA5CA0FF}">
      <dgm:prSet/>
      <dgm:spPr/>
    </dgm:pt>
    <dgm:pt modelId="{16303C01-62AF-473A-A7A4-B54CF50C06F1}">
      <dgm:prSet phldr="0"/>
      <dgm:spPr/>
      <dgm:t>
        <a:bodyPr/>
        <a:lstStyle/>
        <a:p>
          <a:pPr rtl="0"/>
          <a:r>
            <a:rPr lang="en-US" dirty="0">
              <a:latin typeface="Gill Sans Nova"/>
            </a:rPr>
            <a:t> Justification of Mix Model</a:t>
          </a:r>
        </a:p>
      </dgm:t>
    </dgm:pt>
    <dgm:pt modelId="{86A4BB39-8481-42AD-B70D-0D9E6230E5B9}" type="parTrans" cxnId="{D255D51E-4B1B-4347-9AFA-F045BA4FBA65}">
      <dgm:prSet/>
      <dgm:spPr/>
    </dgm:pt>
    <dgm:pt modelId="{45B96507-8A55-442F-AECB-635365A5CDB4}" type="sibTrans" cxnId="{D255D51E-4B1B-4347-9AFA-F045BA4FBA65}">
      <dgm:prSet/>
      <dgm:spPr/>
    </dgm:pt>
    <dgm:pt modelId="{D693F64C-1F77-4421-AFB4-07CA70EBBED6}" type="pres">
      <dgm:prSet presAssocID="{6853AC7C-5532-46F5-B166-582C5C4968A3}" presName="CompostProcess" presStyleCnt="0">
        <dgm:presLayoutVars>
          <dgm:dir/>
          <dgm:resizeHandles val="exact"/>
        </dgm:presLayoutVars>
      </dgm:prSet>
      <dgm:spPr/>
    </dgm:pt>
    <dgm:pt modelId="{839CB719-0CDB-4753-B460-495C76C61688}" type="pres">
      <dgm:prSet presAssocID="{6853AC7C-5532-46F5-B166-582C5C4968A3}" presName="arrow" presStyleLbl="bgShp" presStyleIdx="0" presStyleCnt="1"/>
      <dgm:spPr/>
    </dgm:pt>
    <dgm:pt modelId="{3F186C2F-1223-4569-A4F2-2499842761CC}" type="pres">
      <dgm:prSet presAssocID="{6853AC7C-5532-46F5-B166-582C5C4968A3}" presName="linearProcess" presStyleCnt="0"/>
      <dgm:spPr/>
    </dgm:pt>
    <dgm:pt modelId="{B0385FDA-58BA-4CA2-8D4E-AA12271D0C3F}" type="pres">
      <dgm:prSet presAssocID="{8883579C-9429-4534-B403-E50F91519C33}" presName="textNode" presStyleLbl="node1" presStyleIdx="0" presStyleCnt="7">
        <dgm:presLayoutVars>
          <dgm:bulletEnabled val="1"/>
        </dgm:presLayoutVars>
      </dgm:prSet>
      <dgm:spPr/>
    </dgm:pt>
    <dgm:pt modelId="{28A002FF-7BB0-4B63-B2BF-E6FB7CD7E9F2}" type="pres">
      <dgm:prSet presAssocID="{C914516D-3964-402E-A25E-1F8465D9F9A1}" presName="sibTrans" presStyleCnt="0"/>
      <dgm:spPr/>
    </dgm:pt>
    <dgm:pt modelId="{A70BE71F-9998-4F9D-A294-656D397452F9}" type="pres">
      <dgm:prSet presAssocID="{691BF7D0-FFD8-42FB-833A-B361AD79054E}" presName="textNode" presStyleLbl="node1" presStyleIdx="1" presStyleCnt="7">
        <dgm:presLayoutVars>
          <dgm:bulletEnabled val="1"/>
        </dgm:presLayoutVars>
      </dgm:prSet>
      <dgm:spPr/>
    </dgm:pt>
    <dgm:pt modelId="{C82C5988-1283-4C87-9E5E-8CB97FE81B23}" type="pres">
      <dgm:prSet presAssocID="{22E033EB-51B0-4687-89A9-87F9C1D8D9E8}" presName="sibTrans" presStyleCnt="0"/>
      <dgm:spPr/>
    </dgm:pt>
    <dgm:pt modelId="{0F0E4D8A-EA5C-4189-9805-E4F5251D150D}" type="pres">
      <dgm:prSet presAssocID="{09978816-3C8A-4875-ADAC-43989E0215BB}" presName="textNode" presStyleLbl="node1" presStyleIdx="2" presStyleCnt="7">
        <dgm:presLayoutVars>
          <dgm:bulletEnabled val="1"/>
        </dgm:presLayoutVars>
      </dgm:prSet>
      <dgm:spPr/>
    </dgm:pt>
    <dgm:pt modelId="{670216ED-C6E3-4517-89A5-A2B2D0551894}" type="pres">
      <dgm:prSet presAssocID="{E784496D-8358-447B-AE92-770952F44C18}" presName="sibTrans" presStyleCnt="0"/>
      <dgm:spPr/>
    </dgm:pt>
    <dgm:pt modelId="{87492E01-C9A2-4E43-ACE2-7E3A2BA411CF}" type="pres">
      <dgm:prSet presAssocID="{AE646723-D3BE-4AD6-9F5C-E8D701165461}" presName="textNode" presStyleLbl="node1" presStyleIdx="3" presStyleCnt="7">
        <dgm:presLayoutVars>
          <dgm:bulletEnabled val="1"/>
        </dgm:presLayoutVars>
      </dgm:prSet>
      <dgm:spPr/>
    </dgm:pt>
    <dgm:pt modelId="{B2DDEB88-58DE-4C8F-AA30-44B2989CAB68}" type="pres">
      <dgm:prSet presAssocID="{B098215A-C14C-407C-AA59-A38FC1CDDFFA}" presName="sibTrans" presStyleCnt="0"/>
      <dgm:spPr/>
    </dgm:pt>
    <dgm:pt modelId="{A3DDBFB1-B689-47B4-82BD-89A0BEEB7DF5}" type="pres">
      <dgm:prSet presAssocID="{0689A598-DFB7-4F0C-A0D8-82A528842940}" presName="textNode" presStyleLbl="node1" presStyleIdx="4" presStyleCnt="7">
        <dgm:presLayoutVars>
          <dgm:bulletEnabled val="1"/>
        </dgm:presLayoutVars>
      </dgm:prSet>
      <dgm:spPr/>
    </dgm:pt>
    <dgm:pt modelId="{C91FF56F-AEF2-46BE-8F36-7A3E5B86366F}" type="pres">
      <dgm:prSet presAssocID="{8A7BD1A8-EED2-4885-9E93-DE34F298D623}" presName="sibTrans" presStyleCnt="0"/>
      <dgm:spPr/>
    </dgm:pt>
    <dgm:pt modelId="{7AD5E167-2EDC-453A-9E81-C44089E1EA8A}" type="pres">
      <dgm:prSet presAssocID="{D52F0D4E-0DD3-44FB-8B28-10515D65BDA0}" presName="textNode" presStyleLbl="node1" presStyleIdx="5" presStyleCnt="7">
        <dgm:presLayoutVars>
          <dgm:bulletEnabled val="1"/>
        </dgm:presLayoutVars>
      </dgm:prSet>
      <dgm:spPr/>
    </dgm:pt>
    <dgm:pt modelId="{6C77A32C-A533-4F8C-8F8D-234C98747602}" type="pres">
      <dgm:prSet presAssocID="{691C9AFB-0F59-4CA4-B776-5108EB7BCBC5}" presName="sibTrans" presStyleCnt="0"/>
      <dgm:spPr/>
    </dgm:pt>
    <dgm:pt modelId="{6E098419-CC9A-4B9F-8233-1ED3FD8C0581}" type="pres">
      <dgm:prSet presAssocID="{16303C01-62AF-473A-A7A4-B54CF50C06F1}" presName="textNode" presStyleLbl="node1" presStyleIdx="6" presStyleCnt="7">
        <dgm:presLayoutVars>
          <dgm:bulletEnabled val="1"/>
        </dgm:presLayoutVars>
      </dgm:prSet>
      <dgm:spPr/>
    </dgm:pt>
  </dgm:ptLst>
  <dgm:cxnLst>
    <dgm:cxn modelId="{AD9FD20E-4C4B-4674-BB08-F4297B4C4367}" type="presOf" srcId="{09978816-3C8A-4875-ADAC-43989E0215BB}" destId="{0F0E4D8A-EA5C-4189-9805-E4F5251D150D}" srcOrd="0" destOrd="0" presId="urn:microsoft.com/office/officeart/2005/8/layout/hProcess9"/>
    <dgm:cxn modelId="{C459AD12-FF23-4EE4-8D63-093577E6331A}" srcId="{6853AC7C-5532-46F5-B166-582C5C4968A3}" destId="{8883579C-9429-4534-B403-E50F91519C33}" srcOrd="0" destOrd="0" parTransId="{E5720700-0FA3-46DC-9510-5E5C7DD6FC75}" sibTransId="{C914516D-3964-402E-A25E-1F8465D9F9A1}"/>
    <dgm:cxn modelId="{D255D51E-4B1B-4347-9AFA-F045BA4FBA65}" srcId="{6853AC7C-5532-46F5-B166-582C5C4968A3}" destId="{16303C01-62AF-473A-A7A4-B54CF50C06F1}" srcOrd="6" destOrd="0" parTransId="{86A4BB39-8481-42AD-B70D-0D9E6230E5B9}" sibTransId="{45B96507-8A55-442F-AECB-635365A5CDB4}"/>
    <dgm:cxn modelId="{A38CA838-1F2A-4E56-A8BE-2835D697F119}" srcId="{6853AC7C-5532-46F5-B166-582C5C4968A3}" destId="{AE646723-D3BE-4AD6-9F5C-E8D701165461}" srcOrd="3" destOrd="0" parTransId="{F2B95411-681B-44E1-AD63-1AB4831E1770}" sibTransId="{B098215A-C14C-407C-AA59-A38FC1CDDFFA}"/>
    <dgm:cxn modelId="{34BC0043-4CE9-4A77-96BD-1C48D090034D}" type="presOf" srcId="{8883579C-9429-4534-B403-E50F91519C33}" destId="{B0385FDA-58BA-4CA2-8D4E-AA12271D0C3F}" srcOrd="0" destOrd="0" presId="urn:microsoft.com/office/officeart/2005/8/layout/hProcess9"/>
    <dgm:cxn modelId="{F538A372-B4BD-4DE8-A006-8FEE958E4FB9}" type="presOf" srcId="{D52F0D4E-0DD3-44FB-8B28-10515D65BDA0}" destId="{7AD5E167-2EDC-453A-9E81-C44089E1EA8A}" srcOrd="0" destOrd="0" presId="urn:microsoft.com/office/officeart/2005/8/layout/hProcess9"/>
    <dgm:cxn modelId="{9173FF7C-D01A-499C-9EBA-5E83723798A5}" type="presOf" srcId="{6853AC7C-5532-46F5-B166-582C5C4968A3}" destId="{D693F64C-1F77-4421-AFB4-07CA70EBBED6}" srcOrd="0" destOrd="0" presId="urn:microsoft.com/office/officeart/2005/8/layout/hProcess9"/>
    <dgm:cxn modelId="{2620A1A8-183A-4E4E-8A18-4494DCA7AFA2}" type="presOf" srcId="{0689A598-DFB7-4F0C-A0D8-82A528842940}" destId="{A3DDBFB1-B689-47B4-82BD-89A0BEEB7DF5}" srcOrd="0" destOrd="0" presId="urn:microsoft.com/office/officeart/2005/8/layout/hProcess9"/>
    <dgm:cxn modelId="{A0DFF7B0-97B4-411C-AC95-6687A7BCCFEA}" srcId="{6853AC7C-5532-46F5-B166-582C5C4968A3}" destId="{0689A598-DFB7-4F0C-A0D8-82A528842940}" srcOrd="4" destOrd="0" parTransId="{E5905DFF-CEE7-4689-BB8E-9751EAD6A95B}" sibTransId="{8A7BD1A8-EED2-4885-9E93-DE34F298D623}"/>
    <dgm:cxn modelId="{537F38BC-6FD7-4076-AF04-BB1FF2DECA44}" srcId="{6853AC7C-5532-46F5-B166-582C5C4968A3}" destId="{691BF7D0-FFD8-42FB-833A-B361AD79054E}" srcOrd="1" destOrd="0" parTransId="{613C6A7E-84DB-405D-9681-CF4207EAD10A}" sibTransId="{22E033EB-51B0-4687-89A9-87F9C1D8D9E8}"/>
    <dgm:cxn modelId="{3445D7C7-E22A-458D-9907-0EF4EDC0F14C}" type="presOf" srcId="{691BF7D0-FFD8-42FB-833A-B361AD79054E}" destId="{A70BE71F-9998-4F9D-A294-656D397452F9}" srcOrd="0" destOrd="0" presId="urn:microsoft.com/office/officeart/2005/8/layout/hProcess9"/>
    <dgm:cxn modelId="{3DA15AC8-A165-439C-9C91-65B84B2CB78D}" type="presOf" srcId="{AE646723-D3BE-4AD6-9F5C-E8D701165461}" destId="{87492E01-C9A2-4E43-ACE2-7E3A2BA411CF}" srcOrd="0" destOrd="0" presId="urn:microsoft.com/office/officeart/2005/8/layout/hProcess9"/>
    <dgm:cxn modelId="{B3C2DECD-E0DF-4458-8A5A-CEBDC4AD7977}" srcId="{6853AC7C-5532-46F5-B166-582C5C4968A3}" destId="{09978816-3C8A-4875-ADAC-43989E0215BB}" srcOrd="2" destOrd="0" parTransId="{EDA983A1-D551-4D18-ACD9-5F392C7D78D4}" sibTransId="{E784496D-8358-447B-AE92-770952F44C18}"/>
    <dgm:cxn modelId="{DDD18CE3-C5A2-4D65-8A1C-CAD58385AC8A}" type="presOf" srcId="{16303C01-62AF-473A-A7A4-B54CF50C06F1}" destId="{6E098419-CC9A-4B9F-8233-1ED3FD8C0581}" srcOrd="0" destOrd="0" presId="urn:microsoft.com/office/officeart/2005/8/layout/hProcess9"/>
    <dgm:cxn modelId="{178045FA-BFFC-4D85-8B74-F0ADAA5CA0FF}" srcId="{6853AC7C-5532-46F5-B166-582C5C4968A3}" destId="{D52F0D4E-0DD3-44FB-8B28-10515D65BDA0}" srcOrd="5" destOrd="0" parTransId="{C2AA8DE1-86C7-47A7-A664-BB659E262CFB}" sibTransId="{691C9AFB-0F59-4CA4-B776-5108EB7BCBC5}"/>
    <dgm:cxn modelId="{D050579E-E4B0-4AA7-B40C-6CED07F93841}" type="presParOf" srcId="{D693F64C-1F77-4421-AFB4-07CA70EBBED6}" destId="{839CB719-0CDB-4753-B460-495C76C61688}" srcOrd="0" destOrd="0" presId="urn:microsoft.com/office/officeart/2005/8/layout/hProcess9"/>
    <dgm:cxn modelId="{5BFC2ACF-91E7-4FF4-BCC4-7A7903B8606B}" type="presParOf" srcId="{D693F64C-1F77-4421-AFB4-07CA70EBBED6}" destId="{3F186C2F-1223-4569-A4F2-2499842761CC}" srcOrd="1" destOrd="0" presId="urn:microsoft.com/office/officeart/2005/8/layout/hProcess9"/>
    <dgm:cxn modelId="{C7A679CB-E706-47CC-8F13-2775AEBA3191}" type="presParOf" srcId="{3F186C2F-1223-4569-A4F2-2499842761CC}" destId="{B0385FDA-58BA-4CA2-8D4E-AA12271D0C3F}" srcOrd="0" destOrd="0" presId="urn:microsoft.com/office/officeart/2005/8/layout/hProcess9"/>
    <dgm:cxn modelId="{3C5E2B41-BBF7-4A92-AF60-59D64B82C064}" type="presParOf" srcId="{3F186C2F-1223-4569-A4F2-2499842761CC}" destId="{28A002FF-7BB0-4B63-B2BF-E6FB7CD7E9F2}" srcOrd="1" destOrd="0" presId="urn:microsoft.com/office/officeart/2005/8/layout/hProcess9"/>
    <dgm:cxn modelId="{CA3047CD-1970-4D5B-8C70-C83E9336E866}" type="presParOf" srcId="{3F186C2F-1223-4569-A4F2-2499842761CC}" destId="{A70BE71F-9998-4F9D-A294-656D397452F9}" srcOrd="2" destOrd="0" presId="urn:microsoft.com/office/officeart/2005/8/layout/hProcess9"/>
    <dgm:cxn modelId="{BA87B30B-21EB-4877-8531-144A1B42A8FF}" type="presParOf" srcId="{3F186C2F-1223-4569-A4F2-2499842761CC}" destId="{C82C5988-1283-4C87-9E5E-8CB97FE81B23}" srcOrd="3" destOrd="0" presId="urn:microsoft.com/office/officeart/2005/8/layout/hProcess9"/>
    <dgm:cxn modelId="{5C1BEA9F-E635-4565-B3DB-26E35DF339DC}" type="presParOf" srcId="{3F186C2F-1223-4569-A4F2-2499842761CC}" destId="{0F0E4D8A-EA5C-4189-9805-E4F5251D150D}" srcOrd="4" destOrd="0" presId="urn:microsoft.com/office/officeart/2005/8/layout/hProcess9"/>
    <dgm:cxn modelId="{DA191943-D584-44AA-ACBD-1E22216F0BB7}" type="presParOf" srcId="{3F186C2F-1223-4569-A4F2-2499842761CC}" destId="{670216ED-C6E3-4517-89A5-A2B2D0551894}" srcOrd="5" destOrd="0" presId="urn:microsoft.com/office/officeart/2005/8/layout/hProcess9"/>
    <dgm:cxn modelId="{D096C5DE-8A3C-4BEF-AEB9-E1B0581B8938}" type="presParOf" srcId="{3F186C2F-1223-4569-A4F2-2499842761CC}" destId="{87492E01-C9A2-4E43-ACE2-7E3A2BA411CF}" srcOrd="6" destOrd="0" presId="urn:microsoft.com/office/officeart/2005/8/layout/hProcess9"/>
    <dgm:cxn modelId="{84B15EBE-AD4D-4146-BE0C-E744E0818BF0}" type="presParOf" srcId="{3F186C2F-1223-4569-A4F2-2499842761CC}" destId="{B2DDEB88-58DE-4C8F-AA30-44B2989CAB68}" srcOrd="7" destOrd="0" presId="urn:microsoft.com/office/officeart/2005/8/layout/hProcess9"/>
    <dgm:cxn modelId="{C3BABC79-8261-4980-BFA2-7E7F6217DA7C}" type="presParOf" srcId="{3F186C2F-1223-4569-A4F2-2499842761CC}" destId="{A3DDBFB1-B689-47B4-82BD-89A0BEEB7DF5}" srcOrd="8" destOrd="0" presId="urn:microsoft.com/office/officeart/2005/8/layout/hProcess9"/>
    <dgm:cxn modelId="{A661CBAC-1F58-47F4-9BB2-7D48491A143E}" type="presParOf" srcId="{3F186C2F-1223-4569-A4F2-2499842761CC}" destId="{C91FF56F-AEF2-46BE-8F36-7A3E5B86366F}" srcOrd="9" destOrd="0" presId="urn:microsoft.com/office/officeart/2005/8/layout/hProcess9"/>
    <dgm:cxn modelId="{27E91E36-825E-4405-A609-60296451806E}" type="presParOf" srcId="{3F186C2F-1223-4569-A4F2-2499842761CC}" destId="{7AD5E167-2EDC-453A-9E81-C44089E1EA8A}" srcOrd="10" destOrd="0" presId="urn:microsoft.com/office/officeart/2005/8/layout/hProcess9"/>
    <dgm:cxn modelId="{B85B5838-9186-45C8-9C13-ECB7BE618256}" type="presParOf" srcId="{3F186C2F-1223-4569-A4F2-2499842761CC}" destId="{6C77A32C-A533-4F8C-8F8D-234C98747602}" srcOrd="11" destOrd="0" presId="urn:microsoft.com/office/officeart/2005/8/layout/hProcess9"/>
    <dgm:cxn modelId="{D5CECE77-96F5-403F-A3F0-8E9AA8EF76F9}" type="presParOf" srcId="{3F186C2F-1223-4569-A4F2-2499842761CC}" destId="{6E098419-CC9A-4B9F-8233-1ED3FD8C0581}" srcOrd="1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A1D6E-F3DE-4B92-85C7-DE7BCC40F271}"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US"/>
        </a:p>
      </dgm:t>
    </dgm:pt>
    <dgm:pt modelId="{307C08F0-09C2-49D9-A82B-F81FA6AFBD8F}">
      <dgm:prSet phldrT="[Text]" phldr="0"/>
      <dgm:spPr/>
      <dgm:t>
        <a:bodyPr/>
        <a:lstStyle/>
        <a:p>
          <a:pPr rtl="0"/>
          <a:r>
            <a:rPr lang="en-US" dirty="0">
              <a:latin typeface="Arial"/>
              <a:cs typeface="Arial"/>
            </a:rPr>
            <a:t>SELF AWARENESS</a:t>
          </a:r>
        </a:p>
      </dgm:t>
    </dgm:pt>
    <dgm:pt modelId="{4FC4AA37-C1D8-491A-96E2-F41C3700DBF0}" type="parTrans" cxnId="{06285C55-A9DC-416E-A5DE-BD26C0C7868B}">
      <dgm:prSet/>
      <dgm:spPr/>
      <dgm:t>
        <a:bodyPr/>
        <a:lstStyle/>
        <a:p>
          <a:endParaRPr lang="en-US"/>
        </a:p>
      </dgm:t>
    </dgm:pt>
    <dgm:pt modelId="{47405588-6173-4EFA-AEEE-5CEC155B781B}" type="sibTrans" cxnId="{06285C55-A9DC-416E-A5DE-BD26C0C7868B}">
      <dgm:prSet/>
      <dgm:spPr/>
      <dgm:t>
        <a:bodyPr/>
        <a:lstStyle/>
        <a:p>
          <a:endParaRPr lang="en-US"/>
        </a:p>
      </dgm:t>
    </dgm:pt>
    <dgm:pt modelId="{0803697C-8CF3-46C8-BAFA-7C4D4F491C58}">
      <dgm:prSet phldrT="[Text]" phldr="0"/>
      <dgm:spPr/>
      <dgm:t>
        <a:bodyPr/>
        <a:lstStyle/>
        <a:p>
          <a:pPr rtl="0"/>
          <a:r>
            <a:rPr lang="en-US" dirty="0">
              <a:latin typeface="Arial"/>
              <a:cs typeface="Arial"/>
            </a:rPr>
            <a:t>SOCIAL AWARENESS</a:t>
          </a:r>
        </a:p>
      </dgm:t>
    </dgm:pt>
    <dgm:pt modelId="{E59FF984-444B-4E89-A73F-E9D4E617B0C4}" type="parTrans" cxnId="{9972D312-1494-426E-B5D1-C7D8D382914A}">
      <dgm:prSet/>
      <dgm:spPr/>
      <dgm:t>
        <a:bodyPr/>
        <a:lstStyle/>
        <a:p>
          <a:endParaRPr lang="en-US"/>
        </a:p>
      </dgm:t>
    </dgm:pt>
    <dgm:pt modelId="{FA622E5E-5125-4782-A302-17EF4C6BBF7C}" type="sibTrans" cxnId="{9972D312-1494-426E-B5D1-C7D8D382914A}">
      <dgm:prSet/>
      <dgm:spPr/>
      <dgm:t>
        <a:bodyPr/>
        <a:lstStyle/>
        <a:p>
          <a:endParaRPr lang="en-US"/>
        </a:p>
      </dgm:t>
    </dgm:pt>
    <dgm:pt modelId="{6753DC11-B5F0-45B1-92A5-5500A3158DD0}">
      <dgm:prSet phldrT="[Text]" phldr="0"/>
      <dgm:spPr/>
      <dgm:t>
        <a:bodyPr/>
        <a:lstStyle/>
        <a:p>
          <a:pPr rtl="0"/>
          <a:r>
            <a:rPr lang="en-US" dirty="0">
              <a:latin typeface="Arial"/>
              <a:cs typeface="Arial"/>
            </a:rPr>
            <a:t>RELATIONSHIP MANAGEMENT</a:t>
          </a:r>
        </a:p>
      </dgm:t>
    </dgm:pt>
    <dgm:pt modelId="{245DF957-0FD2-40F3-B1DC-636D8CDACB63}" type="parTrans" cxnId="{58F876E4-2461-418D-9D4E-336A65F3589E}">
      <dgm:prSet/>
      <dgm:spPr/>
      <dgm:t>
        <a:bodyPr/>
        <a:lstStyle/>
        <a:p>
          <a:endParaRPr lang="en-US"/>
        </a:p>
      </dgm:t>
    </dgm:pt>
    <dgm:pt modelId="{B82DCDB1-023A-4DBB-B2CE-D4D6A3010796}" type="sibTrans" cxnId="{58F876E4-2461-418D-9D4E-336A65F3589E}">
      <dgm:prSet/>
      <dgm:spPr/>
      <dgm:t>
        <a:bodyPr/>
        <a:lstStyle/>
        <a:p>
          <a:endParaRPr lang="en-US"/>
        </a:p>
      </dgm:t>
    </dgm:pt>
    <dgm:pt modelId="{394D3627-9C89-4A80-AF89-AE3638BA9EEF}">
      <dgm:prSet phldrT="[Text]" phldr="0"/>
      <dgm:spPr/>
      <dgm:t>
        <a:bodyPr/>
        <a:lstStyle/>
        <a:p>
          <a:r>
            <a:rPr lang="en-US" dirty="0">
              <a:latin typeface="Arial"/>
              <a:cs typeface="Arial"/>
            </a:rPr>
            <a:t>SELF-MANAGEMENT</a:t>
          </a:r>
        </a:p>
      </dgm:t>
    </dgm:pt>
    <dgm:pt modelId="{0B1F4101-960C-4C75-BA58-A1EA50B702FB}" type="parTrans" cxnId="{9660869B-0B01-40DB-A802-8DEB5248E9C5}">
      <dgm:prSet/>
      <dgm:spPr/>
      <dgm:t>
        <a:bodyPr/>
        <a:lstStyle/>
        <a:p>
          <a:endParaRPr lang="en-US"/>
        </a:p>
      </dgm:t>
    </dgm:pt>
    <dgm:pt modelId="{6793732D-F044-41A8-ADD8-574FF82FD466}" type="sibTrans" cxnId="{9660869B-0B01-40DB-A802-8DEB5248E9C5}">
      <dgm:prSet/>
      <dgm:spPr/>
      <dgm:t>
        <a:bodyPr/>
        <a:lstStyle/>
        <a:p>
          <a:endParaRPr lang="en-US"/>
        </a:p>
      </dgm:t>
    </dgm:pt>
    <dgm:pt modelId="{80EF6DF7-75B0-4606-A5AE-CACAA78C0635}" type="pres">
      <dgm:prSet presAssocID="{42DA1D6E-F3DE-4B92-85C7-DE7BCC40F271}" presName="cycle" presStyleCnt="0">
        <dgm:presLayoutVars>
          <dgm:dir/>
          <dgm:resizeHandles val="exact"/>
        </dgm:presLayoutVars>
      </dgm:prSet>
      <dgm:spPr/>
    </dgm:pt>
    <dgm:pt modelId="{AA2AD6B1-AECC-4FD2-9EB0-E9AF14CCD0F8}" type="pres">
      <dgm:prSet presAssocID="{307C08F0-09C2-49D9-A82B-F81FA6AFBD8F}" presName="node" presStyleLbl="node1" presStyleIdx="0" presStyleCnt="4">
        <dgm:presLayoutVars>
          <dgm:bulletEnabled val="1"/>
        </dgm:presLayoutVars>
      </dgm:prSet>
      <dgm:spPr/>
    </dgm:pt>
    <dgm:pt modelId="{38901A62-2625-458D-AF2B-B61E5793F65E}" type="pres">
      <dgm:prSet presAssocID="{307C08F0-09C2-49D9-A82B-F81FA6AFBD8F}" presName="spNode" presStyleCnt="0"/>
      <dgm:spPr/>
    </dgm:pt>
    <dgm:pt modelId="{2D6CFDBA-7CD0-424E-AE74-8577C4C98BDE}" type="pres">
      <dgm:prSet presAssocID="{47405588-6173-4EFA-AEEE-5CEC155B781B}" presName="sibTrans" presStyleLbl="sibTrans1D1" presStyleIdx="0" presStyleCnt="4"/>
      <dgm:spPr/>
    </dgm:pt>
    <dgm:pt modelId="{37B2F13E-4EBE-4148-AFA4-C04EA42475D7}" type="pres">
      <dgm:prSet presAssocID="{0803697C-8CF3-46C8-BAFA-7C4D4F491C58}" presName="node" presStyleLbl="node1" presStyleIdx="1" presStyleCnt="4">
        <dgm:presLayoutVars>
          <dgm:bulletEnabled val="1"/>
        </dgm:presLayoutVars>
      </dgm:prSet>
      <dgm:spPr/>
    </dgm:pt>
    <dgm:pt modelId="{07FCEFE4-513C-4AAE-859A-A85B77243ABB}" type="pres">
      <dgm:prSet presAssocID="{0803697C-8CF3-46C8-BAFA-7C4D4F491C58}" presName="spNode" presStyleCnt="0"/>
      <dgm:spPr/>
    </dgm:pt>
    <dgm:pt modelId="{18E905B1-8F0F-4BD4-BC81-50105F36EA29}" type="pres">
      <dgm:prSet presAssocID="{FA622E5E-5125-4782-A302-17EF4C6BBF7C}" presName="sibTrans" presStyleLbl="sibTrans1D1" presStyleIdx="1" presStyleCnt="4"/>
      <dgm:spPr/>
    </dgm:pt>
    <dgm:pt modelId="{919139AD-AEEA-4E59-9BA4-2C5BBE7979C2}" type="pres">
      <dgm:prSet presAssocID="{6753DC11-B5F0-45B1-92A5-5500A3158DD0}" presName="node" presStyleLbl="node1" presStyleIdx="2" presStyleCnt="4">
        <dgm:presLayoutVars>
          <dgm:bulletEnabled val="1"/>
        </dgm:presLayoutVars>
      </dgm:prSet>
      <dgm:spPr/>
    </dgm:pt>
    <dgm:pt modelId="{9E55BA19-C880-4F56-851F-E8A404C89932}" type="pres">
      <dgm:prSet presAssocID="{6753DC11-B5F0-45B1-92A5-5500A3158DD0}" presName="spNode" presStyleCnt="0"/>
      <dgm:spPr/>
    </dgm:pt>
    <dgm:pt modelId="{833BB316-A7E9-4D17-8083-7B09DD168199}" type="pres">
      <dgm:prSet presAssocID="{B82DCDB1-023A-4DBB-B2CE-D4D6A3010796}" presName="sibTrans" presStyleLbl="sibTrans1D1" presStyleIdx="2" presStyleCnt="4"/>
      <dgm:spPr/>
    </dgm:pt>
    <dgm:pt modelId="{72066AAE-0B5B-4562-BC0B-9A20EDF19157}" type="pres">
      <dgm:prSet presAssocID="{394D3627-9C89-4A80-AF89-AE3638BA9EEF}" presName="node" presStyleLbl="node1" presStyleIdx="3" presStyleCnt="4">
        <dgm:presLayoutVars>
          <dgm:bulletEnabled val="1"/>
        </dgm:presLayoutVars>
      </dgm:prSet>
      <dgm:spPr/>
    </dgm:pt>
    <dgm:pt modelId="{E0C692B0-EC8D-4407-B59B-0EBFC2B3E6D6}" type="pres">
      <dgm:prSet presAssocID="{394D3627-9C89-4A80-AF89-AE3638BA9EEF}" presName="spNode" presStyleCnt="0"/>
      <dgm:spPr/>
    </dgm:pt>
    <dgm:pt modelId="{67829BD8-130A-4F19-B6D0-287ECAB9EB32}" type="pres">
      <dgm:prSet presAssocID="{6793732D-F044-41A8-ADD8-574FF82FD466}" presName="sibTrans" presStyleLbl="sibTrans1D1" presStyleIdx="3" presStyleCnt="4"/>
      <dgm:spPr/>
    </dgm:pt>
  </dgm:ptLst>
  <dgm:cxnLst>
    <dgm:cxn modelId="{9972D312-1494-426E-B5D1-C7D8D382914A}" srcId="{42DA1D6E-F3DE-4B92-85C7-DE7BCC40F271}" destId="{0803697C-8CF3-46C8-BAFA-7C4D4F491C58}" srcOrd="1" destOrd="0" parTransId="{E59FF984-444B-4E89-A73F-E9D4E617B0C4}" sibTransId="{FA622E5E-5125-4782-A302-17EF4C6BBF7C}"/>
    <dgm:cxn modelId="{6CFDCC21-9DDB-4491-B739-47A1FAD23E48}" type="presOf" srcId="{FA622E5E-5125-4782-A302-17EF4C6BBF7C}" destId="{18E905B1-8F0F-4BD4-BC81-50105F36EA29}" srcOrd="0" destOrd="0" presId="urn:microsoft.com/office/officeart/2005/8/layout/cycle6"/>
    <dgm:cxn modelId="{84507567-6BE6-4B78-B408-93B94D9F8E93}" type="presOf" srcId="{307C08F0-09C2-49D9-A82B-F81FA6AFBD8F}" destId="{AA2AD6B1-AECC-4FD2-9EB0-E9AF14CCD0F8}" srcOrd="0" destOrd="0" presId="urn:microsoft.com/office/officeart/2005/8/layout/cycle6"/>
    <dgm:cxn modelId="{06285C55-A9DC-416E-A5DE-BD26C0C7868B}" srcId="{42DA1D6E-F3DE-4B92-85C7-DE7BCC40F271}" destId="{307C08F0-09C2-49D9-A82B-F81FA6AFBD8F}" srcOrd="0" destOrd="0" parTransId="{4FC4AA37-C1D8-491A-96E2-F41C3700DBF0}" sibTransId="{47405588-6173-4EFA-AEEE-5CEC155B781B}"/>
    <dgm:cxn modelId="{37B57C82-9FE4-4FF3-9A20-87993728E406}" type="presOf" srcId="{6793732D-F044-41A8-ADD8-574FF82FD466}" destId="{67829BD8-130A-4F19-B6D0-287ECAB9EB32}" srcOrd="0" destOrd="0" presId="urn:microsoft.com/office/officeart/2005/8/layout/cycle6"/>
    <dgm:cxn modelId="{9B014F8D-41F8-41EA-B676-6A9D40F1475F}" type="presOf" srcId="{6753DC11-B5F0-45B1-92A5-5500A3158DD0}" destId="{919139AD-AEEA-4E59-9BA4-2C5BBE7979C2}" srcOrd="0" destOrd="0" presId="urn:microsoft.com/office/officeart/2005/8/layout/cycle6"/>
    <dgm:cxn modelId="{9660869B-0B01-40DB-A802-8DEB5248E9C5}" srcId="{42DA1D6E-F3DE-4B92-85C7-DE7BCC40F271}" destId="{394D3627-9C89-4A80-AF89-AE3638BA9EEF}" srcOrd="3" destOrd="0" parTransId="{0B1F4101-960C-4C75-BA58-A1EA50B702FB}" sibTransId="{6793732D-F044-41A8-ADD8-574FF82FD466}"/>
    <dgm:cxn modelId="{7CE3549E-27CE-4437-95B0-6D6C4480722A}" type="presOf" srcId="{42DA1D6E-F3DE-4B92-85C7-DE7BCC40F271}" destId="{80EF6DF7-75B0-4606-A5AE-CACAA78C0635}" srcOrd="0" destOrd="0" presId="urn:microsoft.com/office/officeart/2005/8/layout/cycle6"/>
    <dgm:cxn modelId="{3D184AA0-CD4C-4A7A-BD18-B499479CBEFC}" type="presOf" srcId="{394D3627-9C89-4A80-AF89-AE3638BA9EEF}" destId="{72066AAE-0B5B-4562-BC0B-9A20EDF19157}" srcOrd="0" destOrd="0" presId="urn:microsoft.com/office/officeart/2005/8/layout/cycle6"/>
    <dgm:cxn modelId="{5ACEE2BD-7DFD-4506-A193-7E29BE564225}" type="presOf" srcId="{47405588-6173-4EFA-AEEE-5CEC155B781B}" destId="{2D6CFDBA-7CD0-424E-AE74-8577C4C98BDE}" srcOrd="0" destOrd="0" presId="urn:microsoft.com/office/officeart/2005/8/layout/cycle6"/>
    <dgm:cxn modelId="{F9562ADA-3D97-477B-9F31-CC207732C8ED}" type="presOf" srcId="{B82DCDB1-023A-4DBB-B2CE-D4D6A3010796}" destId="{833BB316-A7E9-4D17-8083-7B09DD168199}" srcOrd="0" destOrd="0" presId="urn:microsoft.com/office/officeart/2005/8/layout/cycle6"/>
    <dgm:cxn modelId="{58F876E4-2461-418D-9D4E-336A65F3589E}" srcId="{42DA1D6E-F3DE-4B92-85C7-DE7BCC40F271}" destId="{6753DC11-B5F0-45B1-92A5-5500A3158DD0}" srcOrd="2" destOrd="0" parTransId="{245DF957-0FD2-40F3-B1DC-636D8CDACB63}" sibTransId="{B82DCDB1-023A-4DBB-B2CE-D4D6A3010796}"/>
    <dgm:cxn modelId="{4E33D7EC-64E9-4283-AAE9-3174D4BB2C6E}" type="presOf" srcId="{0803697C-8CF3-46C8-BAFA-7C4D4F491C58}" destId="{37B2F13E-4EBE-4148-AFA4-C04EA42475D7}" srcOrd="0" destOrd="0" presId="urn:microsoft.com/office/officeart/2005/8/layout/cycle6"/>
    <dgm:cxn modelId="{34DABEAF-3BED-4AB4-9E3D-25640AED2891}" type="presParOf" srcId="{80EF6DF7-75B0-4606-A5AE-CACAA78C0635}" destId="{AA2AD6B1-AECC-4FD2-9EB0-E9AF14CCD0F8}" srcOrd="0" destOrd="0" presId="urn:microsoft.com/office/officeart/2005/8/layout/cycle6"/>
    <dgm:cxn modelId="{3B0D0B27-4D5C-4FC2-B1A1-C22E48731682}" type="presParOf" srcId="{80EF6DF7-75B0-4606-A5AE-CACAA78C0635}" destId="{38901A62-2625-458D-AF2B-B61E5793F65E}" srcOrd="1" destOrd="0" presId="urn:microsoft.com/office/officeart/2005/8/layout/cycle6"/>
    <dgm:cxn modelId="{6B9996D3-E7A4-4F6F-955D-D05A0B329749}" type="presParOf" srcId="{80EF6DF7-75B0-4606-A5AE-CACAA78C0635}" destId="{2D6CFDBA-7CD0-424E-AE74-8577C4C98BDE}" srcOrd="2" destOrd="0" presId="urn:microsoft.com/office/officeart/2005/8/layout/cycle6"/>
    <dgm:cxn modelId="{3882EF7A-8588-442C-876C-30B70F1DF4D5}" type="presParOf" srcId="{80EF6DF7-75B0-4606-A5AE-CACAA78C0635}" destId="{37B2F13E-4EBE-4148-AFA4-C04EA42475D7}" srcOrd="3" destOrd="0" presId="urn:microsoft.com/office/officeart/2005/8/layout/cycle6"/>
    <dgm:cxn modelId="{3B6B97D5-74A1-4E42-AC73-B865A157FDC5}" type="presParOf" srcId="{80EF6DF7-75B0-4606-A5AE-CACAA78C0635}" destId="{07FCEFE4-513C-4AAE-859A-A85B77243ABB}" srcOrd="4" destOrd="0" presId="urn:microsoft.com/office/officeart/2005/8/layout/cycle6"/>
    <dgm:cxn modelId="{6F227612-0FA2-450A-B766-13CEBECD7784}" type="presParOf" srcId="{80EF6DF7-75B0-4606-A5AE-CACAA78C0635}" destId="{18E905B1-8F0F-4BD4-BC81-50105F36EA29}" srcOrd="5" destOrd="0" presId="urn:microsoft.com/office/officeart/2005/8/layout/cycle6"/>
    <dgm:cxn modelId="{3845E508-C16E-4A46-9905-3FF6EAD178F0}" type="presParOf" srcId="{80EF6DF7-75B0-4606-A5AE-CACAA78C0635}" destId="{919139AD-AEEA-4E59-9BA4-2C5BBE7979C2}" srcOrd="6" destOrd="0" presId="urn:microsoft.com/office/officeart/2005/8/layout/cycle6"/>
    <dgm:cxn modelId="{3C1BB645-A2AA-40BE-A131-FFA87F7888E9}" type="presParOf" srcId="{80EF6DF7-75B0-4606-A5AE-CACAA78C0635}" destId="{9E55BA19-C880-4F56-851F-E8A404C89932}" srcOrd="7" destOrd="0" presId="urn:microsoft.com/office/officeart/2005/8/layout/cycle6"/>
    <dgm:cxn modelId="{0E8EB7B9-1663-444B-9BF8-B9301EAC86E5}" type="presParOf" srcId="{80EF6DF7-75B0-4606-A5AE-CACAA78C0635}" destId="{833BB316-A7E9-4D17-8083-7B09DD168199}" srcOrd="8" destOrd="0" presId="urn:microsoft.com/office/officeart/2005/8/layout/cycle6"/>
    <dgm:cxn modelId="{875D57B5-F372-4902-962D-BB850798572A}" type="presParOf" srcId="{80EF6DF7-75B0-4606-A5AE-CACAA78C0635}" destId="{72066AAE-0B5B-4562-BC0B-9A20EDF19157}" srcOrd="9" destOrd="0" presId="urn:microsoft.com/office/officeart/2005/8/layout/cycle6"/>
    <dgm:cxn modelId="{BD2DED7B-D2B7-4DF9-9F10-2FFD8AF89F86}" type="presParOf" srcId="{80EF6DF7-75B0-4606-A5AE-CACAA78C0635}" destId="{E0C692B0-EC8D-4407-B59B-0EBFC2B3E6D6}" srcOrd="10" destOrd="0" presId="urn:microsoft.com/office/officeart/2005/8/layout/cycle6"/>
    <dgm:cxn modelId="{FBC46E46-1A09-47BB-8F1A-6756F8BCD3D2}" type="presParOf" srcId="{80EF6DF7-75B0-4606-A5AE-CACAA78C0635}" destId="{67829BD8-130A-4F19-B6D0-287ECAB9EB32}" srcOrd="11"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8AFAC0-A686-4010-97D5-137B6CB4973A}" type="doc">
      <dgm:prSet loTypeId="urn:microsoft.com/office/officeart/2005/8/layout/equation1" loCatId="relationship" qsTypeId="urn:microsoft.com/office/officeart/2005/8/quickstyle/simple1" qsCatId="simple" csTypeId="urn:microsoft.com/office/officeart/2005/8/colors/accent1_2" csCatId="accent1" phldr="1"/>
      <dgm:spPr/>
    </dgm:pt>
    <dgm:pt modelId="{E807009F-D788-4CA5-AF49-A1EE7BDD8E7D}">
      <dgm:prSet phldrT="[Text]" phldr="0"/>
      <dgm:spPr/>
      <dgm:t>
        <a:bodyPr/>
        <a:lstStyle/>
        <a:p>
          <a:pPr rtl="0"/>
          <a:r>
            <a:rPr lang="en-US" dirty="0">
              <a:latin typeface="Arial"/>
              <a:cs typeface="Arial"/>
            </a:rPr>
            <a:t> </a:t>
          </a:r>
          <a:r>
            <a:rPr lang="en-US" b="1" dirty="0">
              <a:latin typeface="Arial"/>
              <a:cs typeface="Arial"/>
            </a:rPr>
            <a:t> Employees</a:t>
          </a:r>
          <a:r>
            <a:rPr lang="en-US" dirty="0">
              <a:latin typeface="Arial"/>
              <a:cs typeface="Arial"/>
            </a:rPr>
            <a:t>: engagement, intrinsic motivation, development, creativity, problem-solving, stress management, well-being, performance, resilience...</a:t>
          </a:r>
        </a:p>
      </dgm:t>
    </dgm:pt>
    <dgm:pt modelId="{F8625C95-33A3-4749-9312-EA66B1BC6F55}" type="parTrans" cxnId="{7E7B6119-3150-4B95-B2BD-2A035A8C2AF2}">
      <dgm:prSet/>
      <dgm:spPr/>
    </dgm:pt>
    <dgm:pt modelId="{C6BACA9F-FB2C-4AA6-ABBB-FCD112963BCD}" type="sibTrans" cxnId="{7E7B6119-3150-4B95-B2BD-2A035A8C2AF2}">
      <dgm:prSet/>
      <dgm:spPr/>
      <dgm:t>
        <a:bodyPr/>
        <a:lstStyle/>
        <a:p>
          <a:endParaRPr lang="en-US"/>
        </a:p>
      </dgm:t>
    </dgm:pt>
    <dgm:pt modelId="{9D0555F1-3548-420B-88E9-5CF2C2CB25F7}">
      <dgm:prSet phldrT="[Text]" phldr="0"/>
      <dgm:spPr/>
      <dgm:t>
        <a:bodyPr/>
        <a:lstStyle/>
        <a:p>
          <a:pPr rtl="0"/>
          <a:r>
            <a:rPr lang="en-US" dirty="0">
              <a:latin typeface="Arial"/>
              <a:cs typeface="Arial"/>
            </a:rPr>
            <a:t> </a:t>
          </a:r>
          <a:r>
            <a:rPr lang="en-US" b="1" dirty="0">
              <a:latin typeface="Arial"/>
              <a:cs typeface="Arial"/>
            </a:rPr>
            <a:t> Managers and Leaders:</a:t>
          </a:r>
          <a:r>
            <a:rPr lang="en-US" dirty="0">
              <a:latin typeface="Arial"/>
              <a:cs typeface="Arial"/>
            </a:rPr>
            <a:t> leadership qualities, change management, social skills, conflict management, professional growth, awareness, empathy...</a:t>
          </a:r>
        </a:p>
      </dgm:t>
    </dgm:pt>
    <dgm:pt modelId="{3B5B3471-4B9E-4ACA-9BA4-96D9FDA84BB2}" type="parTrans" cxnId="{5BDF1344-91FB-4956-9F4C-96D1F4F13F28}">
      <dgm:prSet/>
      <dgm:spPr/>
    </dgm:pt>
    <dgm:pt modelId="{F557B6F1-3A43-48D2-A3D6-77BFF1C5EFA3}" type="sibTrans" cxnId="{5BDF1344-91FB-4956-9F4C-96D1F4F13F28}">
      <dgm:prSet/>
      <dgm:spPr/>
      <dgm:t>
        <a:bodyPr/>
        <a:lstStyle/>
        <a:p>
          <a:endParaRPr lang="en-US"/>
        </a:p>
      </dgm:t>
    </dgm:pt>
    <dgm:pt modelId="{19CF78E4-988B-475D-8E75-E38B830E1F1C}">
      <dgm:prSet phldrT="[Text]" phldr="0"/>
      <dgm:spPr/>
      <dgm:t>
        <a:bodyPr/>
        <a:lstStyle/>
        <a:p>
          <a:pPr rtl="0"/>
          <a:r>
            <a:rPr lang="en-US" dirty="0">
              <a:latin typeface="Arial"/>
              <a:cs typeface="Arial"/>
            </a:rPr>
            <a:t>  </a:t>
          </a:r>
          <a:r>
            <a:rPr lang="en-US" b="1" dirty="0">
              <a:latin typeface="Arial"/>
              <a:cs typeface="Arial"/>
            </a:rPr>
            <a:t>Organization: </a:t>
          </a:r>
          <a:r>
            <a:rPr lang="en-US" dirty="0">
              <a:latin typeface="Arial"/>
              <a:cs typeface="Arial"/>
            </a:rPr>
            <a:t>positive culture, happy stakeholders, productivity, efficiency, low staff turnover, high retention, loyalty, high morale, profit, reputation.</a:t>
          </a:r>
        </a:p>
      </dgm:t>
    </dgm:pt>
    <dgm:pt modelId="{C19E8C7A-C59E-4AB2-8317-59498978F979}" type="parTrans" cxnId="{FF378BA2-B9C1-422A-82D1-78EB213442A7}">
      <dgm:prSet/>
      <dgm:spPr/>
    </dgm:pt>
    <dgm:pt modelId="{87976C6E-D28A-4B6E-A684-3EFC2136EE6A}" type="sibTrans" cxnId="{FF378BA2-B9C1-422A-82D1-78EB213442A7}">
      <dgm:prSet/>
      <dgm:spPr/>
      <dgm:t>
        <a:bodyPr/>
        <a:lstStyle/>
        <a:p>
          <a:endParaRPr lang="en-US"/>
        </a:p>
      </dgm:t>
    </dgm:pt>
    <dgm:pt modelId="{A0450E24-A07C-42F2-B05C-FB1424BF1E88}" type="pres">
      <dgm:prSet presAssocID="{D98AFAC0-A686-4010-97D5-137B6CB4973A}" presName="linearFlow" presStyleCnt="0">
        <dgm:presLayoutVars>
          <dgm:dir/>
          <dgm:resizeHandles val="exact"/>
        </dgm:presLayoutVars>
      </dgm:prSet>
      <dgm:spPr/>
    </dgm:pt>
    <dgm:pt modelId="{6B7E0129-AA14-46A7-A357-3DE82F094898}" type="pres">
      <dgm:prSet presAssocID="{E807009F-D788-4CA5-AF49-A1EE7BDD8E7D}" presName="node" presStyleLbl="node1" presStyleIdx="0" presStyleCnt="3">
        <dgm:presLayoutVars>
          <dgm:bulletEnabled val="1"/>
        </dgm:presLayoutVars>
      </dgm:prSet>
      <dgm:spPr/>
    </dgm:pt>
    <dgm:pt modelId="{288457F3-9341-4D29-8083-8E069DC96057}" type="pres">
      <dgm:prSet presAssocID="{C6BACA9F-FB2C-4AA6-ABBB-FCD112963BCD}" presName="spacerL" presStyleCnt="0"/>
      <dgm:spPr/>
    </dgm:pt>
    <dgm:pt modelId="{7D3C4EEB-1DA4-4CC7-84BA-6744C6404669}" type="pres">
      <dgm:prSet presAssocID="{C6BACA9F-FB2C-4AA6-ABBB-FCD112963BCD}" presName="sibTrans" presStyleLbl="sibTrans2D1" presStyleIdx="0" presStyleCnt="2"/>
      <dgm:spPr/>
    </dgm:pt>
    <dgm:pt modelId="{F9E13163-C1D9-4867-A348-0B66CBC7A8D0}" type="pres">
      <dgm:prSet presAssocID="{C6BACA9F-FB2C-4AA6-ABBB-FCD112963BCD}" presName="spacerR" presStyleCnt="0"/>
      <dgm:spPr/>
    </dgm:pt>
    <dgm:pt modelId="{056F88E2-6944-400A-BC3D-CB1089EC6BB0}" type="pres">
      <dgm:prSet presAssocID="{9D0555F1-3548-420B-88E9-5CF2C2CB25F7}" presName="node" presStyleLbl="node1" presStyleIdx="1" presStyleCnt="3">
        <dgm:presLayoutVars>
          <dgm:bulletEnabled val="1"/>
        </dgm:presLayoutVars>
      </dgm:prSet>
      <dgm:spPr/>
    </dgm:pt>
    <dgm:pt modelId="{47676DE0-38A1-4EF4-A3BE-AFD875BC903A}" type="pres">
      <dgm:prSet presAssocID="{F557B6F1-3A43-48D2-A3D6-77BFF1C5EFA3}" presName="spacerL" presStyleCnt="0"/>
      <dgm:spPr/>
    </dgm:pt>
    <dgm:pt modelId="{9BFF8782-BFF7-4683-A051-DF60679617FB}" type="pres">
      <dgm:prSet presAssocID="{F557B6F1-3A43-48D2-A3D6-77BFF1C5EFA3}" presName="sibTrans" presStyleLbl="sibTrans2D1" presStyleIdx="1" presStyleCnt="2"/>
      <dgm:spPr/>
    </dgm:pt>
    <dgm:pt modelId="{7E075C64-4EA2-4792-AFCE-16C382F87C30}" type="pres">
      <dgm:prSet presAssocID="{F557B6F1-3A43-48D2-A3D6-77BFF1C5EFA3}" presName="spacerR" presStyleCnt="0"/>
      <dgm:spPr/>
    </dgm:pt>
    <dgm:pt modelId="{A3A3D90C-A878-4354-BBAB-B60C64BD8647}" type="pres">
      <dgm:prSet presAssocID="{19CF78E4-988B-475D-8E75-E38B830E1F1C}" presName="node" presStyleLbl="node1" presStyleIdx="2" presStyleCnt="3">
        <dgm:presLayoutVars>
          <dgm:bulletEnabled val="1"/>
        </dgm:presLayoutVars>
      </dgm:prSet>
      <dgm:spPr/>
    </dgm:pt>
  </dgm:ptLst>
  <dgm:cxnLst>
    <dgm:cxn modelId="{7E7B6119-3150-4B95-B2BD-2A035A8C2AF2}" srcId="{D98AFAC0-A686-4010-97D5-137B6CB4973A}" destId="{E807009F-D788-4CA5-AF49-A1EE7BDD8E7D}" srcOrd="0" destOrd="0" parTransId="{F8625C95-33A3-4749-9312-EA66B1BC6F55}" sibTransId="{C6BACA9F-FB2C-4AA6-ABBB-FCD112963BCD}"/>
    <dgm:cxn modelId="{023F263A-AAD2-480B-A11E-091692280100}" type="presOf" srcId="{C6BACA9F-FB2C-4AA6-ABBB-FCD112963BCD}" destId="{7D3C4EEB-1DA4-4CC7-84BA-6744C6404669}" srcOrd="0" destOrd="0" presId="urn:microsoft.com/office/officeart/2005/8/layout/equation1"/>
    <dgm:cxn modelId="{3BF73A3B-E277-42C6-A7E7-444B78CB437D}" type="presOf" srcId="{E807009F-D788-4CA5-AF49-A1EE7BDD8E7D}" destId="{6B7E0129-AA14-46A7-A357-3DE82F094898}" srcOrd="0" destOrd="0" presId="urn:microsoft.com/office/officeart/2005/8/layout/equation1"/>
    <dgm:cxn modelId="{5BDF1344-91FB-4956-9F4C-96D1F4F13F28}" srcId="{D98AFAC0-A686-4010-97D5-137B6CB4973A}" destId="{9D0555F1-3548-420B-88E9-5CF2C2CB25F7}" srcOrd="1" destOrd="0" parTransId="{3B5B3471-4B9E-4ACA-9BA4-96D9FDA84BB2}" sibTransId="{F557B6F1-3A43-48D2-A3D6-77BFF1C5EFA3}"/>
    <dgm:cxn modelId="{9FD25659-804A-4D3D-A8FD-60C38AFD0B25}" type="presOf" srcId="{19CF78E4-988B-475D-8E75-E38B830E1F1C}" destId="{A3A3D90C-A878-4354-BBAB-B60C64BD8647}" srcOrd="0" destOrd="0" presId="urn:microsoft.com/office/officeart/2005/8/layout/equation1"/>
    <dgm:cxn modelId="{0A0C2583-75EF-40D9-AE86-A3915B3224C9}" type="presOf" srcId="{9D0555F1-3548-420B-88E9-5CF2C2CB25F7}" destId="{056F88E2-6944-400A-BC3D-CB1089EC6BB0}" srcOrd="0" destOrd="0" presId="urn:microsoft.com/office/officeart/2005/8/layout/equation1"/>
    <dgm:cxn modelId="{FF378BA2-B9C1-422A-82D1-78EB213442A7}" srcId="{D98AFAC0-A686-4010-97D5-137B6CB4973A}" destId="{19CF78E4-988B-475D-8E75-E38B830E1F1C}" srcOrd="2" destOrd="0" parTransId="{C19E8C7A-C59E-4AB2-8317-59498978F979}" sibTransId="{87976C6E-D28A-4B6E-A684-3EFC2136EE6A}"/>
    <dgm:cxn modelId="{F2A43DB0-64DF-4ADD-BE56-0882B87CB8AF}" type="presOf" srcId="{D98AFAC0-A686-4010-97D5-137B6CB4973A}" destId="{A0450E24-A07C-42F2-B05C-FB1424BF1E88}" srcOrd="0" destOrd="0" presId="urn:microsoft.com/office/officeart/2005/8/layout/equation1"/>
    <dgm:cxn modelId="{C94CF5C8-719F-4236-90D0-395BFB479E53}" type="presOf" srcId="{F557B6F1-3A43-48D2-A3D6-77BFF1C5EFA3}" destId="{9BFF8782-BFF7-4683-A051-DF60679617FB}" srcOrd="0" destOrd="0" presId="urn:microsoft.com/office/officeart/2005/8/layout/equation1"/>
    <dgm:cxn modelId="{A2CD1D28-382C-4AD8-920A-06165051A786}" type="presParOf" srcId="{A0450E24-A07C-42F2-B05C-FB1424BF1E88}" destId="{6B7E0129-AA14-46A7-A357-3DE82F094898}" srcOrd="0" destOrd="0" presId="urn:microsoft.com/office/officeart/2005/8/layout/equation1"/>
    <dgm:cxn modelId="{5DFEEFB4-EB60-420F-ACE4-93F5CFBCCC04}" type="presParOf" srcId="{A0450E24-A07C-42F2-B05C-FB1424BF1E88}" destId="{288457F3-9341-4D29-8083-8E069DC96057}" srcOrd="1" destOrd="0" presId="urn:microsoft.com/office/officeart/2005/8/layout/equation1"/>
    <dgm:cxn modelId="{A1982E32-ACA7-4035-A210-440479FCB31D}" type="presParOf" srcId="{A0450E24-A07C-42F2-B05C-FB1424BF1E88}" destId="{7D3C4EEB-1DA4-4CC7-84BA-6744C6404669}" srcOrd="2" destOrd="0" presId="urn:microsoft.com/office/officeart/2005/8/layout/equation1"/>
    <dgm:cxn modelId="{262B1514-FCA0-4F49-8170-43E068A383E1}" type="presParOf" srcId="{A0450E24-A07C-42F2-B05C-FB1424BF1E88}" destId="{F9E13163-C1D9-4867-A348-0B66CBC7A8D0}" srcOrd="3" destOrd="0" presId="urn:microsoft.com/office/officeart/2005/8/layout/equation1"/>
    <dgm:cxn modelId="{D9F455FB-6ACC-48BA-BA9D-E3FD77B44796}" type="presParOf" srcId="{A0450E24-A07C-42F2-B05C-FB1424BF1E88}" destId="{056F88E2-6944-400A-BC3D-CB1089EC6BB0}" srcOrd="4" destOrd="0" presId="urn:microsoft.com/office/officeart/2005/8/layout/equation1"/>
    <dgm:cxn modelId="{698C5044-AC47-48BC-89D4-30F587E3AC87}" type="presParOf" srcId="{A0450E24-A07C-42F2-B05C-FB1424BF1E88}" destId="{47676DE0-38A1-4EF4-A3BE-AFD875BC903A}" srcOrd="5" destOrd="0" presId="urn:microsoft.com/office/officeart/2005/8/layout/equation1"/>
    <dgm:cxn modelId="{4A1D627C-88E6-4315-BFA4-32F32FCF36F2}" type="presParOf" srcId="{A0450E24-A07C-42F2-B05C-FB1424BF1E88}" destId="{9BFF8782-BFF7-4683-A051-DF60679617FB}" srcOrd="6" destOrd="0" presId="urn:microsoft.com/office/officeart/2005/8/layout/equation1"/>
    <dgm:cxn modelId="{AE205F71-1032-47A3-90C2-44AB522E8810}" type="presParOf" srcId="{A0450E24-A07C-42F2-B05C-FB1424BF1E88}" destId="{7E075C64-4EA2-4792-AFCE-16C382F87C30}" srcOrd="7" destOrd="0" presId="urn:microsoft.com/office/officeart/2005/8/layout/equation1"/>
    <dgm:cxn modelId="{6FBD39AD-59F0-4517-B080-60EDFA3F1973}" type="presParOf" srcId="{A0450E24-A07C-42F2-B05C-FB1424BF1E88}" destId="{A3A3D90C-A878-4354-BBAB-B60C64BD8647}"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CB719-0CDB-4753-B460-495C76C61688}">
      <dsp:nvSpPr>
        <dsp:cNvPr id="0" name=""/>
        <dsp:cNvSpPr/>
      </dsp:nvSpPr>
      <dsp:spPr>
        <a:xfrm>
          <a:off x="860478" y="0"/>
          <a:ext cx="9752087" cy="3081337"/>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385FDA-58BA-4CA2-8D4E-AA12271D0C3F}">
      <dsp:nvSpPr>
        <dsp:cNvPr id="0" name=""/>
        <dsp:cNvSpPr/>
      </dsp:nvSpPr>
      <dsp:spPr>
        <a:xfrm>
          <a:off x="3544" y="924401"/>
          <a:ext cx="1547480" cy="123253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Arial"/>
              <a:cs typeface="Arial"/>
            </a:rPr>
            <a:t>EI Definitions</a:t>
          </a:r>
        </a:p>
      </dsp:txBody>
      <dsp:txXfrm>
        <a:off x="63711" y="984568"/>
        <a:ext cx="1427146" cy="1112200"/>
      </dsp:txXfrm>
    </dsp:sp>
    <dsp:sp modelId="{A70BE71F-9998-4F9D-A294-656D397452F9}">
      <dsp:nvSpPr>
        <dsp:cNvPr id="0" name=""/>
        <dsp:cNvSpPr/>
      </dsp:nvSpPr>
      <dsp:spPr>
        <a:xfrm>
          <a:off x="1656623" y="924401"/>
          <a:ext cx="1547480" cy="123253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Gill Sans Nova"/>
            </a:rPr>
            <a:t> TK-Maxx: EI Case Example</a:t>
          </a:r>
          <a:endParaRPr lang="en-US" sz="2000" kern="1200" dirty="0"/>
        </a:p>
      </dsp:txBody>
      <dsp:txXfrm>
        <a:off x="1716790" y="984568"/>
        <a:ext cx="1427146" cy="1112200"/>
      </dsp:txXfrm>
    </dsp:sp>
    <dsp:sp modelId="{0F0E4D8A-EA5C-4189-9805-E4F5251D150D}">
      <dsp:nvSpPr>
        <dsp:cNvPr id="0" name=""/>
        <dsp:cNvSpPr/>
      </dsp:nvSpPr>
      <dsp:spPr>
        <a:xfrm>
          <a:off x="3309702" y="924401"/>
          <a:ext cx="1547480" cy="123253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Gill Sans Nova"/>
            </a:rPr>
            <a:t>Importance of EI</a:t>
          </a:r>
          <a:endParaRPr lang="en-US" sz="2000" kern="1200" dirty="0"/>
        </a:p>
      </dsp:txBody>
      <dsp:txXfrm>
        <a:off x="3369869" y="984568"/>
        <a:ext cx="1427146" cy="1112200"/>
      </dsp:txXfrm>
    </dsp:sp>
    <dsp:sp modelId="{87492E01-C9A2-4E43-ACE2-7E3A2BA411CF}">
      <dsp:nvSpPr>
        <dsp:cNvPr id="0" name=""/>
        <dsp:cNvSpPr/>
      </dsp:nvSpPr>
      <dsp:spPr>
        <a:xfrm>
          <a:off x="4962781" y="924401"/>
          <a:ext cx="1547480" cy="123253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Gill Sans Nova"/>
            </a:rPr>
            <a:t>EI Models</a:t>
          </a:r>
        </a:p>
      </dsp:txBody>
      <dsp:txXfrm>
        <a:off x="5022948" y="984568"/>
        <a:ext cx="1427146" cy="1112200"/>
      </dsp:txXfrm>
    </dsp:sp>
    <dsp:sp modelId="{A3DDBFB1-B689-47B4-82BD-89A0BEEB7DF5}">
      <dsp:nvSpPr>
        <dsp:cNvPr id="0" name=""/>
        <dsp:cNvSpPr/>
      </dsp:nvSpPr>
      <dsp:spPr>
        <a:xfrm>
          <a:off x="6615861" y="924401"/>
          <a:ext cx="1547480" cy="123253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Gill Sans Nova"/>
            </a:rPr>
            <a:t> Mix Model</a:t>
          </a:r>
        </a:p>
      </dsp:txBody>
      <dsp:txXfrm>
        <a:off x="6676028" y="984568"/>
        <a:ext cx="1427146" cy="1112200"/>
      </dsp:txXfrm>
    </dsp:sp>
    <dsp:sp modelId="{7AD5E167-2EDC-453A-9E81-C44089E1EA8A}">
      <dsp:nvSpPr>
        <dsp:cNvPr id="0" name=""/>
        <dsp:cNvSpPr/>
      </dsp:nvSpPr>
      <dsp:spPr>
        <a:xfrm>
          <a:off x="8268940" y="924401"/>
          <a:ext cx="1547480" cy="123253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Gill Sans Nova"/>
            </a:rPr>
            <a:t> Compares all Models</a:t>
          </a:r>
        </a:p>
      </dsp:txBody>
      <dsp:txXfrm>
        <a:off x="8329107" y="984568"/>
        <a:ext cx="1427146" cy="1112200"/>
      </dsp:txXfrm>
    </dsp:sp>
    <dsp:sp modelId="{6E098419-CC9A-4B9F-8233-1ED3FD8C0581}">
      <dsp:nvSpPr>
        <dsp:cNvPr id="0" name=""/>
        <dsp:cNvSpPr/>
      </dsp:nvSpPr>
      <dsp:spPr>
        <a:xfrm>
          <a:off x="9922019" y="924401"/>
          <a:ext cx="1547480" cy="123253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Gill Sans Nova"/>
            </a:rPr>
            <a:t> Justification of Mix Model</a:t>
          </a:r>
        </a:p>
      </dsp:txBody>
      <dsp:txXfrm>
        <a:off x="9982186" y="984568"/>
        <a:ext cx="1427146" cy="11122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AD6B1-AECC-4FD2-9EB0-E9AF14CCD0F8}">
      <dsp:nvSpPr>
        <dsp:cNvPr id="0" name=""/>
        <dsp:cNvSpPr/>
      </dsp:nvSpPr>
      <dsp:spPr>
        <a:xfrm>
          <a:off x="1626015" y="2003"/>
          <a:ext cx="1306599" cy="84928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Arial"/>
              <a:cs typeface="Arial"/>
            </a:rPr>
            <a:t>SELF AWARENESS</a:t>
          </a:r>
        </a:p>
      </dsp:txBody>
      <dsp:txXfrm>
        <a:off x="1667474" y="43462"/>
        <a:ext cx="1223681" cy="766371"/>
      </dsp:txXfrm>
    </dsp:sp>
    <dsp:sp modelId="{2D6CFDBA-7CD0-424E-AE74-8577C4C98BDE}">
      <dsp:nvSpPr>
        <dsp:cNvPr id="0" name=""/>
        <dsp:cNvSpPr/>
      </dsp:nvSpPr>
      <dsp:spPr>
        <a:xfrm>
          <a:off x="877163" y="426648"/>
          <a:ext cx="2804303" cy="2804303"/>
        </a:xfrm>
        <a:custGeom>
          <a:avLst/>
          <a:gdLst/>
          <a:ahLst/>
          <a:cxnLst/>
          <a:rect l="0" t="0" r="0" b="0"/>
          <a:pathLst>
            <a:path>
              <a:moveTo>
                <a:pt x="2064848" y="166488"/>
              </a:moveTo>
              <a:arcTo wR="1402151" hR="1402151" stAng="17892303" swAng="2623867"/>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7B2F13E-4EBE-4148-AFA4-C04EA42475D7}">
      <dsp:nvSpPr>
        <dsp:cNvPr id="0" name=""/>
        <dsp:cNvSpPr/>
      </dsp:nvSpPr>
      <dsp:spPr>
        <a:xfrm>
          <a:off x="3028167" y="1404155"/>
          <a:ext cx="1306599" cy="84928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Arial"/>
              <a:cs typeface="Arial"/>
            </a:rPr>
            <a:t>SOCIAL AWARENESS</a:t>
          </a:r>
        </a:p>
      </dsp:txBody>
      <dsp:txXfrm>
        <a:off x="3069626" y="1445614"/>
        <a:ext cx="1223681" cy="766371"/>
      </dsp:txXfrm>
    </dsp:sp>
    <dsp:sp modelId="{18E905B1-8F0F-4BD4-BC81-50105F36EA29}">
      <dsp:nvSpPr>
        <dsp:cNvPr id="0" name=""/>
        <dsp:cNvSpPr/>
      </dsp:nvSpPr>
      <dsp:spPr>
        <a:xfrm>
          <a:off x="877163" y="426648"/>
          <a:ext cx="2804303" cy="2804303"/>
        </a:xfrm>
        <a:custGeom>
          <a:avLst/>
          <a:gdLst/>
          <a:ahLst/>
          <a:cxnLst/>
          <a:rect l="0" t="0" r="0" b="0"/>
          <a:pathLst>
            <a:path>
              <a:moveTo>
                <a:pt x="2735193" y="1836925"/>
              </a:moveTo>
              <a:arcTo wR="1402151" hR="1402151" stAng="1083830" swAng="2623867"/>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19139AD-AEEA-4E59-9BA4-2C5BBE7979C2}">
      <dsp:nvSpPr>
        <dsp:cNvPr id="0" name=""/>
        <dsp:cNvSpPr/>
      </dsp:nvSpPr>
      <dsp:spPr>
        <a:xfrm>
          <a:off x="1626015" y="2806306"/>
          <a:ext cx="1306599" cy="84928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Arial"/>
              <a:cs typeface="Arial"/>
            </a:rPr>
            <a:t>RELATIONSHIP MANAGEMENT</a:t>
          </a:r>
        </a:p>
      </dsp:txBody>
      <dsp:txXfrm>
        <a:off x="1667474" y="2847765"/>
        <a:ext cx="1223681" cy="766371"/>
      </dsp:txXfrm>
    </dsp:sp>
    <dsp:sp modelId="{833BB316-A7E9-4D17-8083-7B09DD168199}">
      <dsp:nvSpPr>
        <dsp:cNvPr id="0" name=""/>
        <dsp:cNvSpPr/>
      </dsp:nvSpPr>
      <dsp:spPr>
        <a:xfrm>
          <a:off x="877163" y="426648"/>
          <a:ext cx="2804303" cy="2804303"/>
        </a:xfrm>
        <a:custGeom>
          <a:avLst/>
          <a:gdLst/>
          <a:ahLst/>
          <a:cxnLst/>
          <a:rect l="0" t="0" r="0" b="0"/>
          <a:pathLst>
            <a:path>
              <a:moveTo>
                <a:pt x="739454" y="2637814"/>
              </a:moveTo>
              <a:arcTo wR="1402151" hR="1402151" stAng="7092303" swAng="2623867"/>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2066AAE-0B5B-4562-BC0B-9A20EDF19157}">
      <dsp:nvSpPr>
        <dsp:cNvPr id="0" name=""/>
        <dsp:cNvSpPr/>
      </dsp:nvSpPr>
      <dsp:spPr>
        <a:xfrm>
          <a:off x="223864" y="1404155"/>
          <a:ext cx="1306599" cy="84928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a:cs typeface="Arial"/>
            </a:rPr>
            <a:t>SELF-MANAGEMENT</a:t>
          </a:r>
        </a:p>
      </dsp:txBody>
      <dsp:txXfrm>
        <a:off x="265323" y="1445614"/>
        <a:ext cx="1223681" cy="766371"/>
      </dsp:txXfrm>
    </dsp:sp>
    <dsp:sp modelId="{67829BD8-130A-4F19-B6D0-287ECAB9EB32}">
      <dsp:nvSpPr>
        <dsp:cNvPr id="0" name=""/>
        <dsp:cNvSpPr/>
      </dsp:nvSpPr>
      <dsp:spPr>
        <a:xfrm>
          <a:off x="877163" y="426648"/>
          <a:ext cx="2804303" cy="2804303"/>
        </a:xfrm>
        <a:custGeom>
          <a:avLst/>
          <a:gdLst/>
          <a:ahLst/>
          <a:cxnLst/>
          <a:rect l="0" t="0" r="0" b="0"/>
          <a:pathLst>
            <a:path>
              <a:moveTo>
                <a:pt x="69109" y="967377"/>
              </a:moveTo>
              <a:arcTo wR="1402151" hR="1402151" stAng="11883830" swAng="2623867"/>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7E0129-AA14-46A7-A357-3DE82F094898}">
      <dsp:nvSpPr>
        <dsp:cNvPr id="0" name=""/>
        <dsp:cNvSpPr/>
      </dsp:nvSpPr>
      <dsp:spPr>
        <a:xfrm>
          <a:off x="1820" y="693106"/>
          <a:ext cx="2412499" cy="2412499"/>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 </a:t>
          </a:r>
          <a:r>
            <a:rPr lang="en-US" sz="1400" b="1" kern="1200" dirty="0">
              <a:latin typeface="Arial"/>
              <a:cs typeface="Arial"/>
            </a:rPr>
            <a:t> Employees</a:t>
          </a:r>
          <a:r>
            <a:rPr lang="en-US" sz="1400" kern="1200" dirty="0">
              <a:latin typeface="Arial"/>
              <a:cs typeface="Arial"/>
            </a:rPr>
            <a:t>: engagement, intrinsic motivation, development, creativity, problem-solving, stress management, well-being, performance, resilience...</a:t>
          </a:r>
        </a:p>
      </dsp:txBody>
      <dsp:txXfrm>
        <a:off x="355122" y="1046408"/>
        <a:ext cx="1705895" cy="1705895"/>
      </dsp:txXfrm>
    </dsp:sp>
    <dsp:sp modelId="{7D3C4EEB-1DA4-4CC7-84BA-6744C6404669}">
      <dsp:nvSpPr>
        <dsp:cNvPr id="0" name=""/>
        <dsp:cNvSpPr/>
      </dsp:nvSpPr>
      <dsp:spPr>
        <a:xfrm>
          <a:off x="2610215" y="1199731"/>
          <a:ext cx="1399249" cy="1399249"/>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5685" y="1734804"/>
        <a:ext cx="1028309" cy="329103"/>
      </dsp:txXfrm>
    </dsp:sp>
    <dsp:sp modelId="{056F88E2-6944-400A-BC3D-CB1089EC6BB0}">
      <dsp:nvSpPr>
        <dsp:cNvPr id="0" name=""/>
        <dsp:cNvSpPr/>
      </dsp:nvSpPr>
      <dsp:spPr>
        <a:xfrm>
          <a:off x="4205360" y="693106"/>
          <a:ext cx="2412499" cy="2412499"/>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 </a:t>
          </a:r>
          <a:r>
            <a:rPr lang="en-US" sz="1400" b="1" kern="1200" dirty="0">
              <a:latin typeface="Arial"/>
              <a:cs typeface="Arial"/>
            </a:rPr>
            <a:t> Managers and Leaders:</a:t>
          </a:r>
          <a:r>
            <a:rPr lang="en-US" sz="1400" kern="1200" dirty="0">
              <a:latin typeface="Arial"/>
              <a:cs typeface="Arial"/>
            </a:rPr>
            <a:t> leadership qualities, change management, social skills, conflict management, professional growth, awareness, empathy...</a:t>
          </a:r>
        </a:p>
      </dsp:txBody>
      <dsp:txXfrm>
        <a:off x="4558662" y="1046408"/>
        <a:ext cx="1705895" cy="1705895"/>
      </dsp:txXfrm>
    </dsp:sp>
    <dsp:sp modelId="{9BFF8782-BFF7-4683-A051-DF60679617FB}">
      <dsp:nvSpPr>
        <dsp:cNvPr id="0" name=""/>
        <dsp:cNvSpPr/>
      </dsp:nvSpPr>
      <dsp:spPr>
        <a:xfrm>
          <a:off x="6813754" y="1199731"/>
          <a:ext cx="1399249" cy="1399249"/>
        </a:xfrm>
        <a:prstGeom prst="mathEqual">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999224" y="1487976"/>
        <a:ext cx="1028309" cy="822759"/>
      </dsp:txXfrm>
    </dsp:sp>
    <dsp:sp modelId="{A3A3D90C-A878-4354-BBAB-B60C64BD8647}">
      <dsp:nvSpPr>
        <dsp:cNvPr id="0" name=""/>
        <dsp:cNvSpPr/>
      </dsp:nvSpPr>
      <dsp:spPr>
        <a:xfrm>
          <a:off x="8408899" y="693106"/>
          <a:ext cx="2412499" cy="2412499"/>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Arial"/>
              <a:cs typeface="Arial"/>
            </a:rPr>
            <a:t>  </a:t>
          </a:r>
          <a:r>
            <a:rPr lang="en-US" sz="1400" b="1" kern="1200" dirty="0">
              <a:latin typeface="Arial"/>
              <a:cs typeface="Arial"/>
            </a:rPr>
            <a:t>Organization: </a:t>
          </a:r>
          <a:r>
            <a:rPr lang="en-US" sz="1400" kern="1200" dirty="0">
              <a:latin typeface="Arial"/>
              <a:cs typeface="Arial"/>
            </a:rPr>
            <a:t>positive culture, happy stakeholders, productivity, efficiency, low staff turnover, high retention, loyalty, high morale, profit, reputation.</a:t>
          </a:r>
        </a:p>
      </dsp:txBody>
      <dsp:txXfrm>
        <a:off x="8762201" y="1046408"/>
        <a:ext cx="1705895" cy="170589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5234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9210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08501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8106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20610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5752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33322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80798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77806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3544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61322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393419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49183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561400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05707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4727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3597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7/12/2024</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12539367"/>
      </p:ext>
    </p:extLst>
  </p:cSld>
  <p:clrMap bg1="dk1" tx1="lt1" bg2="dk2" tx2="lt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 id="214748381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987777" y="790046"/>
            <a:ext cx="8435270" cy="5363633"/>
          </a:xfrm>
        </p:spPr>
        <p:txBody>
          <a:bodyPr vert="horz" lIns="91440" tIns="45720" rIns="91440" bIns="45720" rtlCol="0" anchor="b">
            <a:normAutofit fontScale="90000"/>
          </a:bodyPr>
          <a:lstStyle/>
          <a:p>
            <a:br>
              <a:rPr lang="en-US" sz="1700" b="1" i="0" kern="1200" cap="all" baseline="0" dirty="0"/>
            </a:br>
            <a:br>
              <a:rPr lang="en-US" sz="1700" b="1" i="0" kern="1200" cap="all" baseline="0" dirty="0"/>
            </a:br>
            <a:br>
              <a:rPr lang="en-US" sz="1700" b="1" i="0" kern="1200" cap="all" baseline="0" dirty="0"/>
            </a:br>
            <a:br>
              <a:rPr lang="en-US" sz="1700" b="1" i="0" kern="1200" cap="all" baseline="0" dirty="0"/>
            </a:br>
            <a:br>
              <a:rPr lang="en-US" sz="1700" b="1" i="0" kern="1200" cap="all" baseline="0" dirty="0"/>
            </a:br>
            <a:br>
              <a:rPr lang="en-US" sz="1700" b="1" i="0" kern="1200" cap="all" baseline="0" dirty="0"/>
            </a:br>
            <a:br>
              <a:rPr lang="en-US" sz="1700" b="1" i="0" kern="1200" cap="all" baseline="0" dirty="0"/>
            </a:br>
            <a:br>
              <a:rPr lang="en-US" sz="1700" b="1" i="0" kern="1200" cap="all" baseline="0" dirty="0"/>
            </a:br>
            <a:br>
              <a:rPr lang="en-US" sz="1700" b="1" i="0" kern="1200" cap="all" baseline="0" dirty="0"/>
            </a:br>
            <a:br>
              <a:rPr lang="en-US" sz="1700" b="1" i="0" kern="1200" cap="all" baseline="0" dirty="0"/>
            </a:br>
            <a:r>
              <a:rPr lang="en-US" sz="2400" b="1" i="0" kern="1200" cap="all" baseline="0" dirty="0">
                <a:solidFill>
                  <a:srgbClr val="FFFFFF"/>
                </a:solidFill>
                <a:latin typeface="Arial"/>
                <a:cs typeface="Arial"/>
              </a:rPr>
              <a:t>Student name: </a:t>
            </a:r>
            <a:r>
              <a:rPr lang="en-US" sz="2400" i="0" kern="1200" cap="all" baseline="0" dirty="0">
                <a:solidFill>
                  <a:srgbClr val="FFFFFF"/>
                </a:solidFill>
                <a:latin typeface="Arial"/>
                <a:cs typeface="Arial"/>
              </a:rPr>
              <a:t>Elzbieta Danuta Kander</a:t>
            </a:r>
          </a:p>
          <a:p>
            <a:r>
              <a:rPr lang="en-US" sz="2400" b="1" i="0" kern="1200" cap="all" baseline="0" dirty="0">
                <a:solidFill>
                  <a:srgbClr val="FFFFFF"/>
                </a:solidFill>
                <a:latin typeface="Arial"/>
                <a:cs typeface="Arial"/>
              </a:rPr>
              <a:t>Student ID: </a:t>
            </a:r>
            <a:r>
              <a:rPr lang="en-US" sz="2400" i="0" kern="1200" cap="all" baseline="0" dirty="0">
                <a:solidFill>
                  <a:srgbClr val="FFFFFF"/>
                </a:solidFill>
                <a:latin typeface="Arial"/>
                <a:cs typeface="Arial"/>
              </a:rPr>
              <a:t>2007505</a:t>
            </a:r>
            <a:br>
              <a:rPr lang="en-US" sz="2000" b="1" i="0" kern="1200" cap="all" baseline="0" dirty="0">
                <a:latin typeface="Arial"/>
              </a:rPr>
            </a:br>
            <a:endParaRPr lang="en-US" sz="2000" b="1" i="0" kern="1200" cap="all" baseline="0" dirty="0">
              <a:solidFill>
                <a:srgbClr val="FFFFFF"/>
              </a:solidFill>
              <a:latin typeface="Arial"/>
              <a:cs typeface="Arial"/>
            </a:endParaRPr>
          </a:p>
          <a:p>
            <a:r>
              <a:rPr lang="en-US" sz="2400" b="1" i="0" kern="1200" cap="all" baseline="0" dirty="0">
                <a:solidFill>
                  <a:srgbClr val="FFFFFF"/>
                </a:solidFill>
                <a:latin typeface="Arial"/>
                <a:cs typeface="Arial"/>
              </a:rPr>
              <a:t>BA Leadership and Management Skills for the Workplace</a:t>
            </a:r>
            <a:br>
              <a:rPr lang="en-US" sz="2000" b="1" i="0" kern="1200" cap="all" baseline="0" dirty="0">
                <a:latin typeface="Arial"/>
              </a:rPr>
            </a:br>
            <a:endParaRPr lang="en-US" sz="2000" b="1" i="0" kern="1200" cap="all" baseline="0" dirty="0">
              <a:solidFill>
                <a:srgbClr val="FFFFFF"/>
              </a:solidFill>
              <a:latin typeface="Arial"/>
              <a:cs typeface="Arial"/>
            </a:endParaRPr>
          </a:p>
          <a:p>
            <a:r>
              <a:rPr lang="en-US" sz="2400" b="1" i="0" kern="1200" cap="all" baseline="0" dirty="0">
                <a:solidFill>
                  <a:srgbClr val="FFFFFF"/>
                </a:solidFill>
                <a:latin typeface="Arial"/>
                <a:cs typeface="Arial"/>
              </a:rPr>
              <a:t>Module: </a:t>
            </a:r>
            <a:r>
              <a:rPr lang="en-US" sz="2400" i="0" kern="1200" cap="all" baseline="0" dirty="0">
                <a:solidFill>
                  <a:srgbClr val="FFFFFF"/>
                </a:solidFill>
                <a:latin typeface="Arial"/>
                <a:cs typeface="Arial"/>
              </a:rPr>
              <a:t>Developing Emotional Intelligence Skills for the Workplace</a:t>
            </a:r>
            <a:br>
              <a:rPr lang="en-US" sz="2000" i="0" kern="1200" cap="all" baseline="0" dirty="0">
                <a:latin typeface="Arial"/>
              </a:rPr>
            </a:br>
            <a:endParaRPr lang="en-US" sz="2000" b="1" i="0" kern="1200" cap="all" baseline="0" dirty="0">
              <a:solidFill>
                <a:srgbClr val="FFFFFF"/>
              </a:solidFill>
              <a:latin typeface="Arial"/>
              <a:cs typeface="Arial"/>
            </a:endParaRPr>
          </a:p>
          <a:p>
            <a:r>
              <a:rPr lang="en-US" sz="2400" b="1" i="0" kern="1200" cap="all" baseline="0" dirty="0">
                <a:solidFill>
                  <a:srgbClr val="FFFFFF"/>
                </a:solidFill>
                <a:latin typeface="Arial"/>
                <a:cs typeface="Arial"/>
              </a:rPr>
              <a:t>Module code: </a:t>
            </a:r>
            <a:r>
              <a:rPr lang="en-US" sz="2400" i="0" kern="1200" cap="all" baseline="0" dirty="0">
                <a:solidFill>
                  <a:srgbClr val="FFFFFF"/>
                </a:solidFill>
                <a:latin typeface="Arial"/>
                <a:cs typeface="Arial"/>
              </a:rPr>
              <a:t>BMSW6106</a:t>
            </a:r>
            <a:br>
              <a:rPr lang="en-US" sz="2000" i="0" kern="1200" cap="all" baseline="0" dirty="0">
                <a:latin typeface="Arial"/>
              </a:rPr>
            </a:br>
            <a:endParaRPr lang="en-US" sz="2800" b="1" i="0" kern="1200" cap="all" baseline="0" dirty="0">
              <a:solidFill>
                <a:srgbClr val="FFFFFF"/>
              </a:solidFill>
              <a:latin typeface="Arial"/>
              <a:cs typeface="Arial"/>
            </a:endParaRPr>
          </a:p>
          <a:p>
            <a:r>
              <a:rPr lang="en-US" sz="2800" b="1" i="0" kern="1200" cap="all" baseline="0" dirty="0">
                <a:solidFill>
                  <a:srgbClr val="FFFFFF"/>
                </a:solidFill>
                <a:latin typeface="Arial"/>
                <a:cs typeface="Arial"/>
              </a:rPr>
              <a:t>Lecturer: Dr Sujeewa Herath</a:t>
            </a:r>
            <a:br>
              <a:rPr lang="en-US" sz="2800" b="1" i="0" kern="1200" cap="all" baseline="0" dirty="0">
                <a:latin typeface="Arial"/>
              </a:rPr>
            </a:br>
            <a:br>
              <a:rPr lang="en-US" sz="2800" b="1" i="0" kern="1200" cap="all" baseline="0" dirty="0">
                <a:latin typeface="Arial"/>
              </a:rPr>
            </a:br>
            <a:r>
              <a:rPr lang="en-US" sz="2800" b="1" i="0" kern="1200" cap="all" baseline="0" dirty="0">
                <a:solidFill>
                  <a:srgbClr val="FFFFFF"/>
                </a:solidFill>
                <a:latin typeface="Arial"/>
                <a:cs typeface="Arial"/>
              </a:rPr>
              <a:t>Assignment Title: Evaluation of Emotional Intelligence in Workplace</a:t>
            </a:r>
          </a:p>
        </p:txBody>
      </p:sp>
      <p:sp>
        <p:nvSpPr>
          <p:cNvPr id="3" name="Subtitle 2"/>
          <p:cNvSpPr>
            <a:spLocks noGrp="1"/>
          </p:cNvSpPr>
          <p:nvPr>
            <p:ph type="subTitle" idx="4294967295"/>
          </p:nvPr>
        </p:nvSpPr>
        <p:spPr>
          <a:xfrm>
            <a:off x="8558213" y="3543300"/>
            <a:ext cx="3633787" cy="2398713"/>
          </a:xfrm>
        </p:spPr>
        <p:txBody>
          <a:bodyPr vert="horz" lIns="91440" tIns="45720" rIns="91440" bIns="45720" rtlCol="0" anchor="ctr">
            <a:normAutofit/>
          </a:bodyPr>
          <a:lstStyle/>
          <a:p>
            <a:pPr marL="0" indent="0">
              <a:buNone/>
            </a:pPr>
            <a:r>
              <a:rPr lang="en-US" sz="2000" kern="1200">
                <a:solidFill>
                  <a:srgbClr val="FFFFFF"/>
                </a:solidFill>
                <a:latin typeface="+mn-lt"/>
                <a:ea typeface="+mn-ea"/>
                <a:cs typeface="+mn-cs"/>
              </a:rPr>
              <a:t>                                                   </a:t>
            </a:r>
            <a:endParaRPr lang="en-US" sz="2000" i="1" kern="1200">
              <a:solidFill>
                <a:srgbClr val="FFFFFF"/>
              </a:solidFill>
              <a:latin typeface="+mn-lt"/>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3D374-16CB-B4E6-D9D4-CD4D3912DF18}"/>
              </a:ext>
            </a:extLst>
          </p:cNvPr>
          <p:cNvSpPr>
            <a:spLocks noGrp="1"/>
          </p:cNvSpPr>
          <p:nvPr>
            <p:ph type="title"/>
          </p:nvPr>
        </p:nvSpPr>
        <p:spPr>
          <a:xfrm>
            <a:off x="838200" y="365125"/>
            <a:ext cx="10515600" cy="1099786"/>
          </a:xfrm>
        </p:spPr>
        <p:txBody>
          <a:bodyPr>
            <a:normAutofit/>
          </a:bodyPr>
          <a:lstStyle/>
          <a:p>
            <a:r>
              <a:rPr lang="en-US" sz="2800" dirty="0">
                <a:latin typeface="Arial"/>
                <a:cs typeface="Arial"/>
              </a:rPr>
              <a:t>Content Page</a:t>
            </a:r>
          </a:p>
        </p:txBody>
      </p:sp>
      <p:sp>
        <p:nvSpPr>
          <p:cNvPr id="3" name="Content Placeholder 2">
            <a:extLst>
              <a:ext uri="{FF2B5EF4-FFF2-40B4-BE49-F238E27FC236}">
                <a16:creationId xmlns:a16="http://schemas.microsoft.com/office/drawing/2014/main" id="{9550B884-F76F-9F07-8825-DC8DA914D24B}"/>
              </a:ext>
            </a:extLst>
          </p:cNvPr>
          <p:cNvSpPr>
            <a:spLocks noGrp="1"/>
          </p:cNvSpPr>
          <p:nvPr>
            <p:ph idx="1"/>
          </p:nvPr>
        </p:nvSpPr>
        <p:spPr>
          <a:xfrm>
            <a:off x="838200" y="1726848"/>
            <a:ext cx="9908823" cy="4450115"/>
          </a:xfrm>
        </p:spPr>
        <p:txBody>
          <a:bodyPr vert="horz" lIns="91440" tIns="45720" rIns="91440" bIns="45720" rtlCol="0" anchor="t">
            <a:normAutofit/>
          </a:bodyPr>
          <a:lstStyle/>
          <a:p>
            <a:pPr marL="0" indent="0">
              <a:buNone/>
            </a:pPr>
            <a:r>
              <a:rPr lang="en-US" sz="1800" dirty="0">
                <a:solidFill>
                  <a:schemeClr val="tx1"/>
                </a:solidFill>
                <a:latin typeface="Arial"/>
                <a:cs typeface="Arial"/>
              </a:rPr>
              <a:t>Page 3 – Introduction</a:t>
            </a:r>
          </a:p>
          <a:p>
            <a:pPr marL="0" indent="0">
              <a:buNone/>
            </a:pPr>
            <a:r>
              <a:rPr lang="en-US" sz="1800" dirty="0">
                <a:solidFill>
                  <a:schemeClr val="tx1"/>
                </a:solidFill>
                <a:latin typeface="Arial"/>
                <a:cs typeface="Arial"/>
              </a:rPr>
              <a:t>Page 4 – Emotional Intelligence Definitions</a:t>
            </a:r>
          </a:p>
          <a:p>
            <a:pPr marL="0" indent="0">
              <a:buNone/>
            </a:pPr>
            <a:r>
              <a:rPr lang="en-US" sz="1800" dirty="0">
                <a:solidFill>
                  <a:schemeClr val="tx1"/>
                </a:solidFill>
                <a:latin typeface="Arial"/>
                <a:cs typeface="Arial"/>
              </a:rPr>
              <a:t>Page 5 – TK-max Retail Warehouse High Employees Turnover</a:t>
            </a:r>
          </a:p>
          <a:p>
            <a:pPr marL="0" indent="0">
              <a:buNone/>
            </a:pPr>
            <a:r>
              <a:rPr lang="en-US" sz="1800" dirty="0">
                <a:solidFill>
                  <a:schemeClr val="tx1"/>
                </a:solidFill>
                <a:latin typeface="Arial"/>
                <a:cs typeface="Arial"/>
              </a:rPr>
              <a:t>Page 6 – Emotional Intelligence in TK-max – Examples</a:t>
            </a:r>
          </a:p>
          <a:p>
            <a:pPr marL="0" indent="0">
              <a:buNone/>
            </a:pPr>
            <a:r>
              <a:rPr lang="en-US" sz="1800" dirty="0">
                <a:solidFill>
                  <a:schemeClr val="tx1"/>
                </a:solidFill>
                <a:latin typeface="Arial"/>
                <a:cs typeface="Arial"/>
              </a:rPr>
              <a:t>Page 7 – The impact of Emotional Intelligence on organizations (TK-max example)</a:t>
            </a:r>
          </a:p>
          <a:p>
            <a:pPr marL="0" indent="0">
              <a:buNone/>
            </a:pPr>
            <a:r>
              <a:rPr lang="en-US" sz="1800" dirty="0">
                <a:solidFill>
                  <a:schemeClr val="tx1"/>
                </a:solidFill>
                <a:latin typeface="Arial"/>
                <a:cs typeface="Arial"/>
              </a:rPr>
              <a:t>Page 8 – Models of Emotional Intelligence</a:t>
            </a:r>
          </a:p>
          <a:p>
            <a:pPr marL="0" indent="0">
              <a:buNone/>
            </a:pPr>
            <a:r>
              <a:rPr lang="en-US" sz="1800" dirty="0">
                <a:solidFill>
                  <a:schemeClr val="tx1"/>
                </a:solidFill>
                <a:latin typeface="Arial"/>
                <a:cs typeface="Arial"/>
              </a:rPr>
              <a:t>Page 9 – The Mixed Model: The Goleman Model and The Bar-on Model - Solution</a:t>
            </a:r>
          </a:p>
          <a:p>
            <a:pPr marL="0" indent="0">
              <a:buNone/>
            </a:pPr>
            <a:r>
              <a:rPr lang="en-US" sz="1800" dirty="0">
                <a:solidFill>
                  <a:schemeClr val="tx1"/>
                </a:solidFill>
                <a:latin typeface="Arial"/>
                <a:cs typeface="Arial"/>
              </a:rPr>
              <a:t>Page 10 – Comparision of Emotional Intelligence Models</a:t>
            </a:r>
          </a:p>
          <a:p>
            <a:pPr marL="0" indent="0">
              <a:buNone/>
            </a:pPr>
            <a:r>
              <a:rPr lang="en-US" sz="1800" dirty="0">
                <a:solidFill>
                  <a:schemeClr val="tx1"/>
                </a:solidFill>
                <a:latin typeface="Arial"/>
                <a:cs typeface="Arial"/>
              </a:rPr>
              <a:t>Page 11 – Justification of Goleman's Model in TK-max case to improve the employee's turnover</a:t>
            </a:r>
          </a:p>
          <a:p>
            <a:pPr marL="0" indent="0">
              <a:buNone/>
            </a:pPr>
            <a:r>
              <a:rPr lang="en-US" sz="1800" dirty="0">
                <a:solidFill>
                  <a:schemeClr val="tx1"/>
                </a:solidFill>
                <a:latin typeface="Arial"/>
                <a:cs typeface="Arial"/>
              </a:rPr>
              <a:t>Page 12 - References</a:t>
            </a:r>
          </a:p>
          <a:p>
            <a:pPr marL="0" indent="0">
              <a:buNone/>
            </a:pPr>
            <a:endParaRPr lang="en-US" sz="1800" dirty="0">
              <a:latin typeface="Arial"/>
              <a:cs typeface="Arial"/>
            </a:endParaRPr>
          </a:p>
        </p:txBody>
      </p:sp>
    </p:spTree>
    <p:extLst>
      <p:ext uri="{BB962C8B-B14F-4D97-AF65-F5344CB8AC3E}">
        <p14:creationId xmlns:p14="http://schemas.microsoft.com/office/powerpoint/2010/main" val="1427975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90442-0ABD-EB6E-0DDB-A92FB2005DA9}"/>
              </a:ext>
            </a:extLst>
          </p:cNvPr>
          <p:cNvSpPr>
            <a:spLocks noGrp="1"/>
          </p:cNvSpPr>
          <p:nvPr>
            <p:ph type="title"/>
          </p:nvPr>
        </p:nvSpPr>
        <p:spPr>
          <a:xfrm>
            <a:off x="838200" y="365125"/>
            <a:ext cx="10515600" cy="737353"/>
          </a:xfrm>
        </p:spPr>
        <p:txBody>
          <a:bodyPr>
            <a:normAutofit fontScale="90000"/>
          </a:bodyPr>
          <a:lstStyle/>
          <a:p>
            <a:r>
              <a:rPr lang="en-US" sz="2800" dirty="0">
                <a:latin typeface="Arial"/>
                <a:cs typeface="Arial"/>
              </a:rPr>
              <a:t>Introduction: Emotional Intelligence (EI) and its Impact on organization</a:t>
            </a:r>
          </a:p>
        </p:txBody>
      </p:sp>
      <p:graphicFrame>
        <p:nvGraphicFramePr>
          <p:cNvPr id="4" name="Content Placeholder 3">
            <a:extLst>
              <a:ext uri="{FF2B5EF4-FFF2-40B4-BE49-F238E27FC236}">
                <a16:creationId xmlns:a16="http://schemas.microsoft.com/office/drawing/2014/main" id="{DB68F500-491F-FCA0-9F92-B88F97597781}"/>
              </a:ext>
            </a:extLst>
          </p:cNvPr>
          <p:cNvGraphicFramePr>
            <a:graphicFrameLocks noGrp="1"/>
          </p:cNvGraphicFramePr>
          <p:nvPr>
            <p:ph idx="1"/>
            <p:extLst>
              <p:ext uri="{D42A27DB-BD31-4B8C-83A1-F6EECF244321}">
                <p14:modId xmlns:p14="http://schemas.microsoft.com/office/powerpoint/2010/main" val="3681454891"/>
              </p:ext>
            </p:extLst>
          </p:nvPr>
        </p:nvGraphicFramePr>
        <p:xfrm>
          <a:off x="358422" y="1715709"/>
          <a:ext cx="11473044" cy="308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6103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1D52-5DB0-2082-E862-88367573A8E5}"/>
              </a:ext>
            </a:extLst>
          </p:cNvPr>
          <p:cNvSpPr>
            <a:spLocks noGrp="1"/>
          </p:cNvSpPr>
          <p:nvPr>
            <p:ph type="title"/>
          </p:nvPr>
        </p:nvSpPr>
        <p:spPr>
          <a:xfrm>
            <a:off x="517358" y="365125"/>
            <a:ext cx="10836442" cy="556137"/>
          </a:xfrm>
        </p:spPr>
        <p:txBody>
          <a:bodyPr>
            <a:normAutofit/>
          </a:bodyPr>
          <a:lstStyle/>
          <a:p>
            <a:r>
              <a:rPr lang="en-US" sz="2800" dirty="0">
                <a:latin typeface="Arial"/>
                <a:cs typeface="Arial"/>
              </a:rPr>
              <a:t>Emotional Intelligence (EI)</a:t>
            </a:r>
          </a:p>
        </p:txBody>
      </p:sp>
      <p:sp>
        <p:nvSpPr>
          <p:cNvPr id="3" name="Content Placeholder 2">
            <a:extLst>
              <a:ext uri="{FF2B5EF4-FFF2-40B4-BE49-F238E27FC236}">
                <a16:creationId xmlns:a16="http://schemas.microsoft.com/office/drawing/2014/main" id="{ECBBF924-62DB-B84D-066A-36D8530E3DDB}"/>
              </a:ext>
            </a:extLst>
          </p:cNvPr>
          <p:cNvSpPr>
            <a:spLocks noGrp="1"/>
          </p:cNvSpPr>
          <p:nvPr>
            <p:ph idx="1"/>
          </p:nvPr>
        </p:nvSpPr>
        <p:spPr>
          <a:xfrm>
            <a:off x="569194" y="973880"/>
            <a:ext cx="6248400" cy="5292344"/>
          </a:xfrm>
        </p:spPr>
        <p:txBody>
          <a:bodyPr vert="horz" lIns="91440" tIns="45720" rIns="91440" bIns="45720" rtlCol="0" anchor="t">
            <a:normAutofit/>
          </a:bodyPr>
          <a:lstStyle/>
          <a:p>
            <a:pPr marL="0" indent="0">
              <a:buNone/>
            </a:pPr>
            <a:endParaRPr lang="en-US" sz="1800" dirty="0">
              <a:latin typeface="Arial"/>
              <a:cs typeface="Arial"/>
            </a:endParaRPr>
          </a:p>
          <a:p>
            <a:pPr marL="0" indent="0">
              <a:buNone/>
            </a:pPr>
            <a:endParaRPr lang="en-US" sz="1800" dirty="0">
              <a:latin typeface="Arial"/>
              <a:ea typeface="+mn-lt"/>
              <a:cs typeface="Arial"/>
            </a:endParaRPr>
          </a:p>
          <a:p>
            <a:pPr marL="0" indent="0">
              <a:buNone/>
            </a:pPr>
            <a:endParaRPr lang="en-US" b="1" dirty="0">
              <a:latin typeface="Arial"/>
              <a:cs typeface="Arial"/>
            </a:endParaRPr>
          </a:p>
        </p:txBody>
      </p:sp>
      <p:graphicFrame>
        <p:nvGraphicFramePr>
          <p:cNvPr id="264" name="Diagram 263">
            <a:extLst>
              <a:ext uri="{FF2B5EF4-FFF2-40B4-BE49-F238E27FC236}">
                <a16:creationId xmlns:a16="http://schemas.microsoft.com/office/drawing/2014/main" id="{0AF066B1-9165-9A7E-E321-8F203CD666BC}"/>
              </a:ext>
            </a:extLst>
          </p:cNvPr>
          <p:cNvGraphicFramePr/>
          <p:nvPr>
            <p:extLst>
              <p:ext uri="{D42A27DB-BD31-4B8C-83A1-F6EECF244321}">
                <p14:modId xmlns:p14="http://schemas.microsoft.com/office/powerpoint/2010/main" val="3178107648"/>
              </p:ext>
            </p:extLst>
          </p:nvPr>
        </p:nvGraphicFramePr>
        <p:xfrm>
          <a:off x="6791159" y="1720516"/>
          <a:ext cx="4558631"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46" name="TextBox 745">
            <a:extLst>
              <a:ext uri="{FF2B5EF4-FFF2-40B4-BE49-F238E27FC236}">
                <a16:creationId xmlns:a16="http://schemas.microsoft.com/office/drawing/2014/main" id="{DAD95591-5F22-FE5B-2B3A-D5FD86BB8E09}"/>
              </a:ext>
            </a:extLst>
          </p:cNvPr>
          <p:cNvSpPr txBox="1"/>
          <p:nvPr/>
        </p:nvSpPr>
        <p:spPr>
          <a:xfrm>
            <a:off x="8780819" y="3363339"/>
            <a:ext cx="5733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EI</a:t>
            </a:r>
          </a:p>
        </p:txBody>
      </p:sp>
      <p:pic>
        <p:nvPicPr>
          <p:cNvPr id="35" name="Picture 34" descr="A blue and white diagram with white text&#10;&#10;Description automatically generated">
            <a:extLst>
              <a:ext uri="{FF2B5EF4-FFF2-40B4-BE49-F238E27FC236}">
                <a16:creationId xmlns:a16="http://schemas.microsoft.com/office/drawing/2014/main" id="{3AD6695F-1396-B91C-4B3F-0C29F5E8E32D}"/>
              </a:ext>
            </a:extLst>
          </p:cNvPr>
          <p:cNvPicPr>
            <a:picLocks noChangeAspect="1"/>
          </p:cNvPicPr>
          <p:nvPr/>
        </p:nvPicPr>
        <p:blipFill>
          <a:blip r:embed="rId7"/>
          <a:stretch>
            <a:fillRect/>
          </a:stretch>
        </p:blipFill>
        <p:spPr>
          <a:xfrm>
            <a:off x="519624" y="943811"/>
            <a:ext cx="6273281" cy="5331326"/>
          </a:xfrm>
          <a:prstGeom prst="rect">
            <a:avLst/>
          </a:prstGeom>
        </p:spPr>
      </p:pic>
    </p:spTree>
    <p:extLst>
      <p:ext uri="{BB962C8B-B14F-4D97-AF65-F5344CB8AC3E}">
        <p14:creationId xmlns:p14="http://schemas.microsoft.com/office/powerpoint/2010/main" val="2354775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9EDF0-B90C-DD80-FBC8-9B5A65B4DC38}"/>
              </a:ext>
            </a:extLst>
          </p:cNvPr>
          <p:cNvSpPr>
            <a:spLocks noGrp="1"/>
          </p:cNvSpPr>
          <p:nvPr>
            <p:ph type="title"/>
          </p:nvPr>
        </p:nvSpPr>
        <p:spPr>
          <a:xfrm>
            <a:off x="684212" y="211665"/>
            <a:ext cx="11046177" cy="1323623"/>
          </a:xfrm>
        </p:spPr>
        <p:txBody>
          <a:bodyPr>
            <a:normAutofit/>
          </a:bodyPr>
          <a:lstStyle/>
          <a:p>
            <a:r>
              <a:rPr lang="en-US" sz="2800" dirty="0">
                <a:latin typeface="Arial"/>
                <a:cs typeface="Arial"/>
              </a:rPr>
              <a:t>TK-Maxx Retail INTERNATIONAL COMPANY – EI study case</a:t>
            </a:r>
          </a:p>
        </p:txBody>
      </p:sp>
      <p:sp>
        <p:nvSpPr>
          <p:cNvPr id="3" name="Content Placeholder 2">
            <a:extLst>
              <a:ext uri="{FF2B5EF4-FFF2-40B4-BE49-F238E27FC236}">
                <a16:creationId xmlns:a16="http://schemas.microsoft.com/office/drawing/2014/main" id="{94228A48-F681-0E1A-C8AE-ED7B3A1F475A}"/>
              </a:ext>
            </a:extLst>
          </p:cNvPr>
          <p:cNvSpPr>
            <a:spLocks noGrp="1"/>
          </p:cNvSpPr>
          <p:nvPr>
            <p:ph idx="1"/>
          </p:nvPr>
        </p:nvSpPr>
        <p:spPr>
          <a:xfrm>
            <a:off x="684212" y="1543607"/>
            <a:ext cx="10820400" cy="4795400"/>
          </a:xfrm>
        </p:spPr>
        <p:txBody>
          <a:bodyPr vert="horz" lIns="91440" tIns="45720" rIns="91440" bIns="45720" rtlCol="0" anchor="t">
            <a:normAutofit/>
          </a:bodyPr>
          <a:lstStyle/>
          <a:p>
            <a:pPr marL="0" indent="0">
              <a:buClr>
                <a:prstClr val="white"/>
              </a:buClr>
              <a:buNone/>
            </a:pPr>
            <a:endParaRPr lang="en-US" dirty="0">
              <a:latin typeface="Arial"/>
              <a:cs typeface="Arial"/>
            </a:endParaRPr>
          </a:p>
          <a:p>
            <a:pPr marL="0" indent="0">
              <a:buNone/>
            </a:pPr>
            <a:endParaRPr lang="en-US" dirty="0">
              <a:latin typeface="Arial"/>
              <a:ea typeface="+mn-lt"/>
              <a:cs typeface="+mn-lt"/>
            </a:endParaRPr>
          </a:p>
          <a:p>
            <a:pPr marL="0" indent="0">
              <a:buClr>
                <a:prstClr val="white"/>
              </a:buClr>
              <a:buNone/>
            </a:pPr>
            <a:endParaRPr lang="en-US" dirty="0">
              <a:latin typeface="Arial"/>
              <a:cs typeface="Arial"/>
            </a:endParaRPr>
          </a:p>
          <a:p>
            <a:pPr marL="0" indent="0">
              <a:buClr>
                <a:srgbClr val="FFFFFF"/>
              </a:buClr>
              <a:buNone/>
            </a:pPr>
            <a:endParaRPr lang="en-US" sz="1600" dirty="0">
              <a:latin typeface="Arial"/>
              <a:cs typeface="Arial"/>
            </a:endParaRPr>
          </a:p>
          <a:p>
            <a:pPr marL="0" indent="0">
              <a:buNone/>
            </a:pPr>
            <a:endParaRPr lang="en-US" dirty="0">
              <a:cs typeface="Arial"/>
            </a:endParaRPr>
          </a:p>
          <a:p>
            <a:pPr marL="0" indent="0">
              <a:buNone/>
            </a:pPr>
            <a:endParaRPr lang="en-US" dirty="0">
              <a:cs typeface="Arial"/>
            </a:endParaRPr>
          </a:p>
          <a:p>
            <a:endParaRPr lang="en-US" dirty="0"/>
          </a:p>
        </p:txBody>
      </p:sp>
      <p:pic>
        <p:nvPicPr>
          <p:cNvPr id="10" name="Picture 9" descr="A close up of a logo&#10;&#10;Description automatically generated">
            <a:extLst>
              <a:ext uri="{FF2B5EF4-FFF2-40B4-BE49-F238E27FC236}">
                <a16:creationId xmlns:a16="http://schemas.microsoft.com/office/drawing/2014/main" id="{11AE6365-B10C-222F-6B1A-0DA35DED865E}"/>
              </a:ext>
            </a:extLst>
          </p:cNvPr>
          <p:cNvPicPr>
            <a:picLocks noChangeAspect="1"/>
          </p:cNvPicPr>
          <p:nvPr/>
        </p:nvPicPr>
        <p:blipFill>
          <a:blip r:embed="rId2"/>
          <a:stretch>
            <a:fillRect/>
          </a:stretch>
        </p:blipFill>
        <p:spPr>
          <a:xfrm>
            <a:off x="683236" y="1540934"/>
            <a:ext cx="8892307" cy="5102577"/>
          </a:xfrm>
          <a:prstGeom prst="rect">
            <a:avLst/>
          </a:prstGeom>
        </p:spPr>
      </p:pic>
    </p:spTree>
    <p:extLst>
      <p:ext uri="{BB962C8B-B14F-4D97-AF65-F5344CB8AC3E}">
        <p14:creationId xmlns:p14="http://schemas.microsoft.com/office/powerpoint/2010/main" val="1370724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368E14-9872-5ACF-8EFD-85CD83223CB3}"/>
              </a:ext>
            </a:extLst>
          </p:cNvPr>
          <p:cNvSpPr txBox="1"/>
          <p:nvPr/>
        </p:nvSpPr>
        <p:spPr>
          <a:xfrm>
            <a:off x="605503" y="857893"/>
            <a:ext cx="10863658" cy="51152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ts val="600"/>
              </a:spcAft>
              <a:buFont typeface="Arial"/>
              <a:buChar char="•"/>
            </a:pPr>
            <a:endParaRPr lang="en-US" sz="1600" dirty="0">
              <a:solidFill>
                <a:srgbClr val="0F496F"/>
              </a:solidFill>
              <a:latin typeface="Arial"/>
              <a:cs typeface="Arial"/>
            </a:endParaRPr>
          </a:p>
          <a:p>
            <a:pPr marL="285750" indent="-285750">
              <a:spcBef>
                <a:spcPct val="20000"/>
              </a:spcBef>
              <a:spcAft>
                <a:spcPts val="600"/>
              </a:spcAft>
              <a:buFont typeface="Arial"/>
              <a:buChar char="•"/>
            </a:pPr>
            <a:endParaRPr lang="en-US" sz="1600" dirty="0">
              <a:solidFill>
                <a:srgbClr val="0F496F"/>
              </a:solidFill>
              <a:latin typeface="Arial"/>
              <a:cs typeface="Arial"/>
            </a:endParaRPr>
          </a:p>
          <a:p>
            <a:pPr marL="285750" indent="-285750">
              <a:spcBef>
                <a:spcPct val="20000"/>
              </a:spcBef>
              <a:spcAft>
                <a:spcPts val="600"/>
              </a:spcAft>
              <a:buFont typeface="Arial"/>
              <a:buChar char="•"/>
            </a:pPr>
            <a:endParaRPr lang="en-US" sz="1600" dirty="0">
              <a:solidFill>
                <a:srgbClr val="0F496F"/>
              </a:solidFill>
              <a:latin typeface="Arial"/>
              <a:cs typeface="Arial"/>
            </a:endParaRPr>
          </a:p>
          <a:p>
            <a:pPr marL="285750" indent="-285750">
              <a:spcBef>
                <a:spcPct val="20000"/>
              </a:spcBef>
              <a:spcAft>
                <a:spcPts val="600"/>
              </a:spcAft>
              <a:buFont typeface="Arial"/>
              <a:buChar char="•"/>
            </a:pPr>
            <a:endParaRPr lang="en-US" sz="1600" dirty="0">
              <a:solidFill>
                <a:srgbClr val="0F496F"/>
              </a:solidFill>
              <a:latin typeface="Arial"/>
              <a:cs typeface="Arial"/>
            </a:endParaRPr>
          </a:p>
          <a:p>
            <a:pPr marL="285750" indent="-285750">
              <a:spcBef>
                <a:spcPct val="20000"/>
              </a:spcBef>
              <a:spcAft>
                <a:spcPts val="600"/>
              </a:spcAft>
              <a:buFont typeface="Arial"/>
              <a:buChar char="•"/>
            </a:pPr>
            <a:endParaRPr lang="en-US" sz="1600" dirty="0">
              <a:solidFill>
                <a:srgbClr val="0F496F"/>
              </a:solidFill>
              <a:latin typeface="Arial"/>
              <a:cs typeface="Arial"/>
            </a:endParaRPr>
          </a:p>
          <a:p>
            <a:pPr marL="285750" indent="-285750">
              <a:spcBef>
                <a:spcPct val="20000"/>
              </a:spcBef>
              <a:spcAft>
                <a:spcPts val="600"/>
              </a:spcAft>
              <a:buFont typeface="Arial"/>
              <a:buChar char="•"/>
            </a:pPr>
            <a:endParaRPr lang="en-US" sz="1600" dirty="0">
              <a:solidFill>
                <a:srgbClr val="0F496F"/>
              </a:solidFill>
              <a:latin typeface="Arial"/>
              <a:cs typeface="Arial"/>
            </a:endParaRPr>
          </a:p>
          <a:p>
            <a:pPr marL="285750" indent="-285750">
              <a:spcBef>
                <a:spcPct val="20000"/>
              </a:spcBef>
              <a:spcAft>
                <a:spcPts val="600"/>
              </a:spcAft>
              <a:buFont typeface="Arial"/>
              <a:buChar char="•"/>
            </a:pPr>
            <a:endParaRPr lang="en-US" sz="1600" dirty="0">
              <a:solidFill>
                <a:srgbClr val="0F496F"/>
              </a:solidFill>
              <a:latin typeface="Arial"/>
              <a:cs typeface="Arial"/>
            </a:endParaRPr>
          </a:p>
          <a:p>
            <a:pPr marL="285750" indent="-285750">
              <a:spcBef>
                <a:spcPct val="20000"/>
              </a:spcBef>
              <a:spcAft>
                <a:spcPts val="600"/>
              </a:spcAft>
              <a:buFont typeface="Arial"/>
              <a:buChar char="•"/>
            </a:pPr>
            <a:endParaRPr lang="en-US" sz="1600" dirty="0">
              <a:solidFill>
                <a:srgbClr val="0F496F"/>
              </a:solidFill>
              <a:latin typeface="Arial"/>
              <a:cs typeface="Arial"/>
            </a:endParaRPr>
          </a:p>
          <a:p>
            <a:pPr marL="285750" indent="-285750">
              <a:spcBef>
                <a:spcPct val="20000"/>
              </a:spcBef>
              <a:spcAft>
                <a:spcPts val="600"/>
              </a:spcAft>
              <a:buFont typeface="Arial"/>
              <a:buChar char="•"/>
            </a:pPr>
            <a:r>
              <a:rPr lang="en-US" sz="2000" dirty="0">
                <a:latin typeface="Arial"/>
                <a:cs typeface="Arial"/>
              </a:rPr>
              <a:t>"Our recruitment efforts aim to fill positions with high turnover and address seasonal staffing needs.[..] We also have faced and may continue to face potential challenges relating to Associates’ willingness or ability to staff our stores and distribution centers to continue employment due to economic pressures and health concerns" (TJX (AR), 2023, p.15).</a:t>
            </a:r>
            <a:endParaRPr lang="en-US" sz="2000">
              <a:latin typeface="Arial"/>
              <a:cs typeface="Arial"/>
            </a:endParaRPr>
          </a:p>
          <a:p>
            <a:pPr marL="285750" indent="-285750">
              <a:spcBef>
                <a:spcPct val="20000"/>
              </a:spcBef>
              <a:spcAft>
                <a:spcPts val="600"/>
              </a:spcAft>
              <a:buFont typeface="Arial"/>
              <a:buChar char="•"/>
            </a:pPr>
            <a:r>
              <a:rPr lang="en-US" sz="2000" dirty="0">
                <a:latin typeface="Arial"/>
                <a:cs typeface="Arial"/>
              </a:rPr>
              <a:t>The main problem: High employee turnover. </a:t>
            </a:r>
            <a:endParaRPr lang="en-US" sz="1600" dirty="0">
              <a:latin typeface="Arial"/>
              <a:cs typeface="Arial"/>
            </a:endParaRPr>
          </a:p>
          <a:p>
            <a:endParaRPr lang="en-US" dirty="0"/>
          </a:p>
        </p:txBody>
      </p:sp>
      <p:sp>
        <p:nvSpPr>
          <p:cNvPr id="3" name="TextBox 2">
            <a:extLst>
              <a:ext uri="{FF2B5EF4-FFF2-40B4-BE49-F238E27FC236}">
                <a16:creationId xmlns:a16="http://schemas.microsoft.com/office/drawing/2014/main" id="{D9C3AD50-5F08-93A7-BD83-23C2E14D80BF}"/>
              </a:ext>
            </a:extLst>
          </p:cNvPr>
          <p:cNvSpPr txBox="1"/>
          <p:nvPr/>
        </p:nvSpPr>
        <p:spPr>
          <a:xfrm>
            <a:off x="707407" y="72837"/>
            <a:ext cx="1075818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rial"/>
                <a:cs typeface="Arial"/>
              </a:rPr>
              <a:t>EI in Tk Maxx UK </a:t>
            </a:r>
            <a:endParaRPr lang="en-US" sz="2800" dirty="0"/>
          </a:p>
        </p:txBody>
      </p:sp>
      <p:pic>
        <p:nvPicPr>
          <p:cNvPr id="4" name="Picture 3" descr="A blue and white rectangular boxes with black text&#10;&#10;Description automatically generated">
            <a:extLst>
              <a:ext uri="{FF2B5EF4-FFF2-40B4-BE49-F238E27FC236}">
                <a16:creationId xmlns:a16="http://schemas.microsoft.com/office/drawing/2014/main" id="{9C1E3A81-F73A-F2E2-F39D-F850D9EB8D01}"/>
              </a:ext>
            </a:extLst>
          </p:cNvPr>
          <p:cNvPicPr>
            <a:picLocks noChangeAspect="1"/>
          </p:cNvPicPr>
          <p:nvPr/>
        </p:nvPicPr>
        <p:blipFill>
          <a:blip r:embed="rId2"/>
          <a:stretch>
            <a:fillRect/>
          </a:stretch>
        </p:blipFill>
        <p:spPr>
          <a:xfrm>
            <a:off x="691445" y="712025"/>
            <a:ext cx="10597443" cy="2936283"/>
          </a:xfrm>
          <a:prstGeom prst="rect">
            <a:avLst/>
          </a:prstGeom>
        </p:spPr>
      </p:pic>
    </p:spTree>
    <p:extLst>
      <p:ext uri="{BB962C8B-B14F-4D97-AF65-F5344CB8AC3E}">
        <p14:creationId xmlns:p14="http://schemas.microsoft.com/office/powerpoint/2010/main" val="474297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D7FF7-6797-B730-D133-5922505766E8}"/>
              </a:ext>
            </a:extLst>
          </p:cNvPr>
          <p:cNvSpPr>
            <a:spLocks noGrp="1"/>
          </p:cNvSpPr>
          <p:nvPr>
            <p:ph type="title"/>
          </p:nvPr>
        </p:nvSpPr>
        <p:spPr>
          <a:xfrm>
            <a:off x="684212" y="324554"/>
            <a:ext cx="8534400" cy="1507067"/>
          </a:xfrm>
        </p:spPr>
        <p:txBody>
          <a:bodyPr>
            <a:normAutofit/>
          </a:bodyPr>
          <a:lstStyle/>
          <a:p>
            <a:r>
              <a:rPr lang="en-US" sz="2800" dirty="0">
                <a:latin typeface="Arial"/>
                <a:cs typeface="Arial"/>
              </a:rPr>
              <a:t>The Importance of EI in Organization</a:t>
            </a:r>
          </a:p>
        </p:txBody>
      </p:sp>
      <p:sp>
        <p:nvSpPr>
          <p:cNvPr id="3" name="Content Placeholder 2">
            <a:extLst>
              <a:ext uri="{FF2B5EF4-FFF2-40B4-BE49-F238E27FC236}">
                <a16:creationId xmlns:a16="http://schemas.microsoft.com/office/drawing/2014/main" id="{2388C58C-09A9-3893-DBE5-75223A63438B}"/>
              </a:ext>
            </a:extLst>
          </p:cNvPr>
          <p:cNvSpPr>
            <a:spLocks noGrp="1"/>
          </p:cNvSpPr>
          <p:nvPr>
            <p:ph idx="1"/>
          </p:nvPr>
        </p:nvSpPr>
        <p:spPr>
          <a:xfrm>
            <a:off x="684212" y="1715911"/>
            <a:ext cx="10820400" cy="4814711"/>
          </a:xfrm>
        </p:spPr>
        <p:txBody>
          <a:bodyPr vert="horz" lIns="91440" tIns="45720" rIns="91440" bIns="45720" rtlCol="0" anchor="t">
            <a:normAutofit/>
          </a:bodyPr>
          <a:lstStyle/>
          <a:p>
            <a:r>
              <a:rPr lang="en-US" sz="2400" dirty="0">
                <a:latin typeface="Arial"/>
                <a:cs typeface="Arial"/>
              </a:rPr>
              <a:t>Benefits of high EI for organization</a:t>
            </a:r>
          </a:p>
          <a:p>
            <a:pPr marL="0" indent="0">
              <a:buNone/>
            </a:pPr>
            <a:endParaRPr lang="en-US" sz="2400" dirty="0">
              <a:latin typeface="Arial"/>
              <a:cs typeface="Arial"/>
            </a:endParaRPr>
          </a:p>
          <a:p>
            <a:endParaRPr lang="en-US" dirty="0"/>
          </a:p>
        </p:txBody>
      </p:sp>
      <p:graphicFrame>
        <p:nvGraphicFramePr>
          <p:cNvPr id="4" name="Diagram 3">
            <a:extLst>
              <a:ext uri="{FF2B5EF4-FFF2-40B4-BE49-F238E27FC236}">
                <a16:creationId xmlns:a16="http://schemas.microsoft.com/office/drawing/2014/main" id="{E12D3604-F868-79C3-6F0C-8D64896AAFFC}"/>
              </a:ext>
            </a:extLst>
          </p:cNvPr>
          <p:cNvGraphicFramePr/>
          <p:nvPr>
            <p:extLst>
              <p:ext uri="{D42A27DB-BD31-4B8C-83A1-F6EECF244321}">
                <p14:modId xmlns:p14="http://schemas.microsoft.com/office/powerpoint/2010/main" val="1078777424"/>
              </p:ext>
            </p:extLst>
          </p:nvPr>
        </p:nvGraphicFramePr>
        <p:xfrm>
          <a:off x="691446" y="2432754"/>
          <a:ext cx="10823220" cy="3798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553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5DC71-3D1A-2A0F-43C3-68FF19CCFC91}"/>
              </a:ext>
            </a:extLst>
          </p:cNvPr>
          <p:cNvSpPr>
            <a:spLocks noGrp="1"/>
          </p:cNvSpPr>
          <p:nvPr>
            <p:ph type="title"/>
          </p:nvPr>
        </p:nvSpPr>
        <p:spPr>
          <a:xfrm>
            <a:off x="443580" y="222806"/>
            <a:ext cx="11288294" cy="469530"/>
          </a:xfrm>
        </p:spPr>
        <p:txBody>
          <a:bodyPr>
            <a:normAutofit fontScale="90000"/>
          </a:bodyPr>
          <a:lstStyle/>
          <a:p>
            <a:r>
              <a:rPr lang="en-US" sz="2800" dirty="0">
                <a:latin typeface="Arial"/>
                <a:cs typeface="Arial"/>
              </a:rPr>
              <a:t>EI Models</a:t>
            </a:r>
          </a:p>
        </p:txBody>
      </p:sp>
      <p:pic>
        <p:nvPicPr>
          <p:cNvPr id="52" name="Picture 51" descr="A diagram of a model&#10;&#10;Description automatically generated">
            <a:extLst>
              <a:ext uri="{FF2B5EF4-FFF2-40B4-BE49-F238E27FC236}">
                <a16:creationId xmlns:a16="http://schemas.microsoft.com/office/drawing/2014/main" id="{95A621D1-1069-8EA7-B551-0BB350974C75}"/>
              </a:ext>
            </a:extLst>
          </p:cNvPr>
          <p:cNvPicPr>
            <a:picLocks noChangeAspect="1"/>
          </p:cNvPicPr>
          <p:nvPr/>
        </p:nvPicPr>
        <p:blipFill>
          <a:blip r:embed="rId2"/>
          <a:stretch>
            <a:fillRect/>
          </a:stretch>
        </p:blipFill>
        <p:spPr>
          <a:xfrm>
            <a:off x="762001" y="1066846"/>
            <a:ext cx="10653887" cy="5458087"/>
          </a:xfrm>
          <a:prstGeom prst="rect">
            <a:avLst/>
          </a:prstGeom>
        </p:spPr>
      </p:pic>
    </p:spTree>
    <p:extLst>
      <p:ext uri="{BB962C8B-B14F-4D97-AF65-F5344CB8AC3E}">
        <p14:creationId xmlns:p14="http://schemas.microsoft.com/office/powerpoint/2010/main" val="711283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7779AD-5AC8-1A32-6A3F-E9ABC41544A9}"/>
              </a:ext>
            </a:extLst>
          </p:cNvPr>
          <p:cNvSpPr>
            <a:spLocks noGrp="1"/>
          </p:cNvSpPr>
          <p:nvPr>
            <p:ph idx="1"/>
          </p:nvPr>
        </p:nvSpPr>
        <p:spPr>
          <a:xfrm>
            <a:off x="684212" y="1151467"/>
            <a:ext cx="10820400" cy="5012266"/>
          </a:xfrm>
        </p:spPr>
        <p:txBody>
          <a:bodyPr vert="horz" lIns="91440" tIns="45720" rIns="91440" bIns="45720" rtlCol="0" anchor="t">
            <a:normAutofit/>
          </a:bodyPr>
          <a:lstStyle/>
          <a:p>
            <a:pPr marL="0" indent="0">
              <a:buClr>
                <a:prstClr val="white"/>
              </a:buClr>
              <a:buNone/>
            </a:pPr>
            <a:r>
              <a:rPr lang="en-US" dirty="0">
                <a:latin typeface="Arial"/>
                <a:cs typeface="Arial"/>
              </a:rPr>
              <a:t>The Bar-on Model (Bar-on, 2006)</a:t>
            </a:r>
          </a:p>
          <a:p>
            <a:pPr marL="0" indent="0">
              <a:buClr>
                <a:srgbClr val="FFFFFF"/>
              </a:buClr>
              <a:buNone/>
            </a:pPr>
            <a:endParaRPr lang="en-US" dirty="0"/>
          </a:p>
          <a:p>
            <a:pPr marL="0" indent="0">
              <a:buClr>
                <a:prstClr val="white"/>
              </a:buClr>
              <a:buNone/>
            </a:pPr>
            <a:endParaRPr lang="en-US" dirty="0"/>
          </a:p>
        </p:txBody>
      </p:sp>
      <p:sp>
        <p:nvSpPr>
          <p:cNvPr id="5" name="Title 4">
            <a:extLst>
              <a:ext uri="{FF2B5EF4-FFF2-40B4-BE49-F238E27FC236}">
                <a16:creationId xmlns:a16="http://schemas.microsoft.com/office/drawing/2014/main" id="{A5633547-D0BC-9ED8-3AE7-4D0105BD655C}"/>
              </a:ext>
            </a:extLst>
          </p:cNvPr>
          <p:cNvSpPr>
            <a:spLocks noGrp="1"/>
          </p:cNvSpPr>
          <p:nvPr>
            <p:ph type="title"/>
          </p:nvPr>
        </p:nvSpPr>
        <p:spPr>
          <a:xfrm>
            <a:off x="684212" y="395109"/>
            <a:ext cx="10820400" cy="547512"/>
          </a:xfrm>
        </p:spPr>
        <p:txBody>
          <a:bodyPr>
            <a:normAutofit/>
          </a:bodyPr>
          <a:lstStyle/>
          <a:p>
            <a:r>
              <a:rPr lang="en-US" sz="2800" dirty="0">
                <a:latin typeface="Arial"/>
                <a:cs typeface="Arial"/>
              </a:rPr>
              <a:t>The solution for TK Maxx Case – Mixed Models</a:t>
            </a:r>
          </a:p>
        </p:txBody>
      </p:sp>
      <p:pic>
        <p:nvPicPr>
          <p:cNvPr id="6" name="Picture 5" descr="A diagram of emotional intelligence theory&#10;&#10;Description automatically generated">
            <a:extLst>
              <a:ext uri="{FF2B5EF4-FFF2-40B4-BE49-F238E27FC236}">
                <a16:creationId xmlns:a16="http://schemas.microsoft.com/office/drawing/2014/main" id="{F0460866-40C9-7A1D-9262-6BFB640B3CD6}"/>
              </a:ext>
            </a:extLst>
          </p:cNvPr>
          <p:cNvPicPr>
            <a:picLocks noChangeAspect="1"/>
          </p:cNvPicPr>
          <p:nvPr/>
        </p:nvPicPr>
        <p:blipFill>
          <a:blip r:embed="rId2"/>
          <a:stretch>
            <a:fillRect/>
          </a:stretch>
        </p:blipFill>
        <p:spPr>
          <a:xfrm>
            <a:off x="818445" y="2234184"/>
            <a:ext cx="10428109" cy="3899520"/>
          </a:xfrm>
          <a:prstGeom prst="rect">
            <a:avLst/>
          </a:prstGeom>
        </p:spPr>
      </p:pic>
    </p:spTree>
    <p:extLst>
      <p:ext uri="{BB962C8B-B14F-4D97-AF65-F5344CB8AC3E}">
        <p14:creationId xmlns:p14="http://schemas.microsoft.com/office/powerpoint/2010/main" val="2401821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DE4C5-4E5C-85B9-495F-BFE986C7CB0F}"/>
              </a:ext>
            </a:extLst>
          </p:cNvPr>
          <p:cNvSpPr>
            <a:spLocks noGrp="1"/>
          </p:cNvSpPr>
          <p:nvPr>
            <p:ph type="title"/>
          </p:nvPr>
        </p:nvSpPr>
        <p:spPr>
          <a:xfrm>
            <a:off x="858001" y="142595"/>
            <a:ext cx="10459452" cy="945594"/>
          </a:xfrm>
        </p:spPr>
        <p:txBody>
          <a:bodyPr>
            <a:normAutofit/>
          </a:bodyPr>
          <a:lstStyle/>
          <a:p>
            <a:r>
              <a:rPr lang="en-US" sz="2800">
                <a:latin typeface="Arial"/>
                <a:cs typeface="Arial"/>
              </a:rPr>
              <a:t>Let's Compare all 3 Models</a:t>
            </a:r>
          </a:p>
        </p:txBody>
      </p:sp>
      <p:pic>
        <p:nvPicPr>
          <p:cNvPr id="6" name="Content Placeholder 5" descr="A blue and white text on a black background&#10;&#10;Description automatically generated">
            <a:extLst>
              <a:ext uri="{FF2B5EF4-FFF2-40B4-BE49-F238E27FC236}">
                <a16:creationId xmlns:a16="http://schemas.microsoft.com/office/drawing/2014/main" id="{66E5C3C2-986C-E3DC-980C-D55BF84E8742}"/>
              </a:ext>
            </a:extLst>
          </p:cNvPr>
          <p:cNvPicPr>
            <a:picLocks noGrp="1" noChangeAspect="1"/>
          </p:cNvPicPr>
          <p:nvPr>
            <p:ph idx="1"/>
          </p:nvPr>
        </p:nvPicPr>
        <p:blipFill>
          <a:blip r:embed="rId2"/>
          <a:stretch>
            <a:fillRect/>
          </a:stretch>
        </p:blipFill>
        <p:spPr>
          <a:xfrm>
            <a:off x="703968" y="1085728"/>
            <a:ext cx="10766776" cy="4847409"/>
          </a:xfrm>
        </p:spPr>
      </p:pic>
    </p:spTree>
    <p:extLst>
      <p:ext uri="{BB962C8B-B14F-4D97-AF65-F5344CB8AC3E}">
        <p14:creationId xmlns:p14="http://schemas.microsoft.com/office/powerpoint/2010/main" val="1795921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E909D-F30F-C165-B8A0-3B4858C46D8D}"/>
              </a:ext>
            </a:extLst>
          </p:cNvPr>
          <p:cNvSpPr>
            <a:spLocks noGrp="1"/>
          </p:cNvSpPr>
          <p:nvPr>
            <p:ph type="title"/>
          </p:nvPr>
        </p:nvSpPr>
        <p:spPr>
          <a:xfrm>
            <a:off x="684212" y="211665"/>
            <a:ext cx="10820400" cy="914401"/>
          </a:xfrm>
        </p:spPr>
        <p:txBody>
          <a:bodyPr>
            <a:normAutofit/>
          </a:bodyPr>
          <a:lstStyle/>
          <a:p>
            <a:r>
              <a:rPr lang="en-US" sz="2800" dirty="0">
                <a:latin typeface="Arial"/>
                <a:cs typeface="Arial"/>
              </a:rPr>
              <a:t>Justification of Mixed Models as a Solution</a:t>
            </a:r>
          </a:p>
        </p:txBody>
      </p:sp>
      <p:pic>
        <p:nvPicPr>
          <p:cNvPr id="6" name="Content Placeholder 5" descr="A blue background with white text&#10;&#10;Description automatically generated">
            <a:extLst>
              <a:ext uri="{FF2B5EF4-FFF2-40B4-BE49-F238E27FC236}">
                <a16:creationId xmlns:a16="http://schemas.microsoft.com/office/drawing/2014/main" id="{5842A9EB-496F-852C-8061-6328CB9D5506}"/>
              </a:ext>
            </a:extLst>
          </p:cNvPr>
          <p:cNvPicPr>
            <a:picLocks noGrp="1" noChangeAspect="1"/>
          </p:cNvPicPr>
          <p:nvPr>
            <p:ph idx="1"/>
          </p:nvPr>
        </p:nvPicPr>
        <p:blipFill>
          <a:blip r:embed="rId2"/>
          <a:stretch>
            <a:fillRect/>
          </a:stretch>
        </p:blipFill>
        <p:spPr>
          <a:xfrm>
            <a:off x="689857" y="915825"/>
            <a:ext cx="10329332" cy="5060215"/>
          </a:xfrm>
        </p:spPr>
      </p:pic>
    </p:spTree>
    <p:extLst>
      <p:ext uri="{BB962C8B-B14F-4D97-AF65-F5344CB8AC3E}">
        <p14:creationId xmlns:p14="http://schemas.microsoft.com/office/powerpoint/2010/main" val="2374767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469A-36AB-DCBC-0BC4-32304FEB4DBC}"/>
              </a:ext>
            </a:extLst>
          </p:cNvPr>
          <p:cNvSpPr>
            <a:spLocks noGrp="1"/>
          </p:cNvSpPr>
          <p:nvPr>
            <p:ph type="title"/>
          </p:nvPr>
        </p:nvSpPr>
        <p:spPr>
          <a:xfrm>
            <a:off x="684212" y="222806"/>
            <a:ext cx="8534400" cy="624752"/>
          </a:xfrm>
        </p:spPr>
        <p:txBody>
          <a:bodyPr>
            <a:normAutofit/>
          </a:bodyPr>
          <a:lstStyle/>
          <a:p>
            <a:r>
              <a:rPr lang="en-US" sz="2800" dirty="0">
                <a:latin typeface="Arial"/>
                <a:cs typeface="Arial"/>
              </a:rPr>
              <a:t>References</a:t>
            </a:r>
          </a:p>
        </p:txBody>
      </p:sp>
      <p:pic>
        <p:nvPicPr>
          <p:cNvPr id="5" name="Content Placeholder 4" descr="A blue screen with text&#10;&#10;Description automatically generated">
            <a:extLst>
              <a:ext uri="{FF2B5EF4-FFF2-40B4-BE49-F238E27FC236}">
                <a16:creationId xmlns:a16="http://schemas.microsoft.com/office/drawing/2014/main" id="{6010946A-D726-10D4-5793-BE0F1EF3A741}"/>
              </a:ext>
            </a:extLst>
          </p:cNvPr>
          <p:cNvPicPr>
            <a:picLocks noGrp="1" noChangeAspect="1"/>
          </p:cNvPicPr>
          <p:nvPr>
            <p:ph idx="1"/>
          </p:nvPr>
        </p:nvPicPr>
        <p:blipFill>
          <a:blip r:embed="rId2"/>
          <a:stretch>
            <a:fillRect/>
          </a:stretch>
        </p:blipFill>
        <p:spPr>
          <a:xfrm>
            <a:off x="689857" y="1187516"/>
            <a:ext cx="10907887" cy="5335278"/>
          </a:xfrm>
        </p:spPr>
      </p:pic>
    </p:spTree>
    <p:extLst>
      <p:ext uri="{BB962C8B-B14F-4D97-AF65-F5344CB8AC3E}">
        <p14:creationId xmlns:p14="http://schemas.microsoft.com/office/powerpoint/2010/main" val="150358853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Slice</vt:lpstr>
      <vt:lpstr>          Student name: Elzbieta Danuta Kander Student ID: 2007505  BA Leadership and Management Skills for the Workplace  Module: Developing Emotional Intelligence Skills for the Workplace  Module code: BMSW6106  Lecturer: Dr Sujeewa Herath  Assignment Title: Evaluation of Emotional Intelligence in Workplace</vt:lpstr>
      <vt:lpstr>Content Page</vt:lpstr>
      <vt:lpstr>Introduction: Emotional Intelligence (EI) and its Impact on organization</vt:lpstr>
      <vt:lpstr>Emotional Intelligence (EI)</vt:lpstr>
      <vt:lpstr>TK-Maxx Retail INTERNATIONAL COMPANY – EI study case</vt:lpstr>
      <vt:lpstr>PowerPoint Presentation</vt:lpstr>
      <vt:lpstr>The Importance of EI in Organization</vt:lpstr>
      <vt:lpstr>EI Models</vt:lpstr>
      <vt:lpstr>The solution for TK Maxx Case – Mixed Models</vt:lpstr>
      <vt:lpstr>Let's Compare all 3 Models</vt:lpstr>
      <vt:lpstr>Justification of Mixed Models as a Solution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1952</cp:revision>
  <dcterms:created xsi:type="dcterms:W3CDTF">2024-06-18T13:22:17Z</dcterms:created>
  <dcterms:modified xsi:type="dcterms:W3CDTF">2024-07-12T09:09:14Z</dcterms:modified>
</cp:coreProperties>
</file>