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307" r:id="rId3"/>
    <p:sldId id="312" r:id="rId4"/>
    <p:sldId id="313" r:id="rId5"/>
    <p:sldId id="274" r:id="rId6"/>
    <p:sldId id="286" r:id="rId7"/>
    <p:sldId id="287" r:id="rId8"/>
    <p:sldId id="289" r:id="rId9"/>
    <p:sldId id="290" r:id="rId10"/>
    <p:sldId id="291" r:id="rId11"/>
    <p:sldId id="308" r:id="rId12"/>
    <p:sldId id="292" r:id="rId13"/>
    <p:sldId id="293" r:id="rId14"/>
    <p:sldId id="294" r:id="rId15"/>
    <p:sldId id="295" r:id="rId16"/>
    <p:sldId id="296" r:id="rId17"/>
    <p:sldId id="309" r:id="rId18"/>
    <p:sldId id="297" r:id="rId19"/>
    <p:sldId id="298" r:id="rId20"/>
    <p:sldId id="299" r:id="rId21"/>
    <p:sldId id="300" r:id="rId22"/>
    <p:sldId id="310" r:id="rId23"/>
    <p:sldId id="28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17"/>
    <p:restoredTop sz="94687"/>
  </p:normalViewPr>
  <p:slideViewPr>
    <p:cSldViewPr snapToGrid="0">
      <p:cViewPr varScale="1">
        <p:scale>
          <a:sx n="85" d="100"/>
          <a:sy n="85" d="100"/>
        </p:scale>
        <p:origin x="176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nature.com/articles/s41598-025-25608-x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nature.com/articles/s41598-025-25608-x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0BDB96-4433-4D5A-AA40-25A92EC08C0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AE75364-FF57-4889-ABFA-BDD7D56EB6EF}">
      <dgm:prSet/>
      <dgm:spPr/>
      <dgm:t>
        <a:bodyPr/>
        <a:lstStyle/>
        <a:p>
          <a:r>
            <a:rPr lang="en-GB"/>
            <a:t>Evaluate how indoor exercise environments affect motivation, self-efficacy, mood and adherence.</a:t>
          </a:r>
          <a:endParaRPr lang="en-US"/>
        </a:p>
      </dgm:t>
    </dgm:pt>
    <dgm:pt modelId="{770669A7-3BED-427D-8E8E-488E1A9A8B64}" type="parTrans" cxnId="{18EE7F71-2F43-4356-83C3-487DA34D4BF7}">
      <dgm:prSet/>
      <dgm:spPr/>
      <dgm:t>
        <a:bodyPr/>
        <a:lstStyle/>
        <a:p>
          <a:endParaRPr lang="en-US"/>
        </a:p>
      </dgm:t>
    </dgm:pt>
    <dgm:pt modelId="{02D1DDF2-7786-43BE-B882-B43B6D6A6C61}" type="sibTrans" cxnId="{18EE7F71-2F43-4356-83C3-487DA34D4BF7}">
      <dgm:prSet/>
      <dgm:spPr/>
      <dgm:t>
        <a:bodyPr/>
        <a:lstStyle/>
        <a:p>
          <a:endParaRPr lang="en-US"/>
        </a:p>
      </dgm:t>
    </dgm:pt>
    <dgm:pt modelId="{9D819D7F-7048-4856-983F-00EFB6872FD5}">
      <dgm:prSet/>
      <dgm:spPr/>
      <dgm:t>
        <a:bodyPr/>
        <a:lstStyle/>
        <a:p>
          <a:r>
            <a:rPr lang="en-GB"/>
            <a:t>Apply psychological principles to equipment placement, mirrors, music, crowding and social layout.</a:t>
          </a:r>
          <a:endParaRPr lang="en-US"/>
        </a:p>
      </dgm:t>
    </dgm:pt>
    <dgm:pt modelId="{D855F912-9592-48F3-9504-E92239A93DEF}" type="parTrans" cxnId="{0EBCE14A-E4FF-4B97-ACEB-F7BC36993080}">
      <dgm:prSet/>
      <dgm:spPr/>
      <dgm:t>
        <a:bodyPr/>
        <a:lstStyle/>
        <a:p>
          <a:endParaRPr lang="en-US"/>
        </a:p>
      </dgm:t>
    </dgm:pt>
    <dgm:pt modelId="{856F0C9A-C026-42C5-9237-5742E9620B21}" type="sibTrans" cxnId="{0EBCE14A-E4FF-4B97-ACEB-F7BC36993080}">
      <dgm:prSet/>
      <dgm:spPr/>
      <dgm:t>
        <a:bodyPr/>
        <a:lstStyle/>
        <a:p>
          <a:endParaRPr lang="en-US"/>
        </a:p>
      </dgm:t>
    </dgm:pt>
    <dgm:pt modelId="{DF576343-4902-47F7-AEFC-B045FFA6B91C}">
      <dgm:prSet/>
      <dgm:spPr/>
      <dgm:t>
        <a:bodyPr/>
        <a:lstStyle/>
        <a:p>
          <a:r>
            <a:rPr lang="en-GB"/>
            <a:t>Explain how exercise leaders’ behaviour, communication and attire shape participant experience.</a:t>
          </a:r>
          <a:endParaRPr lang="en-US"/>
        </a:p>
      </dgm:t>
    </dgm:pt>
    <dgm:pt modelId="{9B436AAE-F3CD-428E-85A1-1194FD030F49}" type="parTrans" cxnId="{61ED6E16-BD84-4DD6-B7D1-FDFC1C83C7F2}">
      <dgm:prSet/>
      <dgm:spPr/>
      <dgm:t>
        <a:bodyPr/>
        <a:lstStyle/>
        <a:p>
          <a:endParaRPr lang="en-US"/>
        </a:p>
      </dgm:t>
    </dgm:pt>
    <dgm:pt modelId="{399F3619-46D9-4DDD-8602-6FDAD1D70681}" type="sibTrans" cxnId="{61ED6E16-BD84-4DD6-B7D1-FDFC1C83C7F2}">
      <dgm:prSet/>
      <dgm:spPr/>
      <dgm:t>
        <a:bodyPr/>
        <a:lstStyle/>
        <a:p>
          <a:endParaRPr lang="en-US"/>
        </a:p>
      </dgm:t>
    </dgm:pt>
    <dgm:pt modelId="{BEC4285D-9D3D-486F-92A9-FAF5A40677C1}">
      <dgm:prSet/>
      <dgm:spPr/>
      <dgm:t>
        <a:bodyPr/>
        <a:lstStyle/>
        <a:p>
          <a:r>
            <a:rPr lang="en-GB"/>
            <a:t>Critically assess evidence for psychological benefits of green exercise and outdoor environments.</a:t>
          </a:r>
          <a:endParaRPr lang="en-US"/>
        </a:p>
      </dgm:t>
    </dgm:pt>
    <dgm:pt modelId="{0B76D06F-39F1-4BAB-9616-B62E4FE5CB88}" type="parTrans" cxnId="{C5FBAC01-6970-4AF5-B17C-3851C2E03046}">
      <dgm:prSet/>
      <dgm:spPr/>
      <dgm:t>
        <a:bodyPr/>
        <a:lstStyle/>
        <a:p>
          <a:endParaRPr lang="en-US"/>
        </a:p>
      </dgm:t>
    </dgm:pt>
    <dgm:pt modelId="{C9665310-4BB3-4C3C-8E7B-E6F5CA3DB28A}" type="sibTrans" cxnId="{C5FBAC01-6970-4AF5-B17C-3851C2E03046}">
      <dgm:prSet/>
      <dgm:spPr/>
      <dgm:t>
        <a:bodyPr/>
        <a:lstStyle/>
        <a:p>
          <a:endParaRPr lang="en-US"/>
        </a:p>
      </dgm:t>
    </dgm:pt>
    <dgm:pt modelId="{CC7C0506-D0B7-4993-A0B9-04F30AC174EE}">
      <dgm:prSet/>
      <dgm:spPr/>
      <dgm:t>
        <a:bodyPr/>
        <a:lstStyle/>
        <a:p>
          <a:r>
            <a:rPr lang="en-GB"/>
            <a:t>Design psychologically supportive indoor and outdoor exercise interventions.</a:t>
          </a:r>
          <a:endParaRPr lang="en-US"/>
        </a:p>
      </dgm:t>
    </dgm:pt>
    <dgm:pt modelId="{E8DE36AD-B752-45FA-8F24-9B0C13B9133D}" type="parTrans" cxnId="{3942B8BC-D0B6-404D-82EF-C800E2372B0D}">
      <dgm:prSet/>
      <dgm:spPr/>
      <dgm:t>
        <a:bodyPr/>
        <a:lstStyle/>
        <a:p>
          <a:endParaRPr lang="en-US"/>
        </a:p>
      </dgm:t>
    </dgm:pt>
    <dgm:pt modelId="{A2A0D015-F515-4DED-8A72-8591B1CFAC1E}" type="sibTrans" cxnId="{3942B8BC-D0B6-404D-82EF-C800E2372B0D}">
      <dgm:prSet/>
      <dgm:spPr/>
      <dgm:t>
        <a:bodyPr/>
        <a:lstStyle/>
        <a:p>
          <a:endParaRPr lang="en-US"/>
        </a:p>
      </dgm:t>
    </dgm:pt>
    <dgm:pt modelId="{F6E0C8B8-DF84-451C-8859-A6A2A749B399}" type="pres">
      <dgm:prSet presAssocID="{260BDB96-4433-4D5A-AA40-25A92EC08C0C}" presName="root" presStyleCnt="0">
        <dgm:presLayoutVars>
          <dgm:dir/>
          <dgm:resizeHandles val="exact"/>
        </dgm:presLayoutVars>
      </dgm:prSet>
      <dgm:spPr/>
    </dgm:pt>
    <dgm:pt modelId="{CDD288C8-0BC8-4EED-BFC0-D669A9758604}" type="pres">
      <dgm:prSet presAssocID="{260BDB96-4433-4D5A-AA40-25A92EC08C0C}" presName="container" presStyleCnt="0">
        <dgm:presLayoutVars>
          <dgm:dir/>
          <dgm:resizeHandles val="exact"/>
        </dgm:presLayoutVars>
      </dgm:prSet>
      <dgm:spPr/>
    </dgm:pt>
    <dgm:pt modelId="{9D12906D-494D-4109-B694-1ABB9A50C9D1}" type="pres">
      <dgm:prSet presAssocID="{BAE75364-FF57-4889-ABFA-BDD7D56EB6EF}" presName="compNode" presStyleCnt="0"/>
      <dgm:spPr/>
    </dgm:pt>
    <dgm:pt modelId="{7297BA3B-81AB-46FB-9636-7938F338D504}" type="pres">
      <dgm:prSet presAssocID="{BAE75364-FF57-4889-ABFA-BDD7D56EB6EF}" presName="iconBgRect" presStyleLbl="bgShp" presStyleIdx="0" presStyleCnt="5"/>
      <dgm:spPr/>
    </dgm:pt>
    <dgm:pt modelId="{881FA9EC-D98A-4437-B412-6BBAE4338F9B}" type="pres">
      <dgm:prSet presAssocID="{BAE75364-FF57-4889-ABFA-BDD7D56EB6E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0CBD0FCA-4213-49AA-BEB7-DEE562A74B6A}" type="pres">
      <dgm:prSet presAssocID="{BAE75364-FF57-4889-ABFA-BDD7D56EB6EF}" presName="spaceRect" presStyleCnt="0"/>
      <dgm:spPr/>
    </dgm:pt>
    <dgm:pt modelId="{E3CD69B0-6B65-479B-97E2-14E20586E761}" type="pres">
      <dgm:prSet presAssocID="{BAE75364-FF57-4889-ABFA-BDD7D56EB6EF}" presName="textRect" presStyleLbl="revTx" presStyleIdx="0" presStyleCnt="5">
        <dgm:presLayoutVars>
          <dgm:chMax val="1"/>
          <dgm:chPref val="1"/>
        </dgm:presLayoutVars>
      </dgm:prSet>
      <dgm:spPr/>
    </dgm:pt>
    <dgm:pt modelId="{A57984F2-005F-446C-AF19-6AC8468B1356}" type="pres">
      <dgm:prSet presAssocID="{02D1DDF2-7786-43BE-B882-B43B6D6A6C61}" presName="sibTrans" presStyleLbl="sibTrans2D1" presStyleIdx="0" presStyleCnt="0"/>
      <dgm:spPr/>
    </dgm:pt>
    <dgm:pt modelId="{259B863C-FC10-451A-BFF3-DCE30AAF263E}" type="pres">
      <dgm:prSet presAssocID="{9D819D7F-7048-4856-983F-00EFB6872FD5}" presName="compNode" presStyleCnt="0"/>
      <dgm:spPr/>
    </dgm:pt>
    <dgm:pt modelId="{F1BA9132-D9A3-4D75-85C9-F4BECFCA36E3}" type="pres">
      <dgm:prSet presAssocID="{9D819D7F-7048-4856-983F-00EFB6872FD5}" presName="iconBgRect" presStyleLbl="bgShp" presStyleIdx="1" presStyleCnt="5"/>
      <dgm:spPr/>
    </dgm:pt>
    <dgm:pt modelId="{B964A6F8-B83C-4402-89C6-9EF7CBCE20BC}" type="pres">
      <dgm:prSet presAssocID="{9D819D7F-7048-4856-983F-00EFB6872FD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C2480E4B-C91B-48CD-B31F-596633B87C3D}" type="pres">
      <dgm:prSet presAssocID="{9D819D7F-7048-4856-983F-00EFB6872FD5}" presName="spaceRect" presStyleCnt="0"/>
      <dgm:spPr/>
    </dgm:pt>
    <dgm:pt modelId="{B0700279-0761-4832-ACA5-25FE1A427CB5}" type="pres">
      <dgm:prSet presAssocID="{9D819D7F-7048-4856-983F-00EFB6872FD5}" presName="textRect" presStyleLbl="revTx" presStyleIdx="1" presStyleCnt="5">
        <dgm:presLayoutVars>
          <dgm:chMax val="1"/>
          <dgm:chPref val="1"/>
        </dgm:presLayoutVars>
      </dgm:prSet>
      <dgm:spPr/>
    </dgm:pt>
    <dgm:pt modelId="{E4FA7FC4-395C-4EA7-9A62-C65DB8A2A639}" type="pres">
      <dgm:prSet presAssocID="{856F0C9A-C026-42C5-9237-5742E9620B21}" presName="sibTrans" presStyleLbl="sibTrans2D1" presStyleIdx="0" presStyleCnt="0"/>
      <dgm:spPr/>
    </dgm:pt>
    <dgm:pt modelId="{98D29E2B-8C8C-4F4B-90F9-46C464DA81D4}" type="pres">
      <dgm:prSet presAssocID="{DF576343-4902-47F7-AEFC-B045FFA6B91C}" presName="compNode" presStyleCnt="0"/>
      <dgm:spPr/>
    </dgm:pt>
    <dgm:pt modelId="{99A2A1F8-B5FD-4276-9480-46AEEE523833}" type="pres">
      <dgm:prSet presAssocID="{DF576343-4902-47F7-AEFC-B045FFA6B91C}" presName="iconBgRect" presStyleLbl="bgShp" presStyleIdx="2" presStyleCnt="5"/>
      <dgm:spPr/>
    </dgm:pt>
    <dgm:pt modelId="{5726B68E-F70A-4D92-9557-39368506E1E8}" type="pres">
      <dgm:prSet presAssocID="{DF576343-4902-47F7-AEFC-B045FFA6B91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8199C69A-220C-4279-8D26-DA515B6171C7}" type="pres">
      <dgm:prSet presAssocID="{DF576343-4902-47F7-AEFC-B045FFA6B91C}" presName="spaceRect" presStyleCnt="0"/>
      <dgm:spPr/>
    </dgm:pt>
    <dgm:pt modelId="{33CA4C4F-515E-4B89-B3E5-CB143465C943}" type="pres">
      <dgm:prSet presAssocID="{DF576343-4902-47F7-AEFC-B045FFA6B91C}" presName="textRect" presStyleLbl="revTx" presStyleIdx="2" presStyleCnt="5">
        <dgm:presLayoutVars>
          <dgm:chMax val="1"/>
          <dgm:chPref val="1"/>
        </dgm:presLayoutVars>
      </dgm:prSet>
      <dgm:spPr/>
    </dgm:pt>
    <dgm:pt modelId="{787A6615-BBD3-4EE6-8595-CA95DA6D0A56}" type="pres">
      <dgm:prSet presAssocID="{399F3619-46D9-4DDD-8602-6FDAD1D70681}" presName="sibTrans" presStyleLbl="sibTrans2D1" presStyleIdx="0" presStyleCnt="0"/>
      <dgm:spPr/>
    </dgm:pt>
    <dgm:pt modelId="{D0FB040B-AFA6-443E-A983-A4B242EA5B91}" type="pres">
      <dgm:prSet presAssocID="{BEC4285D-9D3D-486F-92A9-FAF5A40677C1}" presName="compNode" presStyleCnt="0"/>
      <dgm:spPr/>
    </dgm:pt>
    <dgm:pt modelId="{9165A7DF-DE1C-44DE-90F2-D759D83D1676}" type="pres">
      <dgm:prSet presAssocID="{BEC4285D-9D3D-486F-92A9-FAF5A40677C1}" presName="iconBgRect" presStyleLbl="bgShp" presStyleIdx="3" presStyleCnt="5"/>
      <dgm:spPr/>
    </dgm:pt>
    <dgm:pt modelId="{9B251F97-1196-4DE8-AF06-8DA637339642}" type="pres">
      <dgm:prSet presAssocID="{BEC4285D-9D3D-486F-92A9-FAF5A40677C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ning"/>
        </a:ext>
      </dgm:extLst>
    </dgm:pt>
    <dgm:pt modelId="{FB4E61CD-AD43-47C4-A387-F0C41C31196D}" type="pres">
      <dgm:prSet presAssocID="{BEC4285D-9D3D-486F-92A9-FAF5A40677C1}" presName="spaceRect" presStyleCnt="0"/>
      <dgm:spPr/>
    </dgm:pt>
    <dgm:pt modelId="{D55F8513-CCDA-4EDB-890D-BBC843659B2B}" type="pres">
      <dgm:prSet presAssocID="{BEC4285D-9D3D-486F-92A9-FAF5A40677C1}" presName="textRect" presStyleLbl="revTx" presStyleIdx="3" presStyleCnt="5">
        <dgm:presLayoutVars>
          <dgm:chMax val="1"/>
          <dgm:chPref val="1"/>
        </dgm:presLayoutVars>
      </dgm:prSet>
      <dgm:spPr/>
    </dgm:pt>
    <dgm:pt modelId="{394C7706-83C7-4D39-911D-BEB672827BA3}" type="pres">
      <dgm:prSet presAssocID="{C9665310-4BB3-4C3C-8E7B-E6F5CA3DB28A}" presName="sibTrans" presStyleLbl="sibTrans2D1" presStyleIdx="0" presStyleCnt="0"/>
      <dgm:spPr/>
    </dgm:pt>
    <dgm:pt modelId="{4FA285AE-38B0-4AC5-B86C-F8230E643545}" type="pres">
      <dgm:prSet presAssocID="{CC7C0506-D0B7-4993-A0B9-04F30AC174EE}" presName="compNode" presStyleCnt="0"/>
      <dgm:spPr/>
    </dgm:pt>
    <dgm:pt modelId="{5C316109-9C4D-4BEB-81BE-53296D001578}" type="pres">
      <dgm:prSet presAssocID="{CC7C0506-D0B7-4993-A0B9-04F30AC174EE}" presName="iconBgRect" presStyleLbl="bgShp" presStyleIdx="4" presStyleCnt="5"/>
      <dgm:spPr/>
    </dgm:pt>
    <dgm:pt modelId="{4865E317-400E-4F1A-AF49-8C6A181CE914}" type="pres">
      <dgm:prSet presAssocID="{CC7C0506-D0B7-4993-A0B9-04F30AC174EE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ing"/>
        </a:ext>
      </dgm:extLst>
    </dgm:pt>
    <dgm:pt modelId="{D6A961C4-CBE4-46CC-A894-398B9070021C}" type="pres">
      <dgm:prSet presAssocID="{CC7C0506-D0B7-4993-A0B9-04F30AC174EE}" presName="spaceRect" presStyleCnt="0"/>
      <dgm:spPr/>
    </dgm:pt>
    <dgm:pt modelId="{217D78A1-B0FD-471A-9532-48CC5313FCA2}" type="pres">
      <dgm:prSet presAssocID="{CC7C0506-D0B7-4993-A0B9-04F30AC174E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5FBAC01-6970-4AF5-B17C-3851C2E03046}" srcId="{260BDB96-4433-4D5A-AA40-25A92EC08C0C}" destId="{BEC4285D-9D3D-486F-92A9-FAF5A40677C1}" srcOrd="3" destOrd="0" parTransId="{0B76D06F-39F1-4BAB-9616-B62E4FE5CB88}" sibTransId="{C9665310-4BB3-4C3C-8E7B-E6F5CA3DB28A}"/>
    <dgm:cxn modelId="{61ED6E16-BD84-4DD6-B7D1-FDFC1C83C7F2}" srcId="{260BDB96-4433-4D5A-AA40-25A92EC08C0C}" destId="{DF576343-4902-47F7-AEFC-B045FFA6B91C}" srcOrd="2" destOrd="0" parTransId="{9B436AAE-F3CD-428E-85A1-1194FD030F49}" sibTransId="{399F3619-46D9-4DDD-8602-6FDAD1D70681}"/>
    <dgm:cxn modelId="{24D8B244-EDDE-4F7C-9D0A-C99399274465}" type="presOf" srcId="{260BDB96-4433-4D5A-AA40-25A92EC08C0C}" destId="{F6E0C8B8-DF84-451C-8859-A6A2A749B399}" srcOrd="0" destOrd="0" presId="urn:microsoft.com/office/officeart/2018/2/layout/IconCircleList"/>
    <dgm:cxn modelId="{0EBCE14A-E4FF-4B97-ACEB-F7BC36993080}" srcId="{260BDB96-4433-4D5A-AA40-25A92EC08C0C}" destId="{9D819D7F-7048-4856-983F-00EFB6872FD5}" srcOrd="1" destOrd="0" parTransId="{D855F912-9592-48F3-9504-E92239A93DEF}" sibTransId="{856F0C9A-C026-42C5-9237-5742E9620B21}"/>
    <dgm:cxn modelId="{21559665-E8AD-4177-8361-5D2B796A0676}" type="presOf" srcId="{9D819D7F-7048-4856-983F-00EFB6872FD5}" destId="{B0700279-0761-4832-ACA5-25FE1A427CB5}" srcOrd="0" destOrd="0" presId="urn:microsoft.com/office/officeart/2018/2/layout/IconCircleList"/>
    <dgm:cxn modelId="{5F63FE70-06F5-4FB9-B1FB-AE67EE4ED405}" type="presOf" srcId="{02D1DDF2-7786-43BE-B882-B43B6D6A6C61}" destId="{A57984F2-005F-446C-AF19-6AC8468B1356}" srcOrd="0" destOrd="0" presId="urn:microsoft.com/office/officeart/2018/2/layout/IconCircleList"/>
    <dgm:cxn modelId="{18EE7F71-2F43-4356-83C3-487DA34D4BF7}" srcId="{260BDB96-4433-4D5A-AA40-25A92EC08C0C}" destId="{BAE75364-FF57-4889-ABFA-BDD7D56EB6EF}" srcOrd="0" destOrd="0" parTransId="{770669A7-3BED-427D-8E8E-488E1A9A8B64}" sibTransId="{02D1DDF2-7786-43BE-B882-B43B6D6A6C61}"/>
    <dgm:cxn modelId="{D3CE27A1-A550-4145-9289-B7A287CF1654}" type="presOf" srcId="{BEC4285D-9D3D-486F-92A9-FAF5A40677C1}" destId="{D55F8513-CCDA-4EDB-890D-BBC843659B2B}" srcOrd="0" destOrd="0" presId="urn:microsoft.com/office/officeart/2018/2/layout/IconCircleList"/>
    <dgm:cxn modelId="{176131A2-E239-4C88-8695-2A873D140A05}" type="presOf" srcId="{CC7C0506-D0B7-4993-A0B9-04F30AC174EE}" destId="{217D78A1-B0FD-471A-9532-48CC5313FCA2}" srcOrd="0" destOrd="0" presId="urn:microsoft.com/office/officeart/2018/2/layout/IconCircleList"/>
    <dgm:cxn modelId="{307075B9-6CEF-4E5C-A3B1-E299A37FE68E}" type="presOf" srcId="{C9665310-4BB3-4C3C-8E7B-E6F5CA3DB28A}" destId="{394C7706-83C7-4D39-911D-BEB672827BA3}" srcOrd="0" destOrd="0" presId="urn:microsoft.com/office/officeart/2018/2/layout/IconCircleList"/>
    <dgm:cxn modelId="{3942B8BC-D0B6-404D-82EF-C800E2372B0D}" srcId="{260BDB96-4433-4D5A-AA40-25A92EC08C0C}" destId="{CC7C0506-D0B7-4993-A0B9-04F30AC174EE}" srcOrd="4" destOrd="0" parTransId="{E8DE36AD-B752-45FA-8F24-9B0C13B9133D}" sibTransId="{A2A0D015-F515-4DED-8A72-8591B1CFAC1E}"/>
    <dgm:cxn modelId="{B70FB5D8-DD9F-49CC-BD93-EE56B7681892}" type="presOf" srcId="{BAE75364-FF57-4889-ABFA-BDD7D56EB6EF}" destId="{E3CD69B0-6B65-479B-97E2-14E20586E761}" srcOrd="0" destOrd="0" presId="urn:microsoft.com/office/officeart/2018/2/layout/IconCircleList"/>
    <dgm:cxn modelId="{1862E5DD-E6DD-43E8-84A9-637378DAC897}" type="presOf" srcId="{399F3619-46D9-4DDD-8602-6FDAD1D70681}" destId="{787A6615-BBD3-4EE6-8595-CA95DA6D0A56}" srcOrd="0" destOrd="0" presId="urn:microsoft.com/office/officeart/2018/2/layout/IconCircleList"/>
    <dgm:cxn modelId="{F4FE6CE6-42C1-4B04-9E34-33F33C6E46F8}" type="presOf" srcId="{856F0C9A-C026-42C5-9237-5742E9620B21}" destId="{E4FA7FC4-395C-4EA7-9A62-C65DB8A2A639}" srcOrd="0" destOrd="0" presId="urn:microsoft.com/office/officeart/2018/2/layout/IconCircleList"/>
    <dgm:cxn modelId="{85FACBFD-4B6F-4947-92FB-5E75838A6538}" type="presOf" srcId="{DF576343-4902-47F7-AEFC-B045FFA6B91C}" destId="{33CA4C4F-515E-4B89-B3E5-CB143465C943}" srcOrd="0" destOrd="0" presId="urn:microsoft.com/office/officeart/2018/2/layout/IconCircleList"/>
    <dgm:cxn modelId="{5C521125-7A14-4482-BF93-471A8C1565CE}" type="presParOf" srcId="{F6E0C8B8-DF84-451C-8859-A6A2A749B399}" destId="{CDD288C8-0BC8-4EED-BFC0-D669A9758604}" srcOrd="0" destOrd="0" presId="urn:microsoft.com/office/officeart/2018/2/layout/IconCircleList"/>
    <dgm:cxn modelId="{2EF32F3C-1E3E-40A5-9D98-159E65244BA3}" type="presParOf" srcId="{CDD288C8-0BC8-4EED-BFC0-D669A9758604}" destId="{9D12906D-494D-4109-B694-1ABB9A50C9D1}" srcOrd="0" destOrd="0" presId="urn:microsoft.com/office/officeart/2018/2/layout/IconCircleList"/>
    <dgm:cxn modelId="{CE3E2565-C0C9-41CE-9780-3386E0352F83}" type="presParOf" srcId="{9D12906D-494D-4109-B694-1ABB9A50C9D1}" destId="{7297BA3B-81AB-46FB-9636-7938F338D504}" srcOrd="0" destOrd="0" presId="urn:microsoft.com/office/officeart/2018/2/layout/IconCircleList"/>
    <dgm:cxn modelId="{ECD36273-7B4E-47E8-9E3A-EA97CE8B305D}" type="presParOf" srcId="{9D12906D-494D-4109-B694-1ABB9A50C9D1}" destId="{881FA9EC-D98A-4437-B412-6BBAE4338F9B}" srcOrd="1" destOrd="0" presId="urn:microsoft.com/office/officeart/2018/2/layout/IconCircleList"/>
    <dgm:cxn modelId="{B667AE9D-7CB5-4711-A78C-B920537DDDFF}" type="presParOf" srcId="{9D12906D-494D-4109-B694-1ABB9A50C9D1}" destId="{0CBD0FCA-4213-49AA-BEB7-DEE562A74B6A}" srcOrd="2" destOrd="0" presId="urn:microsoft.com/office/officeart/2018/2/layout/IconCircleList"/>
    <dgm:cxn modelId="{E98FD046-FB99-4448-8DCB-62720E5025DE}" type="presParOf" srcId="{9D12906D-494D-4109-B694-1ABB9A50C9D1}" destId="{E3CD69B0-6B65-479B-97E2-14E20586E761}" srcOrd="3" destOrd="0" presId="urn:microsoft.com/office/officeart/2018/2/layout/IconCircleList"/>
    <dgm:cxn modelId="{9236F110-6771-4B6E-9752-B552DC6390C7}" type="presParOf" srcId="{CDD288C8-0BC8-4EED-BFC0-D669A9758604}" destId="{A57984F2-005F-446C-AF19-6AC8468B1356}" srcOrd="1" destOrd="0" presId="urn:microsoft.com/office/officeart/2018/2/layout/IconCircleList"/>
    <dgm:cxn modelId="{AFC5A196-E9F1-4D0C-852C-623B878A66F2}" type="presParOf" srcId="{CDD288C8-0BC8-4EED-BFC0-D669A9758604}" destId="{259B863C-FC10-451A-BFF3-DCE30AAF263E}" srcOrd="2" destOrd="0" presId="urn:microsoft.com/office/officeart/2018/2/layout/IconCircleList"/>
    <dgm:cxn modelId="{989D0E94-E078-40EB-A419-7FD2CD447484}" type="presParOf" srcId="{259B863C-FC10-451A-BFF3-DCE30AAF263E}" destId="{F1BA9132-D9A3-4D75-85C9-F4BECFCA36E3}" srcOrd="0" destOrd="0" presId="urn:microsoft.com/office/officeart/2018/2/layout/IconCircleList"/>
    <dgm:cxn modelId="{A9088582-03DF-44FA-BB59-178C46B6247F}" type="presParOf" srcId="{259B863C-FC10-451A-BFF3-DCE30AAF263E}" destId="{B964A6F8-B83C-4402-89C6-9EF7CBCE20BC}" srcOrd="1" destOrd="0" presId="urn:microsoft.com/office/officeart/2018/2/layout/IconCircleList"/>
    <dgm:cxn modelId="{894A1A8E-7240-4218-A5DF-B8402004DBDE}" type="presParOf" srcId="{259B863C-FC10-451A-BFF3-DCE30AAF263E}" destId="{C2480E4B-C91B-48CD-B31F-596633B87C3D}" srcOrd="2" destOrd="0" presId="urn:microsoft.com/office/officeart/2018/2/layout/IconCircleList"/>
    <dgm:cxn modelId="{B9846E08-9F5A-4814-BED0-FCDED1F77DB7}" type="presParOf" srcId="{259B863C-FC10-451A-BFF3-DCE30AAF263E}" destId="{B0700279-0761-4832-ACA5-25FE1A427CB5}" srcOrd="3" destOrd="0" presId="urn:microsoft.com/office/officeart/2018/2/layout/IconCircleList"/>
    <dgm:cxn modelId="{D51635C6-55E0-479F-ABE8-B6E307DF941D}" type="presParOf" srcId="{CDD288C8-0BC8-4EED-BFC0-D669A9758604}" destId="{E4FA7FC4-395C-4EA7-9A62-C65DB8A2A639}" srcOrd="3" destOrd="0" presId="urn:microsoft.com/office/officeart/2018/2/layout/IconCircleList"/>
    <dgm:cxn modelId="{0C67F238-A728-43AC-AF10-84DD2F38AFFF}" type="presParOf" srcId="{CDD288C8-0BC8-4EED-BFC0-D669A9758604}" destId="{98D29E2B-8C8C-4F4B-90F9-46C464DA81D4}" srcOrd="4" destOrd="0" presId="urn:microsoft.com/office/officeart/2018/2/layout/IconCircleList"/>
    <dgm:cxn modelId="{CC21C8D2-D679-4B79-9BED-73CA9690771E}" type="presParOf" srcId="{98D29E2B-8C8C-4F4B-90F9-46C464DA81D4}" destId="{99A2A1F8-B5FD-4276-9480-46AEEE523833}" srcOrd="0" destOrd="0" presId="urn:microsoft.com/office/officeart/2018/2/layout/IconCircleList"/>
    <dgm:cxn modelId="{6590103E-EBAF-4528-ABF0-DCDFDCFDFBFF}" type="presParOf" srcId="{98D29E2B-8C8C-4F4B-90F9-46C464DA81D4}" destId="{5726B68E-F70A-4D92-9557-39368506E1E8}" srcOrd="1" destOrd="0" presId="urn:microsoft.com/office/officeart/2018/2/layout/IconCircleList"/>
    <dgm:cxn modelId="{32F6B3A1-5A9E-48EF-B4D9-8E76CC5FE22E}" type="presParOf" srcId="{98D29E2B-8C8C-4F4B-90F9-46C464DA81D4}" destId="{8199C69A-220C-4279-8D26-DA515B6171C7}" srcOrd="2" destOrd="0" presId="urn:microsoft.com/office/officeart/2018/2/layout/IconCircleList"/>
    <dgm:cxn modelId="{36FFEF60-29D8-4224-969D-F56B32AA3477}" type="presParOf" srcId="{98D29E2B-8C8C-4F4B-90F9-46C464DA81D4}" destId="{33CA4C4F-515E-4B89-B3E5-CB143465C943}" srcOrd="3" destOrd="0" presId="urn:microsoft.com/office/officeart/2018/2/layout/IconCircleList"/>
    <dgm:cxn modelId="{E24DA006-EC36-4DA6-8033-202E2E9F694A}" type="presParOf" srcId="{CDD288C8-0BC8-4EED-BFC0-D669A9758604}" destId="{787A6615-BBD3-4EE6-8595-CA95DA6D0A56}" srcOrd="5" destOrd="0" presId="urn:microsoft.com/office/officeart/2018/2/layout/IconCircleList"/>
    <dgm:cxn modelId="{62427FA3-E713-4F1F-8BFB-60DEF07C2FC0}" type="presParOf" srcId="{CDD288C8-0BC8-4EED-BFC0-D669A9758604}" destId="{D0FB040B-AFA6-443E-A983-A4B242EA5B91}" srcOrd="6" destOrd="0" presId="urn:microsoft.com/office/officeart/2018/2/layout/IconCircleList"/>
    <dgm:cxn modelId="{844247F2-2AC6-40DC-B7A7-4954F6A2A49A}" type="presParOf" srcId="{D0FB040B-AFA6-443E-A983-A4B242EA5B91}" destId="{9165A7DF-DE1C-44DE-90F2-D759D83D1676}" srcOrd="0" destOrd="0" presId="urn:microsoft.com/office/officeart/2018/2/layout/IconCircleList"/>
    <dgm:cxn modelId="{0D25EBEB-A2DF-4DE9-8266-84B9E8CA4255}" type="presParOf" srcId="{D0FB040B-AFA6-443E-A983-A4B242EA5B91}" destId="{9B251F97-1196-4DE8-AF06-8DA637339642}" srcOrd="1" destOrd="0" presId="urn:microsoft.com/office/officeart/2018/2/layout/IconCircleList"/>
    <dgm:cxn modelId="{5523BCCC-23C0-4204-8619-24CF6CC24657}" type="presParOf" srcId="{D0FB040B-AFA6-443E-A983-A4B242EA5B91}" destId="{FB4E61CD-AD43-47C4-A387-F0C41C31196D}" srcOrd="2" destOrd="0" presId="urn:microsoft.com/office/officeart/2018/2/layout/IconCircleList"/>
    <dgm:cxn modelId="{C2BB1979-3EFA-4222-BA32-7710BEEC1BAB}" type="presParOf" srcId="{D0FB040B-AFA6-443E-A983-A4B242EA5B91}" destId="{D55F8513-CCDA-4EDB-890D-BBC843659B2B}" srcOrd="3" destOrd="0" presId="urn:microsoft.com/office/officeart/2018/2/layout/IconCircleList"/>
    <dgm:cxn modelId="{B6B00EEC-95BA-46CE-8EC9-F469C975D9FF}" type="presParOf" srcId="{CDD288C8-0BC8-4EED-BFC0-D669A9758604}" destId="{394C7706-83C7-4D39-911D-BEB672827BA3}" srcOrd="7" destOrd="0" presId="urn:microsoft.com/office/officeart/2018/2/layout/IconCircleList"/>
    <dgm:cxn modelId="{87FEB274-FC0D-4E3A-85F9-8B1E8033D983}" type="presParOf" srcId="{CDD288C8-0BC8-4EED-BFC0-D669A9758604}" destId="{4FA285AE-38B0-4AC5-B86C-F8230E643545}" srcOrd="8" destOrd="0" presId="urn:microsoft.com/office/officeart/2018/2/layout/IconCircleList"/>
    <dgm:cxn modelId="{44E81B4A-C3DE-4B11-94CE-0B786BC0F525}" type="presParOf" srcId="{4FA285AE-38B0-4AC5-B86C-F8230E643545}" destId="{5C316109-9C4D-4BEB-81BE-53296D001578}" srcOrd="0" destOrd="0" presId="urn:microsoft.com/office/officeart/2018/2/layout/IconCircleList"/>
    <dgm:cxn modelId="{B089D853-6ADB-4F15-87E1-BA1F2AF82696}" type="presParOf" srcId="{4FA285AE-38B0-4AC5-B86C-F8230E643545}" destId="{4865E317-400E-4F1A-AF49-8C6A181CE914}" srcOrd="1" destOrd="0" presId="urn:microsoft.com/office/officeart/2018/2/layout/IconCircleList"/>
    <dgm:cxn modelId="{5493A94E-2D0D-4A62-A8F1-4ED0AD4BDD13}" type="presParOf" srcId="{4FA285AE-38B0-4AC5-B86C-F8230E643545}" destId="{D6A961C4-CBE4-46CC-A894-398B9070021C}" srcOrd="2" destOrd="0" presId="urn:microsoft.com/office/officeart/2018/2/layout/IconCircleList"/>
    <dgm:cxn modelId="{AE38F3FB-D915-4EA7-90F8-A428884B00C6}" type="presParOf" srcId="{4FA285AE-38B0-4AC5-B86C-F8230E643545}" destId="{217D78A1-B0FD-471A-9532-48CC5313FCA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723C58-4CAD-4DF2-9C57-776667B1462A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103496C-C324-433D-A43A-1FFACAAA1911}">
      <dgm:prSet/>
      <dgm:spPr/>
      <dgm:t>
        <a:bodyPr/>
        <a:lstStyle/>
        <a:p>
          <a:r>
            <a:rPr lang="en-GB" b="1" dirty="0"/>
            <a:t>Part 1: The indoor exercise environment</a:t>
          </a:r>
          <a:endParaRPr lang="en-US" dirty="0"/>
        </a:p>
      </dgm:t>
    </dgm:pt>
    <dgm:pt modelId="{2CF025C9-916A-41ED-A68E-900C697F4B1C}" type="parTrans" cxnId="{24A3BA73-314B-4E2D-849C-127FC1A69F24}">
      <dgm:prSet/>
      <dgm:spPr/>
      <dgm:t>
        <a:bodyPr/>
        <a:lstStyle/>
        <a:p>
          <a:endParaRPr lang="en-US"/>
        </a:p>
      </dgm:t>
    </dgm:pt>
    <dgm:pt modelId="{9933DE63-B3B7-4A9C-8E7B-42BD25571DED}" type="sibTrans" cxnId="{24A3BA73-314B-4E2D-849C-127FC1A69F24}">
      <dgm:prSet/>
      <dgm:spPr/>
      <dgm:t>
        <a:bodyPr/>
        <a:lstStyle/>
        <a:p>
          <a:endParaRPr lang="en-US"/>
        </a:p>
      </dgm:t>
    </dgm:pt>
    <dgm:pt modelId="{4757862F-60F7-424C-B31F-8A878E5970D4}">
      <dgm:prSet/>
      <dgm:spPr/>
      <dgm:t>
        <a:bodyPr/>
        <a:lstStyle/>
        <a:p>
          <a:r>
            <a:rPr lang="en-GB" b="0" dirty="0"/>
            <a:t>Why environment matters</a:t>
          </a:r>
          <a:endParaRPr lang="en-US" dirty="0"/>
        </a:p>
      </dgm:t>
    </dgm:pt>
    <dgm:pt modelId="{7D79C89E-6A09-4B0C-A89D-ED6D86ECFBE7}" type="parTrans" cxnId="{7EAFA0A4-376B-413C-9A24-22CC6A7DA088}">
      <dgm:prSet/>
      <dgm:spPr/>
      <dgm:t>
        <a:bodyPr/>
        <a:lstStyle/>
        <a:p>
          <a:endParaRPr lang="en-US"/>
        </a:p>
      </dgm:t>
    </dgm:pt>
    <dgm:pt modelId="{70EA94C4-8FE7-4B1E-9075-2A00380ADFC9}" type="sibTrans" cxnId="{7EAFA0A4-376B-413C-9A24-22CC6A7DA088}">
      <dgm:prSet/>
      <dgm:spPr/>
      <dgm:t>
        <a:bodyPr/>
        <a:lstStyle/>
        <a:p>
          <a:endParaRPr lang="en-US"/>
        </a:p>
      </dgm:t>
    </dgm:pt>
    <dgm:pt modelId="{B254CB26-F4DE-4158-835A-A955472B130F}">
      <dgm:prSet/>
      <dgm:spPr/>
      <dgm:t>
        <a:bodyPr/>
        <a:lstStyle/>
        <a:p>
          <a:r>
            <a:rPr lang="en-GB" b="0"/>
            <a:t>Equipment placement and facility design</a:t>
          </a:r>
          <a:endParaRPr lang="en-US"/>
        </a:p>
      </dgm:t>
    </dgm:pt>
    <dgm:pt modelId="{0F668DE1-2C46-490C-85F6-FF3B009B55E3}" type="parTrans" cxnId="{D6D662FE-A04F-4FC4-9CA1-15FE9769D8FD}">
      <dgm:prSet/>
      <dgm:spPr/>
      <dgm:t>
        <a:bodyPr/>
        <a:lstStyle/>
        <a:p>
          <a:endParaRPr lang="en-US"/>
        </a:p>
      </dgm:t>
    </dgm:pt>
    <dgm:pt modelId="{A191DD79-D95A-44DE-B697-55F1D2CBFEC4}" type="sibTrans" cxnId="{D6D662FE-A04F-4FC4-9CA1-15FE9769D8FD}">
      <dgm:prSet/>
      <dgm:spPr/>
      <dgm:t>
        <a:bodyPr/>
        <a:lstStyle/>
        <a:p>
          <a:endParaRPr lang="en-US"/>
        </a:p>
      </dgm:t>
    </dgm:pt>
    <dgm:pt modelId="{33568E13-9C62-4111-A269-D6E1906E0E26}">
      <dgm:prSet/>
      <dgm:spPr/>
      <dgm:t>
        <a:bodyPr/>
        <a:lstStyle/>
        <a:p>
          <a:r>
            <a:rPr lang="en-GB" b="0"/>
            <a:t>Mirrors, appearance and self-focus</a:t>
          </a:r>
          <a:endParaRPr lang="en-US"/>
        </a:p>
      </dgm:t>
    </dgm:pt>
    <dgm:pt modelId="{23D390C3-4004-4DF3-A097-66FCD817DAEB}" type="parTrans" cxnId="{9E5CAF57-28E3-4452-961B-F7D746253540}">
      <dgm:prSet/>
      <dgm:spPr/>
      <dgm:t>
        <a:bodyPr/>
        <a:lstStyle/>
        <a:p>
          <a:endParaRPr lang="en-US"/>
        </a:p>
      </dgm:t>
    </dgm:pt>
    <dgm:pt modelId="{B01691A4-C993-4147-A4A9-CE8C83890F0F}" type="sibTrans" cxnId="{9E5CAF57-28E3-4452-961B-F7D746253540}">
      <dgm:prSet/>
      <dgm:spPr/>
      <dgm:t>
        <a:bodyPr/>
        <a:lstStyle/>
        <a:p>
          <a:endParaRPr lang="en-US"/>
        </a:p>
      </dgm:t>
    </dgm:pt>
    <dgm:pt modelId="{B1813986-BFD6-4AEC-A45D-1BCD036B0E8A}">
      <dgm:prSet/>
      <dgm:spPr/>
      <dgm:t>
        <a:bodyPr/>
        <a:lstStyle/>
        <a:p>
          <a:r>
            <a:rPr lang="en-GB" b="0"/>
            <a:t>Social aspects of indoor exercise</a:t>
          </a:r>
          <a:endParaRPr lang="en-US"/>
        </a:p>
      </dgm:t>
    </dgm:pt>
    <dgm:pt modelId="{DC4B5446-857E-47DB-BC26-E6AD5FB90955}" type="parTrans" cxnId="{A5DCB214-3226-4885-B37E-8C6DD735A4FA}">
      <dgm:prSet/>
      <dgm:spPr/>
      <dgm:t>
        <a:bodyPr/>
        <a:lstStyle/>
        <a:p>
          <a:endParaRPr lang="en-US"/>
        </a:p>
      </dgm:t>
    </dgm:pt>
    <dgm:pt modelId="{F1761920-6C6C-4F79-B0AB-1B47571F87FE}" type="sibTrans" cxnId="{A5DCB214-3226-4885-B37E-8C6DD735A4FA}">
      <dgm:prSet/>
      <dgm:spPr/>
      <dgm:t>
        <a:bodyPr/>
        <a:lstStyle/>
        <a:p>
          <a:endParaRPr lang="en-US"/>
        </a:p>
      </dgm:t>
    </dgm:pt>
    <dgm:pt modelId="{A551BC1C-C0FA-44F5-BA54-065946FA0ED2}">
      <dgm:prSet/>
      <dgm:spPr/>
      <dgm:t>
        <a:bodyPr/>
        <a:lstStyle/>
        <a:p>
          <a:r>
            <a:rPr lang="en-GB" b="0"/>
            <a:t>Exercise leader behaviour and attire</a:t>
          </a:r>
          <a:endParaRPr lang="en-US"/>
        </a:p>
      </dgm:t>
    </dgm:pt>
    <dgm:pt modelId="{C9191581-0953-46BB-A0F5-B4865B488DF0}" type="parTrans" cxnId="{E0526A36-FF6F-4800-B785-C9E572068A95}">
      <dgm:prSet/>
      <dgm:spPr/>
      <dgm:t>
        <a:bodyPr/>
        <a:lstStyle/>
        <a:p>
          <a:endParaRPr lang="en-US"/>
        </a:p>
      </dgm:t>
    </dgm:pt>
    <dgm:pt modelId="{28EF132D-A0D0-481A-965B-10755ADAB3A4}" type="sibTrans" cxnId="{E0526A36-FF6F-4800-B785-C9E572068A95}">
      <dgm:prSet/>
      <dgm:spPr/>
      <dgm:t>
        <a:bodyPr/>
        <a:lstStyle/>
        <a:p>
          <a:endParaRPr lang="en-US"/>
        </a:p>
      </dgm:t>
    </dgm:pt>
    <dgm:pt modelId="{865BC820-4588-4A57-BBC8-1BA2F7EA6AD6}">
      <dgm:prSet/>
      <dgm:spPr/>
      <dgm:t>
        <a:bodyPr/>
        <a:lstStyle/>
        <a:p>
          <a:r>
            <a:rPr lang="en-GB" b="1" dirty="0"/>
            <a:t>Part 2 (Week 7): Green exercise and outdoor environments</a:t>
          </a:r>
          <a:endParaRPr lang="en-US" dirty="0"/>
        </a:p>
      </dgm:t>
    </dgm:pt>
    <dgm:pt modelId="{F9A583BC-93AE-4AAF-8C45-4F0D1025489B}" type="parTrans" cxnId="{97302BC0-CA93-4C60-B5C6-B1A8282EE156}">
      <dgm:prSet/>
      <dgm:spPr/>
      <dgm:t>
        <a:bodyPr/>
        <a:lstStyle/>
        <a:p>
          <a:endParaRPr lang="en-US"/>
        </a:p>
      </dgm:t>
    </dgm:pt>
    <dgm:pt modelId="{B3C00D31-8627-4B07-8E22-6CAA631602CB}" type="sibTrans" cxnId="{97302BC0-CA93-4C60-B5C6-B1A8282EE156}">
      <dgm:prSet/>
      <dgm:spPr/>
      <dgm:t>
        <a:bodyPr/>
        <a:lstStyle/>
        <a:p>
          <a:endParaRPr lang="en-US"/>
        </a:p>
      </dgm:t>
    </dgm:pt>
    <dgm:pt modelId="{6A5359B3-C11A-4808-8B27-A35AD154A01F}">
      <dgm:prSet/>
      <dgm:spPr/>
      <dgm:t>
        <a:bodyPr/>
        <a:lstStyle/>
        <a:p>
          <a:r>
            <a:rPr lang="en-GB" b="0"/>
            <a:t>Definitions, evidence and psychological benefits</a:t>
          </a:r>
          <a:endParaRPr lang="en-US"/>
        </a:p>
      </dgm:t>
    </dgm:pt>
    <dgm:pt modelId="{4EA22FD1-3EB4-4006-82E1-1CDC61DC2B52}" type="parTrans" cxnId="{380ADDBA-DA14-411E-8040-18FC85198B99}">
      <dgm:prSet/>
      <dgm:spPr/>
      <dgm:t>
        <a:bodyPr/>
        <a:lstStyle/>
        <a:p>
          <a:endParaRPr lang="en-US"/>
        </a:p>
      </dgm:t>
    </dgm:pt>
    <dgm:pt modelId="{FBA470BC-0625-4AF9-A2F4-9BC2BF32E947}" type="sibTrans" cxnId="{380ADDBA-DA14-411E-8040-18FC85198B99}">
      <dgm:prSet/>
      <dgm:spPr/>
      <dgm:t>
        <a:bodyPr/>
        <a:lstStyle/>
        <a:p>
          <a:endParaRPr lang="en-US"/>
        </a:p>
      </dgm:t>
    </dgm:pt>
    <dgm:pt modelId="{42B85360-ED9D-490D-AA33-F6E3D5F37706}">
      <dgm:prSet/>
      <dgm:spPr/>
      <dgm:t>
        <a:bodyPr/>
        <a:lstStyle/>
        <a:p>
          <a:r>
            <a:rPr lang="en-GB" b="0"/>
            <a:t>Dose, setting and activity type</a:t>
          </a:r>
          <a:endParaRPr lang="en-US"/>
        </a:p>
      </dgm:t>
    </dgm:pt>
    <dgm:pt modelId="{901D643E-7C23-42E4-B444-400B1D15EB25}" type="parTrans" cxnId="{3AD13691-B4B8-4B65-95B1-28B8D84FBC7E}">
      <dgm:prSet/>
      <dgm:spPr/>
      <dgm:t>
        <a:bodyPr/>
        <a:lstStyle/>
        <a:p>
          <a:endParaRPr lang="en-US"/>
        </a:p>
      </dgm:t>
    </dgm:pt>
    <dgm:pt modelId="{5DA37D4A-7F64-4660-9B53-177FDAA60B79}" type="sibTrans" cxnId="{3AD13691-B4B8-4B65-95B1-28B8D84FBC7E}">
      <dgm:prSet/>
      <dgm:spPr/>
      <dgm:t>
        <a:bodyPr/>
        <a:lstStyle/>
        <a:p>
          <a:endParaRPr lang="en-US"/>
        </a:p>
      </dgm:t>
    </dgm:pt>
    <dgm:pt modelId="{F4024887-06FF-4A67-9036-C874676D1722}">
      <dgm:prSet/>
      <dgm:spPr/>
      <dgm:t>
        <a:bodyPr/>
        <a:lstStyle/>
        <a:p>
          <a:r>
            <a:rPr lang="en-GB" b="0"/>
            <a:t>Outdoor leadership and intervention design</a:t>
          </a:r>
          <a:endParaRPr lang="en-US"/>
        </a:p>
      </dgm:t>
    </dgm:pt>
    <dgm:pt modelId="{32F90866-2BA5-4BCA-A6C7-CAB5FA0B05BD}" type="parTrans" cxnId="{C1D48C93-8133-43E3-AD76-051F58025049}">
      <dgm:prSet/>
      <dgm:spPr/>
      <dgm:t>
        <a:bodyPr/>
        <a:lstStyle/>
        <a:p>
          <a:endParaRPr lang="en-US"/>
        </a:p>
      </dgm:t>
    </dgm:pt>
    <dgm:pt modelId="{50A181F5-FF7C-4C09-BA37-30C033240356}" type="sibTrans" cxnId="{C1D48C93-8133-43E3-AD76-051F58025049}">
      <dgm:prSet/>
      <dgm:spPr/>
      <dgm:t>
        <a:bodyPr/>
        <a:lstStyle/>
        <a:p>
          <a:endParaRPr lang="en-US"/>
        </a:p>
      </dgm:t>
    </dgm:pt>
    <dgm:pt modelId="{4186C45F-12BD-4002-B1C4-B4B016739858}">
      <dgm:prSet/>
      <dgm:spPr/>
      <dgm:t>
        <a:bodyPr/>
        <a:lstStyle/>
        <a:p>
          <a:r>
            <a:rPr lang="en-GB" b="0"/>
            <a:t>Critical appraisal and applied design task</a:t>
          </a:r>
          <a:endParaRPr lang="en-US"/>
        </a:p>
      </dgm:t>
    </dgm:pt>
    <dgm:pt modelId="{EB712A26-7F6D-4D80-80DC-0116D3E750AB}" type="parTrans" cxnId="{EA31B38D-42D0-45C5-BDE3-17D498DF0B5C}">
      <dgm:prSet/>
      <dgm:spPr/>
      <dgm:t>
        <a:bodyPr/>
        <a:lstStyle/>
        <a:p>
          <a:endParaRPr lang="en-US"/>
        </a:p>
      </dgm:t>
    </dgm:pt>
    <dgm:pt modelId="{77662EB4-8EC6-4EB3-B0CC-365662EDBC50}" type="sibTrans" cxnId="{EA31B38D-42D0-45C5-BDE3-17D498DF0B5C}">
      <dgm:prSet/>
      <dgm:spPr/>
      <dgm:t>
        <a:bodyPr/>
        <a:lstStyle/>
        <a:p>
          <a:endParaRPr lang="en-US"/>
        </a:p>
      </dgm:t>
    </dgm:pt>
    <dgm:pt modelId="{B87E966E-D531-8040-9EA5-2D83B1EE17A5}" type="pres">
      <dgm:prSet presAssocID="{81723C58-4CAD-4DF2-9C57-776667B1462A}" presName="linear" presStyleCnt="0">
        <dgm:presLayoutVars>
          <dgm:animLvl val="lvl"/>
          <dgm:resizeHandles val="exact"/>
        </dgm:presLayoutVars>
      </dgm:prSet>
      <dgm:spPr/>
    </dgm:pt>
    <dgm:pt modelId="{CBF474B1-1B7E-9147-AA75-82AB5EFA68CB}" type="pres">
      <dgm:prSet presAssocID="{2103496C-C324-433D-A43A-1FFACAAA191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FD8EBE4-9C0B-A848-8021-3B07BF55C181}" type="pres">
      <dgm:prSet presAssocID="{2103496C-C324-433D-A43A-1FFACAAA1911}" presName="childText" presStyleLbl="revTx" presStyleIdx="0" presStyleCnt="2">
        <dgm:presLayoutVars>
          <dgm:bulletEnabled val="1"/>
        </dgm:presLayoutVars>
      </dgm:prSet>
      <dgm:spPr/>
    </dgm:pt>
    <dgm:pt modelId="{92ED5F3E-DBF9-D043-9720-94C53E33E1C7}" type="pres">
      <dgm:prSet presAssocID="{865BC820-4588-4A57-BBC8-1BA2F7EA6AD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41D74D68-B137-6D44-A3FD-51F587EDDFBC}" type="pres">
      <dgm:prSet presAssocID="{865BC820-4588-4A57-BBC8-1BA2F7EA6AD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A5DCB214-3226-4885-B37E-8C6DD735A4FA}" srcId="{2103496C-C324-433D-A43A-1FFACAAA1911}" destId="{B1813986-BFD6-4AEC-A45D-1BCD036B0E8A}" srcOrd="3" destOrd="0" parTransId="{DC4B5446-857E-47DB-BC26-E6AD5FB90955}" sibTransId="{F1761920-6C6C-4F79-B0AB-1B47571F87FE}"/>
    <dgm:cxn modelId="{E0526A36-FF6F-4800-B785-C9E572068A95}" srcId="{2103496C-C324-433D-A43A-1FFACAAA1911}" destId="{A551BC1C-C0FA-44F5-BA54-065946FA0ED2}" srcOrd="4" destOrd="0" parTransId="{C9191581-0953-46BB-A0F5-B4865B488DF0}" sibTransId="{28EF132D-A0D0-481A-965B-10755ADAB3A4}"/>
    <dgm:cxn modelId="{7CCFA043-85A8-8E4B-99C4-AB058B05A819}" type="presOf" srcId="{6A5359B3-C11A-4808-8B27-A35AD154A01F}" destId="{41D74D68-B137-6D44-A3FD-51F587EDDFBC}" srcOrd="0" destOrd="0" presId="urn:microsoft.com/office/officeart/2005/8/layout/vList2"/>
    <dgm:cxn modelId="{903D754B-E6D5-D040-BB07-110C4EB59A83}" type="presOf" srcId="{865BC820-4588-4A57-BBC8-1BA2F7EA6AD6}" destId="{92ED5F3E-DBF9-D043-9720-94C53E33E1C7}" srcOrd="0" destOrd="0" presId="urn:microsoft.com/office/officeart/2005/8/layout/vList2"/>
    <dgm:cxn modelId="{9E5CAF57-28E3-4452-961B-F7D746253540}" srcId="{2103496C-C324-433D-A43A-1FFACAAA1911}" destId="{33568E13-9C62-4111-A269-D6E1906E0E26}" srcOrd="2" destOrd="0" parTransId="{23D390C3-4004-4DF3-A097-66FCD817DAEB}" sibTransId="{B01691A4-C993-4147-A4A9-CE8C83890F0F}"/>
    <dgm:cxn modelId="{2A23FA6C-0BFB-3D40-84AF-F7CE4E9F0ADB}" type="presOf" srcId="{4186C45F-12BD-4002-B1C4-B4B016739858}" destId="{41D74D68-B137-6D44-A3FD-51F587EDDFBC}" srcOrd="0" destOrd="3" presId="urn:microsoft.com/office/officeart/2005/8/layout/vList2"/>
    <dgm:cxn modelId="{3AE1776D-D023-8445-9A92-C478FB6F08FA}" type="presOf" srcId="{4757862F-60F7-424C-B31F-8A878E5970D4}" destId="{9FD8EBE4-9C0B-A848-8021-3B07BF55C181}" srcOrd="0" destOrd="0" presId="urn:microsoft.com/office/officeart/2005/8/layout/vList2"/>
    <dgm:cxn modelId="{24A3BA73-314B-4E2D-849C-127FC1A69F24}" srcId="{81723C58-4CAD-4DF2-9C57-776667B1462A}" destId="{2103496C-C324-433D-A43A-1FFACAAA1911}" srcOrd="0" destOrd="0" parTransId="{2CF025C9-916A-41ED-A68E-900C697F4B1C}" sibTransId="{9933DE63-B3B7-4A9C-8E7B-42BD25571DED}"/>
    <dgm:cxn modelId="{CC13AB7A-33E5-0541-9FE0-C0436AB0A95C}" type="presOf" srcId="{42B85360-ED9D-490D-AA33-F6E3D5F37706}" destId="{41D74D68-B137-6D44-A3FD-51F587EDDFBC}" srcOrd="0" destOrd="1" presId="urn:microsoft.com/office/officeart/2005/8/layout/vList2"/>
    <dgm:cxn modelId="{2980038A-F702-CE46-B9FB-14568FB4D126}" type="presOf" srcId="{B1813986-BFD6-4AEC-A45D-1BCD036B0E8A}" destId="{9FD8EBE4-9C0B-A848-8021-3B07BF55C181}" srcOrd="0" destOrd="3" presId="urn:microsoft.com/office/officeart/2005/8/layout/vList2"/>
    <dgm:cxn modelId="{5E6FE48A-48BC-8441-8076-C2810BE3BFB9}" type="presOf" srcId="{F4024887-06FF-4A67-9036-C874676D1722}" destId="{41D74D68-B137-6D44-A3FD-51F587EDDFBC}" srcOrd="0" destOrd="2" presId="urn:microsoft.com/office/officeart/2005/8/layout/vList2"/>
    <dgm:cxn modelId="{D5700D8C-07C5-3E45-BFD1-719B2472098D}" type="presOf" srcId="{2103496C-C324-433D-A43A-1FFACAAA1911}" destId="{CBF474B1-1B7E-9147-AA75-82AB5EFA68CB}" srcOrd="0" destOrd="0" presId="urn:microsoft.com/office/officeart/2005/8/layout/vList2"/>
    <dgm:cxn modelId="{EA31B38D-42D0-45C5-BDE3-17D498DF0B5C}" srcId="{865BC820-4588-4A57-BBC8-1BA2F7EA6AD6}" destId="{4186C45F-12BD-4002-B1C4-B4B016739858}" srcOrd="3" destOrd="0" parTransId="{EB712A26-7F6D-4D80-80DC-0116D3E750AB}" sibTransId="{77662EB4-8EC6-4EB3-B0CC-365662EDBC50}"/>
    <dgm:cxn modelId="{3AD13691-B4B8-4B65-95B1-28B8D84FBC7E}" srcId="{865BC820-4588-4A57-BBC8-1BA2F7EA6AD6}" destId="{42B85360-ED9D-490D-AA33-F6E3D5F37706}" srcOrd="1" destOrd="0" parTransId="{901D643E-7C23-42E4-B444-400B1D15EB25}" sibTransId="{5DA37D4A-7F64-4660-9B53-177FDAA60B79}"/>
    <dgm:cxn modelId="{C1D48C93-8133-43E3-AD76-051F58025049}" srcId="{865BC820-4588-4A57-BBC8-1BA2F7EA6AD6}" destId="{F4024887-06FF-4A67-9036-C874676D1722}" srcOrd="2" destOrd="0" parTransId="{32F90866-2BA5-4BCA-A6C7-CAB5FA0B05BD}" sibTransId="{50A181F5-FF7C-4C09-BA37-30C033240356}"/>
    <dgm:cxn modelId="{7EAFA0A4-376B-413C-9A24-22CC6A7DA088}" srcId="{2103496C-C324-433D-A43A-1FFACAAA1911}" destId="{4757862F-60F7-424C-B31F-8A878E5970D4}" srcOrd="0" destOrd="0" parTransId="{7D79C89E-6A09-4B0C-A89D-ED6D86ECFBE7}" sibTransId="{70EA94C4-8FE7-4B1E-9075-2A00380ADFC9}"/>
    <dgm:cxn modelId="{380ADDBA-DA14-411E-8040-18FC85198B99}" srcId="{865BC820-4588-4A57-BBC8-1BA2F7EA6AD6}" destId="{6A5359B3-C11A-4808-8B27-A35AD154A01F}" srcOrd="0" destOrd="0" parTransId="{4EA22FD1-3EB4-4006-82E1-1CDC61DC2B52}" sibTransId="{FBA470BC-0625-4AF9-A2F4-9BC2BF32E947}"/>
    <dgm:cxn modelId="{46940DBF-BCAE-304A-A466-517BB7162E58}" type="presOf" srcId="{B254CB26-F4DE-4158-835A-A955472B130F}" destId="{9FD8EBE4-9C0B-A848-8021-3B07BF55C181}" srcOrd="0" destOrd="1" presId="urn:microsoft.com/office/officeart/2005/8/layout/vList2"/>
    <dgm:cxn modelId="{97302BC0-CA93-4C60-B5C6-B1A8282EE156}" srcId="{81723C58-4CAD-4DF2-9C57-776667B1462A}" destId="{865BC820-4588-4A57-BBC8-1BA2F7EA6AD6}" srcOrd="1" destOrd="0" parTransId="{F9A583BC-93AE-4AAF-8C45-4F0D1025489B}" sibTransId="{B3C00D31-8627-4B07-8E22-6CAA631602CB}"/>
    <dgm:cxn modelId="{3A9C23CB-6AB5-8B43-9977-E233A6E507B8}" type="presOf" srcId="{33568E13-9C62-4111-A269-D6E1906E0E26}" destId="{9FD8EBE4-9C0B-A848-8021-3B07BF55C181}" srcOrd="0" destOrd="2" presId="urn:microsoft.com/office/officeart/2005/8/layout/vList2"/>
    <dgm:cxn modelId="{E7E430D7-D619-1849-8C1A-309FF401637B}" type="presOf" srcId="{A551BC1C-C0FA-44F5-BA54-065946FA0ED2}" destId="{9FD8EBE4-9C0B-A848-8021-3B07BF55C181}" srcOrd="0" destOrd="4" presId="urn:microsoft.com/office/officeart/2005/8/layout/vList2"/>
    <dgm:cxn modelId="{8596F1F2-D99F-B549-81E6-E654DC016AF2}" type="presOf" srcId="{81723C58-4CAD-4DF2-9C57-776667B1462A}" destId="{B87E966E-D531-8040-9EA5-2D83B1EE17A5}" srcOrd="0" destOrd="0" presId="urn:microsoft.com/office/officeart/2005/8/layout/vList2"/>
    <dgm:cxn modelId="{D6D662FE-A04F-4FC4-9CA1-15FE9769D8FD}" srcId="{2103496C-C324-433D-A43A-1FFACAAA1911}" destId="{B254CB26-F4DE-4158-835A-A955472B130F}" srcOrd="1" destOrd="0" parTransId="{0F668DE1-2C46-490C-85F6-FF3B009B55E3}" sibTransId="{A191DD79-D95A-44DE-B697-55F1D2CBFEC4}"/>
    <dgm:cxn modelId="{DA559A43-ECCF-7145-B073-589E3F065068}" type="presParOf" srcId="{B87E966E-D531-8040-9EA5-2D83B1EE17A5}" destId="{CBF474B1-1B7E-9147-AA75-82AB5EFA68CB}" srcOrd="0" destOrd="0" presId="urn:microsoft.com/office/officeart/2005/8/layout/vList2"/>
    <dgm:cxn modelId="{09123CBB-5445-5F44-B517-D00F60DEB763}" type="presParOf" srcId="{B87E966E-D531-8040-9EA5-2D83B1EE17A5}" destId="{9FD8EBE4-9C0B-A848-8021-3B07BF55C181}" srcOrd="1" destOrd="0" presId="urn:microsoft.com/office/officeart/2005/8/layout/vList2"/>
    <dgm:cxn modelId="{8911EC6F-E88D-EC4E-BFE6-BA2F9FF25E9B}" type="presParOf" srcId="{B87E966E-D531-8040-9EA5-2D83B1EE17A5}" destId="{92ED5F3E-DBF9-D043-9720-94C53E33E1C7}" srcOrd="2" destOrd="0" presId="urn:microsoft.com/office/officeart/2005/8/layout/vList2"/>
    <dgm:cxn modelId="{0797037A-D8EA-F94B-B2F8-87A52A80A4E2}" type="presParOf" srcId="{B87E966E-D531-8040-9EA5-2D83B1EE17A5}" destId="{41D74D68-B137-6D44-A3FD-51F587EDDFB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2C9EBD-5524-43CA-AF67-1BB66D58239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0EAA50-FDDB-40BD-AA01-A04E0D8C37DF}">
      <dgm:prSet/>
      <dgm:spPr/>
      <dgm:t>
        <a:bodyPr/>
        <a:lstStyle/>
        <a:p>
          <a:r>
            <a:rPr lang="en-US" b="1"/>
            <a:t>Scenario: a local authority leisure centre wants to increase participation among inactive adults.</a:t>
          </a:r>
          <a:endParaRPr lang="en-US"/>
        </a:p>
      </dgm:t>
    </dgm:pt>
    <dgm:pt modelId="{19AA7A84-2A9D-4408-8932-E5AE39D0CC41}" type="parTrans" cxnId="{9C14B673-0476-4B22-A104-E257C859994B}">
      <dgm:prSet/>
      <dgm:spPr/>
      <dgm:t>
        <a:bodyPr/>
        <a:lstStyle/>
        <a:p>
          <a:endParaRPr lang="en-US"/>
        </a:p>
      </dgm:t>
    </dgm:pt>
    <dgm:pt modelId="{3CCEFE7B-58DB-476D-86BD-A7D28AF8F97A}" type="sibTrans" cxnId="{9C14B673-0476-4B22-A104-E257C859994B}">
      <dgm:prSet/>
      <dgm:spPr/>
      <dgm:t>
        <a:bodyPr/>
        <a:lstStyle/>
        <a:p>
          <a:endParaRPr lang="en-US"/>
        </a:p>
      </dgm:t>
    </dgm:pt>
    <dgm:pt modelId="{402CB756-1720-4010-94BD-08D7B9D70CB6}">
      <dgm:prSet/>
      <dgm:spPr/>
      <dgm:t>
        <a:bodyPr/>
        <a:lstStyle/>
        <a:p>
          <a:r>
            <a:rPr lang="en-US" b="1"/>
            <a:t>In groups, </a:t>
          </a:r>
          <a:r>
            <a:rPr lang="en-GB" b="1"/>
            <a:t>design</a:t>
          </a:r>
          <a:r>
            <a:rPr lang="en-US" b="1"/>
            <a:t> a small gym floor plan.</a:t>
          </a:r>
          <a:endParaRPr lang="en-US"/>
        </a:p>
      </dgm:t>
    </dgm:pt>
    <dgm:pt modelId="{2A1CCC90-CEC2-48A0-A551-CF8105B33A6D}" type="parTrans" cxnId="{69063EC9-C49E-41B4-B53B-D398075571CF}">
      <dgm:prSet/>
      <dgm:spPr/>
      <dgm:t>
        <a:bodyPr/>
        <a:lstStyle/>
        <a:p>
          <a:endParaRPr lang="en-US"/>
        </a:p>
      </dgm:t>
    </dgm:pt>
    <dgm:pt modelId="{123C3FA3-33BE-40E8-B595-618842754324}" type="sibTrans" cxnId="{69063EC9-C49E-41B4-B53B-D398075571CF}">
      <dgm:prSet/>
      <dgm:spPr/>
      <dgm:t>
        <a:bodyPr/>
        <a:lstStyle/>
        <a:p>
          <a:endParaRPr lang="en-US"/>
        </a:p>
      </dgm:t>
    </dgm:pt>
    <dgm:pt modelId="{DD0A9412-928A-4F9E-98E9-8FEAED77AB30}">
      <dgm:prSet/>
      <dgm:spPr/>
      <dgm:t>
        <a:bodyPr/>
        <a:lstStyle/>
        <a:p>
          <a:r>
            <a:rPr lang="en-GB" b="1"/>
            <a:t>Think about</a:t>
          </a:r>
          <a:r>
            <a:rPr lang="en-US" b="1"/>
            <a:t>:</a:t>
          </a:r>
          <a:endParaRPr lang="en-US"/>
        </a:p>
      </dgm:t>
    </dgm:pt>
    <dgm:pt modelId="{7F984D54-DF57-4E32-8795-5C7852D25562}" type="parTrans" cxnId="{ECD94DD5-317B-4A52-A53E-564D0C356C86}">
      <dgm:prSet/>
      <dgm:spPr/>
      <dgm:t>
        <a:bodyPr/>
        <a:lstStyle/>
        <a:p>
          <a:endParaRPr lang="en-US"/>
        </a:p>
      </dgm:t>
    </dgm:pt>
    <dgm:pt modelId="{EA8D049F-6E40-4A24-9D20-B34A8DC23D61}" type="sibTrans" cxnId="{ECD94DD5-317B-4A52-A53E-564D0C356C86}">
      <dgm:prSet/>
      <dgm:spPr/>
      <dgm:t>
        <a:bodyPr/>
        <a:lstStyle/>
        <a:p>
          <a:endParaRPr lang="en-US"/>
        </a:p>
      </dgm:t>
    </dgm:pt>
    <dgm:pt modelId="{04702C5C-B2AF-4C4F-BB4B-56361B4D1D52}">
      <dgm:prSet/>
      <dgm:spPr/>
      <dgm:t>
        <a:bodyPr/>
        <a:lstStyle/>
        <a:p>
          <a:r>
            <a:rPr lang="en-GB"/>
            <a:t>E</a:t>
          </a:r>
          <a:r>
            <a:rPr lang="en-US" b="0"/>
            <a:t>quipment layout</a:t>
          </a:r>
          <a:r>
            <a:rPr lang="en-GB" b="0"/>
            <a:t> – why have you placed things where you have?</a:t>
          </a:r>
          <a:endParaRPr lang="en-US"/>
        </a:p>
      </dgm:t>
    </dgm:pt>
    <dgm:pt modelId="{8CF22214-3D76-439C-9198-BFEA8E023D8E}" type="parTrans" cxnId="{8332FF9B-D13D-4EEC-AD1F-43DF3542AAC3}">
      <dgm:prSet/>
      <dgm:spPr/>
      <dgm:t>
        <a:bodyPr/>
        <a:lstStyle/>
        <a:p>
          <a:endParaRPr lang="en-US"/>
        </a:p>
      </dgm:t>
    </dgm:pt>
    <dgm:pt modelId="{4A6C981E-B167-4599-A26A-CC399FD07F7C}" type="sibTrans" cxnId="{8332FF9B-D13D-4EEC-AD1F-43DF3542AAC3}">
      <dgm:prSet/>
      <dgm:spPr/>
      <dgm:t>
        <a:bodyPr/>
        <a:lstStyle/>
        <a:p>
          <a:endParaRPr lang="en-US"/>
        </a:p>
      </dgm:t>
    </dgm:pt>
    <dgm:pt modelId="{842315D6-857A-4945-8D78-664924BE91B0}">
      <dgm:prSet/>
      <dgm:spPr/>
      <dgm:t>
        <a:bodyPr/>
        <a:lstStyle/>
        <a:p>
          <a:r>
            <a:rPr lang="en-US" b="0"/>
            <a:t>Three environmental c</a:t>
          </a:r>
          <a:r>
            <a:rPr lang="en-GB" b="0"/>
            <a:t>onsiderations</a:t>
          </a:r>
          <a:endParaRPr lang="en-US"/>
        </a:p>
      </dgm:t>
    </dgm:pt>
    <dgm:pt modelId="{E59490F7-9F40-4757-AA8F-A2762439840A}" type="parTrans" cxnId="{73D10EEB-408B-465B-A928-D5E615B013D7}">
      <dgm:prSet/>
      <dgm:spPr/>
      <dgm:t>
        <a:bodyPr/>
        <a:lstStyle/>
        <a:p>
          <a:endParaRPr lang="en-US"/>
        </a:p>
      </dgm:t>
    </dgm:pt>
    <dgm:pt modelId="{41A2B28F-8EDF-407A-B36D-819762AD2916}" type="sibTrans" cxnId="{73D10EEB-408B-465B-A928-D5E615B013D7}">
      <dgm:prSet/>
      <dgm:spPr/>
      <dgm:t>
        <a:bodyPr/>
        <a:lstStyle/>
        <a:p>
          <a:endParaRPr lang="en-US"/>
        </a:p>
      </dgm:t>
    </dgm:pt>
    <dgm:pt modelId="{2A172122-2655-4C68-B5F1-63C46C1E545E}">
      <dgm:prSet/>
      <dgm:spPr/>
      <dgm:t>
        <a:bodyPr/>
        <a:lstStyle/>
        <a:p>
          <a:r>
            <a:rPr lang="en-US" b="0"/>
            <a:t>A psychological rationale for each </a:t>
          </a:r>
          <a:r>
            <a:rPr lang="en-GB"/>
            <a:t>aspect</a:t>
          </a:r>
          <a:endParaRPr lang="en-US"/>
        </a:p>
      </dgm:t>
    </dgm:pt>
    <dgm:pt modelId="{BFD77AFA-9C0D-4A48-8C57-F5E55AB7AC10}" type="parTrans" cxnId="{1BD6BAF9-4028-43E0-940F-35579E92CCAC}">
      <dgm:prSet/>
      <dgm:spPr/>
      <dgm:t>
        <a:bodyPr/>
        <a:lstStyle/>
        <a:p>
          <a:endParaRPr lang="en-US"/>
        </a:p>
      </dgm:t>
    </dgm:pt>
    <dgm:pt modelId="{7FFDF0C1-5C39-4C8A-B8FC-5A9AD97F049F}" type="sibTrans" cxnId="{1BD6BAF9-4028-43E0-940F-35579E92CCAC}">
      <dgm:prSet/>
      <dgm:spPr/>
      <dgm:t>
        <a:bodyPr/>
        <a:lstStyle/>
        <a:p>
          <a:endParaRPr lang="en-US"/>
        </a:p>
      </dgm:t>
    </dgm:pt>
    <dgm:pt modelId="{48A1DE09-0240-4B95-A31C-8E556F64ABCF}">
      <dgm:prSet/>
      <dgm:spPr/>
      <dgm:t>
        <a:bodyPr/>
        <a:lstStyle/>
        <a:p>
          <a:r>
            <a:rPr lang="en-US" b="1"/>
            <a:t>Link to autonomy, competence, relatedness, self-efficacy or reduced evaluation concerns</a:t>
          </a:r>
          <a:r>
            <a:rPr lang="en-GB" b="1"/>
            <a:t> where appropriate</a:t>
          </a:r>
          <a:r>
            <a:rPr lang="en-US" b="1"/>
            <a:t>.</a:t>
          </a:r>
          <a:endParaRPr lang="en-US"/>
        </a:p>
      </dgm:t>
    </dgm:pt>
    <dgm:pt modelId="{8A44E77C-3E82-404A-91F8-B4DADCD973B0}" type="parTrans" cxnId="{4949801A-30B6-4F3F-9732-1C7D14F5F371}">
      <dgm:prSet/>
      <dgm:spPr/>
      <dgm:t>
        <a:bodyPr/>
        <a:lstStyle/>
        <a:p>
          <a:endParaRPr lang="en-US"/>
        </a:p>
      </dgm:t>
    </dgm:pt>
    <dgm:pt modelId="{0E94802B-8759-46FA-B449-02AE9DE3393D}" type="sibTrans" cxnId="{4949801A-30B6-4F3F-9732-1C7D14F5F371}">
      <dgm:prSet/>
      <dgm:spPr/>
      <dgm:t>
        <a:bodyPr/>
        <a:lstStyle/>
        <a:p>
          <a:endParaRPr lang="en-US"/>
        </a:p>
      </dgm:t>
    </dgm:pt>
    <dgm:pt modelId="{434FFA42-2D6C-D848-93F8-217B2236C41A}" type="pres">
      <dgm:prSet presAssocID="{4B2C9EBD-5524-43CA-AF67-1BB66D58239A}" presName="linear" presStyleCnt="0">
        <dgm:presLayoutVars>
          <dgm:animLvl val="lvl"/>
          <dgm:resizeHandles val="exact"/>
        </dgm:presLayoutVars>
      </dgm:prSet>
      <dgm:spPr/>
    </dgm:pt>
    <dgm:pt modelId="{5CA76451-EB44-5B49-9803-1132581F8AEA}" type="pres">
      <dgm:prSet presAssocID="{810EAA50-FDDB-40BD-AA01-A04E0D8C37D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5B7AA72-A0D5-1C41-8B79-9FA5A73C55F2}" type="pres">
      <dgm:prSet presAssocID="{3CCEFE7B-58DB-476D-86BD-A7D28AF8F97A}" presName="spacer" presStyleCnt="0"/>
      <dgm:spPr/>
    </dgm:pt>
    <dgm:pt modelId="{6B3F9211-D530-7E43-82B6-AC77D0E3E4F3}" type="pres">
      <dgm:prSet presAssocID="{402CB756-1720-4010-94BD-08D7B9D70C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D1E05F6-70D6-F94C-A539-0D71829FBAF1}" type="pres">
      <dgm:prSet presAssocID="{123C3FA3-33BE-40E8-B595-618842754324}" presName="spacer" presStyleCnt="0"/>
      <dgm:spPr/>
    </dgm:pt>
    <dgm:pt modelId="{140B75D9-F785-2A4B-BB6F-15C592E70B35}" type="pres">
      <dgm:prSet presAssocID="{DD0A9412-928A-4F9E-98E9-8FEAED77AB3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8E98CA7-F0F3-9A45-94A8-CA803CB04D79}" type="pres">
      <dgm:prSet presAssocID="{DD0A9412-928A-4F9E-98E9-8FEAED77AB30}" presName="childText" presStyleLbl="revTx" presStyleIdx="0" presStyleCnt="1">
        <dgm:presLayoutVars>
          <dgm:bulletEnabled val="1"/>
        </dgm:presLayoutVars>
      </dgm:prSet>
      <dgm:spPr/>
    </dgm:pt>
    <dgm:pt modelId="{DE37E413-D63D-094B-8F7B-B08901CAC79B}" type="pres">
      <dgm:prSet presAssocID="{48A1DE09-0240-4B95-A31C-8E556F64ABC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5BC3C01-D332-0440-BCBB-0D25FB37A8E6}" type="presOf" srcId="{2A172122-2655-4C68-B5F1-63C46C1E545E}" destId="{58E98CA7-F0F3-9A45-94A8-CA803CB04D79}" srcOrd="0" destOrd="2" presId="urn:microsoft.com/office/officeart/2005/8/layout/vList2"/>
    <dgm:cxn modelId="{C05FC706-838D-0C47-B35F-1E5109F136DE}" type="presOf" srcId="{810EAA50-FDDB-40BD-AA01-A04E0D8C37DF}" destId="{5CA76451-EB44-5B49-9803-1132581F8AEA}" srcOrd="0" destOrd="0" presId="urn:microsoft.com/office/officeart/2005/8/layout/vList2"/>
    <dgm:cxn modelId="{4949801A-30B6-4F3F-9732-1C7D14F5F371}" srcId="{4B2C9EBD-5524-43CA-AF67-1BB66D58239A}" destId="{48A1DE09-0240-4B95-A31C-8E556F64ABCF}" srcOrd="3" destOrd="0" parTransId="{8A44E77C-3E82-404A-91F8-B4DADCD973B0}" sibTransId="{0E94802B-8759-46FA-B449-02AE9DE3393D}"/>
    <dgm:cxn modelId="{49B2D120-1E23-8741-9BCC-21A3F82608AD}" type="presOf" srcId="{04702C5C-B2AF-4C4F-BB4B-56361B4D1D52}" destId="{58E98CA7-F0F3-9A45-94A8-CA803CB04D79}" srcOrd="0" destOrd="0" presId="urn:microsoft.com/office/officeart/2005/8/layout/vList2"/>
    <dgm:cxn modelId="{9C14B673-0476-4B22-A104-E257C859994B}" srcId="{4B2C9EBD-5524-43CA-AF67-1BB66D58239A}" destId="{810EAA50-FDDB-40BD-AA01-A04E0D8C37DF}" srcOrd="0" destOrd="0" parTransId="{19AA7A84-2A9D-4408-8932-E5AE39D0CC41}" sibTransId="{3CCEFE7B-58DB-476D-86BD-A7D28AF8F97A}"/>
    <dgm:cxn modelId="{9F5A2B93-D74A-9D46-90DF-7DBB61079BAC}" type="presOf" srcId="{842315D6-857A-4945-8D78-664924BE91B0}" destId="{58E98CA7-F0F3-9A45-94A8-CA803CB04D79}" srcOrd="0" destOrd="1" presId="urn:microsoft.com/office/officeart/2005/8/layout/vList2"/>
    <dgm:cxn modelId="{8332FF9B-D13D-4EEC-AD1F-43DF3542AAC3}" srcId="{DD0A9412-928A-4F9E-98E9-8FEAED77AB30}" destId="{04702C5C-B2AF-4C4F-BB4B-56361B4D1D52}" srcOrd="0" destOrd="0" parTransId="{8CF22214-3D76-439C-9198-BFEA8E023D8E}" sibTransId="{4A6C981E-B167-4599-A26A-CC399FD07F7C}"/>
    <dgm:cxn modelId="{D7392FA0-06BC-6344-BB28-12254B27FBA3}" type="presOf" srcId="{4B2C9EBD-5524-43CA-AF67-1BB66D58239A}" destId="{434FFA42-2D6C-D848-93F8-217B2236C41A}" srcOrd="0" destOrd="0" presId="urn:microsoft.com/office/officeart/2005/8/layout/vList2"/>
    <dgm:cxn modelId="{69063EC9-C49E-41B4-B53B-D398075571CF}" srcId="{4B2C9EBD-5524-43CA-AF67-1BB66D58239A}" destId="{402CB756-1720-4010-94BD-08D7B9D70CB6}" srcOrd="1" destOrd="0" parTransId="{2A1CCC90-CEC2-48A0-A551-CF8105B33A6D}" sibTransId="{123C3FA3-33BE-40E8-B595-618842754324}"/>
    <dgm:cxn modelId="{9A86C9D3-643A-3B4C-9FCF-312FD1666B7A}" type="presOf" srcId="{48A1DE09-0240-4B95-A31C-8E556F64ABCF}" destId="{DE37E413-D63D-094B-8F7B-B08901CAC79B}" srcOrd="0" destOrd="0" presId="urn:microsoft.com/office/officeart/2005/8/layout/vList2"/>
    <dgm:cxn modelId="{ECD94DD5-317B-4A52-A53E-564D0C356C86}" srcId="{4B2C9EBD-5524-43CA-AF67-1BB66D58239A}" destId="{DD0A9412-928A-4F9E-98E9-8FEAED77AB30}" srcOrd="2" destOrd="0" parTransId="{7F984D54-DF57-4E32-8795-5C7852D25562}" sibTransId="{EA8D049F-6E40-4A24-9D20-B34A8DC23D61}"/>
    <dgm:cxn modelId="{73D10EEB-408B-465B-A928-D5E615B013D7}" srcId="{DD0A9412-928A-4F9E-98E9-8FEAED77AB30}" destId="{842315D6-857A-4945-8D78-664924BE91B0}" srcOrd="1" destOrd="0" parTransId="{E59490F7-9F40-4757-AA8F-A2762439840A}" sibTransId="{41A2B28F-8EDF-407A-B36D-819762AD2916}"/>
    <dgm:cxn modelId="{9C6ACCEE-E4E0-7B40-B800-9DAD31703A6A}" type="presOf" srcId="{DD0A9412-928A-4F9E-98E9-8FEAED77AB30}" destId="{140B75D9-F785-2A4B-BB6F-15C592E70B35}" srcOrd="0" destOrd="0" presId="urn:microsoft.com/office/officeart/2005/8/layout/vList2"/>
    <dgm:cxn modelId="{CB6EB4EF-7D24-3C46-A310-9D1045BB3B9A}" type="presOf" srcId="{402CB756-1720-4010-94BD-08D7B9D70CB6}" destId="{6B3F9211-D530-7E43-82B6-AC77D0E3E4F3}" srcOrd="0" destOrd="0" presId="urn:microsoft.com/office/officeart/2005/8/layout/vList2"/>
    <dgm:cxn modelId="{1BD6BAF9-4028-43E0-940F-35579E92CCAC}" srcId="{DD0A9412-928A-4F9E-98E9-8FEAED77AB30}" destId="{2A172122-2655-4C68-B5F1-63C46C1E545E}" srcOrd="2" destOrd="0" parTransId="{BFD77AFA-9C0D-4A48-8C57-F5E55AB7AC10}" sibTransId="{7FFDF0C1-5C39-4C8A-B8FC-5A9AD97F049F}"/>
    <dgm:cxn modelId="{092A49E8-F556-C540-B3E5-B35A2316642C}" type="presParOf" srcId="{434FFA42-2D6C-D848-93F8-217B2236C41A}" destId="{5CA76451-EB44-5B49-9803-1132581F8AEA}" srcOrd="0" destOrd="0" presId="urn:microsoft.com/office/officeart/2005/8/layout/vList2"/>
    <dgm:cxn modelId="{891134B0-86C9-3040-9977-DE3DA87CEC2C}" type="presParOf" srcId="{434FFA42-2D6C-D848-93F8-217B2236C41A}" destId="{B5B7AA72-A0D5-1C41-8B79-9FA5A73C55F2}" srcOrd="1" destOrd="0" presId="urn:microsoft.com/office/officeart/2005/8/layout/vList2"/>
    <dgm:cxn modelId="{157AA200-0006-5F4E-BE3D-7A05DF9006FE}" type="presParOf" srcId="{434FFA42-2D6C-D848-93F8-217B2236C41A}" destId="{6B3F9211-D530-7E43-82B6-AC77D0E3E4F3}" srcOrd="2" destOrd="0" presId="urn:microsoft.com/office/officeart/2005/8/layout/vList2"/>
    <dgm:cxn modelId="{962A5EBE-75F5-EC48-A668-FC78E72E44FA}" type="presParOf" srcId="{434FFA42-2D6C-D848-93F8-217B2236C41A}" destId="{4D1E05F6-70D6-F94C-A539-0D71829FBAF1}" srcOrd="3" destOrd="0" presId="urn:microsoft.com/office/officeart/2005/8/layout/vList2"/>
    <dgm:cxn modelId="{C8DC75D0-A922-564C-9C32-70742C7654FD}" type="presParOf" srcId="{434FFA42-2D6C-D848-93F8-217B2236C41A}" destId="{140B75D9-F785-2A4B-BB6F-15C592E70B35}" srcOrd="4" destOrd="0" presId="urn:microsoft.com/office/officeart/2005/8/layout/vList2"/>
    <dgm:cxn modelId="{93C9EF87-F494-9843-93F0-16771165746D}" type="presParOf" srcId="{434FFA42-2D6C-D848-93F8-217B2236C41A}" destId="{58E98CA7-F0F3-9A45-94A8-CA803CB04D79}" srcOrd="5" destOrd="0" presId="urn:microsoft.com/office/officeart/2005/8/layout/vList2"/>
    <dgm:cxn modelId="{25FA0DCD-4E8B-944D-9AFE-6618F0CEBA40}" type="presParOf" srcId="{434FFA42-2D6C-D848-93F8-217B2236C41A}" destId="{DE37E413-D63D-094B-8F7B-B08901CAC79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CF8CF3-F3D6-43E8-964F-D8F7FADABCC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8C7A77B-BE74-47D2-B3CF-CE86671B3A55}">
      <dgm:prSet/>
      <dgm:spPr/>
      <dgm:t>
        <a:bodyPr/>
        <a:lstStyle/>
        <a:p>
          <a:r>
            <a:rPr lang="en-GB"/>
            <a:t>Replication of Triplett’s social facilitation experiment: </a:t>
          </a:r>
          <a:endParaRPr lang="en-US"/>
        </a:p>
      </dgm:t>
    </dgm:pt>
    <dgm:pt modelId="{FDBFC53F-8771-47FF-817A-543467FE3D58}" type="parTrans" cxnId="{52C77BEF-DF7E-491C-9F69-C4D9F0E3D328}">
      <dgm:prSet/>
      <dgm:spPr/>
      <dgm:t>
        <a:bodyPr/>
        <a:lstStyle/>
        <a:p>
          <a:endParaRPr lang="en-US"/>
        </a:p>
      </dgm:t>
    </dgm:pt>
    <dgm:pt modelId="{168CA264-91D3-4ED2-BC9D-E8CD286B55CD}" type="sibTrans" cxnId="{52C77BEF-DF7E-491C-9F69-C4D9F0E3D328}">
      <dgm:prSet/>
      <dgm:spPr/>
      <dgm:t>
        <a:bodyPr/>
        <a:lstStyle/>
        <a:p>
          <a:endParaRPr lang="en-US"/>
        </a:p>
      </dgm:t>
    </dgm:pt>
    <dgm:pt modelId="{28672312-9720-4F1A-87C5-A01EE428166E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https://www.nature.com/articles/s41598-025-25608-x</a:t>
          </a:r>
          <a:endParaRPr lang="en-US"/>
        </a:p>
      </dgm:t>
    </dgm:pt>
    <dgm:pt modelId="{A9BA33FF-5866-4131-81E4-D02EFE329991}" type="parTrans" cxnId="{C7217752-9E27-4078-AF96-813F074817B4}">
      <dgm:prSet/>
      <dgm:spPr/>
      <dgm:t>
        <a:bodyPr/>
        <a:lstStyle/>
        <a:p>
          <a:endParaRPr lang="en-US"/>
        </a:p>
      </dgm:t>
    </dgm:pt>
    <dgm:pt modelId="{91246C36-4553-4F7C-85B2-9B9158BE4976}" type="sibTrans" cxnId="{C7217752-9E27-4078-AF96-813F074817B4}">
      <dgm:prSet/>
      <dgm:spPr/>
      <dgm:t>
        <a:bodyPr/>
        <a:lstStyle/>
        <a:p>
          <a:endParaRPr lang="en-US"/>
        </a:p>
      </dgm:t>
    </dgm:pt>
    <dgm:pt modelId="{71BDB0E0-5B03-3548-B836-6756D1D6E9D1}" type="pres">
      <dgm:prSet presAssocID="{85CF8CF3-F3D6-43E8-964F-D8F7FADABCC5}" presName="linear" presStyleCnt="0">
        <dgm:presLayoutVars>
          <dgm:animLvl val="lvl"/>
          <dgm:resizeHandles val="exact"/>
        </dgm:presLayoutVars>
      </dgm:prSet>
      <dgm:spPr/>
    </dgm:pt>
    <dgm:pt modelId="{3AA2669E-7621-5F4C-8B63-F906FDAA2B2F}" type="pres">
      <dgm:prSet presAssocID="{B8C7A77B-BE74-47D2-B3CF-CE86671B3A5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4248A2F-1B9A-A949-92C0-2FE630221383}" type="pres">
      <dgm:prSet presAssocID="{168CA264-91D3-4ED2-BC9D-E8CD286B55CD}" presName="spacer" presStyleCnt="0"/>
      <dgm:spPr/>
    </dgm:pt>
    <dgm:pt modelId="{D2D1D972-7749-5B43-8632-137558C0F52D}" type="pres">
      <dgm:prSet presAssocID="{28672312-9720-4F1A-87C5-A01EE428166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FB89C16-E8DB-2C4C-9F50-6658206D77F1}" type="presOf" srcId="{85CF8CF3-F3D6-43E8-964F-D8F7FADABCC5}" destId="{71BDB0E0-5B03-3548-B836-6756D1D6E9D1}" srcOrd="0" destOrd="0" presId="urn:microsoft.com/office/officeart/2005/8/layout/vList2"/>
    <dgm:cxn modelId="{3A924035-8337-1A4D-ABDE-95DDFD9B126F}" type="presOf" srcId="{B8C7A77B-BE74-47D2-B3CF-CE86671B3A55}" destId="{3AA2669E-7621-5F4C-8B63-F906FDAA2B2F}" srcOrd="0" destOrd="0" presId="urn:microsoft.com/office/officeart/2005/8/layout/vList2"/>
    <dgm:cxn modelId="{DE35DC3E-70CA-0143-BD26-8C67E9EECFE1}" type="presOf" srcId="{28672312-9720-4F1A-87C5-A01EE428166E}" destId="{D2D1D972-7749-5B43-8632-137558C0F52D}" srcOrd="0" destOrd="0" presId="urn:microsoft.com/office/officeart/2005/8/layout/vList2"/>
    <dgm:cxn modelId="{C7217752-9E27-4078-AF96-813F074817B4}" srcId="{85CF8CF3-F3D6-43E8-964F-D8F7FADABCC5}" destId="{28672312-9720-4F1A-87C5-A01EE428166E}" srcOrd="1" destOrd="0" parTransId="{A9BA33FF-5866-4131-81E4-D02EFE329991}" sibTransId="{91246C36-4553-4F7C-85B2-9B9158BE4976}"/>
    <dgm:cxn modelId="{52C77BEF-DF7E-491C-9F69-C4D9F0E3D328}" srcId="{85CF8CF3-F3D6-43E8-964F-D8F7FADABCC5}" destId="{B8C7A77B-BE74-47D2-B3CF-CE86671B3A55}" srcOrd="0" destOrd="0" parTransId="{FDBFC53F-8771-47FF-817A-543467FE3D58}" sibTransId="{168CA264-91D3-4ED2-BC9D-E8CD286B55CD}"/>
    <dgm:cxn modelId="{43C7158B-97D4-CC4A-A16A-81171732CA6C}" type="presParOf" srcId="{71BDB0E0-5B03-3548-B836-6756D1D6E9D1}" destId="{3AA2669E-7621-5F4C-8B63-F906FDAA2B2F}" srcOrd="0" destOrd="0" presId="urn:microsoft.com/office/officeart/2005/8/layout/vList2"/>
    <dgm:cxn modelId="{B43CC944-68CC-364C-924D-23E718780AB7}" type="presParOf" srcId="{71BDB0E0-5B03-3548-B836-6756D1D6E9D1}" destId="{B4248A2F-1B9A-A949-92C0-2FE630221383}" srcOrd="1" destOrd="0" presId="urn:microsoft.com/office/officeart/2005/8/layout/vList2"/>
    <dgm:cxn modelId="{8E3E7A62-56D1-7C47-BE5C-EB10E9D7B38F}" type="presParOf" srcId="{71BDB0E0-5B03-3548-B836-6756D1D6E9D1}" destId="{D2D1D972-7749-5B43-8632-137558C0F52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97BA3B-81AB-46FB-9636-7938F338D504}">
      <dsp:nvSpPr>
        <dsp:cNvPr id="0" name=""/>
        <dsp:cNvSpPr/>
      </dsp:nvSpPr>
      <dsp:spPr>
        <a:xfrm>
          <a:off x="82006" y="71242"/>
          <a:ext cx="772892" cy="77289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FA9EC-D98A-4437-B412-6BBAE4338F9B}">
      <dsp:nvSpPr>
        <dsp:cNvPr id="0" name=""/>
        <dsp:cNvSpPr/>
      </dsp:nvSpPr>
      <dsp:spPr>
        <a:xfrm>
          <a:off x="244313" y="233550"/>
          <a:ext cx="448277" cy="44827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D69B0-6B65-479B-97E2-14E20586E761}">
      <dsp:nvSpPr>
        <dsp:cNvPr id="0" name=""/>
        <dsp:cNvSpPr/>
      </dsp:nvSpPr>
      <dsp:spPr>
        <a:xfrm>
          <a:off x="1020518" y="71242"/>
          <a:ext cx="1821817" cy="772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Evaluate how indoor exercise environments affect motivation, self-efficacy, mood and adherence.</a:t>
          </a:r>
          <a:endParaRPr lang="en-US" sz="1100" kern="1200"/>
        </a:p>
      </dsp:txBody>
      <dsp:txXfrm>
        <a:off x="1020518" y="71242"/>
        <a:ext cx="1821817" cy="772892"/>
      </dsp:txXfrm>
    </dsp:sp>
    <dsp:sp modelId="{F1BA9132-D9A3-4D75-85C9-F4BECFCA36E3}">
      <dsp:nvSpPr>
        <dsp:cNvPr id="0" name=""/>
        <dsp:cNvSpPr/>
      </dsp:nvSpPr>
      <dsp:spPr>
        <a:xfrm>
          <a:off x="3159773" y="71242"/>
          <a:ext cx="772892" cy="77289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64A6F8-B83C-4402-89C6-9EF7CBCE20BC}">
      <dsp:nvSpPr>
        <dsp:cNvPr id="0" name=""/>
        <dsp:cNvSpPr/>
      </dsp:nvSpPr>
      <dsp:spPr>
        <a:xfrm>
          <a:off x="3322081" y="233550"/>
          <a:ext cx="448277" cy="44827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00279-0761-4832-ACA5-25FE1A427CB5}">
      <dsp:nvSpPr>
        <dsp:cNvPr id="0" name=""/>
        <dsp:cNvSpPr/>
      </dsp:nvSpPr>
      <dsp:spPr>
        <a:xfrm>
          <a:off x="4098286" y="71242"/>
          <a:ext cx="1821817" cy="772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Apply psychological principles to equipment placement, mirrors, music, crowding and social layout.</a:t>
          </a:r>
          <a:endParaRPr lang="en-US" sz="1100" kern="1200"/>
        </a:p>
      </dsp:txBody>
      <dsp:txXfrm>
        <a:off x="4098286" y="71242"/>
        <a:ext cx="1821817" cy="772892"/>
      </dsp:txXfrm>
    </dsp:sp>
    <dsp:sp modelId="{99A2A1F8-B5FD-4276-9480-46AEEE523833}">
      <dsp:nvSpPr>
        <dsp:cNvPr id="0" name=""/>
        <dsp:cNvSpPr/>
      </dsp:nvSpPr>
      <dsp:spPr>
        <a:xfrm>
          <a:off x="82006" y="1478070"/>
          <a:ext cx="772892" cy="77289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26B68E-F70A-4D92-9557-39368506E1E8}">
      <dsp:nvSpPr>
        <dsp:cNvPr id="0" name=""/>
        <dsp:cNvSpPr/>
      </dsp:nvSpPr>
      <dsp:spPr>
        <a:xfrm>
          <a:off x="244313" y="1640378"/>
          <a:ext cx="448277" cy="44827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A4C4F-515E-4B89-B3E5-CB143465C943}">
      <dsp:nvSpPr>
        <dsp:cNvPr id="0" name=""/>
        <dsp:cNvSpPr/>
      </dsp:nvSpPr>
      <dsp:spPr>
        <a:xfrm>
          <a:off x="1020518" y="1478070"/>
          <a:ext cx="1821817" cy="772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Explain how exercise leaders’ behaviour, communication and attire shape participant experience.</a:t>
          </a:r>
          <a:endParaRPr lang="en-US" sz="1100" kern="1200"/>
        </a:p>
      </dsp:txBody>
      <dsp:txXfrm>
        <a:off x="1020518" y="1478070"/>
        <a:ext cx="1821817" cy="772892"/>
      </dsp:txXfrm>
    </dsp:sp>
    <dsp:sp modelId="{9165A7DF-DE1C-44DE-90F2-D759D83D1676}">
      <dsp:nvSpPr>
        <dsp:cNvPr id="0" name=""/>
        <dsp:cNvSpPr/>
      </dsp:nvSpPr>
      <dsp:spPr>
        <a:xfrm>
          <a:off x="3159773" y="1478070"/>
          <a:ext cx="772892" cy="77289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251F97-1196-4DE8-AF06-8DA637339642}">
      <dsp:nvSpPr>
        <dsp:cNvPr id="0" name=""/>
        <dsp:cNvSpPr/>
      </dsp:nvSpPr>
      <dsp:spPr>
        <a:xfrm>
          <a:off x="3322081" y="1640378"/>
          <a:ext cx="448277" cy="44827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F8513-CCDA-4EDB-890D-BBC843659B2B}">
      <dsp:nvSpPr>
        <dsp:cNvPr id="0" name=""/>
        <dsp:cNvSpPr/>
      </dsp:nvSpPr>
      <dsp:spPr>
        <a:xfrm>
          <a:off x="4098286" y="1478070"/>
          <a:ext cx="1821817" cy="772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Critically assess evidence for psychological benefits of green exercise and outdoor environments.</a:t>
          </a:r>
          <a:endParaRPr lang="en-US" sz="1100" kern="1200"/>
        </a:p>
      </dsp:txBody>
      <dsp:txXfrm>
        <a:off x="4098286" y="1478070"/>
        <a:ext cx="1821817" cy="772892"/>
      </dsp:txXfrm>
    </dsp:sp>
    <dsp:sp modelId="{5C316109-9C4D-4BEB-81BE-53296D001578}">
      <dsp:nvSpPr>
        <dsp:cNvPr id="0" name=""/>
        <dsp:cNvSpPr/>
      </dsp:nvSpPr>
      <dsp:spPr>
        <a:xfrm>
          <a:off x="82006" y="2884898"/>
          <a:ext cx="772892" cy="77289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65E317-400E-4F1A-AF49-8C6A181CE914}">
      <dsp:nvSpPr>
        <dsp:cNvPr id="0" name=""/>
        <dsp:cNvSpPr/>
      </dsp:nvSpPr>
      <dsp:spPr>
        <a:xfrm>
          <a:off x="244313" y="3047206"/>
          <a:ext cx="448277" cy="44827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D78A1-B0FD-471A-9532-48CC5313FCA2}">
      <dsp:nvSpPr>
        <dsp:cNvPr id="0" name=""/>
        <dsp:cNvSpPr/>
      </dsp:nvSpPr>
      <dsp:spPr>
        <a:xfrm>
          <a:off x="1020518" y="2884898"/>
          <a:ext cx="1821817" cy="772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Design psychologically supportive indoor and outdoor exercise interventions.</a:t>
          </a:r>
          <a:endParaRPr lang="en-US" sz="1100" kern="1200"/>
        </a:p>
      </dsp:txBody>
      <dsp:txXfrm>
        <a:off x="1020518" y="2884898"/>
        <a:ext cx="1821817" cy="7728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F474B1-1B7E-9147-AA75-82AB5EFA68CB}">
      <dsp:nvSpPr>
        <dsp:cNvPr id="0" name=""/>
        <dsp:cNvSpPr/>
      </dsp:nvSpPr>
      <dsp:spPr>
        <a:xfrm>
          <a:off x="0" y="10868"/>
          <a:ext cx="5636691" cy="10342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Part 1: The indoor exercise environment</a:t>
          </a:r>
          <a:endParaRPr lang="en-US" sz="2600" kern="1200" dirty="0"/>
        </a:p>
      </dsp:txBody>
      <dsp:txXfrm>
        <a:off x="50489" y="61357"/>
        <a:ext cx="5535713" cy="933302"/>
      </dsp:txXfrm>
    </dsp:sp>
    <dsp:sp modelId="{9FD8EBE4-9C0B-A848-8021-3B07BF55C181}">
      <dsp:nvSpPr>
        <dsp:cNvPr id="0" name=""/>
        <dsp:cNvSpPr/>
      </dsp:nvSpPr>
      <dsp:spPr>
        <a:xfrm>
          <a:off x="0" y="1045148"/>
          <a:ext cx="5636691" cy="1722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965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kern="1200" dirty="0"/>
            <a:t>Why environment matters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kern="1200"/>
            <a:t>Equipment placement and facility design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kern="1200"/>
            <a:t>Mirrors, appearance and self-focus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kern="1200"/>
            <a:t>Social aspects of indoor exercise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kern="1200"/>
            <a:t>Exercise leader behaviour and attire</a:t>
          </a:r>
          <a:endParaRPr lang="en-US" sz="2000" kern="1200"/>
        </a:p>
      </dsp:txBody>
      <dsp:txXfrm>
        <a:off x="0" y="1045148"/>
        <a:ext cx="5636691" cy="1722240"/>
      </dsp:txXfrm>
    </dsp:sp>
    <dsp:sp modelId="{92ED5F3E-DBF9-D043-9720-94C53E33E1C7}">
      <dsp:nvSpPr>
        <dsp:cNvPr id="0" name=""/>
        <dsp:cNvSpPr/>
      </dsp:nvSpPr>
      <dsp:spPr>
        <a:xfrm>
          <a:off x="0" y="2767389"/>
          <a:ext cx="5636691" cy="10342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Part 2 (Week 7): Green exercise and outdoor environments</a:t>
          </a:r>
          <a:endParaRPr lang="en-US" sz="2600" kern="1200" dirty="0"/>
        </a:p>
      </dsp:txBody>
      <dsp:txXfrm>
        <a:off x="50489" y="2817878"/>
        <a:ext cx="5535713" cy="933302"/>
      </dsp:txXfrm>
    </dsp:sp>
    <dsp:sp modelId="{41D74D68-B137-6D44-A3FD-51F587EDDFBC}">
      <dsp:nvSpPr>
        <dsp:cNvPr id="0" name=""/>
        <dsp:cNvSpPr/>
      </dsp:nvSpPr>
      <dsp:spPr>
        <a:xfrm>
          <a:off x="0" y="3801669"/>
          <a:ext cx="5636691" cy="1668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965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kern="1200"/>
            <a:t>Definitions, evidence and psychological benefits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kern="1200"/>
            <a:t>Dose, setting and activity type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kern="1200"/>
            <a:t>Outdoor leadership and intervention design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kern="1200"/>
            <a:t>Critical appraisal and applied design task</a:t>
          </a:r>
          <a:endParaRPr lang="en-US" sz="2000" kern="1200"/>
        </a:p>
      </dsp:txBody>
      <dsp:txXfrm>
        <a:off x="0" y="3801669"/>
        <a:ext cx="5636691" cy="16684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A76451-EB44-5B49-9803-1132581F8AEA}">
      <dsp:nvSpPr>
        <dsp:cNvPr id="0" name=""/>
        <dsp:cNvSpPr/>
      </dsp:nvSpPr>
      <dsp:spPr>
        <a:xfrm>
          <a:off x="0" y="27545"/>
          <a:ext cx="11064239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Scenario: a local authority leisure centre wants to increase participation among inactive adults.</a:t>
          </a:r>
          <a:endParaRPr lang="en-US" sz="2200" kern="1200"/>
        </a:p>
      </dsp:txBody>
      <dsp:txXfrm>
        <a:off x="42722" y="70267"/>
        <a:ext cx="10978795" cy="789716"/>
      </dsp:txXfrm>
    </dsp:sp>
    <dsp:sp modelId="{6B3F9211-D530-7E43-82B6-AC77D0E3E4F3}">
      <dsp:nvSpPr>
        <dsp:cNvPr id="0" name=""/>
        <dsp:cNvSpPr/>
      </dsp:nvSpPr>
      <dsp:spPr>
        <a:xfrm>
          <a:off x="0" y="966065"/>
          <a:ext cx="11064239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In groups, </a:t>
          </a:r>
          <a:r>
            <a:rPr lang="en-GB" sz="2200" b="1" kern="1200"/>
            <a:t>design</a:t>
          </a:r>
          <a:r>
            <a:rPr lang="en-US" sz="2200" b="1" kern="1200"/>
            <a:t> a small gym floor plan.</a:t>
          </a:r>
          <a:endParaRPr lang="en-US" sz="2200" kern="1200"/>
        </a:p>
      </dsp:txBody>
      <dsp:txXfrm>
        <a:off x="42722" y="1008787"/>
        <a:ext cx="10978795" cy="789716"/>
      </dsp:txXfrm>
    </dsp:sp>
    <dsp:sp modelId="{140B75D9-F785-2A4B-BB6F-15C592E70B35}">
      <dsp:nvSpPr>
        <dsp:cNvPr id="0" name=""/>
        <dsp:cNvSpPr/>
      </dsp:nvSpPr>
      <dsp:spPr>
        <a:xfrm>
          <a:off x="0" y="1904586"/>
          <a:ext cx="11064239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Think about</a:t>
          </a:r>
          <a:r>
            <a:rPr lang="en-US" sz="2200" b="1" kern="1200"/>
            <a:t>:</a:t>
          </a:r>
          <a:endParaRPr lang="en-US" sz="2200" kern="1200"/>
        </a:p>
      </dsp:txBody>
      <dsp:txXfrm>
        <a:off x="42722" y="1947308"/>
        <a:ext cx="10978795" cy="789716"/>
      </dsp:txXfrm>
    </dsp:sp>
    <dsp:sp modelId="{58E98CA7-F0F3-9A45-94A8-CA803CB04D79}">
      <dsp:nvSpPr>
        <dsp:cNvPr id="0" name=""/>
        <dsp:cNvSpPr/>
      </dsp:nvSpPr>
      <dsp:spPr>
        <a:xfrm>
          <a:off x="0" y="2779746"/>
          <a:ext cx="11064239" cy="88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1290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E</a:t>
          </a:r>
          <a:r>
            <a:rPr lang="en-US" sz="1700" b="0" kern="1200"/>
            <a:t>quipment layout</a:t>
          </a:r>
          <a:r>
            <a:rPr lang="en-GB" sz="1700" b="0" kern="1200"/>
            <a:t> – why have you placed things where you have?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b="0" kern="1200"/>
            <a:t>Three environmental c</a:t>
          </a:r>
          <a:r>
            <a:rPr lang="en-GB" sz="1700" b="0" kern="1200"/>
            <a:t>onsiderations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b="0" kern="1200"/>
            <a:t>A psychological rationale for each </a:t>
          </a:r>
          <a:r>
            <a:rPr lang="en-GB" sz="1700" kern="1200"/>
            <a:t>aspect</a:t>
          </a:r>
          <a:endParaRPr lang="en-US" sz="1700" kern="1200"/>
        </a:p>
      </dsp:txBody>
      <dsp:txXfrm>
        <a:off x="0" y="2779746"/>
        <a:ext cx="11064239" cy="888030"/>
      </dsp:txXfrm>
    </dsp:sp>
    <dsp:sp modelId="{DE37E413-D63D-094B-8F7B-B08901CAC79B}">
      <dsp:nvSpPr>
        <dsp:cNvPr id="0" name=""/>
        <dsp:cNvSpPr/>
      </dsp:nvSpPr>
      <dsp:spPr>
        <a:xfrm>
          <a:off x="0" y="3667776"/>
          <a:ext cx="11064239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Link to autonomy, competence, relatedness, self-efficacy or reduced evaluation concerns</a:t>
          </a:r>
          <a:r>
            <a:rPr lang="en-GB" sz="2200" b="1" kern="1200"/>
            <a:t> where appropriate</a:t>
          </a:r>
          <a:r>
            <a:rPr lang="en-US" sz="2200" b="1" kern="1200"/>
            <a:t>.</a:t>
          </a:r>
          <a:endParaRPr lang="en-US" sz="2200" kern="1200"/>
        </a:p>
      </dsp:txBody>
      <dsp:txXfrm>
        <a:off x="42722" y="3710498"/>
        <a:ext cx="10978795" cy="7897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A2669E-7621-5F4C-8B63-F906FDAA2B2F}">
      <dsp:nvSpPr>
        <dsp:cNvPr id="0" name=""/>
        <dsp:cNvSpPr/>
      </dsp:nvSpPr>
      <dsp:spPr>
        <a:xfrm>
          <a:off x="0" y="834016"/>
          <a:ext cx="6002110" cy="994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Replication of Triplett’s social facilitation experiment: </a:t>
          </a:r>
          <a:endParaRPr lang="en-US" sz="2500" kern="1200"/>
        </a:p>
      </dsp:txBody>
      <dsp:txXfrm>
        <a:off x="48547" y="882563"/>
        <a:ext cx="5905016" cy="897406"/>
      </dsp:txXfrm>
    </dsp:sp>
    <dsp:sp modelId="{D2D1D972-7749-5B43-8632-137558C0F52D}">
      <dsp:nvSpPr>
        <dsp:cNvPr id="0" name=""/>
        <dsp:cNvSpPr/>
      </dsp:nvSpPr>
      <dsp:spPr>
        <a:xfrm>
          <a:off x="0" y="1900517"/>
          <a:ext cx="6002110" cy="99450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hlinkClick xmlns:r="http://schemas.openxmlformats.org/officeDocument/2006/relationships" r:id="rId1"/>
            </a:rPr>
            <a:t>https://www.nature.com/articles/s41598-025-25608-x</a:t>
          </a:r>
          <a:endParaRPr lang="en-US" sz="2500" kern="1200"/>
        </a:p>
      </dsp:txBody>
      <dsp:txXfrm>
        <a:off x="48547" y="1949064"/>
        <a:ext cx="5905016" cy="897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CC843B-95E5-EF47-8F0E-8538311B851A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CF66A6-A9B4-B542-8849-FF29141F16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666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8107CE-57C0-F3F6-D512-27D865F9C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3775B2-A478-5D86-6D59-233E6FBC839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AFB88D-438D-6ADC-FBAD-B13CE9D921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83769-FEDD-79ED-92CE-5CE21E6F7E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1339989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S</a:t>
            </a:r>
            <a:r>
              <a:rPr dirty="0" err="1"/>
              <a:t>ocial</a:t>
            </a:r>
            <a:r>
              <a:rPr dirty="0"/>
              <a:t> presence can facilitate simple or well-learned tasks but may impair complex tasks under pressure.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inclusive language, mastery feedback, partner work and non-appearance-based praise.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B2E351-7E2F-5C4B-6818-5D2D12F9CA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A34BED-7E36-22E1-1545-3D0042C172C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5A1567-8E10-1201-2F6D-768579180C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ABEBC9-ED22-279B-3908-F27AF9F172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6923756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4EF8C-F55A-AEC4-B581-906915DBC0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DAE366-BA5D-0BC1-D5C4-1D851DBC16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ECD05F-E72A-A995-7440-B0FDD8B80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40B385-8F41-0D98-33F6-F6C03247F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4B6C3-CEED-4C87-72C3-D2BDE3B0C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282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AB4AF-A3AC-DAF1-6F94-A7A88BBF8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927F6-64AA-A20F-3F70-9C04D04CA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30D0C-68D6-E09B-9E60-04702FA4A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B9AC6E-4949-DF2D-2B7F-0856EDF70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F14BE-FE6F-A016-FFC5-EA32ECA71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606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5DD1E-7644-2BFE-9563-8B3519DBA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E53F9E-9734-3814-41F2-5C88A66BFB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4F890-BA60-F763-49CC-D704D02B7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F9EA9-BD6E-E0ED-1205-29747B80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072BB-C4C5-BF89-079D-DFEDBE4BA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719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4D7CE-2CA8-A21C-1A16-371189866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F8725-1451-E736-8CB2-16C24EFE08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B38FB3-14B3-A710-62C3-5A53C62B30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2457EB-9C1D-20DB-C161-CBDAEB9D8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64888C-3DD6-273C-DF2C-CCA33E8D0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79FE1B-FA7E-6037-FC8E-0FDAFEE41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366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832DB-ACDB-9890-83D5-26845C8DD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1B0A75-8C98-15AB-E844-01CF1D0C7E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5CEE56-0A20-5114-8D71-F14F4F93EE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E09566-F179-8B66-8356-256E43AC04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1B7EBC-E38E-933E-7DDE-3448113512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2AE06A-40A1-86BC-234B-32D599BB4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4DDF54-182A-27F6-D8CB-225A688A7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DA3F14-8581-BCDF-E918-1E5DA7771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11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C9E5-E813-242F-DFA2-9ABD4B17F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3D0EBF-A8D0-3697-5881-4A67C18DD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B701FC-A6E6-36A4-ECAF-3A442E864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D17BF4-57BE-0FDD-051B-B89B6D07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342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16928C-B6B0-7028-D2E4-9E46D5AAF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0A0111-CBEB-B556-3A02-96FA0213A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15196F-4B64-2837-C34F-B7C0165B3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28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270CD-AF6E-905B-2684-1342A0AA0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089F0-B890-DC51-8430-DBD38BD0D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965355-A806-5E60-D6F7-021C77223E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7464FF-C37B-9E91-382F-CC8E53880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401602-12BC-9319-B781-ADA29AA80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16A56B-E9D9-7A15-50BA-07AB4AA02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85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78C44-BA30-54A1-8D57-0A51E3876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867555-2D3A-85E2-0F5D-2283B1B4BC8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11AB42-B573-CE85-D041-4CC3F90435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722F9-702B-B1A8-A507-EFA5146BD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B1FA3-69E6-4424-2A5E-9D0CAE453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79879-8720-F802-A807-51B186300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350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403A7-5B7A-A25D-A8F8-6E276551D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32D044-354F-8575-9DD1-ACEC1FDD5D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D2B87-680C-0CB0-1DC8-916D0FE62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AEC10-BB91-282B-D225-CC1D799EE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6E9AB-626E-7670-0481-E9F7702E8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610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B0CF7A-07C5-3EFD-008E-10D40C0C36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5292CA-54C8-4B0D-3DBF-AEE5D9A147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8862A3-5102-7574-1AB2-BB1B4BBFB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6599C8-BB8C-DB02-AFB8-1EC13AECF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98AF06-20C8-1121-9B86-69812F5C4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304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3101B5-5330-8EAE-D710-D8607B993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A45D24-F073-79C8-CBC4-B7873510EC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AB55E5-F63D-2E97-9E7F-DF599FC48F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260113-506E-C247-82DC-CFBCFD4D2764}" type="datetimeFigureOut">
              <a:rPr lang="en-US" smtClean="0"/>
              <a:t>10/25/26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237521-3A81-A1DC-69B0-2F6F082DD4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06A13-6909-36CD-2F3D-AC54635CE8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ACE2D1-9123-8440-856B-0A150E261A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918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1469029223001541" TargetMode="External"/><Relationship Id="rId2" Type="http://schemas.openxmlformats.org/officeDocument/2006/relationships/hyperlink" Target="https://pmc.ncbi.nlm.nih.gov/articles/PMC4831862/pmc.ncbi.nlm.nih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link.springer.com/article/10.1186/s40798-022-00423-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4831862/pmc.ncbi.nlm.nih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4831862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full/10.1080/1612197X.2025.2531838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odcasts.apple.com/fr/podcast/helping-to-start-and-maintain-physical-activity-with/id1631457776?i=1000581239267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rson Lifting A Barbell">
            <a:extLst>
              <a:ext uri="{FF2B5EF4-FFF2-40B4-BE49-F238E27FC236}">
                <a16:creationId xmlns:a16="http://schemas.microsoft.com/office/drawing/2014/main" id="{2E2AA02A-6D4D-26E8-1940-543649AF2D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C2E1E-28EC-C632-2B57-80B54DA7EF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The Exercise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3EABE1-6A96-4B36-9B77-99C8E24A27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Week 5</a:t>
            </a:r>
          </a:p>
        </p:txBody>
      </p:sp>
    </p:spTree>
    <p:extLst>
      <p:ext uri="{BB962C8B-B14F-4D97-AF65-F5344CB8AC3E}">
        <p14:creationId xmlns:p14="http://schemas.microsoft.com/office/powerpoint/2010/main" val="60989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D35371-785B-4C64-F539-243CA6658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3400" b="1"/>
              <a:t>By the end of this lecture, you should be able to:</a:t>
            </a:r>
            <a:br>
              <a:rPr lang="en-GB" sz="3400" b="1"/>
            </a:br>
            <a:endParaRPr lang="en-US" sz="3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894EA4-B8F0-93F3-81E5-68CC1E5F4D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82" r="18724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490477-E2EF-34CB-5F0D-7BD9ACE48C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4527553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6389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9DCBB7-CD47-B039-B8A5-785800AA33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06" r="10995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B146AE-31FB-3E2A-49A8-D681B33FBD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9235866"/>
              </p:ext>
            </p:extLst>
          </p:nvPr>
        </p:nvGraphicFramePr>
        <p:xfrm>
          <a:off x="836680" y="653143"/>
          <a:ext cx="5636691" cy="54809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7211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C18EA-064A-99BF-1FD5-A9A7A531C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the environment matters…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2D322-8284-EFED-0C5C-56436908F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Aft>
                <a:spcPts val="800"/>
              </a:spcAft>
            </a:pPr>
            <a:r>
              <a:rPr lang="en-GB" sz="2000" b="1">
                <a:solidFill>
                  <a:srgbClr val="444444"/>
                </a:solidFill>
              </a:rPr>
              <a:t>Exercise environments influence psychological experiences and behaviour.</a:t>
            </a:r>
          </a:p>
          <a:p>
            <a:pPr lvl="1">
              <a:spcAft>
                <a:spcPts val="800"/>
              </a:spcAft>
            </a:pPr>
            <a:r>
              <a:rPr lang="en-GB" sz="1700" b="0">
                <a:solidFill>
                  <a:srgbClr val="0F2B46"/>
                </a:solidFill>
              </a:rPr>
              <a:t>Behavioural settings: physical and social context for behaviour</a:t>
            </a:r>
          </a:p>
          <a:p>
            <a:pPr lvl="1">
              <a:spcAft>
                <a:spcPts val="800"/>
              </a:spcAft>
            </a:pPr>
            <a:r>
              <a:rPr lang="en-GB" sz="1700" b="0">
                <a:solidFill>
                  <a:srgbClr val="0F2B46"/>
                </a:solidFill>
              </a:rPr>
              <a:t>Affordances: what an environment makes easy, difficult or possible</a:t>
            </a:r>
          </a:p>
          <a:p>
            <a:pPr lvl="1">
              <a:spcAft>
                <a:spcPts val="800"/>
              </a:spcAft>
            </a:pPr>
            <a:r>
              <a:rPr lang="en-GB" sz="1700" b="0">
                <a:solidFill>
                  <a:srgbClr val="0F2B46"/>
                </a:solidFill>
              </a:rPr>
              <a:t>Self-efficacy: confidence in one’s ability to exercise successfully</a:t>
            </a:r>
          </a:p>
          <a:p>
            <a:pPr lvl="1">
              <a:spcAft>
                <a:spcPts val="800"/>
              </a:spcAft>
            </a:pPr>
            <a:r>
              <a:rPr lang="en-GB" sz="1700" b="0">
                <a:solidFill>
                  <a:srgbClr val="0F2B46"/>
                </a:solidFill>
              </a:rPr>
              <a:t>Social physique anxiety: concern about being evaluated by others</a:t>
            </a:r>
          </a:p>
          <a:p>
            <a:pPr lvl="1">
              <a:spcAft>
                <a:spcPts val="800"/>
              </a:spcAft>
            </a:pPr>
            <a:r>
              <a:rPr lang="en-GB" sz="1700" b="0">
                <a:solidFill>
                  <a:srgbClr val="0F2B46"/>
                </a:solidFill>
              </a:rPr>
              <a:t>Social facilitation: effects of other people on performance</a:t>
            </a:r>
          </a:p>
          <a:p>
            <a:pPr lvl="1">
              <a:spcAft>
                <a:spcPts val="800"/>
              </a:spcAft>
            </a:pPr>
            <a:endParaRPr lang="en-GB" sz="1700" b="0">
              <a:solidFill>
                <a:srgbClr val="0F2B46"/>
              </a:solidFill>
            </a:endParaRPr>
          </a:p>
          <a:p>
            <a:pPr>
              <a:spcAft>
                <a:spcPts val="800"/>
              </a:spcAft>
            </a:pPr>
            <a:r>
              <a:rPr lang="en-GB" sz="2000" b="1">
                <a:solidFill>
                  <a:srgbClr val="444444"/>
                </a:solidFill>
              </a:rPr>
              <a:t>Environmental stressors include crowding, noise, heat, queues and lack of privacy.</a:t>
            </a:r>
          </a:p>
          <a:p>
            <a:pPr>
              <a:spcAft>
                <a:spcPts val="800"/>
              </a:spcAft>
            </a:pPr>
            <a:endParaRPr lang="en-GB" sz="2000" b="1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r>
              <a:rPr lang="en-GB" sz="2000" b="1">
                <a:solidFill>
                  <a:srgbClr val="444444"/>
                </a:solidFill>
              </a:rPr>
              <a:t>What makes a gym feel welcoming or intimidating?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934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305" y="143329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endParaRPr lang="en-GB" sz="2800" b="1" dirty="0">
              <a:solidFill>
                <a:schemeClr val="bg1"/>
              </a:solidFill>
            </a:endParaRPr>
          </a:p>
          <a:p>
            <a:pPr algn="ctr"/>
            <a:r>
              <a:rPr sz="2800" b="1" dirty="0">
                <a:solidFill>
                  <a:schemeClr val="bg1"/>
                </a:solidFill>
              </a:rPr>
              <a:t>Task 1:</a:t>
            </a:r>
            <a:r>
              <a:rPr lang="en-GB" sz="2800" b="1" dirty="0">
                <a:solidFill>
                  <a:schemeClr val="bg1"/>
                </a:solidFill>
              </a:rPr>
              <a:t> Individually or in pairs, find an image of a commercial gym online OR think of a facility you know well.</a:t>
            </a:r>
          </a:p>
          <a:p>
            <a:pPr algn="ctr"/>
            <a:endParaRPr sz="3000" b="1" dirty="0">
              <a:solidFill>
                <a:srgbClr val="FFFFFF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12416" y="1378995"/>
            <a:ext cx="11064240" cy="4180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Identify: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Three features likely to support exercise </a:t>
            </a:r>
            <a:r>
              <a:rPr sz="1700" b="0" dirty="0" err="1">
                <a:solidFill>
                  <a:srgbClr val="0F2B46"/>
                </a:solidFill>
              </a:rPr>
              <a:t>behaviour</a:t>
            </a:r>
            <a:endParaRPr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Three features likely to create psychological barriers</a:t>
            </a:r>
            <a:endParaRPr lang="en-GB"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endParaRPr lang="en-GB" sz="170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r>
              <a:rPr lang="en-GB" sz="1700" b="0" dirty="0">
                <a:solidFill>
                  <a:srgbClr val="0F2B46"/>
                </a:solidFill>
              </a:rPr>
              <a:t>What could be done to improve this for:</a:t>
            </a:r>
          </a:p>
          <a:p>
            <a:pPr lvl="1">
              <a:spcAft>
                <a:spcPts val="800"/>
              </a:spcAft>
            </a:pPr>
            <a:r>
              <a:rPr lang="en-GB" sz="1700" dirty="0">
                <a:solidFill>
                  <a:srgbClr val="0F2B46"/>
                </a:solidFill>
              </a:rPr>
              <a:t>- Someone new to exercising</a:t>
            </a:r>
          </a:p>
          <a:p>
            <a:pPr lvl="1">
              <a:spcAft>
                <a:spcPts val="800"/>
              </a:spcAft>
            </a:pPr>
            <a:r>
              <a:rPr lang="en-GB" sz="1700" b="0" dirty="0">
                <a:solidFill>
                  <a:srgbClr val="0F2B46"/>
                </a:solidFill>
              </a:rPr>
              <a:t>- Someone who is experienced in the gym</a:t>
            </a:r>
            <a:endParaRPr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endParaRPr sz="1700" b="0" dirty="0">
              <a:solidFill>
                <a:srgbClr val="0F2B46"/>
              </a:solidFill>
            </a:endParaRP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Consider safety, privacy, competence, autonomy, belonging and social comparison.</a:t>
            </a:r>
          </a:p>
          <a:p>
            <a:pPr>
              <a:spcAft>
                <a:spcPts val="800"/>
              </a:spcAft>
            </a:pP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endParaRPr lang="en-GB" sz="2000" b="1" dirty="0">
              <a:solidFill>
                <a:srgbClr val="444444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B96F1-6167-1456-4E82-4C2141E0A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Changes?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41239-56A5-C113-4CB4-0EA6DF3D6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0454"/>
            <a:ext cx="10515600" cy="516512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/>
              <a:t>Support…</a:t>
            </a:r>
          </a:p>
          <a:p>
            <a:r>
              <a:rPr lang="en-GB"/>
              <a:t>A busy commercial gym may support exercise through clear signage, accessible equipment, good ventilation, visible staff, and designated stretching space. These features can increase perceived safety, competence, autonomy, and comfort.</a:t>
            </a:r>
          </a:p>
          <a:p>
            <a:pPr marL="0" indent="0">
              <a:buNone/>
            </a:pPr>
            <a:r>
              <a:rPr lang="en-GB"/>
              <a:t>Barriers…</a:t>
            </a:r>
          </a:p>
          <a:p>
            <a:r>
              <a:rPr lang="en-GB"/>
              <a:t>Potential barriers include crowded cardio machines, queues for popular equipment, mirrors facing beginner areas, loud music, poor lighting, and a free-weights area dominated by experienced lifters. These may increase social physique anxiety, self-consciousness, stress, and perceived lack of control.</a:t>
            </a:r>
          </a:p>
          <a:p>
            <a:pPr marL="0" indent="0">
              <a:buNone/>
            </a:pPr>
            <a:r>
              <a:rPr lang="en-GB"/>
              <a:t>Beginners…</a:t>
            </a:r>
          </a:p>
          <a:p>
            <a:r>
              <a:rPr lang="en-GB"/>
              <a:t>For a beginner, a useful change would be to create a clearly signposted “starter zone” with simple machines, instructions, and a staffed induction area. </a:t>
            </a:r>
          </a:p>
          <a:p>
            <a:pPr marL="0" indent="0">
              <a:buNone/>
            </a:pPr>
            <a:r>
              <a:rPr lang="en-GB"/>
              <a:t>More Experienced…</a:t>
            </a:r>
          </a:p>
          <a:p>
            <a:r>
              <a:rPr lang="en-GB"/>
              <a:t>For an experienced exerciser, improving flow between free-weight and functional-training zones may reduce waiting and support training quality.</a:t>
            </a:r>
          </a:p>
          <a:p>
            <a:pPr marL="0" indent="0">
              <a:buNone/>
            </a:pPr>
            <a:r>
              <a:rPr lang="en-GB"/>
              <a:t>Readings:</a:t>
            </a:r>
          </a:p>
          <a:p>
            <a:pPr lvl="0"/>
            <a:r>
              <a:rPr lang="en-GB"/>
              <a:t>Exercise environment, gender, mood and exertion: </a:t>
            </a:r>
            <a:r>
              <a:rPr lang="en-GB">
                <a:hlinkClick r:id="rId2"/>
              </a:rPr>
              <a:t>https://pmc.ncbi.nlm.nih.gov/articles/PMC4831862/pmc.ncbi.nlm.nih</a:t>
            </a:r>
            <a:endParaRPr lang="en-GB"/>
          </a:p>
          <a:p>
            <a:pPr lvl="0"/>
            <a:r>
              <a:rPr lang="en-GB"/>
              <a:t>Exercise preferences, social physique anxiety and real/virtual environments: </a:t>
            </a:r>
            <a:r>
              <a:rPr lang="en-GB">
                <a:hlinkClick r:id="rId3"/>
              </a:rPr>
              <a:t>https://www.sciencedirect.com/science/article/pii/S1469029223001541</a:t>
            </a:r>
            <a:endParaRPr lang="en-GB"/>
          </a:p>
          <a:p>
            <a:endParaRPr lang="en-GB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698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 dirty="0">
                <a:solidFill>
                  <a:srgbClr val="FFFFFF"/>
                </a:solidFill>
              </a:rPr>
              <a:t>Task 2: Gym design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7B0BE39D-BC88-CAFC-5856-5EAC7C2E6747}"/>
              </a:ext>
            </a:extLst>
          </p:cNvPr>
          <p:cNvGraphicFramePr/>
          <p:nvPr/>
        </p:nvGraphicFramePr>
        <p:xfrm>
          <a:off x="548640" y="1234440"/>
          <a:ext cx="11064240" cy="4570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404075A-6E3F-DD3C-D0E6-9AC1ED3097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6444564"/>
              </p:ext>
            </p:extLst>
          </p:nvPr>
        </p:nvGraphicFramePr>
        <p:xfrm>
          <a:off x="421207" y="228600"/>
          <a:ext cx="11273387" cy="49530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8146">
                  <a:extLst>
                    <a:ext uri="{9D8B030D-6E8A-4147-A177-3AD203B41FA5}">
                      <a16:colId xmlns:a16="http://schemas.microsoft.com/office/drawing/2014/main" val="3193375474"/>
                    </a:ext>
                  </a:extLst>
                </a:gridCol>
                <a:gridCol w="5675241">
                  <a:extLst>
                    <a:ext uri="{9D8B030D-6E8A-4147-A177-3AD203B41FA5}">
                      <a16:colId xmlns:a16="http://schemas.microsoft.com/office/drawing/2014/main" val="4227756977"/>
                    </a:ext>
                  </a:extLst>
                </a:gridCol>
              </a:tblGrid>
              <a:tr h="49523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>
                          <a:effectLst/>
                        </a:rPr>
                        <a:t>Change</a:t>
                      </a:r>
                      <a:endParaRPr lang="en-GB" sz="2000" b="1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>
                          <a:effectLst/>
                        </a:rPr>
                        <a:t>Psychological rationale</a:t>
                      </a:r>
                      <a:endParaRPr lang="en-GB" sz="2000" b="1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extLst>
                  <a:ext uri="{0D108BD9-81ED-4DB2-BD59-A6C34878D82A}">
                    <a16:rowId xmlns:a16="http://schemas.microsoft.com/office/drawing/2014/main" val="4046277817"/>
                  </a:ext>
                </a:extLst>
              </a:tr>
              <a:tr h="79250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Create a separate beginner resistance area with selected machines and clear instructions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Increases perceived competence and reduces fear of doing movements incorrectly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extLst>
                  <a:ext uri="{0D108BD9-81ED-4DB2-BD59-A6C34878D82A}">
                    <a16:rowId xmlns:a16="http://schemas.microsoft.com/office/drawing/2014/main" val="793998410"/>
                  </a:ext>
                </a:extLst>
              </a:tr>
              <a:tr h="79250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Move cardio equipment away from the entrance and mirror wall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Reduces perceived observation and social physique anxiety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extLst>
                  <a:ext uri="{0D108BD9-81ED-4DB2-BD59-A6C34878D82A}">
                    <a16:rowId xmlns:a16="http://schemas.microsoft.com/office/drawing/2014/main" val="391546536"/>
                  </a:ext>
                </a:extLst>
              </a:tr>
              <a:tr h="49523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Add a quiet stretching and recovery area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Increases autonomy, control, and comfort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extLst>
                  <a:ext uri="{0D108BD9-81ED-4DB2-BD59-A6C34878D82A}">
                    <a16:rowId xmlns:a16="http://schemas.microsoft.com/office/drawing/2014/main" val="3101558186"/>
                  </a:ext>
                </a:extLst>
              </a:tr>
              <a:tr h="79250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Use wide walkways and visible signage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Reduces crowding, confusion, and environmental stress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extLst>
                  <a:ext uri="{0D108BD9-81ED-4DB2-BD59-A6C34878D82A}">
                    <a16:rowId xmlns:a16="http://schemas.microsoft.com/office/drawing/2014/main" val="2864047087"/>
                  </a:ext>
                </a:extLst>
              </a:tr>
              <a:tr h="79250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Display inclusive imagery and non-appearance-based messaging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Signals belonging and avoids reinforcing narrow body ideals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extLst>
                  <a:ext uri="{0D108BD9-81ED-4DB2-BD59-A6C34878D82A}">
                    <a16:rowId xmlns:a16="http://schemas.microsoft.com/office/drawing/2014/main" val="2154719246"/>
                  </a:ext>
                </a:extLst>
              </a:tr>
              <a:tr h="79250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Provide adjustable seats, resistance levels, and alternative equipment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000">
                          <a:effectLst/>
                        </a:rPr>
                        <a:t>Supports autonomy and accommodates different abilities and body sizes</a:t>
                      </a:r>
                      <a:endParaRPr lang="en-GB" sz="20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207" marR="80207" marT="80207" marB="80207" anchor="ctr"/>
                </a:tc>
                <a:extLst>
                  <a:ext uri="{0D108BD9-81ED-4DB2-BD59-A6C34878D82A}">
                    <a16:rowId xmlns:a16="http://schemas.microsoft.com/office/drawing/2014/main" val="38138359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1557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C86B6-CD19-C37F-2C7C-2C06E1EDC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A potential unintended consequence… </a:t>
            </a: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BA975-AE10-897F-BAF9-96133372D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Separating beginners could unintentionally label them as “less capable.” </a:t>
            </a:r>
          </a:p>
          <a:p>
            <a:r>
              <a:rPr lang="en-GB" sz="2600"/>
              <a:t>How could this area be framed to avoid this?</a:t>
            </a:r>
          </a:p>
          <a:p>
            <a:pPr marL="0" indent="0">
              <a:buNone/>
            </a:pPr>
            <a:endParaRPr lang="en-GB" sz="2600"/>
          </a:p>
          <a:p>
            <a:r>
              <a:rPr lang="en-GB" sz="2600"/>
              <a:t>Technique and confidence zone rather than a beginner-only space.</a:t>
            </a:r>
          </a:p>
          <a:p>
            <a:endParaRPr lang="en-GB" sz="2600"/>
          </a:p>
          <a:p>
            <a:r>
              <a:rPr lang="en-GB" sz="2600"/>
              <a:t>Physical activity leaders and behaviour change: </a:t>
            </a:r>
            <a:r>
              <a:rPr lang="en-GB" sz="2600">
                <a:hlinkClick r:id="rId2"/>
              </a:rPr>
              <a:t>https://link.springer.com/article/10.1186/s40798-022-00423-0</a:t>
            </a: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912770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Task 3: Mirror debate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234440"/>
            <a:ext cx="11064240" cy="45807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Split into two groups:</a:t>
            </a:r>
          </a:p>
          <a:p>
            <a:pPr lvl="1">
              <a:spcAft>
                <a:spcPts val="800"/>
              </a:spcAft>
            </a:pPr>
            <a:r>
              <a:rPr lang="en-GB" sz="1700" b="0" dirty="0">
                <a:solidFill>
                  <a:srgbClr val="0F2B46"/>
                </a:solidFill>
              </a:rPr>
              <a:t>Arguments </a:t>
            </a:r>
            <a:r>
              <a:rPr lang="en-GB" sz="1700" dirty="0">
                <a:solidFill>
                  <a:srgbClr val="0F2B46"/>
                </a:solidFill>
              </a:rPr>
              <a:t>f</a:t>
            </a:r>
            <a:r>
              <a:rPr sz="1700" b="0" dirty="0">
                <a:solidFill>
                  <a:srgbClr val="0F2B46"/>
                </a:solidFill>
              </a:rPr>
              <a:t>or mirrors</a:t>
            </a:r>
            <a:r>
              <a:rPr lang="en-GB" sz="1700" b="0" dirty="0">
                <a:solidFill>
                  <a:srgbClr val="0F2B46"/>
                </a:solidFill>
              </a:rPr>
              <a:t> in gyms</a:t>
            </a:r>
            <a:r>
              <a:rPr sz="1700" b="0" dirty="0">
                <a:solidFill>
                  <a:srgbClr val="0F2B46"/>
                </a:solidFill>
              </a:rPr>
              <a:t>:</a:t>
            </a:r>
          </a:p>
          <a:p>
            <a:pPr lvl="1">
              <a:spcAft>
                <a:spcPts val="800"/>
              </a:spcAft>
            </a:pPr>
            <a:r>
              <a:rPr lang="en-GB" sz="1700" b="0" dirty="0">
                <a:solidFill>
                  <a:srgbClr val="0F2B46"/>
                </a:solidFill>
              </a:rPr>
              <a:t>Arguments </a:t>
            </a:r>
            <a:r>
              <a:rPr lang="en-GB" sz="1700" dirty="0">
                <a:solidFill>
                  <a:srgbClr val="0F2B46"/>
                </a:solidFill>
              </a:rPr>
              <a:t>a</a:t>
            </a:r>
            <a:r>
              <a:rPr sz="1700" b="0" dirty="0" err="1">
                <a:solidFill>
                  <a:srgbClr val="0F2B46"/>
                </a:solidFill>
              </a:rPr>
              <a:t>gainst</a:t>
            </a:r>
            <a:r>
              <a:rPr sz="1700" b="0" dirty="0">
                <a:solidFill>
                  <a:srgbClr val="0F2B46"/>
                </a:solidFill>
              </a:rPr>
              <a:t> mirrors</a:t>
            </a:r>
            <a:r>
              <a:rPr lang="en-GB" sz="1700" b="0" dirty="0">
                <a:solidFill>
                  <a:srgbClr val="0F2B46"/>
                </a:solidFill>
              </a:rPr>
              <a:t> in gyms</a:t>
            </a:r>
            <a:r>
              <a:rPr sz="1700" b="0" dirty="0">
                <a:solidFill>
                  <a:srgbClr val="0F2B46"/>
                </a:solidFill>
              </a:rPr>
              <a:t>:</a:t>
            </a:r>
          </a:p>
          <a:p>
            <a:pPr>
              <a:spcAft>
                <a:spcPts val="800"/>
              </a:spcAft>
            </a:pPr>
            <a:r>
              <a:rPr lang="en-GB" sz="2000" b="1" dirty="0">
                <a:solidFill>
                  <a:srgbClr val="444444"/>
                </a:solidFill>
              </a:rPr>
              <a:t>Consider</a:t>
            </a:r>
            <a:r>
              <a:rPr sz="2000" b="1" dirty="0">
                <a:solidFill>
                  <a:srgbClr val="444444"/>
                </a:solidFill>
              </a:rPr>
              <a:t>: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One psychological mechanism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One piece of published evidence</a:t>
            </a:r>
            <a:endParaRPr lang="en-GB" sz="1700" b="0" dirty="0">
              <a:solidFill>
                <a:srgbClr val="0F2B46"/>
              </a:solidFill>
            </a:endParaRPr>
          </a:p>
          <a:p>
            <a:pPr>
              <a:spcAft>
                <a:spcPts val="800"/>
              </a:spcAft>
            </a:pPr>
            <a:endParaRPr lang="en-GB" sz="1700" dirty="0">
              <a:solidFill>
                <a:srgbClr val="0F2B46"/>
              </a:solidFill>
            </a:endParaRPr>
          </a:p>
          <a:p>
            <a:pPr>
              <a:spcAft>
                <a:spcPts val="800"/>
              </a:spcAft>
            </a:pPr>
            <a:r>
              <a:rPr lang="en-GB" sz="2000" b="1" dirty="0">
                <a:solidFill>
                  <a:srgbClr val="444444"/>
                </a:solidFill>
              </a:rPr>
              <a:t>Decide o</a:t>
            </a:r>
            <a:r>
              <a:rPr sz="2000" b="1" dirty="0">
                <a:solidFill>
                  <a:srgbClr val="444444"/>
                </a:solidFill>
              </a:rPr>
              <a:t>n a practical gym policy for mirror placement.</a:t>
            </a:r>
          </a:p>
          <a:p>
            <a:pPr>
              <a:spcAft>
                <a:spcPts val="800"/>
              </a:spcAft>
            </a:pPr>
            <a:endParaRPr lang="en-GB" sz="2000" b="1" dirty="0">
              <a:solidFill>
                <a:srgbClr val="444444"/>
              </a:solidFill>
            </a:endParaRPr>
          </a:p>
          <a:p>
            <a:pPr marL="342900" indent="-342900">
              <a:spcAft>
                <a:spcPts val="800"/>
              </a:spcAft>
              <a:buFont typeface="Arial"/>
              <a:buChar char="•"/>
            </a:pPr>
            <a:r>
              <a:rPr lang="en-GB" sz="2000" dirty="0"/>
              <a:t>Exercise environment, gender, mood and exertion: </a:t>
            </a:r>
            <a:r>
              <a:rPr lang="en-GB" sz="2000" dirty="0">
                <a:hlinkClick r:id="rId3"/>
              </a:rPr>
              <a:t>https://pmc.ncbi.nlm.nih.gov/articles/PMC4831862/pmc.ncbi.nlm.nih</a:t>
            </a:r>
            <a:endParaRPr lang="en-GB" sz="2000" dirty="0"/>
          </a:p>
          <a:p>
            <a:pPr>
              <a:spcAft>
                <a:spcPts val="800"/>
              </a:spcAft>
            </a:pPr>
            <a:endParaRPr sz="2000" b="1" dirty="0">
              <a:solidFill>
                <a:srgbClr val="444444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67D2D0-C674-994C-EC90-5419F1B73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8CF5451-306C-9F3E-FAF7-72A2792394F5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E32A5A3-C15B-9D58-043F-DA56D71DEA68}"/>
              </a:ext>
            </a:extLst>
          </p:cNvPr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Task 3: Mirror debate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C78DDD-733B-E2C5-0FE9-C21707994B52}"/>
              </a:ext>
            </a:extLst>
          </p:cNvPr>
          <p:cNvSpPr txBox="1"/>
          <p:nvPr/>
        </p:nvSpPr>
        <p:spPr>
          <a:xfrm>
            <a:off x="548640" y="1234440"/>
            <a:ext cx="11064240" cy="30880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spcAft>
                <a:spcPts val="800"/>
              </a:spcAft>
            </a:pPr>
            <a:r>
              <a:rPr lang="en-GB" sz="1700" b="0" dirty="0">
                <a:solidFill>
                  <a:srgbClr val="0F2B46"/>
                </a:solidFill>
              </a:rPr>
              <a:t>Arguments </a:t>
            </a:r>
            <a:r>
              <a:rPr lang="en-GB" sz="1700" dirty="0">
                <a:solidFill>
                  <a:srgbClr val="0F2B46"/>
                </a:solidFill>
              </a:rPr>
              <a:t>f</a:t>
            </a:r>
            <a:r>
              <a:rPr sz="1700" b="0" dirty="0">
                <a:solidFill>
                  <a:srgbClr val="0F2B46"/>
                </a:solidFill>
              </a:rPr>
              <a:t>or mirrors</a:t>
            </a:r>
            <a:r>
              <a:rPr lang="en-GB" sz="1700" b="0" dirty="0">
                <a:solidFill>
                  <a:srgbClr val="0F2B46"/>
                </a:solidFill>
              </a:rPr>
              <a:t> in gyms</a:t>
            </a:r>
            <a:r>
              <a:rPr sz="1700" b="0" dirty="0">
                <a:solidFill>
                  <a:srgbClr val="0F2B46"/>
                </a:solidFill>
              </a:rPr>
              <a:t>: safety, technique, feedback and performance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Against mirrors: self-consciousness, body image and avoidance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Each side must </a:t>
            </a:r>
            <a:r>
              <a:rPr lang="en-GB" sz="2000" b="1" dirty="0">
                <a:solidFill>
                  <a:srgbClr val="444444"/>
                </a:solidFill>
              </a:rPr>
              <a:t>consider</a:t>
            </a:r>
            <a:r>
              <a:rPr sz="2000" b="1" dirty="0">
                <a:solidFill>
                  <a:srgbClr val="444444"/>
                </a:solidFill>
              </a:rPr>
              <a:t>: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One psychological mechanism</a:t>
            </a:r>
            <a:r>
              <a:rPr lang="en-GB" sz="1700" b="0" dirty="0">
                <a:solidFill>
                  <a:srgbClr val="0F2B46"/>
                </a:solidFill>
              </a:rPr>
              <a:t> (how do they affect aspects such as confidence / motivation)</a:t>
            </a:r>
            <a:endParaRPr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One piece of published evidence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Then </a:t>
            </a:r>
            <a:r>
              <a:rPr lang="en-GB" sz="2000" b="1" dirty="0">
                <a:solidFill>
                  <a:srgbClr val="444444"/>
                </a:solidFill>
              </a:rPr>
              <a:t>decide</a:t>
            </a:r>
            <a:r>
              <a:rPr sz="2000" b="1" dirty="0">
                <a:solidFill>
                  <a:srgbClr val="444444"/>
                </a:solidFill>
              </a:rPr>
              <a:t> on a practical gym policy for mirror placement.</a:t>
            </a: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endParaRPr sz="2000" b="1" dirty="0">
              <a:solidFill>
                <a:srgbClr val="44444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6912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75C079-11CC-7E40-58C7-10FD50F49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Issues…mirrors</a:t>
            </a:r>
          </a:p>
        </p:txBody>
      </p:sp>
      <p:pic>
        <p:nvPicPr>
          <p:cNvPr id="5" name="Picture 4" descr="A closeup of door handles of glass building doors">
            <a:extLst>
              <a:ext uri="{FF2B5EF4-FFF2-40B4-BE49-F238E27FC236}">
                <a16:creationId xmlns:a16="http://schemas.microsoft.com/office/drawing/2014/main" id="{873E7D11-5963-F95D-D806-511CA50F0E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46" r="5721" b="3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706CE-274D-6625-F92E-EAC3F8CE4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8938" y="135925"/>
            <a:ext cx="7203146" cy="6573794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Reasons for mirrors</a:t>
            </a:r>
            <a:endParaRPr lang="en-GB" sz="2000" dirty="0"/>
          </a:p>
          <a:p>
            <a:r>
              <a:rPr lang="en-GB" sz="2000" dirty="0"/>
              <a:t>Mirrors can provide immediate visual feedback, helping people check posture, alignment, range of motion, and safety during resistance training. </a:t>
            </a:r>
          </a:p>
          <a:p>
            <a:r>
              <a:rPr lang="en-GB" sz="2000" dirty="0"/>
              <a:t>They may therefore support competence and reduce injury risk, particularly when learning a new lift.</a:t>
            </a:r>
          </a:p>
          <a:p>
            <a:pPr marL="0" indent="0">
              <a:buNone/>
            </a:pPr>
            <a:r>
              <a:rPr lang="en-GB" sz="2000" b="1" dirty="0"/>
              <a:t>Against mirrors</a:t>
            </a:r>
            <a:endParaRPr lang="en-GB" sz="2000" dirty="0"/>
          </a:p>
          <a:p>
            <a:r>
              <a:rPr lang="en-GB" sz="2000" dirty="0"/>
              <a:t>Mirrors can increase self-focus and body evaluation. </a:t>
            </a:r>
          </a:p>
          <a:p>
            <a:r>
              <a:rPr lang="en-GB" sz="2000" dirty="0"/>
              <a:t>Research (Plante et al., 2014)  found that women reported the greatest post-exercise tension when exercising in front of a mirror with posters of idealised fit bodies, whereas men reported greatest tension in the mirror-only condition. </a:t>
            </a:r>
          </a:p>
          <a:p>
            <a:r>
              <a:rPr lang="en-GB" sz="2000" dirty="0"/>
              <a:t>The same study also found that participants cycled faster in the mirror-and-posters condition, showing that environmental cues can affect both psychological responses and exertion.</a:t>
            </a:r>
          </a:p>
          <a:p>
            <a:pPr marL="0" indent="0">
              <a:buNone/>
            </a:pPr>
            <a:endParaRPr lang="en-GB" sz="2000" dirty="0">
              <a:hlinkClick r:id="rId3"/>
            </a:endParaRPr>
          </a:p>
          <a:p>
            <a:pPr marL="0" indent="0">
              <a:buNone/>
            </a:pPr>
            <a:r>
              <a:rPr lang="en-GB" sz="2000" b="1" dirty="0"/>
              <a:t>Balanced strategy - </a:t>
            </a:r>
            <a:r>
              <a:rPr lang="en-GB" sz="2000" dirty="0"/>
              <a:t>Recommend selective use: </a:t>
            </a:r>
          </a:p>
          <a:p>
            <a:r>
              <a:rPr lang="en-GB" sz="2000" dirty="0"/>
              <a:t>mirrors in supervised lifting or technique areas, </a:t>
            </a:r>
          </a:p>
          <a:p>
            <a:r>
              <a:rPr lang="en-GB" sz="2000" dirty="0"/>
              <a:t>not necessarily in beginner cardio zones; </a:t>
            </a:r>
          </a:p>
          <a:p>
            <a:r>
              <a:rPr lang="en-GB" sz="2000" dirty="0"/>
              <a:t>avoid pairing mirrors with idealised body imagery</a:t>
            </a:r>
          </a:p>
          <a:p>
            <a:pPr marL="0" indent="0">
              <a:buNone/>
            </a:pPr>
            <a:endParaRPr lang="en-US" sz="13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411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Mirrors: benefits and risks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234440"/>
            <a:ext cx="11064240" cy="35804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Mirrors can support technique, safety and feedback.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They may also increase self-objectification, body concerns and self-consciousness.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Research suggests mirror exposure can reduce women’s exercise self-efficacy relative to men.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Effects depend on gender, exercise history, fitness, social physique anxiety and physical self-efficacy.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Mirrors paired with </a:t>
            </a:r>
            <a:r>
              <a:rPr sz="2000" b="1" dirty="0" err="1">
                <a:solidFill>
                  <a:srgbClr val="444444"/>
                </a:solidFill>
              </a:rPr>
              <a:t>idealised</a:t>
            </a:r>
            <a:r>
              <a:rPr sz="2000" b="1" dirty="0">
                <a:solidFill>
                  <a:srgbClr val="444444"/>
                </a:solidFill>
              </a:rPr>
              <a:t> fitness imagery may affect mood and perceived exertion.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Use mirrors selectively, particularly in technique-focused areas.</a:t>
            </a: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r>
              <a:rPr lang="en-GB" sz="2000" b="1" dirty="0">
                <a:solidFill>
                  <a:srgbClr val="444444"/>
                </a:solidFill>
              </a:rPr>
              <a:t>Not all good or all bad!!</a:t>
            </a:r>
            <a:endParaRPr sz="2000" b="1" dirty="0">
              <a:solidFill>
                <a:srgbClr val="444444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Social aspects of indoor exercise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234440"/>
            <a:ext cx="11064240" cy="4319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Other people can motivate, distract, intimidate or support exercisers.</a:t>
            </a: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endParaRPr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Social facilitation: performance changes in the presence of co-actors or an audience.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Effects depend on task type, skill level, evaluation potential and pressure.</a:t>
            </a: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endParaRPr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Important processes: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Co-action and audience effects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Competition and social comparison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Group cohesion and belonging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Social support and encouragement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Task 4: Designing the social environment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234440"/>
            <a:ext cx="11064240" cy="38625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Choose one setting: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Beginner spin class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University strength-training induction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Cardiac rehabilitation gym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Women-only gym session</a:t>
            </a:r>
            <a:endParaRPr lang="en-GB"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endParaRPr sz="1700" b="0" dirty="0">
              <a:solidFill>
                <a:srgbClr val="0F2B46"/>
              </a:solidFill>
            </a:endParaRP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Propose two strategies to increase belonging and relatedness.</a:t>
            </a:r>
          </a:p>
          <a:p>
            <a:pPr>
              <a:spcAft>
                <a:spcPts val="800"/>
              </a:spcAft>
            </a:pP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r>
              <a:rPr lang="en-GB" sz="2000" b="1" dirty="0">
                <a:solidFill>
                  <a:srgbClr val="444444"/>
                </a:solidFill>
              </a:rPr>
              <a:t>Aspects to consider…</a:t>
            </a:r>
            <a:r>
              <a:rPr sz="2000" b="1" dirty="0">
                <a:solidFill>
                  <a:srgbClr val="444444"/>
                </a:solidFill>
              </a:rPr>
              <a:t> instructor language, grouping and feedback</a:t>
            </a:r>
            <a:r>
              <a:rPr lang="en-GB" sz="2000" b="1" dirty="0">
                <a:solidFill>
                  <a:srgbClr val="444444"/>
                </a:solidFill>
              </a:rPr>
              <a:t> provided to clients</a:t>
            </a:r>
            <a:r>
              <a:rPr sz="2000" b="1" dirty="0">
                <a:solidFill>
                  <a:srgbClr val="444444"/>
                </a:solidFill>
              </a:rPr>
              <a:t>.</a:t>
            </a:r>
          </a:p>
          <a:p>
            <a:pPr>
              <a:spcAft>
                <a:spcPts val="800"/>
              </a:spcAft>
            </a:pPr>
            <a:endParaRPr sz="2000" b="1" dirty="0">
              <a:solidFill>
                <a:srgbClr val="444444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929D4-C0FA-E404-0DB4-6438239B0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Designing the social environment – e.g. beginner spin class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541EB-03AF-4956-BC26-B2DB5117D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/>
              <a:t>Social facilitation risks may be:</a:t>
            </a:r>
          </a:p>
          <a:p>
            <a:pPr lvl="0"/>
            <a:r>
              <a:rPr lang="en-GB" sz="1600"/>
              <a:t>New participants may compare themselves with fitter or more experienced group members and feel inadequate.</a:t>
            </a:r>
          </a:p>
          <a:p>
            <a:pPr lvl="0"/>
            <a:r>
              <a:rPr lang="en-GB" sz="1600"/>
              <a:t>Public performance displays, rankings, or instructor comments such as “keep up” may increase evaluation anxiety.</a:t>
            </a:r>
          </a:p>
          <a:p>
            <a:pPr lvl="0"/>
            <a:endParaRPr lang="en-GB" sz="1600"/>
          </a:p>
          <a:p>
            <a:pPr marL="0" indent="0">
              <a:buNone/>
            </a:pPr>
            <a:r>
              <a:rPr lang="en-GB" sz="1600"/>
              <a:t>Strategies to increase belonging are:</a:t>
            </a:r>
          </a:p>
          <a:p>
            <a:pPr lvl="0"/>
            <a:r>
              <a:rPr lang="en-GB" sz="1600"/>
              <a:t>Use inclusive language: “Choose the resistance that challenges you.”</a:t>
            </a:r>
          </a:p>
          <a:p>
            <a:pPr lvl="0"/>
            <a:r>
              <a:rPr lang="en-GB" sz="1600"/>
              <a:t>Use partner or small-group checkpoints, where participants encourage one another rather than compete.</a:t>
            </a:r>
          </a:p>
          <a:p>
            <a:endParaRPr lang="en-GB" sz="1600"/>
          </a:p>
          <a:p>
            <a:pPr marL="0" indent="0">
              <a:buNone/>
            </a:pPr>
            <a:r>
              <a:rPr lang="en-GB" sz="1600"/>
              <a:t>To support competence, autonomy, and relatedness.</a:t>
            </a:r>
          </a:p>
          <a:p>
            <a:pPr marL="0" indent="0">
              <a:buNone/>
            </a:pPr>
            <a:r>
              <a:rPr lang="en-GB" sz="1600"/>
              <a:t>The instructor should:</a:t>
            </a:r>
          </a:p>
          <a:p>
            <a:r>
              <a:rPr lang="en-GB" sz="1600"/>
              <a:t> give mastery-oriented feedback, </a:t>
            </a:r>
          </a:p>
          <a:p>
            <a:r>
              <a:rPr lang="en-GB" sz="1600"/>
              <a:t>welcome newcomers by name, </a:t>
            </a:r>
          </a:p>
          <a:p>
            <a:r>
              <a:rPr lang="en-GB" sz="1600"/>
              <a:t>demonstrate modifications, </a:t>
            </a:r>
          </a:p>
          <a:p>
            <a:r>
              <a:rPr lang="en-GB" sz="1600"/>
              <a:t>avoid appearance-based praise. </a:t>
            </a:r>
          </a:p>
          <a:p>
            <a:pPr marL="0" indent="0">
              <a:buNone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0155261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65E71-AED4-C003-6E55-6DEC0A635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/>
              <a:t>The original social facilitation study…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DDA389-2FB4-3C59-E598-85FDBD0BA7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16" r="14494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E5F500-9CDB-5703-9ABB-F134111F16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3302905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822588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Exercise leader behaviour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234440"/>
            <a:ext cx="11064240" cy="41190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Leaders shape motivation, confidence, effort, enjoyment and return intentions.</a:t>
            </a:r>
          </a:p>
          <a:p>
            <a:pPr>
              <a:spcAft>
                <a:spcPts val="800"/>
              </a:spcAft>
            </a:pP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Effective </a:t>
            </a:r>
            <a:r>
              <a:rPr sz="2000" b="1" dirty="0" err="1">
                <a:solidFill>
                  <a:srgbClr val="444444"/>
                </a:solidFill>
              </a:rPr>
              <a:t>behaviours</a:t>
            </a:r>
            <a:r>
              <a:rPr sz="2000" b="1" dirty="0">
                <a:solidFill>
                  <a:srgbClr val="444444"/>
                </a:solidFill>
              </a:rPr>
              <a:t>: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Use clear, cue-based instruction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Give mastery-oriented feedback: progress, learning and effort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Provide safe choices and modifications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Welcome newcomers and include quieter participants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Avoid public comparison, humiliation or appearance-based comments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Create a mastery climate rather than a ranking climate</a:t>
            </a:r>
            <a:endParaRPr lang="en-GB"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endParaRPr lang="en-GB" sz="170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r>
              <a:rPr lang="en-GB" sz="1600" dirty="0"/>
              <a:t>Exercise leaders and identity leadership: </a:t>
            </a:r>
            <a:r>
              <a:rPr lang="en-GB" sz="1600" dirty="0">
                <a:hlinkClick r:id="rId3"/>
              </a:rPr>
              <a:t>https://www.tandfonline.com/doi/full/10.1080/1612197X.2025.2531838</a:t>
            </a:r>
            <a:endParaRPr sz="1700" b="0" dirty="0">
              <a:solidFill>
                <a:srgbClr val="0F2B46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 dirty="0">
                <a:solidFill>
                  <a:srgbClr val="FFFFFF"/>
                </a:solidFill>
              </a:rPr>
              <a:t>Exercise leader attire</a:t>
            </a:r>
            <a:r>
              <a:rPr lang="en-GB" sz="3000" b="1" dirty="0">
                <a:solidFill>
                  <a:srgbClr val="FFFFFF"/>
                </a:solidFill>
              </a:rPr>
              <a:t> – Is there a ‘right’ instructor outfit?</a:t>
            </a:r>
            <a:endParaRPr sz="3000" b="1" dirty="0">
              <a:solidFill>
                <a:srgbClr val="FFFFFF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63727" y="1300430"/>
            <a:ext cx="11064240" cy="4498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Attire communicates professionalism, credibility, approachability and group identity.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Consider:</a:t>
            </a:r>
            <a:endParaRPr lang="en-GB" sz="2000" b="1" dirty="0">
              <a:solidFill>
                <a:srgbClr val="444444"/>
              </a:solidFill>
            </a:endParaRPr>
          </a:p>
          <a:p>
            <a:pPr>
              <a:spcAft>
                <a:spcPts val="800"/>
              </a:spcAft>
            </a:pPr>
            <a:endParaRPr sz="2000" b="1" dirty="0">
              <a:solidFill>
                <a:srgbClr val="444444"/>
              </a:solidFill>
            </a:endParaRP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Function: clothing must permit safe demonstration and movement</a:t>
            </a:r>
            <a:endParaRPr lang="en-GB"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endParaRPr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Credibility: neat, appropriate clothing may enhance professionalism</a:t>
            </a:r>
            <a:endParaRPr lang="en-GB"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endParaRPr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Inclusivity: avoid messaging that implies only one body type belongs</a:t>
            </a:r>
            <a:endParaRPr lang="en-GB"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endParaRPr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Cultural sensitivity: respect modesty, religious dress and diverse populations</a:t>
            </a:r>
            <a:endParaRPr lang="en-GB"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endParaRPr sz="1700" b="0" dirty="0">
              <a:solidFill>
                <a:srgbClr val="0F2B46"/>
              </a:solidFill>
            </a:endParaRP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Context</a:t>
            </a:r>
            <a:r>
              <a:rPr lang="en-GB" sz="1700" b="0" dirty="0">
                <a:solidFill>
                  <a:srgbClr val="0F2B46"/>
                </a:solidFill>
              </a:rPr>
              <a:t> matters</a:t>
            </a:r>
            <a:r>
              <a:rPr sz="1700" b="0" dirty="0">
                <a:solidFill>
                  <a:srgbClr val="0F2B46"/>
                </a:solidFill>
              </a:rPr>
              <a:t>: rehabilitation, community class, elite gym and outdoor settings differ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Other indoor environmental factors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234440"/>
            <a:ext cx="1106424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Lighting: </a:t>
            </a:r>
            <a:r>
              <a:rPr sz="2000" dirty="0">
                <a:solidFill>
                  <a:srgbClr val="444444"/>
                </a:solidFill>
              </a:rPr>
              <a:t>affects alertness, mood and perceived safety.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Music: </a:t>
            </a:r>
            <a:r>
              <a:rPr sz="2000" dirty="0">
                <a:solidFill>
                  <a:srgbClr val="444444"/>
                </a:solidFill>
              </a:rPr>
              <a:t>can improve affect, effort and time perception.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Temperature and air quality: </a:t>
            </a:r>
            <a:r>
              <a:rPr sz="2000" dirty="0">
                <a:solidFill>
                  <a:srgbClr val="444444"/>
                </a:solidFill>
              </a:rPr>
              <a:t>influence comfort and perceived exertion.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Crowding: </a:t>
            </a:r>
            <a:r>
              <a:rPr sz="2000" dirty="0">
                <a:solidFill>
                  <a:srgbClr val="444444"/>
                </a:solidFill>
              </a:rPr>
              <a:t>can increase stress and reduce perceived control.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Cleanliness: </a:t>
            </a:r>
            <a:r>
              <a:rPr sz="2000" dirty="0">
                <a:solidFill>
                  <a:srgbClr val="444444"/>
                </a:solidFill>
              </a:rPr>
              <a:t>signals care, safety and respect.</a:t>
            </a:r>
          </a:p>
          <a:p>
            <a:pPr>
              <a:spcAft>
                <a:spcPts val="800"/>
              </a:spcAft>
            </a:pPr>
            <a:r>
              <a:rPr sz="2000" b="1" dirty="0" err="1">
                <a:solidFill>
                  <a:srgbClr val="444444"/>
                </a:solidFill>
              </a:rPr>
              <a:t>Colour</a:t>
            </a:r>
            <a:r>
              <a:rPr sz="2000" b="1" dirty="0">
                <a:solidFill>
                  <a:srgbClr val="444444"/>
                </a:solidFill>
              </a:rPr>
              <a:t> and décor: </a:t>
            </a:r>
            <a:r>
              <a:rPr lang="en-GB" sz="2000" dirty="0">
                <a:solidFill>
                  <a:srgbClr val="444444"/>
                </a:solidFill>
              </a:rPr>
              <a:t>can </a:t>
            </a:r>
            <a:r>
              <a:rPr sz="2000" dirty="0">
                <a:solidFill>
                  <a:srgbClr val="444444"/>
                </a:solidFill>
              </a:rPr>
              <a:t>influence mood.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Noise: </a:t>
            </a:r>
            <a:r>
              <a:rPr sz="2000" dirty="0">
                <a:solidFill>
                  <a:srgbClr val="444444"/>
                </a:solidFill>
              </a:rPr>
              <a:t>can raise stress or interfere with instruction.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 dirty="0">
                <a:solidFill>
                  <a:srgbClr val="FFFFFF"/>
                </a:solidFill>
              </a:rPr>
              <a:t>Task </a:t>
            </a:r>
            <a:r>
              <a:rPr lang="en-GB" sz="3000" b="1" dirty="0">
                <a:solidFill>
                  <a:srgbClr val="FFFFFF"/>
                </a:solidFill>
              </a:rPr>
              <a:t>5</a:t>
            </a:r>
            <a:r>
              <a:rPr sz="3000" b="1" dirty="0">
                <a:solidFill>
                  <a:srgbClr val="FFFFFF"/>
                </a:solidFill>
              </a:rPr>
              <a:t>: Environmental stress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234440"/>
            <a:ext cx="11064240" cy="1949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en-GB" sz="2000" b="1" dirty="0">
                <a:solidFill>
                  <a:srgbClr val="444444"/>
                </a:solidFill>
              </a:rPr>
              <a:t>For the following</a:t>
            </a:r>
            <a:r>
              <a:rPr sz="2000" b="1" dirty="0">
                <a:solidFill>
                  <a:srgbClr val="444444"/>
                </a:solidFill>
              </a:rPr>
              <a:t> stressors in a gym</a:t>
            </a:r>
            <a:r>
              <a:rPr lang="en-GB" sz="2000" b="1" dirty="0">
                <a:solidFill>
                  <a:srgbClr val="444444"/>
                </a:solidFill>
              </a:rPr>
              <a:t>, </a:t>
            </a:r>
            <a:r>
              <a:rPr sz="2000" b="1" dirty="0">
                <a:solidFill>
                  <a:srgbClr val="444444"/>
                </a:solidFill>
              </a:rPr>
              <a:t>propose: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One low-cost change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One higher-cost change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Consider users with different confidence levels, body sizes, ages and access needs.</a:t>
            </a:r>
          </a:p>
          <a:p>
            <a:pPr>
              <a:spcAft>
                <a:spcPts val="800"/>
              </a:spcAft>
            </a:pPr>
            <a:endParaRPr sz="2000" b="1" dirty="0">
              <a:solidFill>
                <a:srgbClr val="444444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944A696-FA48-A1F6-CCD9-412A511AF7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2152273"/>
              </p:ext>
            </p:extLst>
          </p:nvPr>
        </p:nvGraphicFramePr>
        <p:xfrm>
          <a:off x="741403" y="3076139"/>
          <a:ext cx="10058403" cy="30621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52801">
                  <a:extLst>
                    <a:ext uri="{9D8B030D-6E8A-4147-A177-3AD203B41FA5}">
                      <a16:colId xmlns:a16="http://schemas.microsoft.com/office/drawing/2014/main" val="3265588160"/>
                    </a:ext>
                  </a:extLst>
                </a:gridCol>
                <a:gridCol w="3352801">
                  <a:extLst>
                    <a:ext uri="{9D8B030D-6E8A-4147-A177-3AD203B41FA5}">
                      <a16:colId xmlns:a16="http://schemas.microsoft.com/office/drawing/2014/main" val="2543025987"/>
                    </a:ext>
                  </a:extLst>
                </a:gridCol>
                <a:gridCol w="3352801">
                  <a:extLst>
                    <a:ext uri="{9D8B030D-6E8A-4147-A177-3AD203B41FA5}">
                      <a16:colId xmlns:a16="http://schemas.microsoft.com/office/drawing/2014/main" val="690483456"/>
                    </a:ext>
                  </a:extLst>
                </a:gridCol>
              </a:tblGrid>
              <a:tr h="32164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b="1" dirty="0">
                          <a:effectLst/>
                        </a:rPr>
                        <a:t>Stressor</a:t>
                      </a:r>
                      <a:endParaRPr lang="en-GB" sz="1400" b="1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b="1" dirty="0">
                          <a:effectLst/>
                        </a:rPr>
                        <a:t>Low-cost change</a:t>
                      </a:r>
                      <a:endParaRPr lang="en-GB" sz="1400" b="1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b="1" dirty="0">
                          <a:effectLst/>
                        </a:rPr>
                        <a:t>Higher-cost change</a:t>
                      </a:r>
                      <a:endParaRPr lang="en-GB" sz="1400" b="1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extLst>
                  <a:ext uri="{0D108BD9-81ED-4DB2-BD59-A6C34878D82A}">
                    <a16:rowId xmlns:a16="http://schemas.microsoft.com/office/drawing/2014/main" val="1700243915"/>
                  </a:ext>
                </a:extLst>
              </a:tr>
              <a:tr h="73518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</a:rPr>
                        <a:t>Crowded peak-time gym</a:t>
                      </a: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extLst>
                  <a:ext uri="{0D108BD9-81ED-4DB2-BD59-A6C34878D82A}">
                    <a16:rowId xmlns:a16="http://schemas.microsoft.com/office/drawing/2014/main" val="4039558457"/>
                  </a:ext>
                </a:extLst>
              </a:tr>
              <a:tr h="73518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Loud music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extLst>
                  <a:ext uri="{0D108BD9-81ED-4DB2-BD59-A6C34878D82A}">
                    <a16:rowId xmlns:a16="http://schemas.microsoft.com/office/drawing/2014/main" val="1721856013"/>
                  </a:ext>
                </a:extLst>
              </a:tr>
              <a:tr h="52841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Mirror anxiety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extLst>
                  <a:ext uri="{0D108BD9-81ED-4DB2-BD59-A6C34878D82A}">
                    <a16:rowId xmlns:a16="http://schemas.microsoft.com/office/drawing/2014/main" val="2095152389"/>
                  </a:ext>
                </a:extLst>
              </a:tr>
              <a:tr h="73518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Intimidating free-weights area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extLst>
                  <a:ext uri="{0D108BD9-81ED-4DB2-BD59-A6C34878D82A}">
                    <a16:rowId xmlns:a16="http://schemas.microsoft.com/office/drawing/2014/main" val="311721787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2656BB-A222-A947-E10B-A9F7731E92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124F55F-BFBA-D88E-7579-ACBFF4DC4B72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52C2A0B-B06C-963E-8DB0-91739472A438}"/>
              </a:ext>
            </a:extLst>
          </p:cNvPr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sz="3000" b="1" dirty="0">
                <a:solidFill>
                  <a:srgbClr val="FFFFFF"/>
                </a:solidFill>
              </a:rPr>
              <a:t>Task </a:t>
            </a:r>
            <a:r>
              <a:rPr lang="en-GB" sz="3000" b="1" dirty="0">
                <a:solidFill>
                  <a:srgbClr val="FFFFFF"/>
                </a:solidFill>
              </a:rPr>
              <a:t>5</a:t>
            </a:r>
            <a:r>
              <a:rPr sz="3000" b="1" dirty="0">
                <a:solidFill>
                  <a:srgbClr val="FFFFFF"/>
                </a:solidFill>
              </a:rPr>
              <a:t>: Environmental stress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57B4F1-BCC8-9465-4105-1E545BD7ABBD}"/>
              </a:ext>
            </a:extLst>
          </p:cNvPr>
          <p:cNvSpPr txBox="1"/>
          <p:nvPr/>
        </p:nvSpPr>
        <p:spPr>
          <a:xfrm>
            <a:off x="548640" y="1234440"/>
            <a:ext cx="11064240" cy="1949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</a:pPr>
            <a:r>
              <a:rPr lang="en-GB" sz="2000" b="1" dirty="0">
                <a:solidFill>
                  <a:srgbClr val="444444"/>
                </a:solidFill>
              </a:rPr>
              <a:t>For the following</a:t>
            </a:r>
            <a:r>
              <a:rPr sz="2000" b="1" dirty="0">
                <a:solidFill>
                  <a:srgbClr val="444444"/>
                </a:solidFill>
              </a:rPr>
              <a:t> stressors in a gym</a:t>
            </a:r>
            <a:r>
              <a:rPr lang="en-GB" sz="2000" b="1" dirty="0">
                <a:solidFill>
                  <a:srgbClr val="444444"/>
                </a:solidFill>
              </a:rPr>
              <a:t>, </a:t>
            </a:r>
            <a:r>
              <a:rPr sz="2000" b="1" dirty="0">
                <a:solidFill>
                  <a:srgbClr val="444444"/>
                </a:solidFill>
              </a:rPr>
              <a:t>propose: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One low-cost change</a:t>
            </a:r>
          </a:p>
          <a:p>
            <a:pPr lvl="1">
              <a:spcAft>
                <a:spcPts val="800"/>
              </a:spcAft>
            </a:pPr>
            <a:r>
              <a:rPr sz="1700" b="0" dirty="0">
                <a:solidFill>
                  <a:srgbClr val="0F2B46"/>
                </a:solidFill>
              </a:rPr>
              <a:t>One higher-cost change</a:t>
            </a:r>
          </a:p>
          <a:p>
            <a:pPr>
              <a:spcAft>
                <a:spcPts val="800"/>
              </a:spcAft>
            </a:pPr>
            <a:r>
              <a:rPr sz="2000" b="1" dirty="0">
                <a:solidFill>
                  <a:srgbClr val="444444"/>
                </a:solidFill>
              </a:rPr>
              <a:t>Consider users with different confidence levels, body sizes, ages and access needs.</a:t>
            </a:r>
          </a:p>
          <a:p>
            <a:pPr>
              <a:spcAft>
                <a:spcPts val="800"/>
              </a:spcAft>
            </a:pPr>
            <a:endParaRPr sz="2000" b="1" dirty="0">
              <a:solidFill>
                <a:srgbClr val="444444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657405-17D4-28EE-6CE0-0BB03A59EFD9}"/>
              </a:ext>
            </a:extLst>
          </p:cNvPr>
          <p:cNvGraphicFramePr>
            <a:graphicFrameLocks noGrp="1"/>
          </p:cNvGraphicFramePr>
          <p:nvPr/>
        </p:nvGraphicFramePr>
        <p:xfrm>
          <a:off x="741403" y="3076139"/>
          <a:ext cx="10058403" cy="30753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52801">
                  <a:extLst>
                    <a:ext uri="{9D8B030D-6E8A-4147-A177-3AD203B41FA5}">
                      <a16:colId xmlns:a16="http://schemas.microsoft.com/office/drawing/2014/main" val="3265588160"/>
                    </a:ext>
                  </a:extLst>
                </a:gridCol>
                <a:gridCol w="3352801">
                  <a:extLst>
                    <a:ext uri="{9D8B030D-6E8A-4147-A177-3AD203B41FA5}">
                      <a16:colId xmlns:a16="http://schemas.microsoft.com/office/drawing/2014/main" val="2543025987"/>
                    </a:ext>
                  </a:extLst>
                </a:gridCol>
                <a:gridCol w="3352801">
                  <a:extLst>
                    <a:ext uri="{9D8B030D-6E8A-4147-A177-3AD203B41FA5}">
                      <a16:colId xmlns:a16="http://schemas.microsoft.com/office/drawing/2014/main" val="690483456"/>
                    </a:ext>
                  </a:extLst>
                </a:gridCol>
              </a:tblGrid>
              <a:tr h="32164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Stressor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Low-cost change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Higher-cost change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extLst>
                  <a:ext uri="{0D108BD9-81ED-4DB2-BD59-A6C34878D82A}">
                    <a16:rowId xmlns:a16="http://schemas.microsoft.com/office/drawing/2014/main" val="1700243915"/>
                  </a:ext>
                </a:extLst>
              </a:tr>
              <a:tr h="73518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Crowded peak-time gym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Publish quieter-session times and manage class capacity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Extend floor space or add equipment zones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extLst>
                  <a:ext uri="{0D108BD9-81ED-4DB2-BD59-A6C34878D82A}">
                    <a16:rowId xmlns:a16="http://schemas.microsoft.com/office/drawing/2014/main" val="4039558457"/>
                  </a:ext>
                </a:extLst>
              </a:tr>
              <a:tr h="73518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Loud music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Lower volume during inductions and rehabilitation sessions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</a:rPr>
                        <a:t>Install zoned audio systems</a:t>
                      </a: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extLst>
                  <a:ext uri="{0D108BD9-81ED-4DB2-BD59-A6C34878D82A}">
                    <a16:rowId xmlns:a16="http://schemas.microsoft.com/office/drawing/2014/main" val="1721856013"/>
                  </a:ext>
                </a:extLst>
              </a:tr>
              <a:tr h="52841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Mirror anxiety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Cover or reposition selected mirrors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Redesign studio layout with adjustable screening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extLst>
                  <a:ext uri="{0D108BD9-81ED-4DB2-BD59-A6C34878D82A}">
                    <a16:rowId xmlns:a16="http://schemas.microsoft.com/office/drawing/2014/main" val="2095152389"/>
                  </a:ext>
                </a:extLst>
              </a:tr>
              <a:tr h="73518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Intimidating free-weights area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</a:rPr>
                        <a:t>Add staff support and beginner-friendly instructions</a:t>
                      </a:r>
                      <a:endParaRPr lang="en-GB" sz="14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</a:rPr>
                        <a:t>Create a separate technique area with coaching support</a:t>
                      </a:r>
                      <a:endParaRPr lang="en-GB" sz="14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436" marR="57436" marT="57436" marB="57436" anchor="ctr"/>
                </a:tc>
                <a:extLst>
                  <a:ext uri="{0D108BD9-81ED-4DB2-BD59-A6C34878D82A}">
                    <a16:rowId xmlns:a16="http://schemas.microsoft.com/office/drawing/2014/main" val="31172178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50517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br>
              <a:rPr lang="en-GB" dirty="0"/>
            </a:br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0584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57200" tIns="137160" rtlCol="0" anchor="ctr"/>
          <a:lstStyle/>
          <a:p>
            <a:pPr algn="ctr"/>
            <a:r>
              <a:rPr lang="en-GB" sz="3000" b="1" dirty="0">
                <a:solidFill>
                  <a:srgbClr val="FFFFFF"/>
                </a:solidFill>
              </a:rPr>
              <a:t>Additional </a:t>
            </a:r>
            <a:r>
              <a:rPr sz="3000" b="1" dirty="0">
                <a:solidFill>
                  <a:srgbClr val="FFFFFF"/>
                </a:solidFill>
              </a:rPr>
              <a:t>Videos and podcasts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5712A87-1350-A7F0-773B-B024EEEB9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1924" y="4018735"/>
            <a:ext cx="8229600" cy="1143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528A5F-EAA7-4E8B-ED44-0E8254DE4C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Helping to start and maintain physical activity with Dr Stuart Biddle</a:t>
            </a:r>
          </a:p>
          <a:p>
            <a:r>
              <a:rPr lang="en-GB" dirty="0">
                <a:hlinkClick r:id="rId3"/>
              </a:rPr>
              <a:t>https://podcasts.apple.com/fr/podcast/helping-to-start-and-maintain-physical-activity-with/id1631457776?i=1000581239267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Prescribing Nature for Health | Nooshin Razani | </a:t>
            </a:r>
            <a:r>
              <a:rPr lang="en-GB" b="1" dirty="0" err="1"/>
              <a:t>TEDxNashville</a:t>
            </a:r>
            <a:endParaRPr lang="en-GB" dirty="0"/>
          </a:p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=0uk0QriYYws&amp;t=13s</a:t>
            </a:r>
            <a:br>
              <a:rPr lang="en-GB" dirty="0"/>
            </a:b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1353</TotalTime>
  <Words>1859</Words>
  <Application>Microsoft Macintosh PowerPoint</Application>
  <PresentationFormat>Widescreen</PresentationFormat>
  <Paragraphs>236</Paragraphs>
  <Slides>23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Aptos</vt:lpstr>
      <vt:lpstr>Aptos Display</vt:lpstr>
      <vt:lpstr>Arial</vt:lpstr>
      <vt:lpstr>Office Theme</vt:lpstr>
      <vt:lpstr>The Exercise Environment</vt:lpstr>
      <vt:lpstr>By the end of this lecture, you should be able to: </vt:lpstr>
      <vt:lpstr>PowerPoint Presentation</vt:lpstr>
      <vt:lpstr>Why the environment matters…</vt:lpstr>
      <vt:lpstr>PowerPoint Presentation</vt:lpstr>
      <vt:lpstr>Changes?</vt:lpstr>
      <vt:lpstr>PowerPoint Presentation</vt:lpstr>
      <vt:lpstr>PowerPoint Presentation</vt:lpstr>
      <vt:lpstr>A potential unintended consequence… </vt:lpstr>
      <vt:lpstr>PowerPoint Presentation</vt:lpstr>
      <vt:lpstr>PowerPoint Presentation</vt:lpstr>
      <vt:lpstr>Issues…mirrors</vt:lpstr>
      <vt:lpstr>PowerPoint Presentation</vt:lpstr>
      <vt:lpstr>PowerPoint Presentation</vt:lpstr>
      <vt:lpstr>PowerPoint Presentation</vt:lpstr>
      <vt:lpstr>Designing the social environment – e.g. beginner spin class</vt:lpstr>
      <vt:lpstr>The original social facilitation study…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Connaughton</dc:creator>
  <cp:lastModifiedBy>Alison Connaughton</cp:lastModifiedBy>
  <cp:revision>8</cp:revision>
  <dcterms:created xsi:type="dcterms:W3CDTF">2026-10-25T10:57:35Z</dcterms:created>
  <dcterms:modified xsi:type="dcterms:W3CDTF">2026-10-26T09:31:47Z</dcterms:modified>
</cp:coreProperties>
</file>