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F6CDFAA-702D-4AA4-97E2-DD564743D410}">
  <a:tblStyle styleId="{CF6CDFAA-702D-4AA4-97E2-DD564743D410}"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708"/>
  </p:normalViewPr>
  <p:slideViewPr>
    <p:cSldViewPr snapToGrid="0">
      <p:cViewPr varScale="1">
        <p:scale>
          <a:sx n="161" d="100"/>
          <a:sy n="161" d="100"/>
        </p:scale>
        <p:origin x="784" y="20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Shape 5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 name="Shape 5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Shape 61"/>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 name="Shape 6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Shape 6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8" name="Shape 6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Shape 7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4" name="Shape 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Shape 7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0" name="Shape 8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Shape 8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6" name="Shape 8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Shape 92"/>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3" name="Shape 9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Shape 9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0" name="Shape 10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Shape 10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6" name="Shape 10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Shape 112"/>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3" name="Shape 11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8" name="Shape 11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Shape 12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4" name="Shape 12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Shape 12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0" name="Shape 13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6" name="Shape 13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Shape 142"/>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3" name="Shape 143"/>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8" name="Shape 14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Shape 154"/>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5" name="Shape 15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Shape 160"/>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1" name="Shape 16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8" name="Shape 16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Shape 17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Shape 10"/>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Shape 11"/>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Shape 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Shape 14"/>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Shape 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Shape 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Shape 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Shape 22"/>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Shape 23"/>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Shape 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Shape 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Shape 2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Shape 29"/>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Shape 30"/>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Shape 3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Shape 3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Shape 3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7" name="Shape 37"/>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Shape 3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Shape 3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Shape 4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Shape 42"/>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Shape 4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Shape 45"/>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Shape 46"/>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Shape 4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Shape 4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Shape 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Shape 54"/>
          <p:cNvSpPr txBox="1">
            <a:spLocks noGrp="1"/>
          </p:cNvSpPr>
          <p:nvPr>
            <p:ph type="ctrTitle"/>
          </p:nvPr>
        </p:nvSpPr>
        <p:spPr>
          <a:xfrm>
            <a:off x="349783" y="928300"/>
            <a:ext cx="8520600" cy="2052600"/>
          </a:xfrm>
          <a:prstGeom prst="rect">
            <a:avLst/>
          </a:prstGeom>
        </p:spPr>
        <p:txBody>
          <a:bodyPr spcFirstLastPara="1" wrap="square" lIns="91425" tIns="91425" rIns="91425" bIns="91425" anchor="b" anchorCtr="0">
            <a:noAutofit/>
          </a:bodyPr>
          <a:lstStyle/>
          <a:p>
            <a:pPr marL="0" lvl="0" indent="0">
              <a:spcBef>
                <a:spcPts val="0"/>
              </a:spcBef>
              <a:spcAft>
                <a:spcPts val="0"/>
              </a:spcAft>
              <a:buNone/>
            </a:pPr>
            <a:r>
              <a:rPr lang="en" sz="3600" b="1" u="sng">
                <a:latin typeface="Cambria"/>
                <a:ea typeface="Cambria"/>
                <a:cs typeface="Cambria"/>
                <a:sym typeface="Cambria"/>
              </a:rPr>
              <a:t>Swansea Coffee Shop Business Plan</a:t>
            </a:r>
            <a:endParaRPr sz="3600" b="1" u="sng">
              <a:latin typeface="Cambria"/>
              <a:ea typeface="Cambria"/>
              <a:cs typeface="Cambria"/>
              <a:sym typeface="Cambria"/>
            </a:endParaRPr>
          </a:p>
          <a:p>
            <a:pPr marL="0" lvl="0" indent="0">
              <a:spcBef>
                <a:spcPts val="0"/>
              </a:spcBef>
              <a:spcAft>
                <a:spcPts val="0"/>
              </a:spcAft>
              <a:buClr>
                <a:schemeClr val="dk1"/>
              </a:buClr>
              <a:buSzPts val="6600"/>
              <a:buFont typeface="Calibri"/>
              <a:buNone/>
            </a:pPr>
            <a:r>
              <a:rPr lang="en" sz="3600" b="1" u="sng">
                <a:latin typeface="Cambria"/>
                <a:ea typeface="Cambria"/>
                <a:cs typeface="Cambria"/>
                <a:sym typeface="Cambria"/>
              </a:rPr>
              <a:t>Presentation</a:t>
            </a:r>
            <a:endParaRPr sz="3600" b="1" u="sng">
              <a:latin typeface="Cambria"/>
              <a:ea typeface="Cambria"/>
              <a:cs typeface="Cambria"/>
              <a:sym typeface="Cambria"/>
            </a:endParaRPr>
          </a:p>
          <a:p>
            <a:pPr marL="0" lvl="0" indent="0">
              <a:spcBef>
                <a:spcPts val="0"/>
              </a:spcBef>
              <a:spcAft>
                <a:spcPts val="0"/>
              </a:spcAft>
              <a:buNone/>
            </a:pPr>
            <a:endParaRPr u="sng">
              <a:latin typeface="Calibri"/>
              <a:ea typeface="Calibri"/>
              <a:cs typeface="Calibri"/>
              <a:sym typeface="Calibri"/>
            </a:endParaRPr>
          </a:p>
        </p:txBody>
      </p:sp>
      <p:sp>
        <p:nvSpPr>
          <p:cNvPr id="55" name="Shape 55"/>
          <p:cNvSpPr txBox="1">
            <a:spLocks noGrp="1"/>
          </p:cNvSpPr>
          <p:nvPr>
            <p:ph type="subTitle" idx="1"/>
          </p:nvPr>
        </p:nvSpPr>
        <p:spPr>
          <a:xfrm>
            <a:off x="311700" y="3422600"/>
            <a:ext cx="8520600" cy="792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dirty="0">
                <a:latin typeface="Cambria"/>
                <a:ea typeface="Cambria"/>
                <a:cs typeface="Cambria"/>
                <a:sym typeface="Cambria"/>
              </a:rPr>
              <a:t>Abdur Rob</a:t>
            </a:r>
            <a:endParaRPr b="1" dirty="0">
              <a:latin typeface="Cambria"/>
              <a:ea typeface="Cambria"/>
              <a:cs typeface="Cambria"/>
              <a:sym typeface="Cambria"/>
            </a:endParaRPr>
          </a:p>
        </p:txBody>
      </p:sp>
      <p:sp>
        <p:nvSpPr>
          <p:cNvPr id="56" name="Shape 56"/>
          <p:cNvSpPr txBox="1"/>
          <p:nvPr/>
        </p:nvSpPr>
        <p:spPr>
          <a:xfrm>
            <a:off x="2824800" y="40075"/>
            <a:ext cx="3494400" cy="3567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a:latin typeface="Calibri"/>
                <a:ea typeface="Calibri"/>
                <a:cs typeface="Calibri"/>
                <a:sym typeface="Calibri"/>
              </a:rPr>
              <a:t>University of Wales, Trinity Saint David</a:t>
            </a:r>
            <a:endParaRPr>
              <a:latin typeface="Calibri"/>
              <a:ea typeface="Calibri"/>
              <a:cs typeface="Calibri"/>
              <a:sym typeface="Calibri"/>
            </a:endParaRPr>
          </a:p>
        </p:txBody>
      </p:sp>
      <p:pic>
        <p:nvPicPr>
          <p:cNvPr id="57" name="Shape 57"/>
          <p:cNvPicPr preferRelativeResize="0"/>
          <p:nvPr/>
        </p:nvPicPr>
        <p:blipFill>
          <a:blip r:embed="rId3">
            <a:alphaModFix/>
          </a:blip>
          <a:stretch>
            <a:fillRect/>
          </a:stretch>
        </p:blipFill>
        <p:spPr>
          <a:xfrm>
            <a:off x="184275" y="3064613"/>
            <a:ext cx="2784125" cy="1769074"/>
          </a:xfrm>
          <a:prstGeom prst="rect">
            <a:avLst/>
          </a:prstGeom>
          <a:noFill/>
          <a:ln>
            <a:noFill/>
          </a:ln>
        </p:spPr>
      </p:pic>
      <p:pic>
        <p:nvPicPr>
          <p:cNvPr id="58" name="Shape 58"/>
          <p:cNvPicPr preferRelativeResize="0"/>
          <p:nvPr/>
        </p:nvPicPr>
        <p:blipFill>
          <a:blip r:embed="rId4">
            <a:alphaModFix/>
          </a:blip>
          <a:stretch>
            <a:fillRect/>
          </a:stretch>
        </p:blipFill>
        <p:spPr>
          <a:xfrm>
            <a:off x="5820777" y="2922850"/>
            <a:ext cx="3232315" cy="2052600"/>
          </a:xfrm>
          <a:prstGeom prst="rect">
            <a:avLst/>
          </a:prstGeom>
          <a:noFill/>
          <a:ln>
            <a:noFill/>
          </a:ln>
        </p:spPr>
      </p:pic>
      <p:sp>
        <p:nvSpPr>
          <p:cNvPr id="59" name="Shape 59"/>
          <p:cNvSpPr txBox="1"/>
          <p:nvPr/>
        </p:nvSpPr>
        <p:spPr>
          <a:xfrm>
            <a:off x="3682525" y="353375"/>
            <a:ext cx="3131400" cy="3654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b="1"/>
              <a:t>Student ID: 1705003</a:t>
            </a:r>
            <a:endParaRPr b="1"/>
          </a:p>
          <a:p>
            <a:pPr marL="0" lvl="0" indent="0">
              <a:spcBef>
                <a:spcPts val="0"/>
              </a:spcBef>
              <a:spcAft>
                <a:spcPts val="0"/>
              </a:spcAft>
              <a:buNone/>
            </a:pPr>
            <a:r>
              <a:rPr lang="en" b="1"/>
              <a:t>     Abdur Rob</a:t>
            </a:r>
            <a:endParaRPr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Shape 64"/>
          <p:cNvSpPr txBox="1">
            <a:spLocks noGrp="1"/>
          </p:cNvSpPr>
          <p:nvPr>
            <p:ph type="title"/>
          </p:nvPr>
        </p:nvSpPr>
        <p:spPr>
          <a:xfrm>
            <a:off x="311700" y="445025"/>
            <a:ext cx="8520600" cy="2126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6600"/>
              <a:buFont typeface="Calibri"/>
              <a:buNone/>
            </a:pPr>
            <a:r>
              <a:rPr lang="en" sz="6600" b="1">
                <a:latin typeface="Calibri"/>
                <a:ea typeface="Calibri"/>
                <a:cs typeface="Calibri"/>
                <a:sym typeface="Calibri"/>
              </a:rPr>
              <a:t>Swansea Coffee Shop    Business Plan</a:t>
            </a:r>
            <a:endParaRPr/>
          </a:p>
        </p:txBody>
      </p:sp>
      <p:pic>
        <p:nvPicPr>
          <p:cNvPr id="65" name="Shape 65"/>
          <p:cNvPicPr preferRelativeResize="0"/>
          <p:nvPr/>
        </p:nvPicPr>
        <p:blipFill rotWithShape="1">
          <a:blip r:embed="rId3">
            <a:alphaModFix/>
          </a:blip>
          <a:srcRect/>
          <a:stretch/>
        </p:blipFill>
        <p:spPr>
          <a:xfrm>
            <a:off x="2233100" y="2634025"/>
            <a:ext cx="4567076" cy="21640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Shape 70"/>
          <p:cNvSpPr txBox="1">
            <a:spLocks noGrp="1"/>
          </p:cNvSpPr>
          <p:nvPr>
            <p:ph type="title"/>
          </p:nvPr>
        </p:nvSpPr>
        <p:spPr>
          <a:xfrm>
            <a:off x="311700" y="3689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6030"/>
              <a:buFont typeface="Calibri"/>
              <a:buNone/>
            </a:pPr>
            <a:r>
              <a:rPr lang="en" sz="6030" b="1">
                <a:latin typeface="Calibri"/>
                <a:ea typeface="Calibri"/>
                <a:cs typeface="Calibri"/>
                <a:sym typeface="Calibri"/>
              </a:rPr>
              <a:t>Enterprise Proposal</a:t>
            </a:r>
            <a:endParaRPr/>
          </a:p>
        </p:txBody>
      </p:sp>
      <p:pic>
        <p:nvPicPr>
          <p:cNvPr id="71" name="Shape 71"/>
          <p:cNvPicPr preferRelativeResize="0"/>
          <p:nvPr/>
        </p:nvPicPr>
        <p:blipFill rotWithShape="1">
          <a:blip r:embed="rId3">
            <a:alphaModFix/>
          </a:blip>
          <a:srcRect/>
          <a:stretch/>
        </p:blipFill>
        <p:spPr>
          <a:xfrm>
            <a:off x="1249475" y="1446650"/>
            <a:ext cx="6699775" cy="34984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Shape 7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Introduction</a:t>
            </a:r>
            <a:endParaRPr/>
          </a:p>
        </p:txBody>
      </p:sp>
      <p:sp>
        <p:nvSpPr>
          <p:cNvPr id="77" name="Shape 77"/>
          <p:cNvSpPr txBox="1">
            <a:spLocks noGrp="1"/>
          </p:cNvSpPr>
          <p:nvPr>
            <p:ph type="body" idx="1"/>
          </p:nvPr>
        </p:nvSpPr>
        <p:spPr>
          <a:xfrm>
            <a:off x="887100" y="1105475"/>
            <a:ext cx="7795200" cy="2774100"/>
          </a:xfrm>
          <a:prstGeom prst="rect">
            <a:avLst/>
          </a:prstGeom>
        </p:spPr>
        <p:txBody>
          <a:bodyPr spcFirstLastPara="1" wrap="square" lIns="91425" tIns="91425" rIns="91425" bIns="91425" anchor="t" anchorCtr="0">
            <a:noAutofit/>
          </a:bodyPr>
          <a:lstStyle/>
          <a:p>
            <a:pPr marL="342900" lvl="0" indent="-307340" rtl="0">
              <a:lnSpc>
                <a:spcPct val="80000"/>
              </a:lnSpc>
              <a:spcBef>
                <a:spcPts val="0"/>
              </a:spcBef>
              <a:spcAft>
                <a:spcPts val="0"/>
              </a:spcAft>
              <a:buClr>
                <a:schemeClr val="dk1"/>
              </a:buClr>
              <a:buSzPts val="2400"/>
              <a:buChar char="•"/>
            </a:pPr>
            <a:r>
              <a:rPr lang="en" sz="2400">
                <a:solidFill>
                  <a:schemeClr val="dk1"/>
                </a:solidFill>
                <a:latin typeface="Calibri"/>
                <a:ea typeface="Calibri"/>
                <a:cs typeface="Calibri"/>
                <a:sym typeface="Calibri"/>
              </a:rPr>
              <a:t>Business plan on opening a coffee shop has been represented in this presentation</a:t>
            </a:r>
            <a:endParaRPr sz="2400">
              <a:solidFill>
                <a:schemeClr val="dk1"/>
              </a:solidFill>
              <a:latin typeface="Calibri"/>
              <a:ea typeface="Calibri"/>
              <a:cs typeface="Calibri"/>
              <a:sym typeface="Calibri"/>
            </a:endParaRPr>
          </a:p>
          <a:p>
            <a:pPr marL="342900" lvl="0" indent="-307340" rtl="0">
              <a:lnSpc>
                <a:spcPct val="80000"/>
              </a:lnSpc>
              <a:spcBef>
                <a:spcPts val="592"/>
              </a:spcBef>
              <a:spcAft>
                <a:spcPts val="0"/>
              </a:spcAft>
              <a:buClr>
                <a:schemeClr val="dk1"/>
              </a:buClr>
              <a:buSzPts val="2400"/>
              <a:buChar char="•"/>
            </a:pPr>
            <a:r>
              <a:rPr lang="en" sz="2400">
                <a:solidFill>
                  <a:schemeClr val="dk1"/>
                </a:solidFill>
                <a:latin typeface="Calibri"/>
                <a:ea typeface="Calibri"/>
                <a:cs typeface="Calibri"/>
                <a:sym typeface="Calibri"/>
              </a:rPr>
              <a:t>Food service industry is one of the highest income grossing industry which provide a scope of opportunity for the coffee shop to grow</a:t>
            </a:r>
            <a:endParaRPr sz="2400">
              <a:solidFill>
                <a:schemeClr val="dk1"/>
              </a:solidFill>
              <a:latin typeface="Calibri"/>
              <a:ea typeface="Calibri"/>
              <a:cs typeface="Calibri"/>
              <a:sym typeface="Calibri"/>
            </a:endParaRPr>
          </a:p>
          <a:p>
            <a:pPr marL="342900" lvl="0" indent="-307340" rtl="0">
              <a:lnSpc>
                <a:spcPct val="80000"/>
              </a:lnSpc>
              <a:spcBef>
                <a:spcPts val="592"/>
              </a:spcBef>
              <a:spcAft>
                <a:spcPts val="0"/>
              </a:spcAft>
              <a:buClr>
                <a:schemeClr val="dk1"/>
              </a:buClr>
              <a:buSzPts val="2400"/>
              <a:buChar char="•"/>
            </a:pPr>
            <a:r>
              <a:rPr lang="en" sz="2400">
                <a:solidFill>
                  <a:schemeClr val="dk1"/>
                </a:solidFill>
                <a:latin typeface="Calibri"/>
                <a:ea typeface="Calibri"/>
                <a:cs typeface="Calibri"/>
                <a:sym typeface="Calibri"/>
              </a:rPr>
              <a:t>Under the said business plan all the segments initiation form identification of the business to product decision and resource identification would be done</a:t>
            </a:r>
            <a:endParaRPr sz="2400">
              <a:solidFill>
                <a:schemeClr val="dk1"/>
              </a:solidFill>
              <a:latin typeface="Calibri"/>
              <a:ea typeface="Calibri"/>
              <a:cs typeface="Calibri"/>
              <a:sym typeface="Calibri"/>
            </a:endParaRPr>
          </a:p>
          <a:p>
            <a:pPr marL="342900" lvl="0" indent="-342900" algn="ctr" rtl="0">
              <a:lnSpc>
                <a:spcPct val="80000"/>
              </a:lnSpc>
              <a:spcBef>
                <a:spcPts val="592"/>
              </a:spcBef>
              <a:spcAft>
                <a:spcPts val="0"/>
              </a:spcAft>
              <a:buClr>
                <a:schemeClr val="dk1"/>
              </a:buClr>
              <a:buSzPts val="2960"/>
              <a:buFont typeface="Arial"/>
              <a:buNone/>
            </a:pPr>
            <a:r>
              <a:rPr lang="en" sz="2400" i="1">
                <a:solidFill>
                  <a:schemeClr val="dk1"/>
                </a:solidFill>
                <a:latin typeface="Calibri"/>
                <a:ea typeface="Calibri"/>
                <a:cs typeface="Calibri"/>
                <a:sym typeface="Calibri"/>
              </a:rPr>
              <a:t>Name of Business</a:t>
            </a:r>
            <a:endParaRPr sz="2400">
              <a:solidFill>
                <a:schemeClr val="dk1"/>
              </a:solidFill>
              <a:latin typeface="Calibri"/>
              <a:ea typeface="Calibri"/>
              <a:cs typeface="Calibri"/>
              <a:sym typeface="Calibri"/>
            </a:endParaRPr>
          </a:p>
          <a:p>
            <a:pPr marL="342900" lvl="0" indent="-307340" algn="ctr" rtl="0">
              <a:lnSpc>
                <a:spcPct val="80000"/>
              </a:lnSpc>
              <a:spcBef>
                <a:spcPts val="592"/>
              </a:spcBef>
              <a:spcAft>
                <a:spcPts val="0"/>
              </a:spcAft>
              <a:buClr>
                <a:schemeClr val="dk1"/>
              </a:buClr>
              <a:buSzPts val="2400"/>
              <a:buChar char="•"/>
            </a:pPr>
            <a:r>
              <a:rPr lang="en" sz="2400">
                <a:solidFill>
                  <a:schemeClr val="dk1"/>
                </a:solidFill>
                <a:latin typeface="Calibri"/>
                <a:ea typeface="Calibri"/>
                <a:cs typeface="Calibri"/>
                <a:sym typeface="Calibri"/>
              </a:rPr>
              <a:t>Coffee shop </a:t>
            </a:r>
            <a:endParaRPr sz="2400">
              <a:solidFill>
                <a:schemeClr val="dk1"/>
              </a:solidFill>
              <a:latin typeface="Calibri"/>
              <a:ea typeface="Calibri"/>
              <a:cs typeface="Calibri"/>
              <a:sym typeface="Calibri"/>
            </a:endParaRPr>
          </a:p>
          <a:p>
            <a:pPr marL="342900" lvl="0" indent="-154940" rtl="0">
              <a:lnSpc>
                <a:spcPct val="80000"/>
              </a:lnSpc>
              <a:spcBef>
                <a:spcPts val="592"/>
              </a:spcBef>
              <a:spcAft>
                <a:spcPts val="0"/>
              </a:spcAft>
              <a:buClr>
                <a:schemeClr val="dk1"/>
              </a:buClr>
              <a:buSzPts val="2960"/>
              <a:buFont typeface="Arial"/>
              <a:buNone/>
            </a:pPr>
            <a:endParaRPr sz="2960">
              <a:solidFill>
                <a:schemeClr val="dk1"/>
              </a:solidFill>
              <a:latin typeface="Calibri"/>
              <a:ea typeface="Calibri"/>
              <a:cs typeface="Calibri"/>
              <a:sym typeface="Calibri"/>
            </a:endParaRPr>
          </a:p>
          <a:p>
            <a:pPr marL="342900" lvl="0" indent="-154940" rtl="0">
              <a:lnSpc>
                <a:spcPct val="80000"/>
              </a:lnSpc>
              <a:spcBef>
                <a:spcPts val="592"/>
              </a:spcBef>
              <a:spcAft>
                <a:spcPts val="0"/>
              </a:spcAft>
              <a:buClr>
                <a:schemeClr val="dk1"/>
              </a:buClr>
              <a:buSzPts val="2960"/>
              <a:buFont typeface="Arial"/>
              <a:buNone/>
            </a:pPr>
            <a:endParaRPr sz="2960">
              <a:solidFill>
                <a:schemeClr val="dk1"/>
              </a:solidFill>
              <a:latin typeface="Calibri"/>
              <a:ea typeface="Calibri"/>
              <a:cs typeface="Calibri"/>
              <a:sym typeface="Calibri"/>
            </a:endParaRPr>
          </a:p>
          <a:p>
            <a:pPr marL="0" lvl="0" indent="0">
              <a:spcBef>
                <a:spcPts val="0"/>
              </a:spcBef>
              <a:spcAft>
                <a:spcPts val="160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Shape 8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Type of Business Ownership</a:t>
            </a:r>
            <a:br>
              <a:rPr lang="en" sz="3959">
                <a:latin typeface="Calibri"/>
                <a:ea typeface="Calibri"/>
                <a:cs typeface="Calibri"/>
                <a:sym typeface="Calibri"/>
              </a:rPr>
            </a:br>
            <a:br>
              <a:rPr lang="en" sz="3959">
                <a:latin typeface="Calibri"/>
                <a:ea typeface="Calibri"/>
                <a:cs typeface="Calibri"/>
                <a:sym typeface="Calibri"/>
              </a:rPr>
            </a:br>
            <a:endParaRPr/>
          </a:p>
        </p:txBody>
      </p:sp>
      <p:sp>
        <p:nvSpPr>
          <p:cNvPr id="83" name="Shape 8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284480" rtl="0">
              <a:lnSpc>
                <a:spcPct val="90000"/>
              </a:lnSpc>
              <a:spcBef>
                <a:spcPts val="0"/>
              </a:spcBef>
              <a:spcAft>
                <a:spcPts val="0"/>
              </a:spcAft>
              <a:buClr>
                <a:schemeClr val="dk1"/>
              </a:buClr>
              <a:buSzPts val="1800"/>
              <a:buChar char="•"/>
            </a:pPr>
            <a:r>
              <a:rPr lang="en">
                <a:solidFill>
                  <a:schemeClr val="dk1"/>
                </a:solidFill>
                <a:latin typeface="Calibri"/>
                <a:ea typeface="Calibri"/>
                <a:cs typeface="Calibri"/>
                <a:sym typeface="Calibri"/>
              </a:rPr>
              <a:t>The said business of opening a coffee shop has a Sole Proprietorship business ownership structure</a:t>
            </a:r>
            <a:endParaRPr>
              <a:solidFill>
                <a:schemeClr val="dk1"/>
              </a:solidFill>
              <a:latin typeface="Calibri"/>
              <a:ea typeface="Calibri"/>
              <a:cs typeface="Calibri"/>
              <a:sym typeface="Calibri"/>
            </a:endParaRPr>
          </a:p>
          <a:p>
            <a:pPr marL="342900" lvl="0" indent="-284480" rtl="0">
              <a:lnSpc>
                <a:spcPct val="9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In this the sole trader of the said business would reports the income and losses on the individual personal income tax return</a:t>
            </a:r>
            <a:endParaRPr>
              <a:solidFill>
                <a:schemeClr val="dk1"/>
              </a:solidFill>
              <a:latin typeface="Calibri"/>
              <a:ea typeface="Calibri"/>
              <a:cs typeface="Calibri"/>
              <a:sym typeface="Calibri"/>
            </a:endParaRPr>
          </a:p>
          <a:p>
            <a:pPr marL="342900" lvl="0" indent="-284480" rtl="0">
              <a:lnSpc>
                <a:spcPct val="9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Under legal terms the sole proprietorship in inseparable from its owners (Ghezzi</a:t>
            </a:r>
            <a:r>
              <a:rPr lang="en" i="1">
                <a:solidFill>
                  <a:schemeClr val="dk1"/>
                </a:solidFill>
                <a:latin typeface="Calibri"/>
                <a:ea typeface="Calibri"/>
                <a:cs typeface="Calibri"/>
                <a:sym typeface="Calibri"/>
              </a:rPr>
              <a:t> et al.</a:t>
            </a:r>
            <a:r>
              <a:rPr lang="en">
                <a:solidFill>
                  <a:schemeClr val="dk1"/>
                </a:solidFill>
                <a:latin typeface="Calibri"/>
                <a:ea typeface="Calibri"/>
                <a:cs typeface="Calibri"/>
                <a:sym typeface="Calibri"/>
              </a:rPr>
              <a:t> 2015)</a:t>
            </a:r>
            <a:endParaRPr>
              <a:solidFill>
                <a:schemeClr val="dk1"/>
              </a:solidFill>
              <a:latin typeface="Calibri"/>
              <a:ea typeface="Calibri"/>
              <a:cs typeface="Calibri"/>
              <a:sym typeface="Calibri"/>
            </a:endParaRPr>
          </a:p>
          <a:p>
            <a:pPr marL="342900" lvl="0" indent="-342900" rtl="0">
              <a:lnSpc>
                <a:spcPct val="90000"/>
              </a:lnSpc>
              <a:spcBef>
                <a:spcPts val="544"/>
              </a:spcBef>
              <a:spcAft>
                <a:spcPts val="0"/>
              </a:spcAft>
              <a:buClr>
                <a:schemeClr val="dk1"/>
              </a:buClr>
              <a:buSzPts val="2720"/>
              <a:buFont typeface="Arial"/>
              <a:buNone/>
            </a:pPr>
            <a:br>
              <a:rPr lang="en">
                <a:solidFill>
                  <a:schemeClr val="dk1"/>
                </a:solidFill>
                <a:latin typeface="Calibri"/>
                <a:ea typeface="Calibri"/>
                <a:cs typeface="Calibri"/>
                <a:sym typeface="Calibri"/>
              </a:rPr>
            </a:br>
            <a:endParaRPr>
              <a:solidFill>
                <a:schemeClr val="dk1"/>
              </a:solidFill>
              <a:latin typeface="Calibri"/>
              <a:ea typeface="Calibri"/>
              <a:cs typeface="Calibri"/>
              <a:sym typeface="Calibri"/>
            </a:endParaRPr>
          </a:p>
          <a:p>
            <a:pPr marL="0" lvl="0" indent="0" algn="ctr" rtl="0">
              <a:lnSpc>
                <a:spcPct val="100000"/>
              </a:lnSpc>
              <a:spcBef>
                <a:spcPts val="0"/>
              </a:spcBef>
              <a:spcAft>
                <a:spcPts val="0"/>
              </a:spcAft>
              <a:buClr>
                <a:schemeClr val="dk1"/>
              </a:buClr>
              <a:buSzPts val="3959"/>
              <a:buFont typeface="Calibri"/>
              <a:buNone/>
            </a:pPr>
            <a:endParaRPr sz="3959" b="1">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Shape 88"/>
          <p:cNvSpPr txBox="1">
            <a:spLocks noGrp="1"/>
          </p:cNvSpPr>
          <p:nvPr>
            <p:ph type="title"/>
          </p:nvPr>
        </p:nvSpPr>
        <p:spPr>
          <a:xfrm>
            <a:off x="641525" y="-40100"/>
            <a:ext cx="8520600" cy="1078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7300"/>
              <a:buFont typeface="Calibri"/>
              <a:buNone/>
            </a:pPr>
            <a:r>
              <a:rPr lang="en" sz="7300" b="1">
                <a:latin typeface="Calibri"/>
                <a:ea typeface="Calibri"/>
                <a:cs typeface="Calibri"/>
                <a:sym typeface="Calibri"/>
              </a:rPr>
              <a:t>Marketing</a:t>
            </a:r>
            <a:endParaRPr/>
          </a:p>
        </p:txBody>
      </p:sp>
      <p:sp>
        <p:nvSpPr>
          <p:cNvPr id="89" name="Shape 89"/>
          <p:cNvSpPr txBox="1"/>
          <p:nvPr/>
        </p:nvSpPr>
        <p:spPr>
          <a:xfrm>
            <a:off x="145375" y="1225475"/>
            <a:ext cx="8243100" cy="37665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a:t>Marketing</a:t>
            </a:r>
            <a:endParaRPr/>
          </a:p>
          <a:p>
            <a:pPr marL="0" lvl="0" indent="0">
              <a:spcBef>
                <a:spcPts val="0"/>
              </a:spcBef>
              <a:spcAft>
                <a:spcPts val="0"/>
              </a:spcAft>
              <a:buNone/>
            </a:pPr>
            <a:endParaRPr/>
          </a:p>
          <a:p>
            <a:pPr marL="0" lvl="0" indent="0">
              <a:spcBef>
                <a:spcPts val="0"/>
              </a:spcBef>
              <a:spcAft>
                <a:spcPts val="0"/>
              </a:spcAft>
              <a:buNone/>
            </a:pPr>
            <a:r>
              <a:rPr lang="en"/>
              <a:t>Our target is to provide hot, quality coffee to all ages of customers and the way to attract them is by making a food menu and advertise by distributing through every house and business which are surrounding our business and also give out business cards, menus, advertise on local newspaper, local radios and online social media like facebook, twitter, linkedin etc.</a:t>
            </a:r>
            <a:endParaRPr/>
          </a:p>
          <a:p>
            <a:pPr marL="0" lvl="0" indent="0">
              <a:spcBef>
                <a:spcPts val="0"/>
              </a:spcBef>
              <a:spcAft>
                <a:spcPts val="0"/>
              </a:spcAft>
              <a:buNone/>
            </a:pPr>
            <a:endParaRPr/>
          </a:p>
          <a:p>
            <a:pPr marL="0" lvl="0" indent="0">
              <a:spcBef>
                <a:spcPts val="0"/>
              </a:spcBef>
              <a:spcAft>
                <a:spcPts val="0"/>
              </a:spcAft>
              <a:buNone/>
            </a:pPr>
            <a:r>
              <a:rPr lang="en"/>
              <a:t>Price</a:t>
            </a:r>
            <a:endParaRPr/>
          </a:p>
          <a:p>
            <a:pPr marL="0" lvl="0" indent="0">
              <a:spcBef>
                <a:spcPts val="0"/>
              </a:spcBef>
              <a:spcAft>
                <a:spcPts val="0"/>
              </a:spcAft>
              <a:buNone/>
            </a:pPr>
            <a:endParaRPr/>
          </a:p>
          <a:p>
            <a:pPr marL="0" lvl="0" indent="0">
              <a:spcBef>
                <a:spcPts val="0"/>
              </a:spcBef>
              <a:spcAft>
                <a:spcPts val="0"/>
              </a:spcAft>
              <a:buNone/>
            </a:pPr>
            <a:r>
              <a:rPr lang="en"/>
              <a:t>Our price is going to be responsible and less in comparison to other businesses.</a:t>
            </a:r>
            <a:endParaRPr/>
          </a:p>
          <a:p>
            <a:pPr marL="0" lvl="0" indent="0">
              <a:spcBef>
                <a:spcPts val="0"/>
              </a:spcBef>
              <a:spcAft>
                <a:spcPts val="0"/>
              </a:spcAft>
              <a:buNone/>
            </a:pPr>
            <a:endParaRPr/>
          </a:p>
          <a:p>
            <a:pPr marL="0" lvl="0" indent="0">
              <a:spcBef>
                <a:spcPts val="0"/>
              </a:spcBef>
              <a:spcAft>
                <a:spcPts val="0"/>
              </a:spcAft>
              <a:buNone/>
            </a:pPr>
            <a:r>
              <a:rPr lang="en"/>
              <a:t>Market Position</a:t>
            </a:r>
            <a:endParaRPr/>
          </a:p>
          <a:p>
            <a:pPr marL="0" lvl="0" indent="0">
              <a:spcBef>
                <a:spcPts val="0"/>
              </a:spcBef>
              <a:spcAft>
                <a:spcPts val="0"/>
              </a:spcAft>
              <a:buNone/>
            </a:pPr>
            <a:endParaRPr/>
          </a:p>
          <a:p>
            <a:pPr marL="0" lvl="0" indent="0">
              <a:spcBef>
                <a:spcPts val="0"/>
              </a:spcBef>
              <a:spcAft>
                <a:spcPts val="0"/>
              </a:spcAft>
              <a:buNone/>
            </a:pPr>
            <a:r>
              <a:rPr lang="en"/>
              <a:t>Our aim of position is to aim for higher places to attract all levels of customers.</a:t>
            </a:r>
            <a:endParaRPr/>
          </a:p>
          <a:p>
            <a:pPr marL="0" lvl="0" indent="0">
              <a:spcBef>
                <a:spcPts val="0"/>
              </a:spcBef>
              <a:spcAft>
                <a:spcPts val="0"/>
              </a:spcAft>
              <a:buNone/>
            </a:pPr>
            <a:endParaRPr/>
          </a:p>
          <a:p>
            <a:pPr marL="0" lvl="0" indent="0">
              <a:spcBef>
                <a:spcPts val="0"/>
              </a:spcBef>
              <a:spcAft>
                <a:spcPts val="0"/>
              </a:spcAft>
              <a:buNone/>
            </a:pPr>
            <a:r>
              <a:rPr lang="en"/>
              <a:t>The 7P’s</a:t>
            </a:r>
            <a:endParaRPr/>
          </a:p>
          <a:p>
            <a:pPr marL="0" lvl="0" indent="0">
              <a:spcBef>
                <a:spcPts val="0"/>
              </a:spcBef>
              <a:spcAft>
                <a:spcPts val="0"/>
              </a:spcAft>
              <a:buNone/>
            </a:pPr>
            <a:r>
              <a:rPr lang="en"/>
              <a:t>Product, people, physical, process, promotion, place and price.(Hopp and Greene,2018)</a:t>
            </a:r>
            <a:endParaRPr/>
          </a:p>
        </p:txBody>
      </p:sp>
      <p:pic>
        <p:nvPicPr>
          <p:cNvPr id="90" name="Shape 90"/>
          <p:cNvPicPr preferRelativeResize="0"/>
          <p:nvPr/>
        </p:nvPicPr>
        <p:blipFill rotWithShape="1">
          <a:blip r:embed="rId3">
            <a:alphaModFix/>
          </a:blip>
          <a:srcRect/>
          <a:stretch/>
        </p:blipFill>
        <p:spPr>
          <a:xfrm>
            <a:off x="6790875" y="2638725"/>
            <a:ext cx="2137550" cy="12577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Shape 9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Mission statement</a:t>
            </a:r>
            <a:br>
              <a:rPr lang="en" sz="3959">
                <a:latin typeface="Calibri"/>
                <a:ea typeface="Calibri"/>
                <a:cs typeface="Calibri"/>
                <a:sym typeface="Calibri"/>
              </a:rPr>
            </a:br>
            <a:br>
              <a:rPr lang="en" sz="3959">
                <a:latin typeface="Calibri"/>
                <a:ea typeface="Calibri"/>
                <a:cs typeface="Calibri"/>
                <a:sym typeface="Calibri"/>
              </a:rPr>
            </a:br>
            <a:endParaRPr sz="3959">
              <a:latin typeface="Calibri"/>
              <a:ea typeface="Calibri"/>
              <a:cs typeface="Calibri"/>
              <a:sym typeface="Calibri"/>
            </a:endParaRPr>
          </a:p>
        </p:txBody>
      </p:sp>
      <p:sp>
        <p:nvSpPr>
          <p:cNvPr id="96" name="Shape 9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254000" rtl="0">
              <a:lnSpc>
                <a:spcPct val="100000"/>
              </a:lnSpc>
              <a:spcBef>
                <a:spcPts val="0"/>
              </a:spcBef>
              <a:spcAft>
                <a:spcPts val="0"/>
              </a:spcAft>
              <a:buClr>
                <a:schemeClr val="dk1"/>
              </a:buClr>
              <a:buSzPts val="1800"/>
              <a:buChar char="•"/>
            </a:pPr>
            <a:r>
              <a:rPr lang="en">
                <a:solidFill>
                  <a:schemeClr val="dk1"/>
                </a:solidFill>
                <a:latin typeface="Calibri"/>
                <a:ea typeface="Calibri"/>
                <a:cs typeface="Calibri"/>
                <a:sym typeface="Calibri"/>
              </a:rPr>
              <a:t>The mission statement of a firm reflects the major organizational goals that would be accomplished by the company with its major business operations</a:t>
            </a:r>
            <a:endParaRPr>
              <a:solidFill>
                <a:schemeClr val="dk1"/>
              </a:solidFill>
              <a:latin typeface="Calibri"/>
              <a:ea typeface="Calibri"/>
              <a:cs typeface="Calibri"/>
              <a:sym typeface="Calibri"/>
            </a:endParaRPr>
          </a:p>
          <a:p>
            <a:pPr marL="342900" lvl="0" indent="-254000" rtl="0">
              <a:lnSpc>
                <a:spcPct val="100000"/>
              </a:lnSpc>
              <a:spcBef>
                <a:spcPts val="640"/>
              </a:spcBef>
              <a:spcAft>
                <a:spcPts val="0"/>
              </a:spcAft>
              <a:buClr>
                <a:schemeClr val="dk1"/>
              </a:buClr>
              <a:buSzPts val="1800"/>
              <a:buChar char="•"/>
            </a:pPr>
            <a:r>
              <a:rPr lang="en">
                <a:solidFill>
                  <a:schemeClr val="dk1"/>
                </a:solidFill>
                <a:latin typeface="Calibri"/>
                <a:ea typeface="Calibri"/>
                <a:cs typeface="Calibri"/>
                <a:sym typeface="Calibri"/>
              </a:rPr>
              <a:t>The mission statement of the Coffee Shop is to provide the customers at an affordable price fresh roasted coffee with special delicacies.</a:t>
            </a:r>
            <a:endParaRPr/>
          </a:p>
        </p:txBody>
      </p:sp>
      <p:pic>
        <p:nvPicPr>
          <p:cNvPr id="97" name="Shape 97"/>
          <p:cNvPicPr preferRelativeResize="0"/>
          <p:nvPr/>
        </p:nvPicPr>
        <p:blipFill rotWithShape="1">
          <a:blip r:embed="rId3">
            <a:alphaModFix/>
          </a:blip>
          <a:srcRect/>
          <a:stretch/>
        </p:blipFill>
        <p:spPr>
          <a:xfrm>
            <a:off x="2039200" y="2768650"/>
            <a:ext cx="5200650" cy="18002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Shape 10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Aims and objectives</a:t>
            </a:r>
            <a:br>
              <a:rPr lang="en" sz="3959" b="1">
                <a:latin typeface="Calibri"/>
                <a:ea typeface="Calibri"/>
                <a:cs typeface="Calibri"/>
                <a:sym typeface="Calibri"/>
              </a:rPr>
            </a:br>
            <a:br>
              <a:rPr lang="en" sz="3959">
                <a:latin typeface="Calibri"/>
                <a:ea typeface="Calibri"/>
                <a:cs typeface="Calibri"/>
                <a:sym typeface="Calibri"/>
              </a:rPr>
            </a:br>
            <a:br>
              <a:rPr lang="en" sz="3959">
                <a:latin typeface="Calibri"/>
                <a:ea typeface="Calibri"/>
                <a:cs typeface="Calibri"/>
                <a:sym typeface="Calibri"/>
              </a:rPr>
            </a:br>
            <a:br>
              <a:rPr lang="en" sz="3959">
                <a:latin typeface="Calibri"/>
                <a:ea typeface="Calibri"/>
                <a:cs typeface="Calibri"/>
                <a:sym typeface="Calibri"/>
              </a:rPr>
            </a:br>
            <a:endParaRPr sz="3959">
              <a:latin typeface="Calibri"/>
              <a:ea typeface="Calibri"/>
              <a:cs typeface="Calibri"/>
              <a:sym typeface="Calibri"/>
            </a:endParaRPr>
          </a:p>
        </p:txBody>
      </p:sp>
      <p:sp>
        <p:nvSpPr>
          <p:cNvPr id="103" name="Shape 10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342900" rtl="0">
              <a:lnSpc>
                <a:spcPct val="100000"/>
              </a:lnSpc>
              <a:spcBef>
                <a:spcPts val="0"/>
              </a:spcBef>
              <a:spcAft>
                <a:spcPts val="0"/>
              </a:spcAft>
              <a:buClr>
                <a:schemeClr val="dk1"/>
              </a:buClr>
              <a:buSzPts val="3200"/>
              <a:buChar char="•"/>
            </a:pPr>
            <a:r>
              <a:rPr lang="en" sz="3200">
                <a:solidFill>
                  <a:schemeClr val="dk1"/>
                </a:solidFill>
                <a:latin typeface="Calibri"/>
                <a:ea typeface="Calibri"/>
                <a:cs typeface="Calibri"/>
                <a:sym typeface="Calibri"/>
              </a:rPr>
              <a:t>The aim of the business is to establish itself in the food and service industry</a:t>
            </a:r>
            <a:endParaRPr sz="3200">
              <a:solidFill>
                <a:schemeClr val="dk1"/>
              </a:solidFill>
              <a:latin typeface="Calibri"/>
              <a:ea typeface="Calibri"/>
              <a:cs typeface="Calibri"/>
              <a:sym typeface="Calibri"/>
            </a:endParaRPr>
          </a:p>
          <a:p>
            <a:pPr marL="342900" lvl="0" indent="-342900" rtl="0">
              <a:lnSpc>
                <a:spcPct val="100000"/>
              </a:lnSpc>
              <a:spcBef>
                <a:spcPts val="640"/>
              </a:spcBef>
              <a:spcAft>
                <a:spcPts val="0"/>
              </a:spcAft>
              <a:buClr>
                <a:schemeClr val="dk1"/>
              </a:buClr>
              <a:buSzPts val="3200"/>
              <a:buChar char="•"/>
            </a:pPr>
            <a:r>
              <a:rPr lang="en" sz="3200">
                <a:solidFill>
                  <a:schemeClr val="dk1"/>
                </a:solidFill>
                <a:latin typeface="Calibri"/>
                <a:ea typeface="Calibri"/>
                <a:cs typeface="Calibri"/>
                <a:sym typeface="Calibri"/>
              </a:rPr>
              <a:t>While major objectives of the coffee shop is to attain profitability</a:t>
            </a:r>
            <a:endParaRPr sz="3200">
              <a:solidFill>
                <a:schemeClr val="dk1"/>
              </a:solidFill>
              <a:latin typeface="Calibri"/>
              <a:ea typeface="Calibri"/>
              <a:cs typeface="Calibri"/>
              <a:sym typeface="Calibri"/>
            </a:endParaRPr>
          </a:p>
          <a:p>
            <a:pPr marL="342900" lvl="0" indent="-342900" rtl="0">
              <a:lnSpc>
                <a:spcPct val="100000"/>
              </a:lnSpc>
              <a:spcBef>
                <a:spcPts val="640"/>
              </a:spcBef>
              <a:spcAft>
                <a:spcPts val="0"/>
              </a:spcAft>
              <a:buClr>
                <a:schemeClr val="dk1"/>
              </a:buClr>
              <a:buSzPts val="3200"/>
              <a:buChar char="•"/>
            </a:pPr>
            <a:r>
              <a:rPr lang="en" sz="3200">
                <a:solidFill>
                  <a:schemeClr val="dk1"/>
                </a:solidFill>
                <a:latin typeface="Calibri"/>
                <a:ea typeface="Calibri"/>
                <a:cs typeface="Calibri"/>
                <a:sym typeface="Calibri"/>
              </a:rPr>
              <a:t>To attract a range of target customers and attain a market share of 5%</a:t>
            </a:r>
            <a:endParaRPr sz="3200">
              <a:solidFill>
                <a:schemeClr val="dk1"/>
              </a:solidFill>
              <a:latin typeface="Calibri"/>
              <a:ea typeface="Calibri"/>
              <a:cs typeface="Calibri"/>
              <a:sym typeface="Calibri"/>
            </a:endParaRPr>
          </a:p>
          <a:p>
            <a:pPr marL="342900" lvl="0" indent="-342900" rtl="0">
              <a:lnSpc>
                <a:spcPct val="100000"/>
              </a:lnSpc>
              <a:spcBef>
                <a:spcPts val="640"/>
              </a:spcBef>
              <a:spcAft>
                <a:spcPts val="0"/>
              </a:spcAft>
              <a:buClr>
                <a:schemeClr val="dk1"/>
              </a:buClr>
              <a:buSzPts val="3200"/>
              <a:buFont typeface="Arial"/>
              <a:buNone/>
            </a:pPr>
            <a:endParaRPr sz="3200">
              <a:solidFill>
                <a:schemeClr val="dk1"/>
              </a:solidFill>
              <a:latin typeface="Calibri"/>
              <a:ea typeface="Calibri"/>
              <a:cs typeface="Calibri"/>
              <a:sym typeface="Calibri"/>
            </a:endParaRPr>
          </a:p>
          <a:p>
            <a:pPr marL="0" lvl="0" indent="0">
              <a:spcBef>
                <a:spcPts val="0"/>
              </a:spcBef>
              <a:spcAft>
                <a:spcPts val="160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Shape 10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Product Description</a:t>
            </a:r>
            <a:endParaRPr/>
          </a:p>
        </p:txBody>
      </p:sp>
      <p:sp>
        <p:nvSpPr>
          <p:cNvPr id="109" name="Shape 10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269240" rtl="0">
              <a:lnSpc>
                <a:spcPct val="80000"/>
              </a:lnSpc>
              <a:spcBef>
                <a:spcPts val="0"/>
              </a:spcBef>
              <a:spcAft>
                <a:spcPts val="0"/>
              </a:spcAft>
              <a:buClr>
                <a:schemeClr val="dk1"/>
              </a:buClr>
              <a:buSzPts val="1800"/>
              <a:buChar char="•"/>
            </a:pPr>
            <a:r>
              <a:rPr lang="en">
                <a:solidFill>
                  <a:schemeClr val="dk1"/>
                </a:solidFill>
                <a:latin typeface="Calibri"/>
                <a:ea typeface="Calibri"/>
                <a:cs typeface="Calibri"/>
                <a:sym typeface="Calibri"/>
              </a:rPr>
              <a:t>The Coffee shop would offer its customers brewed coffee, teas and espressos drinks</a:t>
            </a:r>
            <a:endParaRPr>
              <a:solidFill>
                <a:schemeClr val="dk1"/>
              </a:solidFill>
              <a:latin typeface="Calibri"/>
              <a:ea typeface="Calibri"/>
              <a:cs typeface="Calibri"/>
              <a:sym typeface="Calibri"/>
            </a:endParaRPr>
          </a:p>
          <a:p>
            <a:pPr marL="342900" lvl="0" indent="-269240" rtl="0">
              <a:lnSpc>
                <a:spcPct val="80000"/>
              </a:lnSpc>
              <a:spcBef>
                <a:spcPts val="592"/>
              </a:spcBef>
              <a:spcAft>
                <a:spcPts val="0"/>
              </a:spcAft>
              <a:buClr>
                <a:schemeClr val="dk1"/>
              </a:buClr>
              <a:buSzPts val="1800"/>
              <a:buChar char="•"/>
            </a:pPr>
            <a:r>
              <a:rPr lang="en">
                <a:solidFill>
                  <a:schemeClr val="dk1"/>
                </a:solidFill>
                <a:latin typeface="Calibri"/>
                <a:ea typeface="Calibri"/>
                <a:cs typeface="Calibri"/>
                <a:sym typeface="Calibri"/>
              </a:rPr>
              <a:t>Refreshments and certain delicacies are also on the menu lists of the said coffee shop</a:t>
            </a:r>
            <a:endParaRPr>
              <a:solidFill>
                <a:schemeClr val="dk1"/>
              </a:solidFill>
              <a:latin typeface="Calibri"/>
              <a:ea typeface="Calibri"/>
              <a:cs typeface="Calibri"/>
              <a:sym typeface="Calibri"/>
            </a:endParaRPr>
          </a:p>
          <a:p>
            <a:pPr marL="342900" lvl="0" indent="-269240" rtl="0">
              <a:lnSpc>
                <a:spcPct val="80000"/>
              </a:lnSpc>
              <a:spcBef>
                <a:spcPts val="592"/>
              </a:spcBef>
              <a:spcAft>
                <a:spcPts val="0"/>
              </a:spcAft>
              <a:buClr>
                <a:schemeClr val="dk1"/>
              </a:buClr>
              <a:buSzPts val="1800"/>
              <a:buChar char="•"/>
            </a:pPr>
            <a:r>
              <a:rPr lang="en">
                <a:solidFill>
                  <a:schemeClr val="dk1"/>
                </a:solidFill>
                <a:latin typeface="Calibri"/>
                <a:ea typeface="Calibri"/>
                <a:cs typeface="Calibri"/>
                <a:sym typeface="Calibri"/>
              </a:rPr>
              <a:t>The menu of the said coffee shop would be around drinks such as lattes, mochas, cappuccinos, etc (Kelly, 2017)</a:t>
            </a:r>
            <a:endParaRPr/>
          </a:p>
        </p:txBody>
      </p:sp>
      <p:pic>
        <p:nvPicPr>
          <p:cNvPr id="110" name="Shape 110"/>
          <p:cNvPicPr preferRelativeResize="0"/>
          <p:nvPr/>
        </p:nvPicPr>
        <p:blipFill rotWithShape="1">
          <a:blip r:embed="rId3">
            <a:alphaModFix/>
          </a:blip>
          <a:srcRect/>
          <a:stretch/>
        </p:blipFill>
        <p:spPr>
          <a:xfrm>
            <a:off x="4206925" y="2299650"/>
            <a:ext cx="2118825" cy="27073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Shape 115"/>
          <p:cNvSpPr txBox="1">
            <a:spLocks noGrp="1"/>
          </p:cNvSpPr>
          <p:nvPr>
            <p:ph type="title"/>
          </p:nvPr>
        </p:nvSpPr>
        <p:spPr>
          <a:xfrm>
            <a:off x="222975" y="16923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6569"/>
              <a:buFont typeface="Calibri"/>
              <a:buNone/>
            </a:pPr>
            <a:r>
              <a:rPr lang="en" sz="6569" b="1">
                <a:latin typeface="Calibri"/>
                <a:ea typeface="Calibri"/>
                <a:cs typeface="Calibri"/>
                <a:sym typeface="Calibri"/>
              </a:rPr>
              <a:t>Resources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Shape 120"/>
          <p:cNvSpPr txBox="1">
            <a:spLocks noGrp="1"/>
          </p:cNvSpPr>
          <p:nvPr>
            <p:ph type="title"/>
          </p:nvPr>
        </p:nvSpPr>
        <p:spPr>
          <a:xfrm>
            <a:off x="311700" y="9017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Physical Resources</a:t>
            </a:r>
            <a:endParaRPr/>
          </a:p>
        </p:txBody>
      </p:sp>
      <p:sp>
        <p:nvSpPr>
          <p:cNvPr id="121" name="Shape 121"/>
          <p:cNvSpPr txBox="1"/>
          <p:nvPr/>
        </p:nvSpPr>
        <p:spPr>
          <a:xfrm>
            <a:off x="102350" y="866625"/>
            <a:ext cx="7806600" cy="3978300"/>
          </a:xfrm>
          <a:prstGeom prst="rect">
            <a:avLst/>
          </a:prstGeom>
          <a:noFill/>
          <a:ln>
            <a:noFill/>
          </a:ln>
        </p:spPr>
        <p:txBody>
          <a:bodyPr spcFirstLastPara="1" wrap="square" lIns="91425" tIns="91425" rIns="91425" bIns="91425" anchor="t" anchorCtr="0">
            <a:noAutofit/>
          </a:bodyPr>
          <a:lstStyle/>
          <a:p>
            <a:pPr marL="0" lvl="0" indent="0" rtl="0">
              <a:spcBef>
                <a:spcPts val="0"/>
              </a:spcBef>
              <a:spcAft>
                <a:spcPts val="0"/>
              </a:spcAft>
              <a:buNone/>
            </a:pPr>
            <a:r>
              <a:rPr lang="en"/>
              <a:t>Our business is a brick type of business which can be located in major high streets where it can attract nearby public.</a:t>
            </a:r>
            <a:endParaRPr/>
          </a:p>
          <a:p>
            <a:pPr marL="0" lvl="0" indent="0" rtl="0">
              <a:spcBef>
                <a:spcPts val="0"/>
              </a:spcBef>
              <a:spcAft>
                <a:spcPts val="0"/>
              </a:spcAft>
              <a:buNone/>
            </a:pPr>
            <a:endParaRPr/>
          </a:p>
          <a:p>
            <a:pPr marL="0" lvl="0" indent="0" rtl="0">
              <a:spcBef>
                <a:spcPts val="0"/>
              </a:spcBef>
              <a:spcAft>
                <a:spcPts val="0"/>
              </a:spcAft>
              <a:buNone/>
            </a:pPr>
            <a:r>
              <a:rPr lang="en"/>
              <a:t>Why this location  Advantages:</a:t>
            </a:r>
            <a:endParaRPr/>
          </a:p>
          <a:p>
            <a:pPr marL="457200" lvl="0" indent="-317500" rtl="0">
              <a:spcBef>
                <a:spcPts val="0"/>
              </a:spcBef>
              <a:spcAft>
                <a:spcPts val="0"/>
              </a:spcAft>
              <a:buSzPts val="1400"/>
              <a:buChar char="-"/>
            </a:pPr>
            <a:r>
              <a:rPr lang="en"/>
              <a:t>Close to city centre</a:t>
            </a:r>
            <a:endParaRPr/>
          </a:p>
          <a:p>
            <a:pPr marL="457200" lvl="0" indent="-317500" rtl="0">
              <a:spcBef>
                <a:spcPts val="0"/>
              </a:spcBef>
              <a:spcAft>
                <a:spcPts val="0"/>
              </a:spcAft>
              <a:buSzPts val="1400"/>
              <a:buChar char="-"/>
            </a:pPr>
            <a:r>
              <a:rPr lang="en"/>
              <a:t>Large population of people living around</a:t>
            </a:r>
            <a:endParaRPr/>
          </a:p>
          <a:p>
            <a:pPr marL="457200" lvl="0" indent="-317500" rtl="0">
              <a:spcBef>
                <a:spcPts val="0"/>
              </a:spcBef>
              <a:spcAft>
                <a:spcPts val="0"/>
              </a:spcAft>
              <a:buSzPts val="1400"/>
              <a:buChar char="-"/>
            </a:pPr>
            <a:r>
              <a:rPr lang="en"/>
              <a:t>Rent and rate are cheaper compared to other places</a:t>
            </a:r>
            <a:endParaRPr/>
          </a:p>
          <a:p>
            <a:pPr marL="457200" lvl="0" indent="-317500" rtl="0">
              <a:spcBef>
                <a:spcPts val="0"/>
              </a:spcBef>
              <a:spcAft>
                <a:spcPts val="0"/>
              </a:spcAft>
              <a:buSzPts val="1400"/>
              <a:buChar char="-"/>
            </a:pPr>
            <a:r>
              <a:rPr lang="en"/>
              <a:t>Good place for customer parking</a:t>
            </a:r>
            <a:endParaRPr/>
          </a:p>
          <a:p>
            <a:pPr marL="457200" lvl="0" indent="-317500" rtl="0">
              <a:spcBef>
                <a:spcPts val="0"/>
              </a:spcBef>
              <a:spcAft>
                <a:spcPts val="0"/>
              </a:spcAft>
              <a:buSzPts val="1400"/>
              <a:buChar char="-"/>
            </a:pPr>
            <a:r>
              <a:rPr lang="en"/>
              <a:t>Close to other business like superstores in the area</a:t>
            </a:r>
            <a:endParaRPr/>
          </a:p>
          <a:p>
            <a:pPr marL="457200" lvl="0" indent="-317500" rtl="0">
              <a:spcBef>
                <a:spcPts val="0"/>
              </a:spcBef>
              <a:spcAft>
                <a:spcPts val="0"/>
              </a:spcAft>
              <a:buSzPts val="1400"/>
              <a:buChar char="-"/>
            </a:pPr>
            <a:r>
              <a:rPr lang="en"/>
              <a:t>Close to football stadium</a:t>
            </a:r>
            <a:endParaRPr/>
          </a:p>
          <a:p>
            <a:pPr marL="457200" lvl="0" indent="-317500" rtl="0">
              <a:spcBef>
                <a:spcPts val="0"/>
              </a:spcBef>
              <a:spcAft>
                <a:spcPts val="0"/>
              </a:spcAft>
              <a:buSzPts val="1400"/>
              <a:buChar char="-"/>
            </a:pPr>
            <a:r>
              <a:rPr lang="en"/>
              <a:t>Delivery and online service available</a:t>
            </a:r>
            <a:endParaRPr/>
          </a:p>
          <a:p>
            <a:pPr marL="0" lvl="0" indent="0" rtl="0">
              <a:spcBef>
                <a:spcPts val="0"/>
              </a:spcBef>
              <a:spcAft>
                <a:spcPts val="0"/>
              </a:spcAft>
              <a:buNone/>
            </a:pPr>
            <a:endParaRPr/>
          </a:p>
          <a:p>
            <a:pPr marL="0" lvl="0" indent="0" rtl="0">
              <a:spcBef>
                <a:spcPts val="0"/>
              </a:spcBef>
              <a:spcAft>
                <a:spcPts val="0"/>
              </a:spcAft>
              <a:buNone/>
            </a:pPr>
            <a:r>
              <a:rPr lang="en"/>
              <a:t>Disadvantages:</a:t>
            </a:r>
            <a:endParaRPr/>
          </a:p>
          <a:p>
            <a:pPr marL="0" lvl="0" indent="0" rtl="0">
              <a:spcBef>
                <a:spcPts val="0"/>
              </a:spcBef>
              <a:spcAft>
                <a:spcPts val="0"/>
              </a:spcAft>
              <a:buNone/>
            </a:pPr>
            <a:endParaRPr/>
          </a:p>
          <a:p>
            <a:pPr marL="457200" lvl="0" indent="-317500" rtl="0">
              <a:spcBef>
                <a:spcPts val="0"/>
              </a:spcBef>
              <a:spcAft>
                <a:spcPts val="0"/>
              </a:spcAft>
              <a:buSzPts val="1400"/>
              <a:buChar char="-"/>
            </a:pPr>
            <a:r>
              <a:rPr lang="en"/>
              <a:t>Busy time - less space in the car park          - Place is limited</a:t>
            </a:r>
            <a:endParaRPr/>
          </a:p>
          <a:p>
            <a:pPr marL="457200" lvl="0" indent="-317500" rtl="0">
              <a:spcBef>
                <a:spcPts val="0"/>
              </a:spcBef>
              <a:spcAft>
                <a:spcPts val="0"/>
              </a:spcAft>
              <a:buSzPts val="1400"/>
              <a:buChar char="-"/>
            </a:pPr>
            <a:r>
              <a:rPr lang="en"/>
              <a:t>Short hour of business</a:t>
            </a:r>
            <a:endParaRPr/>
          </a:p>
          <a:p>
            <a:pPr marL="457200" lvl="0" indent="-317500" rtl="0">
              <a:spcBef>
                <a:spcPts val="0"/>
              </a:spcBef>
              <a:spcAft>
                <a:spcPts val="0"/>
              </a:spcAft>
              <a:buSzPts val="1400"/>
              <a:buChar char="-"/>
            </a:pPr>
            <a:r>
              <a:rPr lang="en"/>
              <a:t>Busy time, time maintain is hard</a:t>
            </a:r>
            <a:endParaRPr/>
          </a:p>
          <a:p>
            <a:pPr marL="457200" lvl="0" indent="-317500" rtl="0">
              <a:spcBef>
                <a:spcPts val="0"/>
              </a:spcBef>
              <a:spcAft>
                <a:spcPts val="0"/>
              </a:spcAft>
              <a:buSzPts val="1400"/>
              <a:buChar char="-"/>
            </a:pPr>
            <a:r>
              <a:rPr lang="en"/>
              <a:t>High rent</a:t>
            </a:r>
            <a:endParaRPr/>
          </a:p>
          <a:p>
            <a:pPr marL="457200" lvl="0" indent="-317500" rtl="0">
              <a:spcBef>
                <a:spcPts val="0"/>
              </a:spcBef>
              <a:spcAft>
                <a:spcPts val="0"/>
              </a:spcAft>
              <a:buSzPts val="1400"/>
              <a:buChar char="-"/>
            </a:pPr>
            <a:r>
              <a:rPr lang="en"/>
              <a:t>Heavy traffic busy are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Shape 126"/>
          <p:cNvSpPr txBox="1">
            <a:spLocks noGrp="1"/>
          </p:cNvSpPr>
          <p:nvPr>
            <p:ph type="title"/>
          </p:nvPr>
        </p:nvSpPr>
        <p:spPr>
          <a:xfrm>
            <a:off x="311700" y="1188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Financial Resources</a:t>
            </a:r>
            <a:br>
              <a:rPr lang="en" sz="3959" b="1">
                <a:latin typeface="Calibri"/>
                <a:ea typeface="Calibri"/>
                <a:cs typeface="Calibri"/>
                <a:sym typeface="Calibri"/>
              </a:rPr>
            </a:br>
            <a:br>
              <a:rPr lang="en" sz="3959">
                <a:latin typeface="Calibri"/>
                <a:ea typeface="Calibri"/>
                <a:cs typeface="Calibri"/>
                <a:sym typeface="Calibri"/>
              </a:rPr>
            </a:br>
            <a:endParaRPr sz="3959">
              <a:latin typeface="Calibri"/>
              <a:ea typeface="Calibri"/>
              <a:cs typeface="Calibri"/>
              <a:sym typeface="Calibri"/>
            </a:endParaRPr>
          </a:p>
          <a:p>
            <a:pPr marL="0" lvl="0" indent="0">
              <a:spcBef>
                <a:spcPts val="0"/>
              </a:spcBef>
              <a:spcAft>
                <a:spcPts val="0"/>
              </a:spcAft>
              <a:buNone/>
            </a:pPr>
            <a:endParaRPr/>
          </a:p>
        </p:txBody>
      </p:sp>
      <p:sp>
        <p:nvSpPr>
          <p:cNvPr id="127" name="Shape 127"/>
          <p:cNvSpPr txBox="1">
            <a:spLocks noGrp="1"/>
          </p:cNvSpPr>
          <p:nvPr>
            <p:ph type="body" idx="1"/>
          </p:nvPr>
        </p:nvSpPr>
        <p:spPr>
          <a:xfrm>
            <a:off x="311700" y="863550"/>
            <a:ext cx="8520600" cy="3416400"/>
          </a:xfrm>
          <a:prstGeom prst="rect">
            <a:avLst/>
          </a:prstGeom>
        </p:spPr>
        <p:txBody>
          <a:bodyPr spcFirstLastPara="1" wrap="square" lIns="91425" tIns="91425" rIns="91425" bIns="91425" anchor="t" anchorCtr="0">
            <a:noAutofit/>
          </a:bodyPr>
          <a:lstStyle/>
          <a:p>
            <a:pPr marL="342900" lvl="0" indent="-322580" rtl="0">
              <a:lnSpc>
                <a:spcPct val="90000"/>
              </a:lnSpc>
              <a:spcBef>
                <a:spcPts val="0"/>
              </a:spcBef>
              <a:spcAft>
                <a:spcPts val="0"/>
              </a:spcAft>
              <a:buClr>
                <a:schemeClr val="dk1"/>
              </a:buClr>
              <a:buSzPts val="2400"/>
              <a:buChar char="•"/>
            </a:pPr>
            <a:r>
              <a:rPr lang="en" sz="2400">
                <a:solidFill>
                  <a:schemeClr val="dk1"/>
                </a:solidFill>
                <a:latin typeface="Calibri"/>
                <a:ea typeface="Calibri"/>
                <a:cs typeface="Calibri"/>
                <a:sym typeface="Calibri"/>
              </a:rPr>
              <a:t>To invest money in coffee shop, we obtain finance through high street bank with low interest and some funding from personal savings and family members</a:t>
            </a:r>
            <a:endParaRPr sz="2400">
              <a:solidFill>
                <a:schemeClr val="dk1"/>
              </a:solidFill>
              <a:latin typeface="Calibri"/>
              <a:ea typeface="Calibri"/>
              <a:cs typeface="Calibri"/>
              <a:sym typeface="Calibri"/>
            </a:endParaRPr>
          </a:p>
          <a:p>
            <a:pPr marL="342900" lvl="0" indent="-322580" rtl="0">
              <a:lnSpc>
                <a:spcPct val="90000"/>
              </a:lnSpc>
              <a:spcBef>
                <a:spcPts val="0"/>
              </a:spcBef>
              <a:spcAft>
                <a:spcPts val="0"/>
              </a:spcAft>
              <a:buClr>
                <a:schemeClr val="dk1"/>
              </a:buClr>
              <a:buSzPts val="2400"/>
              <a:buChar char="•"/>
            </a:pPr>
            <a:r>
              <a:rPr lang="en" sz="2400">
                <a:solidFill>
                  <a:schemeClr val="dk1"/>
                </a:solidFill>
                <a:latin typeface="Calibri"/>
                <a:ea typeface="Calibri"/>
                <a:cs typeface="Calibri"/>
                <a:sym typeface="Calibri"/>
              </a:rPr>
              <a:t>For funding purpose of the coffee shop the owner would use the investors type of funding method</a:t>
            </a:r>
            <a:endParaRPr sz="2400">
              <a:solidFill>
                <a:schemeClr val="dk1"/>
              </a:solidFill>
              <a:latin typeface="Calibri"/>
              <a:ea typeface="Calibri"/>
              <a:cs typeface="Calibri"/>
              <a:sym typeface="Calibri"/>
            </a:endParaRPr>
          </a:p>
          <a:p>
            <a:pPr marL="342900" lvl="0" indent="-322580" rtl="0">
              <a:lnSpc>
                <a:spcPct val="90000"/>
              </a:lnSpc>
              <a:spcBef>
                <a:spcPts val="544"/>
              </a:spcBef>
              <a:spcAft>
                <a:spcPts val="0"/>
              </a:spcAft>
              <a:buClr>
                <a:schemeClr val="dk1"/>
              </a:buClr>
              <a:buSzPts val="2400"/>
              <a:buChar char="•"/>
            </a:pPr>
            <a:r>
              <a:rPr lang="en" sz="2400">
                <a:solidFill>
                  <a:schemeClr val="dk1"/>
                </a:solidFill>
                <a:latin typeface="Calibri"/>
                <a:ea typeface="Calibri"/>
                <a:cs typeface="Calibri"/>
                <a:sym typeface="Calibri"/>
              </a:rPr>
              <a:t>By giving the investors part partnership and high return options the business owner could collect the required amount of funding</a:t>
            </a:r>
            <a:endParaRPr sz="2400">
              <a:solidFill>
                <a:schemeClr val="dk1"/>
              </a:solidFill>
              <a:latin typeface="Calibri"/>
              <a:ea typeface="Calibri"/>
              <a:cs typeface="Calibri"/>
              <a:sym typeface="Calibri"/>
            </a:endParaRPr>
          </a:p>
          <a:p>
            <a:pPr marL="342900" lvl="0" indent="-322580" rtl="0">
              <a:lnSpc>
                <a:spcPct val="90000"/>
              </a:lnSpc>
              <a:spcBef>
                <a:spcPts val="544"/>
              </a:spcBef>
              <a:spcAft>
                <a:spcPts val="0"/>
              </a:spcAft>
              <a:buClr>
                <a:schemeClr val="dk1"/>
              </a:buClr>
              <a:buSzPts val="2400"/>
              <a:buChar char="•"/>
            </a:pPr>
            <a:r>
              <a:rPr lang="en" sz="2400">
                <a:solidFill>
                  <a:schemeClr val="dk1"/>
                </a:solidFill>
                <a:latin typeface="Calibri"/>
                <a:ea typeface="Calibri"/>
                <a:cs typeface="Calibri"/>
                <a:sym typeface="Calibri"/>
              </a:rPr>
              <a:t>The investors could be any potential buus enterprise that is intending to maximize its operations and profits</a:t>
            </a:r>
            <a:endParaRPr sz="2400">
              <a:solidFill>
                <a:schemeClr val="dk1"/>
              </a:solidFill>
              <a:latin typeface="Calibri"/>
              <a:ea typeface="Calibri"/>
              <a:cs typeface="Calibri"/>
              <a:sym typeface="Calibri"/>
            </a:endParaRPr>
          </a:p>
          <a:p>
            <a:pPr marL="342900" lvl="0" indent="-170180" rtl="0">
              <a:lnSpc>
                <a:spcPct val="90000"/>
              </a:lnSpc>
              <a:spcBef>
                <a:spcPts val="544"/>
              </a:spcBef>
              <a:spcAft>
                <a:spcPts val="0"/>
              </a:spcAft>
              <a:buClr>
                <a:schemeClr val="dk1"/>
              </a:buClr>
              <a:buSzPts val="2720"/>
              <a:buFont typeface="Arial"/>
              <a:buNone/>
            </a:pPr>
            <a:endParaRPr sz="2400">
              <a:solidFill>
                <a:schemeClr val="dk1"/>
              </a:solidFill>
              <a:latin typeface="Calibri"/>
              <a:ea typeface="Calibri"/>
              <a:cs typeface="Calibri"/>
              <a:sym typeface="Calibri"/>
            </a:endParaRPr>
          </a:p>
          <a:p>
            <a:pPr marL="0" lvl="0" indent="0">
              <a:spcBef>
                <a:spcPts val="0"/>
              </a:spcBef>
              <a:spcAft>
                <a:spcPts val="1600"/>
              </a:spcAft>
              <a:buNone/>
            </a:pPr>
            <a:endParaRPr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Shape 1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Human resources</a:t>
            </a:r>
            <a:br>
              <a:rPr lang="en" sz="3959">
                <a:latin typeface="Calibri"/>
                <a:ea typeface="Calibri"/>
                <a:cs typeface="Calibri"/>
                <a:sym typeface="Calibri"/>
              </a:rPr>
            </a:br>
            <a:endParaRPr/>
          </a:p>
        </p:txBody>
      </p:sp>
      <p:sp>
        <p:nvSpPr>
          <p:cNvPr id="133" name="Shape 13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314960" rtl="0">
              <a:lnSpc>
                <a:spcPct val="80000"/>
              </a:lnSpc>
              <a:spcBef>
                <a:spcPts val="0"/>
              </a:spcBef>
              <a:spcAft>
                <a:spcPts val="0"/>
              </a:spcAft>
              <a:buClr>
                <a:schemeClr val="dk1"/>
              </a:buClr>
              <a:buSzPts val="1800"/>
              <a:buChar char="•"/>
            </a:pPr>
            <a:r>
              <a:rPr lang="en">
                <a:solidFill>
                  <a:schemeClr val="dk1"/>
                </a:solidFill>
                <a:latin typeface="Calibri"/>
                <a:ea typeface="Calibri"/>
                <a:cs typeface="Calibri"/>
                <a:sym typeface="Calibri"/>
              </a:rPr>
              <a:t>A number of human resources would be required by the firm ranging from Marketing manager, Finance Operation Manager , Administration, kitchen staff, front desk office staff and service offering staff. </a:t>
            </a:r>
            <a:endParaRPr>
              <a:solidFill>
                <a:schemeClr val="dk1"/>
              </a:solidFill>
              <a:latin typeface="Calibri"/>
              <a:ea typeface="Calibri"/>
              <a:cs typeface="Calibri"/>
              <a:sym typeface="Calibri"/>
            </a:endParaRPr>
          </a:p>
          <a:p>
            <a:pPr marL="342900" lvl="0" indent="-314960" rtl="0">
              <a:lnSpc>
                <a:spcPct val="80000"/>
              </a:lnSpc>
              <a:spcBef>
                <a:spcPts val="448"/>
              </a:spcBef>
              <a:spcAft>
                <a:spcPts val="0"/>
              </a:spcAft>
              <a:buClr>
                <a:schemeClr val="dk1"/>
              </a:buClr>
              <a:buSzPts val="1800"/>
              <a:buChar char="•"/>
            </a:pPr>
            <a:r>
              <a:rPr lang="en">
                <a:solidFill>
                  <a:schemeClr val="dk1"/>
                </a:solidFill>
                <a:latin typeface="Calibri"/>
                <a:ea typeface="Calibri"/>
                <a:cs typeface="Calibri"/>
                <a:sym typeface="Calibri"/>
              </a:rPr>
              <a:t>In regards to the major manager of the coffee shop it is required that each of them hold degree in the course of management in their respective segments while for the kitchen staff it is required to have culinary skills and relevant degree</a:t>
            </a:r>
            <a:endParaRPr>
              <a:solidFill>
                <a:schemeClr val="dk1"/>
              </a:solidFill>
              <a:latin typeface="Calibri"/>
              <a:ea typeface="Calibri"/>
              <a:cs typeface="Calibri"/>
              <a:sym typeface="Calibri"/>
            </a:endParaRPr>
          </a:p>
          <a:p>
            <a:pPr marL="342900" lvl="0" indent="-314960" rtl="0">
              <a:lnSpc>
                <a:spcPct val="80000"/>
              </a:lnSpc>
              <a:spcBef>
                <a:spcPts val="448"/>
              </a:spcBef>
              <a:spcAft>
                <a:spcPts val="0"/>
              </a:spcAft>
              <a:buClr>
                <a:schemeClr val="dk1"/>
              </a:buClr>
              <a:buSzPts val="1800"/>
              <a:buChar char="•"/>
            </a:pPr>
            <a:r>
              <a:rPr lang="en">
                <a:solidFill>
                  <a:schemeClr val="dk1"/>
                </a:solidFill>
                <a:latin typeface="Calibri"/>
                <a:ea typeface="Calibri"/>
                <a:cs typeface="Calibri"/>
                <a:sym typeface="Calibri"/>
              </a:rPr>
              <a:t>While for front desk staff and the service staff the mbasic degree in any discipline would be required</a:t>
            </a:r>
            <a:endParaRPr>
              <a:solidFill>
                <a:schemeClr val="dk1"/>
              </a:solidFill>
              <a:latin typeface="Calibri"/>
              <a:ea typeface="Calibri"/>
              <a:cs typeface="Calibri"/>
              <a:sym typeface="Calibri"/>
            </a:endParaRPr>
          </a:p>
          <a:p>
            <a:pPr marL="342900" lvl="0" indent="-314960" rtl="0">
              <a:lnSpc>
                <a:spcPct val="80000"/>
              </a:lnSpc>
              <a:spcBef>
                <a:spcPts val="448"/>
              </a:spcBef>
              <a:spcAft>
                <a:spcPts val="0"/>
              </a:spcAft>
              <a:buClr>
                <a:schemeClr val="dk1"/>
              </a:buClr>
              <a:buSzPts val="1800"/>
              <a:buChar char="•"/>
            </a:pPr>
            <a:r>
              <a:rPr lang="en">
                <a:solidFill>
                  <a:schemeClr val="dk1"/>
                </a:solidFill>
                <a:latin typeface="Calibri"/>
                <a:ea typeface="Calibri"/>
                <a:cs typeface="Calibri"/>
                <a:sym typeface="Calibri"/>
              </a:rPr>
              <a:t>The coffee Shop being a new venture would source people through advertisements and third party agency</a:t>
            </a:r>
            <a:endParaRPr>
              <a:solidFill>
                <a:schemeClr val="dk1"/>
              </a:solidFill>
              <a:latin typeface="Calibri"/>
              <a:ea typeface="Calibri"/>
              <a:cs typeface="Calibri"/>
              <a:sym typeface="Calibri"/>
            </a:endParaRPr>
          </a:p>
          <a:p>
            <a:pPr marL="342900" lvl="0" indent="-314960" rtl="0">
              <a:lnSpc>
                <a:spcPct val="80000"/>
              </a:lnSpc>
              <a:spcBef>
                <a:spcPts val="448"/>
              </a:spcBef>
              <a:spcAft>
                <a:spcPts val="0"/>
              </a:spcAft>
              <a:buClr>
                <a:schemeClr val="dk1"/>
              </a:buClr>
              <a:buSzPts val="1800"/>
              <a:buChar char="•"/>
            </a:pPr>
            <a:r>
              <a:rPr lang="en">
                <a:solidFill>
                  <a:schemeClr val="dk1"/>
                </a:solidFill>
                <a:latin typeface="Calibri"/>
                <a:ea typeface="Calibri"/>
                <a:cs typeface="Calibri"/>
                <a:sym typeface="Calibri"/>
              </a:rPr>
              <a:t>For the managers it is important that hey have 2 years of work experience</a:t>
            </a:r>
            <a:endParaRPr>
              <a:solidFill>
                <a:schemeClr val="dk1"/>
              </a:solidFill>
              <a:latin typeface="Calibri"/>
              <a:ea typeface="Calibri"/>
              <a:cs typeface="Calibri"/>
              <a:sym typeface="Calibri"/>
            </a:endParaRPr>
          </a:p>
          <a:p>
            <a:pPr marL="0" lvl="0" indent="0">
              <a:spcBef>
                <a:spcPts val="0"/>
              </a:spcBef>
              <a:spcAft>
                <a:spcPts val="160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Shape 138"/>
          <p:cNvSpPr txBox="1">
            <a:spLocks noGrp="1"/>
          </p:cNvSpPr>
          <p:nvPr>
            <p:ph type="title"/>
          </p:nvPr>
        </p:nvSpPr>
        <p:spPr>
          <a:xfrm>
            <a:off x="311700" y="14477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4400"/>
              <a:buFont typeface="Calibri"/>
              <a:buNone/>
            </a:pPr>
            <a:r>
              <a:rPr lang="en" sz="4400">
                <a:latin typeface="Calibri"/>
                <a:ea typeface="Calibri"/>
                <a:cs typeface="Calibri"/>
                <a:sym typeface="Calibri"/>
              </a:rPr>
              <a:t>Cost Breakdown structure</a:t>
            </a:r>
            <a:endParaRPr/>
          </a:p>
        </p:txBody>
      </p:sp>
      <p:sp>
        <p:nvSpPr>
          <p:cNvPr id="139" name="Shape 13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342900" rtl="0">
              <a:lnSpc>
                <a:spcPct val="90000"/>
              </a:lnSpc>
              <a:spcBef>
                <a:spcPts val="0"/>
              </a:spcBef>
              <a:spcAft>
                <a:spcPts val="0"/>
              </a:spcAft>
              <a:buClr>
                <a:schemeClr val="dk1"/>
              </a:buClr>
              <a:buSzPts val="3200"/>
              <a:buChar char="•"/>
            </a:pPr>
            <a:r>
              <a:rPr lang="en" sz="3200">
                <a:solidFill>
                  <a:schemeClr val="dk1"/>
                </a:solidFill>
                <a:latin typeface="Calibri"/>
                <a:ea typeface="Calibri"/>
                <a:cs typeface="Calibri"/>
                <a:sym typeface="Calibri"/>
              </a:rPr>
              <a:t>The overall </a:t>
            </a:r>
            <a:endParaRPr sz="3200">
              <a:solidFill>
                <a:schemeClr val="dk1"/>
              </a:solidFill>
              <a:latin typeface="Calibri"/>
              <a:ea typeface="Calibri"/>
              <a:cs typeface="Calibri"/>
              <a:sym typeface="Calibri"/>
            </a:endParaRPr>
          </a:p>
          <a:p>
            <a:pPr marL="0" lvl="0" indent="0" rtl="0">
              <a:lnSpc>
                <a:spcPct val="90000"/>
              </a:lnSpc>
              <a:spcBef>
                <a:spcPts val="0"/>
              </a:spcBef>
              <a:spcAft>
                <a:spcPts val="0"/>
              </a:spcAft>
              <a:buNone/>
            </a:pPr>
            <a:r>
              <a:rPr lang="en" sz="3200">
                <a:solidFill>
                  <a:schemeClr val="dk1"/>
                </a:solidFill>
                <a:latin typeface="Calibri"/>
                <a:ea typeface="Calibri"/>
                <a:cs typeface="Calibri"/>
                <a:sym typeface="Calibri"/>
              </a:rPr>
              <a:t>cost of the </a:t>
            </a:r>
            <a:endParaRPr sz="3200">
              <a:solidFill>
                <a:schemeClr val="dk1"/>
              </a:solidFill>
              <a:latin typeface="Calibri"/>
              <a:ea typeface="Calibri"/>
              <a:cs typeface="Calibri"/>
              <a:sym typeface="Calibri"/>
            </a:endParaRPr>
          </a:p>
          <a:p>
            <a:pPr marL="0" lvl="0" indent="0" rtl="0">
              <a:lnSpc>
                <a:spcPct val="90000"/>
              </a:lnSpc>
              <a:spcBef>
                <a:spcPts val="0"/>
              </a:spcBef>
              <a:spcAft>
                <a:spcPts val="0"/>
              </a:spcAft>
              <a:buNone/>
            </a:pPr>
            <a:r>
              <a:rPr lang="en" sz="3200">
                <a:solidFill>
                  <a:schemeClr val="dk1"/>
                </a:solidFill>
                <a:latin typeface="Calibri"/>
                <a:ea typeface="Calibri"/>
                <a:cs typeface="Calibri"/>
                <a:sym typeface="Calibri"/>
              </a:rPr>
              <a:t>business</a:t>
            </a:r>
            <a:endParaRPr sz="3200">
              <a:solidFill>
                <a:schemeClr val="dk1"/>
              </a:solidFill>
              <a:latin typeface="Calibri"/>
              <a:ea typeface="Calibri"/>
              <a:cs typeface="Calibri"/>
              <a:sym typeface="Calibri"/>
            </a:endParaRPr>
          </a:p>
          <a:p>
            <a:pPr marL="0" lvl="0" indent="0" rtl="0">
              <a:lnSpc>
                <a:spcPct val="90000"/>
              </a:lnSpc>
              <a:spcBef>
                <a:spcPts val="0"/>
              </a:spcBef>
              <a:spcAft>
                <a:spcPts val="0"/>
              </a:spcAft>
              <a:buNone/>
            </a:pPr>
            <a:r>
              <a:rPr lang="en" sz="3200">
                <a:solidFill>
                  <a:schemeClr val="dk1"/>
                </a:solidFill>
                <a:latin typeface="Calibri"/>
                <a:ea typeface="Calibri"/>
                <a:cs typeface="Calibri"/>
                <a:sym typeface="Calibri"/>
              </a:rPr>
              <a:t>is provided by </a:t>
            </a:r>
            <a:endParaRPr sz="3200">
              <a:solidFill>
                <a:schemeClr val="dk1"/>
              </a:solidFill>
              <a:latin typeface="Calibri"/>
              <a:ea typeface="Calibri"/>
              <a:cs typeface="Calibri"/>
              <a:sym typeface="Calibri"/>
            </a:endParaRPr>
          </a:p>
          <a:p>
            <a:pPr marL="0" lvl="0" indent="0" rtl="0">
              <a:lnSpc>
                <a:spcPct val="90000"/>
              </a:lnSpc>
              <a:spcBef>
                <a:spcPts val="0"/>
              </a:spcBef>
              <a:spcAft>
                <a:spcPts val="0"/>
              </a:spcAft>
              <a:buNone/>
            </a:pPr>
            <a:r>
              <a:rPr lang="en" sz="3200">
                <a:solidFill>
                  <a:schemeClr val="dk1"/>
                </a:solidFill>
                <a:latin typeface="Calibri"/>
                <a:ea typeface="Calibri"/>
                <a:cs typeface="Calibri"/>
                <a:sym typeface="Calibri"/>
              </a:rPr>
              <a:t>the cost </a:t>
            </a:r>
            <a:endParaRPr sz="3200">
              <a:solidFill>
                <a:schemeClr val="dk1"/>
              </a:solidFill>
              <a:latin typeface="Calibri"/>
              <a:ea typeface="Calibri"/>
              <a:cs typeface="Calibri"/>
              <a:sym typeface="Calibri"/>
            </a:endParaRPr>
          </a:p>
          <a:p>
            <a:pPr marL="0" lvl="0" indent="0" rtl="0">
              <a:lnSpc>
                <a:spcPct val="90000"/>
              </a:lnSpc>
              <a:spcBef>
                <a:spcPts val="0"/>
              </a:spcBef>
              <a:spcAft>
                <a:spcPts val="0"/>
              </a:spcAft>
              <a:buNone/>
            </a:pPr>
            <a:r>
              <a:rPr lang="en" sz="3200">
                <a:solidFill>
                  <a:schemeClr val="dk1"/>
                </a:solidFill>
                <a:latin typeface="Calibri"/>
                <a:ea typeface="Calibri"/>
                <a:cs typeface="Calibri"/>
                <a:sym typeface="Calibri"/>
              </a:rPr>
              <a:t>breakdown </a:t>
            </a:r>
            <a:endParaRPr sz="3200">
              <a:solidFill>
                <a:schemeClr val="dk1"/>
              </a:solidFill>
              <a:latin typeface="Calibri"/>
              <a:ea typeface="Calibri"/>
              <a:cs typeface="Calibri"/>
              <a:sym typeface="Calibri"/>
            </a:endParaRPr>
          </a:p>
          <a:p>
            <a:pPr marL="0" lvl="0" indent="0" rtl="0">
              <a:lnSpc>
                <a:spcPct val="90000"/>
              </a:lnSpc>
              <a:spcBef>
                <a:spcPts val="0"/>
              </a:spcBef>
              <a:spcAft>
                <a:spcPts val="0"/>
              </a:spcAft>
              <a:buNone/>
            </a:pPr>
            <a:r>
              <a:rPr lang="en" sz="3200">
                <a:solidFill>
                  <a:schemeClr val="dk1"/>
                </a:solidFill>
                <a:latin typeface="Calibri"/>
                <a:ea typeface="Calibri"/>
                <a:cs typeface="Calibri"/>
                <a:sym typeface="Calibri"/>
              </a:rPr>
              <a:t>structure </a:t>
            </a:r>
            <a:endParaRPr sz="3200">
              <a:solidFill>
                <a:schemeClr val="dk1"/>
              </a:solidFill>
              <a:latin typeface="Calibri"/>
              <a:ea typeface="Calibri"/>
              <a:cs typeface="Calibri"/>
              <a:sym typeface="Calibri"/>
            </a:endParaRPr>
          </a:p>
          <a:p>
            <a:pPr marL="0" lvl="0" indent="0">
              <a:spcBef>
                <a:spcPts val="0"/>
              </a:spcBef>
              <a:spcAft>
                <a:spcPts val="1600"/>
              </a:spcAft>
              <a:buNone/>
            </a:pPr>
            <a:endParaRPr/>
          </a:p>
        </p:txBody>
      </p:sp>
      <p:graphicFrame>
        <p:nvGraphicFramePr>
          <p:cNvPr id="140" name="Shape 140"/>
          <p:cNvGraphicFramePr/>
          <p:nvPr/>
        </p:nvGraphicFramePr>
        <p:xfrm>
          <a:off x="3657600" y="972156"/>
          <a:ext cx="3964675" cy="4007575"/>
        </p:xfrm>
        <a:graphic>
          <a:graphicData uri="http://schemas.openxmlformats.org/drawingml/2006/table">
            <a:tbl>
              <a:tblPr>
                <a:noFill/>
                <a:tableStyleId>{CF6CDFAA-702D-4AA4-97E2-DD564743D410}</a:tableStyleId>
              </a:tblPr>
              <a:tblGrid>
                <a:gridCol w="2768125">
                  <a:extLst>
                    <a:ext uri="{9D8B030D-6E8A-4147-A177-3AD203B41FA5}">
                      <a16:colId xmlns:a16="http://schemas.microsoft.com/office/drawing/2014/main" val="20000"/>
                    </a:ext>
                  </a:extLst>
                </a:gridCol>
                <a:gridCol w="1196550">
                  <a:extLst>
                    <a:ext uri="{9D8B030D-6E8A-4147-A177-3AD203B41FA5}">
                      <a16:colId xmlns:a16="http://schemas.microsoft.com/office/drawing/2014/main" val="20001"/>
                    </a:ext>
                  </a:extLst>
                </a:gridCol>
              </a:tblGrid>
              <a:tr h="211600">
                <a:tc>
                  <a:txBody>
                    <a:bodyPr/>
                    <a:lstStyle/>
                    <a:p>
                      <a:pPr marL="0" marR="0" lvl="0" indent="0" algn="l" rtl="0">
                        <a:spcBef>
                          <a:spcPts val="0"/>
                        </a:spcBef>
                        <a:spcAft>
                          <a:spcPts val="0"/>
                        </a:spcAft>
                        <a:buNone/>
                      </a:pPr>
                      <a:r>
                        <a:rPr lang="en" sz="1200" b="1" i="0" u="none" strike="noStrike" cap="none">
                          <a:solidFill>
                            <a:srgbClr val="000000"/>
                          </a:solidFill>
                          <a:latin typeface="Calibri"/>
                          <a:ea typeface="Calibri"/>
                          <a:cs typeface="Calibri"/>
                          <a:sym typeface="Calibri"/>
                        </a:rPr>
                        <a:t>Particulars</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1" i="0" u="none" strike="noStrike" cap="none">
                          <a:solidFill>
                            <a:srgbClr val="000000"/>
                          </a:solidFill>
                          <a:latin typeface="Calibri"/>
                          <a:ea typeface="Calibri"/>
                          <a:cs typeface="Calibri"/>
                          <a:sym typeface="Calibri"/>
                        </a:rPr>
                        <a:t>Amount</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0"/>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Estimated cost</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£ 100,800.00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Raw materials</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12,000.00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5"/>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Equipment and utensil</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32,000.00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6"/>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7"/>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Furniture</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25,000.00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8"/>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9"/>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Decoration</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15,000.00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0"/>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1"/>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Licensing and registration fee</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9,500.00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2"/>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3"/>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Claim payment of </a:t>
                      </a:r>
                      <a:r>
                        <a:rPr lang="en" sz="1200">
                          <a:latin typeface="Calibri"/>
                          <a:ea typeface="Calibri"/>
                          <a:cs typeface="Calibri"/>
                          <a:sym typeface="Calibri"/>
                        </a:rPr>
                        <a:t>e</a:t>
                      </a:r>
                      <a:r>
                        <a:rPr lang="en" sz="1200" b="0" i="0" u="none" strike="noStrike" cap="none">
                          <a:solidFill>
                            <a:srgbClr val="000000"/>
                          </a:solidFill>
                          <a:latin typeface="Calibri"/>
                          <a:ea typeface="Calibri"/>
                          <a:cs typeface="Calibri"/>
                          <a:sym typeface="Calibri"/>
                        </a:rPr>
                        <a:t>lectrical rights</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2,500.00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4"/>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5"/>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Electricity</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2,400.00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6"/>
                  </a:ext>
                </a:extLst>
              </a:tr>
              <a:tr h="210175">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endParaRPr sz="1200" b="0" i="0" u="none" strike="noStrike" cap="none">
                        <a:solidFill>
                          <a:srgbClr val="000000"/>
                        </a:solidFill>
                        <a:latin typeface="Calibri"/>
                        <a:ea typeface="Calibri"/>
                        <a:cs typeface="Calibri"/>
                        <a:sym typeface="Calibri"/>
                      </a:endParaRPr>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7"/>
                  </a:ext>
                </a:extLst>
              </a:tr>
              <a:tr h="211600">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Rent</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 sz="1200" b="0" i="0" u="none" strike="noStrike" cap="none">
                          <a:solidFill>
                            <a:srgbClr val="000000"/>
                          </a:solidFill>
                          <a:latin typeface="Calibri"/>
                          <a:ea typeface="Calibri"/>
                          <a:cs typeface="Calibri"/>
                          <a:sym typeface="Calibri"/>
                        </a:rPr>
                        <a:t> £     2,400.00 </a:t>
                      </a:r>
                      <a:endParaRPr sz="1200"/>
                    </a:p>
                  </a:txBody>
                  <a:tcPr marL="6350" marR="6350" marT="6350" marB="0" anchor="b">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18"/>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Shape 145"/>
          <p:cNvSpPr txBox="1">
            <a:spLocks noGrp="1"/>
          </p:cNvSpPr>
          <p:nvPr>
            <p:ph type="title"/>
          </p:nvPr>
        </p:nvSpPr>
        <p:spPr>
          <a:xfrm>
            <a:off x="311700" y="120247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7300"/>
              <a:buFont typeface="Calibri"/>
              <a:buNone/>
            </a:pPr>
            <a:r>
              <a:rPr lang="en" sz="7300" b="1">
                <a:latin typeface="Calibri"/>
                <a:ea typeface="Calibri"/>
                <a:cs typeface="Calibri"/>
                <a:sym typeface="Calibri"/>
              </a:rPr>
              <a:t>Conclusion </a:t>
            </a:r>
            <a:br>
              <a:rPr lang="en" sz="7300" b="1">
                <a:latin typeface="Calibri"/>
                <a:ea typeface="Calibri"/>
                <a:cs typeface="Calibri"/>
                <a:sym typeface="Calibri"/>
              </a:rPr>
            </a:b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4400"/>
              <a:buFont typeface="Calibri"/>
              <a:buNone/>
            </a:pPr>
            <a:r>
              <a:rPr lang="en" sz="4400">
                <a:latin typeface="Calibri"/>
                <a:ea typeface="Calibri"/>
                <a:cs typeface="Calibri"/>
                <a:sym typeface="Calibri"/>
              </a:rPr>
              <a:t>SWOT Analysis</a:t>
            </a:r>
            <a:endParaRPr/>
          </a:p>
        </p:txBody>
      </p:sp>
      <p:sp>
        <p:nvSpPr>
          <p:cNvPr id="151" name="Shape 15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284480" rtl="0">
              <a:lnSpc>
                <a:spcPct val="80000"/>
              </a:lnSpc>
              <a:spcBef>
                <a:spcPts val="0"/>
              </a:spcBef>
              <a:spcAft>
                <a:spcPts val="0"/>
              </a:spcAft>
              <a:buClr>
                <a:schemeClr val="dk1"/>
              </a:buClr>
              <a:buSzPts val="1800"/>
              <a:buChar char="•"/>
            </a:pPr>
            <a:r>
              <a:rPr lang="en" i="1">
                <a:solidFill>
                  <a:schemeClr val="dk1"/>
                </a:solidFill>
                <a:latin typeface="Calibri"/>
                <a:ea typeface="Calibri"/>
                <a:cs typeface="Calibri"/>
                <a:sym typeface="Calibri"/>
              </a:rPr>
              <a:t>Strengths</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The low pricing strategy in the competitive industry of food and service </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i="1">
                <a:solidFill>
                  <a:schemeClr val="dk1"/>
                </a:solidFill>
                <a:latin typeface="Calibri"/>
                <a:ea typeface="Calibri"/>
                <a:cs typeface="Calibri"/>
                <a:sym typeface="Calibri"/>
              </a:rPr>
              <a:t>Weakness</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Competitive market of the food service industry </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Font typeface="Calibri"/>
              <a:buChar char="•"/>
            </a:pPr>
            <a:r>
              <a:rPr lang="en">
                <a:solidFill>
                  <a:schemeClr val="dk1"/>
                </a:solidFill>
                <a:latin typeface="Calibri"/>
                <a:ea typeface="Calibri"/>
                <a:cs typeface="Calibri"/>
                <a:sym typeface="Calibri"/>
              </a:rPr>
              <a:t>Opportunity </a:t>
            </a:r>
            <a:endParaRPr>
              <a:solidFill>
                <a:schemeClr val="dk1"/>
              </a:solidFill>
              <a:latin typeface="Calibri"/>
              <a:ea typeface="Calibri"/>
              <a:cs typeface="Calibri"/>
              <a:sym typeface="Calibri"/>
            </a:endParaRPr>
          </a:p>
          <a:p>
            <a:pPr marL="0" lvl="0" indent="0" rtl="0">
              <a:lnSpc>
                <a:spcPct val="80000"/>
              </a:lnSpc>
              <a:spcBef>
                <a:spcPts val="544"/>
              </a:spcBef>
              <a:spcAft>
                <a:spcPts val="0"/>
              </a:spcAft>
              <a:buNone/>
            </a:pPr>
            <a:r>
              <a:rPr lang="en">
                <a:solidFill>
                  <a:schemeClr val="dk1"/>
                </a:solidFill>
                <a:latin typeface="Calibri"/>
                <a:ea typeface="Calibri"/>
                <a:cs typeface="Calibri"/>
                <a:sym typeface="Calibri"/>
              </a:rPr>
              <a:t>Good location near city centre attracting all levels of customers</a:t>
            </a:r>
            <a:endParaRPr>
              <a:solidFill>
                <a:schemeClr val="dk1"/>
              </a:solidFill>
              <a:latin typeface="Calibri"/>
              <a:ea typeface="Calibri"/>
              <a:cs typeface="Calibri"/>
              <a:sym typeface="Calibri"/>
            </a:endParaRPr>
          </a:p>
          <a:p>
            <a:pPr marL="457200" lvl="0" indent="-342900" rtl="0">
              <a:lnSpc>
                <a:spcPct val="80000"/>
              </a:lnSpc>
              <a:spcBef>
                <a:spcPts val="544"/>
              </a:spcBef>
              <a:spcAft>
                <a:spcPts val="0"/>
              </a:spcAft>
              <a:buClr>
                <a:schemeClr val="dk1"/>
              </a:buClr>
              <a:buSzPts val="1800"/>
              <a:buFont typeface="Calibri"/>
              <a:buChar char="●"/>
            </a:pPr>
            <a:r>
              <a:rPr lang="en">
                <a:solidFill>
                  <a:schemeClr val="dk1"/>
                </a:solidFill>
                <a:latin typeface="Calibri"/>
                <a:ea typeface="Calibri"/>
                <a:cs typeface="Calibri"/>
                <a:sym typeface="Calibri"/>
              </a:rPr>
              <a:t>Threat </a:t>
            </a:r>
            <a:endParaRPr>
              <a:solidFill>
                <a:schemeClr val="dk1"/>
              </a:solidFill>
              <a:latin typeface="Calibri"/>
              <a:ea typeface="Calibri"/>
              <a:cs typeface="Calibri"/>
              <a:sym typeface="Calibri"/>
            </a:endParaRPr>
          </a:p>
          <a:p>
            <a:pPr marL="0" lvl="0" indent="0" rtl="0">
              <a:lnSpc>
                <a:spcPct val="80000"/>
              </a:lnSpc>
              <a:spcBef>
                <a:spcPts val="544"/>
              </a:spcBef>
              <a:spcAft>
                <a:spcPts val="0"/>
              </a:spcAft>
              <a:buNone/>
            </a:pPr>
            <a:r>
              <a:rPr lang="en">
                <a:solidFill>
                  <a:schemeClr val="dk1"/>
                </a:solidFill>
                <a:latin typeface="Calibri"/>
                <a:ea typeface="Calibri"/>
                <a:cs typeface="Calibri"/>
                <a:sym typeface="Calibri"/>
              </a:rPr>
              <a:t>As there are many coffee shops in surrounding in swansea area, there will be high demand in competition </a:t>
            </a:r>
            <a:endParaRPr>
              <a:solidFill>
                <a:schemeClr val="dk1"/>
              </a:solidFill>
              <a:latin typeface="Calibri"/>
              <a:ea typeface="Calibri"/>
              <a:cs typeface="Calibri"/>
              <a:sym typeface="Calibri"/>
            </a:endParaRPr>
          </a:p>
          <a:p>
            <a:pPr marL="0" lvl="0" indent="0" rtl="0">
              <a:lnSpc>
                <a:spcPct val="80000"/>
              </a:lnSpc>
              <a:spcBef>
                <a:spcPts val="544"/>
              </a:spcBef>
              <a:spcAft>
                <a:spcPts val="0"/>
              </a:spcAft>
              <a:buNone/>
            </a:pPr>
            <a:endParaRPr>
              <a:solidFill>
                <a:schemeClr val="dk1"/>
              </a:solidFill>
              <a:latin typeface="Calibri"/>
              <a:ea typeface="Calibri"/>
              <a:cs typeface="Calibri"/>
              <a:sym typeface="Calibri"/>
            </a:endParaRPr>
          </a:p>
          <a:p>
            <a:pPr marL="0" lvl="0" indent="0" rtl="0">
              <a:lnSpc>
                <a:spcPct val="80000"/>
              </a:lnSpc>
              <a:spcBef>
                <a:spcPts val="544"/>
              </a:spcBef>
              <a:spcAft>
                <a:spcPts val="0"/>
              </a:spcAft>
              <a:buNone/>
            </a:pPr>
            <a:r>
              <a:rPr lang="en">
                <a:solidFill>
                  <a:schemeClr val="dk1"/>
                </a:solidFill>
                <a:latin typeface="Calibri"/>
                <a:ea typeface="Calibri"/>
                <a:cs typeface="Calibri"/>
                <a:sym typeface="Calibri"/>
              </a:rPr>
              <a:t>  </a:t>
            </a:r>
            <a:endParaRPr>
              <a:solidFill>
                <a:schemeClr val="dk1"/>
              </a:solidFill>
              <a:latin typeface="Calibri"/>
              <a:ea typeface="Calibri"/>
              <a:cs typeface="Calibri"/>
              <a:sym typeface="Calibri"/>
            </a:endParaRPr>
          </a:p>
        </p:txBody>
      </p:sp>
      <p:pic>
        <p:nvPicPr>
          <p:cNvPr id="152" name="Shape 152"/>
          <p:cNvPicPr preferRelativeResize="0"/>
          <p:nvPr/>
        </p:nvPicPr>
        <p:blipFill rotWithShape="1">
          <a:blip r:embed="rId3">
            <a:alphaModFix/>
          </a:blip>
          <a:srcRect/>
          <a:stretch/>
        </p:blipFill>
        <p:spPr>
          <a:xfrm>
            <a:off x="6656750" y="144725"/>
            <a:ext cx="1987125" cy="9814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Shape 15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Action plan</a:t>
            </a:r>
            <a:br>
              <a:rPr lang="en" sz="3959">
                <a:latin typeface="Calibri"/>
                <a:ea typeface="Calibri"/>
                <a:cs typeface="Calibri"/>
                <a:sym typeface="Calibri"/>
              </a:rPr>
            </a:br>
            <a:endParaRPr/>
          </a:p>
        </p:txBody>
      </p:sp>
      <p:sp>
        <p:nvSpPr>
          <p:cNvPr id="158" name="Shape 15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342900" lvl="0" indent="-284480" rtl="0">
              <a:lnSpc>
                <a:spcPct val="80000"/>
              </a:lnSpc>
              <a:spcBef>
                <a:spcPts val="0"/>
              </a:spcBef>
              <a:spcAft>
                <a:spcPts val="0"/>
              </a:spcAft>
              <a:buClr>
                <a:schemeClr val="dk1"/>
              </a:buClr>
              <a:buSzPts val="1800"/>
              <a:buChar char="•"/>
            </a:pPr>
            <a:r>
              <a:rPr lang="en">
                <a:solidFill>
                  <a:schemeClr val="dk1"/>
                </a:solidFill>
                <a:latin typeface="Calibri"/>
                <a:ea typeface="Calibri"/>
                <a:cs typeface="Calibri"/>
                <a:sym typeface="Calibri"/>
              </a:rPr>
              <a:t>The action plan is as follows:</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Specific: To attain viability in the food and service industry of swansea.</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Measurable: Return on investments are the factors that could ,measure the proposed business perform,aces</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Achievable: The identified aim and objectives the company could be achieved by quality coffee drinks service</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Relevant: The location of the business proposed holds relevance to the marketing strategies of the company</a:t>
            </a:r>
            <a:endParaRPr>
              <a:solidFill>
                <a:schemeClr val="dk1"/>
              </a:solidFill>
              <a:latin typeface="Calibri"/>
              <a:ea typeface="Calibri"/>
              <a:cs typeface="Calibri"/>
              <a:sym typeface="Calibri"/>
            </a:endParaRPr>
          </a:p>
          <a:p>
            <a:pPr marL="342900" lvl="0" indent="-284480" rtl="0">
              <a:lnSpc>
                <a:spcPct val="80000"/>
              </a:lnSpc>
              <a:spcBef>
                <a:spcPts val="544"/>
              </a:spcBef>
              <a:spcAft>
                <a:spcPts val="0"/>
              </a:spcAft>
              <a:buClr>
                <a:schemeClr val="dk1"/>
              </a:buClr>
              <a:buSzPts val="1800"/>
              <a:buChar char="•"/>
            </a:pPr>
            <a:r>
              <a:rPr lang="en">
                <a:solidFill>
                  <a:schemeClr val="dk1"/>
                </a:solidFill>
                <a:latin typeface="Calibri"/>
                <a:ea typeface="Calibri"/>
                <a:cs typeface="Calibri"/>
                <a:sym typeface="Calibri"/>
              </a:rPr>
              <a:t>Time based : The action plan would be achieved within 2 -3 months</a:t>
            </a:r>
            <a:endParaRPr>
              <a:solidFill>
                <a:schemeClr val="dk1"/>
              </a:solidFill>
              <a:latin typeface="Calibri"/>
              <a:ea typeface="Calibri"/>
              <a:cs typeface="Calibri"/>
              <a:sym typeface="Calibri"/>
            </a:endParaRPr>
          </a:p>
          <a:p>
            <a:pPr marL="0" lvl="0" indent="0">
              <a:spcBef>
                <a:spcPts val="0"/>
              </a:spcBef>
              <a:spcAft>
                <a:spcPts val="160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Shape 163"/>
          <p:cNvSpPr txBox="1">
            <a:spLocks noGrp="1"/>
          </p:cNvSpPr>
          <p:nvPr>
            <p:ph type="title"/>
          </p:nvPr>
        </p:nvSpPr>
        <p:spPr>
          <a:xfrm>
            <a:off x="311700" y="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3959"/>
              <a:buFont typeface="Calibri"/>
              <a:buNone/>
            </a:pPr>
            <a:r>
              <a:rPr lang="en" sz="3959" b="1">
                <a:latin typeface="Calibri"/>
                <a:ea typeface="Calibri"/>
                <a:cs typeface="Calibri"/>
                <a:sym typeface="Calibri"/>
              </a:rPr>
              <a:t>Gantt chart </a:t>
            </a:r>
            <a:endParaRPr/>
          </a:p>
        </p:txBody>
      </p:sp>
      <p:pic>
        <p:nvPicPr>
          <p:cNvPr id="164" name="Shape 164"/>
          <p:cNvPicPr preferRelativeResize="0"/>
          <p:nvPr/>
        </p:nvPicPr>
        <p:blipFill rotWithShape="1">
          <a:blip r:embed="rId3">
            <a:alphaModFix/>
          </a:blip>
          <a:srcRect/>
          <a:stretch/>
        </p:blipFill>
        <p:spPr>
          <a:xfrm>
            <a:off x="2817750" y="664400"/>
            <a:ext cx="3508500" cy="2010300"/>
          </a:xfrm>
          <a:prstGeom prst="rect">
            <a:avLst/>
          </a:prstGeom>
          <a:noFill/>
          <a:ln>
            <a:noFill/>
          </a:ln>
        </p:spPr>
      </p:pic>
      <p:pic>
        <p:nvPicPr>
          <p:cNvPr id="165" name="Shape 165"/>
          <p:cNvPicPr preferRelativeResize="0"/>
          <p:nvPr/>
        </p:nvPicPr>
        <p:blipFill rotWithShape="1">
          <a:blip r:embed="rId4">
            <a:alphaModFix/>
          </a:blip>
          <a:srcRect/>
          <a:stretch/>
        </p:blipFill>
        <p:spPr>
          <a:xfrm>
            <a:off x="2790450" y="2674697"/>
            <a:ext cx="3508499" cy="2259167"/>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p:nvPr/>
        </p:nvSpPr>
        <p:spPr>
          <a:xfrm>
            <a:off x="457200" y="-12"/>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 sz="4400" b="1">
                <a:solidFill>
                  <a:srgbClr val="000000"/>
                </a:solidFill>
                <a:latin typeface="Calibri"/>
                <a:ea typeface="Calibri"/>
                <a:cs typeface="Calibri"/>
                <a:sym typeface="Calibri"/>
              </a:rPr>
              <a:t>References</a:t>
            </a:r>
            <a:endParaRPr sz="4400" b="1">
              <a:solidFill>
                <a:srgbClr val="000000"/>
              </a:solidFill>
              <a:latin typeface="Calibri"/>
              <a:ea typeface="Calibri"/>
              <a:cs typeface="Calibri"/>
              <a:sym typeface="Calibri"/>
            </a:endParaRPr>
          </a:p>
        </p:txBody>
      </p:sp>
      <p:sp>
        <p:nvSpPr>
          <p:cNvPr id="171" name="Shape 171"/>
          <p:cNvSpPr txBox="1"/>
          <p:nvPr/>
        </p:nvSpPr>
        <p:spPr>
          <a:xfrm>
            <a:off x="457200" y="801825"/>
            <a:ext cx="8229600" cy="4526100"/>
          </a:xfrm>
          <a:prstGeom prst="rect">
            <a:avLst/>
          </a:prstGeom>
          <a:noFill/>
          <a:ln>
            <a:noFill/>
          </a:ln>
        </p:spPr>
        <p:txBody>
          <a:bodyPr spcFirstLastPara="1" wrap="square" lIns="91425" tIns="45700" rIns="91425" bIns="45700" anchor="t" anchorCtr="0">
            <a:noAutofit/>
          </a:bodyPr>
          <a:lstStyle/>
          <a:p>
            <a:pPr marL="342900" lvl="0" indent="-342900" rtl="0">
              <a:lnSpc>
                <a:spcPct val="80000"/>
              </a:lnSpc>
              <a:spcBef>
                <a:spcPts val="0"/>
              </a:spcBef>
              <a:spcAft>
                <a:spcPts val="0"/>
              </a:spcAft>
              <a:buClr>
                <a:srgbClr val="000000"/>
              </a:buClr>
              <a:buSzPts val="2240"/>
              <a:buChar char="•"/>
            </a:pPr>
            <a:r>
              <a:rPr lang="en" sz="2240" dirty="0" err="1">
                <a:solidFill>
                  <a:srgbClr val="000000"/>
                </a:solidFill>
                <a:latin typeface="Calibri"/>
                <a:ea typeface="Calibri"/>
                <a:cs typeface="Calibri"/>
                <a:sym typeface="Calibri"/>
              </a:rPr>
              <a:t>Ghezzi</a:t>
            </a:r>
            <a:r>
              <a:rPr lang="en" sz="2240" dirty="0">
                <a:solidFill>
                  <a:srgbClr val="000000"/>
                </a:solidFill>
                <a:latin typeface="Calibri"/>
                <a:ea typeface="Calibri"/>
                <a:cs typeface="Calibri"/>
                <a:sym typeface="Calibri"/>
              </a:rPr>
              <a:t>, A., Cavallaro, A., </a:t>
            </a:r>
            <a:r>
              <a:rPr lang="en" sz="2240" dirty="0" err="1">
                <a:solidFill>
                  <a:srgbClr val="000000"/>
                </a:solidFill>
                <a:latin typeface="Calibri"/>
                <a:ea typeface="Calibri"/>
                <a:cs typeface="Calibri"/>
                <a:sym typeface="Calibri"/>
              </a:rPr>
              <a:t>Rangone</a:t>
            </a:r>
            <a:r>
              <a:rPr lang="en" sz="2240" dirty="0">
                <a:solidFill>
                  <a:srgbClr val="000000"/>
                </a:solidFill>
                <a:latin typeface="Calibri"/>
                <a:ea typeface="Calibri"/>
                <a:cs typeface="Calibri"/>
                <a:sym typeface="Calibri"/>
              </a:rPr>
              <a:t>, A. and </a:t>
            </a:r>
            <a:r>
              <a:rPr lang="en" sz="2240" dirty="0" err="1">
                <a:solidFill>
                  <a:srgbClr val="000000"/>
                </a:solidFill>
                <a:latin typeface="Calibri"/>
                <a:ea typeface="Calibri"/>
                <a:cs typeface="Calibri"/>
                <a:sym typeface="Calibri"/>
              </a:rPr>
              <a:t>Balocco</a:t>
            </a:r>
            <a:r>
              <a:rPr lang="en" sz="2240" dirty="0">
                <a:solidFill>
                  <a:srgbClr val="000000"/>
                </a:solidFill>
                <a:latin typeface="Calibri"/>
                <a:ea typeface="Calibri"/>
                <a:cs typeface="Calibri"/>
                <a:sym typeface="Calibri"/>
              </a:rPr>
              <a:t>, R., 2015, April. A Comparative Study on the Impact of Business Model Design &amp; Lean Startup Approach versus Traditional Business Plan on Mobile Startups Performance. In </a:t>
            </a:r>
            <a:r>
              <a:rPr lang="en" sz="2240" i="1" dirty="0">
                <a:solidFill>
                  <a:srgbClr val="000000"/>
                </a:solidFill>
                <a:latin typeface="Calibri"/>
                <a:ea typeface="Calibri"/>
                <a:cs typeface="Calibri"/>
                <a:sym typeface="Calibri"/>
              </a:rPr>
              <a:t>ICEIS (3)</a:t>
            </a:r>
            <a:r>
              <a:rPr lang="en" sz="2240" dirty="0">
                <a:solidFill>
                  <a:srgbClr val="000000"/>
                </a:solidFill>
                <a:latin typeface="Calibri"/>
                <a:ea typeface="Calibri"/>
                <a:cs typeface="Calibri"/>
                <a:sym typeface="Calibri"/>
              </a:rPr>
              <a:t> (pp. 196-203).</a:t>
            </a:r>
            <a:endParaRPr sz="3200" dirty="0">
              <a:solidFill>
                <a:srgbClr val="000000"/>
              </a:solidFill>
              <a:latin typeface="Calibri"/>
              <a:ea typeface="Calibri"/>
              <a:cs typeface="Calibri"/>
              <a:sym typeface="Calibri"/>
            </a:endParaRPr>
          </a:p>
          <a:p>
            <a:pPr marL="342900" lvl="0" indent="-342900" rtl="0">
              <a:lnSpc>
                <a:spcPct val="80000"/>
              </a:lnSpc>
              <a:spcBef>
                <a:spcPts val="448"/>
              </a:spcBef>
              <a:spcAft>
                <a:spcPts val="0"/>
              </a:spcAft>
              <a:buClr>
                <a:srgbClr val="000000"/>
              </a:buClr>
              <a:buSzPts val="2240"/>
              <a:buChar char="•"/>
            </a:pPr>
            <a:r>
              <a:rPr lang="en" sz="2240" dirty="0">
                <a:solidFill>
                  <a:srgbClr val="000000"/>
                </a:solidFill>
                <a:latin typeface="Calibri"/>
                <a:ea typeface="Calibri"/>
                <a:cs typeface="Calibri"/>
                <a:sym typeface="Calibri"/>
              </a:rPr>
              <a:t>Kelly, M., 2017. 10 Items Your Business Plan May be Missing.</a:t>
            </a:r>
            <a:endParaRPr sz="3200" dirty="0">
              <a:solidFill>
                <a:srgbClr val="000000"/>
              </a:solidFill>
              <a:latin typeface="Calibri"/>
              <a:ea typeface="Calibri"/>
              <a:cs typeface="Calibri"/>
              <a:sym typeface="Calibri"/>
            </a:endParaRPr>
          </a:p>
          <a:p>
            <a:pPr marL="342900" lvl="0" indent="-342900" rtl="0">
              <a:lnSpc>
                <a:spcPct val="80000"/>
              </a:lnSpc>
              <a:spcBef>
                <a:spcPts val="448"/>
              </a:spcBef>
              <a:spcAft>
                <a:spcPts val="0"/>
              </a:spcAft>
              <a:buClr>
                <a:srgbClr val="000000"/>
              </a:buClr>
              <a:buSzPts val="2240"/>
              <a:buChar char="•"/>
            </a:pPr>
            <a:r>
              <a:rPr lang="en" sz="2240" dirty="0">
                <a:solidFill>
                  <a:srgbClr val="000000"/>
                </a:solidFill>
                <a:latin typeface="Calibri"/>
                <a:ea typeface="Calibri"/>
                <a:cs typeface="Calibri"/>
                <a:sym typeface="Calibri"/>
              </a:rPr>
              <a:t>Kunz, D.A. and Dow III, B.L., 2015. Organizing and financing a new business venture. </a:t>
            </a:r>
            <a:r>
              <a:rPr lang="en" sz="2240" i="1" dirty="0">
                <a:solidFill>
                  <a:srgbClr val="000000"/>
                </a:solidFill>
                <a:latin typeface="Calibri"/>
                <a:ea typeface="Calibri"/>
                <a:cs typeface="Calibri"/>
                <a:sym typeface="Calibri"/>
              </a:rPr>
              <a:t>Journal of the International Academy for Case Studies</a:t>
            </a:r>
            <a:r>
              <a:rPr lang="en" sz="2240" dirty="0">
                <a:solidFill>
                  <a:srgbClr val="000000"/>
                </a:solidFill>
                <a:latin typeface="Calibri"/>
                <a:ea typeface="Calibri"/>
                <a:cs typeface="Calibri"/>
                <a:sym typeface="Calibri"/>
              </a:rPr>
              <a:t>, </a:t>
            </a:r>
            <a:r>
              <a:rPr lang="en" sz="2240" i="1" dirty="0">
                <a:solidFill>
                  <a:srgbClr val="000000"/>
                </a:solidFill>
                <a:latin typeface="Calibri"/>
                <a:ea typeface="Calibri"/>
                <a:cs typeface="Calibri"/>
                <a:sym typeface="Calibri"/>
              </a:rPr>
              <a:t>21</a:t>
            </a:r>
            <a:r>
              <a:rPr lang="en" sz="2240" dirty="0">
                <a:solidFill>
                  <a:srgbClr val="000000"/>
                </a:solidFill>
                <a:latin typeface="Calibri"/>
                <a:ea typeface="Calibri"/>
                <a:cs typeface="Calibri"/>
                <a:sym typeface="Calibri"/>
              </a:rPr>
              <a:t>(1), p.24.</a:t>
            </a:r>
            <a:endParaRPr sz="3200" dirty="0">
              <a:solidFill>
                <a:srgbClr val="000000"/>
              </a:solidFill>
              <a:latin typeface="Calibri"/>
              <a:ea typeface="Calibri"/>
              <a:cs typeface="Calibri"/>
              <a:sym typeface="Calibri"/>
            </a:endParaRPr>
          </a:p>
          <a:p>
            <a:pPr marL="342900" lvl="0" indent="-342900" rtl="0">
              <a:lnSpc>
                <a:spcPct val="80000"/>
              </a:lnSpc>
              <a:spcBef>
                <a:spcPts val="448"/>
              </a:spcBef>
              <a:spcAft>
                <a:spcPts val="0"/>
              </a:spcAft>
              <a:buClr>
                <a:srgbClr val="000000"/>
              </a:buClr>
              <a:buSzPts val="2240"/>
              <a:buChar char="•"/>
            </a:pPr>
            <a:r>
              <a:rPr lang="en" sz="2240" dirty="0" err="1">
                <a:solidFill>
                  <a:srgbClr val="000000"/>
                </a:solidFill>
                <a:latin typeface="Calibri"/>
                <a:ea typeface="Calibri"/>
                <a:cs typeface="Calibri"/>
                <a:sym typeface="Calibri"/>
              </a:rPr>
              <a:t>Hopp</a:t>
            </a:r>
            <a:r>
              <a:rPr lang="en" sz="2240" dirty="0">
                <a:solidFill>
                  <a:srgbClr val="000000"/>
                </a:solidFill>
                <a:latin typeface="Calibri"/>
                <a:ea typeface="Calibri"/>
                <a:cs typeface="Calibri"/>
                <a:sym typeface="Calibri"/>
              </a:rPr>
              <a:t>, C. and Greene, F.J., 2018. In Pursuit of Time: Business Plan Sequencing, Duration and </a:t>
            </a:r>
            <a:r>
              <a:rPr lang="en" sz="2240" dirty="0" err="1">
                <a:solidFill>
                  <a:srgbClr val="000000"/>
                </a:solidFill>
                <a:latin typeface="Calibri"/>
                <a:ea typeface="Calibri"/>
                <a:cs typeface="Calibri"/>
                <a:sym typeface="Calibri"/>
              </a:rPr>
              <a:t>Intraentrainment</a:t>
            </a:r>
            <a:r>
              <a:rPr lang="en" sz="2240" dirty="0">
                <a:solidFill>
                  <a:srgbClr val="000000"/>
                </a:solidFill>
                <a:latin typeface="Calibri"/>
                <a:ea typeface="Calibri"/>
                <a:cs typeface="Calibri"/>
                <a:sym typeface="Calibri"/>
              </a:rPr>
              <a:t> Effects on New Venture Viability. </a:t>
            </a:r>
            <a:r>
              <a:rPr lang="en" sz="2240" i="1" dirty="0">
                <a:solidFill>
                  <a:srgbClr val="000000"/>
                </a:solidFill>
                <a:latin typeface="Calibri"/>
                <a:ea typeface="Calibri"/>
                <a:cs typeface="Calibri"/>
                <a:sym typeface="Calibri"/>
              </a:rPr>
              <a:t>Journal of Management Studies</a:t>
            </a:r>
            <a:r>
              <a:rPr lang="en" sz="2240" dirty="0">
                <a:solidFill>
                  <a:srgbClr val="000000"/>
                </a:solidFill>
                <a:latin typeface="Calibri"/>
                <a:ea typeface="Calibri"/>
                <a:cs typeface="Calibri"/>
                <a:sym typeface="Calibri"/>
              </a:rPr>
              <a:t>, </a:t>
            </a:r>
            <a:r>
              <a:rPr lang="en" sz="2240" i="1" dirty="0">
                <a:solidFill>
                  <a:srgbClr val="000000"/>
                </a:solidFill>
                <a:latin typeface="Calibri"/>
                <a:ea typeface="Calibri"/>
                <a:cs typeface="Calibri"/>
                <a:sym typeface="Calibri"/>
              </a:rPr>
              <a:t>55</a:t>
            </a:r>
            <a:r>
              <a:rPr lang="en" sz="2240" dirty="0">
                <a:solidFill>
                  <a:srgbClr val="000000"/>
                </a:solidFill>
                <a:latin typeface="Calibri"/>
                <a:ea typeface="Calibri"/>
                <a:cs typeface="Calibri"/>
                <a:sym typeface="Calibri"/>
              </a:rPr>
              <a:t>(2), pp.320-351.</a:t>
            </a:r>
            <a:endParaRPr sz="2240" dirty="0">
              <a:solidFill>
                <a:srgbClr val="000000"/>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pic>
        <p:nvPicPr>
          <p:cNvPr id="176" name="Shape 176"/>
          <p:cNvPicPr preferRelativeResize="0"/>
          <p:nvPr/>
        </p:nvPicPr>
        <p:blipFill rotWithShape="1">
          <a:blip r:embed="rId3">
            <a:alphaModFix/>
          </a:blip>
          <a:srcRect/>
          <a:stretch/>
        </p:blipFill>
        <p:spPr>
          <a:xfrm>
            <a:off x="533400" y="319075"/>
            <a:ext cx="8077200" cy="4505325"/>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1119</Words>
  <Application>Microsoft Macintosh PowerPoint</Application>
  <PresentationFormat>On-screen Show (16:9)</PresentationFormat>
  <Paragraphs>130</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Cambria</vt:lpstr>
      <vt:lpstr>Simple Light</vt:lpstr>
      <vt:lpstr>Swansea Coffee Shop Business Plan Presentation </vt:lpstr>
      <vt:lpstr>Swansea Coffee Shop    Business Plan</vt:lpstr>
      <vt:lpstr>Enterprise Proposal</vt:lpstr>
      <vt:lpstr>Introduction</vt:lpstr>
      <vt:lpstr>Type of Business Ownership  </vt:lpstr>
      <vt:lpstr>Marketing</vt:lpstr>
      <vt:lpstr>Mission statement  </vt:lpstr>
      <vt:lpstr>Aims and objectives    </vt:lpstr>
      <vt:lpstr>Product Description</vt:lpstr>
      <vt:lpstr>Resources</vt:lpstr>
      <vt:lpstr>Physical Resources</vt:lpstr>
      <vt:lpstr>Financial Resources   </vt:lpstr>
      <vt:lpstr>Human resources </vt:lpstr>
      <vt:lpstr>Cost Breakdown structure</vt:lpstr>
      <vt:lpstr>Conclusion  </vt:lpstr>
      <vt:lpstr>SWOT Analysis</vt:lpstr>
      <vt:lpstr>Action plan </vt:lpstr>
      <vt:lpstr>Gantt chart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Swansea Coffee Shop Business Plan Presentation </dc:title>
  <cp:lastModifiedBy>Abdur Rob (1705003)</cp:lastModifiedBy>
  <cp:revision>1</cp:revision>
  <dcterms:modified xsi:type="dcterms:W3CDTF">2020-05-28T00:23:45Z</dcterms:modified>
</cp:coreProperties>
</file>