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1" r:id="rId4"/>
    <p:sldId id="294" r:id="rId5"/>
    <p:sldId id="260" r:id="rId6"/>
    <p:sldId id="257" r:id="rId7"/>
    <p:sldId id="259" r:id="rId8"/>
    <p:sldId id="262" r:id="rId9"/>
    <p:sldId id="299" r:id="rId10"/>
    <p:sldId id="314" r:id="rId11"/>
    <p:sldId id="274" r:id="rId12"/>
    <p:sldId id="293" r:id="rId13"/>
    <p:sldId id="300" r:id="rId14"/>
    <p:sldId id="269" r:id="rId15"/>
    <p:sldId id="289" r:id="rId16"/>
    <p:sldId id="276" r:id="rId17"/>
    <p:sldId id="275" r:id="rId18"/>
    <p:sldId id="288" r:id="rId19"/>
    <p:sldId id="266" r:id="rId20"/>
    <p:sldId id="268" r:id="rId21"/>
    <p:sldId id="277" r:id="rId22"/>
    <p:sldId id="286" r:id="rId23"/>
    <p:sldId id="265" r:id="rId24"/>
    <p:sldId id="287" r:id="rId25"/>
    <p:sldId id="318" r:id="rId26"/>
    <p:sldId id="319" r:id="rId27"/>
    <p:sldId id="317" r:id="rId28"/>
    <p:sldId id="302" r:id="rId29"/>
    <p:sldId id="285" r:id="rId30"/>
    <p:sldId id="320" r:id="rId31"/>
    <p:sldId id="283" r:id="rId32"/>
    <p:sldId id="282" r:id="rId33"/>
    <p:sldId id="297" r:id="rId34"/>
    <p:sldId id="301" r:id="rId35"/>
    <p:sldId id="261" r:id="rId36"/>
    <p:sldId id="264" r:id="rId37"/>
    <p:sldId id="309" r:id="rId38"/>
    <p:sldId id="267" r:id="rId39"/>
    <p:sldId id="310" r:id="rId40"/>
    <p:sldId id="290" r:id="rId41"/>
    <p:sldId id="322" r:id="rId42"/>
    <p:sldId id="311" r:id="rId43"/>
    <p:sldId id="308" r:id="rId44"/>
    <p:sldId id="316" r:id="rId45"/>
    <p:sldId id="280" r:id="rId46"/>
    <p:sldId id="304" r:id="rId47"/>
    <p:sldId id="305" r:id="rId48"/>
    <p:sldId id="323" r:id="rId49"/>
    <p:sldId id="306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58" autoAdjust="0"/>
    <p:restoredTop sz="94660" autoAdjust="0"/>
  </p:normalViewPr>
  <p:slideViewPr>
    <p:cSldViewPr>
      <p:cViewPr varScale="1">
        <p:scale>
          <a:sx n="73" d="100"/>
          <a:sy n="73" d="100"/>
        </p:scale>
        <p:origin x="-108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8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46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AAC72C-F952-4869-9D71-38737AAD1EDD}" type="datetimeFigureOut">
              <a:rPr lang="en-GB" smtClean="0"/>
              <a:pPr/>
              <a:t>15/02/2020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81474-EB73-4D5C-AFAE-DB0F70EC553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Qu7s8yhkQc" TargetMode="External"/><Relationship Id="rId2" Type="http://schemas.openxmlformats.org/officeDocument/2006/relationships/hyperlink" Target="https://www.youtube.com/watch?v=OlUlBa8o-oc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xDwieKpaw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yOSuFBS7IA&amp;t=2s" TargetMode="External"/><Relationship Id="rId2" Type="http://schemas.openxmlformats.org/officeDocument/2006/relationships/hyperlink" Target="https://www.youtube.com/watch?v=zuQBtgmB7bY&amp;t=1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E-QefTioe3I" TargetMode="External"/><Relationship Id="rId4" Type="http://schemas.openxmlformats.org/officeDocument/2006/relationships/hyperlink" Target="https://www.youtube.com/watch?v=RvO2Eg-rUG8&amp;t=47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1qd0KGOv9Y" TargetMode="External"/><Relationship Id="rId2" Type="http://schemas.openxmlformats.org/officeDocument/2006/relationships/hyperlink" Target="https://www.youtube.com/watch?v=KxDwieKpawg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E7PKRjrid4" TargetMode="External"/><Relationship Id="rId2" Type="http://schemas.openxmlformats.org/officeDocument/2006/relationships/hyperlink" Target="https://www.youtube.com/watch?v=GHXSvCMpCG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TK59LRxTnvY" TargetMode="External"/><Relationship Id="rId4" Type="http://schemas.openxmlformats.org/officeDocument/2006/relationships/hyperlink" Target="https://www.youtube.com/watch?v=KxDwieKpaw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22lNU5jXM4" TargetMode="External"/><Relationship Id="rId2" Type="http://schemas.openxmlformats.org/officeDocument/2006/relationships/hyperlink" Target="https://www.youtube.com/watch?v=QU8jKn7sMwU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TK59LRxTnvY" TargetMode="External"/><Relationship Id="rId4" Type="http://schemas.openxmlformats.org/officeDocument/2006/relationships/hyperlink" Target="https://www.youtube.com/watch?v=KxDwieKpaw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GmwMiehIpY&amp;list=PLnYM5bIPw-TUT7R0gu1vijcu5eeqadUT_" TargetMode="External"/><Relationship Id="rId2" Type="http://schemas.openxmlformats.org/officeDocument/2006/relationships/hyperlink" Target="https://www.youtube.com/watch?v=KxDwieKpawg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7msT910q8Q" TargetMode="External"/><Relationship Id="rId2" Type="http://schemas.openxmlformats.org/officeDocument/2006/relationships/hyperlink" Target="https://www.youtube.com/watch?v=dIzw6KKZLgA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O0804OxD5Ao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Scriptwriting:</a:t>
            </a:r>
            <a:br>
              <a:rPr lang="en-GB" dirty="0"/>
            </a:br>
            <a:r>
              <a:rPr lang="en-GB" dirty="0"/>
              <a:t>The Stage and Beyond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HPEN5024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Samuel Hinton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/>
          <p:cNvSpPr>
            <a:spLocks noGrp="1"/>
          </p:cNvSpPr>
          <p:nvPr>
            <p:ph type="body" idx="1"/>
          </p:nvPr>
        </p:nvSpPr>
        <p:spPr>
          <a:xfrm>
            <a:off x="683568" y="2060848"/>
            <a:ext cx="7772400" cy="250829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Introductions!</a:t>
            </a:r>
          </a:p>
          <a:p>
            <a:pPr algn="ctr"/>
            <a:endParaRPr lang="en-GB" sz="3200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/>
          <p:cNvSpPr>
            <a:spLocks noGrp="1"/>
          </p:cNvSpPr>
          <p:nvPr>
            <p:ph type="body" idx="1"/>
          </p:nvPr>
        </p:nvSpPr>
        <p:spPr>
          <a:xfrm>
            <a:off x="539552" y="1412776"/>
            <a:ext cx="7920880" cy="374441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Good  Scriptwriting Software's: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Celtx</a:t>
            </a:r>
            <a:r>
              <a:rPr lang="en-GB" dirty="0">
                <a:solidFill>
                  <a:schemeClr val="tx1"/>
                </a:solidFill>
              </a:rPr>
              <a:t> (free)</a:t>
            </a:r>
          </a:p>
          <a:p>
            <a:pPr>
              <a:buFont typeface="Arial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WriterDuet</a:t>
            </a: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 err="1">
                <a:solidFill>
                  <a:schemeClr val="tx1"/>
                </a:solidFill>
              </a:rPr>
              <a:t>FinalDraft</a:t>
            </a: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Movie Magic Screenwriter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Pen and paper!!!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/>
          <p:cNvSpPr>
            <a:spLocks noGrp="1"/>
          </p:cNvSpPr>
          <p:nvPr>
            <p:ph type="body" idx="1"/>
          </p:nvPr>
        </p:nvSpPr>
        <p:spPr>
          <a:xfrm>
            <a:off x="539552" y="1412776"/>
            <a:ext cx="7920880" cy="374441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Rules of thumb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page equals a minute screen time 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 feature length is usually 90 minutes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552" y="1628800"/>
            <a:ext cx="7920880" cy="252028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What are the key elements to writing for the screen?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What differentiates screenwriting from other types of writing?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The three act structure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87624" y="1412776"/>
            <a:ext cx="72728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u="sng" dirty="0"/>
              <a:t>Where do you start? The Story!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Act 1 – The Set up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Act 2 – Confrontation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Act 3 - Resolution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aristotle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556792"/>
            <a:ext cx="2427060" cy="3043335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220072" y="4869160"/>
            <a:ext cx="2643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 Aristotle </a:t>
            </a:r>
            <a:r>
              <a:rPr lang="en-GB" i="1" dirty="0"/>
              <a:t>The Poetics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3-act-structure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971600" y="1124744"/>
            <a:ext cx="7512496" cy="375624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755576" y="2060848"/>
            <a:ext cx="7920880" cy="201622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3200" baseline="0" dirty="0">
              <a:solidFill>
                <a:schemeClr val="tx1"/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baseline="0" dirty="0">
                <a:solidFill>
                  <a:schemeClr val="tx1"/>
                </a:solidFill>
              </a:rPr>
              <a:t>The</a:t>
            </a:r>
            <a:r>
              <a:rPr lang="en-GB" sz="3200" dirty="0">
                <a:solidFill>
                  <a:schemeClr val="tx1"/>
                </a:solidFill>
              </a:rPr>
              <a:t> ‘problem’ of the Hollywood ending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Plato – ‘fiction less value than truth’ – character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driven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3200" dirty="0">
              <a:solidFill>
                <a:schemeClr val="tx1"/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683568" y="1484784"/>
            <a:ext cx="7920880" cy="316835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en-GB" sz="3200" baseline="0" dirty="0">
                <a:solidFill>
                  <a:schemeClr val="tx1"/>
                </a:solidFill>
              </a:rPr>
              <a:t>Mike Leigh Approach: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>
                <a:hlinkClick r:id="rId2"/>
              </a:rPr>
              <a:t>https://www.youtube.com/watch?v=OlUlBa8o-oc</a:t>
            </a:r>
            <a:endParaRPr lang="en-GB" sz="3200" baseline="0" dirty="0">
              <a:solidFill>
                <a:schemeClr val="tx1"/>
              </a:solidFill>
            </a:endParaRPr>
          </a:p>
          <a:p>
            <a:r>
              <a:rPr lang="en-GB" sz="3200" dirty="0" err="1"/>
              <a:t>Eraserhead</a:t>
            </a:r>
            <a:r>
              <a:rPr lang="en-GB" sz="3200" dirty="0"/>
              <a:t>: </a:t>
            </a:r>
            <a:r>
              <a:rPr lang="en-GB" sz="3200" dirty="0">
                <a:hlinkClick r:id="rId3"/>
              </a:rPr>
              <a:t>https://www.youtube.com/watch?v=DQu7s8yhkQc</a:t>
            </a:r>
            <a:endParaRPr lang="en-GB" sz="3200" dirty="0"/>
          </a:p>
          <a:p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484784"/>
            <a:ext cx="7920880" cy="237626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European Cinema tends to have less classical structural form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Classical Hollywood Cinema is more structural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Do we need structure? 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552" y="1124744"/>
            <a:ext cx="7920880" cy="439248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The Seven Basic Plots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Overcoming the monster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Rags to Riches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The Quest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Voyage and Return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Comedy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Tragedy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Rebirth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/>
          <p:cNvSpPr>
            <a:spLocks noGrp="1"/>
          </p:cNvSpPr>
          <p:nvPr>
            <p:ph type="body" idx="1"/>
          </p:nvPr>
        </p:nvSpPr>
        <p:spPr>
          <a:xfrm>
            <a:off x="611560" y="2348880"/>
            <a:ext cx="7920880" cy="31683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Lost in Translation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Does Lost in Translation demonstrate a 3 Act Structure?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Does the dialogue drive the movie?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What are the main themes of the film?</a:t>
            </a: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What are your thoughts on the film?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 descr="Image result for lost in translation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20072" y="548680"/>
            <a:ext cx="3646778" cy="24063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/>
          </p:cNvSpPr>
          <p:nvPr/>
        </p:nvSpPr>
        <p:spPr>
          <a:xfrm>
            <a:off x="683568" y="1628800"/>
            <a:ext cx="7920880" cy="244827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/>
              <a:t>Andrew Stanton Clues to a Great Story</a:t>
            </a:r>
          </a:p>
          <a:p>
            <a:endParaRPr lang="en-GB" sz="3200" u="sng" dirty="0">
              <a:hlinkClick r:id="rId2"/>
            </a:endParaRPr>
          </a:p>
          <a:p>
            <a:r>
              <a:rPr lang="en-GB" sz="3200" u="sng" dirty="0">
                <a:hlinkClick r:id="rId2"/>
              </a:rPr>
              <a:t>https://www.youtube.com/watch?v=KxDwieKpawg</a:t>
            </a:r>
            <a:r>
              <a:rPr lang="en-GB" sz="3200" dirty="0"/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700808"/>
            <a:ext cx="7920880" cy="237626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How do you start?</a:t>
            </a: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683568" y="1628800"/>
            <a:ext cx="7920880" cy="244827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3600" b="1" dirty="0">
                <a:solidFill>
                  <a:schemeClr val="tx1"/>
                </a:solidFill>
              </a:rPr>
              <a:t>Opening Scenes: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Psycho:</a:t>
            </a:r>
          </a:p>
          <a:p>
            <a:pPr marL="342900" lvl="0" indent="-342900">
              <a:spcBef>
                <a:spcPct val="20000"/>
              </a:spcBef>
            </a:pPr>
            <a:r>
              <a:rPr lang="en-GB" sz="3600" dirty="0">
                <a:hlinkClick r:id="rId2"/>
              </a:rPr>
              <a:t>https://www.youtube.com/watch?v=zuQBtgmB7bY&amp;t=1s</a:t>
            </a:r>
            <a:endParaRPr lang="en-GB" sz="3600" dirty="0"/>
          </a:p>
          <a:p>
            <a:pPr marL="342900" lvl="0" indent="-342900">
              <a:spcBef>
                <a:spcPct val="20000"/>
              </a:spcBef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Lost in Translation:</a:t>
            </a:r>
          </a:p>
          <a:p>
            <a:pPr marL="342900" lvl="0" indent="-342900">
              <a:spcBef>
                <a:spcPct val="20000"/>
              </a:spcBef>
            </a:pPr>
            <a:r>
              <a:rPr lang="en-GB" sz="3600" dirty="0">
                <a:hlinkClick r:id="rId3"/>
              </a:rPr>
              <a:t>https://www.youtube.com/watch?v=hyOSuFBS7IA&amp;t=2s</a:t>
            </a:r>
            <a:endParaRPr lang="en-GB" sz="3600" dirty="0"/>
          </a:p>
          <a:p>
            <a:pPr marL="342900" indent="-342900">
              <a:spcBef>
                <a:spcPct val="20000"/>
              </a:spcBef>
            </a:pPr>
            <a:r>
              <a:rPr lang="en-GB" sz="3600" dirty="0">
                <a:solidFill>
                  <a:schemeClr val="tx1"/>
                </a:solidFill>
              </a:rPr>
              <a:t>Toy Story:</a:t>
            </a:r>
          </a:p>
          <a:p>
            <a:pPr marL="342900" indent="-342900">
              <a:spcBef>
                <a:spcPct val="20000"/>
              </a:spcBef>
            </a:pPr>
            <a:r>
              <a:rPr lang="en-GB" sz="3600" dirty="0">
                <a:hlinkClick r:id="rId4"/>
              </a:rPr>
              <a:t>https://www.youtube.com/watch?v=RvO2Eg-rUG8&amp;t=47s</a:t>
            </a:r>
            <a:endParaRPr lang="en-GB" sz="3600" dirty="0"/>
          </a:p>
          <a:p>
            <a:pPr marL="342900" indent="-342900">
              <a:spcBef>
                <a:spcPct val="20000"/>
              </a:spcBef>
            </a:pPr>
            <a:r>
              <a:rPr lang="en-GB" sz="3600" dirty="0">
                <a:solidFill>
                  <a:schemeClr val="tx1"/>
                </a:solidFill>
              </a:rPr>
              <a:t>Apocalypse Now:</a:t>
            </a:r>
          </a:p>
          <a:p>
            <a:pPr marL="342900" indent="-342900">
              <a:spcBef>
                <a:spcPct val="20000"/>
              </a:spcBef>
            </a:pPr>
            <a:r>
              <a:rPr lang="en-GB" sz="3600" dirty="0">
                <a:hlinkClick r:id="rId5"/>
              </a:rPr>
              <a:t>https://www.youtube.com/watch?v=E-QefTioe3I</a:t>
            </a:r>
            <a:endParaRPr lang="en-GB" sz="36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9632" y="980728"/>
            <a:ext cx="233871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Writing from an Image</a:t>
            </a:r>
          </a:p>
        </p:txBody>
      </p:sp>
      <p:pic>
        <p:nvPicPr>
          <p:cNvPr id="1026" name="Picture 2" descr="Image result for william turner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9552" y="1628800"/>
            <a:ext cx="3840425" cy="2160240"/>
          </a:xfrm>
          <a:prstGeom prst="rect">
            <a:avLst/>
          </a:prstGeom>
          <a:noFill/>
        </p:spPr>
      </p:pic>
      <p:sp>
        <p:nvSpPr>
          <p:cNvPr id="1028" name="AutoShape 4" descr="Image result for world press photo of the year 2019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Image result for world press photo of the year 2019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What The World Press Photo Of The Year Says About Immigration And US Violence 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572000" y="1052736"/>
            <a:ext cx="3672408" cy="2752687"/>
          </a:xfrm>
          <a:prstGeom prst="rect">
            <a:avLst/>
          </a:prstGeom>
          <a:noFill/>
        </p:spPr>
      </p:pic>
      <p:sp>
        <p:nvSpPr>
          <p:cNvPr id="16386" name="AutoShape 2" descr="Image result for lowry paint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_110280172_lowry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3995936" y="4120945"/>
            <a:ext cx="4236302" cy="2382920"/>
          </a:xfrm>
          <a:prstGeom prst="rect">
            <a:avLst/>
          </a:prstGeom>
        </p:spPr>
      </p:pic>
      <p:pic>
        <p:nvPicPr>
          <p:cNvPr id="10" name="Picture 9" descr="174011_190805_0_ © Alexander Vinogradov, Russia, Winner, Open Competition, Portraits, 2017 Sony World Photography Awards.jpg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514756" y="4077072"/>
            <a:ext cx="3323861" cy="249289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683568" y="1700808"/>
            <a:ext cx="7920880" cy="23762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Exercise -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write an opening scene from one of the Images shown (or an image of your choice)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The Hero’s Journey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1916832"/>
            <a:ext cx="3816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Joseph Campbell (1904-1987)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Studied Mythology and identified how we he all have universal stories to tell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Was a major influence on George Lucas and his creation of Star Wars</a:t>
            </a:r>
          </a:p>
        </p:txBody>
      </p:sp>
      <p:sp>
        <p:nvSpPr>
          <p:cNvPr id="4098" name="AutoShape 2" descr="Image result for joseph campbe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00" name="AutoShape 4" descr="Image result for joseph campbe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2" name="Picture 6" descr="Image result for joseph campbell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32040" y="980728"/>
            <a:ext cx="4064546" cy="380837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979712" y="5517232"/>
            <a:ext cx="5403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‘</a:t>
            </a:r>
            <a:r>
              <a:rPr lang="en-GB" i="1" dirty="0"/>
              <a:t>The cave you fear to enter holds the treasure you seek</a:t>
            </a:r>
            <a:r>
              <a:rPr lang="en-GB" dirty="0"/>
              <a:t>’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/>
          </p:cNvSpPr>
          <p:nvPr/>
        </p:nvSpPr>
        <p:spPr>
          <a:xfrm>
            <a:off x="683568" y="1628800"/>
            <a:ext cx="7920880" cy="381642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/>
              <a:t>Joseph Campbell (Are Movies fulfilling role of myths?)</a:t>
            </a:r>
          </a:p>
          <a:p>
            <a:endParaRPr lang="en-GB" sz="3200" u="sng" dirty="0">
              <a:hlinkClick r:id="rId2"/>
            </a:endParaRPr>
          </a:p>
          <a:p>
            <a:r>
              <a:rPr lang="en-GB" sz="3200" u="sng" dirty="0">
                <a:hlinkClick r:id="rId3"/>
              </a:rPr>
              <a:t>https://www.youtube.com/watch?v=x1qd0KGOv9Y</a:t>
            </a:r>
            <a:endParaRPr lang="en-GB" sz="3200" u="sng" dirty="0"/>
          </a:p>
          <a:p>
            <a:endParaRPr lang="en-GB" sz="3200" u="sng" dirty="0"/>
          </a:p>
          <a:p>
            <a:r>
              <a:rPr lang="en-GB" sz="3200" dirty="0"/>
              <a:t>Can films fulfil the role of myths?</a:t>
            </a:r>
          </a:p>
          <a:p>
            <a:endParaRPr lang="en-GB" sz="3200" u="sng" dirty="0"/>
          </a:p>
          <a:p>
            <a:endParaRPr lang="en-GB" sz="3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79712" y="2780928"/>
            <a:ext cx="3246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Separation, Initiation and Return</a:t>
            </a:r>
          </a:p>
        </p:txBody>
      </p:sp>
      <p:sp>
        <p:nvSpPr>
          <p:cNvPr id="3" name="Text Placeholder 2"/>
          <p:cNvSpPr txBox="1">
            <a:spLocks/>
          </p:cNvSpPr>
          <p:nvPr/>
        </p:nvSpPr>
        <p:spPr>
          <a:xfrm>
            <a:off x="683568" y="1988840"/>
            <a:ext cx="7920880" cy="20882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Separation – Leave the ordinary world (village, office, wherever!)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>
                <a:solidFill>
                  <a:schemeClr val="tx1"/>
                </a:solidFill>
              </a:rPr>
              <a:t>Initiation – Overcome a series of obstacles (monsters, enemies, trials)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Return – Return (or not) with the new knowledge to pass on and share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 descr="Image result for joseph campbe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00" name="AutoShape 4" descr="Image result for joseph campbe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hero-chart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Vogler_Heros_inner_journey_450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043608" y="67982"/>
            <a:ext cx="7200800" cy="646471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/>
          </p:cNvSpPr>
          <p:nvPr/>
        </p:nvSpPr>
        <p:spPr>
          <a:xfrm>
            <a:off x="683568" y="1628800"/>
            <a:ext cx="7920880" cy="381642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3200" dirty="0"/>
              <a:t>Examples</a:t>
            </a:r>
            <a:r>
              <a:rPr lang="en-GB" sz="3200" dirty="0" smtClean="0"/>
              <a:t>:</a:t>
            </a:r>
          </a:p>
          <a:p>
            <a:endParaRPr lang="en-GB" sz="3200" dirty="0"/>
          </a:p>
          <a:p>
            <a:r>
              <a:rPr lang="en-GB" sz="3200" dirty="0" smtClean="0"/>
              <a:t>Ordinary world: </a:t>
            </a:r>
            <a:r>
              <a:rPr lang="en-GB" sz="3200" dirty="0" smtClean="0">
                <a:hlinkClick r:id="rId2"/>
              </a:rPr>
              <a:t>https://www.youtube.com/watch?v=GHXSvCMpCGM</a:t>
            </a:r>
            <a:endParaRPr lang="en-GB" sz="3200" dirty="0" smtClean="0"/>
          </a:p>
          <a:p>
            <a:endParaRPr lang="en-GB" sz="3200" dirty="0" smtClean="0"/>
          </a:p>
          <a:p>
            <a:r>
              <a:rPr lang="en-GB" sz="3200" dirty="0" smtClean="0"/>
              <a:t>Call to adventure: </a:t>
            </a:r>
            <a:r>
              <a:rPr lang="en-GB" sz="2800" dirty="0" smtClean="0">
                <a:hlinkClick r:id="rId3"/>
              </a:rPr>
              <a:t>https://www.youtube.com/watch?v=zE7PKRjrid4</a:t>
            </a:r>
            <a:endParaRPr lang="en-GB" sz="3200" dirty="0" smtClean="0"/>
          </a:p>
          <a:p>
            <a:endParaRPr lang="en-GB" sz="3200" dirty="0"/>
          </a:p>
          <a:p>
            <a:r>
              <a:rPr lang="en-GB" sz="3200" dirty="0"/>
              <a:t>Refusal of the Call:</a:t>
            </a:r>
          </a:p>
          <a:p>
            <a:endParaRPr lang="en-GB" sz="3200" u="sng" dirty="0">
              <a:hlinkClick r:id="rId4"/>
            </a:endParaRPr>
          </a:p>
          <a:p>
            <a:r>
              <a:rPr lang="en-GB" sz="3200" dirty="0">
                <a:hlinkClick r:id="rId5"/>
              </a:rPr>
              <a:t>https://</a:t>
            </a:r>
            <a:r>
              <a:rPr lang="en-GB" sz="3200" dirty="0" smtClean="0">
                <a:hlinkClick r:id="rId5"/>
              </a:rPr>
              <a:t>www.youtube.com/watch?v=TK59LRxTnvY</a:t>
            </a:r>
            <a:endParaRPr lang="en-GB" sz="3200" dirty="0" smtClean="0"/>
          </a:p>
          <a:p>
            <a:endParaRPr lang="en-GB" sz="3200" u="sng" dirty="0" smtClean="0"/>
          </a:p>
          <a:p>
            <a:endParaRPr lang="en-GB" sz="3200" u="sng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="" xmlns:p14="http://schemas.microsoft.com/office/powerpoint/2010/main" val="34922561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/>
          </p:cNvSpPr>
          <p:nvPr/>
        </p:nvSpPr>
        <p:spPr>
          <a:xfrm>
            <a:off x="683568" y="1628800"/>
            <a:ext cx="7920880" cy="381642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sz="3200" dirty="0"/>
              <a:t>Examples</a:t>
            </a:r>
            <a:r>
              <a:rPr lang="en-GB" sz="3200" dirty="0" smtClean="0"/>
              <a:t>:</a:t>
            </a:r>
          </a:p>
          <a:p>
            <a:endParaRPr lang="en-GB" sz="3200" dirty="0"/>
          </a:p>
          <a:p>
            <a:r>
              <a:rPr lang="en-GB" sz="3200" dirty="0" smtClean="0"/>
              <a:t>Approach: </a:t>
            </a:r>
            <a:r>
              <a:rPr lang="en-GB" sz="2800" dirty="0" smtClean="0">
                <a:hlinkClick r:id="rId2"/>
              </a:rPr>
              <a:t>https://www.youtube.com/watch?v=QU8jKn7sMwU</a:t>
            </a:r>
            <a:endParaRPr lang="en-GB" sz="3200" dirty="0" smtClean="0"/>
          </a:p>
          <a:p>
            <a:endParaRPr lang="en-GB" sz="3200" dirty="0" smtClean="0"/>
          </a:p>
          <a:p>
            <a:r>
              <a:rPr lang="en-GB" sz="3200" dirty="0" smtClean="0"/>
              <a:t>Ordeal: </a:t>
            </a:r>
            <a:r>
              <a:rPr lang="en-GB" sz="2400" dirty="0" smtClean="0">
                <a:hlinkClick r:id="rId3"/>
              </a:rPr>
              <a:t>https://www.youtube.com/watch?v=s22lNU5jXM4</a:t>
            </a:r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Return:</a:t>
            </a:r>
            <a:endParaRPr lang="en-GB" sz="3200" dirty="0"/>
          </a:p>
          <a:p>
            <a:endParaRPr lang="en-GB" sz="3200" u="sng" dirty="0">
              <a:hlinkClick r:id="rId4"/>
            </a:endParaRPr>
          </a:p>
          <a:p>
            <a:r>
              <a:rPr lang="en-GB" sz="3200" dirty="0">
                <a:hlinkClick r:id="rId5"/>
              </a:rPr>
              <a:t>https://</a:t>
            </a:r>
            <a:r>
              <a:rPr lang="en-GB" sz="3200" dirty="0" smtClean="0">
                <a:hlinkClick r:id="rId5"/>
              </a:rPr>
              <a:t>www.youtube.com/watch?v=TK59LRxTnvY</a:t>
            </a:r>
            <a:endParaRPr lang="en-GB" sz="3200" dirty="0" smtClean="0"/>
          </a:p>
          <a:p>
            <a:endParaRPr lang="en-GB" sz="3200" u="sng" dirty="0" smtClean="0"/>
          </a:p>
          <a:p>
            <a:endParaRPr lang="en-GB" sz="3200" u="sng" dirty="0"/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="" xmlns:p14="http://schemas.microsoft.com/office/powerpoint/2010/main" val="34922561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 txBox="1">
            <a:spLocks/>
          </p:cNvSpPr>
          <p:nvPr/>
        </p:nvSpPr>
        <p:spPr>
          <a:xfrm>
            <a:off x="683568" y="1628800"/>
            <a:ext cx="7920880" cy="381642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/>
              <a:t>The Hero’s Two Journeys</a:t>
            </a:r>
          </a:p>
          <a:p>
            <a:endParaRPr lang="en-GB" sz="3200" u="sng" dirty="0">
              <a:hlinkClick r:id="rId2"/>
            </a:endParaRPr>
          </a:p>
          <a:p>
            <a:r>
              <a:rPr lang="en-GB" sz="3200" dirty="0">
                <a:hlinkClick r:id="rId3"/>
              </a:rPr>
              <a:t>https://www.youtube.com/watch?v=4GmwMiehIpY&amp;list=PLnYM5bIPw-TUT7R0gu1vijcu5eeqadUT_</a:t>
            </a:r>
            <a:endParaRPr lang="en-GB" sz="3200" u="sng" dirty="0"/>
          </a:p>
          <a:p>
            <a:endParaRPr lang="en-GB" sz="3200" u="sng" dirty="0"/>
          </a:p>
          <a:p>
            <a:endParaRPr lang="en-GB" sz="32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683568" y="1124744"/>
            <a:ext cx="7920880" cy="352839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When writing 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its useful to think metaphorically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baseline="0" dirty="0">
                <a:solidFill>
                  <a:schemeClr val="tx1"/>
                </a:solidFill>
              </a:rPr>
              <a:t>You</a:t>
            </a:r>
            <a:r>
              <a:rPr lang="en-GB" sz="3200" dirty="0">
                <a:solidFill>
                  <a:schemeClr val="tx1"/>
                </a:solidFill>
              </a:rPr>
              <a:t> are the Hero/Heroine of your own journey – so draw on your unique life experiences/observations when writing 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Image result for arthurian legend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0" y="0"/>
            <a:ext cx="4724400" cy="3152775"/>
          </a:xfrm>
          <a:prstGeom prst="rect">
            <a:avLst/>
          </a:prstGeom>
          <a:noFill/>
        </p:spPr>
      </p:pic>
      <p:sp>
        <p:nvSpPr>
          <p:cNvPr id="32772" name="AutoShape 4" descr="Image result for mythological creatur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2774" name="Picture 6" descr="Image result for mythological creatures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644008" y="0"/>
            <a:ext cx="4499992" cy="3160688"/>
          </a:xfrm>
          <a:prstGeom prst="rect">
            <a:avLst/>
          </a:prstGeom>
          <a:noFill/>
        </p:spPr>
      </p:pic>
      <p:pic>
        <p:nvPicPr>
          <p:cNvPr id="32776" name="Picture 8" descr="Image result for beautiful lady mythology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0" y="3140968"/>
            <a:ext cx="6732240" cy="3717032"/>
          </a:xfrm>
          <a:prstGeom prst="rect">
            <a:avLst/>
          </a:prstGeom>
          <a:noFill/>
        </p:spPr>
      </p:pic>
      <p:pic>
        <p:nvPicPr>
          <p:cNvPr id="32778" name="Picture 10" descr="Image result for beautiful lady mythology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6615021" y="3140968"/>
            <a:ext cx="2528979" cy="3717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683568" y="476672"/>
            <a:ext cx="7920880" cy="216024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en-GB" sz="2000" dirty="0"/>
              <a:t>Exercise </a:t>
            </a:r>
            <a:r>
              <a:rPr lang="en-GB" sz="2000" dirty="0" smtClean="0"/>
              <a:t>20 </a:t>
            </a:r>
            <a:r>
              <a:rPr lang="en-GB" sz="2000" dirty="0"/>
              <a:t>minutes </a:t>
            </a:r>
            <a:r>
              <a:rPr lang="en-GB" sz="2000" dirty="0" smtClean="0"/>
              <a:t>– write a scene based on a Call to Adventure (from your own life or a fictional character/scenario)</a:t>
            </a:r>
          </a:p>
          <a:p>
            <a:pPr marL="342900" lvl="0" indent="-342900">
              <a:spcBef>
                <a:spcPct val="20000"/>
              </a:spcBef>
              <a:defRPr/>
            </a:pPr>
            <a:endParaRPr lang="en-GB" sz="2000" dirty="0" smtClean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defRPr/>
            </a:pPr>
            <a:endParaRPr lang="en-GB" sz="2000" dirty="0">
              <a:solidFill>
                <a:schemeClr val="tx1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sz="2000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sz="2000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Writing a logline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683568" y="1628800"/>
            <a:ext cx="7920880" cy="374441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Irony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>
                <a:solidFill>
                  <a:schemeClr val="tx1"/>
                </a:solidFill>
              </a:rPr>
              <a:t>A mental image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Audience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3200" dirty="0">
                <a:solidFill>
                  <a:schemeClr val="tx1"/>
                </a:solidFill>
              </a:rPr>
              <a:t>Good title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683568" y="476672"/>
            <a:ext cx="7920880" cy="56886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i="1" dirty="0"/>
              <a:t>A mentally unstable Vietnam war veteran works as a night-time taxi driver in New York City where the perceived decadence and sleaze feeds his urge for violent action, attempting to save a preadolescent prostitute in the process</a:t>
            </a:r>
          </a:p>
          <a:p>
            <a:pPr lvl="0">
              <a:spcBef>
                <a:spcPct val="20000"/>
              </a:spcBef>
              <a:defRPr/>
            </a:pPr>
            <a:endParaRPr lang="en-GB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i="1" dirty="0"/>
              <a:t>A quirky family determined to get their young daughter into the finals of a beauty pageant take a cross-country trip in their VW bus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i="1" dirty="0"/>
              <a:t>A weatherman finds himself inexplicably living the same day over and over again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i="1" dirty="0"/>
              <a:t>A man must struggle to travel home for Thanksgiving with an obnoxious slob of a shower curtain ring salesman as his only companion.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i="1" dirty="0"/>
              <a:t>A troubled child summons the courage to help a friendly alien escape Earth and return to his home world.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02755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/>
          </p:cNvSpPr>
          <p:nvPr/>
        </p:nvSpPr>
        <p:spPr>
          <a:xfrm>
            <a:off x="683568" y="476672"/>
            <a:ext cx="7920880" cy="568863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en-GB" sz="2000"/>
              <a:t>Exercise </a:t>
            </a:r>
            <a:r>
              <a:rPr lang="en-GB" sz="2000" dirty="0" smtClean="0"/>
              <a:t>2</a:t>
            </a:r>
            <a:r>
              <a:rPr lang="en-GB" sz="2000" smtClean="0"/>
              <a:t>0 </a:t>
            </a:r>
            <a:r>
              <a:rPr lang="en-GB" sz="2000" dirty="0"/>
              <a:t>minutes – spend this time working on a logline for a film idea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en-GB" sz="2000" dirty="0"/>
              <a:t>If possible, write Loglines for films from two different genres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sz="2000" dirty="0"/>
          </a:p>
          <a:p>
            <a:pPr marL="342900" lvl="0" indent="-342900">
              <a:spcBef>
                <a:spcPct val="20000"/>
              </a:spcBef>
              <a:defRPr/>
            </a:pPr>
            <a:r>
              <a:rPr lang="en-GB" sz="2000" dirty="0"/>
              <a:t>Remember the following recommendations: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sz="2000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solidFill>
                  <a:schemeClr val="tx1"/>
                </a:solidFill>
              </a:rPr>
              <a:t>Irony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solidFill>
                  <a:schemeClr val="tx1"/>
                </a:solidFill>
              </a:rPr>
              <a:t>A mental image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solidFill>
                  <a:schemeClr val="tx1"/>
                </a:solidFill>
              </a:rPr>
              <a:t>Audience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en-GB" sz="2000" dirty="0">
                <a:solidFill>
                  <a:schemeClr val="tx1"/>
                </a:solidFill>
              </a:rPr>
              <a:t>Good title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sz="2000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sz="2000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lang="en-GB" b="1" i="1" dirty="0"/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75244" y="4005064"/>
            <a:ext cx="7568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"A journey of a thousand miles begins with a single step"– </a:t>
            </a:r>
            <a:r>
              <a:rPr lang="en-GB" dirty="0"/>
              <a:t>Lao Tzu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987824" y="1844824"/>
            <a:ext cx="2586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The Beginning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763688" y="2780928"/>
            <a:ext cx="590465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What are the key elements that can contribute towards creating a successful beginning?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700808"/>
            <a:ext cx="7272808" cy="313932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Ordinary World Established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We are </a:t>
            </a:r>
            <a:r>
              <a:rPr lang="en-GB" dirty="0" smtClean="0"/>
              <a:t>introduced </a:t>
            </a:r>
            <a:r>
              <a:rPr lang="en-GB" dirty="0"/>
              <a:t>to the Protagonist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Catalyst/Call </a:t>
            </a:r>
            <a:r>
              <a:rPr lang="en-GB" dirty="0"/>
              <a:t>to adventure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Foreshadowing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Point of no </a:t>
            </a:r>
            <a:r>
              <a:rPr lang="en-GB" dirty="0" smtClean="0"/>
              <a:t>return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75656" y="1988840"/>
            <a:ext cx="2765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Save the Cat </a:t>
            </a:r>
            <a:r>
              <a:rPr lang="en-GB" dirty="0"/>
              <a:t>– Blake </a:t>
            </a:r>
            <a:r>
              <a:rPr lang="en-GB" dirty="0" smtClean="0"/>
              <a:t>Snyder</a:t>
            </a:r>
          </a:p>
          <a:p>
            <a:endParaRPr lang="en-GB" dirty="0" smtClean="0"/>
          </a:p>
        </p:txBody>
      </p:sp>
      <p:sp>
        <p:nvSpPr>
          <p:cNvPr id="2050" name="AutoShape 2" descr="Save the Cat!: The Only Book on Screenwriting You'll Ever Need: The Last Book on Screenwriting You'll Ever Ne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52" name="AutoShape 4" descr="Image result for save the ca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 descr="41ZA7OUXCQL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4572000" y="908720"/>
            <a:ext cx="3096344" cy="4649165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1700808"/>
            <a:ext cx="7272808" cy="313932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One Flew Over the Cuckoo’s Nest:</a:t>
            </a:r>
          </a:p>
          <a:p>
            <a:r>
              <a:rPr lang="en-GB" dirty="0">
                <a:hlinkClick r:id="rId2"/>
              </a:rPr>
              <a:t>https://www.youtube.com/watch?v=dIzw6KKZLgA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Titanic: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https://www.youtube.com/watch?v=87msT910q8Q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Breaking Bad:</a:t>
            </a:r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https://www.youtube.com/watch?v=O0804OxD5Ao</a:t>
            </a: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43608" y="1052737"/>
            <a:ext cx="7128792" cy="313932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Exercise:</a:t>
            </a:r>
          </a:p>
          <a:p>
            <a:endParaRPr lang="en-GB" dirty="0" smtClean="0"/>
          </a:p>
          <a:p>
            <a:r>
              <a:rPr lang="en-GB" i="1" dirty="0" smtClean="0"/>
              <a:t>15 Minutes</a:t>
            </a:r>
          </a:p>
          <a:p>
            <a:endParaRPr lang="en-GB" dirty="0" smtClean="0"/>
          </a:p>
          <a:p>
            <a:r>
              <a:rPr lang="en-GB" dirty="0" smtClean="0"/>
              <a:t>Write the ending of a story as a scene. How did the characters get to this point? What can have happened before hand?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763688" y="2780928"/>
            <a:ext cx="590465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What are the key elements that can contribute towards creating a successful Middle?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700808"/>
            <a:ext cx="7272808" cy="286232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Special </a:t>
            </a:r>
            <a:r>
              <a:rPr lang="en-GB" dirty="0" smtClean="0"/>
              <a:t>World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Character development</a:t>
            </a: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Rising Action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Approach to Innermost Cave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Turning </a:t>
            </a:r>
            <a:r>
              <a:rPr lang="en-GB" dirty="0" smtClean="0"/>
              <a:t>Point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63688" y="2780928"/>
            <a:ext cx="5904656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What are the key elements that can contribute towards creating a successful Ending?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1340769"/>
            <a:ext cx="7272808" cy="313932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Road Back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Climax and Resolution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Return with the </a:t>
            </a:r>
            <a:r>
              <a:rPr lang="en-GB" dirty="0" smtClean="0"/>
              <a:t>elixir</a:t>
            </a: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Inevitable, but not predictable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556" y="1556792"/>
            <a:ext cx="7992888" cy="34163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dirty="0"/>
              <a:t>Writing a Film Treatment</a:t>
            </a:r>
          </a:p>
          <a:p>
            <a:endParaRPr lang="en-GB" b="1" dirty="0"/>
          </a:p>
          <a:p>
            <a:r>
              <a:rPr lang="en-GB" dirty="0"/>
              <a:t>There are two primary approaches to writing a Treatment: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Firstly, is the idea that a Treatment should outline your entire film scene by scene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Secondly, is that Treatment is more of a run down and summarises your idea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620688"/>
            <a:ext cx="8496944" cy="39703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b="1" dirty="0"/>
          </a:p>
          <a:p>
            <a:r>
              <a:rPr lang="en-GB" b="1" dirty="0"/>
              <a:t>What to include in a Treatment</a:t>
            </a:r>
          </a:p>
          <a:p>
            <a:pPr>
              <a:buFont typeface="Arial" pitchFamily="34" charset="0"/>
              <a:buChar char="•"/>
            </a:pPr>
            <a:endParaRPr lang="en-GB" b="1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A working title</a:t>
            </a:r>
          </a:p>
          <a:p>
            <a:pPr fontAlgn="base"/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Introduction to key characters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The story in prose form, including all three acts and major turning points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A Treatment can mention Camera shots if identified as important within the story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124744"/>
            <a:ext cx="7272808" cy="424731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A successful Treatment should:</a:t>
            </a:r>
          </a:p>
          <a:p>
            <a:pPr>
              <a:buFont typeface="Arial" pitchFamily="34" charset="0"/>
              <a:buChar char="•"/>
            </a:pPr>
            <a:endParaRPr lang="en-GB" b="1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Set up the world you want the reader to envision.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Lay out the structure of your whole story.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Help you identify plot holes, or parts of the film you’re missing.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Flesh-out characters and figure out the importance of each role.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Serve as a roadmap that makes the journey of your film easier to navigate.</a:t>
            </a:r>
          </a:p>
          <a:p>
            <a:pPr fontAlgn="base">
              <a:buFont typeface="Arial" pitchFamily="34" charset="0"/>
              <a:buChar char="•"/>
            </a:pPr>
            <a:endParaRPr lang="en-GB" dirty="0"/>
          </a:p>
          <a:p>
            <a:pPr fontAlgn="base">
              <a:buFont typeface="Arial" pitchFamily="34" charset="0"/>
              <a:buChar char="•"/>
            </a:pPr>
            <a:r>
              <a:rPr lang="en-GB" dirty="0"/>
              <a:t>They can be creative!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1700808"/>
            <a:ext cx="7272808" cy="20313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i="1" dirty="0" smtClean="0"/>
              <a:t>Exercise 30 minutes:</a:t>
            </a:r>
          </a:p>
          <a:p>
            <a:endParaRPr lang="en-GB" dirty="0" smtClean="0"/>
          </a:p>
          <a:p>
            <a:r>
              <a:rPr lang="en-GB" dirty="0" smtClean="0"/>
              <a:t>In pairs, write an alternate ending scene for Lost in Translation.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1124744"/>
            <a:ext cx="7704856" cy="45243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The Assignment</a:t>
            </a:r>
          </a:p>
          <a:p>
            <a:endParaRPr lang="en-GB" b="1" dirty="0"/>
          </a:p>
          <a:p>
            <a:r>
              <a:rPr lang="en-GB" dirty="0"/>
              <a:t>Deadline Sunday </a:t>
            </a:r>
            <a:r>
              <a:rPr lang="en-GB" dirty="0" smtClean="0"/>
              <a:t>8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March</a:t>
            </a:r>
          </a:p>
          <a:p>
            <a:endParaRPr lang="en-GB" dirty="0"/>
          </a:p>
          <a:p>
            <a:r>
              <a:rPr lang="en-GB" dirty="0"/>
              <a:t>To Include: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20 Minute Screenplay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A Treatment 1-3 Pages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Reflective Essay 500 Words (with supporting Bibliography)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endParaRPr lang="en-GB" b="1" dirty="0"/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4302</TotalTime>
  <Words>1004</Words>
  <Application>Microsoft Office PowerPoint</Application>
  <PresentationFormat>On-screen Show (4:3)</PresentationFormat>
  <Paragraphs>273</Paragraphs>
  <Slides>49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0" baseType="lpstr">
      <vt:lpstr>Office Theme</vt:lpstr>
      <vt:lpstr>Scriptwriting: The Stage and Beyond</vt:lpstr>
      <vt:lpstr>Slide 2</vt:lpstr>
      <vt:lpstr>Slide 3</vt:lpstr>
      <vt:lpstr>Slide 4</vt:lpstr>
      <vt:lpstr>Slide 5</vt:lpstr>
      <vt:lpstr>The three act structure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The Hero’s Journey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Writing a logline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</vt:vector>
  </TitlesOfParts>
  <Company>Goldfish_92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Scriptwriting The Stage and Beyond</dc:title>
  <dc:creator>sam</dc:creator>
  <cp:lastModifiedBy>sam</cp:lastModifiedBy>
  <cp:revision>280</cp:revision>
  <dcterms:created xsi:type="dcterms:W3CDTF">2020-01-01T18:44:20Z</dcterms:created>
  <dcterms:modified xsi:type="dcterms:W3CDTF">2020-02-15T12:39:43Z</dcterms:modified>
</cp:coreProperties>
</file>