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6" r:id="rId2"/>
    <p:sldId id="257" r:id="rId3"/>
    <p:sldId id="260" r:id="rId4"/>
    <p:sldId id="259" r:id="rId5"/>
    <p:sldId id="318" r:id="rId6"/>
    <p:sldId id="317" r:id="rId7"/>
    <p:sldId id="306" r:id="rId8"/>
    <p:sldId id="307" r:id="rId9"/>
    <p:sldId id="319" r:id="rId10"/>
    <p:sldId id="327" r:id="rId11"/>
    <p:sldId id="308" r:id="rId12"/>
    <p:sldId id="309" r:id="rId13"/>
    <p:sldId id="328" r:id="rId14"/>
    <p:sldId id="272" r:id="rId15"/>
    <p:sldId id="300" r:id="rId16"/>
    <p:sldId id="310" r:id="rId17"/>
    <p:sldId id="313" r:id="rId18"/>
    <p:sldId id="311" r:id="rId19"/>
    <p:sldId id="312" r:id="rId20"/>
    <p:sldId id="314" r:id="rId21"/>
    <p:sldId id="329" r:id="rId22"/>
    <p:sldId id="325" r:id="rId23"/>
    <p:sldId id="316" r:id="rId24"/>
    <p:sldId id="320" r:id="rId25"/>
    <p:sldId id="283" r:id="rId26"/>
    <p:sldId id="284" r:id="rId27"/>
    <p:sldId id="290" r:id="rId28"/>
    <p:sldId id="293" r:id="rId29"/>
    <p:sldId id="285" r:id="rId30"/>
    <p:sldId id="286" r:id="rId31"/>
    <p:sldId id="326" r:id="rId32"/>
    <p:sldId id="287" r:id="rId33"/>
    <p:sldId id="330" r:id="rId34"/>
    <p:sldId id="258"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AFF91A-879E-424E-9B67-13AA3019E1B3}" v="7" dt="2025-10-27T13:51:42.0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9" d="100"/>
          <a:sy n="99" d="100"/>
        </p:scale>
        <p:origin x="116" y="64"/>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ra Hopkinson" userId="4c46a3d6-da89-4616-bd45-1b70e49404c2" providerId="ADAL" clId="{3DAFF91A-879E-424E-9B67-13AA3019E1B3}"/>
    <pc:docChg chg="custSel modSld">
      <pc:chgData name="Lara Hopkinson" userId="4c46a3d6-da89-4616-bd45-1b70e49404c2" providerId="ADAL" clId="{3DAFF91A-879E-424E-9B67-13AA3019E1B3}" dt="2025-10-17T13:59:12.990" v="9"/>
      <pc:docMkLst>
        <pc:docMk/>
      </pc:docMkLst>
      <pc:sldChg chg="addSp delSp modSp mod">
        <pc:chgData name="Lara Hopkinson" userId="4c46a3d6-da89-4616-bd45-1b70e49404c2" providerId="ADAL" clId="{3DAFF91A-879E-424E-9B67-13AA3019E1B3}" dt="2025-10-17T13:59:12.990" v="9"/>
        <pc:sldMkLst>
          <pc:docMk/>
          <pc:sldMk cId="599252013" sldId="317"/>
        </pc:sldMkLst>
        <pc:spChg chg="add mod">
          <ac:chgData name="Lara Hopkinson" userId="4c46a3d6-da89-4616-bd45-1b70e49404c2" providerId="ADAL" clId="{3DAFF91A-879E-424E-9B67-13AA3019E1B3}" dt="2025-10-17T13:59:12.990" v="9"/>
          <ac:spMkLst>
            <pc:docMk/>
            <pc:sldMk cId="599252013" sldId="317"/>
            <ac:spMk id="3" creationId="{C19AF3EE-DD5E-C756-EC97-1E4B08619812}"/>
          </ac:spMkLst>
        </pc:spChg>
        <pc:picChg chg="add mod">
          <ac:chgData name="Lara Hopkinson" userId="4c46a3d6-da89-4616-bd45-1b70e49404c2" providerId="ADAL" clId="{3DAFF91A-879E-424E-9B67-13AA3019E1B3}" dt="2025-10-17T13:59:12.990" v="9"/>
          <ac:picMkLst>
            <pc:docMk/>
            <pc:sldMk cId="599252013" sldId="317"/>
            <ac:picMk id="2" creationId="{D93FA0FB-07D7-3317-1995-7A64503CEABE}"/>
          </ac:picMkLst>
        </pc:picChg>
      </pc:sldChg>
      <pc:sldChg chg="addSp delSp modSp mod">
        <pc:chgData name="Lara Hopkinson" userId="4c46a3d6-da89-4616-bd45-1b70e49404c2" providerId="ADAL" clId="{3DAFF91A-879E-424E-9B67-13AA3019E1B3}" dt="2025-10-17T13:56:53.253" v="6" actId="1076"/>
        <pc:sldMkLst>
          <pc:docMk/>
          <pc:sldMk cId="2004517967" sldId="318"/>
        </pc:sldMkLst>
        <pc:picChg chg="add mod modCrop">
          <ac:chgData name="Lara Hopkinson" userId="4c46a3d6-da89-4616-bd45-1b70e49404c2" providerId="ADAL" clId="{3DAFF91A-879E-424E-9B67-13AA3019E1B3}" dt="2025-10-17T13:56:53.253" v="6" actId="1076"/>
          <ac:picMkLst>
            <pc:docMk/>
            <pc:sldMk cId="2004517967" sldId="318"/>
            <ac:picMk id="5" creationId="{564275DD-1135-F555-7152-E128EA511034}"/>
          </ac:picMkLst>
        </pc:picChg>
      </pc:sldChg>
    </pc:docChg>
  </pc:docChgLst>
  <pc:docChgLst>
    <pc:chgData name="Lara Hopkinson" userId="4c46a3d6-da89-4616-bd45-1b70e49404c2" providerId="ADAL" clId="{7F1F0841-190A-46F8-9915-0C9D4FD90F14}"/>
    <pc:docChg chg="custSel addSld delSld modSld">
      <pc:chgData name="Lara Hopkinson" userId="4c46a3d6-da89-4616-bd45-1b70e49404c2" providerId="ADAL" clId="{7F1F0841-190A-46F8-9915-0C9D4FD90F14}" dt="2025-10-27T13:51:42.036" v="66"/>
      <pc:docMkLst>
        <pc:docMk/>
      </pc:docMkLst>
      <pc:sldChg chg="modSp mod">
        <pc:chgData name="Lara Hopkinson" userId="4c46a3d6-da89-4616-bd45-1b70e49404c2" providerId="ADAL" clId="{7F1F0841-190A-46F8-9915-0C9D4FD90F14}" dt="2025-10-27T13:45:33.843" v="8" actId="20577"/>
        <pc:sldMkLst>
          <pc:docMk/>
          <pc:sldMk cId="2353258844" sldId="283"/>
        </pc:sldMkLst>
        <pc:spChg chg="mod">
          <ac:chgData name="Lara Hopkinson" userId="4c46a3d6-da89-4616-bd45-1b70e49404c2" providerId="ADAL" clId="{7F1F0841-190A-46F8-9915-0C9D4FD90F14}" dt="2025-10-27T13:45:33.843" v="8" actId="20577"/>
          <ac:spMkLst>
            <pc:docMk/>
            <pc:sldMk cId="2353258844" sldId="283"/>
            <ac:spMk id="3" creationId="{00000000-0000-0000-0000-000000000000}"/>
          </ac:spMkLst>
        </pc:spChg>
      </pc:sldChg>
      <pc:sldChg chg="modSp mod">
        <pc:chgData name="Lara Hopkinson" userId="4c46a3d6-da89-4616-bd45-1b70e49404c2" providerId="ADAL" clId="{7F1F0841-190A-46F8-9915-0C9D4FD90F14}" dt="2025-10-27T13:46:07.956" v="13" actId="20577"/>
        <pc:sldMkLst>
          <pc:docMk/>
          <pc:sldMk cId="3656244643" sldId="285"/>
        </pc:sldMkLst>
        <pc:spChg chg="mod">
          <ac:chgData name="Lara Hopkinson" userId="4c46a3d6-da89-4616-bd45-1b70e49404c2" providerId="ADAL" clId="{7F1F0841-190A-46F8-9915-0C9D4FD90F14}" dt="2025-10-27T13:46:07.956" v="13" actId="20577"/>
          <ac:spMkLst>
            <pc:docMk/>
            <pc:sldMk cId="3656244643" sldId="285"/>
            <ac:spMk id="3" creationId="{00000000-0000-0000-0000-000000000000}"/>
          </ac:spMkLst>
        </pc:spChg>
      </pc:sldChg>
      <pc:sldChg chg="addSp delSp modSp mod">
        <pc:chgData name="Lara Hopkinson" userId="4c46a3d6-da89-4616-bd45-1b70e49404c2" providerId="ADAL" clId="{7F1F0841-190A-46F8-9915-0C9D4FD90F14}" dt="2025-10-27T13:47:37.465" v="44" actId="20577"/>
        <pc:sldMkLst>
          <pc:docMk/>
          <pc:sldMk cId="2846889487" sldId="287"/>
        </pc:sldMkLst>
        <pc:spChg chg="mod">
          <ac:chgData name="Lara Hopkinson" userId="4c46a3d6-da89-4616-bd45-1b70e49404c2" providerId="ADAL" clId="{7F1F0841-190A-46F8-9915-0C9D4FD90F14}" dt="2025-10-27T13:47:37.465" v="44" actId="20577"/>
          <ac:spMkLst>
            <pc:docMk/>
            <pc:sldMk cId="2846889487" sldId="287"/>
            <ac:spMk id="2" creationId="{00000000-0000-0000-0000-000000000000}"/>
          </ac:spMkLst>
        </pc:spChg>
        <pc:spChg chg="del">
          <ac:chgData name="Lara Hopkinson" userId="4c46a3d6-da89-4616-bd45-1b70e49404c2" providerId="ADAL" clId="{7F1F0841-190A-46F8-9915-0C9D4FD90F14}" dt="2025-10-27T13:47:22.183" v="16" actId="478"/>
          <ac:spMkLst>
            <pc:docMk/>
            <pc:sldMk cId="2846889487" sldId="287"/>
            <ac:spMk id="3" creationId="{00000000-0000-0000-0000-000000000000}"/>
          </ac:spMkLst>
        </pc:spChg>
        <pc:spChg chg="add del mod">
          <ac:chgData name="Lara Hopkinson" userId="4c46a3d6-da89-4616-bd45-1b70e49404c2" providerId="ADAL" clId="{7F1F0841-190A-46F8-9915-0C9D4FD90F14}" dt="2025-10-27T13:47:24.963" v="17" actId="478"/>
          <ac:spMkLst>
            <pc:docMk/>
            <pc:sldMk cId="2846889487" sldId="287"/>
            <ac:spMk id="5" creationId="{D17E5484-DECB-F4D7-53B2-49EAB7FCE2A6}"/>
          </ac:spMkLst>
        </pc:spChg>
        <pc:picChg chg="add mod">
          <ac:chgData name="Lara Hopkinson" userId="4c46a3d6-da89-4616-bd45-1b70e49404c2" providerId="ADAL" clId="{7F1F0841-190A-46F8-9915-0C9D4FD90F14}" dt="2025-10-27T13:47:25.906" v="18"/>
          <ac:picMkLst>
            <pc:docMk/>
            <pc:sldMk cId="2846889487" sldId="287"/>
            <ac:picMk id="6" creationId="{9A7BA10D-8199-1EC6-7F94-73161F7F6715}"/>
          </ac:picMkLst>
        </pc:picChg>
      </pc:sldChg>
      <pc:sldChg chg="addSp delSp modSp mod">
        <pc:chgData name="Lara Hopkinson" userId="4c46a3d6-da89-4616-bd45-1b70e49404c2" providerId="ADAL" clId="{7F1F0841-190A-46F8-9915-0C9D4FD90F14}" dt="2025-10-27T13:45:58.630" v="10"/>
        <pc:sldMkLst>
          <pc:docMk/>
          <pc:sldMk cId="3312074168" sldId="290"/>
        </pc:sldMkLst>
        <pc:spChg chg="add mod">
          <ac:chgData name="Lara Hopkinson" userId="4c46a3d6-da89-4616-bd45-1b70e49404c2" providerId="ADAL" clId="{7F1F0841-190A-46F8-9915-0C9D4FD90F14}" dt="2025-10-27T13:45:58.630" v="10"/>
          <ac:spMkLst>
            <pc:docMk/>
            <pc:sldMk cId="3312074168" sldId="290"/>
            <ac:spMk id="5" creationId="{D24CD97E-1D2D-C724-1D27-CD1D287556FC}"/>
          </ac:spMkLst>
        </pc:spChg>
        <pc:picChg chg="del">
          <ac:chgData name="Lara Hopkinson" userId="4c46a3d6-da89-4616-bd45-1b70e49404c2" providerId="ADAL" clId="{7F1F0841-190A-46F8-9915-0C9D4FD90F14}" dt="2025-10-27T13:45:43.286" v="9" actId="478"/>
          <ac:picMkLst>
            <pc:docMk/>
            <pc:sldMk cId="3312074168" sldId="290"/>
            <ac:picMk id="3" creationId="{6DBFB926-5C08-D036-CF3A-037E78398703}"/>
          </ac:picMkLst>
        </pc:picChg>
        <pc:picChg chg="add mod">
          <ac:chgData name="Lara Hopkinson" userId="4c46a3d6-da89-4616-bd45-1b70e49404c2" providerId="ADAL" clId="{7F1F0841-190A-46F8-9915-0C9D4FD90F14}" dt="2025-10-27T13:45:58.630" v="10"/>
          <ac:picMkLst>
            <pc:docMk/>
            <pc:sldMk cId="3312074168" sldId="290"/>
            <ac:picMk id="4" creationId="{942CD338-E3FE-6E18-36E9-44BCF30A046E}"/>
          </ac:picMkLst>
        </pc:picChg>
      </pc:sldChg>
      <pc:sldChg chg="addSp delSp modSp mod">
        <pc:chgData name="Lara Hopkinson" userId="4c46a3d6-da89-4616-bd45-1b70e49404c2" providerId="ADAL" clId="{7F1F0841-190A-46F8-9915-0C9D4FD90F14}" dt="2025-10-27T13:42:21.064" v="2"/>
        <pc:sldMkLst>
          <pc:docMk/>
          <pc:sldMk cId="815353419" sldId="319"/>
        </pc:sldMkLst>
        <pc:spChg chg="add mod">
          <ac:chgData name="Lara Hopkinson" userId="4c46a3d6-da89-4616-bd45-1b70e49404c2" providerId="ADAL" clId="{7F1F0841-190A-46F8-9915-0C9D4FD90F14}" dt="2025-10-27T13:42:21.064" v="2"/>
          <ac:spMkLst>
            <pc:docMk/>
            <pc:sldMk cId="815353419" sldId="319"/>
            <ac:spMk id="3" creationId="{139B0FD5-C01C-B4A9-C3C7-D68B3EF737F2}"/>
          </ac:spMkLst>
        </pc:spChg>
        <pc:spChg chg="del">
          <ac:chgData name="Lara Hopkinson" userId="4c46a3d6-da89-4616-bd45-1b70e49404c2" providerId="ADAL" clId="{7F1F0841-190A-46F8-9915-0C9D4FD90F14}" dt="2025-10-27T13:42:20.330" v="1" actId="478"/>
          <ac:spMkLst>
            <pc:docMk/>
            <pc:sldMk cId="815353419" sldId="319"/>
            <ac:spMk id="4" creationId="{9D031351-3CBD-EBFA-D0A7-AAB47DE1FAE8}"/>
          </ac:spMkLst>
        </pc:spChg>
        <pc:picChg chg="add mod">
          <ac:chgData name="Lara Hopkinson" userId="4c46a3d6-da89-4616-bd45-1b70e49404c2" providerId="ADAL" clId="{7F1F0841-190A-46F8-9915-0C9D4FD90F14}" dt="2025-10-27T13:42:21.064" v="2"/>
          <ac:picMkLst>
            <pc:docMk/>
            <pc:sldMk cId="815353419" sldId="319"/>
            <ac:picMk id="2" creationId="{5C0642C6-0D40-7788-EA3B-0A495820C36B}"/>
          </ac:picMkLst>
        </pc:picChg>
        <pc:picChg chg="del">
          <ac:chgData name="Lara Hopkinson" userId="4c46a3d6-da89-4616-bd45-1b70e49404c2" providerId="ADAL" clId="{7F1F0841-190A-46F8-9915-0C9D4FD90F14}" dt="2025-10-27T13:42:04.212" v="0" actId="478"/>
          <ac:picMkLst>
            <pc:docMk/>
            <pc:sldMk cId="815353419" sldId="319"/>
            <ac:picMk id="5" creationId="{4E3ED242-1071-C6F6-BF74-A5C2067520BE}"/>
          </ac:picMkLst>
        </pc:picChg>
      </pc:sldChg>
      <pc:sldChg chg="addSp delSp modSp mod">
        <pc:chgData name="Lara Hopkinson" userId="4c46a3d6-da89-4616-bd45-1b70e49404c2" providerId="ADAL" clId="{7F1F0841-190A-46F8-9915-0C9D4FD90F14}" dt="2025-10-27T13:43:58.272" v="4"/>
        <pc:sldMkLst>
          <pc:docMk/>
          <pc:sldMk cId="2450159485" sldId="320"/>
        </pc:sldMkLst>
        <pc:spChg chg="add mod">
          <ac:chgData name="Lara Hopkinson" userId="4c46a3d6-da89-4616-bd45-1b70e49404c2" providerId="ADAL" clId="{7F1F0841-190A-46F8-9915-0C9D4FD90F14}" dt="2025-10-27T13:43:58.272" v="4"/>
          <ac:spMkLst>
            <pc:docMk/>
            <pc:sldMk cId="2450159485" sldId="320"/>
            <ac:spMk id="4" creationId="{B44FF5BF-2A8A-A9F9-F1DE-19C2B5397068}"/>
          </ac:spMkLst>
        </pc:spChg>
        <pc:spChg chg="del">
          <ac:chgData name="Lara Hopkinson" userId="4c46a3d6-da89-4616-bd45-1b70e49404c2" providerId="ADAL" clId="{7F1F0841-190A-46F8-9915-0C9D4FD90F14}" dt="2025-10-27T13:43:57.464" v="3" actId="478"/>
          <ac:spMkLst>
            <pc:docMk/>
            <pc:sldMk cId="2450159485" sldId="320"/>
            <ac:spMk id="5" creationId="{44A6AB6C-5E96-D4EA-70E8-8C9973C268C5}"/>
          </ac:spMkLst>
        </pc:spChg>
        <pc:picChg chg="add mod">
          <ac:chgData name="Lara Hopkinson" userId="4c46a3d6-da89-4616-bd45-1b70e49404c2" providerId="ADAL" clId="{7F1F0841-190A-46F8-9915-0C9D4FD90F14}" dt="2025-10-27T13:43:58.272" v="4"/>
          <ac:picMkLst>
            <pc:docMk/>
            <pc:sldMk cId="2450159485" sldId="320"/>
            <ac:picMk id="2" creationId="{6525CD00-64DF-24E5-B343-2A26AF319B62}"/>
          </ac:picMkLst>
        </pc:picChg>
        <pc:picChg chg="del">
          <ac:chgData name="Lara Hopkinson" userId="4c46a3d6-da89-4616-bd45-1b70e49404c2" providerId="ADAL" clId="{7F1F0841-190A-46F8-9915-0C9D4FD90F14}" dt="2025-10-27T13:43:57.464" v="3" actId="478"/>
          <ac:picMkLst>
            <pc:docMk/>
            <pc:sldMk cId="2450159485" sldId="320"/>
            <ac:picMk id="3" creationId="{DA089C70-44E7-13B7-55FB-14318CC57B19}"/>
          </ac:picMkLst>
        </pc:picChg>
      </pc:sldChg>
      <pc:sldChg chg="del">
        <pc:chgData name="Lara Hopkinson" userId="4c46a3d6-da89-4616-bd45-1b70e49404c2" providerId="ADAL" clId="{7F1F0841-190A-46F8-9915-0C9D4FD90F14}" dt="2025-10-27T13:45:25.221" v="5" actId="47"/>
        <pc:sldMkLst>
          <pc:docMk/>
          <pc:sldMk cId="3169590220" sldId="322"/>
        </pc:sldMkLst>
      </pc:sldChg>
      <pc:sldChg chg="del">
        <pc:chgData name="Lara Hopkinson" userId="4c46a3d6-da89-4616-bd45-1b70e49404c2" providerId="ADAL" clId="{7F1F0841-190A-46F8-9915-0C9D4FD90F14}" dt="2025-10-27T13:47:47.028" v="46" actId="47"/>
        <pc:sldMkLst>
          <pc:docMk/>
          <pc:sldMk cId="4013459336" sldId="323"/>
        </pc:sldMkLst>
      </pc:sldChg>
      <pc:sldChg chg="addSp delSp modSp mod">
        <pc:chgData name="Lara Hopkinson" userId="4c46a3d6-da89-4616-bd45-1b70e49404c2" providerId="ADAL" clId="{7F1F0841-190A-46F8-9915-0C9D4FD90F14}" dt="2025-10-27T13:46:43.906" v="15" actId="478"/>
        <pc:sldMkLst>
          <pc:docMk/>
          <pc:sldMk cId="3704538753" sldId="326"/>
        </pc:sldMkLst>
        <pc:picChg chg="add mod">
          <ac:chgData name="Lara Hopkinson" userId="4c46a3d6-da89-4616-bd45-1b70e49404c2" providerId="ADAL" clId="{7F1F0841-190A-46F8-9915-0C9D4FD90F14}" dt="2025-10-27T13:46:41.113" v="14"/>
          <ac:picMkLst>
            <pc:docMk/>
            <pc:sldMk cId="3704538753" sldId="326"/>
            <ac:picMk id="2" creationId="{96779993-E943-74AE-D1E0-C86EFC818BC0}"/>
          </ac:picMkLst>
        </pc:picChg>
        <pc:picChg chg="del">
          <ac:chgData name="Lara Hopkinson" userId="4c46a3d6-da89-4616-bd45-1b70e49404c2" providerId="ADAL" clId="{7F1F0841-190A-46F8-9915-0C9D4FD90F14}" dt="2025-10-27T13:46:43.906" v="15" actId="478"/>
          <ac:picMkLst>
            <pc:docMk/>
            <pc:sldMk cId="3704538753" sldId="326"/>
            <ac:picMk id="5" creationId="{2A1E255A-BA22-F75E-B350-6ABC90701B7B}"/>
          </ac:picMkLst>
        </pc:picChg>
      </pc:sldChg>
      <pc:sldChg chg="addSp delSp modSp new mod modClrScheme chgLayout">
        <pc:chgData name="Lara Hopkinson" userId="4c46a3d6-da89-4616-bd45-1b70e49404c2" providerId="ADAL" clId="{7F1F0841-190A-46F8-9915-0C9D4FD90F14}" dt="2025-10-27T13:51:42.036" v="66"/>
        <pc:sldMkLst>
          <pc:docMk/>
          <pc:sldMk cId="2044962186" sldId="330"/>
        </pc:sldMkLst>
        <pc:spChg chg="add mod">
          <ac:chgData name="Lara Hopkinson" userId="4c46a3d6-da89-4616-bd45-1b70e49404c2" providerId="ADAL" clId="{7F1F0841-190A-46F8-9915-0C9D4FD90F14}" dt="2025-10-27T13:48:10.672" v="65" actId="20577"/>
          <ac:spMkLst>
            <pc:docMk/>
            <pc:sldMk cId="2044962186" sldId="330"/>
            <ac:spMk id="2" creationId="{D7C1A9AB-4FA2-73CF-E6E9-BF92067462EF}"/>
          </ac:spMkLst>
        </pc:spChg>
        <pc:spChg chg="add del mod">
          <ac:chgData name="Lara Hopkinson" userId="4c46a3d6-da89-4616-bd45-1b70e49404c2" providerId="ADAL" clId="{7F1F0841-190A-46F8-9915-0C9D4FD90F14}" dt="2025-10-27T13:51:42.036" v="66"/>
          <ac:spMkLst>
            <pc:docMk/>
            <pc:sldMk cId="2044962186" sldId="330"/>
            <ac:spMk id="3" creationId="{72D7DF13-4B60-04DF-7729-1B5C5019A5F0}"/>
          </ac:spMkLst>
        </pc:spChg>
        <pc:spChg chg="add mod">
          <ac:chgData name="Lara Hopkinson" userId="4c46a3d6-da89-4616-bd45-1b70e49404c2" providerId="ADAL" clId="{7F1F0841-190A-46F8-9915-0C9D4FD90F14}" dt="2025-10-27T13:51:42.036" v="66"/>
          <ac:spMkLst>
            <pc:docMk/>
            <pc:sldMk cId="2044962186" sldId="330"/>
            <ac:spMk id="4" creationId="{9736A5E1-354D-547A-6F11-9D34D0DE618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05FD6A-EBDC-4F5D-A17B-569633064392}" type="datetimeFigureOut">
              <a:rPr lang="en-GB" smtClean="0"/>
              <a:t>22/10/2025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422F2A-4FB5-4C8B-BF07-01FCAD97F23C}" type="slidenum">
              <a:rPr lang="en-GB" smtClean="0"/>
              <a:t>‹#›</a:t>
            </a:fld>
            <a:endParaRPr lang="en-GB"/>
          </a:p>
        </p:txBody>
      </p:sp>
    </p:spTree>
    <p:extLst>
      <p:ext uri="{BB962C8B-B14F-4D97-AF65-F5344CB8AC3E}">
        <p14:creationId xmlns:p14="http://schemas.microsoft.com/office/powerpoint/2010/main" val="34861239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422F2A-4FB5-4C8B-BF07-01FCAD97F23C}" type="slidenum">
              <a:rPr lang="en-GB" smtClean="0"/>
              <a:t>6</a:t>
            </a:fld>
            <a:endParaRPr lang="en-GB"/>
          </a:p>
        </p:txBody>
      </p:sp>
    </p:spTree>
    <p:extLst>
      <p:ext uri="{BB962C8B-B14F-4D97-AF65-F5344CB8AC3E}">
        <p14:creationId xmlns:p14="http://schemas.microsoft.com/office/powerpoint/2010/main" val="116474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9B4C3E8B-D2A8-45C1-9A07-1D45A0BA4FF5}" type="datetimeFigureOut">
              <a:rPr lang="en-GB" smtClean="0"/>
              <a:t>22/10/2025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247FBB-048E-4470-A913-46A3F660DBA4}" type="slidenum">
              <a:rPr lang="en-GB" smtClean="0"/>
              <a:t>‹#›</a:t>
            </a:fld>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solidFill>
                  <a:schemeClr val="accent3"/>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2" name="Title 1"/>
          <p:cNvSpPr>
            <a:spLocks noGrp="1"/>
          </p:cNvSpPr>
          <p:nvPr>
            <p:ph type="ctrTitle"/>
          </p:nvPr>
        </p:nvSpPr>
        <p:spPr>
          <a:xfrm>
            <a:off x="1143000" y="1041400"/>
            <a:ext cx="6858000" cy="2387600"/>
          </a:xfrm>
        </p:spPr>
        <p:txBody>
          <a:bodyPr anchor="b"/>
          <a:lstStyle>
            <a:lvl1pPr algn="ctr">
              <a:defRPr sz="4500"/>
            </a:lvl1pPr>
          </a:lstStyle>
          <a:p>
            <a:r>
              <a:rPr lang="en-US"/>
              <a:t>Click to edit Master title style</a:t>
            </a:r>
            <a:endParaRPr lang="en-US" dirty="0"/>
          </a:p>
        </p:txBody>
      </p:sp>
    </p:spTree>
    <p:extLst>
      <p:ext uri="{BB962C8B-B14F-4D97-AF65-F5344CB8AC3E}">
        <p14:creationId xmlns:p14="http://schemas.microsoft.com/office/powerpoint/2010/main" val="3993064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9B4C3E8B-D2A8-45C1-9A07-1D45A0BA4FF5}" type="datetimeFigureOut">
              <a:rPr lang="en-GB" smtClean="0"/>
              <a:t>22/10/2025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247FBB-048E-4470-A913-46A3F660DBA4}" type="slidenum">
              <a:rPr lang="en-GB" smtClean="0"/>
              <a:t>‹#›</a:t>
            </a:fld>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1788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9B4C3E8B-D2A8-45C1-9A07-1D45A0BA4FF5}" type="datetimeFigureOut">
              <a:rPr lang="en-GB" smtClean="0"/>
              <a:t>22/10/2025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247FBB-048E-4470-A913-46A3F660DBA4}" type="slidenum">
              <a:rPr lang="en-GB" smtClean="0"/>
              <a:t>‹#›</a:t>
            </a:fld>
            <a:endParaRPr lang="en-GB"/>
          </a:p>
        </p:txBody>
      </p:sp>
      <p:sp>
        <p:nvSpPr>
          <p:cNvPr id="3" name="Text Placeholder 2"/>
          <p:cNvSpPr>
            <a:spLocks noGrp="1"/>
          </p:cNvSpPr>
          <p:nvPr>
            <p:ph type="body" idx="1"/>
          </p:nvPr>
        </p:nvSpPr>
        <p:spPr>
          <a:xfrm>
            <a:off x="931244" y="4589464"/>
            <a:ext cx="7579343" cy="1500187"/>
          </a:xfrm>
        </p:spPr>
        <p:txBody>
          <a:bodyPr/>
          <a:lstStyle>
            <a:lvl1pPr marL="0" indent="0">
              <a:buNone/>
              <a:defRPr sz="1800"/>
            </a:lvl1pPr>
            <a:lvl2pPr marL="342900" indent="0">
              <a:buNone/>
              <a:defRPr sz="1500"/>
            </a:lvl2pPr>
            <a:lvl3pPr marL="685800" indent="0">
              <a:buNone/>
              <a:defRPr sz="135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pPr lvl="0"/>
            <a:r>
              <a:rPr lang="en-US"/>
              <a:t>Click to edit Master text styles</a:t>
            </a:r>
          </a:p>
        </p:txBody>
      </p:sp>
      <p:sp>
        <p:nvSpPr>
          <p:cNvPr id="2" name="Title 1"/>
          <p:cNvSpPr>
            <a:spLocks noGrp="1"/>
          </p:cNvSpPr>
          <p:nvPr>
            <p:ph type="title"/>
          </p:nvPr>
        </p:nvSpPr>
        <p:spPr>
          <a:xfrm>
            <a:off x="931244" y="1709738"/>
            <a:ext cx="7579343" cy="2862262"/>
          </a:xfrm>
        </p:spPr>
        <p:txBody>
          <a:bodyPr anchor="b"/>
          <a:lstStyle>
            <a:lvl1pPr>
              <a:defRPr sz="4500"/>
            </a:lvl1pPr>
          </a:lstStyle>
          <a:p>
            <a:r>
              <a:rPr lang="en-US"/>
              <a:t>Click to edit Master title style</a:t>
            </a:r>
          </a:p>
        </p:txBody>
      </p:sp>
    </p:spTree>
    <p:extLst>
      <p:ext uri="{BB962C8B-B14F-4D97-AF65-F5344CB8AC3E}">
        <p14:creationId xmlns:p14="http://schemas.microsoft.com/office/powerpoint/2010/main" val="496280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B4C3E8B-D2A8-45C1-9A07-1D45A0BA4FF5}" type="datetimeFigureOut">
              <a:rPr lang="en-GB" smtClean="0"/>
              <a:t>22/10/2025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247FBB-048E-4470-A913-46A3F660DBA4}" type="slidenum">
              <a:rPr lang="en-GB" smtClean="0"/>
              <a:t>‹#›</a:t>
            </a:fld>
            <a:endParaRPr lang="en-GB"/>
          </a:p>
        </p:txBody>
      </p:sp>
      <p:sp>
        <p:nvSpPr>
          <p:cNvPr id="4" name="Content Placeholder 3"/>
          <p:cNvSpPr>
            <a:spLocks noGrp="1"/>
          </p:cNvSpPr>
          <p:nvPr>
            <p:ph sz="half" idx="2"/>
          </p:nvPr>
        </p:nvSpPr>
        <p:spPr>
          <a:xfrm>
            <a:off x="4953994" y="1825625"/>
            <a:ext cx="3566160" cy="4351338"/>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2"/>
          <p:cNvSpPr>
            <a:spLocks noGrp="1"/>
          </p:cNvSpPr>
          <p:nvPr>
            <p:ph sz="half" idx="1"/>
          </p:nvPr>
        </p:nvSpPr>
        <p:spPr>
          <a:xfrm>
            <a:off x="1177275" y="1825625"/>
            <a:ext cx="3566160" cy="4351338"/>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607921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9B4C3E8B-D2A8-45C1-9A07-1D45A0BA4FF5}" type="datetimeFigureOut">
              <a:rPr lang="en-GB" smtClean="0"/>
              <a:t>22/10/2025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4247FBB-048E-4470-A913-46A3F660DBA4}" type="slidenum">
              <a:rPr lang="en-GB" smtClean="0"/>
              <a:t>‹#›</a:t>
            </a:fld>
            <a:endParaRPr lang="en-GB"/>
          </a:p>
        </p:txBody>
      </p:sp>
      <p:sp>
        <p:nvSpPr>
          <p:cNvPr id="6" name="Content Placeholder 5"/>
          <p:cNvSpPr>
            <a:spLocks noGrp="1"/>
          </p:cNvSpPr>
          <p:nvPr>
            <p:ph sz="quarter" idx="4"/>
          </p:nvPr>
        </p:nvSpPr>
        <p:spPr>
          <a:xfrm>
            <a:off x="4949190" y="2193926"/>
            <a:ext cx="3566160" cy="397827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949190" y="1489075"/>
            <a:ext cx="3566160" cy="641350"/>
          </a:xfrm>
          <a:noFill/>
          <a:ln>
            <a:noFill/>
          </a:ln>
        </p:spPr>
        <p:txBody>
          <a:bodyPr anchor="b"/>
          <a:lstStyle>
            <a:lvl1pPr marL="0" indent="0">
              <a:buNone/>
              <a:defRPr sz="1800" b="0">
                <a:solidFill>
                  <a:schemeClr val="accent3"/>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171575" y="2193926"/>
            <a:ext cx="3566160" cy="397827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2"/>
          <p:cNvSpPr>
            <a:spLocks noGrp="1"/>
          </p:cNvSpPr>
          <p:nvPr>
            <p:ph type="body" idx="1"/>
          </p:nvPr>
        </p:nvSpPr>
        <p:spPr>
          <a:xfrm>
            <a:off x="1171575" y="1489075"/>
            <a:ext cx="3566160" cy="641350"/>
          </a:xfrm>
          <a:noFill/>
          <a:ln>
            <a:noFill/>
          </a:ln>
        </p:spPr>
        <p:txBody>
          <a:bodyPr anchor="b"/>
          <a:lstStyle>
            <a:lvl1pPr marL="0" indent="0">
              <a:buNone/>
              <a:defRPr sz="1800" b="0">
                <a:solidFill>
                  <a:schemeClr val="accent3"/>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 name="Title 1"/>
          <p:cNvSpPr>
            <a:spLocks noGrp="1"/>
          </p:cNvSpPr>
          <p:nvPr>
            <p:ph type="title"/>
          </p:nvPr>
        </p:nvSpPr>
        <p:spPr>
          <a:xfrm>
            <a:off x="1743075" y="274638"/>
            <a:ext cx="6767513" cy="1143000"/>
          </a:xfrm>
        </p:spPr>
        <p:txBody>
          <a:bodyPr/>
          <a:lstStyle/>
          <a:p>
            <a:r>
              <a:rPr lang="en-US"/>
              <a:t>Click to edit Master title style</a:t>
            </a:r>
          </a:p>
        </p:txBody>
      </p:sp>
    </p:spTree>
    <p:extLst>
      <p:ext uri="{BB962C8B-B14F-4D97-AF65-F5344CB8AC3E}">
        <p14:creationId xmlns:p14="http://schemas.microsoft.com/office/powerpoint/2010/main" val="1511119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9B4C3E8B-D2A8-45C1-9A07-1D45A0BA4FF5}" type="datetimeFigureOut">
              <a:rPr lang="en-GB" smtClean="0"/>
              <a:t>22/10/2025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247FBB-048E-4470-A913-46A3F660DBA4}" type="slidenum">
              <a:rPr lang="en-GB" smtClean="0"/>
              <a:t>‹#›</a:t>
            </a:fld>
            <a:endParaRPr lang="en-GB"/>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038853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4C3E8B-D2A8-45C1-9A07-1D45A0BA4FF5}" type="datetimeFigureOut">
              <a:rPr lang="en-GB" smtClean="0"/>
              <a:t>22/10/2025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4247FBB-048E-4470-A913-46A3F660DBA4}" type="slidenum">
              <a:rPr lang="en-GB" smtClean="0"/>
              <a:t>‹#›</a:t>
            </a:fld>
            <a:endParaRPr lang="en-GB"/>
          </a:p>
        </p:txBody>
      </p:sp>
    </p:spTree>
    <p:extLst>
      <p:ext uri="{BB962C8B-B14F-4D97-AF65-F5344CB8AC3E}">
        <p14:creationId xmlns:p14="http://schemas.microsoft.com/office/powerpoint/2010/main" val="2807926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B4C3E8B-D2A8-45C1-9A07-1D45A0BA4FF5}" type="datetimeFigureOut">
              <a:rPr lang="en-GB" smtClean="0"/>
              <a:t>22/10/2025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247FBB-048E-4470-A913-46A3F660DBA4}" type="slidenum">
              <a:rPr lang="en-GB" smtClean="0"/>
              <a:t>‹#›</a:t>
            </a:fld>
            <a:endParaRPr lang="en-GB"/>
          </a:p>
        </p:txBody>
      </p:sp>
      <p:sp>
        <p:nvSpPr>
          <p:cNvPr id="3" name="Content Placeholder 2"/>
          <p:cNvSpPr>
            <a:spLocks noGrp="1"/>
          </p:cNvSpPr>
          <p:nvPr>
            <p:ph idx="1"/>
          </p:nvPr>
        </p:nvSpPr>
        <p:spPr>
          <a:xfrm>
            <a:off x="4259179" y="987426"/>
            <a:ext cx="4257362"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71575" y="2101850"/>
            <a:ext cx="2949178" cy="3759200"/>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2" name="Title 1"/>
          <p:cNvSpPr>
            <a:spLocks noGrp="1"/>
          </p:cNvSpPr>
          <p:nvPr>
            <p:ph type="title"/>
          </p:nvPr>
        </p:nvSpPr>
        <p:spPr>
          <a:xfrm>
            <a:off x="1171575" y="457200"/>
            <a:ext cx="2949178" cy="1600200"/>
          </a:xfrm>
        </p:spPr>
        <p:txBody>
          <a:bodyPr anchor="b"/>
          <a:lstStyle>
            <a:lvl1pPr>
              <a:defRPr sz="2400"/>
            </a:lvl1pPr>
          </a:lstStyle>
          <a:p>
            <a:r>
              <a:rPr lang="en-US"/>
              <a:t>Click to edit Master title style</a:t>
            </a:r>
          </a:p>
        </p:txBody>
      </p:sp>
    </p:spTree>
    <p:extLst>
      <p:ext uri="{BB962C8B-B14F-4D97-AF65-F5344CB8AC3E}">
        <p14:creationId xmlns:p14="http://schemas.microsoft.com/office/powerpoint/2010/main" val="368965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B4C3E8B-D2A8-45C1-9A07-1D45A0BA4FF5}" type="datetimeFigureOut">
              <a:rPr lang="en-GB" smtClean="0"/>
              <a:t>22/10/2025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247FBB-048E-4470-A913-46A3F660DBA4}" type="slidenum">
              <a:rPr lang="en-GB" smtClean="0"/>
              <a:t>‹#›</a:t>
            </a:fld>
            <a:endParaRPr lang="en-GB"/>
          </a:p>
        </p:txBody>
      </p:sp>
      <p:sp>
        <p:nvSpPr>
          <p:cNvPr id="3" name="Picture Placeholder 2"/>
          <p:cNvSpPr>
            <a:spLocks noGrp="1"/>
          </p:cNvSpPr>
          <p:nvPr>
            <p:ph type="pic" idx="1"/>
          </p:nvPr>
        </p:nvSpPr>
        <p:spPr>
          <a:xfrm>
            <a:off x="4259178" y="987426"/>
            <a:ext cx="4258818"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8" name="Text Placeholder 3"/>
          <p:cNvSpPr>
            <a:spLocks noGrp="1"/>
          </p:cNvSpPr>
          <p:nvPr>
            <p:ph type="body" sz="half" idx="2"/>
          </p:nvPr>
        </p:nvSpPr>
        <p:spPr>
          <a:xfrm>
            <a:off x="1171575" y="2101850"/>
            <a:ext cx="2949178" cy="3759200"/>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9" name="Title 1"/>
          <p:cNvSpPr>
            <a:spLocks noGrp="1"/>
          </p:cNvSpPr>
          <p:nvPr>
            <p:ph type="title"/>
          </p:nvPr>
        </p:nvSpPr>
        <p:spPr>
          <a:xfrm>
            <a:off x="1171575" y="457200"/>
            <a:ext cx="2949178" cy="1600200"/>
          </a:xfrm>
        </p:spPr>
        <p:txBody>
          <a:bodyPr anchor="b"/>
          <a:lstStyle>
            <a:lvl1pPr>
              <a:defRPr sz="2400"/>
            </a:lvl1pPr>
          </a:lstStyle>
          <a:p>
            <a:r>
              <a:rPr lang="en-US"/>
              <a:t>Click to edit Master title style</a:t>
            </a:r>
          </a:p>
        </p:txBody>
      </p:sp>
    </p:spTree>
    <p:extLst>
      <p:ext uri="{BB962C8B-B14F-4D97-AF65-F5344CB8AC3E}">
        <p14:creationId xmlns:p14="http://schemas.microsoft.com/office/powerpoint/2010/main" val="683019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9B4C3E8B-D2A8-45C1-9A07-1D45A0BA4FF5}" type="datetimeFigureOut">
              <a:rPr lang="en-GB" smtClean="0"/>
              <a:t>22/10/2025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247FBB-048E-4470-A913-46A3F660DBA4}" type="slidenum">
              <a:rPr lang="en-GB" smtClean="0"/>
              <a:t>‹#›</a:t>
            </a:fld>
            <a:endParaRPr lang="en-GB"/>
          </a:p>
        </p:txBody>
      </p:sp>
      <p:sp>
        <p:nvSpPr>
          <p:cNvPr id="3" name="Vertical Text Placeholder 2"/>
          <p:cNvSpPr>
            <a:spLocks noGrp="1"/>
          </p:cNvSpPr>
          <p:nvPr>
            <p:ph type="body" orient="vert" idx="1"/>
          </p:nvPr>
        </p:nvSpPr>
        <p:spPr>
          <a:xfrm>
            <a:off x="1171575" y="1825625"/>
            <a:ext cx="7343775" cy="43513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1629016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9B4C3E8B-D2A8-45C1-9A07-1D45A0BA4FF5}" type="datetimeFigureOut">
              <a:rPr lang="en-GB" smtClean="0"/>
              <a:t>22/10/2025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247FBB-048E-4470-A913-46A3F660DBA4}" type="slidenum">
              <a:rPr lang="en-GB" smtClean="0"/>
              <a:t>‹#›</a:t>
            </a:fld>
            <a:endParaRPr lang="en-GB"/>
          </a:p>
        </p:txBody>
      </p:sp>
      <p:sp>
        <p:nvSpPr>
          <p:cNvPr id="3" name="Vertical Text Placeholder 2"/>
          <p:cNvSpPr>
            <a:spLocks noGrp="1"/>
          </p:cNvSpPr>
          <p:nvPr>
            <p:ph type="body" orient="vert" idx="1"/>
          </p:nvPr>
        </p:nvSpPr>
        <p:spPr>
          <a:xfrm>
            <a:off x="1171575" y="365125"/>
            <a:ext cx="52578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Tree>
    <p:extLst>
      <p:ext uri="{BB962C8B-B14F-4D97-AF65-F5344CB8AC3E}">
        <p14:creationId xmlns:p14="http://schemas.microsoft.com/office/powerpoint/2010/main" val="1795312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Picture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B4C3E8B-D2A8-45C1-9A07-1D45A0BA4FF5}" type="datetimeFigureOut">
              <a:rPr lang="en-GB" smtClean="0"/>
              <a:t>22/10/2025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247FBB-048E-4470-A913-46A3F660DBA4}" type="slidenum">
              <a:rPr lang="en-GB" smtClean="0"/>
              <a:t>‹#›</a:t>
            </a:fld>
            <a:endParaRPr lang="en-GB"/>
          </a:p>
        </p:txBody>
      </p:sp>
      <p:sp>
        <p:nvSpPr>
          <p:cNvPr id="3" name="Picture Placeholder 2"/>
          <p:cNvSpPr>
            <a:spLocks noGrp="1"/>
          </p:cNvSpPr>
          <p:nvPr>
            <p:ph type="pic" idx="1"/>
          </p:nvPr>
        </p:nvSpPr>
        <p:spPr>
          <a:xfrm>
            <a:off x="4259178" y="987426"/>
            <a:ext cx="4258818"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8" name="Text Placeholder 3"/>
          <p:cNvSpPr>
            <a:spLocks noGrp="1"/>
          </p:cNvSpPr>
          <p:nvPr>
            <p:ph type="body" sz="half" idx="2"/>
          </p:nvPr>
        </p:nvSpPr>
        <p:spPr>
          <a:xfrm>
            <a:off x="1171575" y="2101850"/>
            <a:ext cx="2949178" cy="3759200"/>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9" name="Title 1"/>
          <p:cNvSpPr>
            <a:spLocks noGrp="1"/>
          </p:cNvSpPr>
          <p:nvPr>
            <p:ph type="title"/>
          </p:nvPr>
        </p:nvSpPr>
        <p:spPr>
          <a:xfrm>
            <a:off x="1171575" y="457200"/>
            <a:ext cx="2949178" cy="1600200"/>
          </a:xfrm>
        </p:spPr>
        <p:txBody>
          <a:bodyPr anchor="b"/>
          <a:lstStyle>
            <a:lvl1pPr>
              <a:defRPr sz="2400"/>
            </a:lvl1pPr>
          </a:lstStyle>
          <a:p>
            <a:r>
              <a:rPr lang="en-US"/>
              <a:t>Click to edit Master title style</a:t>
            </a:r>
          </a:p>
        </p:txBody>
      </p:sp>
    </p:spTree>
    <p:extLst>
      <p:ext uri="{BB962C8B-B14F-4D97-AF65-F5344CB8AC3E}">
        <p14:creationId xmlns:p14="http://schemas.microsoft.com/office/powerpoint/2010/main" val="2605414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1171575" y="6356351"/>
            <a:ext cx="1914525"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B4C3E8B-D2A8-45C1-9A07-1D45A0BA4FF5}" type="datetimeFigureOut">
              <a:rPr lang="en-GB" smtClean="0"/>
              <a:t>22/10/2025</a:t>
            </a:fld>
            <a:endParaRPr lang="en-GB"/>
          </a:p>
        </p:txBody>
      </p:sp>
      <p:sp>
        <p:nvSpPr>
          <p:cNvPr id="5" name="Footer Placeholder 4"/>
          <p:cNvSpPr>
            <a:spLocks noGrp="1"/>
          </p:cNvSpPr>
          <p:nvPr>
            <p:ph type="ftr" sz="quarter" idx="3"/>
          </p:nvPr>
        </p:nvSpPr>
        <p:spPr>
          <a:xfrm>
            <a:off x="3486150" y="6356351"/>
            <a:ext cx="21717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057900" y="6356351"/>
            <a:ext cx="245745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4247FBB-048E-4470-A913-46A3F660DBA4}" type="slidenum">
              <a:rPr lang="en-GB" smtClean="0"/>
              <a:t>‹#›</a:t>
            </a:fld>
            <a:endParaRPr lang="en-GB"/>
          </a:p>
        </p:txBody>
      </p:sp>
      <p:sp>
        <p:nvSpPr>
          <p:cNvPr id="3" name="Text Placeholder 2"/>
          <p:cNvSpPr>
            <a:spLocks noGrp="1"/>
          </p:cNvSpPr>
          <p:nvPr>
            <p:ph type="body" idx="1"/>
          </p:nvPr>
        </p:nvSpPr>
        <p:spPr>
          <a:xfrm>
            <a:off x="1171575" y="1825625"/>
            <a:ext cx="7343775"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Placeholder 1"/>
          <p:cNvSpPr>
            <a:spLocks noGrp="1"/>
          </p:cNvSpPr>
          <p:nvPr>
            <p:ph type="title"/>
          </p:nvPr>
        </p:nvSpPr>
        <p:spPr>
          <a:xfrm>
            <a:off x="1743075" y="365126"/>
            <a:ext cx="6772275" cy="1325563"/>
          </a:xfrm>
          <a:prstGeom prst="rect">
            <a:avLst/>
          </a:prstGeom>
        </p:spPr>
        <p:txBody>
          <a:bodyPr vert="horz" lIns="91440" tIns="45720" rIns="91440" bIns="45720" rtlCol="0" anchor="ctr">
            <a:normAutofit/>
          </a:bodyPr>
          <a:lstStyle/>
          <a:p>
            <a:r>
              <a:rPr lang="en-US"/>
              <a:t>Click to edit Master title style</a:t>
            </a:r>
            <a:endParaRPr lang="en-US" dirty="0"/>
          </a:p>
        </p:txBody>
      </p:sp>
    </p:spTree>
    <p:extLst>
      <p:ext uri="{BB962C8B-B14F-4D97-AF65-F5344CB8AC3E}">
        <p14:creationId xmlns:p14="http://schemas.microsoft.com/office/powerpoint/2010/main" val="42584220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685800" rtl="0" eaLnBrk="1" latinLnBrk="0" hangingPunct="1">
        <a:spcBef>
          <a:spcPct val="0"/>
        </a:spcBef>
        <a:buNone/>
        <a:defRPr sz="3300" kern="1200">
          <a:solidFill>
            <a:schemeClr val="accent1"/>
          </a:solidFill>
          <a:latin typeface="+mj-lt"/>
          <a:ea typeface="+mj-ea"/>
          <a:cs typeface="+mj-cs"/>
        </a:defRPr>
      </a:lvl1pPr>
    </p:titleStyle>
    <p:bodyStyle>
      <a:lvl1pPr marL="171450" indent="-171450" algn="l" defTabSz="685800" rtl="0" eaLnBrk="1" latinLnBrk="0" hangingPunct="1">
        <a:lnSpc>
          <a:spcPct val="90000"/>
        </a:lnSpc>
        <a:spcBef>
          <a:spcPct val="30000"/>
        </a:spcBef>
        <a:buClr>
          <a:schemeClr val="accent3"/>
        </a:buClr>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ct val="30000"/>
        </a:spcBef>
        <a:buClr>
          <a:schemeClr val="accent3"/>
        </a:buClr>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ct val="30000"/>
        </a:spcBef>
        <a:buClr>
          <a:schemeClr val="accent3"/>
        </a:buClr>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ct val="30000"/>
        </a:spcBef>
        <a:buClr>
          <a:schemeClr val="accent3"/>
        </a:buClr>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ct val="30000"/>
        </a:spcBef>
        <a:buClr>
          <a:schemeClr val="accent3"/>
        </a:buClr>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ct val="30000"/>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ct val="30000"/>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ct val="30000"/>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ct val="30000"/>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80">
          <p15:clr>
            <a:srgbClr val="F26B43"/>
          </p15:clr>
        </p15:guide>
        <p15:guide id="3" pos="1098">
          <p15:clr>
            <a:srgbClr val="F26B43"/>
          </p15:clr>
        </p15:guide>
        <p15:guide id="4" pos="5364">
          <p15:clr>
            <a:srgbClr val="F26B43"/>
          </p15:clr>
        </p15:guide>
        <p15:guide id="5" pos="738">
          <p15:clr>
            <a:srgbClr val="F26B43"/>
          </p15:clr>
        </p15:guide>
        <p15:guide id="6" orient="horz" pos="388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ourworldindata.org/grapher/per-capita-energy-use" TargetMode="External"/><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ourworldindata.org/grapher/share-of-electricity-production-from-renewable-sources?tab=map" TargetMode="External"/><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eia.gov/forecasts/ieo/" TargetMode="External"/><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hyperlink" Target="https://www.eia.gov/forecasts/aeo/index.cfm"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hyperlink" Target="http://www.ourworldindata.org/energy" TargetMode="External"/><Relationship Id="rId3" Type="http://schemas.openxmlformats.org/officeDocument/2006/relationships/hyperlink" Target="http://www.bp.com/" TargetMode="External"/><Relationship Id="rId7" Type="http://schemas.openxmlformats.org/officeDocument/2006/relationships/hyperlink" Target="http://www.wri.org/" TargetMode="External"/><Relationship Id="rId2" Type="http://schemas.openxmlformats.org/officeDocument/2006/relationships/hyperlink" Target="http://www.iea.org/" TargetMode="External"/><Relationship Id="rId1" Type="http://schemas.openxmlformats.org/officeDocument/2006/relationships/slideLayout" Target="../slideLayouts/slideLayout2.xml"/><Relationship Id="rId6" Type="http://schemas.openxmlformats.org/officeDocument/2006/relationships/hyperlink" Target="http://www.eia.gov/" TargetMode="External"/><Relationship Id="rId5" Type="http://schemas.openxmlformats.org/officeDocument/2006/relationships/hyperlink" Target="http://www.gov.uk/" TargetMode="External"/><Relationship Id="rId4" Type="http://schemas.openxmlformats.org/officeDocument/2006/relationships/hyperlink" Target="http://www.worldenergy.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a:t>Lara Hopkinson</a:t>
            </a:r>
          </a:p>
          <a:p>
            <a:r>
              <a:rPr lang="en-GB" dirty="0"/>
              <a:t>Senior Lecturer</a:t>
            </a:r>
          </a:p>
        </p:txBody>
      </p:sp>
      <p:sp>
        <p:nvSpPr>
          <p:cNvPr id="2" name="Title 1"/>
          <p:cNvSpPr>
            <a:spLocks noGrp="1"/>
          </p:cNvSpPr>
          <p:nvPr>
            <p:ph type="ctrTitle"/>
          </p:nvPr>
        </p:nvSpPr>
        <p:spPr/>
        <p:txBody>
          <a:bodyPr/>
          <a:lstStyle/>
          <a:p>
            <a:r>
              <a:rPr lang="en-GB" dirty="0"/>
              <a:t>Low Carbon Technologies</a:t>
            </a:r>
          </a:p>
        </p:txBody>
      </p:sp>
    </p:spTree>
    <p:extLst>
      <p:ext uri="{BB962C8B-B14F-4D97-AF65-F5344CB8AC3E}">
        <p14:creationId xmlns:p14="http://schemas.microsoft.com/office/powerpoint/2010/main" val="3096719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Global energy</a:t>
            </a:r>
          </a:p>
          <a:p>
            <a:pPr lvl="1"/>
            <a:r>
              <a:rPr lang="en-GB" dirty="0"/>
              <a:t>Global energy mix</a:t>
            </a:r>
          </a:p>
          <a:p>
            <a:pPr lvl="1"/>
            <a:r>
              <a:rPr lang="en-GB" dirty="0"/>
              <a:t>Statistics</a:t>
            </a:r>
          </a:p>
          <a:p>
            <a:pPr lvl="1"/>
            <a:r>
              <a:rPr lang="en-GB" dirty="0"/>
              <a:t>Reserves </a:t>
            </a:r>
            <a:r>
              <a:rPr lang="en-GB" dirty="0" err="1"/>
              <a:t>vs</a:t>
            </a:r>
            <a:r>
              <a:rPr lang="en-GB" dirty="0"/>
              <a:t> resources</a:t>
            </a:r>
          </a:p>
          <a:p>
            <a:pPr lvl="1"/>
            <a:r>
              <a:rPr lang="en-GB" dirty="0"/>
              <a:t>Renewables outlook</a:t>
            </a:r>
          </a:p>
        </p:txBody>
      </p:sp>
      <p:sp>
        <p:nvSpPr>
          <p:cNvPr id="2" name="Title 1"/>
          <p:cNvSpPr>
            <a:spLocks noGrp="1"/>
          </p:cNvSpPr>
          <p:nvPr>
            <p:ph type="title"/>
          </p:nvPr>
        </p:nvSpPr>
        <p:spPr/>
        <p:txBody>
          <a:bodyPr/>
          <a:lstStyle/>
          <a:p>
            <a:r>
              <a:rPr lang="en-GB" dirty="0"/>
              <a:t>Todays topic</a:t>
            </a:r>
          </a:p>
        </p:txBody>
      </p:sp>
    </p:spTree>
    <p:extLst>
      <p:ext uri="{BB962C8B-B14F-4D97-AF65-F5344CB8AC3E}">
        <p14:creationId xmlns:p14="http://schemas.microsoft.com/office/powerpoint/2010/main" val="1555909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Primary energy </a:t>
            </a:r>
            <a:r>
              <a:rPr lang="en-GB" i="1" dirty="0"/>
              <a:t>– “direct use of energy without transformation; not subject to any conversion or transformation process”</a:t>
            </a:r>
          </a:p>
          <a:p>
            <a:r>
              <a:rPr lang="en-GB" dirty="0"/>
              <a:t>Delivered energy </a:t>
            </a:r>
            <a:r>
              <a:rPr lang="en-GB" i="1" dirty="0"/>
              <a:t>– “energy that reaches the user after conversion losses from power station &amp; transmission losses in the grid”</a:t>
            </a:r>
          </a:p>
          <a:p>
            <a:r>
              <a:rPr lang="en-GB" dirty="0"/>
              <a:t>Final energy consumption </a:t>
            </a:r>
            <a:r>
              <a:rPr lang="en-GB" i="1" dirty="0"/>
              <a:t>– “energy consumed by final end users after transformation”</a:t>
            </a:r>
          </a:p>
          <a:p>
            <a:endParaRPr lang="en-GB" dirty="0"/>
          </a:p>
        </p:txBody>
      </p:sp>
      <p:sp>
        <p:nvSpPr>
          <p:cNvPr id="2" name="Title 1"/>
          <p:cNvSpPr>
            <a:spLocks noGrp="1"/>
          </p:cNvSpPr>
          <p:nvPr>
            <p:ph type="title"/>
          </p:nvPr>
        </p:nvSpPr>
        <p:spPr/>
        <p:txBody>
          <a:bodyPr/>
          <a:lstStyle/>
          <a:p>
            <a:r>
              <a:rPr lang="en-GB" dirty="0"/>
              <a:t>A few definitions…</a:t>
            </a:r>
          </a:p>
        </p:txBody>
      </p:sp>
    </p:spTree>
    <p:extLst>
      <p:ext uri="{BB962C8B-B14F-4D97-AF65-F5344CB8AC3E}">
        <p14:creationId xmlns:p14="http://schemas.microsoft.com/office/powerpoint/2010/main" val="2974403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wsa user\AppData\Local\Microsoft\Windows\Temporary Internet Files\Content.IE5\OVFA714F\question-marks[1].jpg"/>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378972" y="1628801"/>
            <a:ext cx="6630630" cy="496855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a:bodyPr>
          <a:lstStyle/>
          <a:p>
            <a:r>
              <a:rPr lang="en-GB" dirty="0"/>
              <a:t>What is the current world energy mix?</a:t>
            </a:r>
          </a:p>
        </p:txBody>
      </p:sp>
    </p:spTree>
    <p:extLst>
      <p:ext uri="{BB962C8B-B14F-4D97-AF65-F5344CB8AC3E}">
        <p14:creationId xmlns:p14="http://schemas.microsoft.com/office/powerpoint/2010/main" val="957716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475657" y="188640"/>
            <a:ext cx="7039694" cy="1325563"/>
          </a:xfrm>
        </p:spPr>
        <p:txBody>
          <a:bodyPr/>
          <a:lstStyle/>
          <a:p>
            <a:r>
              <a:rPr lang="en-GB" dirty="0"/>
              <a:t>Energy consumption by source, World</a:t>
            </a:r>
          </a:p>
        </p:txBody>
      </p:sp>
      <p:pic>
        <p:nvPicPr>
          <p:cNvPr id="5" name="Picture 4">
            <a:extLst>
              <a:ext uri="{FF2B5EF4-FFF2-40B4-BE49-F238E27FC236}">
                <a16:creationId xmlns:a16="http://schemas.microsoft.com/office/drawing/2014/main" id="{564275DD-1135-F555-7152-E128EA511034}"/>
              </a:ext>
            </a:extLst>
          </p:cNvPr>
          <p:cNvPicPr>
            <a:picLocks noChangeAspect="1"/>
          </p:cNvPicPr>
          <p:nvPr/>
        </p:nvPicPr>
        <p:blipFill>
          <a:blip r:embed="rId2"/>
          <a:srcRect l="19288" t="20469" r="20075" b="15744"/>
          <a:stretch>
            <a:fillRect/>
          </a:stretch>
        </p:blipFill>
        <p:spPr>
          <a:xfrm>
            <a:off x="208182" y="368660"/>
            <a:ext cx="8727636" cy="6120680"/>
          </a:xfrm>
          <a:prstGeom prst="rect">
            <a:avLst/>
          </a:prstGeom>
        </p:spPr>
      </p:pic>
    </p:spTree>
    <p:extLst>
      <p:ext uri="{BB962C8B-B14F-4D97-AF65-F5344CB8AC3E}">
        <p14:creationId xmlns:p14="http://schemas.microsoft.com/office/powerpoint/2010/main" val="2004517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93FA0FB-07D7-3317-1995-7A64503CEABE}"/>
              </a:ext>
            </a:extLst>
          </p:cNvPr>
          <p:cNvPicPr>
            <a:picLocks noChangeAspect="1"/>
          </p:cNvPicPr>
          <p:nvPr/>
        </p:nvPicPr>
        <p:blipFill>
          <a:blip r:embed="rId3"/>
          <a:srcRect l="18500" t="21652" r="20075" b="14562"/>
          <a:stretch>
            <a:fillRect/>
          </a:stretch>
        </p:blipFill>
        <p:spPr>
          <a:xfrm>
            <a:off x="251520" y="404664"/>
            <a:ext cx="8528948" cy="5904656"/>
          </a:xfrm>
          <a:prstGeom prst="rect">
            <a:avLst/>
          </a:prstGeom>
        </p:spPr>
      </p:pic>
      <p:sp>
        <p:nvSpPr>
          <p:cNvPr id="3" name="TextBox 2">
            <a:extLst>
              <a:ext uri="{FF2B5EF4-FFF2-40B4-BE49-F238E27FC236}">
                <a16:creationId xmlns:a16="http://schemas.microsoft.com/office/drawing/2014/main" id="{C19AF3EE-DD5E-C756-EC97-1E4B08619812}"/>
              </a:ext>
            </a:extLst>
          </p:cNvPr>
          <p:cNvSpPr txBox="1"/>
          <p:nvPr/>
        </p:nvSpPr>
        <p:spPr>
          <a:xfrm>
            <a:off x="251520" y="6381328"/>
            <a:ext cx="3240360" cy="369332"/>
          </a:xfrm>
          <a:prstGeom prst="rect">
            <a:avLst/>
          </a:prstGeom>
          <a:noFill/>
          <a:ln>
            <a:solidFill>
              <a:schemeClr val="bg2"/>
            </a:solidFill>
          </a:ln>
        </p:spPr>
        <p:txBody>
          <a:bodyPr wrap="square" rtlCol="0" anchor="ctr" anchorCtr="1">
            <a:spAutoFit/>
          </a:bodyPr>
          <a:lstStyle/>
          <a:p>
            <a:r>
              <a:rPr lang="en-GB" dirty="0"/>
              <a:t>1TWh = 1000,000,000,000 watts</a:t>
            </a:r>
            <a:endParaRPr lang="en-US" dirty="0"/>
          </a:p>
        </p:txBody>
      </p:sp>
    </p:spTree>
    <p:extLst>
      <p:ext uri="{BB962C8B-B14F-4D97-AF65-F5344CB8AC3E}">
        <p14:creationId xmlns:p14="http://schemas.microsoft.com/office/powerpoint/2010/main" val="599252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Rate of change, global primary energy demand, 1900-2020</a:t>
            </a:r>
          </a:p>
        </p:txBody>
      </p:sp>
      <p:pic>
        <p:nvPicPr>
          <p:cNvPr id="4" name="Picture 3"/>
          <p:cNvPicPr>
            <a:picLocks noChangeAspect="1"/>
          </p:cNvPicPr>
          <p:nvPr/>
        </p:nvPicPr>
        <p:blipFill rotWithShape="1">
          <a:blip r:embed="rId2"/>
          <a:srcRect l="3728" t="28887" r="4331" b="9175"/>
          <a:stretch/>
        </p:blipFill>
        <p:spPr>
          <a:xfrm>
            <a:off x="179512" y="2492896"/>
            <a:ext cx="8818579" cy="3960440"/>
          </a:xfrm>
          <a:prstGeom prst="rect">
            <a:avLst/>
          </a:prstGeom>
        </p:spPr>
      </p:pic>
      <p:sp>
        <p:nvSpPr>
          <p:cNvPr id="5" name="TextBox 4"/>
          <p:cNvSpPr txBox="1"/>
          <p:nvPr/>
        </p:nvSpPr>
        <p:spPr>
          <a:xfrm>
            <a:off x="2130" y="6494901"/>
            <a:ext cx="1820307" cy="369332"/>
          </a:xfrm>
          <a:prstGeom prst="rect">
            <a:avLst/>
          </a:prstGeom>
          <a:noFill/>
        </p:spPr>
        <p:txBody>
          <a:bodyPr wrap="none" rtlCol="0">
            <a:spAutoFit/>
          </a:bodyPr>
          <a:lstStyle/>
          <a:p>
            <a:r>
              <a:rPr lang="en-GB" dirty="0"/>
              <a:t>Source: IEA, 2020</a:t>
            </a:r>
          </a:p>
        </p:txBody>
      </p:sp>
    </p:spTree>
    <p:extLst>
      <p:ext uri="{BB962C8B-B14F-4D97-AF65-F5344CB8AC3E}">
        <p14:creationId xmlns:p14="http://schemas.microsoft.com/office/powerpoint/2010/main" val="612664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Projected change in primary energy demand 2020</a:t>
            </a:r>
          </a:p>
        </p:txBody>
      </p:sp>
      <p:pic>
        <p:nvPicPr>
          <p:cNvPr id="4" name="Picture 3"/>
          <p:cNvPicPr>
            <a:picLocks noChangeAspect="1"/>
          </p:cNvPicPr>
          <p:nvPr/>
        </p:nvPicPr>
        <p:blipFill rotWithShape="1">
          <a:blip r:embed="rId2"/>
          <a:srcRect l="3368" t="18192" r="4998" b="14093"/>
          <a:stretch/>
        </p:blipFill>
        <p:spPr>
          <a:xfrm>
            <a:off x="251520" y="2132856"/>
            <a:ext cx="8640960" cy="4256944"/>
          </a:xfrm>
          <a:prstGeom prst="rect">
            <a:avLst/>
          </a:prstGeom>
        </p:spPr>
      </p:pic>
      <p:sp>
        <p:nvSpPr>
          <p:cNvPr id="5" name="TextBox 4"/>
          <p:cNvSpPr txBox="1"/>
          <p:nvPr/>
        </p:nvSpPr>
        <p:spPr>
          <a:xfrm>
            <a:off x="2130" y="6494901"/>
            <a:ext cx="1820307" cy="369332"/>
          </a:xfrm>
          <a:prstGeom prst="rect">
            <a:avLst/>
          </a:prstGeom>
          <a:noFill/>
        </p:spPr>
        <p:txBody>
          <a:bodyPr wrap="none" rtlCol="0">
            <a:spAutoFit/>
          </a:bodyPr>
          <a:lstStyle/>
          <a:p>
            <a:r>
              <a:rPr lang="en-GB" dirty="0"/>
              <a:t>Source: IEA, 2020</a:t>
            </a:r>
          </a:p>
        </p:txBody>
      </p:sp>
    </p:spTree>
    <p:extLst>
      <p:ext uri="{BB962C8B-B14F-4D97-AF65-F5344CB8AC3E}">
        <p14:creationId xmlns:p14="http://schemas.microsoft.com/office/powerpoint/2010/main" val="9893876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C0642C6-0D40-7788-EA3B-0A495820C36B}"/>
              </a:ext>
            </a:extLst>
          </p:cNvPr>
          <p:cNvPicPr>
            <a:picLocks noChangeAspect="1"/>
          </p:cNvPicPr>
          <p:nvPr/>
        </p:nvPicPr>
        <p:blipFill>
          <a:blip r:embed="rId2"/>
          <a:srcRect l="7476" t="28738" r="30313" b="6294"/>
          <a:stretch>
            <a:fillRect/>
          </a:stretch>
        </p:blipFill>
        <p:spPr>
          <a:xfrm>
            <a:off x="232537" y="232393"/>
            <a:ext cx="8587935" cy="5978942"/>
          </a:xfrm>
          <a:prstGeom prst="rect">
            <a:avLst/>
          </a:prstGeom>
        </p:spPr>
      </p:pic>
      <p:sp>
        <p:nvSpPr>
          <p:cNvPr id="3" name="TextBox 2">
            <a:extLst>
              <a:ext uri="{FF2B5EF4-FFF2-40B4-BE49-F238E27FC236}">
                <a16:creationId xmlns:a16="http://schemas.microsoft.com/office/drawing/2014/main" id="{139B0FD5-C01C-B4A9-C3C7-D68B3EF737F2}"/>
              </a:ext>
            </a:extLst>
          </p:cNvPr>
          <p:cNvSpPr txBox="1"/>
          <p:nvPr/>
        </p:nvSpPr>
        <p:spPr>
          <a:xfrm>
            <a:off x="323528" y="6381328"/>
            <a:ext cx="8406212" cy="369332"/>
          </a:xfrm>
          <a:prstGeom prst="rect">
            <a:avLst/>
          </a:prstGeom>
          <a:noFill/>
          <a:ln>
            <a:noFill/>
          </a:ln>
        </p:spPr>
        <p:txBody>
          <a:bodyPr wrap="none" rtlCol="0" anchor="ctr" anchorCtr="1">
            <a:spAutoFit/>
          </a:bodyPr>
          <a:lstStyle/>
          <a:p>
            <a:r>
              <a:rPr lang="en-US"/>
              <a:t>https://ourworldindata.org/grapher/per-capita-energy-use?tab=map&amp;time=1965..2024</a:t>
            </a:r>
            <a:endParaRPr lang="en-US" dirty="0"/>
          </a:p>
        </p:txBody>
      </p:sp>
    </p:spTree>
    <p:extLst>
      <p:ext uri="{BB962C8B-B14F-4D97-AF65-F5344CB8AC3E}">
        <p14:creationId xmlns:p14="http://schemas.microsoft.com/office/powerpoint/2010/main" val="815353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F84AEAD-4C15-E965-ABAF-704102CA5047}"/>
              </a:ext>
            </a:extLst>
          </p:cNvPr>
          <p:cNvPicPr>
            <a:picLocks noChangeAspect="1"/>
          </p:cNvPicPr>
          <p:nvPr/>
        </p:nvPicPr>
        <p:blipFill>
          <a:blip r:embed="rId2"/>
          <a:srcRect l="6688" t="27556" r="8263" b="7476"/>
          <a:stretch/>
        </p:blipFill>
        <p:spPr>
          <a:xfrm>
            <a:off x="47279" y="1124744"/>
            <a:ext cx="9049442" cy="4608512"/>
          </a:xfrm>
          <a:prstGeom prst="rect">
            <a:avLst/>
          </a:prstGeom>
        </p:spPr>
      </p:pic>
      <p:sp>
        <p:nvSpPr>
          <p:cNvPr id="4" name="TextBox 3">
            <a:extLst>
              <a:ext uri="{FF2B5EF4-FFF2-40B4-BE49-F238E27FC236}">
                <a16:creationId xmlns:a16="http://schemas.microsoft.com/office/drawing/2014/main" id="{0A150AF8-6DAA-126F-C105-96B14EEF2336}"/>
              </a:ext>
            </a:extLst>
          </p:cNvPr>
          <p:cNvSpPr txBox="1"/>
          <p:nvPr/>
        </p:nvSpPr>
        <p:spPr>
          <a:xfrm>
            <a:off x="2051720" y="6093296"/>
            <a:ext cx="4866973" cy="369332"/>
          </a:xfrm>
          <a:prstGeom prst="rect">
            <a:avLst/>
          </a:prstGeom>
          <a:noFill/>
          <a:ln>
            <a:solidFill>
              <a:schemeClr val="bg2"/>
            </a:solidFill>
          </a:ln>
        </p:spPr>
        <p:txBody>
          <a:bodyPr wrap="none" rtlCol="0" anchor="ctr" anchorCtr="1">
            <a:spAutoFit/>
          </a:bodyPr>
          <a:lstStyle/>
          <a:p>
            <a:r>
              <a:rPr lang="en-GB" dirty="0">
                <a:hlinkClick r:id="rId3"/>
              </a:rPr>
              <a:t>Energy use per person, 2023 (ourworldindata.org)</a:t>
            </a:r>
            <a:endParaRPr lang="en-GB" dirty="0"/>
          </a:p>
        </p:txBody>
      </p:sp>
    </p:spTree>
    <p:extLst>
      <p:ext uri="{BB962C8B-B14F-4D97-AF65-F5344CB8AC3E}">
        <p14:creationId xmlns:p14="http://schemas.microsoft.com/office/powerpoint/2010/main" val="126330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Global energy-related CO</a:t>
            </a:r>
            <a:r>
              <a:rPr lang="en-GB" baseline="-25000" dirty="0"/>
              <a:t>2</a:t>
            </a:r>
            <a:r>
              <a:rPr lang="en-GB" dirty="0"/>
              <a:t> emissions</a:t>
            </a:r>
          </a:p>
        </p:txBody>
      </p:sp>
      <p:pic>
        <p:nvPicPr>
          <p:cNvPr id="4" name="Picture 3"/>
          <p:cNvPicPr>
            <a:picLocks noChangeAspect="1"/>
          </p:cNvPicPr>
          <p:nvPr/>
        </p:nvPicPr>
        <p:blipFill rotWithShape="1">
          <a:blip r:embed="rId2"/>
          <a:srcRect l="2933" t="27490" r="4704" b="8735"/>
          <a:stretch/>
        </p:blipFill>
        <p:spPr>
          <a:xfrm>
            <a:off x="251520" y="2276872"/>
            <a:ext cx="8748464" cy="4099079"/>
          </a:xfrm>
          <a:prstGeom prst="rect">
            <a:avLst/>
          </a:prstGeom>
        </p:spPr>
      </p:pic>
      <p:sp>
        <p:nvSpPr>
          <p:cNvPr id="5" name="TextBox 4"/>
          <p:cNvSpPr txBox="1"/>
          <p:nvPr/>
        </p:nvSpPr>
        <p:spPr>
          <a:xfrm>
            <a:off x="2130" y="6494901"/>
            <a:ext cx="1820307" cy="369332"/>
          </a:xfrm>
          <a:prstGeom prst="rect">
            <a:avLst/>
          </a:prstGeom>
          <a:noFill/>
        </p:spPr>
        <p:txBody>
          <a:bodyPr wrap="none" rtlCol="0">
            <a:spAutoFit/>
          </a:bodyPr>
          <a:lstStyle/>
          <a:p>
            <a:r>
              <a:rPr lang="en-GB" dirty="0"/>
              <a:t>Source: IEA, 2020</a:t>
            </a:r>
          </a:p>
        </p:txBody>
      </p:sp>
    </p:spTree>
    <p:extLst>
      <p:ext uri="{BB962C8B-B14F-4D97-AF65-F5344CB8AC3E}">
        <p14:creationId xmlns:p14="http://schemas.microsoft.com/office/powerpoint/2010/main" val="49684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130" y="6494901"/>
            <a:ext cx="1820307" cy="369332"/>
          </a:xfrm>
          <a:prstGeom prst="rect">
            <a:avLst/>
          </a:prstGeom>
          <a:noFill/>
        </p:spPr>
        <p:txBody>
          <a:bodyPr wrap="none" rtlCol="0">
            <a:spAutoFit/>
          </a:bodyPr>
          <a:lstStyle/>
          <a:p>
            <a:r>
              <a:rPr lang="en-GB" dirty="0"/>
              <a:t>Source: IEA, 2021</a:t>
            </a:r>
          </a:p>
        </p:txBody>
      </p:sp>
      <p:pic>
        <p:nvPicPr>
          <p:cNvPr id="6" name="Picture 5">
            <a:extLst>
              <a:ext uri="{FF2B5EF4-FFF2-40B4-BE49-F238E27FC236}">
                <a16:creationId xmlns:a16="http://schemas.microsoft.com/office/drawing/2014/main" id="{36A682DD-A02B-82DF-2DB3-640DF4339A5C}"/>
              </a:ext>
            </a:extLst>
          </p:cNvPr>
          <p:cNvPicPr>
            <a:picLocks noChangeAspect="1"/>
          </p:cNvPicPr>
          <p:nvPr/>
        </p:nvPicPr>
        <p:blipFill rotWithShape="1">
          <a:blip r:embed="rId2"/>
          <a:srcRect l="2751" t="9838" r="4326" b="6294"/>
          <a:stretch/>
        </p:blipFill>
        <p:spPr>
          <a:xfrm>
            <a:off x="203853" y="966082"/>
            <a:ext cx="8760635" cy="5271230"/>
          </a:xfrm>
          <a:prstGeom prst="rect">
            <a:avLst/>
          </a:prstGeom>
        </p:spPr>
      </p:pic>
    </p:spTree>
    <p:extLst>
      <p:ext uri="{BB962C8B-B14F-4D97-AF65-F5344CB8AC3E}">
        <p14:creationId xmlns:p14="http://schemas.microsoft.com/office/powerpoint/2010/main" val="2272377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FCCCC24-AF4D-34F2-F7DE-9E0F21F0E185}"/>
              </a:ext>
            </a:extLst>
          </p:cNvPr>
          <p:cNvPicPr>
            <a:picLocks noChangeAspect="1"/>
          </p:cNvPicPr>
          <p:nvPr/>
        </p:nvPicPr>
        <p:blipFill>
          <a:blip r:embed="rId2"/>
          <a:srcRect l="12813" t="27556" r="50000" b="14563"/>
          <a:stretch/>
        </p:blipFill>
        <p:spPr>
          <a:xfrm>
            <a:off x="1331640" y="188640"/>
            <a:ext cx="5972937" cy="6197713"/>
          </a:xfrm>
          <a:prstGeom prst="rect">
            <a:avLst/>
          </a:prstGeom>
        </p:spPr>
      </p:pic>
      <p:sp>
        <p:nvSpPr>
          <p:cNvPr id="6" name="TextBox 5">
            <a:extLst>
              <a:ext uri="{FF2B5EF4-FFF2-40B4-BE49-F238E27FC236}">
                <a16:creationId xmlns:a16="http://schemas.microsoft.com/office/drawing/2014/main" id="{3359F099-A204-E498-76C0-E29CEA7DED65}"/>
              </a:ext>
            </a:extLst>
          </p:cNvPr>
          <p:cNvSpPr txBox="1"/>
          <p:nvPr/>
        </p:nvSpPr>
        <p:spPr>
          <a:xfrm>
            <a:off x="2130" y="6494901"/>
            <a:ext cx="4939237" cy="369332"/>
          </a:xfrm>
          <a:prstGeom prst="rect">
            <a:avLst/>
          </a:prstGeom>
          <a:noFill/>
        </p:spPr>
        <p:txBody>
          <a:bodyPr wrap="none" rtlCol="0">
            <a:spAutoFit/>
          </a:bodyPr>
          <a:lstStyle/>
          <a:p>
            <a:r>
              <a:rPr lang="en-GB" dirty="0"/>
              <a:t>Source: BP Statistical Review of World Energy 2022</a:t>
            </a:r>
          </a:p>
        </p:txBody>
      </p:sp>
    </p:spTree>
    <p:extLst>
      <p:ext uri="{BB962C8B-B14F-4D97-AF65-F5344CB8AC3E}">
        <p14:creationId xmlns:p14="http://schemas.microsoft.com/office/powerpoint/2010/main" val="4091431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What is the difference?</a:t>
            </a:r>
          </a:p>
          <a:p>
            <a:endParaRPr lang="en-GB" dirty="0"/>
          </a:p>
          <a:p>
            <a:r>
              <a:rPr lang="en-GB" dirty="0"/>
              <a:t>Resource: “</a:t>
            </a:r>
            <a:r>
              <a:rPr lang="en-GB" i="1" dirty="0"/>
              <a:t>total amount of material or primary energy flow that exists, including fuels that are discovered and undiscovered, economically recoverable or not”</a:t>
            </a:r>
          </a:p>
          <a:p>
            <a:endParaRPr lang="en-GB" i="1" dirty="0"/>
          </a:p>
          <a:p>
            <a:r>
              <a:rPr lang="en-GB" dirty="0"/>
              <a:t>Reserves</a:t>
            </a:r>
            <a:r>
              <a:rPr lang="en-GB" i="1" dirty="0"/>
              <a:t>: “deposits that are known to exist with a reasonable level of certainty based on geological &amp; engineering studies, that are economically recoverable using existing technologies”</a:t>
            </a:r>
            <a:endParaRPr lang="en-GB" dirty="0"/>
          </a:p>
        </p:txBody>
      </p:sp>
      <p:sp>
        <p:nvSpPr>
          <p:cNvPr id="2" name="Title 1"/>
          <p:cNvSpPr>
            <a:spLocks noGrp="1"/>
          </p:cNvSpPr>
          <p:nvPr>
            <p:ph type="title"/>
          </p:nvPr>
        </p:nvSpPr>
        <p:spPr/>
        <p:txBody>
          <a:bodyPr/>
          <a:lstStyle/>
          <a:p>
            <a:r>
              <a:rPr lang="en-GB" dirty="0"/>
              <a:t>Reserves </a:t>
            </a:r>
            <a:r>
              <a:rPr lang="en-GB" dirty="0" err="1"/>
              <a:t>vs</a:t>
            </a:r>
            <a:r>
              <a:rPr lang="en-GB" dirty="0"/>
              <a:t> resources</a:t>
            </a:r>
          </a:p>
        </p:txBody>
      </p:sp>
    </p:spTree>
    <p:extLst>
      <p:ext uri="{BB962C8B-B14F-4D97-AF65-F5344CB8AC3E}">
        <p14:creationId xmlns:p14="http://schemas.microsoft.com/office/powerpoint/2010/main" val="3357879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endParaRPr lang="en-GB"/>
          </a:p>
        </p:txBody>
      </p:sp>
      <p:pic>
        <p:nvPicPr>
          <p:cNvPr id="4" name="Picture 3"/>
          <p:cNvPicPr>
            <a:picLocks noChangeAspect="1"/>
          </p:cNvPicPr>
          <p:nvPr/>
        </p:nvPicPr>
        <p:blipFill rotWithShape="1">
          <a:blip r:embed="rId2"/>
          <a:srcRect l="22952" t="20787" r="24215" b="22050"/>
          <a:stretch/>
        </p:blipFill>
        <p:spPr>
          <a:xfrm>
            <a:off x="179512" y="260648"/>
            <a:ext cx="8784976" cy="6336704"/>
          </a:xfrm>
          <a:prstGeom prst="rect">
            <a:avLst/>
          </a:prstGeom>
        </p:spPr>
      </p:pic>
      <p:sp>
        <p:nvSpPr>
          <p:cNvPr id="5" name="TextBox 4">
            <a:extLst>
              <a:ext uri="{FF2B5EF4-FFF2-40B4-BE49-F238E27FC236}">
                <a16:creationId xmlns:a16="http://schemas.microsoft.com/office/drawing/2014/main" id="{943CA9D8-BD12-4697-8B2F-64CAD4B707B4}"/>
              </a:ext>
            </a:extLst>
          </p:cNvPr>
          <p:cNvSpPr txBox="1"/>
          <p:nvPr/>
        </p:nvSpPr>
        <p:spPr>
          <a:xfrm>
            <a:off x="-11288" y="6549614"/>
            <a:ext cx="4657687" cy="307777"/>
          </a:xfrm>
          <a:prstGeom prst="rect">
            <a:avLst/>
          </a:prstGeom>
          <a:noFill/>
        </p:spPr>
        <p:txBody>
          <a:bodyPr wrap="square" rtlCol="0">
            <a:spAutoFit/>
          </a:bodyPr>
          <a:lstStyle/>
          <a:p>
            <a:r>
              <a:rPr lang="en-GB" sz="1400" dirty="0"/>
              <a:t>Source: Our World in Data, 2019</a:t>
            </a:r>
          </a:p>
        </p:txBody>
      </p:sp>
    </p:spTree>
    <p:extLst>
      <p:ext uri="{BB962C8B-B14F-4D97-AF65-F5344CB8AC3E}">
        <p14:creationId xmlns:p14="http://schemas.microsoft.com/office/powerpoint/2010/main" val="496093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130" y="6494901"/>
            <a:ext cx="2359941" cy="369332"/>
          </a:xfrm>
          <a:prstGeom prst="rect">
            <a:avLst/>
          </a:prstGeom>
          <a:noFill/>
        </p:spPr>
        <p:txBody>
          <a:bodyPr wrap="none" rtlCol="0">
            <a:spAutoFit/>
          </a:bodyPr>
          <a:lstStyle/>
          <a:p>
            <a:r>
              <a:rPr lang="en-GB" dirty="0"/>
              <a:t>Source: </a:t>
            </a:r>
            <a:r>
              <a:rPr lang="en-GB" dirty="0" err="1"/>
              <a:t>Statistica</a:t>
            </a:r>
            <a:r>
              <a:rPr lang="en-GB" dirty="0"/>
              <a:t>, 2024</a:t>
            </a:r>
          </a:p>
        </p:txBody>
      </p:sp>
      <p:pic>
        <p:nvPicPr>
          <p:cNvPr id="4" name="Picture 3">
            <a:extLst>
              <a:ext uri="{FF2B5EF4-FFF2-40B4-BE49-F238E27FC236}">
                <a16:creationId xmlns:a16="http://schemas.microsoft.com/office/drawing/2014/main" id="{D304C0C3-691B-0610-B79F-9A9F6ECF06CD}"/>
              </a:ext>
            </a:extLst>
          </p:cNvPr>
          <p:cNvPicPr>
            <a:picLocks noChangeAspect="1"/>
          </p:cNvPicPr>
          <p:nvPr/>
        </p:nvPicPr>
        <p:blipFill>
          <a:blip r:embed="rId2"/>
          <a:srcRect l="8263" t="25194" r="9050" b="7475"/>
          <a:stretch/>
        </p:blipFill>
        <p:spPr>
          <a:xfrm>
            <a:off x="128348" y="548680"/>
            <a:ext cx="8887303" cy="4824536"/>
          </a:xfrm>
          <a:prstGeom prst="rect">
            <a:avLst/>
          </a:prstGeom>
        </p:spPr>
      </p:pic>
      <p:sp>
        <p:nvSpPr>
          <p:cNvPr id="5" name="TextBox 4">
            <a:extLst>
              <a:ext uri="{FF2B5EF4-FFF2-40B4-BE49-F238E27FC236}">
                <a16:creationId xmlns:a16="http://schemas.microsoft.com/office/drawing/2014/main" id="{593581F1-3BB9-D213-A998-F270DDB42FC7}"/>
              </a:ext>
            </a:extLst>
          </p:cNvPr>
          <p:cNvSpPr txBox="1"/>
          <p:nvPr/>
        </p:nvSpPr>
        <p:spPr>
          <a:xfrm>
            <a:off x="2483768" y="5749392"/>
            <a:ext cx="4017703" cy="369332"/>
          </a:xfrm>
          <a:prstGeom prst="rect">
            <a:avLst/>
          </a:prstGeom>
          <a:noFill/>
          <a:ln>
            <a:solidFill>
              <a:schemeClr val="bg2"/>
            </a:solidFill>
          </a:ln>
        </p:spPr>
        <p:txBody>
          <a:bodyPr wrap="none" rtlCol="0" anchor="ctr" anchorCtr="1">
            <a:spAutoFit/>
          </a:bodyPr>
          <a:lstStyle/>
          <a:p>
            <a:r>
              <a:rPr lang="en-GB" dirty="0"/>
              <a:t>Reserves to production ratio – 53.5 years</a:t>
            </a:r>
          </a:p>
        </p:txBody>
      </p:sp>
    </p:spTree>
    <p:extLst>
      <p:ext uri="{BB962C8B-B14F-4D97-AF65-F5344CB8AC3E}">
        <p14:creationId xmlns:p14="http://schemas.microsoft.com/office/powerpoint/2010/main" val="1816284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3511" t="18959" r="5208" b="7314"/>
          <a:stretch/>
        </p:blipFill>
        <p:spPr>
          <a:xfrm>
            <a:off x="35496" y="1556792"/>
            <a:ext cx="9001000" cy="4846692"/>
          </a:xfrm>
          <a:prstGeom prst="rect">
            <a:avLst/>
          </a:prstGeom>
        </p:spPr>
      </p:pic>
      <p:sp>
        <p:nvSpPr>
          <p:cNvPr id="3" name="TextBox 2"/>
          <p:cNvSpPr txBox="1"/>
          <p:nvPr/>
        </p:nvSpPr>
        <p:spPr>
          <a:xfrm>
            <a:off x="2130" y="6494901"/>
            <a:ext cx="1820307" cy="369332"/>
          </a:xfrm>
          <a:prstGeom prst="rect">
            <a:avLst/>
          </a:prstGeom>
          <a:noFill/>
        </p:spPr>
        <p:txBody>
          <a:bodyPr wrap="none" rtlCol="0">
            <a:spAutoFit/>
          </a:bodyPr>
          <a:lstStyle/>
          <a:p>
            <a:r>
              <a:rPr lang="en-GB" dirty="0"/>
              <a:t>Source: IEA, 2020</a:t>
            </a:r>
          </a:p>
        </p:txBody>
      </p:sp>
      <p:sp>
        <p:nvSpPr>
          <p:cNvPr id="4" name="Title 2"/>
          <p:cNvSpPr txBox="1">
            <a:spLocks/>
          </p:cNvSpPr>
          <p:nvPr/>
        </p:nvSpPr>
        <p:spPr>
          <a:xfrm>
            <a:off x="1743075" y="365126"/>
            <a:ext cx="6772275" cy="1325563"/>
          </a:xfrm>
          <a:prstGeom prst="rect">
            <a:avLst/>
          </a:prstGeom>
        </p:spPr>
        <p:txBody>
          <a:bodyPr/>
          <a:lstStyle>
            <a:lvl1pPr algn="l" defTabSz="685800" rtl="0" eaLnBrk="1" latinLnBrk="0" hangingPunct="1">
              <a:spcBef>
                <a:spcPct val="0"/>
              </a:spcBef>
              <a:buNone/>
              <a:defRPr sz="3300" kern="1200">
                <a:solidFill>
                  <a:schemeClr val="accent1"/>
                </a:solidFill>
                <a:latin typeface="+mj-lt"/>
                <a:ea typeface="+mj-ea"/>
                <a:cs typeface="+mj-cs"/>
              </a:defRPr>
            </a:lvl1pPr>
          </a:lstStyle>
          <a:p>
            <a:r>
              <a:rPr lang="en-GB" dirty="0"/>
              <a:t>Change in monthly oil demand</a:t>
            </a:r>
          </a:p>
        </p:txBody>
      </p:sp>
    </p:spTree>
    <p:extLst>
      <p:ext uri="{BB962C8B-B14F-4D97-AF65-F5344CB8AC3E}">
        <p14:creationId xmlns:p14="http://schemas.microsoft.com/office/powerpoint/2010/main" val="3879863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1E97267-1B06-FF12-6DBA-8DF203544E43}"/>
              </a:ext>
            </a:extLst>
          </p:cNvPr>
          <p:cNvPicPr>
            <a:picLocks noChangeAspect="1"/>
          </p:cNvPicPr>
          <p:nvPr/>
        </p:nvPicPr>
        <p:blipFill>
          <a:blip r:embed="rId2"/>
          <a:srcRect l="7476" t="25194" r="9838" b="7475"/>
          <a:stretch/>
        </p:blipFill>
        <p:spPr>
          <a:xfrm>
            <a:off x="92344" y="764704"/>
            <a:ext cx="9019950" cy="4896544"/>
          </a:xfrm>
          <a:prstGeom prst="rect">
            <a:avLst/>
          </a:prstGeom>
        </p:spPr>
      </p:pic>
      <p:sp>
        <p:nvSpPr>
          <p:cNvPr id="4" name="TextBox 3">
            <a:extLst>
              <a:ext uri="{FF2B5EF4-FFF2-40B4-BE49-F238E27FC236}">
                <a16:creationId xmlns:a16="http://schemas.microsoft.com/office/drawing/2014/main" id="{492B71EB-7E32-3B9C-5467-B3675E46DC25}"/>
              </a:ext>
            </a:extLst>
          </p:cNvPr>
          <p:cNvSpPr txBox="1"/>
          <p:nvPr/>
        </p:nvSpPr>
        <p:spPr>
          <a:xfrm>
            <a:off x="2130" y="6494901"/>
            <a:ext cx="2359941" cy="369332"/>
          </a:xfrm>
          <a:prstGeom prst="rect">
            <a:avLst/>
          </a:prstGeom>
          <a:noFill/>
        </p:spPr>
        <p:txBody>
          <a:bodyPr wrap="none" rtlCol="0">
            <a:spAutoFit/>
          </a:bodyPr>
          <a:lstStyle/>
          <a:p>
            <a:r>
              <a:rPr lang="en-GB" dirty="0"/>
              <a:t>Source: </a:t>
            </a:r>
            <a:r>
              <a:rPr lang="en-GB" dirty="0" err="1"/>
              <a:t>Statistica</a:t>
            </a:r>
            <a:r>
              <a:rPr lang="en-GB" dirty="0"/>
              <a:t>, 2024</a:t>
            </a:r>
          </a:p>
        </p:txBody>
      </p:sp>
      <p:sp>
        <p:nvSpPr>
          <p:cNvPr id="5" name="TextBox 4">
            <a:extLst>
              <a:ext uri="{FF2B5EF4-FFF2-40B4-BE49-F238E27FC236}">
                <a16:creationId xmlns:a16="http://schemas.microsoft.com/office/drawing/2014/main" id="{DECDFD43-69BE-2489-17AC-F1158046DCB0}"/>
              </a:ext>
            </a:extLst>
          </p:cNvPr>
          <p:cNvSpPr txBox="1"/>
          <p:nvPr/>
        </p:nvSpPr>
        <p:spPr>
          <a:xfrm>
            <a:off x="2483768" y="5749392"/>
            <a:ext cx="4017703" cy="369332"/>
          </a:xfrm>
          <a:prstGeom prst="rect">
            <a:avLst/>
          </a:prstGeom>
          <a:noFill/>
          <a:ln>
            <a:solidFill>
              <a:schemeClr val="bg2"/>
            </a:solidFill>
          </a:ln>
        </p:spPr>
        <p:txBody>
          <a:bodyPr wrap="none" rtlCol="0" anchor="ctr" anchorCtr="1">
            <a:spAutoFit/>
          </a:bodyPr>
          <a:lstStyle/>
          <a:p>
            <a:r>
              <a:rPr lang="en-GB" dirty="0"/>
              <a:t>Reserves to production ratio – 48.8 years</a:t>
            </a:r>
          </a:p>
        </p:txBody>
      </p:sp>
    </p:spTree>
    <p:extLst>
      <p:ext uri="{BB962C8B-B14F-4D97-AF65-F5344CB8AC3E}">
        <p14:creationId xmlns:p14="http://schemas.microsoft.com/office/powerpoint/2010/main" val="620659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3E2C7B-20E4-A6BA-8FBB-76B5DDFB6D58}"/>
              </a:ext>
            </a:extLst>
          </p:cNvPr>
          <p:cNvSpPr txBox="1"/>
          <p:nvPr/>
        </p:nvSpPr>
        <p:spPr>
          <a:xfrm>
            <a:off x="2130" y="6494901"/>
            <a:ext cx="2359941" cy="369332"/>
          </a:xfrm>
          <a:prstGeom prst="rect">
            <a:avLst/>
          </a:prstGeom>
          <a:noFill/>
        </p:spPr>
        <p:txBody>
          <a:bodyPr wrap="none" rtlCol="0">
            <a:spAutoFit/>
          </a:bodyPr>
          <a:lstStyle/>
          <a:p>
            <a:r>
              <a:rPr lang="en-GB" dirty="0"/>
              <a:t>Source: </a:t>
            </a:r>
            <a:r>
              <a:rPr lang="en-GB" dirty="0" err="1"/>
              <a:t>Statistica</a:t>
            </a:r>
            <a:r>
              <a:rPr lang="en-GB" dirty="0"/>
              <a:t>, 2024</a:t>
            </a:r>
          </a:p>
        </p:txBody>
      </p:sp>
      <p:sp>
        <p:nvSpPr>
          <p:cNvPr id="3" name="TextBox 2">
            <a:extLst>
              <a:ext uri="{FF2B5EF4-FFF2-40B4-BE49-F238E27FC236}">
                <a16:creationId xmlns:a16="http://schemas.microsoft.com/office/drawing/2014/main" id="{3A9E6DCF-A215-5B0F-F69D-E2FD3A6018A7}"/>
              </a:ext>
            </a:extLst>
          </p:cNvPr>
          <p:cNvSpPr txBox="1"/>
          <p:nvPr/>
        </p:nvSpPr>
        <p:spPr>
          <a:xfrm>
            <a:off x="1764212" y="5733256"/>
            <a:ext cx="5615576" cy="646331"/>
          </a:xfrm>
          <a:prstGeom prst="rect">
            <a:avLst/>
          </a:prstGeom>
          <a:noFill/>
          <a:ln>
            <a:solidFill>
              <a:schemeClr val="bg2"/>
            </a:solidFill>
          </a:ln>
        </p:spPr>
        <p:txBody>
          <a:bodyPr wrap="none" rtlCol="0" anchor="ctr" anchorCtr="1">
            <a:spAutoFit/>
          </a:bodyPr>
          <a:lstStyle/>
          <a:p>
            <a:r>
              <a:rPr lang="en-GB" dirty="0"/>
              <a:t>Reserves to production ratio – 484 years in North America</a:t>
            </a:r>
          </a:p>
          <a:p>
            <a:r>
              <a:rPr lang="en-GB" dirty="0"/>
              <a:t>Reserves to production ratio elsewhere – 60 years</a:t>
            </a:r>
          </a:p>
        </p:txBody>
      </p:sp>
      <p:pic>
        <p:nvPicPr>
          <p:cNvPr id="6" name="Picture 5">
            <a:extLst>
              <a:ext uri="{FF2B5EF4-FFF2-40B4-BE49-F238E27FC236}">
                <a16:creationId xmlns:a16="http://schemas.microsoft.com/office/drawing/2014/main" id="{7434F07A-E74E-6521-A59E-1BF7273990D1}"/>
              </a:ext>
            </a:extLst>
          </p:cNvPr>
          <p:cNvPicPr>
            <a:picLocks noChangeAspect="1"/>
          </p:cNvPicPr>
          <p:nvPr/>
        </p:nvPicPr>
        <p:blipFill>
          <a:blip r:embed="rId2"/>
          <a:srcRect l="8263" t="25194" r="9050" b="5113"/>
          <a:stretch/>
        </p:blipFill>
        <p:spPr>
          <a:xfrm>
            <a:off x="150831" y="692696"/>
            <a:ext cx="8765268" cy="4925246"/>
          </a:xfrm>
          <a:prstGeom prst="rect">
            <a:avLst/>
          </a:prstGeom>
        </p:spPr>
      </p:pic>
    </p:spTree>
    <p:extLst>
      <p:ext uri="{BB962C8B-B14F-4D97-AF65-F5344CB8AC3E}">
        <p14:creationId xmlns:p14="http://schemas.microsoft.com/office/powerpoint/2010/main" val="38829078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Coal demand, 2020</a:t>
            </a:r>
          </a:p>
        </p:txBody>
      </p:sp>
      <p:pic>
        <p:nvPicPr>
          <p:cNvPr id="4" name="Picture 3"/>
          <p:cNvPicPr>
            <a:picLocks noChangeAspect="1"/>
          </p:cNvPicPr>
          <p:nvPr/>
        </p:nvPicPr>
        <p:blipFill rotWithShape="1">
          <a:blip r:embed="rId2"/>
          <a:srcRect l="834" t="22496" r="2513" b="13762"/>
          <a:stretch/>
        </p:blipFill>
        <p:spPr>
          <a:xfrm>
            <a:off x="107504" y="2451869"/>
            <a:ext cx="8850143" cy="3891011"/>
          </a:xfrm>
          <a:prstGeom prst="rect">
            <a:avLst/>
          </a:prstGeom>
        </p:spPr>
      </p:pic>
      <p:sp>
        <p:nvSpPr>
          <p:cNvPr id="5" name="TextBox 4"/>
          <p:cNvSpPr txBox="1"/>
          <p:nvPr/>
        </p:nvSpPr>
        <p:spPr>
          <a:xfrm>
            <a:off x="2130" y="6494901"/>
            <a:ext cx="1820307" cy="369332"/>
          </a:xfrm>
          <a:prstGeom prst="rect">
            <a:avLst/>
          </a:prstGeom>
          <a:noFill/>
        </p:spPr>
        <p:txBody>
          <a:bodyPr wrap="none" rtlCol="0">
            <a:spAutoFit/>
          </a:bodyPr>
          <a:lstStyle/>
          <a:p>
            <a:r>
              <a:rPr lang="en-GB" dirty="0"/>
              <a:t>Source: IEA, 2020</a:t>
            </a:r>
          </a:p>
        </p:txBody>
      </p:sp>
    </p:spTree>
    <p:extLst>
      <p:ext uri="{BB962C8B-B14F-4D97-AF65-F5344CB8AC3E}">
        <p14:creationId xmlns:p14="http://schemas.microsoft.com/office/powerpoint/2010/main" val="2862881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5DAA99C-5FE5-A917-3E22-5492F84F8C3B}"/>
              </a:ext>
            </a:extLst>
          </p:cNvPr>
          <p:cNvSpPr>
            <a:spLocks noGrp="1"/>
          </p:cNvSpPr>
          <p:nvPr>
            <p:ph type="title"/>
          </p:nvPr>
        </p:nvSpPr>
        <p:spPr/>
        <p:txBody>
          <a:bodyPr/>
          <a:lstStyle/>
          <a:p>
            <a:r>
              <a:rPr lang="en-GB" dirty="0"/>
              <a:t>Renewable energy generation, 2000-2028</a:t>
            </a:r>
          </a:p>
        </p:txBody>
      </p:sp>
      <p:pic>
        <p:nvPicPr>
          <p:cNvPr id="5" name="Picture 4">
            <a:extLst>
              <a:ext uri="{FF2B5EF4-FFF2-40B4-BE49-F238E27FC236}">
                <a16:creationId xmlns:a16="http://schemas.microsoft.com/office/drawing/2014/main" id="{DD1E28E4-8FF6-BAE4-ED09-DB02B9EECDDB}"/>
              </a:ext>
            </a:extLst>
          </p:cNvPr>
          <p:cNvPicPr>
            <a:picLocks noChangeAspect="1"/>
          </p:cNvPicPr>
          <p:nvPr/>
        </p:nvPicPr>
        <p:blipFill>
          <a:blip r:embed="rId2"/>
          <a:srcRect l="2750" t="18107" r="3538" b="4922"/>
          <a:stretch/>
        </p:blipFill>
        <p:spPr>
          <a:xfrm>
            <a:off x="395536" y="1746705"/>
            <a:ext cx="8568952" cy="4692179"/>
          </a:xfrm>
          <a:prstGeom prst="rect">
            <a:avLst/>
          </a:prstGeom>
        </p:spPr>
      </p:pic>
      <p:sp>
        <p:nvSpPr>
          <p:cNvPr id="6" name="TextBox 5">
            <a:extLst>
              <a:ext uri="{FF2B5EF4-FFF2-40B4-BE49-F238E27FC236}">
                <a16:creationId xmlns:a16="http://schemas.microsoft.com/office/drawing/2014/main" id="{80E7ADBE-D9C8-513D-6A69-25FFFE133A12}"/>
              </a:ext>
            </a:extLst>
          </p:cNvPr>
          <p:cNvSpPr txBox="1"/>
          <p:nvPr/>
        </p:nvSpPr>
        <p:spPr>
          <a:xfrm>
            <a:off x="2130" y="6494901"/>
            <a:ext cx="1820307" cy="369332"/>
          </a:xfrm>
          <a:prstGeom prst="rect">
            <a:avLst/>
          </a:prstGeom>
          <a:noFill/>
        </p:spPr>
        <p:txBody>
          <a:bodyPr wrap="none" rtlCol="0">
            <a:spAutoFit/>
          </a:bodyPr>
          <a:lstStyle/>
          <a:p>
            <a:r>
              <a:rPr lang="en-GB" dirty="0"/>
              <a:t>Source: IEA, 2023</a:t>
            </a:r>
          </a:p>
        </p:txBody>
      </p:sp>
    </p:spTree>
    <p:extLst>
      <p:ext uri="{BB962C8B-B14F-4D97-AF65-F5344CB8AC3E}">
        <p14:creationId xmlns:p14="http://schemas.microsoft.com/office/powerpoint/2010/main" val="4294490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92337F3-021B-5FE1-4CCB-3DF99189C4CA}"/>
              </a:ext>
            </a:extLst>
          </p:cNvPr>
          <p:cNvPicPr>
            <a:picLocks noChangeAspect="1"/>
          </p:cNvPicPr>
          <p:nvPr/>
        </p:nvPicPr>
        <p:blipFill rotWithShape="1">
          <a:blip r:embed="rId2"/>
          <a:srcRect l="24013" t="25194" r="28737" b="33462"/>
          <a:stretch/>
        </p:blipFill>
        <p:spPr>
          <a:xfrm>
            <a:off x="107503" y="116632"/>
            <a:ext cx="5678345" cy="3312368"/>
          </a:xfrm>
          <a:prstGeom prst="rect">
            <a:avLst/>
          </a:prstGeom>
        </p:spPr>
      </p:pic>
      <p:pic>
        <p:nvPicPr>
          <p:cNvPr id="7" name="Picture 6">
            <a:extLst>
              <a:ext uri="{FF2B5EF4-FFF2-40B4-BE49-F238E27FC236}">
                <a16:creationId xmlns:a16="http://schemas.microsoft.com/office/drawing/2014/main" id="{602A099D-1586-5D55-7C86-BD9A0E93233B}"/>
              </a:ext>
            </a:extLst>
          </p:cNvPr>
          <p:cNvPicPr>
            <a:picLocks noChangeAspect="1"/>
          </p:cNvPicPr>
          <p:nvPr/>
        </p:nvPicPr>
        <p:blipFill rotWithShape="1">
          <a:blip r:embed="rId3"/>
          <a:srcRect l="24013" t="28738" r="27950" b="31100"/>
          <a:stretch/>
        </p:blipFill>
        <p:spPr>
          <a:xfrm>
            <a:off x="3059832" y="3356992"/>
            <a:ext cx="5918309" cy="3298730"/>
          </a:xfrm>
          <a:prstGeom prst="rect">
            <a:avLst/>
          </a:prstGeom>
        </p:spPr>
      </p:pic>
      <p:sp>
        <p:nvSpPr>
          <p:cNvPr id="8" name="TextBox 7">
            <a:extLst>
              <a:ext uri="{FF2B5EF4-FFF2-40B4-BE49-F238E27FC236}">
                <a16:creationId xmlns:a16="http://schemas.microsoft.com/office/drawing/2014/main" id="{01B392EB-B6E3-CE45-809B-04079EFC408A}"/>
              </a:ext>
            </a:extLst>
          </p:cNvPr>
          <p:cNvSpPr txBox="1"/>
          <p:nvPr/>
        </p:nvSpPr>
        <p:spPr>
          <a:xfrm>
            <a:off x="2130" y="6494901"/>
            <a:ext cx="1820307" cy="369332"/>
          </a:xfrm>
          <a:prstGeom prst="rect">
            <a:avLst/>
          </a:prstGeom>
          <a:noFill/>
        </p:spPr>
        <p:txBody>
          <a:bodyPr wrap="none" rtlCol="0">
            <a:spAutoFit/>
          </a:bodyPr>
          <a:lstStyle/>
          <a:p>
            <a:r>
              <a:rPr lang="en-GB" dirty="0"/>
              <a:t>Source: IEA, 2022</a:t>
            </a:r>
          </a:p>
        </p:txBody>
      </p:sp>
    </p:spTree>
    <p:extLst>
      <p:ext uri="{BB962C8B-B14F-4D97-AF65-F5344CB8AC3E}">
        <p14:creationId xmlns:p14="http://schemas.microsoft.com/office/powerpoint/2010/main" val="1823868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Nuclear power output 2020</a:t>
            </a:r>
          </a:p>
        </p:txBody>
      </p:sp>
      <p:pic>
        <p:nvPicPr>
          <p:cNvPr id="4" name="Picture 3"/>
          <p:cNvPicPr>
            <a:picLocks noChangeAspect="1"/>
          </p:cNvPicPr>
          <p:nvPr/>
        </p:nvPicPr>
        <p:blipFill rotWithShape="1">
          <a:blip r:embed="rId2"/>
          <a:srcRect l="4042" t="26278" r="4324" b="4872"/>
          <a:stretch/>
        </p:blipFill>
        <p:spPr>
          <a:xfrm>
            <a:off x="179512" y="2132856"/>
            <a:ext cx="8787182" cy="4401625"/>
          </a:xfrm>
          <a:prstGeom prst="rect">
            <a:avLst/>
          </a:prstGeom>
        </p:spPr>
      </p:pic>
      <p:sp>
        <p:nvSpPr>
          <p:cNvPr id="5" name="TextBox 4"/>
          <p:cNvSpPr txBox="1"/>
          <p:nvPr/>
        </p:nvSpPr>
        <p:spPr>
          <a:xfrm>
            <a:off x="2130" y="6494901"/>
            <a:ext cx="1820307" cy="369332"/>
          </a:xfrm>
          <a:prstGeom prst="rect">
            <a:avLst/>
          </a:prstGeom>
          <a:noFill/>
        </p:spPr>
        <p:txBody>
          <a:bodyPr wrap="none" rtlCol="0">
            <a:spAutoFit/>
          </a:bodyPr>
          <a:lstStyle/>
          <a:p>
            <a:r>
              <a:rPr lang="en-GB" dirty="0"/>
              <a:t>Source: IEA, 2020</a:t>
            </a:r>
          </a:p>
        </p:txBody>
      </p:sp>
    </p:spTree>
    <p:extLst>
      <p:ext uri="{BB962C8B-B14F-4D97-AF65-F5344CB8AC3E}">
        <p14:creationId xmlns:p14="http://schemas.microsoft.com/office/powerpoint/2010/main" val="964009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525CD00-64DF-24E5-B343-2A26AF319B62}"/>
              </a:ext>
            </a:extLst>
          </p:cNvPr>
          <p:cNvPicPr>
            <a:picLocks noChangeAspect="1"/>
          </p:cNvPicPr>
          <p:nvPr/>
        </p:nvPicPr>
        <p:blipFill>
          <a:blip r:embed="rId2"/>
          <a:srcRect l="5900" t="24013" r="29525" b="8656"/>
          <a:stretch>
            <a:fillRect/>
          </a:stretch>
        </p:blipFill>
        <p:spPr>
          <a:xfrm>
            <a:off x="252152" y="260648"/>
            <a:ext cx="8639695" cy="6005642"/>
          </a:xfrm>
          <a:prstGeom prst="rect">
            <a:avLst/>
          </a:prstGeom>
        </p:spPr>
      </p:pic>
      <p:sp>
        <p:nvSpPr>
          <p:cNvPr id="4" name="TextBox 3">
            <a:extLst>
              <a:ext uri="{FF2B5EF4-FFF2-40B4-BE49-F238E27FC236}">
                <a16:creationId xmlns:a16="http://schemas.microsoft.com/office/drawing/2014/main" id="{B44FF5BF-2A8A-A9F9-F1DE-19C2B5397068}"/>
              </a:ext>
            </a:extLst>
          </p:cNvPr>
          <p:cNvSpPr txBox="1"/>
          <p:nvPr/>
        </p:nvSpPr>
        <p:spPr>
          <a:xfrm>
            <a:off x="31591" y="6238183"/>
            <a:ext cx="9112409" cy="646331"/>
          </a:xfrm>
          <a:prstGeom prst="rect">
            <a:avLst/>
          </a:prstGeom>
          <a:noFill/>
          <a:ln>
            <a:noFill/>
          </a:ln>
        </p:spPr>
        <p:txBody>
          <a:bodyPr wrap="square" rtlCol="0" anchor="ctr" anchorCtr="1">
            <a:spAutoFit/>
          </a:bodyPr>
          <a:lstStyle/>
          <a:p>
            <a:r>
              <a:rPr lang="en-US" dirty="0">
                <a:hlinkClick r:id="rId3"/>
              </a:rPr>
              <a:t>https://ourworldindata.org/grapher/share-of-electricity-production-from-renewable-sources?tab=map</a:t>
            </a:r>
            <a:r>
              <a:rPr lang="en-US" dirty="0"/>
              <a:t> </a:t>
            </a:r>
          </a:p>
        </p:txBody>
      </p:sp>
    </p:spTree>
    <p:extLst>
      <p:ext uri="{BB962C8B-B14F-4D97-AF65-F5344CB8AC3E}">
        <p14:creationId xmlns:p14="http://schemas.microsoft.com/office/powerpoint/2010/main" val="2450159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a:t>
            </a:r>
            <a:r>
              <a:rPr lang="en-GB" i="1" dirty="0"/>
              <a:t>natural gas occurring within or extracted from shale</a:t>
            </a:r>
            <a:r>
              <a:rPr lang="en-GB" dirty="0"/>
              <a:t>”</a:t>
            </a:r>
          </a:p>
          <a:p>
            <a:endParaRPr lang="en-GB" dirty="0"/>
          </a:p>
          <a:p>
            <a:r>
              <a:rPr lang="en-GB" dirty="0"/>
              <a:t>Unconventional gas</a:t>
            </a:r>
          </a:p>
          <a:p>
            <a:pPr marL="0" indent="0">
              <a:buNone/>
            </a:pPr>
            <a:endParaRPr lang="en-GB" dirty="0"/>
          </a:p>
          <a:p>
            <a:r>
              <a:rPr lang="en-GB" dirty="0"/>
              <a:t>Released through hydraulic fracturing (‘</a:t>
            </a:r>
            <a:r>
              <a:rPr lang="en-GB" dirty="0" err="1"/>
              <a:t>fracking</a:t>
            </a:r>
            <a:r>
              <a:rPr lang="en-GB" dirty="0"/>
              <a:t>’)</a:t>
            </a:r>
          </a:p>
        </p:txBody>
      </p:sp>
      <p:sp>
        <p:nvSpPr>
          <p:cNvPr id="2" name="Title 1"/>
          <p:cNvSpPr>
            <a:spLocks noGrp="1"/>
          </p:cNvSpPr>
          <p:nvPr>
            <p:ph type="title"/>
          </p:nvPr>
        </p:nvSpPr>
        <p:spPr/>
        <p:txBody>
          <a:bodyPr/>
          <a:lstStyle/>
          <a:p>
            <a:r>
              <a:rPr lang="en-GB" dirty="0"/>
              <a:t>What about shale gas?</a:t>
            </a:r>
          </a:p>
        </p:txBody>
      </p:sp>
    </p:spTree>
    <p:extLst>
      <p:ext uri="{BB962C8B-B14F-4D97-AF65-F5344CB8AC3E}">
        <p14:creationId xmlns:p14="http://schemas.microsoft.com/office/powerpoint/2010/main" val="2353258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p:txBody>
      </p:sp>
      <p:sp>
        <p:nvSpPr>
          <p:cNvPr id="2" name="Title 1"/>
          <p:cNvSpPr>
            <a:spLocks noGrp="1"/>
          </p:cNvSpPr>
          <p:nvPr>
            <p:ph type="title"/>
          </p:nvPr>
        </p:nvSpPr>
        <p:spPr/>
        <p:txBody>
          <a:bodyPr/>
          <a:lstStyle/>
          <a:p>
            <a:r>
              <a:rPr lang="en-GB" dirty="0"/>
              <a:t>Worldwide shale reserves, 2018</a:t>
            </a:r>
          </a:p>
        </p:txBody>
      </p:sp>
      <p:pic>
        <p:nvPicPr>
          <p:cNvPr id="4" name="Picture 2" descr="Map showing the distribution of global shale gas resources [1]. Note: Russian has the largest proven natural gas reserve of nearly 1570 tcf. However, data on shale gas reserve is not available. Also, data on Russia and Middle East were not provided by EIA due to reasons such as lack of information availability.">
            <a:extLst>
              <a:ext uri="{FF2B5EF4-FFF2-40B4-BE49-F238E27FC236}">
                <a16:creationId xmlns:a16="http://schemas.microsoft.com/office/drawing/2014/main" id="{ED8D6F92-EA01-A909-577C-493B354D71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2985" y="1586706"/>
            <a:ext cx="8096250" cy="4829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9742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2674640" cy="2650306"/>
          </a:xfrm>
        </p:spPr>
        <p:txBody>
          <a:bodyPr/>
          <a:lstStyle/>
          <a:p>
            <a:r>
              <a:rPr lang="en-GB" dirty="0"/>
              <a:t>Shale gas in the UK</a:t>
            </a:r>
          </a:p>
        </p:txBody>
      </p:sp>
      <p:pic>
        <p:nvPicPr>
          <p:cNvPr id="4" name="Picture 2" descr="DECC Shale gas study areas in the UK">
            <a:extLst>
              <a:ext uri="{FF2B5EF4-FFF2-40B4-BE49-F238E27FC236}">
                <a16:creationId xmlns:a16="http://schemas.microsoft.com/office/drawing/2014/main" id="{942CD338-E3FE-6E18-36E9-44BCF30A04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23928" y="0"/>
            <a:ext cx="48514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24CD97E-1D2D-C724-1D27-CD1D287556FC}"/>
              </a:ext>
            </a:extLst>
          </p:cNvPr>
          <p:cNvSpPr txBox="1"/>
          <p:nvPr/>
        </p:nvSpPr>
        <p:spPr>
          <a:xfrm>
            <a:off x="-11288" y="6549614"/>
            <a:ext cx="5087344" cy="307777"/>
          </a:xfrm>
          <a:prstGeom prst="rect">
            <a:avLst/>
          </a:prstGeom>
          <a:noFill/>
        </p:spPr>
        <p:txBody>
          <a:bodyPr wrap="square" rtlCol="0">
            <a:spAutoFit/>
          </a:bodyPr>
          <a:lstStyle/>
          <a:p>
            <a:r>
              <a:rPr lang="en-GB" sz="1400" dirty="0"/>
              <a:t>Source: British Geological Survey</a:t>
            </a:r>
          </a:p>
        </p:txBody>
      </p:sp>
    </p:spTree>
    <p:extLst>
      <p:ext uri="{BB962C8B-B14F-4D97-AF65-F5344CB8AC3E}">
        <p14:creationId xmlns:p14="http://schemas.microsoft.com/office/powerpoint/2010/main" val="3312074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Comparison of carbon emissions</a:t>
            </a:r>
          </a:p>
        </p:txBody>
      </p:sp>
      <p:pic>
        <p:nvPicPr>
          <p:cNvPr id="1026" name="Picture 2" descr="Image result for shale gas carbon emissi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664" y="1452741"/>
            <a:ext cx="6048672" cy="488642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2130" y="6494901"/>
            <a:ext cx="8356839" cy="369332"/>
          </a:xfrm>
          <a:prstGeom prst="rect">
            <a:avLst/>
          </a:prstGeom>
          <a:noFill/>
        </p:spPr>
        <p:txBody>
          <a:bodyPr wrap="none" rtlCol="0">
            <a:spAutoFit/>
          </a:bodyPr>
          <a:lstStyle/>
          <a:p>
            <a:r>
              <a:rPr lang="en-GB" dirty="0"/>
              <a:t>Source: Howarth and </a:t>
            </a:r>
            <a:r>
              <a:rPr lang="en-GB" dirty="0" err="1"/>
              <a:t>Ingraffea</a:t>
            </a:r>
            <a:r>
              <a:rPr lang="en-GB" dirty="0"/>
              <a:t> (2011) Should Fracking Stop? Yes Nature; 477; p271-274</a:t>
            </a:r>
          </a:p>
        </p:txBody>
      </p:sp>
    </p:spTree>
    <p:extLst>
      <p:ext uri="{BB962C8B-B14F-4D97-AF65-F5344CB8AC3E}">
        <p14:creationId xmlns:p14="http://schemas.microsoft.com/office/powerpoint/2010/main" val="3497757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Also known as shale oil</a:t>
            </a:r>
          </a:p>
          <a:p>
            <a:endParaRPr lang="en-GB" dirty="0"/>
          </a:p>
          <a:p>
            <a:r>
              <a:rPr lang="en-GB" dirty="0"/>
              <a:t>Light crude oil in petroleum bearing formations, including </a:t>
            </a:r>
            <a:r>
              <a:rPr lang="en-GB" dirty="0" err="1"/>
              <a:t>shales</a:t>
            </a:r>
            <a:endParaRPr lang="en-GB" dirty="0"/>
          </a:p>
          <a:p>
            <a:endParaRPr lang="en-GB" dirty="0"/>
          </a:p>
          <a:p>
            <a:r>
              <a:rPr lang="en-GB" dirty="0"/>
              <a:t>Unconventional oil</a:t>
            </a:r>
          </a:p>
          <a:p>
            <a:pPr marL="0" indent="0">
              <a:buNone/>
            </a:pPr>
            <a:endParaRPr lang="en-GB" dirty="0"/>
          </a:p>
          <a:p>
            <a:r>
              <a:rPr lang="en-GB" dirty="0"/>
              <a:t>Also extracted through hydraulic fracturing</a:t>
            </a:r>
          </a:p>
        </p:txBody>
      </p:sp>
      <p:sp>
        <p:nvSpPr>
          <p:cNvPr id="2" name="Title 1"/>
          <p:cNvSpPr>
            <a:spLocks noGrp="1"/>
          </p:cNvSpPr>
          <p:nvPr>
            <p:ph type="title"/>
          </p:nvPr>
        </p:nvSpPr>
        <p:spPr/>
        <p:txBody>
          <a:bodyPr/>
          <a:lstStyle/>
          <a:p>
            <a:r>
              <a:rPr lang="en-GB" dirty="0"/>
              <a:t>Tight oil</a:t>
            </a:r>
          </a:p>
        </p:txBody>
      </p:sp>
    </p:spTree>
    <p:extLst>
      <p:ext uri="{BB962C8B-B14F-4D97-AF65-F5344CB8AC3E}">
        <p14:creationId xmlns:p14="http://schemas.microsoft.com/office/powerpoint/2010/main" val="3656244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2" name="Title 1"/>
          <p:cNvSpPr>
            <a:spLocks noGrp="1"/>
          </p:cNvSpPr>
          <p:nvPr>
            <p:ph type="title"/>
          </p:nvPr>
        </p:nvSpPr>
        <p:spPr/>
        <p:txBody>
          <a:bodyPr/>
          <a:lstStyle/>
          <a:p>
            <a:r>
              <a:rPr lang="en-GB" dirty="0"/>
              <a:t>Tight oil production</a:t>
            </a:r>
          </a:p>
        </p:txBody>
      </p:sp>
      <p:pic>
        <p:nvPicPr>
          <p:cNvPr id="2050" name="Picture 2" descr="graph of world tight oil production, as explained in the article tex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556792"/>
            <a:ext cx="8658182" cy="433657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1725" y="6550321"/>
            <a:ext cx="8651984" cy="738664"/>
          </a:xfrm>
          <a:prstGeom prst="rect">
            <a:avLst/>
          </a:prstGeom>
          <a:noFill/>
        </p:spPr>
        <p:txBody>
          <a:bodyPr wrap="none" rtlCol="0">
            <a:spAutoFit/>
          </a:bodyPr>
          <a:lstStyle/>
          <a:p>
            <a:pPr fontAlgn="base"/>
            <a:r>
              <a:rPr lang="en-GB" sz="1400" dirty="0"/>
              <a:t>Source: U.S. Energy Information Administration, </a:t>
            </a:r>
            <a:r>
              <a:rPr lang="en-GB" sz="1400" i="1" dirty="0">
                <a:hlinkClick r:id="rId3"/>
              </a:rPr>
              <a:t>International Energy Outlook 2016</a:t>
            </a:r>
            <a:r>
              <a:rPr lang="en-GB" sz="1400" dirty="0"/>
              <a:t> and </a:t>
            </a:r>
            <a:r>
              <a:rPr lang="en-GB" sz="1400" i="1" dirty="0">
                <a:hlinkClick r:id="rId4"/>
              </a:rPr>
              <a:t>Annual Energy Outlook 2016</a:t>
            </a:r>
            <a:endParaRPr lang="en-GB" sz="1400" dirty="0"/>
          </a:p>
          <a:p>
            <a:br>
              <a:rPr lang="en-GB" sz="1400" dirty="0"/>
            </a:br>
            <a:endParaRPr lang="en-GB" sz="1400" dirty="0"/>
          </a:p>
        </p:txBody>
      </p:sp>
    </p:spTree>
    <p:extLst>
      <p:ext uri="{BB962C8B-B14F-4D97-AF65-F5344CB8AC3E}">
        <p14:creationId xmlns:p14="http://schemas.microsoft.com/office/powerpoint/2010/main" val="3702931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79D8E1-217F-57B4-470A-0E023E391AA2}"/>
              </a:ext>
            </a:extLst>
          </p:cNvPr>
          <p:cNvSpPr>
            <a:spLocks noGrp="1"/>
          </p:cNvSpPr>
          <p:nvPr>
            <p:ph type="title"/>
          </p:nvPr>
        </p:nvSpPr>
        <p:spPr/>
        <p:txBody>
          <a:bodyPr/>
          <a:lstStyle/>
          <a:p>
            <a:r>
              <a:rPr lang="en-GB" dirty="0"/>
              <a:t>World Energy Outlook (IEA)</a:t>
            </a:r>
          </a:p>
        </p:txBody>
      </p:sp>
      <p:pic>
        <p:nvPicPr>
          <p:cNvPr id="2" name="Picture 1">
            <a:extLst>
              <a:ext uri="{FF2B5EF4-FFF2-40B4-BE49-F238E27FC236}">
                <a16:creationId xmlns:a16="http://schemas.microsoft.com/office/drawing/2014/main" id="{96779993-E943-74AE-D1E0-C86EFC818BC0}"/>
              </a:ext>
            </a:extLst>
          </p:cNvPr>
          <p:cNvPicPr>
            <a:picLocks noChangeAspect="1"/>
          </p:cNvPicPr>
          <p:nvPr/>
        </p:nvPicPr>
        <p:blipFill>
          <a:blip r:embed="rId2"/>
          <a:srcRect l="5113" t="22831" r="5113" b="13382"/>
          <a:stretch>
            <a:fillRect/>
          </a:stretch>
        </p:blipFill>
        <p:spPr>
          <a:xfrm>
            <a:off x="539552" y="1988840"/>
            <a:ext cx="8208912" cy="3888432"/>
          </a:xfrm>
          <a:prstGeom prst="rect">
            <a:avLst/>
          </a:prstGeom>
        </p:spPr>
      </p:pic>
    </p:spTree>
    <p:extLst>
      <p:ext uri="{BB962C8B-B14F-4D97-AF65-F5344CB8AC3E}">
        <p14:creationId xmlns:p14="http://schemas.microsoft.com/office/powerpoint/2010/main" val="3704538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World Energy Outlook 2024</a:t>
            </a:r>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87824" y="23735256"/>
            <a:ext cx="10080884" cy="142595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a:extLst>
              <a:ext uri="{FF2B5EF4-FFF2-40B4-BE49-F238E27FC236}">
                <a16:creationId xmlns:a16="http://schemas.microsoft.com/office/drawing/2014/main" id="{9A7BA10D-8199-1EC6-7F94-73161F7F6715}"/>
              </a:ext>
            </a:extLst>
          </p:cNvPr>
          <p:cNvPicPr>
            <a:picLocks noChangeAspect="1"/>
          </p:cNvPicPr>
          <p:nvPr/>
        </p:nvPicPr>
        <p:blipFill>
          <a:blip r:embed="rId3"/>
          <a:srcRect l="5113" t="19288" r="5113" b="6294"/>
          <a:stretch>
            <a:fillRect/>
          </a:stretch>
        </p:blipFill>
        <p:spPr>
          <a:xfrm>
            <a:off x="467544" y="1657740"/>
            <a:ext cx="8208912" cy="4536504"/>
          </a:xfrm>
          <a:prstGeom prst="rect">
            <a:avLst/>
          </a:prstGeom>
        </p:spPr>
      </p:pic>
    </p:spTree>
    <p:extLst>
      <p:ext uri="{BB962C8B-B14F-4D97-AF65-F5344CB8AC3E}">
        <p14:creationId xmlns:p14="http://schemas.microsoft.com/office/powerpoint/2010/main" val="2846889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1A9AB-4FA2-73CF-E6E9-BF92067462EF}"/>
              </a:ext>
            </a:extLst>
          </p:cNvPr>
          <p:cNvSpPr>
            <a:spLocks noGrp="1"/>
          </p:cNvSpPr>
          <p:nvPr>
            <p:ph type="title"/>
          </p:nvPr>
        </p:nvSpPr>
        <p:spPr/>
        <p:txBody>
          <a:bodyPr/>
          <a:lstStyle/>
          <a:p>
            <a:r>
              <a:rPr lang="en-GB" dirty="0"/>
              <a:t>Renewables Outlook</a:t>
            </a:r>
            <a:endParaRPr lang="en-US" dirty="0"/>
          </a:p>
        </p:txBody>
      </p:sp>
      <p:sp>
        <p:nvSpPr>
          <p:cNvPr id="4" name="Content Placeholder 2">
            <a:extLst>
              <a:ext uri="{FF2B5EF4-FFF2-40B4-BE49-F238E27FC236}">
                <a16:creationId xmlns:a16="http://schemas.microsoft.com/office/drawing/2014/main" id="{9736A5E1-354D-547A-6F11-9D34D0DE6186}"/>
              </a:ext>
            </a:extLst>
          </p:cNvPr>
          <p:cNvSpPr>
            <a:spLocks noGrp="1"/>
          </p:cNvSpPr>
          <p:nvPr>
            <p:ph idx="1"/>
          </p:nvPr>
        </p:nvSpPr>
        <p:spPr>
          <a:xfrm>
            <a:off x="1171575" y="1825625"/>
            <a:ext cx="7343775" cy="4351338"/>
          </a:xfrm>
        </p:spPr>
        <p:txBody>
          <a:bodyPr/>
          <a:lstStyle/>
          <a:p>
            <a:r>
              <a:rPr lang="en-GB" dirty="0"/>
              <a:t>Solar PV &amp; wind generation projected to triple 2023-2030</a:t>
            </a:r>
          </a:p>
          <a:p>
            <a:r>
              <a:rPr lang="en-GB" dirty="0"/>
              <a:t>By 2035, solar PV &amp; wind will account for 40% global electricity</a:t>
            </a:r>
          </a:p>
          <a:p>
            <a:r>
              <a:rPr lang="en-GB" dirty="0"/>
              <a:t>Renewables expansion requires grid investment and modernisation</a:t>
            </a:r>
          </a:p>
          <a:p>
            <a:r>
              <a:rPr lang="en-GB" dirty="0"/>
              <a:t>Governments are prioritising support for renewables</a:t>
            </a:r>
          </a:p>
          <a:p>
            <a:r>
              <a:rPr lang="en-GB" dirty="0"/>
              <a:t>Tripling of renewables pledged COP28</a:t>
            </a:r>
          </a:p>
          <a:p>
            <a:r>
              <a:rPr lang="en-GB" dirty="0"/>
              <a:t>Major economies take the lead</a:t>
            </a:r>
          </a:p>
          <a:p>
            <a:r>
              <a:rPr lang="en-GB" dirty="0"/>
              <a:t>More investment in renewables than fossil fuels</a:t>
            </a:r>
          </a:p>
        </p:txBody>
      </p:sp>
    </p:spTree>
    <p:extLst>
      <p:ext uri="{BB962C8B-B14F-4D97-AF65-F5344CB8AC3E}">
        <p14:creationId xmlns:p14="http://schemas.microsoft.com/office/powerpoint/2010/main" val="2044962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International Energy Agency (</a:t>
            </a:r>
            <a:r>
              <a:rPr lang="en-GB" dirty="0">
                <a:hlinkClick r:id="rId2"/>
              </a:rPr>
              <a:t>www.iea.org</a:t>
            </a:r>
            <a:r>
              <a:rPr lang="en-GB" dirty="0"/>
              <a:t>)</a:t>
            </a:r>
          </a:p>
          <a:p>
            <a:r>
              <a:rPr lang="en-GB" dirty="0"/>
              <a:t>BP (</a:t>
            </a:r>
            <a:r>
              <a:rPr lang="en-GB" dirty="0">
                <a:hlinkClick r:id="rId3"/>
              </a:rPr>
              <a:t>www.bp.com</a:t>
            </a:r>
            <a:r>
              <a:rPr lang="en-GB" dirty="0"/>
              <a:t>)</a:t>
            </a:r>
          </a:p>
          <a:p>
            <a:r>
              <a:rPr lang="en-GB" dirty="0"/>
              <a:t>World Energy Council (</a:t>
            </a:r>
            <a:r>
              <a:rPr lang="en-GB" dirty="0">
                <a:hlinkClick r:id="rId4"/>
              </a:rPr>
              <a:t>www.worldenergy.org</a:t>
            </a:r>
            <a:r>
              <a:rPr lang="en-GB" dirty="0"/>
              <a:t>)</a:t>
            </a:r>
          </a:p>
          <a:p>
            <a:r>
              <a:rPr lang="en-GB" dirty="0"/>
              <a:t>UK Government (</a:t>
            </a:r>
            <a:r>
              <a:rPr lang="en-GB" dirty="0">
                <a:hlinkClick r:id="rId5"/>
              </a:rPr>
              <a:t>www.gov.uk</a:t>
            </a:r>
            <a:r>
              <a:rPr lang="en-GB" dirty="0"/>
              <a:t>) </a:t>
            </a:r>
          </a:p>
          <a:p>
            <a:r>
              <a:rPr lang="en-GB" dirty="0"/>
              <a:t>US Energy Information Administration (</a:t>
            </a:r>
            <a:r>
              <a:rPr lang="en-GB" dirty="0">
                <a:hlinkClick r:id="rId6"/>
              </a:rPr>
              <a:t>www.eia.gov</a:t>
            </a:r>
            <a:r>
              <a:rPr lang="en-GB" dirty="0"/>
              <a:t>) </a:t>
            </a:r>
          </a:p>
          <a:p>
            <a:r>
              <a:rPr lang="en-GB" dirty="0"/>
              <a:t>World Resources Institute (</a:t>
            </a:r>
            <a:r>
              <a:rPr lang="en-GB" dirty="0">
                <a:hlinkClick r:id="rId7"/>
              </a:rPr>
              <a:t>www.wri.org</a:t>
            </a:r>
            <a:r>
              <a:rPr lang="en-GB" dirty="0"/>
              <a:t>)</a:t>
            </a:r>
          </a:p>
          <a:p>
            <a:r>
              <a:rPr lang="en-GB" dirty="0"/>
              <a:t>Our World in Data - Energy (</a:t>
            </a:r>
            <a:r>
              <a:rPr lang="en-GB" dirty="0">
                <a:hlinkClick r:id="rId8"/>
              </a:rPr>
              <a:t>www.ourworldindata.org/energy</a:t>
            </a:r>
            <a:r>
              <a:rPr lang="en-GB" dirty="0"/>
              <a:t>) </a:t>
            </a:r>
          </a:p>
          <a:p>
            <a:endParaRPr lang="en-GB" dirty="0"/>
          </a:p>
        </p:txBody>
      </p:sp>
      <p:sp>
        <p:nvSpPr>
          <p:cNvPr id="2" name="Title 1"/>
          <p:cNvSpPr>
            <a:spLocks noGrp="1"/>
          </p:cNvSpPr>
          <p:nvPr>
            <p:ph type="title"/>
          </p:nvPr>
        </p:nvSpPr>
        <p:spPr/>
        <p:txBody>
          <a:bodyPr/>
          <a:lstStyle/>
          <a:p>
            <a:r>
              <a:rPr lang="en-GB" dirty="0"/>
              <a:t>Useful sources</a:t>
            </a:r>
          </a:p>
        </p:txBody>
      </p:sp>
    </p:spTree>
    <p:extLst>
      <p:ext uri="{BB962C8B-B14F-4D97-AF65-F5344CB8AC3E}">
        <p14:creationId xmlns:p14="http://schemas.microsoft.com/office/powerpoint/2010/main" val="1958628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loud skipper design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dirty="0"/>
        </a:defPPr>
      </a:lstStyle>
      <a:style>
        <a:lnRef idx="1">
          <a:schemeClr val="accent2"/>
        </a:lnRef>
        <a:fillRef idx="2">
          <a:schemeClr val="accent2"/>
        </a:fillRef>
        <a:effectRef idx="1">
          <a:schemeClr val="accent2"/>
        </a:effectRef>
        <a:fontRef idx="minor">
          <a:schemeClr val="dk1"/>
        </a:fontRef>
      </a:style>
    </a:spDef>
    <a:lnDef>
      <a:spPr/>
      <a:bodyPr/>
      <a:lstStyle/>
      <a:style>
        <a:lnRef idx="1">
          <a:schemeClr val="accent2"/>
        </a:lnRef>
        <a:fillRef idx="0">
          <a:schemeClr val="accent2"/>
        </a:fillRef>
        <a:effectRef idx="0">
          <a:schemeClr val="accent2"/>
        </a:effectRef>
        <a:fontRef idx="minor">
          <a:schemeClr val="tx1"/>
        </a:fontRef>
      </a:style>
    </a:lnDef>
    <a:txDef>
      <a:spPr>
        <a:noFill/>
        <a:ln>
          <a:solidFill>
            <a:schemeClr val="bg2"/>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Cloud skipper design template" id="{30DBBF30-EDA2-4408-9702-3B0A8AED6F12}" vid="{0F128B79-39D4-4007-9EC6-E245A2CC91E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M5X01778 Low carbon policy</Template>
  <TotalTime>0</TotalTime>
  <Words>603</Words>
  <Application>Microsoft Office PowerPoint</Application>
  <PresentationFormat>On-screen Show (4:3)</PresentationFormat>
  <Paragraphs>91</Paragraphs>
  <Slides>34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Calibri</vt:lpstr>
      <vt:lpstr>Cambria</vt:lpstr>
      <vt:lpstr>Cloud skipper design template</vt:lpstr>
      <vt:lpstr>Low Carbon Technologies</vt:lpstr>
      <vt:lpstr>Todays topic</vt:lpstr>
      <vt:lpstr>A few definitions…</vt:lpstr>
      <vt:lpstr>What is the current world energy mix?</vt:lpstr>
      <vt:lpstr>Energy consumption by source, World</vt:lpstr>
      <vt:lpstr>PowerPoint Presentation</vt:lpstr>
      <vt:lpstr>Rate of change, global primary energy demand, 1900-2020</vt:lpstr>
      <vt:lpstr>Projected change in primary energy demand 2020</vt:lpstr>
      <vt:lpstr>PowerPoint Presentation</vt:lpstr>
      <vt:lpstr>PowerPoint Presentation</vt:lpstr>
      <vt:lpstr>Global energy-related CO2 emissions</vt:lpstr>
      <vt:lpstr>PowerPoint Presentation</vt:lpstr>
      <vt:lpstr>PowerPoint Presentation</vt:lpstr>
      <vt:lpstr>Reserves vs resources</vt:lpstr>
      <vt:lpstr>PowerPoint Presentation</vt:lpstr>
      <vt:lpstr>PowerPoint Presentation</vt:lpstr>
      <vt:lpstr>PowerPoint Presentation</vt:lpstr>
      <vt:lpstr>PowerPoint Presentation</vt:lpstr>
      <vt:lpstr>PowerPoint Presentation</vt:lpstr>
      <vt:lpstr>Coal demand, 2020</vt:lpstr>
      <vt:lpstr>Renewable energy generation, 2000-2028</vt:lpstr>
      <vt:lpstr>PowerPoint Presentation</vt:lpstr>
      <vt:lpstr>Nuclear power output 2020</vt:lpstr>
      <vt:lpstr>PowerPoint Presentation</vt:lpstr>
      <vt:lpstr>What about shale gas?</vt:lpstr>
      <vt:lpstr>Worldwide shale reserves, 2018</vt:lpstr>
      <vt:lpstr>Shale gas in the UK</vt:lpstr>
      <vt:lpstr>Comparison of carbon emissions</vt:lpstr>
      <vt:lpstr>Tight oil</vt:lpstr>
      <vt:lpstr>Tight oil production</vt:lpstr>
      <vt:lpstr>World Energy Outlook (IEA)</vt:lpstr>
      <vt:lpstr>World Energy Outlook 2024</vt:lpstr>
      <vt:lpstr>Renewables Outlook</vt:lpstr>
      <vt:lpstr>Useful 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Low Carbon Technologies</dc:title>
  <dc:creator>Lara Hopkinson</dc:creator>
  <cp:lastModifiedBy>Lara Hopkinson</cp:lastModifiedBy>
  <cp:revision>51</cp:revision>
  <dcterms:created xsi:type="dcterms:W3CDTF">2017-01-05T15:17:04Z</dcterms:created>
  <dcterms:modified xsi:type="dcterms:W3CDTF">2025-10-27T13:51:50Z</dcterms:modified>
</cp:coreProperties>
</file>