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1" r:id="rId5"/>
    <p:sldId id="260" r:id="rId6"/>
    <p:sldId id="262" r:id="rId7"/>
    <p:sldId id="263" r:id="rId8"/>
    <p:sldId id="259"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470" autoAdjust="0"/>
  </p:normalViewPr>
  <p:slideViewPr>
    <p:cSldViewPr>
      <p:cViewPr varScale="1">
        <p:scale>
          <a:sx n="67" d="100"/>
          <a:sy n="67" d="100"/>
        </p:scale>
        <p:origin x="-1260" y="-108"/>
      </p:cViewPr>
      <p:guideLst>
        <p:guide orient="horz" pos="2160"/>
        <p:guide pos="2880"/>
      </p:guideLst>
    </p:cSldViewPr>
  </p:slideViewPr>
  <p:notesTextViewPr>
    <p:cViewPr>
      <p:scale>
        <a:sx n="100" d="100"/>
        <a:sy n="100" d="100"/>
      </p:scale>
      <p:origin x="0" y="1422"/>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F2B03E-C78B-4DEF-BF2F-FD5FC5D10C03}" type="datetimeFigureOut">
              <a:rPr lang="en-GB" smtClean="0"/>
              <a:pPr/>
              <a:t>15/02/2019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C6F938-EFDF-4F1E-A4C4-DC0DB1684C1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HR</a:t>
            </a:r>
            <a:r>
              <a:rPr lang="en-GB" baseline="0" dirty="0" smtClean="0"/>
              <a:t> is at the centre of business performance. HR professionals have an important role to play in making decisions that enable there organisation to thrive. Taylor and Woodhams talk about the importance of recognising HR business discipline. This approach is vital in order to deliver a huge benefit to the organisation. </a:t>
            </a:r>
          </a:p>
          <a:p>
            <a:endParaRPr lang="en-GB" baseline="0" dirty="0" smtClean="0"/>
          </a:p>
          <a:p>
            <a:r>
              <a:rPr lang="en-GB" baseline="0" dirty="0" smtClean="0"/>
              <a:t>The core purpose and objective of the HR function evolves in response to developing in a business environment but do not change radically from one decade to another. HRM is about attracting and retaining people with the required skills and experience then developing and maximising there performance.</a:t>
            </a:r>
          </a:p>
          <a:p>
            <a:r>
              <a:rPr lang="en-GB" baseline="0" dirty="0" smtClean="0"/>
              <a:t>(Taylor and Woodhams 2016 )   </a:t>
            </a:r>
          </a:p>
          <a:p>
            <a:endParaRPr lang="en-GB" baseline="0" dirty="0" smtClean="0"/>
          </a:p>
          <a:p>
            <a:r>
              <a:rPr lang="en-GB" baseline="0" dirty="0" smtClean="0"/>
              <a:t>Taylor and Woodhams talk about the evolution of people management. Personnel management can date back to the industrial revolution. The personnel department looked after the wages and the welfare of workers. Towards the end of the twentieth century personnel management moved to Human resource management. The main concerns became recruitment and the development of staff. At the end of the twentieth century Human resource management had moved again to strategic human resource management this was due to the growth of technology. In the Taylor and Woodhams studying Human Resource Management book they talk about how the workforce was now seen as an asset. They also talk about how the key functions of strategic Human resource management are linking HR practices to the organisational strategy, measuring value and talent development. </a:t>
            </a:r>
          </a:p>
          <a:p>
            <a:endParaRPr lang="en-GB" baseline="0" dirty="0" smtClean="0"/>
          </a:p>
          <a:p>
            <a:r>
              <a:rPr lang="en-GB" baseline="0" dirty="0" smtClean="0"/>
              <a:t>The CIPD (2010)- Next generation report tells us that there were two key objectives to follow:-</a:t>
            </a:r>
          </a:p>
          <a:p>
            <a:endParaRPr lang="en-GB" baseline="0" dirty="0" smtClean="0"/>
          </a:p>
          <a:p>
            <a:pPr>
              <a:buFont typeface="Arial" pitchFamily="34" charset="0"/>
              <a:buChar char="•"/>
            </a:pPr>
            <a:r>
              <a:rPr lang="en-GB" baseline="0" dirty="0" smtClean="0"/>
              <a:t>Future proofing the organisation-Which is about becoming agile and changeable</a:t>
            </a:r>
          </a:p>
          <a:p>
            <a:pPr>
              <a:buFont typeface="Arial" pitchFamily="34" charset="0"/>
              <a:buChar char="•"/>
            </a:pPr>
            <a:r>
              <a:rPr lang="en-GB" baseline="0" dirty="0" smtClean="0"/>
              <a:t>Insight driven- This is about understanding both context and culture. </a:t>
            </a:r>
          </a:p>
        </p:txBody>
      </p:sp>
      <p:sp>
        <p:nvSpPr>
          <p:cNvPr id="4" name="Slide Number Placeholder 3"/>
          <p:cNvSpPr>
            <a:spLocks noGrp="1"/>
          </p:cNvSpPr>
          <p:nvPr>
            <p:ph type="sldNum" sz="quarter" idx="10"/>
          </p:nvPr>
        </p:nvSpPr>
        <p:spPr/>
        <p:txBody>
          <a:bodyPr/>
          <a:lstStyle/>
          <a:p>
            <a:fld id="{B0C6F938-EFDF-4F1E-A4C4-DC0DB1684C1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Taylor and</a:t>
            </a:r>
            <a:r>
              <a:rPr lang="en-GB" baseline="0" dirty="0" smtClean="0"/>
              <a:t> </a:t>
            </a:r>
            <a:r>
              <a:rPr lang="en-GB" baseline="0" dirty="0" err="1" smtClean="0"/>
              <a:t>Wodhams</a:t>
            </a:r>
            <a:r>
              <a:rPr lang="en-GB" baseline="0" dirty="0" smtClean="0"/>
              <a:t> talk about the importance of effective change management evidence suggests that a number of organisations change initiatives fail. CIPD research suggests that less than 60% of organisations meet there objectives.  </a:t>
            </a:r>
          </a:p>
          <a:p>
            <a:endParaRPr lang="en-GB" baseline="0" dirty="0" smtClean="0"/>
          </a:p>
          <a:p>
            <a:r>
              <a:rPr lang="en-GB" baseline="0" dirty="0" smtClean="0"/>
              <a:t>HR professionals can contribute to the development of change in two ways, The controllable and the uncontrollable. The contribution to the controllable can be involvement at the start if the project or task, advising project leads, identifying any skills gaps within the organisation, understanding the stakeholder and evaluating and reporting on the impact of change. Individuals reactions to proposed changed is completely uncontrollable. HR professionals need to be aware of how change can effect people. They also need to have an awareness of the need to carefully plan change as this can have a huge impact on peoples lives for example money problems, changes to job and security.</a:t>
            </a:r>
          </a:p>
          <a:p>
            <a:endParaRPr lang="en-GB" baseline="0" dirty="0" smtClean="0"/>
          </a:p>
          <a:p>
            <a:r>
              <a:rPr lang="en-GB" baseline="0" dirty="0" smtClean="0"/>
              <a:t>Research by the CIPD has also found that certain types of organisational changes will be more emotive than others. Guest and Conway (2001) suggests that, ‘contrary to popular opinion, employees generally have a positive view of change and will often see it as helping them do there job better.’</a:t>
            </a:r>
          </a:p>
          <a:p>
            <a:endParaRPr lang="en-GB" baseline="0" dirty="0" smtClean="0"/>
          </a:p>
          <a:p>
            <a:r>
              <a:rPr lang="en-GB" baseline="0" dirty="0" err="1" smtClean="0"/>
              <a:t>Lewin</a:t>
            </a:r>
            <a:r>
              <a:rPr lang="en-GB" baseline="0" dirty="0" smtClean="0"/>
              <a:t> (1950s) theory states that there are three stages of change management. This provides a high level of change. The three stages are unfreezing, movement and refreezing. The model also talks about force-field analysis which is about restoring and driving forces within an organisation which opposes or supports the proposed change.</a:t>
            </a:r>
          </a:p>
          <a:p>
            <a:r>
              <a:rPr lang="en-GB" baseline="0" dirty="0" smtClean="0"/>
              <a:t>The model can help a leader to do the following three steps:-</a:t>
            </a:r>
          </a:p>
          <a:p>
            <a:pPr>
              <a:buFont typeface="Arial" pitchFamily="34" charset="0"/>
              <a:buChar char="•"/>
            </a:pPr>
            <a:r>
              <a:rPr lang="en-GB" baseline="0" dirty="0" smtClean="0"/>
              <a:t>Make a radical change</a:t>
            </a:r>
          </a:p>
          <a:p>
            <a:pPr>
              <a:buFont typeface="Arial" pitchFamily="34" charset="0"/>
              <a:buChar char="•"/>
            </a:pPr>
            <a:r>
              <a:rPr lang="en-GB" baseline="0" dirty="0" smtClean="0"/>
              <a:t>Minimize the disruption of operations</a:t>
            </a:r>
          </a:p>
          <a:p>
            <a:pPr>
              <a:buFont typeface="Arial" pitchFamily="34" charset="0"/>
              <a:buChar char="•"/>
            </a:pPr>
            <a:r>
              <a:rPr lang="en-GB" baseline="0" dirty="0" smtClean="0"/>
              <a:t>Make sure that the change is adopted permanently</a:t>
            </a:r>
          </a:p>
          <a:p>
            <a:pPr>
              <a:buFont typeface="Arial" pitchFamily="34" charset="0"/>
              <a:buNone/>
            </a:pPr>
            <a:endParaRPr lang="en-GB" baseline="0" dirty="0" smtClean="0"/>
          </a:p>
          <a:p>
            <a:pPr>
              <a:buFont typeface="Arial" pitchFamily="34" charset="0"/>
              <a:buNone/>
            </a:pPr>
            <a:r>
              <a:rPr lang="en-GB" baseline="0" dirty="0" smtClean="0"/>
              <a:t>This model of change can give managers an idea of what implementing change can mean when dealing with staff members.</a:t>
            </a:r>
          </a:p>
          <a:p>
            <a:pPr>
              <a:buFont typeface="Arial" pitchFamily="34" charset="0"/>
              <a:buNone/>
            </a:pPr>
            <a:endParaRPr lang="en-GB" baseline="0" dirty="0" smtClean="0"/>
          </a:p>
          <a:p>
            <a:pPr>
              <a:buFont typeface="Arial" pitchFamily="34" charset="0"/>
              <a:buNone/>
            </a:pPr>
            <a:r>
              <a:rPr lang="en-GB" baseline="0" dirty="0" smtClean="0"/>
              <a:t>Kurt </a:t>
            </a:r>
            <a:r>
              <a:rPr lang="en-GB" baseline="0" dirty="0" err="1" smtClean="0"/>
              <a:t>Lewins</a:t>
            </a:r>
            <a:r>
              <a:rPr lang="en-GB" baseline="0" dirty="0" smtClean="0"/>
              <a:t> theory also states that ‘Change will only be effective if the people involved embrace it and help put it into practice’ </a:t>
            </a:r>
          </a:p>
          <a:p>
            <a:pPr>
              <a:buFont typeface="Arial" pitchFamily="34" charset="0"/>
              <a:buNone/>
            </a:pPr>
            <a:endParaRPr lang="en-GB" baseline="0" dirty="0" smtClean="0"/>
          </a:p>
          <a:p>
            <a:pPr>
              <a:buFont typeface="Arial" pitchFamily="34" charset="0"/>
              <a:buNone/>
            </a:pPr>
            <a:r>
              <a:rPr lang="en-GB" baseline="0" dirty="0" smtClean="0"/>
              <a:t>Kurt </a:t>
            </a:r>
            <a:r>
              <a:rPr lang="en-GB" baseline="0" dirty="0" err="1" smtClean="0"/>
              <a:t>Lewins</a:t>
            </a:r>
            <a:r>
              <a:rPr lang="en-GB" baseline="0" dirty="0" smtClean="0"/>
              <a:t> module shows that change involves a move from one static sate via a state of activity to another static sate. (OBSCDC.ORG)</a:t>
            </a:r>
          </a:p>
          <a:p>
            <a:pPr>
              <a:buFont typeface="Arial" pitchFamily="34" charset="0"/>
              <a:buNone/>
            </a:pPr>
            <a:endParaRPr lang="en-GB" baseline="0" dirty="0" smtClean="0"/>
          </a:p>
          <a:p>
            <a:pPr>
              <a:buFont typeface="Arial" pitchFamily="34" charset="0"/>
              <a:buNone/>
            </a:pPr>
            <a:r>
              <a:rPr lang="en-GB" baseline="0" dirty="0" smtClean="0"/>
              <a:t>Beers 6 stages of model of change takes us through the 6 stages:- The role of HR (Kew &amp; </a:t>
            </a:r>
            <a:r>
              <a:rPr lang="en-GB" baseline="0" dirty="0" err="1" smtClean="0"/>
              <a:t>Stredwick</a:t>
            </a:r>
            <a:r>
              <a:rPr lang="en-GB" baseline="0" dirty="0" smtClean="0"/>
              <a:t>, 2016)</a:t>
            </a:r>
          </a:p>
          <a:p>
            <a:pPr>
              <a:buFont typeface="Arial" pitchFamily="34" charset="0"/>
              <a:buNone/>
            </a:pPr>
            <a:endParaRPr lang="en-GB" baseline="0" dirty="0" smtClean="0"/>
          </a:p>
          <a:p>
            <a:pPr>
              <a:buFont typeface="Arial" pitchFamily="34" charset="0"/>
              <a:buChar char="•"/>
            </a:pPr>
            <a:r>
              <a:rPr lang="en-GB" baseline="0" dirty="0" smtClean="0"/>
              <a:t>Mobilises commitment to change through joint analysis of problems. This is where you would identify the need for change.</a:t>
            </a:r>
          </a:p>
          <a:p>
            <a:pPr>
              <a:buFont typeface="Arial" pitchFamily="34" charset="0"/>
              <a:buChar char="•"/>
            </a:pPr>
            <a:r>
              <a:rPr lang="en-GB" baseline="0" dirty="0" smtClean="0"/>
              <a:t>Developing a shared Vision. This is where you would look for the need for change.</a:t>
            </a:r>
          </a:p>
          <a:p>
            <a:pPr>
              <a:buFont typeface="Arial" pitchFamily="34" charset="0"/>
              <a:buChar char="•"/>
            </a:pPr>
            <a:r>
              <a:rPr lang="en-GB" baseline="0" dirty="0" smtClean="0"/>
              <a:t>Foster consensus and commitment to share the vision. This is where you would start to develop and support </a:t>
            </a:r>
            <a:r>
              <a:rPr lang="en-GB" baseline="0" dirty="0" err="1" smtClean="0"/>
              <a:t>owernership</a:t>
            </a:r>
            <a:r>
              <a:rPr lang="en-GB" baseline="0" dirty="0" smtClean="0"/>
              <a:t>.</a:t>
            </a:r>
          </a:p>
          <a:p>
            <a:pPr>
              <a:buFont typeface="Arial" pitchFamily="34" charset="0"/>
              <a:buChar char="•"/>
            </a:pPr>
            <a:r>
              <a:rPr lang="en-GB" baseline="0" dirty="0" smtClean="0"/>
              <a:t>Spread the word about change This is where you would communicate with people and spread the work about change.</a:t>
            </a:r>
          </a:p>
          <a:p>
            <a:pPr>
              <a:buFont typeface="Arial" pitchFamily="34" charset="0"/>
              <a:buChar char="•"/>
            </a:pPr>
            <a:r>
              <a:rPr lang="en-GB" baseline="0" dirty="0" smtClean="0"/>
              <a:t>Institutionalise the change through formal polices. This point explains that you need to put new policies in place, start to reward staff for supporting new challenges. </a:t>
            </a:r>
          </a:p>
          <a:p>
            <a:pPr>
              <a:buFont typeface="Arial" pitchFamily="34" charset="0"/>
              <a:buChar char="•"/>
            </a:pPr>
            <a:r>
              <a:rPr lang="en-GB" baseline="0" dirty="0" smtClean="0"/>
              <a:t>Monitor and adjust as needed. This is where you would make sure that your policies are flexible in case there is any change that needs to be made. </a:t>
            </a:r>
          </a:p>
          <a:p>
            <a:pPr>
              <a:buFont typeface="Arial" pitchFamily="34" charset="0"/>
              <a:buChar char="•"/>
            </a:pPr>
            <a:endParaRPr lang="en-GB" baseline="0" dirty="0" smtClean="0"/>
          </a:p>
          <a:p>
            <a:r>
              <a:rPr lang="en-GB" baseline="0" dirty="0" smtClean="0"/>
              <a:t>Managers need to encourage a change ready culture by thoroughly planning for change, Involve staff members in the planning and implementation of change and be open to discuss any potential issues that my occur. Mangers should also look at other change initiatives and learn from that. The CIPD stress that communication is key when going through a change.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Within HR there can be generalists and specialists HR roles. There can be different delivery options within the organisation such as shared-service centres, HR outsourcing and the use of HR consultants and the Ulrich ‘Three legged stool’ model. </a:t>
            </a:r>
          </a:p>
          <a:p>
            <a:endParaRPr lang="en-GB" dirty="0" smtClean="0"/>
          </a:p>
          <a:p>
            <a:r>
              <a:rPr lang="en-GB" dirty="0" smtClean="0"/>
              <a:t>HR</a:t>
            </a:r>
            <a:r>
              <a:rPr lang="en-GB" baseline="0" dirty="0" smtClean="0"/>
              <a:t> generalists have knowledge and involvement in all areas within HR. Smaller or independent organisations will have generalists as they need to be able deal with every aspect of HR. Larger organisations would tend to have specialist HR advisors. Specialist areas can come under recruitment ,resourcing and talent planning, learning and development, organisational development and employee engagement.</a:t>
            </a:r>
          </a:p>
          <a:p>
            <a:endParaRPr lang="en-GB" baseline="0" dirty="0" smtClean="0"/>
          </a:p>
          <a:p>
            <a:r>
              <a:rPr lang="en-GB" dirty="0" smtClean="0"/>
              <a:t>Some organisations HR department work in shared service centres where other departments like IT or finance</a:t>
            </a:r>
            <a:r>
              <a:rPr lang="en-GB" baseline="0" dirty="0" smtClean="0"/>
              <a:t> </a:t>
            </a:r>
            <a:r>
              <a:rPr lang="en-GB" dirty="0" smtClean="0"/>
              <a:t>are</a:t>
            </a:r>
            <a:r>
              <a:rPr lang="en-GB" baseline="0" dirty="0" smtClean="0"/>
              <a:t> based. This is a good way to provide a service to a very large organisation for example the NHS. There are many benefits to using shared service centres such as avoiding duplication of work, reducing costs, improving the quality delivered to customers and that knowledge can be easily shared between staff. </a:t>
            </a:r>
          </a:p>
          <a:p>
            <a:endParaRPr lang="en-GB" baseline="0" dirty="0" smtClean="0"/>
          </a:p>
          <a:p>
            <a:r>
              <a:rPr lang="en-GB" baseline="0" dirty="0" smtClean="0"/>
              <a:t>David Ulrich proposed a new model for HR service delivery which is known as the ‘three legged stool’ model for HR. </a:t>
            </a:r>
            <a:r>
              <a:rPr lang="en-GB" baseline="0" dirty="0" err="1" smtClean="0"/>
              <a:t>Ulrichs</a:t>
            </a:r>
            <a:r>
              <a:rPr lang="en-GB" baseline="0" dirty="0" smtClean="0"/>
              <a:t> theory is based on three different types of HR professionals who work in different ways.</a:t>
            </a:r>
          </a:p>
          <a:p>
            <a:r>
              <a:rPr lang="en-GB" baseline="0" dirty="0" smtClean="0"/>
              <a:t>HR business partners- Senior HR professionals working closely with business leaders or line managers. HR professionals will influence, steer and implement. </a:t>
            </a:r>
          </a:p>
          <a:p>
            <a:r>
              <a:rPr lang="en-GB" baseline="0" dirty="0" smtClean="0"/>
              <a:t>Centres of excellence- This is usually a small team of HR specialists who develop and deliver innovative HR solutions.</a:t>
            </a:r>
          </a:p>
          <a:p>
            <a:r>
              <a:rPr lang="en-GB" baseline="0" dirty="0" smtClean="0"/>
              <a:t>Shared services centres- These are large units that handle the routine service across the whole business. </a:t>
            </a:r>
          </a:p>
          <a:p>
            <a:endParaRPr lang="en-GB" baseline="0" dirty="0" smtClean="0"/>
          </a:p>
          <a:p>
            <a:r>
              <a:rPr lang="en-GB" baseline="0" dirty="0" smtClean="0"/>
              <a:t>The CIPD (2010) research shows that 30% of large organisations describe there structure to the Ulrich model although not as many small organisations use this model. </a:t>
            </a:r>
            <a:endParaRPr lang="en-GB"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a:t>
            </a:r>
            <a:r>
              <a:rPr lang="en-GB" baseline="0" dirty="0" smtClean="0"/>
              <a:t> HR professionals are focused more on the strategic issues the role of the line manager would be to translate the policies into day to day practice. Line managers are expected to demonstrate the consistency against the overall organisations policy.</a:t>
            </a:r>
          </a:p>
          <a:p>
            <a:r>
              <a:rPr lang="en-GB" baseline="0" dirty="0" smtClean="0"/>
              <a:t>The CIPD state that a line managers typical responsibilities might include the following:-</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day-to-day people management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managing operational costs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providing technical expertise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allocating work and rotas monitoring work and checking quality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dealing with customers/clients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measuring operational performance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developing their people. (CIPD 2016)</a:t>
            </a:r>
          </a:p>
          <a:p>
            <a:pPr>
              <a:buFont typeface="Arial" pitchFamily="34" charset="0"/>
              <a:buChar char="•"/>
            </a:pPr>
            <a:endParaRPr lang="en-GB" baseline="0" dirty="0" smtClean="0"/>
          </a:p>
          <a:p>
            <a:r>
              <a:rPr lang="en-GB" dirty="0" smtClean="0"/>
              <a:t>Over the years the relationship between HR and line managers has</a:t>
            </a:r>
            <a:r>
              <a:rPr lang="en-GB" baseline="0" dirty="0" smtClean="0"/>
              <a:t> changed quite a lot. Changes within HR have meant that jobs such as recruitment and objective setting have moved from HR and are now dealt with by line managers. The CIPD states that some of the effects of outsourcing transactional HR activities has positively effected the responsibility of line managers. Outsourcing works well when managers have the appropriate resources which would enable them to carry  out tasks more effectively.  </a:t>
            </a:r>
            <a:endParaRPr lang="en-GB" dirty="0" smtClean="0"/>
          </a:p>
          <a:p>
            <a:endParaRPr lang="en-GB" dirty="0" smtClean="0"/>
          </a:p>
          <a:p>
            <a:r>
              <a:rPr lang="en-GB" dirty="0" smtClean="0"/>
              <a:t>Line managers can make a massive difference</a:t>
            </a:r>
            <a:r>
              <a:rPr lang="en-GB" baseline="0" dirty="0" smtClean="0"/>
              <a:t> within an organisation when it comes to the following:-</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enabling learning solutions to happen</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 identifying learning needs and embedding learning in the workflow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acting upon advice or guidance from HR and L&amp;D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aseline="0" dirty="0" smtClean="0"/>
              <a:t>controlling the workflow by directing and guiding the work of others. (CIPD 2016)</a:t>
            </a:r>
          </a:p>
          <a:p>
            <a:pPr>
              <a:buFont typeface="Arial" pitchFamily="34" charset="0"/>
              <a:buChar char="•"/>
            </a:pPr>
            <a:endParaRPr lang="en-GB" dirty="0" smtClean="0"/>
          </a:p>
          <a:p>
            <a:r>
              <a:rPr lang="en-GB" dirty="0" smtClean="0"/>
              <a:t>Each employee will have there</a:t>
            </a:r>
            <a:r>
              <a:rPr lang="en-GB" baseline="0" dirty="0" smtClean="0"/>
              <a:t> own line manager within the organisation who is responsible for the wellbeing of the individual. As line managers have day to day contact with the individuals they are most likely to be the employees first point of contact if there is a issue or problem. It is essential that HR managers and line managers work together to manage issue effectively. HR managers need to ensure that line mangers are following the correct policies and procedures. HR managers need to make sure that all line managers know the importance of seeking HR advice when they are unsure of how to deal with a difficult issue.</a:t>
            </a:r>
          </a:p>
          <a:p>
            <a:endParaRPr lang="en-GB" baseline="0" dirty="0" smtClean="0"/>
          </a:p>
          <a:p>
            <a:r>
              <a:rPr lang="en-GB" baseline="0" dirty="0" smtClean="0"/>
              <a:t>Another reason for HR partnership with line managers is that if the operational related activities can be dealt with by line mangers, HR professionals can spend more time on strategic issues within the organisation.</a:t>
            </a:r>
          </a:p>
          <a:p>
            <a:endParaRPr lang="en-GB" baseline="0" dirty="0" smtClean="0"/>
          </a:p>
          <a:p>
            <a:r>
              <a:rPr lang="en-GB" baseline="0" dirty="0" smtClean="0"/>
              <a:t>The CIPD states that in CIPD surveys research has found that HR related tasks can be divided between HR managers and line mangers. The CIPD have found that there are some trends between HR managers and line managers. The responsibility for employees pay, staff benefits, employee relations, training and development and implementing change are tasks done by HR professionals and managers. Responsibility for recruitment and work organisation are tasks done by line managers. </a:t>
            </a:r>
          </a:p>
          <a:p>
            <a:endParaRPr lang="en-GB"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The CIPD state that all its members must follow</a:t>
            </a:r>
            <a:r>
              <a:rPr lang="en-GB" baseline="0" dirty="0" smtClean="0"/>
              <a:t> their ethical code of conduct. The CIPD designed the code around the core aims of the CIPD. ‘ To drive sustained organisation performance through HR, shaping, thinking, leading practice and building HR capability’ (CIPD 2012)</a:t>
            </a:r>
          </a:p>
          <a:p>
            <a:endParaRPr lang="en-GB" baseline="0" dirty="0" smtClean="0"/>
          </a:p>
          <a:p>
            <a:r>
              <a:rPr lang="en-GB" baseline="0" dirty="0" err="1" smtClean="0"/>
              <a:t>Kaptein</a:t>
            </a:r>
            <a:r>
              <a:rPr lang="en-GB" baseline="0" dirty="0" smtClean="0"/>
              <a:t> and </a:t>
            </a:r>
            <a:r>
              <a:rPr lang="en-GB" baseline="0" dirty="0" err="1" smtClean="0"/>
              <a:t>Wempe</a:t>
            </a:r>
            <a:r>
              <a:rPr lang="en-GB" baseline="0" dirty="0" smtClean="0"/>
              <a:t> (2002) state that ‘organisations are responsible for their decisions’</a:t>
            </a:r>
          </a:p>
          <a:p>
            <a:endParaRPr lang="en-GB" baseline="0" dirty="0" smtClean="0"/>
          </a:p>
          <a:p>
            <a:r>
              <a:rPr lang="en-GB" baseline="0" dirty="0" smtClean="0"/>
              <a:t>The CIPD values state that ‘recruiting people who reflect our values is essential to delivering our strategy.  Every person we employ is a champion and role model for better work and working lives’</a:t>
            </a:r>
          </a:p>
          <a:p>
            <a:endParaRPr lang="en-GB" baseline="0" dirty="0" smtClean="0"/>
          </a:p>
          <a:p>
            <a:r>
              <a:rPr lang="en-GB" baseline="0" dirty="0" err="1" smtClean="0"/>
              <a:t>Chryssides</a:t>
            </a:r>
            <a:r>
              <a:rPr lang="en-GB" baseline="0" dirty="0" smtClean="0"/>
              <a:t> and </a:t>
            </a:r>
            <a:r>
              <a:rPr lang="en-GB" baseline="0" dirty="0" err="1" smtClean="0"/>
              <a:t>Kaler</a:t>
            </a:r>
            <a:r>
              <a:rPr lang="en-GB" baseline="0" dirty="0" smtClean="0"/>
              <a:t> (1993) state that there are two aspects of business ethics:-</a:t>
            </a:r>
          </a:p>
          <a:p>
            <a:pPr>
              <a:buFont typeface="Arial" pitchFamily="34" charset="0"/>
              <a:buChar char="•"/>
            </a:pPr>
            <a:endParaRPr lang="en-GB" baseline="0" dirty="0" smtClean="0"/>
          </a:p>
          <a:p>
            <a:pPr>
              <a:buFont typeface="Arial" pitchFamily="34" charset="0"/>
              <a:buChar char="•"/>
            </a:pPr>
            <a:r>
              <a:rPr lang="en-GB" baseline="0" dirty="0" smtClean="0"/>
              <a:t>Specific situations in which ethical controversy arise</a:t>
            </a:r>
          </a:p>
          <a:p>
            <a:pPr>
              <a:buFont typeface="Arial" pitchFamily="34" charset="0"/>
              <a:buChar char="•"/>
            </a:pPr>
            <a:r>
              <a:rPr lang="en-GB" baseline="0" dirty="0" smtClean="0"/>
              <a:t>The principals of behaviour by which it is appropriate to abide</a:t>
            </a:r>
          </a:p>
          <a:p>
            <a:pPr>
              <a:buFont typeface="Arial" pitchFamily="34" charset="0"/>
              <a:buNone/>
            </a:pPr>
            <a:r>
              <a:rPr lang="en-GB" baseline="0" dirty="0" smtClean="0"/>
              <a:t> Some of the principals include- ethics of employment which can include peoples pay, unions, workers rights, equal opportunities and non discrimination. </a:t>
            </a:r>
          </a:p>
          <a:p>
            <a:pPr>
              <a:buFont typeface="Arial" pitchFamily="34" charset="0"/>
              <a:buNone/>
            </a:pPr>
            <a:endParaRPr lang="en-GB" baseline="0" dirty="0" smtClean="0"/>
          </a:p>
          <a:p>
            <a:pPr>
              <a:buFont typeface="Arial" pitchFamily="34" charset="0"/>
              <a:buNone/>
            </a:pPr>
            <a:r>
              <a:rPr lang="en-GB" baseline="0" dirty="0" err="1" smtClean="0"/>
              <a:t>Winstanley</a:t>
            </a:r>
            <a:r>
              <a:rPr lang="en-GB" baseline="0" dirty="0" smtClean="0"/>
              <a:t> et al (1996) identified the following frame work to analyse Human resource management:-</a:t>
            </a:r>
          </a:p>
          <a:p>
            <a:pPr>
              <a:buFont typeface="Arial" pitchFamily="34" charset="0"/>
              <a:buNone/>
            </a:pPr>
            <a:endParaRPr lang="en-GB" baseline="0" dirty="0" smtClean="0"/>
          </a:p>
          <a:p>
            <a:pPr>
              <a:buFont typeface="Arial" pitchFamily="34" charset="0"/>
              <a:buChar char="•"/>
            </a:pPr>
            <a:r>
              <a:rPr lang="en-GB" baseline="0" dirty="0" smtClean="0"/>
              <a:t>Basic human, civil and employment rights- this can be rights as in going to the toilet.</a:t>
            </a:r>
          </a:p>
          <a:p>
            <a:pPr>
              <a:buFont typeface="Arial" pitchFamily="34" charset="0"/>
              <a:buChar char="•"/>
            </a:pPr>
            <a:r>
              <a:rPr lang="en-GB" baseline="0" dirty="0" smtClean="0"/>
              <a:t>Social and organisational justice- This would be making sure that there is a certain level of fairness with in the organisation.</a:t>
            </a:r>
          </a:p>
          <a:p>
            <a:pPr>
              <a:buFont typeface="Arial" pitchFamily="34" charset="0"/>
              <a:buChar char="•"/>
            </a:pPr>
            <a:r>
              <a:rPr lang="en-GB" baseline="0" dirty="0" smtClean="0"/>
              <a:t>Universalism- Treating individual as people and not just as a person there to do a job.</a:t>
            </a:r>
          </a:p>
          <a:p>
            <a:pPr>
              <a:buFont typeface="Arial" pitchFamily="34" charset="0"/>
              <a:buChar char="•"/>
            </a:pPr>
            <a:r>
              <a:rPr lang="en-GB" baseline="0" dirty="0" smtClean="0"/>
              <a:t>Community of purpose- Seeing the employee as more than just an employee.</a:t>
            </a:r>
          </a:p>
          <a:p>
            <a:pPr>
              <a:buFont typeface="Arial" pitchFamily="34" charset="0"/>
              <a:buNone/>
            </a:pPr>
            <a:endParaRPr lang="en-GB" baseline="0" dirty="0" smtClean="0"/>
          </a:p>
          <a:p>
            <a:pPr>
              <a:buFont typeface="Arial" pitchFamily="34" charset="0"/>
              <a:buNone/>
            </a:pPr>
            <a:r>
              <a:rPr lang="en-GB" baseline="0" dirty="0" smtClean="0"/>
              <a:t>The CIPD states that there are four major parts to business ethics:-</a:t>
            </a:r>
          </a:p>
          <a:p>
            <a:pPr>
              <a:buFont typeface="Arial" pitchFamily="34" charset="0"/>
              <a:buChar char="•"/>
            </a:pPr>
            <a:r>
              <a:rPr lang="en-GB" baseline="0" dirty="0" smtClean="0"/>
              <a:t>Professional competence and behaviour </a:t>
            </a:r>
          </a:p>
          <a:p>
            <a:pPr>
              <a:buFont typeface="Arial" pitchFamily="34" charset="0"/>
              <a:buChar char="•"/>
            </a:pPr>
            <a:r>
              <a:rPr lang="en-GB" baseline="0" dirty="0" smtClean="0"/>
              <a:t>Ethical standards and integrity </a:t>
            </a:r>
          </a:p>
          <a:p>
            <a:pPr>
              <a:buFont typeface="Arial" pitchFamily="34" charset="0"/>
              <a:buChar char="•"/>
            </a:pPr>
            <a:r>
              <a:rPr lang="en-GB" baseline="0" dirty="0" smtClean="0"/>
              <a:t>Representative of the professional </a:t>
            </a:r>
          </a:p>
          <a:p>
            <a:pPr>
              <a:buFont typeface="Arial" pitchFamily="34" charset="0"/>
              <a:buChar char="•"/>
            </a:pPr>
            <a:r>
              <a:rPr lang="en-GB" baseline="0" dirty="0" smtClean="0"/>
              <a:t>Stewardship </a:t>
            </a:r>
          </a:p>
          <a:p>
            <a:pPr>
              <a:buFont typeface="Arial" pitchFamily="34" charset="0"/>
              <a:buNone/>
            </a:pPr>
            <a:r>
              <a:rPr lang="en-GB" baseline="0" dirty="0" smtClean="0"/>
              <a:t>The CIPD states that all members must become familiar with all of the codes. (CIPD 2017)</a:t>
            </a:r>
          </a:p>
          <a:p>
            <a:pPr>
              <a:buFont typeface="Arial" pitchFamily="34" charset="0"/>
              <a:buNone/>
            </a:pPr>
            <a:endParaRPr lang="en-GB" baseline="0" dirty="0" smtClean="0"/>
          </a:p>
          <a:p>
            <a:pPr>
              <a:buFont typeface="Arial" pitchFamily="34" charset="0"/>
              <a:buNone/>
            </a:pPr>
            <a:r>
              <a:rPr lang="en-GB" baseline="0" dirty="0" smtClean="0"/>
              <a:t>A good example of unethical behaviour would be a manger promising an extra day off for completing a project by a certain deadline. The task gets completed on time and the manager is reminded about the extra day off. The manager can not remember offering an extra day off. This would cause lots of future disruption and unwillingness to help with any future work. An example of good ethical behaviour would be if a member of staff had a disability a good ethical manager should make sure that the disabled member off staff is treated exactly the same as any other member of staff regardless of there disability. The manger should show them the same amount of integrity and dignity as they would show any other member of staff. </a:t>
            </a:r>
          </a:p>
          <a:p>
            <a:pPr>
              <a:buFont typeface="Arial" pitchFamily="34" charset="0"/>
              <a:buNone/>
            </a:pPr>
            <a:endParaRPr lang="en-GB" baseline="0" dirty="0" smtClean="0"/>
          </a:p>
          <a:p>
            <a:pPr>
              <a:buFont typeface="Arial" pitchFamily="34" charset="0"/>
              <a:buNone/>
            </a:pPr>
            <a:r>
              <a:rPr lang="en-GB" baseline="0" dirty="0" smtClean="0"/>
              <a:t>HR Professionals need to ensure that all members of staff within the organisation are all treated fairly and all with the same amount of respect. </a:t>
            </a:r>
          </a:p>
          <a:p>
            <a:pPr>
              <a:buFont typeface="Arial" pitchFamily="34" charset="0"/>
              <a:buNone/>
            </a:pPr>
            <a:endParaRPr lang="en-GB" dirty="0" smtClean="0"/>
          </a:p>
          <a:p>
            <a:pPr>
              <a:buFont typeface="Arial" pitchFamily="34" charset="0"/>
              <a:buNone/>
            </a:pPr>
            <a:r>
              <a:rPr lang="en-GB" dirty="0" smtClean="0"/>
              <a:t>The CIPD believe that ‘work can</a:t>
            </a:r>
            <a:r>
              <a:rPr lang="en-GB" baseline="0" dirty="0" smtClean="0"/>
              <a:t> and should be a force for good, for everyone involved in the world of work’</a:t>
            </a:r>
          </a:p>
          <a:p>
            <a:pPr>
              <a:buFont typeface="Arial" pitchFamily="34" charset="0"/>
              <a:buNone/>
            </a:pPr>
            <a:r>
              <a:rPr lang="en-GB" baseline="0" dirty="0" smtClean="0"/>
              <a:t>‘Ethical cultures are vital in helping organisations shift the focus from short term profits to long term sustainability’(CIPD 2018)</a:t>
            </a:r>
          </a:p>
          <a:p>
            <a:pPr>
              <a:buFont typeface="Arial" pitchFamily="34" charset="0"/>
              <a:buNone/>
            </a:pPr>
            <a:endParaRPr lang="en-GB" baseline="0" dirty="0" smtClean="0"/>
          </a:p>
          <a:p>
            <a:pPr>
              <a:buFont typeface="Arial" pitchFamily="34" charset="0"/>
              <a:buNone/>
            </a:pPr>
            <a:r>
              <a:rPr lang="en-GB" baseline="0" dirty="0" smtClean="0"/>
              <a:t>Ethical practice  includes fairness, honesty, openness and integrity. Ethical practice is extremely important as organisations should ‘do the right thing’ because it is the right thing to do. Serious risk can occur when an organisations culture is at odds with its ethical values. This can be harmful to the organisations credibility. (CIPD 2018)</a:t>
            </a:r>
          </a:p>
          <a:p>
            <a:pPr>
              <a:buFont typeface="Arial" pitchFamily="34" charset="0"/>
              <a:buNone/>
            </a:pPr>
            <a:r>
              <a:rPr lang="en-GB" baseline="0" dirty="0" smtClean="0"/>
              <a:t>Its very important for any organisation to live and breath its ethical values. The organisation should regularly review</a:t>
            </a:r>
          </a:p>
          <a:p>
            <a:pPr>
              <a:buFont typeface="Arial" pitchFamily="34" charset="0"/>
              <a:buNone/>
            </a:pPr>
            <a:r>
              <a:rPr lang="en-GB" baseline="0" dirty="0" smtClean="0"/>
              <a:t>Its values to make sure everyone is still abiding by them. As a HR professional the department have a responsibility to implant the ethical values into everyday work and make sure that it is reflected across the organisation.</a:t>
            </a:r>
          </a:p>
          <a:p>
            <a:pPr>
              <a:buFont typeface="Arial" pitchFamily="34" charset="0"/>
              <a:buNone/>
            </a:pPr>
            <a:endParaRPr lang="en-GB" baseline="0" dirty="0" smtClean="0"/>
          </a:p>
          <a:p>
            <a:pPr>
              <a:buFont typeface="Arial" pitchFamily="34" charset="0"/>
              <a:buNone/>
            </a:pPr>
            <a:endParaRPr lang="en-GB" dirty="0" smtClean="0"/>
          </a:p>
          <a:p>
            <a:pPr>
              <a:buFont typeface="Arial" pitchFamily="34" charset="0"/>
              <a:buNone/>
            </a:pPr>
            <a:endParaRPr lang="en-GB" sz="900"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Taylor</a:t>
            </a:r>
            <a:r>
              <a:rPr lang="en-GB" baseline="0" dirty="0" smtClean="0"/>
              <a:t> and Woodhams (2016) talk about how HR evaluation is focused on the efficiency and effectiveness of the range of practices operated by the function. A range of techniques are available for evaluating individual HR activities. Taylor and Woodhams (2016) talk about the most commonly used evaluation tools which are:-</a:t>
            </a:r>
          </a:p>
          <a:p>
            <a:endParaRPr lang="en-GB" baseline="0" dirty="0" smtClean="0"/>
          </a:p>
          <a:p>
            <a:pPr>
              <a:buFont typeface="Arial" pitchFamily="34" charset="0"/>
              <a:buChar char="•"/>
            </a:pPr>
            <a:r>
              <a:rPr lang="en-GB" baseline="0" dirty="0" smtClean="0"/>
              <a:t>HR statistics-  Is any statistics that relate to HR issues for example recruitment spend, sickness absence figures, staff turnover levels and the number of disciplinary and grievance stats. These statistics can be very useful to HR teams in terms of benchmarking. HR can use these figures to benchmark one department to another within the organisation. </a:t>
            </a:r>
          </a:p>
          <a:p>
            <a:pPr>
              <a:buFont typeface="Arial" pitchFamily="34" charset="0"/>
              <a:buChar char="•"/>
            </a:pPr>
            <a:r>
              <a:rPr lang="en-GB" baseline="0" dirty="0" smtClean="0"/>
              <a:t>Key performance indicators- These would identify the aspects of HR performance which are critical for the achievement of business objectives. KPIS often include a target for each activity and then performance can be measured against these.</a:t>
            </a:r>
          </a:p>
          <a:p>
            <a:pPr>
              <a:buFont typeface="Arial" pitchFamily="34" charset="0"/>
              <a:buChar char="•"/>
            </a:pPr>
            <a:r>
              <a:rPr lang="en-GB" baseline="0" dirty="0" smtClean="0"/>
              <a:t>Balanced scorecards- Is a document that lists an agreed set of performance measures showing how each measure relates to  each other. </a:t>
            </a:r>
          </a:p>
          <a:p>
            <a:pPr>
              <a:buFont typeface="Arial" pitchFamily="34" charset="0"/>
              <a:buNone/>
            </a:pPr>
            <a:endParaRPr lang="en-GB" baseline="0" dirty="0" smtClean="0"/>
          </a:p>
          <a:p>
            <a:pPr>
              <a:buFont typeface="Arial" pitchFamily="34" charset="0"/>
              <a:buNone/>
            </a:pPr>
            <a:r>
              <a:rPr lang="en-GB" baseline="0" dirty="0" smtClean="0"/>
              <a:t>Another way that HR can be evaluated is how the HR department are seen to be dealing with the needs of the customers. In order for HR to be effective the HR team need to consider who their customers are. This can be done by conducting a stakeholder analysis. This is where HR would identify the departments that require a service from the department.</a:t>
            </a:r>
          </a:p>
          <a:p>
            <a:pPr>
              <a:buFont typeface="Arial" pitchFamily="34" charset="0"/>
              <a:buNone/>
            </a:pPr>
            <a:endParaRPr lang="en-GB" baseline="0" dirty="0" smtClean="0"/>
          </a:p>
          <a:p>
            <a:pPr>
              <a:buFont typeface="Arial" pitchFamily="34" charset="0"/>
              <a:buNone/>
            </a:pPr>
            <a:r>
              <a:rPr lang="en-GB" baseline="0" dirty="0" smtClean="0"/>
              <a:t>HR can also contribute to the organisation by providing the organisation with  different types of data that has been collected through HR systems, HR can look at data such as payroll and sickness absence and performance data. This data  allows HR and managers an insight into there workforce. </a:t>
            </a:r>
          </a:p>
          <a:p>
            <a:pPr>
              <a:buFont typeface="Arial" pitchFamily="34" charset="0"/>
              <a:buNone/>
            </a:pPr>
            <a:endParaRPr lang="en-GB" baseline="0" dirty="0" smtClean="0"/>
          </a:p>
          <a:p>
            <a:pPr>
              <a:buFont typeface="Arial" pitchFamily="34" charset="0"/>
              <a:buNone/>
            </a:pPr>
            <a:r>
              <a:rPr lang="en-GB" baseline="0" dirty="0" smtClean="0"/>
              <a:t>The CIPD believe that HR analytics is a positive thing within organisations as it allows the organisation to understand the important aspects of their workforce. Organisations which follow good practice should have up to date clear data which is of high quality. HR analytics allows HR and major stakeholders to measure and report key workforce concepts like performance and staff well being. This allows for more effective evidence based decisions to be made. HR analytics are important as HR teams can evaluate and improve the organisations performance. HR analytics can also enhance employee moral, drive business and improve staff retention.       </a:t>
            </a:r>
            <a:endParaRPr lang="en-GB" dirty="0" smtClean="0"/>
          </a:p>
          <a:p>
            <a:endParaRPr lang="en-GB" dirty="0" smtClean="0"/>
          </a:p>
          <a:p>
            <a:r>
              <a:rPr lang="en-GB" dirty="0" smtClean="0"/>
              <a:t>Taylor</a:t>
            </a:r>
            <a:r>
              <a:rPr lang="en-GB" baseline="0" dirty="0" smtClean="0"/>
              <a:t> and Woodhams state that over the past few years there has been a lot of interest in HR performance links . The research has looked at the relationship between HR policies and practices. The findings of the research has been positive and that organisations who combine HR policies and practices usually perform well. Taylor &amp; Woodhams (2016)</a:t>
            </a:r>
          </a:p>
          <a:p>
            <a:endParaRPr lang="en-GB" baseline="0" dirty="0" smtClean="0"/>
          </a:p>
          <a:p>
            <a:r>
              <a:rPr lang="en-GB" baseline="0" dirty="0" smtClean="0"/>
              <a:t>Kew and </a:t>
            </a:r>
            <a:r>
              <a:rPr lang="en-GB" baseline="0" dirty="0" err="1" smtClean="0"/>
              <a:t>Stredwick</a:t>
            </a:r>
            <a:r>
              <a:rPr lang="en-GB" baseline="0" dirty="0" smtClean="0"/>
              <a:t> (2010) highlight ten ‘best practices’ which link to high levels of employee commitment:-</a:t>
            </a:r>
          </a:p>
          <a:p>
            <a:endParaRPr lang="en-GB" baseline="0" dirty="0" smtClean="0"/>
          </a:p>
          <a:p>
            <a:pPr>
              <a:buFont typeface="Arial" pitchFamily="34" charset="0"/>
              <a:buChar char="•"/>
            </a:pPr>
            <a:r>
              <a:rPr lang="en-GB" baseline="0" dirty="0" smtClean="0"/>
              <a:t>Flexibility/ team working- Employees who are willing to undertake a range of tasks in order to meet the customers requirements</a:t>
            </a:r>
          </a:p>
          <a:p>
            <a:pPr>
              <a:buFont typeface="Arial" pitchFamily="34" charset="0"/>
              <a:buChar char="•"/>
            </a:pPr>
            <a:r>
              <a:rPr lang="en-GB" dirty="0" smtClean="0"/>
              <a:t>Employee</a:t>
            </a:r>
            <a:r>
              <a:rPr lang="en-GB" baseline="0" dirty="0" smtClean="0"/>
              <a:t> involvement</a:t>
            </a:r>
          </a:p>
          <a:p>
            <a:pPr>
              <a:buFont typeface="Arial" pitchFamily="34" charset="0"/>
              <a:buChar char="•"/>
            </a:pPr>
            <a:r>
              <a:rPr lang="en-GB" baseline="0" dirty="0" smtClean="0"/>
              <a:t>Employee Voice </a:t>
            </a:r>
          </a:p>
          <a:p>
            <a:pPr>
              <a:buFont typeface="Arial" pitchFamily="34" charset="0"/>
              <a:buChar char="•"/>
            </a:pPr>
            <a:r>
              <a:rPr lang="en-GB" baseline="0" dirty="0" smtClean="0"/>
              <a:t>Performance related rewards </a:t>
            </a:r>
          </a:p>
          <a:p>
            <a:pPr>
              <a:buFont typeface="Arial" pitchFamily="34" charset="0"/>
              <a:buChar char="•"/>
            </a:pPr>
            <a:r>
              <a:rPr lang="en-GB" baseline="0" dirty="0" smtClean="0"/>
              <a:t>Employee ownership </a:t>
            </a:r>
          </a:p>
          <a:p>
            <a:pPr>
              <a:buFont typeface="Arial" pitchFamily="34" charset="0"/>
              <a:buChar char="•"/>
            </a:pPr>
            <a:r>
              <a:rPr lang="en-GB" baseline="0" dirty="0" smtClean="0"/>
              <a:t> Sophisticated selection </a:t>
            </a:r>
          </a:p>
          <a:p>
            <a:pPr>
              <a:buFont typeface="Arial" pitchFamily="34" charset="0"/>
              <a:buChar char="•"/>
            </a:pPr>
            <a:r>
              <a:rPr lang="en-GB" baseline="0" dirty="0" smtClean="0"/>
              <a:t>Internal promotion- showing employees that there are opportunities for progression </a:t>
            </a:r>
          </a:p>
          <a:p>
            <a:pPr>
              <a:buFont typeface="Arial" pitchFamily="34" charset="0"/>
              <a:buChar char="•"/>
            </a:pPr>
            <a:r>
              <a:rPr lang="en-GB" baseline="0" dirty="0" smtClean="0"/>
              <a:t>Employment security </a:t>
            </a:r>
          </a:p>
          <a:p>
            <a:pPr>
              <a:buFont typeface="Arial" pitchFamily="34" charset="0"/>
              <a:buChar char="•"/>
            </a:pPr>
            <a:r>
              <a:rPr lang="en-GB" baseline="0" dirty="0" smtClean="0"/>
              <a:t>Commitment to learning </a:t>
            </a:r>
          </a:p>
          <a:p>
            <a:pPr>
              <a:buFont typeface="Arial" pitchFamily="34" charset="0"/>
              <a:buChar char="•"/>
            </a:pPr>
            <a:r>
              <a:rPr lang="en-GB" baseline="0" dirty="0" smtClean="0"/>
              <a:t>Developing a culture that aims to remove unnecessary status difference</a:t>
            </a:r>
          </a:p>
          <a:p>
            <a:pPr>
              <a:buFont typeface="Arial" pitchFamily="34" charset="0"/>
              <a:buChar char="•"/>
            </a:pPr>
            <a:endParaRPr lang="en-GB" baseline="0" dirty="0" smtClean="0"/>
          </a:p>
          <a:p>
            <a:pPr>
              <a:buFont typeface="Arial" pitchFamily="34" charset="0"/>
              <a:buNone/>
            </a:pPr>
            <a:r>
              <a:rPr lang="en-GB" baseline="0" dirty="0" smtClean="0"/>
              <a:t>According to Taylor and Woodhams (2016) theories such as ‘best practice’ need to be considered. ‘Best practice suggests that there is a set of HR practices that will create high performance in organisations. Hr Practices should be aimed at improving the commitment of workers. John Purcell conducted research into ‘the best practice’. John Purcell's research looks at the ‘Bath model of people and performance’ and its ability to motivate and create opportunity. John Purcell believes that there must be an opportunity got employees to engage within there specific jobs. </a:t>
            </a:r>
          </a:p>
          <a:p>
            <a:pPr>
              <a:buFont typeface="Arial" pitchFamily="34" charset="0"/>
              <a:buNone/>
            </a:pPr>
            <a:endParaRPr lang="en-GB" baseline="0" dirty="0" smtClean="0"/>
          </a:p>
          <a:p>
            <a:pPr>
              <a:buFont typeface="Arial" pitchFamily="34" charset="0"/>
              <a:buNone/>
            </a:pPr>
            <a:r>
              <a:rPr lang="en-GB" baseline="0" dirty="0" smtClean="0"/>
              <a:t>Another theory talked about by Taylor and Woodhams (2016) is the ‘best fit approach’. This theory looks at how there is not just one model of HR  and that people should seek a specific mix of HR practices. </a:t>
            </a:r>
          </a:p>
          <a:p>
            <a:pPr>
              <a:buFont typeface="Arial" pitchFamily="34" charset="0"/>
              <a:buChar char="•"/>
            </a:pPr>
            <a:endParaRPr lang="en-GB" dirty="0" smtClean="0"/>
          </a:p>
          <a:p>
            <a:r>
              <a:rPr lang="en-GB" dirty="0" smtClean="0"/>
              <a:t>HR</a:t>
            </a:r>
            <a:r>
              <a:rPr lang="en-GB" baseline="0" dirty="0" smtClean="0"/>
              <a:t> functions need to be able to demonstrate that they add value. HR evaluation focuses on efficiency and effectiveness. Taylor and Woodhams (2016) talk about the most commonly used evaluation tools that are used in HR:-</a:t>
            </a:r>
          </a:p>
          <a:p>
            <a:endParaRPr lang="en-GB" baseline="0" dirty="0" smtClean="0"/>
          </a:p>
          <a:p>
            <a:pPr>
              <a:buFont typeface="Arial" pitchFamily="34" charset="0"/>
              <a:buChar char="•"/>
            </a:pPr>
            <a:r>
              <a:rPr lang="en-GB" baseline="0" dirty="0" smtClean="0"/>
              <a:t>HR Statistics- This includes anything to do with numbers such as recruitment spend, number of live job applications, disciplinary statistics or staff turn over levels. HR statistics are important as they can be used to benchmark, last years statists can be compared to this years. </a:t>
            </a:r>
          </a:p>
          <a:p>
            <a:pPr>
              <a:buFont typeface="Arial" pitchFamily="34" charset="0"/>
              <a:buChar char="•"/>
            </a:pPr>
            <a:endParaRPr lang="en-GB" baseline="0" dirty="0" smtClean="0"/>
          </a:p>
          <a:p>
            <a:pPr>
              <a:buFont typeface="Arial" pitchFamily="34" charset="0"/>
              <a:buChar char="•"/>
            </a:pPr>
            <a:r>
              <a:rPr lang="en-GB" baseline="0" dirty="0" smtClean="0"/>
              <a:t>Key performance Indicators- Key performance Indicators need to be specific, measureable and achievable. Key performance indicators are a good way of identifying different aspects of HR.</a:t>
            </a:r>
          </a:p>
          <a:p>
            <a:pPr>
              <a:buFont typeface="Arial" pitchFamily="34" charset="0"/>
              <a:buChar char="•"/>
            </a:pPr>
            <a:endParaRPr lang="en-GB" baseline="0" dirty="0" smtClean="0"/>
          </a:p>
          <a:p>
            <a:pPr>
              <a:buFont typeface="Arial" pitchFamily="34" charset="0"/>
              <a:buChar char="•"/>
            </a:pPr>
            <a:r>
              <a:rPr lang="en-GB" baseline="0" dirty="0" smtClean="0"/>
              <a:t>Balanced Scorecards- Balanced scorecards are a listed documents that has agreed goals/ objectives on.</a:t>
            </a:r>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smtClean="0"/>
          </a:p>
          <a:p>
            <a:r>
              <a:rPr lang="en-GB" dirty="0" smtClean="0"/>
              <a:t>Cross Sectional Designs</a:t>
            </a:r>
          </a:p>
          <a:p>
            <a:r>
              <a:rPr lang="en-GB" dirty="0" smtClean="0"/>
              <a:t>The Cross sectional design involves</a:t>
            </a:r>
            <a:r>
              <a:rPr lang="en-GB" baseline="0" dirty="0" smtClean="0"/>
              <a:t> the collection of data in a standardised form from groups or individuals. The data can be gathered by completing a surveys or undertaking interviews. Cross sectional research can be useful when researchers are looking to undercover patterns or make a comparison. Cross sectional research is cheap to do and you can gather a lot of information. A good example of cross sectional design can be a HR professional handing out questionnaires covering a topic like employee engagement to employees within the organisation. (Taylor &amp; </a:t>
            </a:r>
            <a:r>
              <a:rPr lang="en-GB" baseline="0" dirty="0" err="1" smtClean="0"/>
              <a:t>woodhams</a:t>
            </a:r>
            <a:r>
              <a:rPr lang="en-GB" baseline="0" dirty="0" smtClean="0"/>
              <a:t>, 2</a:t>
            </a:r>
            <a:r>
              <a:rPr lang="en-GB" baseline="30000" dirty="0" smtClean="0"/>
              <a:t>nd</a:t>
            </a:r>
            <a:r>
              <a:rPr lang="en-GB" baseline="0" dirty="0" smtClean="0"/>
              <a:t> edition)</a:t>
            </a:r>
          </a:p>
          <a:p>
            <a:endParaRPr lang="en-GB" baseline="0" dirty="0" smtClean="0"/>
          </a:p>
          <a:p>
            <a:r>
              <a:rPr lang="en-GB" baseline="0" dirty="0" smtClean="0"/>
              <a:t>Case Study Design</a:t>
            </a:r>
          </a:p>
          <a:p>
            <a:r>
              <a:rPr lang="en-GB" baseline="0" dirty="0" smtClean="0"/>
              <a:t>The case study design by Anderson (2013) involves a detailed investigation into a situation which may involve small or large groups. The case study design is useful when the issue being looked at is very difficult. HR professionals could use the case study design when looking at an organisations culture in more depth. The data would be very detailed but would help HR professionals understand the organisation on a different level. The advantages of the case study design are that it focuses on a specific area/issue. The case study design can provide a large amount of qualitative data however it can be difficult to analyse.  </a:t>
            </a:r>
          </a:p>
          <a:p>
            <a:endParaRPr lang="en-GB" baseline="0" dirty="0" smtClean="0"/>
          </a:p>
          <a:p>
            <a:r>
              <a:rPr lang="en-GB" baseline="0" dirty="0" err="1" smtClean="0"/>
              <a:t>Collings</a:t>
            </a:r>
            <a:r>
              <a:rPr lang="en-GB" baseline="0" dirty="0" smtClean="0"/>
              <a:t> et al (2010) examined the links between HRM and three separate performance outcomes in the study of 340 firms in Turkey </a:t>
            </a:r>
            <a:r>
              <a:rPr lang="en-GB" baseline="0" dirty="0" err="1" smtClean="0"/>
              <a:t>Collings</a:t>
            </a:r>
            <a:r>
              <a:rPr lang="en-GB" baseline="0" dirty="0" smtClean="0"/>
              <a:t> et al sent request to CEOS of the companies however only 40% of the CEOS responded the rest of the results came from HR Managers  The sample </a:t>
            </a:r>
            <a:r>
              <a:rPr lang="en-GB" baseline="0" dirty="0" err="1" smtClean="0"/>
              <a:t>Collings</a:t>
            </a:r>
            <a:r>
              <a:rPr lang="en-GB" baseline="0" dirty="0" smtClean="0"/>
              <a:t> et al sent out were to a wide range of organisations all who employ more that 50 members of staff. HRM was measured using training appraisals, communication and merit based promotion, unlike other studies </a:t>
            </a:r>
            <a:r>
              <a:rPr lang="en-GB" baseline="0" dirty="0" err="1" smtClean="0"/>
              <a:t>Collings</a:t>
            </a:r>
            <a:r>
              <a:rPr lang="en-GB" baseline="0" dirty="0" smtClean="0"/>
              <a:t> et al also measured external fit between strategy and HRM. When sending out the sample </a:t>
            </a:r>
            <a:r>
              <a:rPr lang="en-GB" baseline="0" dirty="0" err="1" smtClean="0"/>
              <a:t>Collings</a:t>
            </a:r>
            <a:r>
              <a:rPr lang="en-GB" baseline="0" dirty="0" smtClean="0"/>
              <a:t> et al looked at the size of the firm, the age groups and the industry. Measures were put in place to look at the three outcomes and to see what the employees skills abilities and motivations are. </a:t>
            </a:r>
          </a:p>
          <a:p>
            <a:r>
              <a:rPr lang="en-GB" baseline="0" dirty="0" smtClean="0"/>
              <a:t>The studies showed that there were statistically significant relationships with all three of the outcome measures. Two outcomes were relating to employee outcomes. The study showed that there was a strong link between external fit and all of the three outcomes measured which concludes that ‘where organisations made an explicit effort to align business and HRM strategies, involved in the HRM department in the strategic planning process and viewed by HR Managers as partners in the management of the business this has a positive and significant impact on all three outcomes’ The study also suggests that the Turkish culture context and institutional features can make it difficult for HR practices to be applied (</a:t>
            </a:r>
            <a:r>
              <a:rPr lang="en-GB" baseline="0" dirty="0" err="1" smtClean="0"/>
              <a:t>Sayim</a:t>
            </a:r>
            <a:r>
              <a:rPr lang="en-GB" baseline="0" dirty="0" smtClean="0"/>
              <a:t> 2011)</a:t>
            </a:r>
          </a:p>
          <a:p>
            <a:endParaRPr lang="en-GB" baseline="0" dirty="0" smtClean="0"/>
          </a:p>
          <a:p>
            <a:endParaRPr lang="en-GB" baseline="0" dirty="0" smtClean="0"/>
          </a:p>
          <a:p>
            <a:r>
              <a:rPr lang="en-GB" baseline="0" dirty="0" smtClean="0"/>
              <a:t>As china is growing in the global economy there has been a massive surge in HRM research including research done by </a:t>
            </a:r>
            <a:r>
              <a:rPr lang="en-GB" baseline="0" dirty="0" err="1" smtClean="0"/>
              <a:t>Akhtar</a:t>
            </a:r>
            <a:r>
              <a:rPr lang="en-GB" baseline="0" dirty="0" smtClean="0"/>
              <a:t> et al (2008). </a:t>
            </a:r>
            <a:r>
              <a:rPr lang="en-GB" baseline="0" dirty="0" err="1" smtClean="0"/>
              <a:t>Akhtar</a:t>
            </a:r>
            <a:r>
              <a:rPr lang="en-GB" baseline="0" dirty="0" smtClean="0"/>
              <a:t> et al (2008) study looks at the former state owned Chinese and the foreign owned enterprises. </a:t>
            </a:r>
            <a:r>
              <a:rPr lang="en-GB" baseline="0" dirty="0" err="1" smtClean="0"/>
              <a:t>Akhtar</a:t>
            </a:r>
            <a:r>
              <a:rPr lang="en-GB" baseline="0" dirty="0" smtClean="0"/>
              <a:t> et al (2008) sampled 465 firms in three of Chinas major cities. Data on the companies performances were collected from managers. The HR managers gave </a:t>
            </a:r>
            <a:r>
              <a:rPr lang="en-GB" baseline="0" dirty="0" err="1" smtClean="0"/>
              <a:t>Akhtar</a:t>
            </a:r>
            <a:r>
              <a:rPr lang="en-GB" baseline="0" dirty="0" smtClean="0"/>
              <a:t> et al (2008) information on seven HR practices. The HR practices were:-</a:t>
            </a:r>
          </a:p>
          <a:p>
            <a:pPr>
              <a:buFont typeface="Arial" pitchFamily="34" charset="0"/>
              <a:buChar char="•"/>
            </a:pPr>
            <a:r>
              <a:rPr lang="en-GB" baseline="0" dirty="0" smtClean="0"/>
              <a:t>Training </a:t>
            </a:r>
          </a:p>
          <a:p>
            <a:pPr>
              <a:buFont typeface="Arial" pitchFamily="34" charset="0"/>
              <a:buChar char="•"/>
            </a:pPr>
            <a:r>
              <a:rPr lang="en-GB" baseline="0" dirty="0" smtClean="0"/>
              <a:t>Participation </a:t>
            </a:r>
          </a:p>
          <a:p>
            <a:pPr>
              <a:buFont typeface="Arial" pitchFamily="34" charset="0"/>
              <a:buChar char="•"/>
            </a:pPr>
            <a:r>
              <a:rPr lang="en-GB" baseline="0" dirty="0" smtClean="0"/>
              <a:t>Employment security </a:t>
            </a:r>
          </a:p>
          <a:p>
            <a:pPr>
              <a:buFont typeface="Arial" pitchFamily="34" charset="0"/>
              <a:buChar char="•"/>
            </a:pPr>
            <a:r>
              <a:rPr lang="en-GB" baseline="0" dirty="0" smtClean="0"/>
              <a:t>Job descriptions </a:t>
            </a:r>
          </a:p>
          <a:p>
            <a:pPr>
              <a:buFont typeface="Arial" pitchFamily="34" charset="0"/>
              <a:buChar char="•"/>
            </a:pPr>
            <a:r>
              <a:rPr lang="en-GB" baseline="0" dirty="0" smtClean="0"/>
              <a:t>Results  orientated appraisals </a:t>
            </a:r>
          </a:p>
          <a:p>
            <a:pPr>
              <a:buFont typeface="Arial" pitchFamily="34" charset="0"/>
              <a:buChar char="•"/>
            </a:pPr>
            <a:r>
              <a:rPr lang="en-GB" baseline="0" dirty="0" smtClean="0"/>
              <a:t>Career opportunities </a:t>
            </a:r>
          </a:p>
          <a:p>
            <a:pPr>
              <a:buFont typeface="Arial" pitchFamily="34" charset="0"/>
              <a:buChar char="•"/>
            </a:pPr>
            <a:r>
              <a:rPr lang="en-GB" baseline="0" dirty="0" smtClean="0"/>
              <a:t>Profit sharing</a:t>
            </a:r>
          </a:p>
          <a:p>
            <a:pPr>
              <a:buFont typeface="Arial" pitchFamily="34" charset="0"/>
              <a:buNone/>
            </a:pPr>
            <a:r>
              <a:rPr lang="en-GB" baseline="0" dirty="0" smtClean="0"/>
              <a:t>The results of the survey showed that job security was a key part of the survey along with the other results showing that apart from profit-sharing all other HR practices had a significant effects on the service performance. However this study was cross sectional.</a:t>
            </a:r>
          </a:p>
          <a:p>
            <a:pPr>
              <a:buFont typeface="Arial" pitchFamily="34" charset="0"/>
              <a:buNone/>
            </a:pPr>
            <a:r>
              <a:rPr lang="en-GB" baseline="0" dirty="0" smtClean="0"/>
              <a:t>The link between HRM and performance were training, participation, results orientated appraisals and career opportunity. The study also suggests that ‘its rare for Chinese employees to cross boundaries and to take the imitative to give feedback and suggest improvements’ </a:t>
            </a:r>
          </a:p>
          <a:p>
            <a:pPr>
              <a:buFont typeface="Arial" pitchFamily="34" charset="0"/>
              <a:buNone/>
            </a:pPr>
            <a:endParaRPr lang="en-GB" baseline="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When comparing the articles I feel that Akhtar et al research is much stronger than </a:t>
            </a:r>
            <a:r>
              <a:rPr lang="en-GB" baseline="0" dirty="0" err="1" smtClean="0"/>
              <a:t>Collings</a:t>
            </a:r>
            <a:r>
              <a:rPr lang="en-GB" baseline="0" dirty="0" smtClean="0"/>
              <a:t> et al. Akhtar et al research is more in depth and give specific figures and it also explains exactly what they are looking for in the research. However in </a:t>
            </a:r>
            <a:r>
              <a:rPr lang="en-GB" baseline="0" dirty="0" err="1" smtClean="0"/>
              <a:t>Collings</a:t>
            </a:r>
            <a:r>
              <a:rPr lang="en-GB" baseline="0" dirty="0" smtClean="0"/>
              <a:t> et al the research does not give us any specific figures it just give us a small percentage. I also feel that there is not enough detail and it dose not tell us exactly what they will be looking for in the survey where as in Akhtar et al research we get an understanding of what they are looking to find. </a:t>
            </a:r>
          </a:p>
          <a:p>
            <a:pPr>
              <a:buFont typeface="Arial" pitchFamily="34" charset="0"/>
              <a:buNone/>
            </a:pPr>
            <a:endParaRPr lang="en-GB" baseline="0" dirty="0" smtClean="0"/>
          </a:p>
          <a:p>
            <a:pPr>
              <a:buFont typeface="Arial" pitchFamily="34" charset="0"/>
              <a:buNone/>
            </a:pP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Kurt </a:t>
            </a:r>
            <a:r>
              <a:rPr lang="en-GB" dirty="0" err="1" smtClean="0"/>
              <a:t>Lewin</a:t>
            </a:r>
            <a:r>
              <a:rPr lang="en-GB" dirty="0" smtClean="0"/>
              <a:t>,</a:t>
            </a:r>
            <a:r>
              <a:rPr lang="en-GB" baseline="0" dirty="0" smtClean="0"/>
              <a:t> </a:t>
            </a:r>
            <a:r>
              <a:rPr lang="en-GB" i="1" baseline="0" dirty="0" smtClean="0"/>
              <a:t>Three steps of change</a:t>
            </a:r>
            <a:r>
              <a:rPr lang="en-GB" baseline="0" dirty="0" smtClean="0"/>
              <a:t>, Available at- </a:t>
            </a:r>
            <a:r>
              <a:rPr lang="en-GB" dirty="0" smtClean="0"/>
              <a:t>https://rapidbi.com/kurt-lewin-three-step-change-theory/ (accessed on 04/01/2019)</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Armstrong, M (2004). </a:t>
            </a:r>
            <a:r>
              <a:rPr lang="en-GB" sz="1200" i="1" u="none" baseline="0" dirty="0" smtClean="0"/>
              <a:t>Managing Organizational Change in Nigeria Manufacturing </a:t>
            </a:r>
            <a:r>
              <a:rPr lang="en-GB" sz="1200" i="0" u="none" baseline="0" dirty="0" smtClean="0"/>
              <a:t>Enterprises</a:t>
            </a:r>
            <a:r>
              <a:rPr lang="en-GB" sz="1200" i="0" baseline="0" dirty="0" smtClean="0"/>
              <a:t>: Lessons from the Unilever Nigeria Plc, available at-</a:t>
            </a:r>
          </a:p>
          <a:p>
            <a:r>
              <a:rPr lang="en-GB" dirty="0" smtClean="0"/>
              <a:t>http://www.ibscdc.org/executive-interviews/Michael_Beer.htm (accessed</a:t>
            </a:r>
            <a:r>
              <a:rPr lang="en-GB" baseline="0" dirty="0" smtClean="0"/>
              <a:t> on 04/01/2019)</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CIPD (2016), </a:t>
            </a:r>
            <a:r>
              <a:rPr lang="en-GB" i="1" dirty="0" smtClean="0"/>
              <a:t>HR Analytics fact sheet </a:t>
            </a:r>
            <a:r>
              <a:rPr lang="en-GB" dirty="0" smtClean="0"/>
              <a:t>available at https://www.cipd.co.uk/knowledge/strategy/analytics/factsheet (accessed on 12/01/2019)</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CIPD (2012),</a:t>
            </a:r>
            <a:r>
              <a:rPr lang="en-GB" baseline="0" dirty="0" smtClean="0"/>
              <a:t> </a:t>
            </a:r>
            <a:r>
              <a:rPr lang="en-GB" i="1" baseline="0" dirty="0" smtClean="0"/>
              <a:t>HR Function, </a:t>
            </a:r>
            <a:r>
              <a:rPr lang="en-GB" i="0" baseline="0" dirty="0" smtClean="0"/>
              <a:t>available at -www.cipd.co.uk/hr-function.aspx (Accessed on 12/01/2019)</a:t>
            </a:r>
          </a:p>
          <a:p>
            <a:pPr marL="0" marR="0" indent="0" algn="l" defTabSz="914400" rtl="0" eaLnBrk="1" fontAlgn="auto" latinLnBrk="0" hangingPunct="1">
              <a:lnSpc>
                <a:spcPct val="100000"/>
              </a:lnSpc>
              <a:spcBef>
                <a:spcPts val="0"/>
              </a:spcBef>
              <a:spcAft>
                <a:spcPts val="0"/>
              </a:spcAft>
              <a:buClrTx/>
              <a:buSzTx/>
              <a:buFontTx/>
              <a:buNone/>
              <a:tabLst/>
              <a:defRPr/>
            </a:pPr>
            <a:endParaRPr lang="en-GB" i="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i="0" dirty="0" smtClean="0"/>
              <a:t>CIPD (2016)</a:t>
            </a:r>
            <a:r>
              <a:rPr lang="en-GB" dirty="0" smtClean="0"/>
              <a:t>  HR</a:t>
            </a:r>
            <a:r>
              <a:rPr lang="en-GB" baseline="0" dirty="0" smtClean="0"/>
              <a:t> line mangers factsheet, Available at </a:t>
            </a:r>
            <a:r>
              <a:rPr lang="en-GB" dirty="0" smtClean="0"/>
              <a:t>https://www.cipd.co.uk/knowledge/fundamentals/people/hr/line-managers-factsheet (13/01/2019)</a:t>
            </a:r>
          </a:p>
          <a:p>
            <a:pPr marL="0" marR="0" indent="0" algn="l" defTabSz="914400" rtl="0" eaLnBrk="1" fontAlgn="auto" latinLnBrk="0" hangingPunct="1">
              <a:lnSpc>
                <a:spcPct val="100000"/>
              </a:lnSpc>
              <a:spcBef>
                <a:spcPts val="0"/>
              </a:spcBef>
              <a:spcAft>
                <a:spcPts val="0"/>
              </a:spcAft>
              <a:buClrTx/>
              <a:buSzTx/>
              <a:buFontTx/>
              <a:buNone/>
              <a:tabLst/>
              <a:defRPr/>
            </a:pPr>
            <a:endParaRPr lang="en-GB" i="0" dirty="0" smtClean="0"/>
          </a:p>
          <a:p>
            <a:r>
              <a:rPr lang="en-GB" dirty="0" smtClean="0"/>
              <a:t>CIPD (2017) </a:t>
            </a:r>
            <a:r>
              <a:rPr lang="en-GB" i="1" dirty="0" smtClean="0"/>
              <a:t>The changing HR function, </a:t>
            </a:r>
            <a:r>
              <a:rPr lang="en-GB" i="0" dirty="0" smtClean="0"/>
              <a:t>available at </a:t>
            </a:r>
            <a:r>
              <a:rPr lang="en-GB" i="0" baseline="0" dirty="0" smtClean="0"/>
              <a:t> www.cipd.co.uk/hrchange (Accessed on 13/01/2019)</a:t>
            </a:r>
            <a:endParaRPr lang="en-GB" i="1" dirty="0" smtClean="0"/>
          </a:p>
          <a:p>
            <a:endParaRPr lang="en-GB" i="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Taylor and Woodhams (book) </a:t>
            </a:r>
            <a:r>
              <a:rPr lang="en-GB" sz="1200" i="1" kern="1200" dirty="0" smtClean="0">
                <a:solidFill>
                  <a:schemeClr val="tx1"/>
                </a:solidFill>
                <a:latin typeface="+mn-lt"/>
                <a:ea typeface="+mn-ea"/>
                <a:cs typeface="+mn-cs"/>
              </a:rPr>
              <a:t>Studying Human resource management</a:t>
            </a:r>
            <a:r>
              <a:rPr lang="en-GB" sz="1200" kern="1200" dirty="0" smtClean="0">
                <a:solidFill>
                  <a:schemeClr val="tx1"/>
                </a:solidFill>
                <a:latin typeface="+mn-lt"/>
                <a:ea typeface="+mn-ea"/>
                <a:cs typeface="+mn-cs"/>
              </a:rPr>
              <a:t>, 2</a:t>
            </a:r>
            <a:r>
              <a:rPr lang="en-GB" sz="1200" kern="1200" baseline="30000" dirty="0" smtClean="0">
                <a:solidFill>
                  <a:schemeClr val="tx1"/>
                </a:solidFill>
                <a:latin typeface="+mn-lt"/>
                <a:ea typeface="+mn-ea"/>
                <a:cs typeface="+mn-cs"/>
              </a:rPr>
              <a:t>nd</a:t>
            </a:r>
            <a:r>
              <a:rPr lang="en-GB" sz="1200" kern="1200" dirty="0" smtClean="0">
                <a:solidFill>
                  <a:schemeClr val="tx1"/>
                </a:solidFill>
                <a:latin typeface="+mn-lt"/>
                <a:ea typeface="+mn-ea"/>
                <a:cs typeface="+mn-cs"/>
              </a:rPr>
              <a:t> edition  (2016)</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a:buFont typeface="Arial" pitchFamily="34" charset="0"/>
              <a:buNone/>
            </a:pPr>
            <a:r>
              <a:rPr lang="en-GB" sz="1200" dirty="0" smtClean="0"/>
              <a:t>CIPD, (2016) </a:t>
            </a:r>
            <a:r>
              <a:rPr lang="en-GB" sz="1200" i="1" dirty="0" smtClean="0"/>
              <a:t>CIPD</a:t>
            </a:r>
            <a:r>
              <a:rPr lang="en-GB" sz="1200" i="1" baseline="0" dirty="0" smtClean="0"/>
              <a:t> profession map </a:t>
            </a:r>
            <a:r>
              <a:rPr lang="en-GB" sz="1200" baseline="0" dirty="0" smtClean="0"/>
              <a:t>available at www.CIPD.co.uk/cipd-hr-profession/about us / code/professional-conudct.aspx (accessed on 13/01/2019)</a:t>
            </a:r>
          </a:p>
          <a:p>
            <a:pPr>
              <a:buFont typeface="Arial" pitchFamily="34" charset="0"/>
              <a:buNone/>
            </a:pPr>
            <a:endParaRPr lang="en-GB" sz="1200" baseline="0" dirty="0" smtClean="0"/>
          </a:p>
          <a:p>
            <a:pPr>
              <a:buFont typeface="Arial" pitchFamily="34" charset="0"/>
              <a:buNone/>
            </a:pPr>
            <a:r>
              <a:rPr lang="en-GB" sz="1200" dirty="0" smtClean="0"/>
              <a:t>CIPD, (2016) </a:t>
            </a:r>
            <a:r>
              <a:rPr lang="en-GB" sz="1200" i="1" dirty="0" smtClean="0"/>
              <a:t>HR</a:t>
            </a:r>
            <a:r>
              <a:rPr lang="en-GB" sz="1200" i="1" baseline="0" dirty="0" smtClean="0"/>
              <a:t> Ethics factsheet</a:t>
            </a:r>
            <a:r>
              <a:rPr lang="en-GB" sz="1200" baseline="0" dirty="0" smtClean="0"/>
              <a:t>, available at </a:t>
            </a:r>
            <a:r>
              <a:rPr lang="en-GB" sz="1200" dirty="0" smtClean="0"/>
              <a:t>https</a:t>
            </a:r>
            <a:r>
              <a:rPr lang="en-GB" sz="1200" dirty="0" smtClean="0">
                <a:solidFill>
                  <a:schemeClr val="tx2">
                    <a:lumMod val="60000"/>
                    <a:lumOff val="40000"/>
                  </a:schemeClr>
                </a:solidFill>
              </a:rPr>
              <a:t>://www.cipd.co.uk/knowledge/culture/ethics/role-hr-factsheet </a:t>
            </a:r>
            <a:r>
              <a:rPr lang="en-GB" sz="1200" dirty="0" smtClean="0"/>
              <a:t>(accessed on 18/01/2019)</a:t>
            </a:r>
            <a:endParaRPr lang="en-GB" sz="1200" kern="1200" dirty="0" smtClean="0">
              <a:solidFill>
                <a:schemeClr val="tx1"/>
              </a:solidFill>
              <a:latin typeface="+mn-lt"/>
              <a:ea typeface="+mn-ea"/>
              <a:cs typeface="+mn-cs"/>
            </a:endParaRPr>
          </a:p>
          <a:p>
            <a:endParaRPr lang="en-GB" i="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err="1" smtClean="0"/>
              <a:t>Marchington</a:t>
            </a:r>
            <a:r>
              <a:rPr lang="en-GB" baseline="0" dirty="0" smtClean="0"/>
              <a:t> et al (2016) </a:t>
            </a:r>
            <a:r>
              <a:rPr lang="en-GB" i="1" baseline="0" dirty="0" smtClean="0"/>
              <a:t>Examining the links between HR practices and Processes</a:t>
            </a:r>
            <a:r>
              <a:rPr lang="en-GB" baseline="0" dirty="0" smtClean="0"/>
              <a:t>, available at https://contentstore-cla-co-uk.ezproxy.uwtsd.ac.uk/EReader/Index?p=RDpcU2l0ZXNccHJvZHVjdGlvblxEb2NzXDIzMzM3MVxEQ1MtNmQyOTIyNmEtZDRiZC00ZmRlLWExNzMtMWU5ODU0YTQwOWNhLnBkZg==&amp;</a:t>
            </a:r>
            <a:r>
              <a:rPr lang="en-GB" baseline="0" smtClean="0"/>
              <a:t>o=JnB1Ymxpc2hlZENvbnRlbnRfSWQ9NjM2MDY2JmNvbnRlbnRSZXF1ZXN0X0lkPTY5OTM3MiZkb2N1bWVudExpbms9NTM2NzJlOGUtYjVmNy1lODExLTgwY2QtMDA1MDU2YWY0MDk5&amp;id=53672e8e-b5f7-e811-80cd-005056af4099 (Accessed on 06/02/2019)</a:t>
            </a:r>
            <a:endParaRPr lang="en-GB" baseline="0" dirty="0" smtClean="0"/>
          </a:p>
          <a:p>
            <a:endParaRPr lang="en-GB" i="1" dirty="0" smtClean="0"/>
          </a:p>
          <a:p>
            <a:endParaRPr lang="en-GB" i="1" dirty="0" smtClean="0"/>
          </a:p>
          <a:p>
            <a:endParaRPr lang="en-GB" i="1" dirty="0"/>
          </a:p>
        </p:txBody>
      </p:sp>
      <p:sp>
        <p:nvSpPr>
          <p:cNvPr id="4" name="Slide Number Placeholder 3"/>
          <p:cNvSpPr>
            <a:spLocks noGrp="1"/>
          </p:cNvSpPr>
          <p:nvPr>
            <p:ph type="sldNum" sz="quarter" idx="10"/>
          </p:nvPr>
        </p:nvSpPr>
        <p:spPr/>
        <p:txBody>
          <a:bodyPr/>
          <a:lstStyle/>
          <a:p>
            <a:fld id="{B0C6F938-EFDF-4F1E-A4C4-DC0DB1684C16}"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CF3175-C022-40A8-8CF1-499AE1231B4F}" type="datetimeFigureOut">
              <a:rPr lang="en-GB" smtClean="0"/>
              <a:pPr/>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F362CE-8FE8-48EE-91A2-A520BFD7463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CF3175-C022-40A8-8CF1-499AE1231B4F}" type="datetimeFigureOut">
              <a:rPr lang="en-GB" smtClean="0"/>
              <a:pPr/>
              <a:t>15/02/2019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F362CE-8FE8-48EE-91A2-A520BFD7463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Function of HR</a:t>
            </a:r>
            <a:endParaRPr lang="en-GB" dirty="0"/>
          </a:p>
        </p:txBody>
      </p:sp>
      <p:sp>
        <p:nvSpPr>
          <p:cNvPr id="3" name="Subtitle 2"/>
          <p:cNvSpPr>
            <a:spLocks noGrp="1"/>
          </p:cNvSpPr>
          <p:nvPr>
            <p:ph type="subTitle" idx="1"/>
          </p:nvPr>
        </p:nvSpPr>
        <p:spPr/>
        <p:txBody>
          <a:bodyPr/>
          <a:lstStyle/>
          <a:p>
            <a:r>
              <a:rPr lang="en-GB" dirty="0" smtClean="0"/>
              <a:t>Lauren Davies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Function of HR</a:t>
            </a:r>
            <a:endParaRPr lang="en-GB" dirty="0"/>
          </a:p>
        </p:txBody>
      </p:sp>
      <p:sp>
        <p:nvSpPr>
          <p:cNvPr id="3" name="Content Placeholder 2"/>
          <p:cNvSpPr>
            <a:spLocks noGrp="1"/>
          </p:cNvSpPr>
          <p:nvPr>
            <p:ph idx="1"/>
          </p:nvPr>
        </p:nvSpPr>
        <p:spPr/>
        <p:txBody>
          <a:bodyPr/>
          <a:lstStyle/>
          <a:p>
            <a:r>
              <a:rPr lang="en-GB" dirty="0" smtClean="0"/>
              <a:t>The purpose of the HR Function is to support the delivery of the organisational strategy and objectives through effective management of people and performance. </a:t>
            </a:r>
            <a:r>
              <a:rPr lang="en-GB" sz="1600" dirty="0" smtClean="0"/>
              <a:t>(Taylor &amp; Woodhams, 2016)</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Contribution to Change</a:t>
            </a:r>
            <a:endParaRPr lang="en-GB" dirty="0"/>
          </a:p>
        </p:txBody>
      </p:sp>
      <p:sp>
        <p:nvSpPr>
          <p:cNvPr id="3" name="Content Placeholder 2"/>
          <p:cNvSpPr>
            <a:spLocks noGrp="1"/>
          </p:cNvSpPr>
          <p:nvPr>
            <p:ph idx="1"/>
          </p:nvPr>
        </p:nvSpPr>
        <p:spPr/>
        <p:txBody>
          <a:bodyPr>
            <a:normAutofit fontScale="92500"/>
          </a:bodyPr>
          <a:lstStyle/>
          <a:p>
            <a:r>
              <a:rPr lang="en-GB" dirty="0" smtClean="0"/>
              <a:t>The CIPD (2011) States that change is key and unavoidable in the Morden world. There are lots of different things that can cause organisational change- the challenges of growth, tougher trading conditions, competitive pressures and new legislations to name a few.</a:t>
            </a:r>
          </a:p>
          <a:p>
            <a:r>
              <a:rPr lang="en-GB" dirty="0" smtClean="0"/>
              <a:t>Research shows that organisations are undergoing major change approximately once every 3 years.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Services</a:t>
            </a:r>
            <a:endParaRPr lang="en-GB" dirty="0"/>
          </a:p>
        </p:txBody>
      </p:sp>
      <p:sp>
        <p:nvSpPr>
          <p:cNvPr id="3" name="Content Placeholder 2"/>
          <p:cNvSpPr>
            <a:spLocks noGrp="1"/>
          </p:cNvSpPr>
          <p:nvPr>
            <p:ph idx="1"/>
          </p:nvPr>
        </p:nvSpPr>
        <p:spPr/>
        <p:txBody>
          <a:bodyPr/>
          <a:lstStyle/>
          <a:p>
            <a:r>
              <a:rPr lang="en-GB" dirty="0" smtClean="0"/>
              <a:t>The HR function can be organised in many ways. Small to medium  sized organisations where there can be only one HR Professional or in larger organisations there is likely to be a large team of HR professionals. </a:t>
            </a:r>
            <a:r>
              <a:rPr lang="en-GB" sz="2000" dirty="0" smtClean="0"/>
              <a:t>(Taylor &amp; Woodhams)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&amp; Managers </a:t>
            </a:r>
            <a:endParaRPr lang="en-GB" dirty="0"/>
          </a:p>
        </p:txBody>
      </p:sp>
      <p:sp>
        <p:nvSpPr>
          <p:cNvPr id="3" name="Content Placeholder 2"/>
          <p:cNvSpPr>
            <a:spLocks noGrp="1"/>
          </p:cNvSpPr>
          <p:nvPr>
            <p:ph idx="1"/>
          </p:nvPr>
        </p:nvSpPr>
        <p:spPr/>
        <p:txBody>
          <a:bodyPr/>
          <a:lstStyle/>
          <a:p>
            <a:r>
              <a:rPr lang="en-GB" dirty="0" smtClean="0"/>
              <a:t>‘ The purpose of the HR function is the effective management of people and performance issues in the business’ (Taylor and Woodhams 2016)</a:t>
            </a:r>
          </a:p>
          <a:p>
            <a:r>
              <a:rPr lang="en-GB" dirty="0" smtClean="0"/>
              <a:t>The CIPD states that line managers often take on many ‘traditional’ HR responsibilities.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normAutofit fontScale="92500"/>
          </a:bodyPr>
          <a:lstStyle/>
          <a:p>
            <a:r>
              <a:rPr lang="en-GB" dirty="0" smtClean="0"/>
              <a:t>Most Business are traditionally driven by economical goals not ethical goals.(Taylor and </a:t>
            </a:r>
            <a:r>
              <a:rPr lang="en-GB" dirty="0" err="1" smtClean="0"/>
              <a:t>woodhams</a:t>
            </a:r>
            <a:r>
              <a:rPr lang="en-GB" dirty="0" smtClean="0"/>
              <a:t>, 2016) </a:t>
            </a:r>
          </a:p>
          <a:p>
            <a:r>
              <a:rPr lang="en-GB" dirty="0" smtClean="0"/>
              <a:t>‘Ethics and the need to observe high standards of conduct are common to all different definitions of professionalism’ (Taylor and </a:t>
            </a:r>
            <a:r>
              <a:rPr lang="en-GB" dirty="0" err="1" smtClean="0"/>
              <a:t>woodhams</a:t>
            </a:r>
            <a:r>
              <a:rPr lang="en-GB" dirty="0" smtClean="0"/>
              <a:t> 2012) </a:t>
            </a:r>
          </a:p>
          <a:p>
            <a:r>
              <a:rPr lang="en-GB" dirty="0" smtClean="0"/>
              <a:t>A key component of workplace ethics and behaviour is integrity,  being honest and doing the right thing at all times. (</a:t>
            </a:r>
            <a:r>
              <a:rPr lang="en-GB" dirty="0" err="1" smtClean="0"/>
              <a:t>Chron</a:t>
            </a:r>
            <a:r>
              <a:rPr lang="en-GB" dirty="0" smtClean="0"/>
              <a:t>, 2019)</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HR’s contribution to a organisation </a:t>
            </a:r>
            <a:endParaRPr lang="en-GB" dirty="0"/>
          </a:p>
        </p:txBody>
      </p:sp>
      <p:sp>
        <p:nvSpPr>
          <p:cNvPr id="3" name="Content Placeholder 2"/>
          <p:cNvSpPr>
            <a:spLocks noGrp="1"/>
          </p:cNvSpPr>
          <p:nvPr>
            <p:ph idx="1"/>
          </p:nvPr>
        </p:nvSpPr>
        <p:spPr/>
        <p:txBody>
          <a:bodyPr/>
          <a:lstStyle/>
          <a:p>
            <a:r>
              <a:rPr lang="en-GB" dirty="0" smtClean="0"/>
              <a:t>In order for the HR function to demonstrate that is adds value it  must have in place a robust system in place for the evaluation of its activities. (Taylor &amp; Woodhams, 2016)</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a:t>
            </a:r>
            <a:endParaRPr lang="en-GB" dirty="0"/>
          </a:p>
        </p:txBody>
      </p:sp>
      <p:sp>
        <p:nvSpPr>
          <p:cNvPr id="3" name="Content Placeholder 2"/>
          <p:cNvSpPr>
            <a:spLocks noGrp="1"/>
          </p:cNvSpPr>
          <p:nvPr>
            <p:ph idx="1"/>
          </p:nvPr>
        </p:nvSpPr>
        <p:spPr/>
        <p:txBody>
          <a:bodyPr>
            <a:normAutofit/>
          </a:bodyPr>
          <a:lstStyle/>
          <a:p>
            <a:r>
              <a:rPr lang="en-GB" sz="2400" dirty="0" smtClean="0"/>
              <a:t>where organisations made an explicit effort to align business and HRM strategies, involved in the HRM department in the strategic planning process and viewed by HR Managers as partners in the management of the business this has a positive and significant impact on all three outcomes’ </a:t>
            </a:r>
            <a:r>
              <a:rPr lang="en-GB" sz="2400" dirty="0" err="1" smtClean="0"/>
              <a:t>Collings</a:t>
            </a:r>
            <a:r>
              <a:rPr lang="en-GB" sz="2400" dirty="0" smtClean="0"/>
              <a:t> et al (2003)</a:t>
            </a:r>
          </a:p>
          <a:p>
            <a:r>
              <a:rPr lang="en-GB" sz="2400" dirty="0" smtClean="0"/>
              <a:t>Cross sectional design V case study design </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1993</TotalTime>
  <Words>4485</Words>
  <Application>Microsoft Office PowerPoint</Application>
  <PresentationFormat>On-screen Show (4:3)</PresentationFormat>
  <Paragraphs>226</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Function of HR</vt:lpstr>
      <vt:lpstr>The Function of HR</vt:lpstr>
      <vt:lpstr>Contribution to Change</vt:lpstr>
      <vt:lpstr>HR Services</vt:lpstr>
      <vt:lpstr>HR &amp; Managers </vt:lpstr>
      <vt:lpstr>Ethics</vt:lpstr>
      <vt:lpstr>HR’s contribution to a organisation </vt:lpstr>
      <vt:lpstr>Evaluation </vt:lpstr>
      <vt:lpstr>References </vt:lpstr>
    </vt:vector>
  </TitlesOfParts>
  <Company>Hywel Dda Health Board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Function of HR</dc:title>
  <dc:creator>la134203</dc:creator>
  <cp:lastModifiedBy>la134203</cp:lastModifiedBy>
  <cp:revision>153</cp:revision>
  <dcterms:created xsi:type="dcterms:W3CDTF">2018-12-10T11:49:08Z</dcterms:created>
  <dcterms:modified xsi:type="dcterms:W3CDTF">2019-02-15T10:53:51Z</dcterms:modified>
</cp:coreProperties>
</file>