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691989DB" w14:textId="77777777" w:rsidR="00563B58" w:rsidRPr="00270EEB" w:rsidRDefault="00563B58" w:rsidP="0040668F">
      <w:pPr>
        <w:rPr>
          <w:sz w:val="24"/>
          <w:szCs w:val="24"/>
        </w:rPr>
      </w:pPr>
    </w:p>
    <w:p w14:paraId="13CA7F89" w14:textId="1DB93B1F" w:rsidR="00563B58" w:rsidRPr="00270EEB" w:rsidRDefault="007874BC" w:rsidP="0040668F">
      <w:pPr>
        <w:rPr>
          <w:sz w:val="24"/>
          <w:szCs w:val="24"/>
        </w:rPr>
      </w:pPr>
      <w:r>
        <w:rPr>
          <w:noProof/>
        </w:rPr>
        <w:drawing>
          <wp:inline distT="0" distB="0" distL="0" distR="0" wp14:anchorId="661DC7E3" wp14:editId="60F4FE8B">
            <wp:extent cx="2045368" cy="714179"/>
            <wp:effectExtent l="0" t="0" r="0" b="0"/>
            <wp:docPr id="452065432"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pic:nvPicPr>
                  <pic:blipFill>
                    <a:blip r:embed="rId11" cstate="print">
                      <a:extLst>
                        <a:ext uri="{28A0092B-C50C-407E-A947-70E740481C1C}">
                          <a14:useLocalDpi xmlns:a14="http://schemas.microsoft.com/office/drawing/2010/main" val="0"/>
                        </a:ext>
                      </a:extLst>
                    </a:blip>
                    <a:stretch>
                      <a:fillRect/>
                    </a:stretch>
                  </pic:blipFill>
                  <pic:spPr>
                    <a:xfrm>
                      <a:off x="0" y="0"/>
                      <a:ext cx="2045368" cy="714179"/>
                    </a:xfrm>
                    <a:prstGeom prst="rect">
                      <a:avLst/>
                    </a:prstGeom>
                  </pic:spPr>
                </pic:pic>
              </a:graphicData>
            </a:graphic>
          </wp:inline>
        </w:drawing>
      </w:r>
    </w:p>
    <w:p w14:paraId="5A8B709A" w14:textId="77777777" w:rsidR="00563B58" w:rsidRPr="00270EEB" w:rsidRDefault="00563B58" w:rsidP="0040668F">
      <w:pPr>
        <w:rPr>
          <w:sz w:val="24"/>
          <w:szCs w:val="24"/>
        </w:rPr>
      </w:pPr>
    </w:p>
    <w:p w14:paraId="326BA8E0" w14:textId="77777777" w:rsidR="00563B58" w:rsidRPr="00270EEB" w:rsidRDefault="00563B58" w:rsidP="0040668F">
      <w:pPr>
        <w:rPr>
          <w:sz w:val="24"/>
          <w:szCs w:val="24"/>
        </w:rPr>
      </w:pPr>
    </w:p>
    <w:p w14:paraId="673A668D" w14:textId="77777777" w:rsidR="00270EEB" w:rsidRPr="007B491F" w:rsidRDefault="00270EEB" w:rsidP="0022001B">
      <w:pPr>
        <w:ind w:right="-330"/>
        <w:rPr>
          <w:b/>
          <w:sz w:val="36"/>
          <w:szCs w:val="40"/>
        </w:rPr>
      </w:pPr>
      <w:r w:rsidRPr="007B491F">
        <w:rPr>
          <w:b/>
          <w:sz w:val="36"/>
          <w:szCs w:val="40"/>
        </w:rPr>
        <w:t xml:space="preserve">BSc (Hons) Professional Police Practice </w:t>
      </w:r>
    </w:p>
    <w:p w14:paraId="467D0C82" w14:textId="77777777" w:rsidR="00270EEB" w:rsidRPr="007B491F" w:rsidRDefault="00270EEB" w:rsidP="0022001B">
      <w:pPr>
        <w:overflowPunct/>
        <w:autoSpaceDE/>
        <w:autoSpaceDN/>
        <w:adjustRightInd/>
        <w:ind w:right="-330"/>
        <w:textAlignment w:val="auto"/>
        <w:rPr>
          <w:b/>
          <w:color w:val="auto"/>
          <w:sz w:val="44"/>
        </w:rPr>
      </w:pPr>
    </w:p>
    <w:p w14:paraId="4655B689" w14:textId="77777777" w:rsidR="0085230E" w:rsidRPr="007B491F" w:rsidRDefault="0085230E" w:rsidP="0022001B">
      <w:pPr>
        <w:overflowPunct/>
        <w:autoSpaceDE/>
        <w:autoSpaceDN/>
        <w:adjustRightInd/>
        <w:ind w:right="-330"/>
        <w:textAlignment w:val="auto"/>
        <w:rPr>
          <w:b/>
          <w:color w:val="auto"/>
          <w:sz w:val="44"/>
        </w:rPr>
      </w:pPr>
      <w:r w:rsidRPr="007B491F">
        <w:rPr>
          <w:b/>
          <w:color w:val="auto"/>
          <w:sz w:val="44"/>
        </w:rPr>
        <w:t xml:space="preserve">LEVEL </w:t>
      </w:r>
      <w:r w:rsidR="00270EEB" w:rsidRPr="007B491F">
        <w:rPr>
          <w:b/>
          <w:color w:val="auto"/>
          <w:sz w:val="44"/>
        </w:rPr>
        <w:t>4</w:t>
      </w:r>
      <w:r w:rsidRPr="007B491F">
        <w:rPr>
          <w:b/>
          <w:color w:val="auto"/>
          <w:sz w:val="44"/>
        </w:rPr>
        <w:t xml:space="preserve"> - </w:t>
      </w:r>
      <w:r w:rsidR="00270EEB" w:rsidRPr="007B491F">
        <w:rPr>
          <w:b/>
          <w:color w:val="auto"/>
          <w:sz w:val="44"/>
        </w:rPr>
        <w:t>4</w:t>
      </w:r>
      <w:r w:rsidRPr="007B491F">
        <w:rPr>
          <w:b/>
          <w:color w:val="auto"/>
          <w:sz w:val="44"/>
        </w:rPr>
        <w:t>0 Credits</w:t>
      </w:r>
    </w:p>
    <w:p w14:paraId="61488168" w14:textId="77777777" w:rsidR="00F927A1" w:rsidRPr="007B491F" w:rsidRDefault="00F927A1" w:rsidP="0022001B">
      <w:pPr>
        <w:overflowPunct/>
        <w:autoSpaceDE/>
        <w:autoSpaceDN/>
        <w:adjustRightInd/>
        <w:ind w:right="-330"/>
        <w:textAlignment w:val="auto"/>
        <w:rPr>
          <w:b/>
          <w:color w:val="auto"/>
          <w:sz w:val="44"/>
        </w:rPr>
      </w:pPr>
    </w:p>
    <w:p w14:paraId="55F4D7BC" w14:textId="1AFA1D08" w:rsidR="008F22BD" w:rsidRDefault="008F22BD" w:rsidP="0022001B">
      <w:pPr>
        <w:overflowPunct/>
        <w:autoSpaceDE/>
        <w:autoSpaceDN/>
        <w:adjustRightInd/>
        <w:ind w:right="-330"/>
        <w:textAlignment w:val="auto"/>
        <w:rPr>
          <w:b/>
          <w:color w:val="auto"/>
          <w:sz w:val="44"/>
        </w:rPr>
      </w:pPr>
    </w:p>
    <w:p w14:paraId="4389014C" w14:textId="53E7E98D" w:rsidR="005A1BA3" w:rsidRPr="00190913" w:rsidRDefault="005A1BA3" w:rsidP="0022001B">
      <w:pPr>
        <w:overflowPunct/>
        <w:autoSpaceDE/>
        <w:autoSpaceDN/>
        <w:adjustRightInd/>
        <w:ind w:right="-330"/>
        <w:textAlignment w:val="auto"/>
        <w:rPr>
          <w:b/>
          <w:color w:val="auto"/>
          <w:sz w:val="40"/>
        </w:rPr>
      </w:pPr>
      <w:r w:rsidRPr="005A1BA3">
        <w:rPr>
          <w:b/>
          <w:color w:val="auto"/>
          <w:sz w:val="40"/>
        </w:rPr>
        <w:t xml:space="preserve">Workbook title: Competency Based Workbook </w:t>
      </w:r>
      <w:r w:rsidR="008A1BA8">
        <w:rPr>
          <w:b/>
          <w:color w:val="auto"/>
          <w:sz w:val="40"/>
        </w:rPr>
        <w:t>1</w:t>
      </w:r>
      <w:r w:rsidRPr="005A1BA3">
        <w:rPr>
          <w:b/>
          <w:color w:val="auto"/>
          <w:sz w:val="40"/>
        </w:rPr>
        <w:t xml:space="preserve"> (PCDA)</w:t>
      </w:r>
    </w:p>
    <w:p w14:paraId="75B3B1AE" w14:textId="77777777" w:rsidR="005A1BA3" w:rsidRDefault="005A1BA3" w:rsidP="0022001B">
      <w:pPr>
        <w:overflowPunct/>
        <w:autoSpaceDE/>
        <w:autoSpaceDN/>
        <w:adjustRightInd/>
        <w:ind w:right="-330"/>
        <w:textAlignment w:val="auto"/>
        <w:rPr>
          <w:b/>
          <w:color w:val="auto"/>
          <w:sz w:val="36"/>
        </w:rPr>
      </w:pPr>
    </w:p>
    <w:p w14:paraId="39944230" w14:textId="7A038FE1" w:rsidR="00F927A1" w:rsidRPr="007B491F" w:rsidRDefault="00F927A1" w:rsidP="0022001B">
      <w:pPr>
        <w:overflowPunct/>
        <w:autoSpaceDE/>
        <w:autoSpaceDN/>
        <w:adjustRightInd/>
        <w:ind w:right="-330"/>
        <w:textAlignment w:val="auto"/>
        <w:rPr>
          <w:b/>
          <w:color w:val="auto"/>
          <w:sz w:val="36"/>
        </w:rPr>
      </w:pPr>
      <w:r w:rsidRPr="007B491F">
        <w:rPr>
          <w:b/>
          <w:color w:val="auto"/>
          <w:sz w:val="36"/>
        </w:rPr>
        <w:t>(</w:t>
      </w:r>
      <w:r w:rsidR="00270EEB" w:rsidRPr="007B491F">
        <w:rPr>
          <w:b/>
          <w:color w:val="auto"/>
          <w:sz w:val="36"/>
        </w:rPr>
        <w:t xml:space="preserve">SOUTH WALES POLICE, GWENT POLICE AND </w:t>
      </w:r>
      <w:r w:rsidRPr="007B491F">
        <w:rPr>
          <w:b/>
          <w:color w:val="auto"/>
          <w:sz w:val="36"/>
        </w:rPr>
        <w:t>UWTSD)</w:t>
      </w:r>
    </w:p>
    <w:p w14:paraId="07BBFF5C" w14:textId="77777777" w:rsidR="0085230E" w:rsidRPr="007B491F" w:rsidRDefault="0085230E" w:rsidP="0022001B">
      <w:pPr>
        <w:overflowPunct/>
        <w:autoSpaceDE/>
        <w:autoSpaceDN/>
        <w:adjustRightInd/>
        <w:ind w:right="-330"/>
        <w:textAlignment w:val="auto"/>
        <w:rPr>
          <w:b/>
          <w:color w:val="auto"/>
          <w:sz w:val="44"/>
        </w:rPr>
      </w:pPr>
    </w:p>
    <w:p w14:paraId="524030AE" w14:textId="77777777" w:rsidR="0085230E" w:rsidRPr="007B491F" w:rsidRDefault="0085230E" w:rsidP="0022001B">
      <w:pPr>
        <w:overflowPunct/>
        <w:autoSpaceDE/>
        <w:autoSpaceDN/>
        <w:adjustRightInd/>
        <w:ind w:right="-330"/>
        <w:textAlignment w:val="auto"/>
        <w:rPr>
          <w:b/>
          <w:color w:val="auto"/>
          <w:sz w:val="44"/>
        </w:rPr>
      </w:pPr>
    </w:p>
    <w:tbl>
      <w:tblPr>
        <w:tblW w:w="8500"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8500"/>
      </w:tblGrid>
      <w:tr w:rsidR="00F927A1" w:rsidRPr="009927A1" w14:paraId="671BD674" w14:textId="77777777" w:rsidTr="0022001B">
        <w:tc>
          <w:tcPr>
            <w:tcW w:w="8500" w:type="dxa"/>
            <w:shd w:val="clear" w:color="auto" w:fill="auto"/>
          </w:tcPr>
          <w:p w14:paraId="7FB1B882" w14:textId="1556B394" w:rsidR="007B491F" w:rsidRPr="008F22BD" w:rsidRDefault="007B491F" w:rsidP="0022001B">
            <w:pPr>
              <w:overflowPunct/>
              <w:autoSpaceDE/>
              <w:autoSpaceDN/>
              <w:adjustRightInd/>
              <w:ind w:right="-330"/>
              <w:textAlignment w:val="auto"/>
              <w:rPr>
                <w:b/>
                <w:color w:val="auto"/>
                <w:sz w:val="32"/>
              </w:rPr>
            </w:pPr>
            <w:r w:rsidRPr="008F22BD">
              <w:rPr>
                <w:b/>
                <w:color w:val="auto"/>
                <w:sz w:val="32"/>
              </w:rPr>
              <w:t>Learner name</w:t>
            </w:r>
            <w:r w:rsidR="005A1BA3">
              <w:rPr>
                <w:b/>
                <w:color w:val="auto"/>
                <w:sz w:val="32"/>
              </w:rPr>
              <w:t xml:space="preserve">: </w:t>
            </w:r>
            <w:r w:rsidR="00DF785C">
              <w:rPr>
                <w:b/>
                <w:color w:val="auto"/>
                <w:sz w:val="32"/>
              </w:rPr>
              <w:t xml:space="preserve">Alex Jones </w:t>
            </w:r>
          </w:p>
          <w:p w14:paraId="44290483" w14:textId="77777777" w:rsidR="00FF6BE0" w:rsidRDefault="00FF6BE0" w:rsidP="0022001B">
            <w:pPr>
              <w:overflowPunct/>
              <w:autoSpaceDE/>
              <w:autoSpaceDN/>
              <w:adjustRightInd/>
              <w:ind w:right="-330"/>
              <w:textAlignment w:val="auto"/>
              <w:rPr>
                <w:b/>
                <w:color w:val="auto"/>
                <w:sz w:val="32"/>
              </w:rPr>
            </w:pPr>
          </w:p>
          <w:p w14:paraId="07F4F00E" w14:textId="3CCA9E55" w:rsidR="0085230E" w:rsidRPr="008F22BD" w:rsidRDefault="0085230E" w:rsidP="0022001B">
            <w:pPr>
              <w:overflowPunct/>
              <w:autoSpaceDE/>
              <w:autoSpaceDN/>
              <w:adjustRightInd/>
              <w:ind w:right="-330"/>
              <w:textAlignment w:val="auto"/>
              <w:rPr>
                <w:b/>
                <w:color w:val="auto"/>
                <w:sz w:val="32"/>
              </w:rPr>
            </w:pPr>
            <w:r w:rsidRPr="008F22BD">
              <w:rPr>
                <w:b/>
                <w:color w:val="auto"/>
                <w:sz w:val="32"/>
              </w:rPr>
              <w:t>Learner’s University Registration</w:t>
            </w:r>
            <w:r w:rsidR="00F927A1" w:rsidRPr="008F22BD">
              <w:rPr>
                <w:b/>
                <w:color w:val="auto"/>
                <w:sz w:val="32"/>
              </w:rPr>
              <w:t xml:space="preserve"> Number:</w:t>
            </w:r>
          </w:p>
          <w:p w14:paraId="4A4B1989" w14:textId="7A00105E" w:rsidR="005A1BA3" w:rsidRDefault="00DF785C" w:rsidP="0022001B">
            <w:pPr>
              <w:overflowPunct/>
              <w:autoSpaceDE/>
              <w:autoSpaceDN/>
              <w:adjustRightInd/>
              <w:ind w:right="-330"/>
              <w:textAlignment w:val="auto"/>
              <w:rPr>
                <w:b/>
                <w:color w:val="auto"/>
                <w:sz w:val="32"/>
              </w:rPr>
            </w:pPr>
            <w:r>
              <w:rPr>
                <w:b/>
                <w:color w:val="auto"/>
                <w:sz w:val="32"/>
              </w:rPr>
              <w:t>2029402</w:t>
            </w:r>
          </w:p>
          <w:p w14:paraId="161E8B2D" w14:textId="77777777" w:rsidR="005A1BA3" w:rsidRDefault="005A1BA3" w:rsidP="0022001B">
            <w:pPr>
              <w:overflowPunct/>
              <w:autoSpaceDE/>
              <w:autoSpaceDN/>
              <w:adjustRightInd/>
              <w:ind w:right="-330"/>
              <w:textAlignment w:val="auto"/>
              <w:rPr>
                <w:b/>
                <w:color w:val="auto"/>
                <w:sz w:val="32"/>
              </w:rPr>
            </w:pPr>
          </w:p>
          <w:p w14:paraId="52B439D7" w14:textId="44A05FEA" w:rsidR="005A1BA3" w:rsidRPr="008F22BD" w:rsidRDefault="005A1BA3" w:rsidP="0022001B">
            <w:pPr>
              <w:overflowPunct/>
              <w:autoSpaceDE/>
              <w:autoSpaceDN/>
              <w:adjustRightInd/>
              <w:ind w:right="-330"/>
              <w:textAlignment w:val="auto"/>
              <w:rPr>
                <w:b/>
                <w:color w:val="auto"/>
                <w:sz w:val="32"/>
              </w:rPr>
            </w:pPr>
          </w:p>
        </w:tc>
      </w:tr>
    </w:tbl>
    <w:p w14:paraId="3E964735" w14:textId="7322D960" w:rsidR="00A3273B" w:rsidRDefault="00A3273B" w:rsidP="0022001B">
      <w:pPr>
        <w:overflowPunct/>
        <w:autoSpaceDE/>
        <w:autoSpaceDN/>
        <w:adjustRightInd/>
        <w:ind w:right="-330"/>
        <w:textAlignment w:val="auto"/>
        <w:rPr>
          <w:b/>
          <w:color w:val="auto"/>
          <w:sz w:val="36"/>
        </w:rPr>
      </w:pPr>
    </w:p>
    <w:p w14:paraId="161214F0" w14:textId="4EB9FE53" w:rsidR="00A3273B" w:rsidRDefault="00A3273B" w:rsidP="0022001B">
      <w:pPr>
        <w:overflowPunct/>
        <w:autoSpaceDE/>
        <w:autoSpaceDN/>
        <w:adjustRightInd/>
        <w:ind w:right="-330"/>
        <w:textAlignment w:val="auto"/>
        <w:rPr>
          <w:b/>
          <w:color w:val="auto"/>
          <w:sz w:val="36"/>
        </w:rPr>
      </w:pPr>
    </w:p>
    <w:p w14:paraId="505E8666" w14:textId="77777777" w:rsidR="00A3273B" w:rsidRPr="00E7374A" w:rsidRDefault="00A3273B" w:rsidP="0022001B">
      <w:pPr>
        <w:overflowPunct/>
        <w:autoSpaceDE/>
        <w:autoSpaceDN/>
        <w:adjustRightInd/>
        <w:ind w:right="-330"/>
        <w:textAlignment w:val="auto"/>
        <w:rPr>
          <w:b/>
          <w:color w:val="auto"/>
          <w:sz w:val="36"/>
        </w:rPr>
      </w:pPr>
    </w:p>
    <w:p w14:paraId="0950084E" w14:textId="77777777" w:rsidR="00F927A1" w:rsidRDefault="00270EEB" w:rsidP="00F927A1">
      <w:pPr>
        <w:overflowPunct/>
        <w:autoSpaceDE/>
        <w:autoSpaceDN/>
        <w:adjustRightInd/>
        <w:ind w:right="-957"/>
        <w:textAlignment w:val="auto"/>
        <w:rPr>
          <w:b/>
          <w:color w:val="auto"/>
          <w:sz w:val="40"/>
          <w:szCs w:val="56"/>
        </w:rPr>
      </w:pPr>
      <w:r>
        <w:rPr>
          <w:b/>
          <w:color w:val="auto"/>
          <w:sz w:val="40"/>
          <w:szCs w:val="56"/>
        </w:rPr>
        <w:t>FACULTY OF BUSINESS AND MANAGEMENT</w:t>
      </w:r>
    </w:p>
    <w:p w14:paraId="67E2874C" w14:textId="5E3F285C" w:rsidR="00190913" w:rsidRPr="00190913" w:rsidRDefault="00270EEB" w:rsidP="00F927A1">
      <w:pPr>
        <w:overflowPunct/>
        <w:autoSpaceDE/>
        <w:autoSpaceDN/>
        <w:adjustRightInd/>
        <w:ind w:right="-957"/>
        <w:textAlignment w:val="auto"/>
        <w:rPr>
          <w:b/>
          <w:color w:val="auto"/>
          <w:sz w:val="40"/>
          <w:szCs w:val="56"/>
        </w:rPr>
      </w:pPr>
      <w:r>
        <w:rPr>
          <w:b/>
          <w:color w:val="auto"/>
          <w:sz w:val="40"/>
          <w:szCs w:val="56"/>
        </w:rPr>
        <w:t>PUBLIC SERVICE PROGRAMME</w:t>
      </w:r>
    </w:p>
    <w:p w14:paraId="01AF2F4E" w14:textId="77777777" w:rsidR="00A3273B" w:rsidRDefault="00A3273B" w:rsidP="00190913">
      <w:pPr>
        <w:overflowPunct/>
        <w:autoSpaceDE/>
        <w:autoSpaceDN/>
        <w:adjustRightInd/>
        <w:textAlignment w:val="auto"/>
        <w:rPr>
          <w:b/>
          <w:i/>
          <w:color w:val="auto"/>
          <w:sz w:val="24"/>
        </w:rPr>
      </w:pPr>
    </w:p>
    <w:p w14:paraId="17C7C385" w14:textId="3B8AC679" w:rsidR="00190913" w:rsidRPr="00932CCA" w:rsidRDefault="00190913" w:rsidP="00190913">
      <w:pPr>
        <w:overflowPunct/>
        <w:autoSpaceDE/>
        <w:autoSpaceDN/>
        <w:adjustRightInd/>
        <w:textAlignment w:val="auto"/>
        <w:rPr>
          <w:b/>
          <w:i/>
          <w:color w:val="auto"/>
          <w:sz w:val="24"/>
        </w:rPr>
      </w:pPr>
      <w:r w:rsidRPr="00932CCA">
        <w:rPr>
          <w:b/>
          <w:i/>
          <w:color w:val="auto"/>
          <w:sz w:val="24"/>
        </w:rPr>
        <w:t xml:space="preserve">Module title: </w:t>
      </w:r>
      <w:r w:rsidR="0019062A">
        <w:rPr>
          <w:b/>
          <w:i/>
          <w:color w:val="auto"/>
          <w:sz w:val="24"/>
        </w:rPr>
        <w:t xml:space="preserve">Professional Police Practice </w:t>
      </w:r>
      <w:r w:rsidRPr="00932CCA">
        <w:rPr>
          <w:b/>
          <w:i/>
          <w:color w:val="auto"/>
          <w:sz w:val="24"/>
        </w:rPr>
        <w:t xml:space="preserve">1 (PCDA) </w:t>
      </w:r>
    </w:p>
    <w:p w14:paraId="1502641F" w14:textId="77777777" w:rsidR="00190913" w:rsidRPr="00270EEB" w:rsidRDefault="00190913" w:rsidP="00F927A1">
      <w:pPr>
        <w:overflowPunct/>
        <w:autoSpaceDE/>
        <w:autoSpaceDN/>
        <w:adjustRightInd/>
        <w:ind w:right="-957"/>
        <w:textAlignment w:val="auto"/>
        <w:rPr>
          <w:b/>
          <w:color w:val="auto"/>
          <w:sz w:val="36"/>
          <w:szCs w:val="56"/>
        </w:rPr>
      </w:pPr>
    </w:p>
    <w:p w14:paraId="6D58F4AD" w14:textId="6075BF78" w:rsidR="0010312C" w:rsidRPr="00270EEB" w:rsidRDefault="00F927A1" w:rsidP="0040668F">
      <w:pPr>
        <w:rPr>
          <w:b/>
          <w:sz w:val="24"/>
          <w:szCs w:val="24"/>
        </w:rPr>
      </w:pPr>
      <w:r w:rsidRPr="00270EEB">
        <w:rPr>
          <w:color w:val="auto"/>
          <w:sz w:val="24"/>
        </w:rPr>
        <w:br w:type="page"/>
      </w:r>
      <w:r w:rsidR="00F139CF">
        <w:rPr>
          <w:b/>
          <w:sz w:val="24"/>
          <w:szCs w:val="24"/>
        </w:rPr>
        <w:lastRenderedPageBreak/>
        <w:t>Workbook</w:t>
      </w:r>
      <w:r w:rsidR="0010312C" w:rsidRPr="00270EEB">
        <w:rPr>
          <w:b/>
          <w:sz w:val="24"/>
          <w:szCs w:val="24"/>
        </w:rPr>
        <w:t xml:space="preserve"> Guidance</w:t>
      </w:r>
    </w:p>
    <w:p w14:paraId="08AF75DB" w14:textId="77777777" w:rsidR="0010312C" w:rsidRPr="00270EEB" w:rsidRDefault="0010312C" w:rsidP="0040668F">
      <w:pPr>
        <w:rPr>
          <w:sz w:val="24"/>
          <w:szCs w:val="24"/>
        </w:rPr>
      </w:pPr>
    </w:p>
    <w:p w14:paraId="619EE2C5" w14:textId="566EAA7A" w:rsidR="008B28E7" w:rsidRPr="00270EEB" w:rsidRDefault="62FE5CAF" w:rsidP="62FE5CAF">
      <w:pPr>
        <w:jc w:val="both"/>
        <w:rPr>
          <w:sz w:val="24"/>
          <w:szCs w:val="24"/>
        </w:rPr>
      </w:pPr>
      <w:r w:rsidRPr="62FE5CAF">
        <w:rPr>
          <w:sz w:val="24"/>
          <w:szCs w:val="24"/>
        </w:rPr>
        <w:t xml:space="preserve">Please read these notes carefully; they provide essential information. </w:t>
      </w:r>
    </w:p>
    <w:p w14:paraId="7142CEC8" w14:textId="3BAC6BD0" w:rsidR="62FE5CAF" w:rsidRDefault="62FE5CAF" w:rsidP="62FE5CAF">
      <w:pPr>
        <w:jc w:val="both"/>
        <w:rPr>
          <w:sz w:val="24"/>
          <w:szCs w:val="24"/>
        </w:rPr>
      </w:pPr>
    </w:p>
    <w:p w14:paraId="276E7F40" w14:textId="4E8F046F" w:rsidR="0040668F" w:rsidRPr="00270EEB" w:rsidRDefault="0040668F" w:rsidP="00FF7EBB">
      <w:pPr>
        <w:jc w:val="both"/>
        <w:rPr>
          <w:sz w:val="24"/>
          <w:szCs w:val="24"/>
        </w:rPr>
      </w:pPr>
      <w:r w:rsidRPr="00270EEB">
        <w:rPr>
          <w:b/>
          <w:sz w:val="24"/>
          <w:szCs w:val="24"/>
        </w:rPr>
        <w:t xml:space="preserve">What is the </w:t>
      </w:r>
      <w:r w:rsidR="00F139CF">
        <w:rPr>
          <w:b/>
          <w:sz w:val="24"/>
          <w:szCs w:val="24"/>
        </w:rPr>
        <w:t>workbook</w:t>
      </w:r>
      <w:r w:rsidR="00F139CF" w:rsidRPr="00270EEB">
        <w:rPr>
          <w:b/>
          <w:sz w:val="24"/>
          <w:szCs w:val="24"/>
        </w:rPr>
        <w:t xml:space="preserve"> </w:t>
      </w:r>
      <w:r w:rsidRPr="00270EEB">
        <w:rPr>
          <w:b/>
          <w:sz w:val="24"/>
          <w:szCs w:val="24"/>
        </w:rPr>
        <w:t>for?</w:t>
      </w:r>
    </w:p>
    <w:p w14:paraId="5514925D" w14:textId="77777777" w:rsidR="0040668F" w:rsidRPr="00270EEB" w:rsidRDefault="0040668F" w:rsidP="00FF7EBB">
      <w:pPr>
        <w:jc w:val="both"/>
        <w:rPr>
          <w:b/>
          <w:sz w:val="24"/>
          <w:szCs w:val="24"/>
        </w:rPr>
      </w:pPr>
    </w:p>
    <w:p w14:paraId="113FEB01" w14:textId="07C33746" w:rsidR="004B69F6" w:rsidRPr="00270EEB" w:rsidRDefault="0040668F" w:rsidP="00FF7EBB">
      <w:pPr>
        <w:jc w:val="both"/>
        <w:rPr>
          <w:sz w:val="24"/>
          <w:szCs w:val="24"/>
        </w:rPr>
      </w:pPr>
      <w:r w:rsidRPr="00270EEB">
        <w:rPr>
          <w:sz w:val="24"/>
          <w:szCs w:val="24"/>
        </w:rPr>
        <w:t>The purpose of this</w:t>
      </w:r>
      <w:r w:rsidR="00751263" w:rsidRPr="00270EEB">
        <w:rPr>
          <w:sz w:val="24"/>
          <w:szCs w:val="24"/>
        </w:rPr>
        <w:t xml:space="preserve"> </w:t>
      </w:r>
      <w:r w:rsidR="00F139CF">
        <w:rPr>
          <w:sz w:val="24"/>
          <w:szCs w:val="24"/>
        </w:rPr>
        <w:t>workbook</w:t>
      </w:r>
      <w:r w:rsidR="00751263" w:rsidRPr="00270EEB">
        <w:rPr>
          <w:sz w:val="24"/>
          <w:szCs w:val="24"/>
        </w:rPr>
        <w:t xml:space="preserve"> is to enable </w:t>
      </w:r>
      <w:r w:rsidR="00F254D1" w:rsidRPr="00270EEB">
        <w:rPr>
          <w:sz w:val="24"/>
          <w:szCs w:val="24"/>
        </w:rPr>
        <w:t>learners</w:t>
      </w:r>
      <w:r w:rsidRPr="00270EEB">
        <w:rPr>
          <w:sz w:val="24"/>
          <w:szCs w:val="24"/>
        </w:rPr>
        <w:t xml:space="preserve"> to</w:t>
      </w:r>
      <w:r w:rsidR="0010312C" w:rsidRPr="00270EEB">
        <w:rPr>
          <w:sz w:val="24"/>
          <w:szCs w:val="24"/>
        </w:rPr>
        <w:t xml:space="preserve"> demonstrate and provide e</w:t>
      </w:r>
      <w:r w:rsidRPr="00270EEB">
        <w:rPr>
          <w:sz w:val="24"/>
          <w:szCs w:val="24"/>
        </w:rPr>
        <w:t xml:space="preserve">vidence of </w:t>
      </w:r>
      <w:r w:rsidR="0010312C" w:rsidRPr="00270EEB">
        <w:rPr>
          <w:sz w:val="24"/>
          <w:szCs w:val="24"/>
        </w:rPr>
        <w:t>how they meet</w:t>
      </w:r>
      <w:r w:rsidRPr="00270EEB">
        <w:rPr>
          <w:sz w:val="24"/>
          <w:szCs w:val="24"/>
        </w:rPr>
        <w:t xml:space="preserve"> the learning outcomes </w:t>
      </w:r>
      <w:r w:rsidR="00390074" w:rsidRPr="00270EEB">
        <w:rPr>
          <w:sz w:val="24"/>
          <w:szCs w:val="24"/>
        </w:rPr>
        <w:t xml:space="preserve">set by </w:t>
      </w:r>
      <w:r w:rsidR="009C3AC2">
        <w:rPr>
          <w:sz w:val="24"/>
          <w:szCs w:val="24"/>
        </w:rPr>
        <w:t xml:space="preserve">the </w:t>
      </w:r>
      <w:r w:rsidR="00270EEB">
        <w:rPr>
          <w:sz w:val="24"/>
          <w:szCs w:val="24"/>
        </w:rPr>
        <w:t>College of Policing</w:t>
      </w:r>
      <w:r w:rsidR="00390074" w:rsidRPr="00270EEB">
        <w:rPr>
          <w:sz w:val="24"/>
          <w:szCs w:val="24"/>
        </w:rPr>
        <w:t xml:space="preserve">, </w:t>
      </w:r>
      <w:r w:rsidRPr="00270EEB">
        <w:rPr>
          <w:sz w:val="24"/>
          <w:szCs w:val="24"/>
        </w:rPr>
        <w:t xml:space="preserve">for </w:t>
      </w:r>
      <w:r w:rsidR="009C3AC2">
        <w:rPr>
          <w:sz w:val="24"/>
          <w:szCs w:val="24"/>
        </w:rPr>
        <w:t xml:space="preserve">the </w:t>
      </w:r>
      <w:r w:rsidR="00270EEB">
        <w:rPr>
          <w:sz w:val="24"/>
          <w:szCs w:val="24"/>
        </w:rPr>
        <w:t xml:space="preserve">BSc </w:t>
      </w:r>
      <w:r w:rsidR="0010312C" w:rsidRPr="00270EEB">
        <w:rPr>
          <w:sz w:val="24"/>
          <w:szCs w:val="24"/>
        </w:rPr>
        <w:t>programme</w:t>
      </w:r>
      <w:r w:rsidR="00A3273B">
        <w:rPr>
          <w:sz w:val="24"/>
          <w:szCs w:val="24"/>
        </w:rPr>
        <w:t xml:space="preserve">. Essentially, you are being asked to outline your experiential learning based upon your theoretical understanding in a range of operational situations. </w:t>
      </w:r>
    </w:p>
    <w:p w14:paraId="5C274A72" w14:textId="77777777" w:rsidR="004B69F6" w:rsidRPr="00270EEB" w:rsidRDefault="004B69F6" w:rsidP="62FE5CAF">
      <w:pPr>
        <w:jc w:val="both"/>
        <w:rPr>
          <w:sz w:val="24"/>
          <w:szCs w:val="24"/>
        </w:rPr>
      </w:pPr>
    </w:p>
    <w:p w14:paraId="186131DD" w14:textId="2028718C" w:rsidR="62FE5CAF" w:rsidRDefault="64D01D80" w:rsidP="64D01D80">
      <w:pPr>
        <w:jc w:val="both"/>
        <w:rPr>
          <w:b/>
          <w:bCs/>
          <w:color w:val="auto"/>
          <w:sz w:val="22"/>
          <w:szCs w:val="22"/>
        </w:rPr>
      </w:pPr>
      <w:r w:rsidRPr="64D01D80">
        <w:rPr>
          <w:b/>
          <w:bCs/>
          <w:color w:val="auto"/>
          <w:sz w:val="22"/>
          <w:szCs w:val="22"/>
        </w:rPr>
        <w:t xml:space="preserve">Area of Professional Practice covered, (called elements in your module descriptor): </w:t>
      </w:r>
    </w:p>
    <w:p w14:paraId="7157586E" w14:textId="0D93EE6E" w:rsidR="62FE5CAF" w:rsidRDefault="62FE5CAF" w:rsidP="62FE5CAF">
      <w:pPr>
        <w:jc w:val="both"/>
        <w:rPr>
          <w:sz w:val="24"/>
          <w:szCs w:val="24"/>
        </w:rPr>
      </w:pPr>
    </w:p>
    <w:p w14:paraId="49175B06" w14:textId="32A3EA6C" w:rsidR="00A3273B" w:rsidRPr="00D8652C" w:rsidRDefault="00A3273B" w:rsidP="00A3273B">
      <w:pPr>
        <w:pStyle w:val="ListParagraph"/>
        <w:numPr>
          <w:ilvl w:val="0"/>
          <w:numId w:val="48"/>
        </w:numPr>
        <w:jc w:val="both"/>
        <w:rPr>
          <w:sz w:val="24"/>
          <w:szCs w:val="24"/>
        </w:rPr>
      </w:pPr>
      <w:r w:rsidRPr="00D8652C">
        <w:rPr>
          <w:sz w:val="24"/>
          <w:szCs w:val="24"/>
        </w:rPr>
        <w:t>Wellbeing and Resilience</w:t>
      </w:r>
    </w:p>
    <w:p w14:paraId="20787C31" w14:textId="77777777" w:rsidR="00A3273B" w:rsidRPr="00D8652C" w:rsidRDefault="00A3273B" w:rsidP="00A3273B">
      <w:pPr>
        <w:pStyle w:val="ListParagraph"/>
        <w:numPr>
          <w:ilvl w:val="0"/>
          <w:numId w:val="48"/>
        </w:numPr>
        <w:jc w:val="both"/>
        <w:rPr>
          <w:color w:val="auto"/>
          <w:sz w:val="24"/>
          <w:szCs w:val="24"/>
        </w:rPr>
      </w:pPr>
      <w:r w:rsidRPr="00D8652C">
        <w:rPr>
          <w:color w:val="auto"/>
          <w:sz w:val="24"/>
          <w:szCs w:val="24"/>
        </w:rPr>
        <w:t>Communication Skills</w:t>
      </w:r>
    </w:p>
    <w:p w14:paraId="3E1B8577" w14:textId="77777777" w:rsidR="00A3273B" w:rsidRPr="00D8652C" w:rsidRDefault="00A3273B" w:rsidP="00A3273B">
      <w:pPr>
        <w:pStyle w:val="ListParagraph"/>
        <w:numPr>
          <w:ilvl w:val="0"/>
          <w:numId w:val="48"/>
        </w:numPr>
        <w:jc w:val="both"/>
        <w:rPr>
          <w:color w:val="auto"/>
          <w:sz w:val="24"/>
          <w:szCs w:val="24"/>
        </w:rPr>
      </w:pPr>
      <w:r w:rsidRPr="00D8652C">
        <w:rPr>
          <w:color w:val="auto"/>
          <w:sz w:val="24"/>
          <w:szCs w:val="24"/>
        </w:rPr>
        <w:t>Managing Conflict</w:t>
      </w:r>
    </w:p>
    <w:p w14:paraId="4560CBAC" w14:textId="3AAA9B7B" w:rsidR="00A3273B" w:rsidRPr="00D8652C" w:rsidRDefault="00A3273B" w:rsidP="00A3273B">
      <w:pPr>
        <w:pStyle w:val="ListParagraph"/>
        <w:numPr>
          <w:ilvl w:val="0"/>
          <w:numId w:val="48"/>
        </w:numPr>
        <w:jc w:val="both"/>
        <w:rPr>
          <w:color w:val="auto"/>
          <w:sz w:val="24"/>
          <w:szCs w:val="24"/>
        </w:rPr>
      </w:pPr>
      <w:r w:rsidRPr="00D8652C">
        <w:rPr>
          <w:color w:val="auto"/>
          <w:sz w:val="24"/>
          <w:szCs w:val="24"/>
        </w:rPr>
        <w:t>Valuing Difference and Inclusion</w:t>
      </w:r>
    </w:p>
    <w:p w14:paraId="3263D299" w14:textId="3A8272EE" w:rsidR="00A3273B" w:rsidRPr="00D8652C" w:rsidRDefault="00A3273B" w:rsidP="00A3273B">
      <w:pPr>
        <w:pStyle w:val="ListParagraph"/>
        <w:numPr>
          <w:ilvl w:val="0"/>
          <w:numId w:val="48"/>
        </w:numPr>
        <w:jc w:val="both"/>
        <w:rPr>
          <w:sz w:val="24"/>
          <w:szCs w:val="24"/>
        </w:rPr>
      </w:pPr>
      <w:r w:rsidRPr="00D8652C">
        <w:rPr>
          <w:sz w:val="24"/>
          <w:szCs w:val="24"/>
        </w:rPr>
        <w:t>Criminal Justice</w:t>
      </w:r>
    </w:p>
    <w:p w14:paraId="333D77E0" w14:textId="77777777" w:rsidR="00446792" w:rsidRPr="00D8652C" w:rsidRDefault="00A3273B" w:rsidP="00A3273B">
      <w:pPr>
        <w:pStyle w:val="ListParagraph"/>
        <w:numPr>
          <w:ilvl w:val="0"/>
          <w:numId w:val="48"/>
        </w:numPr>
        <w:jc w:val="both"/>
        <w:rPr>
          <w:sz w:val="24"/>
          <w:szCs w:val="24"/>
        </w:rPr>
      </w:pPr>
      <w:r w:rsidRPr="00D8652C">
        <w:rPr>
          <w:sz w:val="24"/>
          <w:szCs w:val="24"/>
        </w:rPr>
        <w:t>Decision making, discretion</w:t>
      </w:r>
    </w:p>
    <w:p w14:paraId="5C8436F9" w14:textId="77777777" w:rsidR="00446792" w:rsidRPr="00D8652C" w:rsidRDefault="00446792" w:rsidP="00A3273B">
      <w:pPr>
        <w:pStyle w:val="ListParagraph"/>
        <w:numPr>
          <w:ilvl w:val="0"/>
          <w:numId w:val="48"/>
        </w:numPr>
        <w:jc w:val="both"/>
        <w:rPr>
          <w:sz w:val="24"/>
          <w:szCs w:val="24"/>
        </w:rPr>
      </w:pPr>
      <w:r w:rsidRPr="00D8652C">
        <w:rPr>
          <w:sz w:val="24"/>
          <w:szCs w:val="24"/>
        </w:rPr>
        <w:t>C</w:t>
      </w:r>
      <w:r w:rsidR="00A3273B" w:rsidRPr="00D8652C">
        <w:rPr>
          <w:sz w:val="24"/>
          <w:szCs w:val="24"/>
        </w:rPr>
        <w:t>onducting Investigation</w:t>
      </w:r>
      <w:r w:rsidRPr="00D8652C">
        <w:rPr>
          <w:sz w:val="24"/>
          <w:szCs w:val="24"/>
        </w:rPr>
        <w:t>s</w:t>
      </w:r>
    </w:p>
    <w:p w14:paraId="799487A7" w14:textId="663A0FFC" w:rsidR="00A3273B" w:rsidRPr="00D8652C" w:rsidRDefault="00A3273B" w:rsidP="00A3273B">
      <w:pPr>
        <w:pStyle w:val="ListParagraph"/>
        <w:numPr>
          <w:ilvl w:val="0"/>
          <w:numId w:val="48"/>
        </w:numPr>
        <w:jc w:val="both"/>
        <w:rPr>
          <w:sz w:val="24"/>
          <w:szCs w:val="24"/>
        </w:rPr>
      </w:pPr>
      <w:r w:rsidRPr="00D8652C">
        <w:rPr>
          <w:sz w:val="24"/>
          <w:szCs w:val="24"/>
        </w:rPr>
        <w:t xml:space="preserve">Criminal Justice (Managing offenders) </w:t>
      </w:r>
    </w:p>
    <w:p w14:paraId="3B9BEF73" w14:textId="4384DB3E" w:rsidR="008B28E7" w:rsidRPr="00270EEB" w:rsidRDefault="008B28E7" w:rsidP="62FE5CAF">
      <w:pPr>
        <w:jc w:val="both"/>
        <w:rPr>
          <w:sz w:val="24"/>
          <w:szCs w:val="24"/>
          <w:highlight w:val="yellow"/>
        </w:rPr>
      </w:pPr>
    </w:p>
    <w:p w14:paraId="1CD3127C" w14:textId="52A2F7AC" w:rsidR="0037A2D4" w:rsidRDefault="0037A2D4" w:rsidP="0037A2D4">
      <w:pPr>
        <w:jc w:val="both"/>
      </w:pPr>
      <w:r w:rsidRPr="0037A2D4">
        <w:rPr>
          <w:rFonts w:eastAsia="Arial"/>
          <w:color w:val="000000" w:themeColor="text1"/>
          <w:sz w:val="24"/>
          <w:szCs w:val="24"/>
        </w:rPr>
        <w:t xml:space="preserve">You may wish to use the same incidents as you’ve outlined in the Occupational Competence Portfolio. </w:t>
      </w:r>
    </w:p>
    <w:p w14:paraId="1485D2E5" w14:textId="1BE11FB5" w:rsidR="0037A2D4" w:rsidRDefault="0037A2D4" w:rsidP="0037A2D4">
      <w:pPr>
        <w:jc w:val="both"/>
      </w:pPr>
      <w:r w:rsidRPr="0037A2D4">
        <w:rPr>
          <w:rFonts w:eastAsia="Arial"/>
          <w:color w:val="000000" w:themeColor="text1"/>
          <w:sz w:val="24"/>
          <w:szCs w:val="24"/>
        </w:rPr>
        <w:t xml:space="preserve"> </w:t>
      </w:r>
    </w:p>
    <w:p w14:paraId="672DC2F0" w14:textId="39DDE189" w:rsidR="0037A2D4" w:rsidRDefault="0037A2D4" w:rsidP="0037A2D4">
      <w:pPr>
        <w:jc w:val="both"/>
      </w:pPr>
      <w:r w:rsidRPr="0037A2D4">
        <w:rPr>
          <w:rFonts w:eastAsia="Arial"/>
          <w:b/>
          <w:bCs/>
          <w:color w:val="000000" w:themeColor="text1"/>
          <w:sz w:val="24"/>
          <w:szCs w:val="24"/>
        </w:rPr>
        <w:t>How should the workbook be presented?</w:t>
      </w:r>
    </w:p>
    <w:p w14:paraId="40B01FED" w14:textId="701A2C9A" w:rsidR="0037A2D4" w:rsidRDefault="0037A2D4" w:rsidP="0037A2D4">
      <w:pPr>
        <w:jc w:val="both"/>
      </w:pPr>
      <w:r w:rsidRPr="0037A2D4">
        <w:rPr>
          <w:rFonts w:eastAsia="Arial"/>
          <w:color w:val="000000" w:themeColor="text1"/>
          <w:sz w:val="24"/>
          <w:szCs w:val="24"/>
        </w:rPr>
        <w:t xml:space="preserve"> </w:t>
      </w:r>
    </w:p>
    <w:p w14:paraId="3C8BC3D7" w14:textId="0866F352" w:rsidR="0037A2D4" w:rsidRDefault="0037A2D4" w:rsidP="0037A2D4">
      <w:pPr>
        <w:jc w:val="both"/>
      </w:pPr>
      <w:r w:rsidRPr="0037A2D4">
        <w:rPr>
          <w:rFonts w:eastAsia="Arial"/>
          <w:color w:val="000000" w:themeColor="text1"/>
          <w:sz w:val="24"/>
          <w:szCs w:val="24"/>
        </w:rPr>
        <w:t xml:space="preserve">Blank electronic copies can be found on Moodle of this workbook. You must submit this document electronically therefore it is important that you save your work regularly and upload the final typed version through Turnitin on Moodle. </w:t>
      </w:r>
    </w:p>
    <w:p w14:paraId="29CD5258" w14:textId="24D7AFC0" w:rsidR="0037A2D4" w:rsidRDefault="0037A2D4" w:rsidP="0037A2D4">
      <w:pPr>
        <w:jc w:val="both"/>
      </w:pPr>
      <w:r w:rsidRPr="0037A2D4">
        <w:rPr>
          <w:rFonts w:eastAsia="Arial"/>
          <w:color w:val="000000" w:themeColor="text1"/>
          <w:sz w:val="24"/>
          <w:szCs w:val="24"/>
        </w:rPr>
        <w:t xml:space="preserve"> </w:t>
      </w:r>
    </w:p>
    <w:p w14:paraId="05AC3D1D" w14:textId="0BEC285B" w:rsidR="0037A2D4" w:rsidRDefault="0037A2D4" w:rsidP="0037A2D4">
      <w:pPr>
        <w:jc w:val="both"/>
      </w:pPr>
      <w:r w:rsidRPr="0037A2D4">
        <w:rPr>
          <w:rFonts w:eastAsia="Arial"/>
          <w:b/>
          <w:bCs/>
          <w:color w:val="000000" w:themeColor="text1"/>
          <w:sz w:val="24"/>
          <w:szCs w:val="24"/>
        </w:rPr>
        <w:t>Word count policy</w:t>
      </w:r>
      <w:r w:rsidRPr="0037A2D4">
        <w:rPr>
          <w:rFonts w:eastAsia="Arial"/>
          <w:color w:val="000000" w:themeColor="text1"/>
          <w:sz w:val="24"/>
          <w:szCs w:val="24"/>
        </w:rPr>
        <w:t xml:space="preserve"> can be found in chapter 7 of the Academic Quality under section 7.7 (this applies to presenting work above and under the specified word count).  </w:t>
      </w:r>
    </w:p>
    <w:p w14:paraId="1CA8CAAD" w14:textId="67F880EB" w:rsidR="0037A2D4" w:rsidRDefault="0037A2D4" w:rsidP="0037A2D4">
      <w:pPr>
        <w:jc w:val="both"/>
      </w:pPr>
      <w:r w:rsidRPr="0037A2D4">
        <w:rPr>
          <w:rFonts w:eastAsia="Arial"/>
          <w:color w:val="000000" w:themeColor="text1"/>
          <w:sz w:val="24"/>
          <w:szCs w:val="24"/>
        </w:rPr>
        <w:t>(</w:t>
      </w:r>
      <w:hyperlink r:id="rId12">
        <w:r w:rsidRPr="0037A2D4">
          <w:rPr>
            <w:rStyle w:val="Hyperlink"/>
            <w:rFonts w:eastAsia="Arial"/>
            <w:sz w:val="24"/>
            <w:szCs w:val="24"/>
          </w:rPr>
          <w:t>https://www.uwtsd.ac.uk/media/uwtsd-website/content-assets/documents/academic-office/aqh-chapters/chapters---en/Chapter_07_Assessment_Taught_Programmes_Pages_72-79-UPDATED-05-11-2019.pdf</w:t>
        </w:r>
      </w:hyperlink>
      <w:r w:rsidRPr="0037A2D4">
        <w:rPr>
          <w:rFonts w:eastAsia="Arial"/>
          <w:color w:val="0000FF"/>
          <w:sz w:val="24"/>
          <w:szCs w:val="24"/>
          <w:u w:val="single"/>
        </w:rPr>
        <w:t xml:space="preserve">) </w:t>
      </w:r>
    </w:p>
    <w:p w14:paraId="4DBFA51E" w14:textId="16424F3C" w:rsidR="0037A2D4" w:rsidRDefault="0037A2D4" w:rsidP="0037A2D4">
      <w:pPr>
        <w:jc w:val="both"/>
      </w:pPr>
      <w:r w:rsidRPr="0037A2D4">
        <w:rPr>
          <w:rFonts w:eastAsia="Arial"/>
          <w:color w:val="000000" w:themeColor="text1"/>
          <w:sz w:val="24"/>
          <w:szCs w:val="24"/>
        </w:rPr>
        <w:t xml:space="preserve"> </w:t>
      </w:r>
    </w:p>
    <w:p w14:paraId="48EFC479" w14:textId="7A641535" w:rsidR="0037A2D4" w:rsidRDefault="0037A2D4" w:rsidP="0037A2D4">
      <w:pPr>
        <w:jc w:val="both"/>
      </w:pPr>
      <w:r w:rsidRPr="0037A2D4">
        <w:rPr>
          <w:rFonts w:eastAsia="Arial"/>
          <w:color w:val="000000" w:themeColor="text1"/>
          <w:sz w:val="24"/>
          <w:szCs w:val="24"/>
        </w:rPr>
        <w:t xml:space="preserve">Reflective practice is a core aspect for your workbooks and although there is a variety of useful resources on Moodle, there is one particular book, that is specifically based on reflective practice in policing, here is a link to one chapter from Selina Copley’s Reflective Practice for Policing Students: </w:t>
      </w:r>
    </w:p>
    <w:p w14:paraId="6DABB954" w14:textId="78122F80" w:rsidR="0037A2D4" w:rsidRDefault="009122A9" w:rsidP="0037A2D4">
      <w:pPr>
        <w:jc w:val="both"/>
      </w:pPr>
      <w:hyperlink r:id="rId13">
        <w:r w:rsidR="0037A2D4" w:rsidRPr="0037A2D4">
          <w:rPr>
            <w:rStyle w:val="Hyperlink"/>
            <w:rFonts w:eastAsia="Arial"/>
            <w:sz w:val="24"/>
            <w:szCs w:val="24"/>
          </w:rPr>
          <w:t>https://moodle.uwtsd.ac.uk/pluginfile.php/298870/mod_resource/content/1/Reflective%20Practice%20for%20Policing%20Students%20-%20Selina%20Copley%20Chapter5.pdf</w:t>
        </w:r>
      </w:hyperlink>
    </w:p>
    <w:p w14:paraId="1FF3DBAD" w14:textId="4D6FD5F7" w:rsidR="0037A2D4" w:rsidRDefault="0037A2D4" w:rsidP="0037A2D4">
      <w:pPr>
        <w:jc w:val="both"/>
      </w:pPr>
      <w:r w:rsidRPr="0037A2D4">
        <w:rPr>
          <w:rFonts w:eastAsia="Arial"/>
          <w:color w:val="000000" w:themeColor="text1"/>
          <w:sz w:val="24"/>
          <w:szCs w:val="24"/>
        </w:rPr>
        <w:t xml:space="preserve"> </w:t>
      </w:r>
    </w:p>
    <w:p w14:paraId="5D24C399" w14:textId="1875D2E2" w:rsidR="0037A2D4" w:rsidRDefault="0037A2D4" w:rsidP="0037A2D4">
      <w:pPr>
        <w:jc w:val="both"/>
      </w:pPr>
      <w:r w:rsidRPr="0037A2D4">
        <w:rPr>
          <w:rFonts w:eastAsia="Arial"/>
          <w:b/>
          <w:bCs/>
          <w:color w:val="000000" w:themeColor="text1"/>
          <w:sz w:val="24"/>
          <w:szCs w:val="24"/>
        </w:rPr>
        <w:t>How is the workbook assessed?</w:t>
      </w:r>
    </w:p>
    <w:p w14:paraId="77B74513" w14:textId="3C953D93" w:rsidR="0037A2D4" w:rsidRDefault="0037A2D4" w:rsidP="0037A2D4">
      <w:pPr>
        <w:jc w:val="both"/>
      </w:pPr>
      <w:r w:rsidRPr="0037A2D4">
        <w:rPr>
          <w:rFonts w:eastAsia="Arial"/>
          <w:color w:val="000000" w:themeColor="text1"/>
          <w:sz w:val="24"/>
          <w:szCs w:val="24"/>
        </w:rPr>
        <w:t xml:space="preserve"> </w:t>
      </w:r>
    </w:p>
    <w:p w14:paraId="1226AB3C" w14:textId="1BAF09FF" w:rsidR="0037A2D4" w:rsidRDefault="0037A2D4" w:rsidP="0037A2D4">
      <w:pPr>
        <w:jc w:val="both"/>
      </w:pPr>
      <w:r w:rsidRPr="0037A2D4">
        <w:rPr>
          <w:rFonts w:eastAsia="Arial"/>
          <w:color w:val="000000" w:themeColor="text1"/>
          <w:sz w:val="24"/>
          <w:szCs w:val="24"/>
        </w:rPr>
        <w:lastRenderedPageBreak/>
        <w:t xml:space="preserve">Advice and support about the completion of this workbook will be provided by university staff as part of your initial training day.  Your tutor constable and in-force training staff will not be involved in assessing or marking your workbook after it has been submitted. </w:t>
      </w:r>
    </w:p>
    <w:p w14:paraId="360A603E" w14:textId="7167A735" w:rsidR="0037A2D4" w:rsidRDefault="0037A2D4" w:rsidP="0037A2D4">
      <w:pPr>
        <w:jc w:val="both"/>
      </w:pPr>
      <w:r w:rsidRPr="0037A2D4">
        <w:rPr>
          <w:rFonts w:eastAsia="Arial"/>
          <w:color w:val="000000" w:themeColor="text1"/>
          <w:sz w:val="24"/>
          <w:szCs w:val="24"/>
        </w:rPr>
        <w:t xml:space="preserve"> </w:t>
      </w:r>
    </w:p>
    <w:p w14:paraId="4FEF5132" w14:textId="0C03CAFA" w:rsidR="0037A2D4" w:rsidRDefault="0037A2D4" w:rsidP="0037A2D4">
      <w:pPr>
        <w:jc w:val="both"/>
      </w:pPr>
      <w:r w:rsidRPr="0037A2D4">
        <w:rPr>
          <w:rFonts w:eastAsia="Arial"/>
          <w:color w:val="000000" w:themeColor="text1"/>
          <w:sz w:val="24"/>
          <w:szCs w:val="24"/>
        </w:rPr>
        <w:t>Dates of workbook submission will be made available during the initial training day and posted on Moodle.</w:t>
      </w:r>
    </w:p>
    <w:p w14:paraId="5A428107" w14:textId="15100D1E" w:rsidR="0037A2D4" w:rsidRDefault="0037A2D4" w:rsidP="0037A2D4">
      <w:pPr>
        <w:jc w:val="both"/>
      </w:pPr>
      <w:r w:rsidRPr="0037A2D4">
        <w:rPr>
          <w:rFonts w:eastAsia="Arial"/>
          <w:color w:val="000000" w:themeColor="text1"/>
          <w:sz w:val="24"/>
          <w:szCs w:val="24"/>
        </w:rPr>
        <w:t xml:space="preserve"> </w:t>
      </w:r>
    </w:p>
    <w:p w14:paraId="384749A7" w14:textId="0463FAF5" w:rsidR="0037A2D4" w:rsidRDefault="0037A2D4" w:rsidP="0037A2D4">
      <w:pPr>
        <w:jc w:val="both"/>
      </w:pPr>
      <w:r w:rsidRPr="0037A2D4">
        <w:rPr>
          <w:rFonts w:eastAsia="Arial"/>
          <w:color w:val="000000" w:themeColor="text1"/>
          <w:sz w:val="24"/>
          <w:szCs w:val="24"/>
        </w:rPr>
        <w:t>Once submitted your workbook will be assessed and marked independently.</w:t>
      </w:r>
    </w:p>
    <w:p w14:paraId="38A2A33D" w14:textId="77444A41" w:rsidR="0037A2D4" w:rsidRDefault="0037A2D4" w:rsidP="0037A2D4">
      <w:pPr>
        <w:jc w:val="both"/>
        <w:rPr>
          <w:sz w:val="24"/>
          <w:szCs w:val="24"/>
        </w:rPr>
      </w:pPr>
    </w:p>
    <w:p w14:paraId="0FA4C42B" w14:textId="77777777" w:rsidR="008B28E7" w:rsidRPr="00270EEB" w:rsidRDefault="008B28E7" w:rsidP="00FF7EBB">
      <w:pPr>
        <w:jc w:val="both"/>
        <w:rPr>
          <w:sz w:val="24"/>
          <w:szCs w:val="24"/>
        </w:rPr>
      </w:pPr>
    </w:p>
    <w:p w14:paraId="3F0651C1" w14:textId="77777777" w:rsidR="00F546D1" w:rsidRPr="00270EEB" w:rsidRDefault="00F546D1" w:rsidP="00FF7EBB">
      <w:pPr>
        <w:jc w:val="both"/>
        <w:rPr>
          <w:b/>
          <w:sz w:val="24"/>
          <w:szCs w:val="24"/>
        </w:rPr>
      </w:pPr>
    </w:p>
    <w:p w14:paraId="707B326D" w14:textId="77777777" w:rsidR="00F546D1" w:rsidRPr="00270EEB" w:rsidRDefault="00F546D1" w:rsidP="00FF7EBB">
      <w:pPr>
        <w:jc w:val="both"/>
        <w:rPr>
          <w:b/>
          <w:sz w:val="24"/>
          <w:szCs w:val="24"/>
        </w:rPr>
      </w:pPr>
    </w:p>
    <w:p w14:paraId="414A6D38" w14:textId="77777777" w:rsidR="00D625E7" w:rsidRDefault="00D625E7">
      <w:pPr>
        <w:overflowPunct/>
        <w:autoSpaceDE/>
        <w:autoSpaceDN/>
        <w:adjustRightInd/>
        <w:textAlignment w:val="auto"/>
        <w:rPr>
          <w:b/>
          <w:sz w:val="24"/>
          <w:szCs w:val="24"/>
        </w:rPr>
      </w:pPr>
      <w:r>
        <w:rPr>
          <w:b/>
          <w:sz w:val="24"/>
          <w:szCs w:val="24"/>
        </w:rPr>
        <w:br w:type="page"/>
      </w:r>
    </w:p>
    <w:p w14:paraId="5F4CCD4A" w14:textId="77777777" w:rsidR="000325D9" w:rsidRPr="00270EEB" w:rsidRDefault="000325D9" w:rsidP="00FF7EBB">
      <w:pPr>
        <w:jc w:val="both"/>
        <w:rPr>
          <w:sz w:val="24"/>
          <w:szCs w:val="24"/>
        </w:rPr>
      </w:pPr>
      <w:r w:rsidRPr="00270EEB">
        <w:rPr>
          <w:b/>
          <w:sz w:val="24"/>
          <w:szCs w:val="24"/>
        </w:rPr>
        <w:lastRenderedPageBreak/>
        <w:t>Confidentiality</w:t>
      </w:r>
    </w:p>
    <w:p w14:paraId="206C88D2" w14:textId="77777777" w:rsidR="008B28E7" w:rsidRPr="00270EEB" w:rsidRDefault="008B28E7" w:rsidP="00FF7EBB">
      <w:pPr>
        <w:jc w:val="both"/>
        <w:rPr>
          <w:b/>
          <w:sz w:val="24"/>
          <w:szCs w:val="24"/>
        </w:rPr>
      </w:pPr>
    </w:p>
    <w:p w14:paraId="7EC99A35" w14:textId="49249D08" w:rsidR="000325D9" w:rsidRPr="00270EEB" w:rsidRDefault="62FE5CAF" w:rsidP="62FE5CAF">
      <w:pPr>
        <w:jc w:val="both"/>
        <w:rPr>
          <w:sz w:val="24"/>
          <w:szCs w:val="24"/>
        </w:rPr>
      </w:pPr>
      <w:r w:rsidRPr="62FE5CAF">
        <w:rPr>
          <w:sz w:val="24"/>
          <w:szCs w:val="24"/>
        </w:rPr>
        <w:t>It is important that no individual can be identified either directly or indirectly from the information in the workbook. Therefore, you must:</w:t>
      </w:r>
    </w:p>
    <w:p w14:paraId="172DCCC1" w14:textId="77777777" w:rsidR="000325D9" w:rsidRPr="00270EEB" w:rsidRDefault="000325D9" w:rsidP="00FF7EBB">
      <w:pPr>
        <w:jc w:val="both"/>
        <w:rPr>
          <w:sz w:val="24"/>
          <w:szCs w:val="24"/>
        </w:rPr>
      </w:pPr>
    </w:p>
    <w:p w14:paraId="5314D85C" w14:textId="1535D119" w:rsidR="000325D9" w:rsidRPr="00270EEB" w:rsidRDefault="62FE5CAF" w:rsidP="62FE5CAF">
      <w:pPr>
        <w:pStyle w:val="ListParagraph"/>
        <w:numPr>
          <w:ilvl w:val="0"/>
          <w:numId w:val="1"/>
        </w:numPr>
        <w:spacing w:line="259" w:lineRule="auto"/>
        <w:jc w:val="both"/>
        <w:rPr>
          <w:color w:val="auto"/>
          <w:sz w:val="24"/>
          <w:szCs w:val="24"/>
        </w:rPr>
      </w:pPr>
      <w:r w:rsidRPr="62FE5CAF">
        <w:rPr>
          <w:sz w:val="24"/>
          <w:szCs w:val="24"/>
        </w:rPr>
        <w:t>a</w:t>
      </w:r>
      <w:r w:rsidRPr="62FE5CAF">
        <w:rPr>
          <w:color w:val="auto"/>
          <w:sz w:val="24"/>
          <w:szCs w:val="24"/>
        </w:rPr>
        <w:t>dhere to guidance in the Student Handbook about unfair practice and plagiarism;</w:t>
      </w:r>
    </w:p>
    <w:p w14:paraId="61BD2FDD" w14:textId="2602E35E" w:rsidR="000325D9" w:rsidRPr="00270EEB" w:rsidRDefault="62FE5CAF" w:rsidP="62FE5CAF">
      <w:pPr>
        <w:numPr>
          <w:ilvl w:val="0"/>
          <w:numId w:val="27"/>
        </w:numPr>
        <w:spacing w:line="259" w:lineRule="auto"/>
        <w:jc w:val="both"/>
        <w:rPr>
          <w:color w:val="auto"/>
          <w:sz w:val="24"/>
          <w:szCs w:val="24"/>
        </w:rPr>
      </w:pPr>
      <w:r w:rsidRPr="62FE5CAF">
        <w:rPr>
          <w:color w:val="auto"/>
          <w:sz w:val="24"/>
          <w:szCs w:val="24"/>
        </w:rPr>
        <w:t>not identify individuals including witnesses, victims or offenders by name;</w:t>
      </w:r>
    </w:p>
    <w:p w14:paraId="31E22773" w14:textId="57D957A0" w:rsidR="000325D9" w:rsidRPr="00270EEB" w:rsidRDefault="62FE5CAF" w:rsidP="62FE5CAF">
      <w:pPr>
        <w:numPr>
          <w:ilvl w:val="0"/>
          <w:numId w:val="27"/>
        </w:numPr>
        <w:spacing w:line="259" w:lineRule="auto"/>
        <w:jc w:val="both"/>
        <w:rPr>
          <w:color w:val="auto"/>
          <w:sz w:val="24"/>
          <w:szCs w:val="24"/>
        </w:rPr>
      </w:pPr>
      <w:r w:rsidRPr="62FE5CAF">
        <w:rPr>
          <w:color w:val="auto"/>
          <w:sz w:val="24"/>
          <w:szCs w:val="24"/>
        </w:rPr>
        <w:t>not write information that enables any individual to be identified indirectly through the description you provide. This includes references to names, colleagues, places (including hospitals, schools, town, villages, streets) specific incidents which were high profile and could be identified due to past publicity, other professionals or any other personal information including medical or other conditions;</w:t>
      </w:r>
    </w:p>
    <w:p w14:paraId="4C102B69" w14:textId="48038418" w:rsidR="00F92E4D" w:rsidRPr="00E03B6D" w:rsidRDefault="62FE5CAF" w:rsidP="62FE5CAF">
      <w:pPr>
        <w:numPr>
          <w:ilvl w:val="0"/>
          <w:numId w:val="26"/>
        </w:numPr>
        <w:spacing w:line="259" w:lineRule="auto"/>
        <w:jc w:val="both"/>
        <w:rPr>
          <w:color w:val="auto"/>
          <w:sz w:val="24"/>
          <w:szCs w:val="24"/>
        </w:rPr>
      </w:pPr>
      <w:r w:rsidRPr="62FE5CAF">
        <w:rPr>
          <w:color w:val="auto"/>
          <w:sz w:val="24"/>
          <w:szCs w:val="24"/>
        </w:rPr>
        <w:t xml:space="preserve">take personal responsibility for adhering to confidentiality rules. </w:t>
      </w:r>
    </w:p>
    <w:p w14:paraId="4A7E7B8A" w14:textId="49EF66EF" w:rsidR="00865008" w:rsidRPr="00E03B6D" w:rsidRDefault="62FE5CAF" w:rsidP="00FF7EBB">
      <w:pPr>
        <w:numPr>
          <w:ilvl w:val="0"/>
          <w:numId w:val="26"/>
        </w:numPr>
        <w:jc w:val="both"/>
        <w:rPr>
          <w:color w:val="auto"/>
          <w:sz w:val="24"/>
          <w:szCs w:val="24"/>
        </w:rPr>
      </w:pPr>
      <w:r w:rsidRPr="62FE5CAF">
        <w:rPr>
          <w:color w:val="auto"/>
          <w:sz w:val="24"/>
          <w:szCs w:val="24"/>
        </w:rPr>
        <w:t>not include any dates of any incidents or anything that specifically identifies an actual incident.</w:t>
      </w:r>
    </w:p>
    <w:p w14:paraId="235E43AC" w14:textId="77777777" w:rsidR="00FF7EBB" w:rsidRPr="00270EEB" w:rsidRDefault="00FF7EBB" w:rsidP="00FF7EBB">
      <w:pPr>
        <w:jc w:val="both"/>
        <w:rPr>
          <w:color w:val="auto"/>
          <w:sz w:val="24"/>
          <w:szCs w:val="24"/>
        </w:rPr>
      </w:pPr>
    </w:p>
    <w:p w14:paraId="7256DFDE" w14:textId="77777777" w:rsidR="00FF7EBB" w:rsidRPr="00270EEB" w:rsidRDefault="00FF7EBB" w:rsidP="00FF7EBB">
      <w:pPr>
        <w:jc w:val="both"/>
        <w:rPr>
          <w:b/>
          <w:color w:val="auto"/>
          <w:sz w:val="24"/>
          <w:szCs w:val="24"/>
        </w:rPr>
      </w:pPr>
      <w:r w:rsidRPr="00270EEB">
        <w:rPr>
          <w:b/>
          <w:color w:val="auto"/>
          <w:sz w:val="24"/>
          <w:szCs w:val="24"/>
        </w:rPr>
        <w:t>NOTE</w:t>
      </w:r>
    </w:p>
    <w:p w14:paraId="09D7454F" w14:textId="77777777" w:rsidR="00FF7EBB" w:rsidRPr="00270EEB" w:rsidRDefault="00FF7EBB" w:rsidP="00FF7EBB">
      <w:pPr>
        <w:jc w:val="both"/>
        <w:rPr>
          <w:color w:val="auto"/>
          <w:sz w:val="24"/>
          <w:szCs w:val="24"/>
        </w:rPr>
      </w:pPr>
    </w:p>
    <w:p w14:paraId="228A8C57" w14:textId="0636BE07" w:rsidR="00FF7EBB" w:rsidRPr="00270EEB" w:rsidRDefault="62FE5CAF" w:rsidP="62FE5CAF">
      <w:pPr>
        <w:jc w:val="both"/>
        <w:rPr>
          <w:color w:val="auto"/>
          <w:sz w:val="24"/>
          <w:szCs w:val="24"/>
        </w:rPr>
      </w:pPr>
      <w:r w:rsidRPr="62FE5CAF">
        <w:rPr>
          <w:color w:val="auto"/>
          <w:sz w:val="24"/>
          <w:szCs w:val="24"/>
        </w:rPr>
        <w:t xml:space="preserve">Your workbook will be submitted electronically via Turnitin on Moodle. Guidance on this is in the Student Handbook. </w:t>
      </w:r>
    </w:p>
    <w:p w14:paraId="3836B8A0" w14:textId="77777777" w:rsidR="00390074" w:rsidRPr="00270EEB" w:rsidRDefault="00390074" w:rsidP="00FF7EBB">
      <w:pPr>
        <w:ind w:left="360"/>
        <w:jc w:val="both"/>
        <w:rPr>
          <w:b/>
          <w:color w:val="auto"/>
          <w:sz w:val="24"/>
          <w:szCs w:val="24"/>
        </w:rPr>
      </w:pPr>
    </w:p>
    <w:p w14:paraId="2655B5DB" w14:textId="545C3178" w:rsidR="00390074" w:rsidRPr="00270EEB" w:rsidRDefault="00390074" w:rsidP="00FF7EBB">
      <w:pPr>
        <w:jc w:val="both"/>
        <w:rPr>
          <w:b/>
          <w:i/>
          <w:sz w:val="24"/>
          <w:szCs w:val="24"/>
        </w:rPr>
      </w:pPr>
      <w:r w:rsidRPr="00270EEB">
        <w:rPr>
          <w:b/>
          <w:i/>
          <w:sz w:val="24"/>
          <w:szCs w:val="24"/>
        </w:rPr>
        <w:t xml:space="preserve">Remember that the </w:t>
      </w:r>
      <w:r w:rsidR="00E03B6D">
        <w:rPr>
          <w:b/>
          <w:i/>
          <w:sz w:val="24"/>
          <w:szCs w:val="24"/>
        </w:rPr>
        <w:t>w</w:t>
      </w:r>
      <w:r w:rsidR="00F139CF">
        <w:rPr>
          <w:b/>
          <w:i/>
          <w:sz w:val="24"/>
          <w:szCs w:val="24"/>
        </w:rPr>
        <w:t>orkbook</w:t>
      </w:r>
      <w:r w:rsidRPr="00270EEB">
        <w:rPr>
          <w:b/>
          <w:i/>
          <w:sz w:val="24"/>
          <w:szCs w:val="24"/>
        </w:rPr>
        <w:t xml:space="preserve"> is YOUR </w:t>
      </w:r>
      <w:r w:rsidR="00920E5B" w:rsidRPr="00270EEB">
        <w:rPr>
          <w:b/>
          <w:i/>
          <w:sz w:val="24"/>
          <w:szCs w:val="24"/>
        </w:rPr>
        <w:t>responsibility you must not rely on the assessor or anyone else to pick up any confidentiality breaches as this is your work and you must accept full responsibility for confidentiality.</w:t>
      </w:r>
      <w:r w:rsidRPr="00270EEB">
        <w:rPr>
          <w:b/>
          <w:i/>
          <w:sz w:val="24"/>
          <w:szCs w:val="24"/>
        </w:rPr>
        <w:t xml:space="preserve"> Meeting all the confidentiality requirements is very important. </w:t>
      </w:r>
    </w:p>
    <w:p w14:paraId="412E6355" w14:textId="77777777" w:rsidR="00390074" w:rsidRPr="00270EEB" w:rsidRDefault="00390074" w:rsidP="00FF7EBB">
      <w:pPr>
        <w:ind w:left="360"/>
        <w:jc w:val="both"/>
        <w:rPr>
          <w:b/>
          <w:sz w:val="24"/>
          <w:szCs w:val="24"/>
        </w:rPr>
      </w:pPr>
    </w:p>
    <w:p w14:paraId="64788E41" w14:textId="77777777" w:rsidR="00E03B6D" w:rsidRDefault="00E03B6D" w:rsidP="00FF7EBB">
      <w:pPr>
        <w:jc w:val="both"/>
        <w:rPr>
          <w:b/>
          <w:sz w:val="24"/>
          <w:szCs w:val="24"/>
        </w:rPr>
      </w:pPr>
    </w:p>
    <w:p w14:paraId="2BA58660" w14:textId="6FE2A248" w:rsidR="000325D9" w:rsidRPr="00270EEB" w:rsidRDefault="000325D9" w:rsidP="00FF7EBB">
      <w:pPr>
        <w:jc w:val="both"/>
        <w:rPr>
          <w:b/>
          <w:sz w:val="24"/>
          <w:szCs w:val="24"/>
        </w:rPr>
      </w:pPr>
      <w:r w:rsidRPr="00270EEB">
        <w:rPr>
          <w:b/>
          <w:sz w:val="24"/>
          <w:szCs w:val="24"/>
        </w:rPr>
        <w:t>Dyslexia and other special circumstances</w:t>
      </w:r>
    </w:p>
    <w:p w14:paraId="0820EA31" w14:textId="77777777" w:rsidR="000325D9" w:rsidRPr="00270EEB" w:rsidRDefault="000325D9" w:rsidP="00FF7EBB">
      <w:pPr>
        <w:jc w:val="both"/>
        <w:rPr>
          <w:b/>
          <w:sz w:val="24"/>
          <w:szCs w:val="24"/>
          <w:u w:val="single"/>
        </w:rPr>
      </w:pPr>
    </w:p>
    <w:p w14:paraId="71C5210E" w14:textId="1E95DBA8" w:rsidR="000325D9" w:rsidRPr="00270EEB" w:rsidRDefault="62FE5CAF" w:rsidP="62FE5CAF">
      <w:pPr>
        <w:jc w:val="both"/>
        <w:rPr>
          <w:sz w:val="24"/>
          <w:szCs w:val="24"/>
        </w:rPr>
      </w:pPr>
      <w:r w:rsidRPr="62FE5CAF">
        <w:rPr>
          <w:sz w:val="24"/>
          <w:szCs w:val="24"/>
        </w:rPr>
        <w:t xml:space="preserve">If you have any condition that you feel may affect your ability to deal with any part of the programme, please see the </w:t>
      </w:r>
      <w:r w:rsidRPr="62FE5CAF">
        <w:rPr>
          <w:color w:val="auto"/>
          <w:sz w:val="24"/>
          <w:szCs w:val="24"/>
        </w:rPr>
        <w:t>Student Handbook for further guidance</w:t>
      </w:r>
      <w:r w:rsidRPr="62FE5CAF">
        <w:rPr>
          <w:sz w:val="24"/>
          <w:szCs w:val="24"/>
        </w:rPr>
        <w:t xml:space="preserve">. The University has a Student Services Unit that may be able to help but </w:t>
      </w:r>
      <w:r w:rsidRPr="62FE5CAF">
        <w:rPr>
          <w:b/>
          <w:bCs/>
          <w:i/>
          <w:iCs/>
          <w:sz w:val="24"/>
          <w:szCs w:val="24"/>
        </w:rPr>
        <w:t>it is the learner’s individual responsibility to contact them</w:t>
      </w:r>
      <w:r w:rsidRPr="62FE5CAF">
        <w:rPr>
          <w:sz w:val="24"/>
          <w:szCs w:val="24"/>
        </w:rPr>
        <w:t xml:space="preserve">. </w:t>
      </w:r>
    </w:p>
    <w:p w14:paraId="32920C53" w14:textId="77777777" w:rsidR="000325D9" w:rsidRPr="00270EEB" w:rsidRDefault="000325D9" w:rsidP="00FF7EBB">
      <w:pPr>
        <w:jc w:val="both"/>
        <w:rPr>
          <w:b/>
          <w:sz w:val="24"/>
          <w:szCs w:val="24"/>
        </w:rPr>
      </w:pPr>
    </w:p>
    <w:p w14:paraId="27EF97E8" w14:textId="77777777" w:rsidR="000325D9" w:rsidRPr="00270EEB" w:rsidRDefault="000325D9" w:rsidP="00FF7EBB">
      <w:pPr>
        <w:jc w:val="both"/>
        <w:rPr>
          <w:b/>
          <w:sz w:val="24"/>
          <w:szCs w:val="24"/>
        </w:rPr>
      </w:pPr>
    </w:p>
    <w:p w14:paraId="2DA36B43" w14:textId="77777777" w:rsidR="007C1D94" w:rsidRPr="00270EEB" w:rsidRDefault="00C7108B" w:rsidP="005463F1">
      <w:pPr>
        <w:rPr>
          <w:b/>
          <w:sz w:val="24"/>
          <w:szCs w:val="24"/>
        </w:rPr>
      </w:pPr>
      <w:r w:rsidRPr="00270EEB">
        <w:rPr>
          <w:b/>
          <w:sz w:val="24"/>
          <w:szCs w:val="24"/>
        </w:rPr>
        <w:br w:type="page"/>
      </w:r>
    </w:p>
    <w:p w14:paraId="224F2FC7" w14:textId="5D2FFE0C" w:rsidR="007C1D94" w:rsidRPr="00270EEB" w:rsidRDefault="62FE5CAF" w:rsidP="62FE5CAF">
      <w:pPr>
        <w:jc w:val="both"/>
        <w:rPr>
          <w:b/>
          <w:bCs/>
          <w:sz w:val="24"/>
          <w:szCs w:val="24"/>
        </w:rPr>
      </w:pPr>
      <w:r w:rsidRPr="62FE5CAF">
        <w:rPr>
          <w:b/>
          <w:bCs/>
          <w:sz w:val="24"/>
          <w:szCs w:val="24"/>
        </w:rPr>
        <w:lastRenderedPageBreak/>
        <w:t xml:space="preserve">Guidance: </w:t>
      </w:r>
    </w:p>
    <w:p w14:paraId="52E8970B" w14:textId="77777777" w:rsidR="008B28E7" w:rsidRPr="00270EEB" w:rsidRDefault="008B28E7" w:rsidP="00FF7EBB">
      <w:pPr>
        <w:jc w:val="both"/>
        <w:rPr>
          <w:i/>
          <w:sz w:val="24"/>
          <w:szCs w:val="24"/>
        </w:rPr>
      </w:pPr>
    </w:p>
    <w:p w14:paraId="3FF77237" w14:textId="66F04DB4" w:rsidR="007C1D94" w:rsidRPr="002030F2" w:rsidRDefault="62FE5CAF" w:rsidP="62FE5CAF">
      <w:pPr>
        <w:numPr>
          <w:ilvl w:val="0"/>
          <w:numId w:val="20"/>
        </w:numPr>
        <w:jc w:val="both"/>
        <w:rPr>
          <w:i/>
          <w:iCs/>
          <w:sz w:val="24"/>
          <w:szCs w:val="24"/>
        </w:rPr>
      </w:pPr>
      <w:r w:rsidRPr="62FE5CAF">
        <w:rPr>
          <w:i/>
          <w:iCs/>
          <w:sz w:val="24"/>
          <w:szCs w:val="24"/>
        </w:rPr>
        <w:t>Your workbook must contain the items specified in the table below (clearly identified and in the order given);</w:t>
      </w:r>
    </w:p>
    <w:p w14:paraId="12E56D11" w14:textId="0C2A6234" w:rsidR="00895FCE" w:rsidRPr="002030F2" w:rsidRDefault="62FE5CAF" w:rsidP="48DF4B50">
      <w:pPr>
        <w:numPr>
          <w:ilvl w:val="0"/>
          <w:numId w:val="20"/>
        </w:numPr>
        <w:jc w:val="both"/>
        <w:rPr>
          <w:i/>
          <w:iCs/>
          <w:sz w:val="24"/>
          <w:szCs w:val="24"/>
        </w:rPr>
      </w:pPr>
      <w:r w:rsidRPr="48DF4B50">
        <w:rPr>
          <w:i/>
          <w:iCs/>
          <w:sz w:val="24"/>
          <w:szCs w:val="24"/>
        </w:rPr>
        <w:t xml:space="preserve">You should use this particular document to insert your text / answer within each section of this workbook; </w:t>
      </w:r>
    </w:p>
    <w:p w14:paraId="4A3D15FA" w14:textId="21E7E95D" w:rsidR="63CC4F28" w:rsidRDefault="63CC4F28" w:rsidP="48DF4B50">
      <w:pPr>
        <w:numPr>
          <w:ilvl w:val="0"/>
          <w:numId w:val="20"/>
        </w:numPr>
        <w:jc w:val="both"/>
        <w:rPr>
          <w:i/>
          <w:iCs/>
          <w:sz w:val="24"/>
          <w:szCs w:val="24"/>
        </w:rPr>
      </w:pPr>
      <w:r w:rsidRPr="48DF4B50">
        <w:rPr>
          <w:i/>
          <w:iCs/>
          <w:sz w:val="24"/>
          <w:szCs w:val="24"/>
        </w:rPr>
        <w:t xml:space="preserve">You should upload your completed document as a saved pdf of this workbook; if this is not possible then a </w:t>
      </w:r>
      <w:proofErr w:type="spellStart"/>
      <w:r w:rsidRPr="48DF4B50">
        <w:rPr>
          <w:i/>
          <w:iCs/>
          <w:sz w:val="24"/>
          <w:szCs w:val="24"/>
        </w:rPr>
        <w:t>Worddoc</w:t>
      </w:r>
      <w:proofErr w:type="spellEnd"/>
      <w:r w:rsidRPr="48DF4B50">
        <w:rPr>
          <w:i/>
          <w:iCs/>
          <w:sz w:val="24"/>
          <w:szCs w:val="24"/>
        </w:rPr>
        <w:t xml:space="preserve"> file is acceptable.</w:t>
      </w:r>
      <w:r w:rsidR="1CF736B1" w:rsidRPr="48DF4B50">
        <w:rPr>
          <w:i/>
          <w:iCs/>
          <w:sz w:val="24"/>
          <w:szCs w:val="24"/>
        </w:rPr>
        <w:t xml:space="preserve"> Do not send a scanned file from a photocopier, an apple.dot file, or a Microsoft publisher file as Turnitin</w:t>
      </w:r>
      <w:r w:rsidR="4CBA31A3" w:rsidRPr="48DF4B50">
        <w:rPr>
          <w:i/>
          <w:iCs/>
          <w:sz w:val="24"/>
          <w:szCs w:val="24"/>
        </w:rPr>
        <w:t xml:space="preserve"> will not be able to assess them despite you being able to upload them.</w:t>
      </w:r>
    </w:p>
    <w:p w14:paraId="0695EACA" w14:textId="77777777" w:rsidR="00B12295" w:rsidRPr="00270EEB" w:rsidRDefault="00B12295" w:rsidP="00FF7EBB">
      <w:pPr>
        <w:jc w:val="both"/>
        <w:rPr>
          <w:b/>
          <w:sz w:val="24"/>
          <w:szCs w:val="24"/>
        </w:rPr>
      </w:pPr>
    </w:p>
    <w:p w14:paraId="405CF10B" w14:textId="4503AC3E" w:rsidR="008B28E7" w:rsidRPr="00270EEB" w:rsidRDefault="62FE5CAF" w:rsidP="62FE5CAF">
      <w:pPr>
        <w:jc w:val="both"/>
        <w:rPr>
          <w:b/>
          <w:bCs/>
          <w:sz w:val="24"/>
          <w:szCs w:val="24"/>
        </w:rPr>
      </w:pPr>
      <w:r w:rsidRPr="62FE5CAF">
        <w:rPr>
          <w:b/>
          <w:bCs/>
          <w:sz w:val="24"/>
          <w:szCs w:val="24"/>
        </w:rPr>
        <w:t xml:space="preserve">Contents: </w:t>
      </w:r>
    </w:p>
    <w:p w14:paraId="48980C89" w14:textId="77777777" w:rsidR="00B12295" w:rsidRPr="00270EEB" w:rsidRDefault="00B12295" w:rsidP="00FF7EBB">
      <w:pPr>
        <w:jc w:val="both"/>
        <w:rPr>
          <w:b/>
          <w:sz w:val="24"/>
          <w:szCs w:val="24"/>
        </w:rPr>
      </w:pPr>
    </w:p>
    <w:tbl>
      <w:tblPr>
        <w:tblW w:w="8518" w:type="dxa"/>
        <w:tblInd w:w="6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390"/>
        <w:gridCol w:w="5550"/>
        <w:gridCol w:w="1578"/>
      </w:tblGrid>
      <w:tr w:rsidR="00446F80" w:rsidRPr="00270EEB" w14:paraId="0CDD85F0" w14:textId="4A005F79" w:rsidTr="4C037C18">
        <w:tc>
          <w:tcPr>
            <w:tcW w:w="1390" w:type="dxa"/>
            <w:shd w:val="clear" w:color="auto" w:fill="auto"/>
          </w:tcPr>
          <w:p w14:paraId="0C25BFEF" w14:textId="0E3B031A" w:rsidR="00446F80" w:rsidRPr="00270EEB" w:rsidRDefault="62FE5CAF" w:rsidP="62FE5CAF">
            <w:pPr>
              <w:jc w:val="both"/>
              <w:rPr>
                <w:b/>
                <w:bCs/>
                <w:color w:val="auto"/>
                <w:sz w:val="22"/>
                <w:szCs w:val="22"/>
              </w:rPr>
            </w:pPr>
            <w:r w:rsidRPr="62FE5CAF">
              <w:rPr>
                <w:b/>
                <w:bCs/>
                <w:color w:val="auto"/>
                <w:sz w:val="22"/>
                <w:szCs w:val="22"/>
              </w:rPr>
              <w:t xml:space="preserve">Workbook </w:t>
            </w:r>
          </w:p>
        </w:tc>
        <w:tc>
          <w:tcPr>
            <w:tcW w:w="5550" w:type="dxa"/>
            <w:shd w:val="clear" w:color="auto" w:fill="auto"/>
          </w:tcPr>
          <w:p w14:paraId="1F40F756" w14:textId="746F93B6" w:rsidR="00446F80" w:rsidRPr="00270EEB" w:rsidRDefault="62FE5CAF" w:rsidP="62FE5CAF">
            <w:pPr>
              <w:jc w:val="both"/>
              <w:rPr>
                <w:b/>
                <w:bCs/>
                <w:color w:val="auto"/>
                <w:sz w:val="22"/>
                <w:szCs w:val="22"/>
              </w:rPr>
            </w:pPr>
            <w:r w:rsidRPr="62FE5CAF">
              <w:rPr>
                <w:b/>
                <w:bCs/>
                <w:color w:val="auto"/>
                <w:sz w:val="22"/>
                <w:szCs w:val="22"/>
              </w:rPr>
              <w:t xml:space="preserve">Area of Professional Practice </w:t>
            </w:r>
          </w:p>
          <w:p w14:paraId="1A5D6AF9" w14:textId="77777777" w:rsidR="00446F80" w:rsidRPr="00270EEB" w:rsidRDefault="00446F80" w:rsidP="62FE5CAF">
            <w:pPr>
              <w:jc w:val="both"/>
              <w:rPr>
                <w:b/>
                <w:bCs/>
                <w:color w:val="auto"/>
                <w:sz w:val="22"/>
                <w:szCs w:val="22"/>
              </w:rPr>
            </w:pPr>
          </w:p>
        </w:tc>
        <w:tc>
          <w:tcPr>
            <w:tcW w:w="1578" w:type="dxa"/>
          </w:tcPr>
          <w:p w14:paraId="0B5B7A74" w14:textId="18F87E3C" w:rsidR="00446F80" w:rsidRDefault="62FE5CAF" w:rsidP="62FE5CAF">
            <w:pPr>
              <w:jc w:val="both"/>
              <w:rPr>
                <w:b/>
                <w:bCs/>
                <w:color w:val="auto"/>
                <w:sz w:val="22"/>
                <w:szCs w:val="22"/>
              </w:rPr>
            </w:pPr>
            <w:r w:rsidRPr="62FE5CAF">
              <w:rPr>
                <w:b/>
                <w:bCs/>
                <w:color w:val="auto"/>
                <w:sz w:val="22"/>
                <w:szCs w:val="22"/>
              </w:rPr>
              <w:t>Word count</w:t>
            </w:r>
          </w:p>
        </w:tc>
      </w:tr>
      <w:tr w:rsidR="00446F80" w:rsidRPr="00270EEB" w14:paraId="3F209145" w14:textId="4F757148" w:rsidTr="4C037C18">
        <w:tc>
          <w:tcPr>
            <w:tcW w:w="1390" w:type="dxa"/>
            <w:shd w:val="clear" w:color="auto" w:fill="auto"/>
          </w:tcPr>
          <w:p w14:paraId="2967F37F" w14:textId="04D9D18D" w:rsidR="00446F80" w:rsidRPr="007B5CB2" w:rsidRDefault="64D01D80" w:rsidP="64D01D80">
            <w:pPr>
              <w:jc w:val="both"/>
              <w:rPr>
                <w:color w:val="auto"/>
                <w:sz w:val="22"/>
                <w:szCs w:val="22"/>
              </w:rPr>
            </w:pPr>
            <w:r w:rsidRPr="64D01D80">
              <w:rPr>
                <w:color w:val="auto"/>
                <w:sz w:val="22"/>
                <w:szCs w:val="22"/>
              </w:rPr>
              <w:t xml:space="preserve">Task 1 </w:t>
            </w:r>
          </w:p>
        </w:tc>
        <w:tc>
          <w:tcPr>
            <w:tcW w:w="5550" w:type="dxa"/>
            <w:shd w:val="clear" w:color="auto" w:fill="auto"/>
          </w:tcPr>
          <w:p w14:paraId="7CAD68AF" w14:textId="77777777" w:rsidR="00446F80" w:rsidRDefault="62FE5CAF" w:rsidP="62FE5CAF">
            <w:pPr>
              <w:jc w:val="both"/>
              <w:rPr>
                <w:b/>
                <w:bCs/>
                <w:sz w:val="22"/>
                <w:szCs w:val="22"/>
              </w:rPr>
            </w:pPr>
            <w:r w:rsidRPr="62FE5CAF">
              <w:rPr>
                <w:b/>
                <w:bCs/>
                <w:sz w:val="22"/>
                <w:szCs w:val="22"/>
              </w:rPr>
              <w:t>Wellbeing and Resilience</w:t>
            </w:r>
          </w:p>
          <w:p w14:paraId="13F52887" w14:textId="48D70A27" w:rsidR="00446F80" w:rsidRPr="00F6513F" w:rsidRDefault="00446F80" w:rsidP="62FE5CAF">
            <w:pPr>
              <w:jc w:val="both"/>
              <w:rPr>
                <w:b/>
                <w:bCs/>
                <w:sz w:val="22"/>
                <w:szCs w:val="22"/>
              </w:rPr>
            </w:pPr>
          </w:p>
        </w:tc>
        <w:tc>
          <w:tcPr>
            <w:tcW w:w="1578" w:type="dxa"/>
          </w:tcPr>
          <w:p w14:paraId="6787B963" w14:textId="4B919AFE" w:rsidR="00446F80" w:rsidRPr="001E7592" w:rsidRDefault="2200D607" w:rsidP="64D01D80">
            <w:pPr>
              <w:jc w:val="both"/>
              <w:rPr>
                <w:b/>
                <w:bCs/>
                <w:sz w:val="22"/>
                <w:szCs w:val="22"/>
              </w:rPr>
            </w:pPr>
            <w:r w:rsidRPr="4C037C18">
              <w:rPr>
                <w:b/>
                <w:bCs/>
                <w:sz w:val="22"/>
                <w:szCs w:val="22"/>
              </w:rPr>
              <w:t>1000</w:t>
            </w:r>
          </w:p>
        </w:tc>
      </w:tr>
      <w:tr w:rsidR="00446F80" w:rsidRPr="00270EEB" w14:paraId="73724C95" w14:textId="5CDFE9D3" w:rsidTr="4C037C18">
        <w:tc>
          <w:tcPr>
            <w:tcW w:w="1390" w:type="dxa"/>
            <w:shd w:val="clear" w:color="auto" w:fill="auto"/>
          </w:tcPr>
          <w:p w14:paraId="5F71CFD1" w14:textId="32136F1B" w:rsidR="00446F80" w:rsidRPr="007B5CB2" w:rsidRDefault="64D01D80" w:rsidP="64D01D80">
            <w:pPr>
              <w:jc w:val="both"/>
              <w:rPr>
                <w:color w:val="auto"/>
                <w:sz w:val="22"/>
                <w:szCs w:val="22"/>
              </w:rPr>
            </w:pPr>
            <w:r w:rsidRPr="64D01D80">
              <w:rPr>
                <w:color w:val="auto"/>
                <w:sz w:val="22"/>
                <w:szCs w:val="22"/>
              </w:rPr>
              <w:t>Task 2</w:t>
            </w:r>
          </w:p>
        </w:tc>
        <w:tc>
          <w:tcPr>
            <w:tcW w:w="5550" w:type="dxa"/>
            <w:shd w:val="clear" w:color="auto" w:fill="auto"/>
          </w:tcPr>
          <w:p w14:paraId="4C59266B" w14:textId="77777777" w:rsidR="00446F80" w:rsidRDefault="62FE5CAF" w:rsidP="62FE5CAF">
            <w:pPr>
              <w:jc w:val="both"/>
              <w:rPr>
                <w:b/>
                <w:bCs/>
                <w:color w:val="auto"/>
                <w:sz w:val="22"/>
                <w:szCs w:val="22"/>
              </w:rPr>
            </w:pPr>
            <w:r w:rsidRPr="62FE5CAF">
              <w:rPr>
                <w:b/>
                <w:bCs/>
                <w:color w:val="auto"/>
                <w:sz w:val="22"/>
                <w:szCs w:val="22"/>
              </w:rPr>
              <w:t>Communication Skills, Managing Conflict, Valuing Difference and Inclusion</w:t>
            </w:r>
          </w:p>
          <w:p w14:paraId="2C3E7745" w14:textId="2395FEB5" w:rsidR="00446F80" w:rsidRPr="00F6513F" w:rsidRDefault="00446F80" w:rsidP="62FE5CAF">
            <w:pPr>
              <w:jc w:val="both"/>
              <w:rPr>
                <w:b/>
                <w:bCs/>
                <w:color w:val="auto"/>
                <w:sz w:val="22"/>
                <w:szCs w:val="22"/>
              </w:rPr>
            </w:pPr>
          </w:p>
        </w:tc>
        <w:tc>
          <w:tcPr>
            <w:tcW w:w="1578" w:type="dxa"/>
          </w:tcPr>
          <w:p w14:paraId="151A1BD9" w14:textId="5A725FA1" w:rsidR="00446F80" w:rsidRPr="001E7592" w:rsidRDefault="62FE5CAF" w:rsidP="62FE5CAF">
            <w:pPr>
              <w:jc w:val="both"/>
              <w:rPr>
                <w:b/>
                <w:bCs/>
                <w:color w:val="auto"/>
                <w:sz w:val="22"/>
                <w:szCs w:val="22"/>
              </w:rPr>
            </w:pPr>
            <w:r w:rsidRPr="62FE5CAF">
              <w:rPr>
                <w:b/>
                <w:bCs/>
                <w:color w:val="auto"/>
                <w:sz w:val="22"/>
                <w:szCs w:val="22"/>
              </w:rPr>
              <w:t>1500</w:t>
            </w:r>
          </w:p>
        </w:tc>
      </w:tr>
      <w:tr w:rsidR="00446F80" w:rsidRPr="00270EEB" w14:paraId="6953A260" w14:textId="25AAFF4B" w:rsidTr="4C037C18">
        <w:tc>
          <w:tcPr>
            <w:tcW w:w="1390" w:type="dxa"/>
            <w:shd w:val="clear" w:color="auto" w:fill="auto"/>
          </w:tcPr>
          <w:p w14:paraId="02F0EB04" w14:textId="75DFE214" w:rsidR="00446F80" w:rsidRPr="007B5CB2" w:rsidRDefault="64D01D80" w:rsidP="64D01D80">
            <w:pPr>
              <w:jc w:val="both"/>
              <w:rPr>
                <w:color w:val="auto"/>
                <w:sz w:val="22"/>
                <w:szCs w:val="22"/>
              </w:rPr>
            </w:pPr>
            <w:r w:rsidRPr="64D01D80">
              <w:rPr>
                <w:color w:val="auto"/>
                <w:sz w:val="22"/>
                <w:szCs w:val="22"/>
              </w:rPr>
              <w:t xml:space="preserve">Task 3 </w:t>
            </w:r>
          </w:p>
        </w:tc>
        <w:tc>
          <w:tcPr>
            <w:tcW w:w="5550" w:type="dxa"/>
            <w:shd w:val="clear" w:color="auto" w:fill="auto"/>
          </w:tcPr>
          <w:p w14:paraId="49BE66F3" w14:textId="77777777" w:rsidR="00446F80" w:rsidRDefault="62FE5CAF" w:rsidP="62FE5CAF">
            <w:pPr>
              <w:jc w:val="both"/>
              <w:rPr>
                <w:b/>
                <w:bCs/>
                <w:sz w:val="22"/>
                <w:szCs w:val="22"/>
              </w:rPr>
            </w:pPr>
            <w:r w:rsidRPr="62FE5CAF">
              <w:rPr>
                <w:b/>
                <w:bCs/>
                <w:sz w:val="22"/>
                <w:szCs w:val="22"/>
              </w:rPr>
              <w:t xml:space="preserve">Criminal Justice, Valuing difference and inclusion </w:t>
            </w:r>
          </w:p>
          <w:p w14:paraId="6F74A7BB" w14:textId="474F56B6" w:rsidR="00446F80" w:rsidRPr="007B5CB2" w:rsidRDefault="00446F80" w:rsidP="62FE5CAF">
            <w:pPr>
              <w:jc w:val="both"/>
              <w:rPr>
                <w:b/>
                <w:bCs/>
                <w:sz w:val="22"/>
                <w:szCs w:val="22"/>
              </w:rPr>
            </w:pPr>
          </w:p>
        </w:tc>
        <w:tc>
          <w:tcPr>
            <w:tcW w:w="1578" w:type="dxa"/>
          </w:tcPr>
          <w:p w14:paraId="2C10A136" w14:textId="18BE4B8D" w:rsidR="00446F80" w:rsidRPr="001E7592" w:rsidRDefault="62FE5CAF" w:rsidP="62FE5CAF">
            <w:pPr>
              <w:jc w:val="both"/>
              <w:rPr>
                <w:b/>
                <w:bCs/>
                <w:sz w:val="22"/>
                <w:szCs w:val="22"/>
              </w:rPr>
            </w:pPr>
            <w:r w:rsidRPr="62FE5CAF">
              <w:rPr>
                <w:b/>
                <w:bCs/>
                <w:sz w:val="22"/>
                <w:szCs w:val="22"/>
              </w:rPr>
              <w:t>1500</w:t>
            </w:r>
          </w:p>
        </w:tc>
      </w:tr>
      <w:tr w:rsidR="00446F80" w:rsidRPr="00270EEB" w14:paraId="0E09B7AB" w14:textId="15055A9A" w:rsidTr="4C037C18">
        <w:tc>
          <w:tcPr>
            <w:tcW w:w="1390" w:type="dxa"/>
            <w:shd w:val="clear" w:color="auto" w:fill="auto"/>
          </w:tcPr>
          <w:p w14:paraId="48892DF1" w14:textId="320A2A6C" w:rsidR="00446F80" w:rsidRPr="007B5CB2" w:rsidRDefault="64D01D80" w:rsidP="64D01D80">
            <w:pPr>
              <w:jc w:val="both"/>
              <w:rPr>
                <w:color w:val="auto"/>
                <w:sz w:val="22"/>
                <w:szCs w:val="22"/>
              </w:rPr>
            </w:pPr>
            <w:r w:rsidRPr="64D01D80">
              <w:rPr>
                <w:color w:val="auto"/>
                <w:sz w:val="22"/>
                <w:szCs w:val="22"/>
              </w:rPr>
              <w:t xml:space="preserve">Task 4 </w:t>
            </w:r>
          </w:p>
        </w:tc>
        <w:tc>
          <w:tcPr>
            <w:tcW w:w="5550" w:type="dxa"/>
            <w:shd w:val="clear" w:color="auto" w:fill="auto"/>
          </w:tcPr>
          <w:p w14:paraId="2C50EDCE" w14:textId="1E9868C2" w:rsidR="00446F80" w:rsidRDefault="62FE5CAF" w:rsidP="62FE5CAF">
            <w:pPr>
              <w:jc w:val="both"/>
              <w:rPr>
                <w:b/>
                <w:bCs/>
                <w:sz w:val="22"/>
                <w:szCs w:val="22"/>
              </w:rPr>
            </w:pPr>
            <w:r w:rsidRPr="62FE5CAF">
              <w:rPr>
                <w:b/>
                <w:bCs/>
                <w:sz w:val="22"/>
                <w:szCs w:val="22"/>
              </w:rPr>
              <w:t xml:space="preserve">Decision making and discretion, Conducting Investigations and Criminal Justice (Managing offenders) </w:t>
            </w:r>
          </w:p>
          <w:p w14:paraId="51B4540F" w14:textId="2EEBEF88" w:rsidR="00446F80" w:rsidRPr="007B5CB2" w:rsidRDefault="00446F80" w:rsidP="62FE5CAF">
            <w:pPr>
              <w:jc w:val="both"/>
              <w:rPr>
                <w:b/>
                <w:bCs/>
                <w:sz w:val="22"/>
                <w:szCs w:val="22"/>
              </w:rPr>
            </w:pPr>
          </w:p>
        </w:tc>
        <w:tc>
          <w:tcPr>
            <w:tcW w:w="1578" w:type="dxa"/>
          </w:tcPr>
          <w:p w14:paraId="09719273" w14:textId="105ECC09" w:rsidR="00446F80" w:rsidRPr="001E7592" w:rsidRDefault="62FE5CAF" w:rsidP="62FE5CAF">
            <w:pPr>
              <w:jc w:val="both"/>
              <w:rPr>
                <w:b/>
                <w:bCs/>
                <w:sz w:val="22"/>
                <w:szCs w:val="22"/>
              </w:rPr>
            </w:pPr>
            <w:r w:rsidRPr="62FE5CAF">
              <w:rPr>
                <w:b/>
                <w:bCs/>
                <w:sz w:val="22"/>
                <w:szCs w:val="22"/>
              </w:rPr>
              <w:t>1500</w:t>
            </w:r>
          </w:p>
        </w:tc>
      </w:tr>
      <w:tr w:rsidR="00446F80" w:rsidRPr="00270EEB" w14:paraId="442B656B" w14:textId="650C0AB6" w:rsidTr="4C037C18">
        <w:trPr>
          <w:trHeight w:val="81"/>
        </w:trPr>
        <w:tc>
          <w:tcPr>
            <w:tcW w:w="1390" w:type="dxa"/>
            <w:shd w:val="clear" w:color="auto" w:fill="auto"/>
          </w:tcPr>
          <w:p w14:paraId="25D7C409" w14:textId="7D3960E8" w:rsidR="00446F80" w:rsidRPr="007B5CB2" w:rsidRDefault="00446F80" w:rsidP="64D01D80">
            <w:pPr>
              <w:jc w:val="both"/>
              <w:rPr>
                <w:color w:val="auto"/>
                <w:sz w:val="22"/>
                <w:szCs w:val="22"/>
              </w:rPr>
            </w:pPr>
          </w:p>
        </w:tc>
        <w:tc>
          <w:tcPr>
            <w:tcW w:w="5550" w:type="dxa"/>
            <w:shd w:val="clear" w:color="auto" w:fill="auto"/>
          </w:tcPr>
          <w:p w14:paraId="6188477D" w14:textId="77777777" w:rsidR="00446F80" w:rsidRPr="00F40CB5" w:rsidRDefault="62FE5CAF" w:rsidP="62FE5CAF">
            <w:pPr>
              <w:spacing w:line="360" w:lineRule="auto"/>
              <w:jc w:val="both"/>
              <w:rPr>
                <w:b/>
                <w:bCs/>
                <w:color w:val="auto"/>
                <w:sz w:val="22"/>
                <w:szCs w:val="22"/>
              </w:rPr>
            </w:pPr>
            <w:r w:rsidRPr="62FE5CAF">
              <w:rPr>
                <w:b/>
                <w:bCs/>
                <w:color w:val="auto"/>
                <w:sz w:val="22"/>
                <w:szCs w:val="22"/>
              </w:rPr>
              <w:t>Bibliography</w:t>
            </w:r>
          </w:p>
        </w:tc>
        <w:tc>
          <w:tcPr>
            <w:tcW w:w="1578" w:type="dxa"/>
          </w:tcPr>
          <w:p w14:paraId="1A03C628" w14:textId="77777777" w:rsidR="00446F80" w:rsidRPr="00F40CB5" w:rsidRDefault="00446F80" w:rsidP="62FE5CAF">
            <w:pPr>
              <w:spacing w:line="360" w:lineRule="auto"/>
              <w:jc w:val="both"/>
              <w:rPr>
                <w:b/>
                <w:bCs/>
                <w:color w:val="auto"/>
                <w:sz w:val="22"/>
                <w:szCs w:val="22"/>
              </w:rPr>
            </w:pPr>
          </w:p>
        </w:tc>
      </w:tr>
      <w:tr w:rsidR="62FE5CAF" w14:paraId="57F0A2EE" w14:textId="77777777" w:rsidTr="4C037C18">
        <w:trPr>
          <w:trHeight w:val="81"/>
        </w:trPr>
        <w:tc>
          <w:tcPr>
            <w:tcW w:w="1390" w:type="dxa"/>
            <w:shd w:val="clear" w:color="auto" w:fill="auto"/>
          </w:tcPr>
          <w:p w14:paraId="616CA187" w14:textId="7F235B8E" w:rsidR="62FE5CAF" w:rsidRDefault="06E76184" w:rsidP="62FE5CAF">
            <w:pPr>
              <w:jc w:val="both"/>
              <w:rPr>
                <w:color w:val="auto"/>
                <w:sz w:val="22"/>
                <w:szCs w:val="22"/>
              </w:rPr>
            </w:pPr>
            <w:r w:rsidRPr="48DF4B50">
              <w:rPr>
                <w:color w:val="auto"/>
                <w:sz w:val="22"/>
                <w:szCs w:val="22"/>
              </w:rPr>
              <w:t>Task 5</w:t>
            </w:r>
          </w:p>
        </w:tc>
        <w:tc>
          <w:tcPr>
            <w:tcW w:w="5550" w:type="dxa"/>
            <w:shd w:val="clear" w:color="auto" w:fill="auto"/>
          </w:tcPr>
          <w:p w14:paraId="77A165D5" w14:textId="0AC0C4B2" w:rsidR="62FE5CAF" w:rsidRDefault="62FE5CAF" w:rsidP="62FE5CAF">
            <w:pPr>
              <w:spacing w:line="360" w:lineRule="auto"/>
              <w:jc w:val="both"/>
              <w:rPr>
                <w:b/>
                <w:bCs/>
                <w:color w:val="auto"/>
                <w:sz w:val="22"/>
                <w:szCs w:val="22"/>
              </w:rPr>
            </w:pPr>
            <w:r w:rsidRPr="62FE5CAF">
              <w:rPr>
                <w:b/>
                <w:bCs/>
                <w:color w:val="auto"/>
                <w:sz w:val="22"/>
                <w:szCs w:val="22"/>
              </w:rPr>
              <w:t>Development Plan</w:t>
            </w:r>
          </w:p>
        </w:tc>
        <w:tc>
          <w:tcPr>
            <w:tcW w:w="1578" w:type="dxa"/>
            <w:vMerge w:val="restart"/>
          </w:tcPr>
          <w:p w14:paraId="07E89919" w14:textId="44C98132" w:rsidR="62FE5CAF" w:rsidRDefault="672E8968" w:rsidP="64D01D80">
            <w:pPr>
              <w:rPr>
                <w:b/>
                <w:bCs/>
                <w:color w:val="auto"/>
                <w:sz w:val="22"/>
                <w:szCs w:val="22"/>
              </w:rPr>
            </w:pPr>
            <w:r w:rsidRPr="4C037C18">
              <w:rPr>
                <w:b/>
                <w:bCs/>
                <w:color w:val="auto"/>
                <w:sz w:val="22"/>
                <w:szCs w:val="22"/>
              </w:rPr>
              <w:t>500</w:t>
            </w:r>
          </w:p>
        </w:tc>
      </w:tr>
      <w:tr w:rsidR="62FE5CAF" w14:paraId="2130921B" w14:textId="77777777" w:rsidTr="4C037C18">
        <w:trPr>
          <w:trHeight w:val="81"/>
        </w:trPr>
        <w:tc>
          <w:tcPr>
            <w:tcW w:w="1390" w:type="dxa"/>
            <w:shd w:val="clear" w:color="auto" w:fill="auto"/>
          </w:tcPr>
          <w:p w14:paraId="75520E83" w14:textId="014ACA97" w:rsidR="62FE5CAF" w:rsidRDefault="62FE5CAF" w:rsidP="64D01D80">
            <w:pPr>
              <w:jc w:val="both"/>
              <w:rPr>
                <w:color w:val="auto"/>
                <w:sz w:val="22"/>
                <w:szCs w:val="22"/>
              </w:rPr>
            </w:pPr>
          </w:p>
        </w:tc>
        <w:tc>
          <w:tcPr>
            <w:tcW w:w="5550" w:type="dxa"/>
            <w:shd w:val="clear" w:color="auto" w:fill="auto"/>
          </w:tcPr>
          <w:p w14:paraId="58D3C2A8" w14:textId="350159C9" w:rsidR="62FE5CAF" w:rsidRDefault="62FE5CAF" w:rsidP="62FE5CAF">
            <w:pPr>
              <w:jc w:val="both"/>
              <w:rPr>
                <w:b/>
                <w:bCs/>
                <w:color w:val="auto"/>
                <w:sz w:val="22"/>
                <w:szCs w:val="22"/>
              </w:rPr>
            </w:pPr>
          </w:p>
        </w:tc>
        <w:tc>
          <w:tcPr>
            <w:tcW w:w="1578" w:type="dxa"/>
            <w:vMerge/>
          </w:tcPr>
          <w:p w14:paraId="2C8806CB" w14:textId="77777777" w:rsidR="006A69F5" w:rsidRDefault="006A69F5"/>
        </w:tc>
      </w:tr>
      <w:tr w:rsidR="4C037C18" w14:paraId="359197BC" w14:textId="77777777" w:rsidTr="4C037C18">
        <w:trPr>
          <w:trHeight w:val="81"/>
        </w:trPr>
        <w:tc>
          <w:tcPr>
            <w:tcW w:w="1390" w:type="dxa"/>
            <w:shd w:val="clear" w:color="auto" w:fill="auto"/>
          </w:tcPr>
          <w:p w14:paraId="166BBACB" w14:textId="6FA14698" w:rsidR="4C037C18" w:rsidRDefault="4C037C18" w:rsidP="4C037C18">
            <w:pPr>
              <w:jc w:val="both"/>
              <w:rPr>
                <w:color w:val="000000" w:themeColor="text1"/>
                <w:sz w:val="22"/>
                <w:szCs w:val="22"/>
              </w:rPr>
            </w:pPr>
          </w:p>
        </w:tc>
        <w:tc>
          <w:tcPr>
            <w:tcW w:w="5550" w:type="dxa"/>
            <w:shd w:val="clear" w:color="auto" w:fill="auto"/>
          </w:tcPr>
          <w:p w14:paraId="763FA42C" w14:textId="34C9E068" w:rsidR="203AD02E" w:rsidRDefault="203AD02E" w:rsidP="4C037C18">
            <w:pPr>
              <w:jc w:val="both"/>
              <w:rPr>
                <w:b/>
                <w:bCs/>
                <w:color w:val="000000" w:themeColor="text1"/>
                <w:sz w:val="22"/>
                <w:szCs w:val="22"/>
              </w:rPr>
            </w:pPr>
            <w:r w:rsidRPr="4C037C18">
              <w:rPr>
                <w:b/>
                <w:bCs/>
                <w:color w:val="000000" w:themeColor="text1"/>
                <w:sz w:val="22"/>
                <w:szCs w:val="22"/>
              </w:rPr>
              <w:t xml:space="preserve">Total </w:t>
            </w:r>
          </w:p>
        </w:tc>
        <w:tc>
          <w:tcPr>
            <w:tcW w:w="1578" w:type="dxa"/>
          </w:tcPr>
          <w:p w14:paraId="0B8E10EE" w14:textId="5233649F" w:rsidR="203AD02E" w:rsidRDefault="203AD02E" w:rsidP="4C037C18">
            <w:pPr>
              <w:rPr>
                <w:b/>
                <w:bCs/>
                <w:color w:val="000000" w:themeColor="text1"/>
                <w:sz w:val="22"/>
                <w:szCs w:val="22"/>
              </w:rPr>
            </w:pPr>
            <w:r w:rsidRPr="4C037C18">
              <w:rPr>
                <w:b/>
                <w:bCs/>
                <w:color w:val="000000" w:themeColor="text1"/>
                <w:sz w:val="22"/>
                <w:szCs w:val="22"/>
              </w:rPr>
              <w:t>6000</w:t>
            </w:r>
          </w:p>
        </w:tc>
      </w:tr>
      <w:tr w:rsidR="62FE5CAF" w14:paraId="190BDDF5" w14:textId="77777777" w:rsidTr="4C037C18">
        <w:trPr>
          <w:trHeight w:val="81"/>
        </w:trPr>
        <w:tc>
          <w:tcPr>
            <w:tcW w:w="1390" w:type="dxa"/>
            <w:shd w:val="clear" w:color="auto" w:fill="auto"/>
          </w:tcPr>
          <w:p w14:paraId="5A14ECFC" w14:textId="191C2609" w:rsidR="62FE5CAF" w:rsidRDefault="62FE5CAF" w:rsidP="64D01D80">
            <w:pPr>
              <w:jc w:val="both"/>
              <w:rPr>
                <w:color w:val="auto"/>
                <w:sz w:val="22"/>
                <w:szCs w:val="22"/>
              </w:rPr>
            </w:pPr>
          </w:p>
        </w:tc>
        <w:tc>
          <w:tcPr>
            <w:tcW w:w="5550" w:type="dxa"/>
            <w:shd w:val="clear" w:color="auto" w:fill="auto"/>
          </w:tcPr>
          <w:p w14:paraId="6608CB35" w14:textId="08E41A9D" w:rsidR="62FE5CAF" w:rsidRDefault="62FE5CAF" w:rsidP="48DF4B50">
            <w:pPr>
              <w:spacing w:line="360" w:lineRule="auto"/>
              <w:jc w:val="both"/>
              <w:rPr>
                <w:b/>
                <w:bCs/>
                <w:color w:val="auto"/>
                <w:sz w:val="22"/>
                <w:szCs w:val="22"/>
              </w:rPr>
            </w:pPr>
            <w:r w:rsidRPr="48DF4B50">
              <w:rPr>
                <w:b/>
                <w:bCs/>
                <w:color w:val="auto"/>
                <w:sz w:val="22"/>
                <w:szCs w:val="22"/>
              </w:rPr>
              <w:t>Confirmation of Confidentiality and Plagiarism</w:t>
            </w:r>
          </w:p>
          <w:p w14:paraId="033CF1C6" w14:textId="432BED45" w:rsidR="62FE5CAF" w:rsidRDefault="35C0F44E" w:rsidP="48DF4B50">
            <w:pPr>
              <w:spacing w:line="360" w:lineRule="auto"/>
              <w:jc w:val="both"/>
              <w:rPr>
                <w:b/>
                <w:bCs/>
                <w:color w:val="auto"/>
                <w:sz w:val="22"/>
                <w:szCs w:val="22"/>
              </w:rPr>
            </w:pPr>
            <w:r w:rsidRPr="48DF4B50">
              <w:rPr>
                <w:b/>
                <w:bCs/>
                <w:i/>
                <w:iCs/>
                <w:color w:val="auto"/>
                <w:sz w:val="22"/>
                <w:szCs w:val="22"/>
              </w:rPr>
              <w:t>This is confirmed by submitting through Turnitin</w:t>
            </w:r>
          </w:p>
        </w:tc>
        <w:tc>
          <w:tcPr>
            <w:tcW w:w="1578" w:type="dxa"/>
          </w:tcPr>
          <w:p w14:paraId="1B0B6CAA" w14:textId="148F5207" w:rsidR="62FE5CAF" w:rsidRDefault="62FE5CAF" w:rsidP="62FE5CAF">
            <w:pPr>
              <w:spacing w:line="360" w:lineRule="auto"/>
              <w:jc w:val="both"/>
              <w:rPr>
                <w:b/>
                <w:bCs/>
                <w:color w:val="auto"/>
                <w:sz w:val="22"/>
                <w:szCs w:val="22"/>
              </w:rPr>
            </w:pPr>
          </w:p>
        </w:tc>
      </w:tr>
    </w:tbl>
    <w:p w14:paraId="40AB9FD6" w14:textId="77777777" w:rsidR="001E7592" w:rsidRDefault="001E7592" w:rsidP="0093018C">
      <w:pPr>
        <w:jc w:val="center"/>
        <w:rPr>
          <w:b/>
          <w:sz w:val="24"/>
          <w:szCs w:val="24"/>
        </w:rPr>
      </w:pPr>
    </w:p>
    <w:p w14:paraId="432E4825" w14:textId="77777777" w:rsidR="001E7592" w:rsidRDefault="001E7592" w:rsidP="0093018C">
      <w:pPr>
        <w:jc w:val="center"/>
        <w:rPr>
          <w:b/>
          <w:sz w:val="24"/>
          <w:szCs w:val="24"/>
        </w:rPr>
      </w:pPr>
    </w:p>
    <w:p w14:paraId="1DD51F52" w14:textId="4C20ADED" w:rsidR="007C1D94" w:rsidRPr="00270EEB" w:rsidRDefault="00E83F91" w:rsidP="64D01D80">
      <w:pPr>
        <w:jc w:val="center"/>
        <w:rPr>
          <w:b/>
          <w:bCs/>
          <w:sz w:val="24"/>
          <w:szCs w:val="24"/>
        </w:rPr>
      </w:pPr>
      <w:r w:rsidRPr="64D01D80">
        <w:rPr>
          <w:b/>
          <w:bCs/>
          <w:sz w:val="24"/>
          <w:szCs w:val="24"/>
        </w:rPr>
        <w:br w:type="page"/>
      </w:r>
      <w:r w:rsidR="64D01D80" w:rsidRPr="64D01D80">
        <w:rPr>
          <w:b/>
          <w:bCs/>
          <w:sz w:val="24"/>
          <w:szCs w:val="24"/>
        </w:rPr>
        <w:lastRenderedPageBreak/>
        <w:t>Task 1</w:t>
      </w:r>
    </w:p>
    <w:p w14:paraId="141F40F1" w14:textId="77777777" w:rsidR="000A469A" w:rsidRPr="00270EEB" w:rsidRDefault="000A469A" w:rsidP="00FF7EBB">
      <w:pPr>
        <w:jc w:val="both"/>
        <w:rPr>
          <w:b/>
          <w:sz w:val="24"/>
          <w:szCs w:val="24"/>
        </w:rPr>
      </w:pPr>
    </w:p>
    <w:p w14:paraId="1B8554DF" w14:textId="77777777" w:rsidR="00EC4602" w:rsidRDefault="00EC4602" w:rsidP="00EC4602">
      <w:pPr>
        <w:ind w:right="237"/>
        <w:jc w:val="both"/>
        <w:rPr>
          <w:b/>
          <w:color w:val="auto"/>
          <w:sz w:val="24"/>
          <w:szCs w:val="24"/>
        </w:rPr>
      </w:pPr>
      <w:r>
        <w:rPr>
          <w:b/>
          <w:color w:val="auto"/>
          <w:sz w:val="24"/>
          <w:szCs w:val="24"/>
        </w:rPr>
        <w:t xml:space="preserve">Relevant areas of the National Policing Curriculum: </w:t>
      </w:r>
    </w:p>
    <w:p w14:paraId="0E0B2137" w14:textId="28529FA4" w:rsidR="001C0E74" w:rsidRPr="00270EEB" w:rsidRDefault="00932CCA" w:rsidP="00FF7EBB">
      <w:pPr>
        <w:jc w:val="both"/>
        <w:rPr>
          <w:b/>
          <w:sz w:val="24"/>
          <w:szCs w:val="24"/>
        </w:rPr>
      </w:pPr>
      <w:r>
        <w:rPr>
          <w:b/>
          <w:sz w:val="24"/>
          <w:szCs w:val="24"/>
        </w:rPr>
        <w:t>Wellbeing and</w:t>
      </w:r>
      <w:r w:rsidR="00092BC7">
        <w:rPr>
          <w:b/>
          <w:sz w:val="24"/>
          <w:szCs w:val="24"/>
        </w:rPr>
        <w:t xml:space="preserve"> Resilience</w:t>
      </w:r>
    </w:p>
    <w:p w14:paraId="5C05EF47" w14:textId="77777777" w:rsidR="004046F0" w:rsidRPr="00270EEB" w:rsidRDefault="004046F0" w:rsidP="00FF7EBB">
      <w:pPr>
        <w:jc w:val="both"/>
        <w:rPr>
          <w:b/>
          <w:sz w:val="24"/>
          <w:szCs w:val="24"/>
        </w:rPr>
      </w:pPr>
    </w:p>
    <w:p w14:paraId="6AB96EC0" w14:textId="54F04FE9" w:rsidR="004B69F6" w:rsidRPr="00003990" w:rsidRDefault="00C63D00" w:rsidP="00FF7EBB">
      <w:pPr>
        <w:jc w:val="both"/>
        <w:rPr>
          <w:i/>
          <w:sz w:val="24"/>
          <w:szCs w:val="24"/>
        </w:rPr>
      </w:pPr>
      <w:r w:rsidRPr="00003990">
        <w:rPr>
          <w:i/>
          <w:sz w:val="24"/>
          <w:szCs w:val="24"/>
        </w:rPr>
        <w:t>Guidance:</w:t>
      </w:r>
      <w:r w:rsidR="004F1E21" w:rsidRPr="00003990">
        <w:rPr>
          <w:i/>
          <w:sz w:val="24"/>
          <w:szCs w:val="24"/>
        </w:rPr>
        <w:t xml:space="preserve">  </w:t>
      </w:r>
    </w:p>
    <w:p w14:paraId="66DAB488" w14:textId="77777777" w:rsidR="00E91F62" w:rsidRPr="00003990" w:rsidRDefault="00E91F62" w:rsidP="00FF7EBB">
      <w:pPr>
        <w:jc w:val="both"/>
        <w:rPr>
          <w:i/>
          <w:sz w:val="24"/>
          <w:szCs w:val="24"/>
        </w:rPr>
      </w:pPr>
    </w:p>
    <w:tbl>
      <w:tblPr>
        <w:tblW w:w="906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067"/>
      </w:tblGrid>
      <w:tr w:rsidR="004F1E21" w:rsidRPr="00270EEB" w14:paraId="62D9632F" w14:textId="77777777" w:rsidTr="4C037C18">
        <w:tc>
          <w:tcPr>
            <w:tcW w:w="9067" w:type="dxa"/>
            <w:shd w:val="clear" w:color="auto" w:fill="auto"/>
          </w:tcPr>
          <w:p w14:paraId="6F4CBE1D" w14:textId="52DBBC0F" w:rsidR="000372B2" w:rsidRPr="00003990" w:rsidRDefault="62FE5CAF" w:rsidP="62FE5CAF">
            <w:pPr>
              <w:jc w:val="both"/>
              <w:rPr>
                <w:b/>
                <w:bCs/>
                <w:sz w:val="24"/>
                <w:szCs w:val="24"/>
              </w:rPr>
            </w:pPr>
            <w:r w:rsidRPr="62FE5CAF">
              <w:rPr>
                <w:sz w:val="24"/>
                <w:szCs w:val="24"/>
              </w:rPr>
              <w:t>Focussing on your initial 6 months of learning and since being attested as a Police Constable, outline the coping strategies you have applied to develop resilience and minimise stress.</w:t>
            </w:r>
          </w:p>
          <w:p w14:paraId="6E265046" w14:textId="77777777" w:rsidR="00E83F91" w:rsidRPr="00003990" w:rsidRDefault="00E83F91" w:rsidP="62FE5CAF">
            <w:pPr>
              <w:jc w:val="both"/>
              <w:rPr>
                <w:b/>
                <w:bCs/>
                <w:sz w:val="24"/>
                <w:szCs w:val="24"/>
              </w:rPr>
            </w:pPr>
          </w:p>
          <w:p w14:paraId="4EE28371" w14:textId="744DD7AA" w:rsidR="004F1E21" w:rsidRPr="00270EEB" w:rsidRDefault="40E85D95" w:rsidP="4C037C18">
            <w:pPr>
              <w:jc w:val="both"/>
              <w:rPr>
                <w:i/>
                <w:iCs/>
                <w:sz w:val="24"/>
                <w:szCs w:val="24"/>
              </w:rPr>
            </w:pPr>
            <w:r w:rsidRPr="4C037C18">
              <w:rPr>
                <w:i/>
                <w:iCs/>
                <w:sz w:val="24"/>
                <w:szCs w:val="24"/>
              </w:rPr>
              <w:t xml:space="preserve">1000 </w:t>
            </w:r>
            <w:r w:rsidR="62FE5CAF" w:rsidRPr="4C037C18">
              <w:rPr>
                <w:i/>
                <w:iCs/>
                <w:sz w:val="24"/>
                <w:szCs w:val="24"/>
              </w:rPr>
              <w:t>words (+/- 10%: include your actual word count at the end of each section)</w:t>
            </w:r>
          </w:p>
        </w:tc>
      </w:tr>
    </w:tbl>
    <w:p w14:paraId="48BEF9CF" w14:textId="77777777" w:rsidR="00025650" w:rsidRDefault="00025650" w:rsidP="00FF7EBB">
      <w:pPr>
        <w:jc w:val="both"/>
        <w:rPr>
          <w:b/>
          <w:sz w:val="24"/>
          <w:szCs w:val="24"/>
        </w:rPr>
      </w:pPr>
    </w:p>
    <w:p w14:paraId="61825E14" w14:textId="77777777" w:rsidR="00AA666E" w:rsidRPr="00025650" w:rsidRDefault="00025650" w:rsidP="00FF7EBB">
      <w:pPr>
        <w:jc w:val="both"/>
        <w:rPr>
          <w:b/>
          <w:sz w:val="24"/>
          <w:szCs w:val="24"/>
        </w:rPr>
      </w:pPr>
      <w:r w:rsidRPr="00025650">
        <w:rPr>
          <w:b/>
          <w:sz w:val="24"/>
          <w:szCs w:val="24"/>
        </w:rPr>
        <w:t>ANSWER:</w:t>
      </w:r>
    </w:p>
    <w:p w14:paraId="7BFA23A7" w14:textId="77777777" w:rsidR="00F57B06" w:rsidRPr="00F57B06" w:rsidRDefault="00F57B06" w:rsidP="00F57B06">
      <w:pPr>
        <w:rPr>
          <w:sz w:val="24"/>
          <w:szCs w:val="24"/>
        </w:rPr>
      </w:pPr>
      <w:r w:rsidRPr="00F57B06">
        <w:rPr>
          <w:sz w:val="24"/>
          <w:szCs w:val="24"/>
        </w:rPr>
        <w:t xml:space="preserve">For this task, I will discuss and reflect on the coping strategies that I have personally used to develop resilience and minimise stress. </w:t>
      </w:r>
    </w:p>
    <w:p w14:paraId="4636ACA3" w14:textId="77777777" w:rsidR="00F57B06" w:rsidRPr="00F57B06" w:rsidRDefault="00F57B06" w:rsidP="00F57B06">
      <w:pPr>
        <w:rPr>
          <w:sz w:val="24"/>
          <w:szCs w:val="24"/>
        </w:rPr>
      </w:pPr>
    </w:p>
    <w:p w14:paraId="3A89C381" w14:textId="77777777" w:rsidR="00F57B06" w:rsidRPr="00F57B06" w:rsidRDefault="00F57B06" w:rsidP="00F57B06">
      <w:pPr>
        <w:rPr>
          <w:sz w:val="24"/>
          <w:szCs w:val="24"/>
        </w:rPr>
      </w:pPr>
      <w:r w:rsidRPr="00F57B06">
        <w:rPr>
          <w:sz w:val="24"/>
          <w:szCs w:val="24"/>
        </w:rPr>
        <w:t>Stress can be defined as strain that overwhelms the body psychologically, physically and emotionally (Scott, 2020) and often occurs after events that leaves one feeling frustrated or nervous (Medline, 2020). The build-up of stress can negatively affect the way one works and handles situations; it can impact time management, focus and communication (Hamlett, 2019) all of which are important skills that a Police Constables must possess in order to ensure that tasks and workload are managed effectively and also excellent communication skills must always be possessed in order to interact with colleagues and the wider community. A lack of focus and concentration when attending to an incident can have an everlasting effect on the lives of the public and the workforce therefore decreasing stress levels is important to ensure that the performance of a Police Constable is always to a high standard (Hamlett, 2019). Developing resilience allows us to ensure that overwhelming situations can be diffused leading to lower stress levels (Miles, 2015). Resilience is the ability to emotionally and mentally adapt and overcome challenging situations that police constables face on a daily basis (</w:t>
      </w:r>
      <w:proofErr w:type="spellStart"/>
      <w:r w:rsidRPr="00F57B06">
        <w:rPr>
          <w:sz w:val="24"/>
          <w:szCs w:val="24"/>
        </w:rPr>
        <w:t>Ghazinour</w:t>
      </w:r>
      <w:proofErr w:type="spellEnd"/>
      <w:r w:rsidRPr="00F57B06">
        <w:rPr>
          <w:sz w:val="24"/>
          <w:szCs w:val="24"/>
        </w:rPr>
        <w:t>, 2021). Developing resilience as a police constable is important because it can lead to stress and adversely impact mental and physical wellbeing in addition to performance and interactions with the community (</w:t>
      </w:r>
      <w:proofErr w:type="spellStart"/>
      <w:r w:rsidRPr="00F57B06">
        <w:rPr>
          <w:sz w:val="24"/>
          <w:szCs w:val="24"/>
        </w:rPr>
        <w:t>Queiros</w:t>
      </w:r>
      <w:proofErr w:type="spellEnd"/>
      <w:r w:rsidRPr="00F57B06">
        <w:rPr>
          <w:sz w:val="24"/>
          <w:szCs w:val="24"/>
        </w:rPr>
        <w:t xml:space="preserve"> et al., 2020). Developing resilience is a key trait that Police Constables must possess in order to fulfil duties, to resolve, investigate and prosecute those who have done wrong. Despite this, resilience is something that must be developed which often takes time (Mind, 2021).</w:t>
      </w:r>
    </w:p>
    <w:p w14:paraId="521E00FB" w14:textId="77777777" w:rsidR="00F57B06" w:rsidRPr="00F57B06" w:rsidRDefault="00F57B06" w:rsidP="00F57B06">
      <w:pPr>
        <w:rPr>
          <w:sz w:val="24"/>
          <w:szCs w:val="24"/>
        </w:rPr>
      </w:pPr>
    </w:p>
    <w:p w14:paraId="64188435" w14:textId="77777777" w:rsidR="00F57B06" w:rsidRPr="00F57B06" w:rsidRDefault="00F57B06" w:rsidP="00F57B06">
      <w:pPr>
        <w:rPr>
          <w:sz w:val="24"/>
          <w:szCs w:val="24"/>
        </w:rPr>
      </w:pPr>
      <w:r w:rsidRPr="00F57B06">
        <w:rPr>
          <w:sz w:val="24"/>
          <w:szCs w:val="24"/>
        </w:rPr>
        <w:t xml:space="preserve">During the six months of my learning, I have used exercise and the gym as a coping strategy to minimise stress. Staff (2020) states that exercising stimulates the mind, releasing and increasing the production of endorphins which in turn relieves stress, increases mood and mentally and physically improves confidence. Exercising is also proven to improve concentration and thinking skills (Robinson, Segal &amp; Smith, 2021), two vital skills that Police Constables are expected to have in order to help with decision making and effective problem solving (Labs, 2021). Exercising also helps to build stronger resilience to emotional situations and assists in being able to cope in a healthier way (Robinson, Segal &amp; Smith, 2021). Labs (2021) states that exercising assists with a better sleep routine thus assisting with better decision-making skills, a </w:t>
      </w:r>
      <w:r w:rsidRPr="00F57B06">
        <w:rPr>
          <w:sz w:val="24"/>
          <w:szCs w:val="24"/>
        </w:rPr>
        <w:lastRenderedPageBreak/>
        <w:t xml:space="preserve">reduction in stress levels at work and a positive outlook on situations. Furthermore, the release of the endorphins followed by reduced stress levels enables better problem solving (Labs, 2021) a core value of a Police Constable. I think that using exercise and going to the gym environment enabled me to have time from my studies which assisted with improving my mental wellbeing and mood, this in turn enabled me to better communicate with my colleagues and trainer. The reduction in stress levels and a better sleep pattern also helped build a positive mindset leading to better concentration and focus which maximised my learning opportunities. </w:t>
      </w:r>
    </w:p>
    <w:p w14:paraId="1B94DC18" w14:textId="77777777" w:rsidR="00F57B06" w:rsidRPr="00F57B06" w:rsidRDefault="00F57B06" w:rsidP="00F57B06">
      <w:pPr>
        <w:rPr>
          <w:sz w:val="24"/>
          <w:szCs w:val="24"/>
        </w:rPr>
      </w:pPr>
    </w:p>
    <w:p w14:paraId="38CC3B58" w14:textId="77777777" w:rsidR="00F57B06" w:rsidRPr="00F57B06" w:rsidRDefault="00F57B06" w:rsidP="00F57B06">
      <w:pPr>
        <w:rPr>
          <w:sz w:val="24"/>
          <w:szCs w:val="24"/>
        </w:rPr>
      </w:pPr>
      <w:r w:rsidRPr="00F57B06">
        <w:rPr>
          <w:sz w:val="24"/>
          <w:szCs w:val="24"/>
        </w:rPr>
        <w:t xml:space="preserve">Socialising with friends and family on weekends during the initial training benefitted me as it enabled me to relax and enjoy and took my mind off work. Social interaction assists with boosting mental well-being (Schrader, 2016) thus increasing mood (Williams, 2019). </w:t>
      </w:r>
    </w:p>
    <w:p w14:paraId="0E0D6268" w14:textId="77777777" w:rsidR="00F57B06" w:rsidRPr="00F57B06" w:rsidRDefault="00F57B06" w:rsidP="00F57B06">
      <w:pPr>
        <w:rPr>
          <w:sz w:val="24"/>
          <w:szCs w:val="24"/>
        </w:rPr>
      </w:pPr>
      <w:r w:rsidRPr="00F57B06">
        <w:rPr>
          <w:sz w:val="24"/>
          <w:szCs w:val="24"/>
        </w:rPr>
        <w:t xml:space="preserve">I think that socialising with my friends and family enabled me to offload concerns, where they would provide constructive and positive feedback which helped me to stay motivated on the task ahead. Socialising also helped me to cope with the pressure and stress of exams and tasks, which provided me with a better mindset when requiring to revise at home and focus in class. Discussing friends and family’ activities allowed me to engage in different conversations which assisted in keeping my mind from thinking about work whilst on my days off and allowed me to be more focussed when returning to my lessons. I found that socialisation was the most effective strategy in reducing my stress levels because my friends and family kept me focussed during stressful and pressured times. </w:t>
      </w:r>
    </w:p>
    <w:p w14:paraId="3284F58A" w14:textId="77777777" w:rsidR="00F57B06" w:rsidRPr="00F57B06" w:rsidRDefault="00F57B06" w:rsidP="00F57B06">
      <w:pPr>
        <w:rPr>
          <w:sz w:val="24"/>
          <w:szCs w:val="24"/>
        </w:rPr>
      </w:pPr>
    </w:p>
    <w:p w14:paraId="31CC8D18" w14:textId="77777777" w:rsidR="00F57B06" w:rsidRPr="00F57B06" w:rsidRDefault="00F57B06" w:rsidP="00F57B06">
      <w:pPr>
        <w:rPr>
          <w:sz w:val="24"/>
          <w:szCs w:val="24"/>
        </w:rPr>
      </w:pPr>
      <w:r w:rsidRPr="00F57B06">
        <w:rPr>
          <w:sz w:val="24"/>
          <w:szCs w:val="24"/>
        </w:rPr>
        <w:t xml:space="preserve">The third coping strategy that I utilised was walking. I found this beneficial in reducing stress. Exercising outdoors improves mood, enables you to feel relaxed and time away from computer screens and revision, improves confidence and reduces stress and concerns (Mind, 2021). Sharma (2006) states that walking and exercising increases energy and increases alertness this is due improved sleep pattern and reduced tiredness. I ensured to set time aside most days to get outdoors as this provided an opportunity to relax and focus on something other than work which minimised my stress levels. </w:t>
      </w:r>
    </w:p>
    <w:p w14:paraId="0F4DA305" w14:textId="77777777" w:rsidR="00F57B06" w:rsidRPr="00F57B06" w:rsidRDefault="00F57B06" w:rsidP="00F57B06">
      <w:pPr>
        <w:rPr>
          <w:sz w:val="24"/>
          <w:szCs w:val="24"/>
        </w:rPr>
      </w:pPr>
    </w:p>
    <w:p w14:paraId="3073AD5E" w14:textId="77777777" w:rsidR="00F57B06" w:rsidRPr="00F57B06" w:rsidRDefault="00F57B06" w:rsidP="00F57B06">
      <w:pPr>
        <w:rPr>
          <w:sz w:val="24"/>
          <w:szCs w:val="24"/>
        </w:rPr>
      </w:pPr>
    </w:p>
    <w:p w14:paraId="60CEAB9D" w14:textId="77777777" w:rsidR="00F57B06" w:rsidRPr="00F57B06" w:rsidRDefault="00F57B06" w:rsidP="00F57B06">
      <w:pPr>
        <w:rPr>
          <w:sz w:val="24"/>
          <w:szCs w:val="24"/>
        </w:rPr>
      </w:pPr>
      <w:r w:rsidRPr="00F57B06">
        <w:rPr>
          <w:sz w:val="24"/>
          <w:szCs w:val="24"/>
        </w:rPr>
        <w:t xml:space="preserve">As a Police Constable I have learnt that the job includes variety, this I find beneficial to keep my mind active however it is also important to ensure that I continue to develop resilience as I may encounter situations that I have not addressed before. I think that I am able to better adapt to changing situations and cope better with stress now than I could before starting my training. It is clear that managing stress levels and developing resilience are important as a Police Constable to ensure that I am able to think strategically, clear and focussed at all times in order to protect and engage with the public and gain the best possible outcomes. I will continue to use my outlined coping strategies during my future practice. </w:t>
      </w:r>
    </w:p>
    <w:p w14:paraId="739A9646" w14:textId="77777777" w:rsidR="00F57B06" w:rsidRPr="00F57B06" w:rsidRDefault="00F57B06" w:rsidP="00F57B06">
      <w:pPr>
        <w:rPr>
          <w:sz w:val="24"/>
          <w:szCs w:val="24"/>
        </w:rPr>
      </w:pPr>
    </w:p>
    <w:p w14:paraId="0C83FF62" w14:textId="77777777" w:rsidR="00F57B06" w:rsidRPr="00F57B06" w:rsidRDefault="00F57B06" w:rsidP="00F57B06">
      <w:pPr>
        <w:rPr>
          <w:sz w:val="24"/>
          <w:szCs w:val="24"/>
        </w:rPr>
      </w:pPr>
    </w:p>
    <w:p w14:paraId="3EE90122" w14:textId="47B217E3" w:rsidR="00F57B06" w:rsidRPr="00F57B06" w:rsidRDefault="00F57B06" w:rsidP="00F57B06">
      <w:pPr>
        <w:rPr>
          <w:sz w:val="24"/>
          <w:szCs w:val="24"/>
        </w:rPr>
      </w:pPr>
      <w:r>
        <w:rPr>
          <w:sz w:val="24"/>
          <w:szCs w:val="24"/>
        </w:rPr>
        <w:t xml:space="preserve">Word Count: </w:t>
      </w:r>
      <w:r w:rsidRPr="00F57B06">
        <w:rPr>
          <w:sz w:val="24"/>
          <w:szCs w:val="24"/>
        </w:rPr>
        <w:t xml:space="preserve">912 </w:t>
      </w:r>
    </w:p>
    <w:p w14:paraId="616003F9" w14:textId="26CEB7F5" w:rsidR="00FF7784" w:rsidRDefault="00FF7784" w:rsidP="00FF7EBB">
      <w:pPr>
        <w:jc w:val="both"/>
        <w:rPr>
          <w:sz w:val="24"/>
          <w:szCs w:val="24"/>
        </w:rPr>
      </w:pPr>
    </w:p>
    <w:p w14:paraId="4965A984" w14:textId="790300C9" w:rsidR="00855F0E" w:rsidRDefault="00855F0E" w:rsidP="00F57B06">
      <w:pPr>
        <w:pStyle w:val="Heading1"/>
      </w:pPr>
    </w:p>
    <w:p w14:paraId="63740626" w14:textId="77777777" w:rsidR="00855F0E" w:rsidRPr="00270EEB" w:rsidRDefault="00855F0E" w:rsidP="00FF7EBB">
      <w:pPr>
        <w:jc w:val="both"/>
        <w:rPr>
          <w:sz w:val="24"/>
          <w:szCs w:val="24"/>
        </w:rPr>
      </w:pPr>
    </w:p>
    <w:p w14:paraId="3B855813" w14:textId="77777777" w:rsidR="00FF7784" w:rsidRPr="00270EEB" w:rsidRDefault="00FF7784" w:rsidP="00FF7EBB">
      <w:pPr>
        <w:jc w:val="both"/>
        <w:rPr>
          <w:sz w:val="24"/>
          <w:szCs w:val="24"/>
        </w:rPr>
      </w:pPr>
    </w:p>
    <w:p w14:paraId="0590AAF8" w14:textId="77777777" w:rsidR="00FF7784" w:rsidRPr="00270EEB" w:rsidRDefault="00FF7784" w:rsidP="00FF7EBB">
      <w:pPr>
        <w:jc w:val="both"/>
        <w:rPr>
          <w:sz w:val="24"/>
          <w:szCs w:val="24"/>
        </w:rPr>
      </w:pPr>
    </w:p>
    <w:p w14:paraId="19FBAC4F" w14:textId="77777777" w:rsidR="00FF7784" w:rsidRPr="00270EEB" w:rsidRDefault="00FF7784" w:rsidP="00FF7EBB">
      <w:pPr>
        <w:jc w:val="both"/>
        <w:rPr>
          <w:sz w:val="24"/>
          <w:szCs w:val="24"/>
        </w:rPr>
      </w:pPr>
    </w:p>
    <w:p w14:paraId="670E1FB9" w14:textId="77777777" w:rsidR="00FF7784" w:rsidRPr="00270EEB" w:rsidRDefault="00FF7784" w:rsidP="00FF7EBB">
      <w:pPr>
        <w:jc w:val="both"/>
        <w:rPr>
          <w:sz w:val="24"/>
          <w:szCs w:val="24"/>
        </w:rPr>
      </w:pPr>
    </w:p>
    <w:p w14:paraId="23E3F1EC" w14:textId="77777777" w:rsidR="00FF7784" w:rsidRPr="00270EEB" w:rsidRDefault="00FF7784" w:rsidP="00FF7EBB">
      <w:pPr>
        <w:jc w:val="both"/>
        <w:rPr>
          <w:sz w:val="24"/>
          <w:szCs w:val="24"/>
        </w:rPr>
      </w:pPr>
    </w:p>
    <w:p w14:paraId="7AC4ABEB" w14:textId="77777777" w:rsidR="00FF7784" w:rsidRPr="00270EEB" w:rsidRDefault="00FF7784" w:rsidP="00FF7EBB">
      <w:pPr>
        <w:jc w:val="both"/>
        <w:rPr>
          <w:sz w:val="24"/>
          <w:szCs w:val="24"/>
        </w:rPr>
      </w:pPr>
    </w:p>
    <w:p w14:paraId="6604579F" w14:textId="77777777" w:rsidR="00FF7784" w:rsidRPr="00270EEB" w:rsidRDefault="00FF7784" w:rsidP="00FF7EBB">
      <w:pPr>
        <w:jc w:val="both"/>
        <w:rPr>
          <w:sz w:val="24"/>
          <w:szCs w:val="24"/>
        </w:rPr>
      </w:pPr>
    </w:p>
    <w:p w14:paraId="4FA25557" w14:textId="77777777" w:rsidR="00FF7784" w:rsidRPr="00270EEB" w:rsidRDefault="00FF7784" w:rsidP="00FF7EBB">
      <w:pPr>
        <w:jc w:val="both"/>
        <w:rPr>
          <w:sz w:val="24"/>
          <w:szCs w:val="24"/>
        </w:rPr>
      </w:pPr>
    </w:p>
    <w:p w14:paraId="21B0B7A2" w14:textId="77777777" w:rsidR="00FF7784" w:rsidRPr="00270EEB" w:rsidRDefault="00FF7784" w:rsidP="00FF7EBB">
      <w:pPr>
        <w:jc w:val="both"/>
        <w:rPr>
          <w:sz w:val="24"/>
          <w:szCs w:val="24"/>
        </w:rPr>
      </w:pPr>
    </w:p>
    <w:p w14:paraId="13819134" w14:textId="77777777" w:rsidR="00FF7784" w:rsidRPr="00270EEB" w:rsidRDefault="00FF7784" w:rsidP="00FF7EBB">
      <w:pPr>
        <w:jc w:val="both"/>
        <w:rPr>
          <w:sz w:val="24"/>
          <w:szCs w:val="24"/>
        </w:rPr>
      </w:pPr>
    </w:p>
    <w:p w14:paraId="6CAC3913" w14:textId="77777777" w:rsidR="00FF7784" w:rsidRPr="00270EEB" w:rsidRDefault="00FF7784" w:rsidP="00FF7EBB">
      <w:pPr>
        <w:jc w:val="both"/>
        <w:rPr>
          <w:sz w:val="24"/>
          <w:szCs w:val="24"/>
        </w:rPr>
      </w:pPr>
    </w:p>
    <w:p w14:paraId="26168F28" w14:textId="77777777" w:rsidR="00FF7784" w:rsidRPr="00270EEB" w:rsidRDefault="00FF7784" w:rsidP="00FF7EBB">
      <w:pPr>
        <w:jc w:val="both"/>
        <w:rPr>
          <w:sz w:val="24"/>
          <w:szCs w:val="24"/>
        </w:rPr>
      </w:pPr>
    </w:p>
    <w:p w14:paraId="4A7EB1BF" w14:textId="77777777" w:rsidR="00FF7784" w:rsidRPr="00270EEB" w:rsidRDefault="00FF7784" w:rsidP="00FF7EBB">
      <w:pPr>
        <w:jc w:val="both"/>
        <w:rPr>
          <w:sz w:val="24"/>
          <w:szCs w:val="24"/>
        </w:rPr>
      </w:pPr>
    </w:p>
    <w:p w14:paraId="7975B969" w14:textId="77777777" w:rsidR="00FF7784" w:rsidRPr="00270EEB" w:rsidRDefault="00FF7784" w:rsidP="00FF7EBB">
      <w:pPr>
        <w:jc w:val="both"/>
        <w:rPr>
          <w:sz w:val="24"/>
          <w:szCs w:val="24"/>
        </w:rPr>
      </w:pPr>
    </w:p>
    <w:p w14:paraId="3456E6DC" w14:textId="77777777" w:rsidR="00FF7784" w:rsidRPr="00270EEB" w:rsidRDefault="00FF7784" w:rsidP="00FF7EBB">
      <w:pPr>
        <w:jc w:val="both"/>
        <w:rPr>
          <w:sz w:val="24"/>
          <w:szCs w:val="24"/>
        </w:rPr>
      </w:pPr>
    </w:p>
    <w:p w14:paraId="04E34730" w14:textId="77777777" w:rsidR="00FF7784" w:rsidRPr="00270EEB" w:rsidRDefault="00FF7784" w:rsidP="00FF7EBB">
      <w:pPr>
        <w:jc w:val="both"/>
        <w:rPr>
          <w:sz w:val="24"/>
          <w:szCs w:val="24"/>
        </w:rPr>
      </w:pPr>
    </w:p>
    <w:p w14:paraId="1E2EB7EF" w14:textId="77777777" w:rsidR="00FF7784" w:rsidRPr="00270EEB" w:rsidRDefault="00FF7784" w:rsidP="00FF7EBB">
      <w:pPr>
        <w:jc w:val="both"/>
        <w:rPr>
          <w:sz w:val="24"/>
          <w:szCs w:val="24"/>
        </w:rPr>
      </w:pPr>
    </w:p>
    <w:p w14:paraId="015307D9" w14:textId="77777777" w:rsidR="00FF7784" w:rsidRPr="00270EEB" w:rsidRDefault="00FF7784" w:rsidP="00FF7EBB">
      <w:pPr>
        <w:jc w:val="both"/>
        <w:rPr>
          <w:sz w:val="24"/>
          <w:szCs w:val="24"/>
        </w:rPr>
      </w:pPr>
    </w:p>
    <w:p w14:paraId="6960AFE6" w14:textId="77777777" w:rsidR="00AA666E" w:rsidRPr="00270EEB" w:rsidRDefault="00AA666E" w:rsidP="00FF7EBB">
      <w:pPr>
        <w:jc w:val="both"/>
        <w:rPr>
          <w:b/>
          <w:sz w:val="24"/>
          <w:szCs w:val="24"/>
        </w:rPr>
      </w:pPr>
    </w:p>
    <w:p w14:paraId="3D4900DE" w14:textId="77777777" w:rsidR="000F7ECD" w:rsidRPr="00270EEB" w:rsidRDefault="000F7ECD" w:rsidP="00FF7EBB">
      <w:pPr>
        <w:jc w:val="both"/>
        <w:rPr>
          <w:sz w:val="24"/>
          <w:szCs w:val="24"/>
        </w:rPr>
        <w:sectPr w:rsidR="000F7ECD" w:rsidRPr="00270EEB" w:rsidSect="00855F0E">
          <w:headerReference w:type="even" r:id="rId14"/>
          <w:headerReference w:type="default" r:id="rId15"/>
          <w:footerReference w:type="even" r:id="rId16"/>
          <w:footerReference w:type="default" r:id="rId17"/>
          <w:headerReference w:type="first" r:id="rId18"/>
          <w:footerReference w:type="first" r:id="rId19"/>
          <w:pgSz w:w="11906" w:h="16838" w:code="9"/>
          <w:pgMar w:top="1440" w:right="1440" w:bottom="1440" w:left="1440" w:header="720" w:footer="720" w:gutter="0"/>
          <w:cols w:space="720"/>
          <w:titlePg/>
          <w:docGrid w:linePitch="272"/>
        </w:sectPr>
      </w:pPr>
    </w:p>
    <w:p w14:paraId="34B322AF" w14:textId="26FBA6DA" w:rsidR="00450C83" w:rsidRPr="00270EEB" w:rsidRDefault="64D01D80" w:rsidP="64D01D80">
      <w:pPr>
        <w:jc w:val="center"/>
        <w:rPr>
          <w:b/>
          <w:bCs/>
          <w:sz w:val="24"/>
          <w:szCs w:val="24"/>
        </w:rPr>
      </w:pPr>
      <w:r w:rsidRPr="64D01D80">
        <w:rPr>
          <w:b/>
          <w:bCs/>
          <w:sz w:val="24"/>
          <w:szCs w:val="24"/>
        </w:rPr>
        <w:lastRenderedPageBreak/>
        <w:t>Task 2</w:t>
      </w:r>
    </w:p>
    <w:p w14:paraId="57466BD7" w14:textId="77777777" w:rsidR="004046F0" w:rsidRPr="00270EEB" w:rsidRDefault="004046F0" w:rsidP="00FF7EBB">
      <w:pPr>
        <w:jc w:val="both"/>
        <w:rPr>
          <w:b/>
          <w:sz w:val="24"/>
          <w:szCs w:val="24"/>
        </w:rPr>
      </w:pPr>
    </w:p>
    <w:p w14:paraId="1BCAAE8E" w14:textId="77777777" w:rsidR="00EC4602" w:rsidRDefault="00EC4602" w:rsidP="00EC4602">
      <w:pPr>
        <w:ind w:right="237"/>
        <w:jc w:val="both"/>
        <w:rPr>
          <w:b/>
          <w:color w:val="auto"/>
          <w:sz w:val="24"/>
          <w:szCs w:val="24"/>
        </w:rPr>
      </w:pPr>
      <w:r>
        <w:rPr>
          <w:b/>
          <w:color w:val="auto"/>
          <w:sz w:val="24"/>
          <w:szCs w:val="24"/>
        </w:rPr>
        <w:t xml:space="preserve">Relevant areas of the National Policing Curriculum: </w:t>
      </w:r>
    </w:p>
    <w:p w14:paraId="03370767" w14:textId="4895FF25" w:rsidR="00025650" w:rsidRPr="00865008" w:rsidRDefault="00712E6F" w:rsidP="00025650">
      <w:pPr>
        <w:jc w:val="both"/>
        <w:rPr>
          <w:b/>
          <w:color w:val="auto"/>
          <w:sz w:val="24"/>
          <w:szCs w:val="24"/>
        </w:rPr>
      </w:pPr>
      <w:r w:rsidRPr="00865008">
        <w:rPr>
          <w:b/>
          <w:color w:val="auto"/>
          <w:sz w:val="24"/>
          <w:szCs w:val="24"/>
        </w:rPr>
        <w:t>Communication Skills</w:t>
      </w:r>
      <w:r w:rsidR="007D0C96">
        <w:rPr>
          <w:b/>
          <w:color w:val="auto"/>
          <w:sz w:val="24"/>
          <w:szCs w:val="24"/>
        </w:rPr>
        <w:t xml:space="preserve">, </w:t>
      </w:r>
      <w:r w:rsidR="00865008" w:rsidRPr="00865008">
        <w:rPr>
          <w:b/>
          <w:color w:val="auto"/>
          <w:sz w:val="24"/>
          <w:szCs w:val="24"/>
        </w:rPr>
        <w:t>M</w:t>
      </w:r>
      <w:r w:rsidRPr="00865008">
        <w:rPr>
          <w:b/>
          <w:color w:val="auto"/>
          <w:sz w:val="24"/>
          <w:szCs w:val="24"/>
        </w:rPr>
        <w:t xml:space="preserve">anaging </w:t>
      </w:r>
      <w:r w:rsidR="00865008" w:rsidRPr="00865008">
        <w:rPr>
          <w:b/>
          <w:color w:val="auto"/>
          <w:sz w:val="24"/>
          <w:szCs w:val="24"/>
        </w:rPr>
        <w:t>C</w:t>
      </w:r>
      <w:r w:rsidRPr="00865008">
        <w:rPr>
          <w:b/>
          <w:color w:val="auto"/>
          <w:sz w:val="24"/>
          <w:szCs w:val="24"/>
        </w:rPr>
        <w:t>onflict</w:t>
      </w:r>
      <w:r w:rsidR="007D0C96">
        <w:rPr>
          <w:b/>
          <w:color w:val="auto"/>
          <w:sz w:val="24"/>
          <w:szCs w:val="24"/>
        </w:rPr>
        <w:t>, Valuing Difference and Inclusion</w:t>
      </w:r>
    </w:p>
    <w:p w14:paraId="06059EE8" w14:textId="77777777" w:rsidR="00712E6F" w:rsidRPr="00270EEB" w:rsidRDefault="00712E6F" w:rsidP="00025650">
      <w:pPr>
        <w:jc w:val="both"/>
        <w:rPr>
          <w:sz w:val="24"/>
          <w:szCs w:val="24"/>
        </w:rPr>
      </w:pPr>
    </w:p>
    <w:p w14:paraId="71239A69" w14:textId="7D13B63D" w:rsidR="00025650" w:rsidRPr="00270EEB" w:rsidRDefault="007C705D" w:rsidP="00025650">
      <w:pPr>
        <w:jc w:val="both"/>
        <w:rPr>
          <w:sz w:val="24"/>
          <w:szCs w:val="24"/>
        </w:rPr>
      </w:pPr>
      <w:r w:rsidRPr="000B1E96">
        <w:rPr>
          <w:sz w:val="24"/>
          <w:szCs w:val="24"/>
        </w:rPr>
        <w:t>You</w:t>
      </w:r>
      <w:r w:rsidR="00025650" w:rsidRPr="000B1E96">
        <w:rPr>
          <w:sz w:val="24"/>
          <w:szCs w:val="24"/>
        </w:rPr>
        <w:t xml:space="preserve"> must choose </w:t>
      </w:r>
      <w:r w:rsidR="00025650" w:rsidRPr="000B1E96">
        <w:rPr>
          <w:b/>
          <w:sz w:val="24"/>
          <w:szCs w:val="24"/>
          <w:u w:val="single"/>
        </w:rPr>
        <w:t xml:space="preserve">a </w:t>
      </w:r>
      <w:r w:rsidR="00843EBA">
        <w:rPr>
          <w:b/>
          <w:sz w:val="24"/>
          <w:szCs w:val="24"/>
          <w:u w:val="single"/>
        </w:rPr>
        <w:t>policing</w:t>
      </w:r>
      <w:r w:rsidR="00025650" w:rsidRPr="000B1E96">
        <w:rPr>
          <w:b/>
          <w:sz w:val="24"/>
          <w:szCs w:val="24"/>
          <w:u w:val="single"/>
        </w:rPr>
        <w:t xml:space="preserve"> incident</w:t>
      </w:r>
      <w:r w:rsidR="00712E6F">
        <w:rPr>
          <w:b/>
          <w:sz w:val="24"/>
          <w:szCs w:val="24"/>
          <w:u w:val="single"/>
        </w:rPr>
        <w:t xml:space="preserve"> </w:t>
      </w:r>
      <w:r w:rsidR="00843EBA">
        <w:rPr>
          <w:b/>
          <w:sz w:val="24"/>
          <w:szCs w:val="24"/>
          <w:u w:val="single"/>
        </w:rPr>
        <w:t xml:space="preserve">involving conflict </w:t>
      </w:r>
      <w:r w:rsidR="00712E6F" w:rsidRPr="00712E6F">
        <w:rPr>
          <w:sz w:val="24"/>
          <w:szCs w:val="24"/>
        </w:rPr>
        <w:t xml:space="preserve">in </w:t>
      </w:r>
      <w:r w:rsidRPr="000B1E96">
        <w:rPr>
          <w:sz w:val="24"/>
          <w:szCs w:val="24"/>
        </w:rPr>
        <w:t xml:space="preserve">which you </w:t>
      </w:r>
      <w:r w:rsidR="00712E6F">
        <w:rPr>
          <w:sz w:val="24"/>
          <w:szCs w:val="24"/>
        </w:rPr>
        <w:t>played a significant role</w:t>
      </w:r>
      <w:r w:rsidRPr="000B1E96">
        <w:rPr>
          <w:sz w:val="24"/>
          <w:szCs w:val="24"/>
        </w:rPr>
        <w:t xml:space="preserve"> </w:t>
      </w:r>
      <w:r w:rsidR="00025650" w:rsidRPr="000B1E96">
        <w:rPr>
          <w:sz w:val="24"/>
          <w:szCs w:val="24"/>
        </w:rPr>
        <w:t>with a</w:t>
      </w:r>
      <w:r w:rsidR="00712E6F">
        <w:rPr>
          <w:sz w:val="24"/>
          <w:szCs w:val="24"/>
        </w:rPr>
        <w:t>n offender/</w:t>
      </w:r>
      <w:r w:rsidR="00025650" w:rsidRPr="000B1E96">
        <w:rPr>
          <w:sz w:val="24"/>
          <w:szCs w:val="24"/>
        </w:rPr>
        <w:t>service</w:t>
      </w:r>
      <w:r w:rsidR="00025650" w:rsidRPr="000B1E96">
        <w:rPr>
          <w:b/>
          <w:sz w:val="24"/>
          <w:szCs w:val="24"/>
        </w:rPr>
        <w:t xml:space="preserve"> </w:t>
      </w:r>
      <w:r w:rsidR="00025650" w:rsidRPr="000B1E96">
        <w:rPr>
          <w:sz w:val="24"/>
          <w:szCs w:val="24"/>
        </w:rPr>
        <w:t xml:space="preserve">user/victim and </w:t>
      </w:r>
      <w:r w:rsidRPr="005169D1">
        <w:rPr>
          <w:sz w:val="24"/>
          <w:szCs w:val="24"/>
        </w:rPr>
        <w:t>reflect</w:t>
      </w:r>
      <w:r w:rsidRPr="000B1E96">
        <w:rPr>
          <w:sz w:val="24"/>
          <w:szCs w:val="24"/>
        </w:rPr>
        <w:t xml:space="preserve"> on what happened</w:t>
      </w:r>
      <w:r w:rsidR="00025650" w:rsidRPr="000B1E96">
        <w:rPr>
          <w:sz w:val="24"/>
          <w:szCs w:val="24"/>
        </w:rPr>
        <w:t xml:space="preserve">. </w:t>
      </w:r>
    </w:p>
    <w:p w14:paraId="7DE79D7D" w14:textId="77777777" w:rsidR="00025650" w:rsidRPr="00270EEB" w:rsidRDefault="00025650" w:rsidP="00025650">
      <w:pPr>
        <w:jc w:val="both"/>
        <w:rPr>
          <w:sz w:val="24"/>
          <w:szCs w:val="24"/>
        </w:rPr>
      </w:pPr>
    </w:p>
    <w:p w14:paraId="03F912AE" w14:textId="77777777" w:rsidR="00025650" w:rsidRPr="00270EEB" w:rsidRDefault="00025650" w:rsidP="00FF7EBB">
      <w:pPr>
        <w:jc w:val="both"/>
        <w:rPr>
          <w:b/>
          <w:sz w:val="24"/>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016"/>
      </w:tblGrid>
      <w:tr w:rsidR="008171E4" w:rsidRPr="00270EEB" w14:paraId="5C20A79B" w14:textId="77777777" w:rsidTr="62FE5CAF">
        <w:tc>
          <w:tcPr>
            <w:tcW w:w="10188" w:type="dxa"/>
            <w:shd w:val="clear" w:color="auto" w:fill="auto"/>
          </w:tcPr>
          <w:p w14:paraId="5F62A68F" w14:textId="77777777" w:rsidR="00025650" w:rsidRDefault="00025650" w:rsidP="62FE5CAF">
            <w:pPr>
              <w:rPr>
                <w:sz w:val="24"/>
                <w:szCs w:val="24"/>
              </w:rPr>
            </w:pPr>
          </w:p>
          <w:p w14:paraId="669C9530" w14:textId="21317CF0" w:rsidR="00025650" w:rsidRPr="00270EEB" w:rsidRDefault="62FE5CAF" w:rsidP="62FE5CAF">
            <w:pPr>
              <w:jc w:val="both"/>
              <w:rPr>
                <w:sz w:val="24"/>
                <w:szCs w:val="24"/>
              </w:rPr>
            </w:pPr>
            <w:r w:rsidRPr="62FE5CAF">
              <w:rPr>
                <w:b/>
                <w:bCs/>
                <w:sz w:val="24"/>
                <w:szCs w:val="24"/>
              </w:rPr>
              <w:t>Give a brief description</w:t>
            </w:r>
            <w:r w:rsidRPr="62FE5CAF">
              <w:rPr>
                <w:sz w:val="24"/>
                <w:szCs w:val="24"/>
              </w:rPr>
              <w:t xml:space="preserve"> of the incident including social and legislative contexts and any relevant cultural, ethnicity and language issues. </w:t>
            </w:r>
          </w:p>
          <w:p w14:paraId="20143917" w14:textId="77777777" w:rsidR="00025650" w:rsidRDefault="00025650" w:rsidP="62FE5CAF">
            <w:pPr>
              <w:rPr>
                <w:sz w:val="24"/>
                <w:szCs w:val="24"/>
              </w:rPr>
            </w:pPr>
          </w:p>
          <w:p w14:paraId="36256C69" w14:textId="3A6AA6DC" w:rsidR="00417925" w:rsidRDefault="62FE5CAF" w:rsidP="62FE5CAF">
            <w:pPr>
              <w:jc w:val="both"/>
              <w:rPr>
                <w:sz w:val="24"/>
                <w:szCs w:val="24"/>
              </w:rPr>
            </w:pPr>
            <w:r w:rsidRPr="62FE5CAF">
              <w:rPr>
                <w:b/>
                <w:bCs/>
                <w:sz w:val="24"/>
                <w:szCs w:val="24"/>
              </w:rPr>
              <w:t>Review</w:t>
            </w:r>
            <w:r w:rsidRPr="62FE5CAF">
              <w:rPr>
                <w:sz w:val="24"/>
                <w:szCs w:val="24"/>
              </w:rPr>
              <w:t xml:space="preserve"> the fundamental elements of effective communication used (verbal, non-verbal, active listening skills, open and closed questions, building rapport and negotiation skills).</w:t>
            </w:r>
          </w:p>
          <w:p w14:paraId="67106D69" w14:textId="77777777" w:rsidR="00417925" w:rsidRDefault="00417925" w:rsidP="62FE5CAF">
            <w:pPr>
              <w:jc w:val="both"/>
              <w:rPr>
                <w:sz w:val="24"/>
                <w:szCs w:val="24"/>
              </w:rPr>
            </w:pPr>
          </w:p>
          <w:p w14:paraId="5C3A1F28" w14:textId="170D91CD" w:rsidR="00843EBA" w:rsidRDefault="62FE5CAF" w:rsidP="62FE5CAF">
            <w:pPr>
              <w:jc w:val="both"/>
              <w:rPr>
                <w:sz w:val="24"/>
                <w:szCs w:val="24"/>
              </w:rPr>
            </w:pPr>
            <w:r w:rsidRPr="62FE5CAF">
              <w:rPr>
                <w:b/>
                <w:bCs/>
                <w:sz w:val="24"/>
                <w:szCs w:val="24"/>
              </w:rPr>
              <w:t>Describe</w:t>
            </w:r>
            <w:r w:rsidRPr="62FE5CAF">
              <w:rPr>
                <w:sz w:val="24"/>
                <w:szCs w:val="24"/>
              </w:rPr>
              <w:t xml:space="preserve"> the process for determining whether the use of force was necessary in a conflict situation (including any theories or models underpinning the causes of conflict within policing interventions – e.g. </w:t>
            </w:r>
            <w:proofErr w:type="spellStart"/>
            <w:r w:rsidRPr="62FE5CAF">
              <w:rPr>
                <w:sz w:val="24"/>
                <w:szCs w:val="24"/>
              </w:rPr>
              <w:t>Betari’s</w:t>
            </w:r>
            <w:proofErr w:type="spellEnd"/>
            <w:r w:rsidRPr="62FE5CAF">
              <w:rPr>
                <w:sz w:val="24"/>
                <w:szCs w:val="24"/>
              </w:rPr>
              <w:t xml:space="preserve"> Box, The Drama triangle, Emotional versus rational brain) and provide a reflection on the outcome of the incident. </w:t>
            </w:r>
          </w:p>
          <w:p w14:paraId="7E9F2456" w14:textId="3A41E04B" w:rsidR="00417925" w:rsidRDefault="00417925" w:rsidP="62FE5CAF">
            <w:pPr>
              <w:jc w:val="both"/>
              <w:rPr>
                <w:sz w:val="24"/>
                <w:szCs w:val="24"/>
              </w:rPr>
            </w:pPr>
          </w:p>
          <w:p w14:paraId="55DDD0A4" w14:textId="71E07F32" w:rsidR="00417925" w:rsidRPr="00270EEB" w:rsidRDefault="62FE5CAF" w:rsidP="62FE5CAF">
            <w:pPr>
              <w:jc w:val="both"/>
              <w:rPr>
                <w:sz w:val="24"/>
                <w:szCs w:val="24"/>
              </w:rPr>
            </w:pPr>
            <w:r w:rsidRPr="62FE5CAF">
              <w:rPr>
                <w:sz w:val="24"/>
                <w:szCs w:val="24"/>
              </w:rPr>
              <w:t>Your reflection must illustrate your understanding and application of core principles of ethics, equality, diversity and human rights, as well as any relevant Code of Practice considerations, culturally sensitive practice and language preference.</w:t>
            </w:r>
          </w:p>
          <w:p w14:paraId="3FC3CEB5" w14:textId="77777777" w:rsidR="00417925" w:rsidRDefault="00417925" w:rsidP="62FE5CAF">
            <w:pPr>
              <w:jc w:val="both"/>
              <w:rPr>
                <w:sz w:val="24"/>
                <w:szCs w:val="24"/>
              </w:rPr>
            </w:pPr>
          </w:p>
          <w:p w14:paraId="3FA823A9" w14:textId="77777777" w:rsidR="00C7108B" w:rsidRPr="00270EEB" w:rsidRDefault="00C7108B" w:rsidP="62FE5CAF">
            <w:pPr>
              <w:jc w:val="both"/>
              <w:rPr>
                <w:sz w:val="24"/>
                <w:szCs w:val="24"/>
              </w:rPr>
            </w:pPr>
          </w:p>
          <w:p w14:paraId="306CE1D6" w14:textId="24CDB6BA" w:rsidR="008171E4" w:rsidRPr="00270EEB" w:rsidRDefault="62FE5CAF" w:rsidP="62FE5CAF">
            <w:pPr>
              <w:jc w:val="both"/>
              <w:rPr>
                <w:sz w:val="24"/>
                <w:szCs w:val="24"/>
              </w:rPr>
            </w:pPr>
            <w:r w:rsidRPr="62FE5CAF">
              <w:rPr>
                <w:sz w:val="24"/>
                <w:szCs w:val="24"/>
              </w:rPr>
              <w:t xml:space="preserve">1500 words </w:t>
            </w:r>
            <w:r w:rsidRPr="62FE5CAF">
              <w:rPr>
                <w:i/>
                <w:iCs/>
                <w:sz w:val="24"/>
                <w:szCs w:val="24"/>
              </w:rPr>
              <w:t>(+/- 10%: include your actual word count at the end of each section)</w:t>
            </w:r>
          </w:p>
        </w:tc>
      </w:tr>
    </w:tbl>
    <w:p w14:paraId="6BCACF7B" w14:textId="77777777" w:rsidR="00AA666E" w:rsidRPr="00270EEB" w:rsidRDefault="00AA666E" w:rsidP="00FF7EBB">
      <w:pPr>
        <w:jc w:val="both"/>
        <w:rPr>
          <w:sz w:val="24"/>
          <w:szCs w:val="24"/>
        </w:rPr>
      </w:pPr>
    </w:p>
    <w:p w14:paraId="5E868A48" w14:textId="4A8A3B9B" w:rsidR="00450C83" w:rsidRDefault="00450C83" w:rsidP="00450C83">
      <w:pPr>
        <w:jc w:val="both"/>
        <w:rPr>
          <w:b/>
          <w:sz w:val="24"/>
          <w:szCs w:val="24"/>
        </w:rPr>
      </w:pPr>
      <w:r w:rsidRPr="00450C83">
        <w:rPr>
          <w:b/>
          <w:sz w:val="24"/>
          <w:szCs w:val="24"/>
        </w:rPr>
        <w:t>ANSWER:</w:t>
      </w:r>
    </w:p>
    <w:p w14:paraId="341D7968" w14:textId="62800F70" w:rsidR="00A84F8C" w:rsidRDefault="00A84F8C" w:rsidP="00450C83">
      <w:pPr>
        <w:jc w:val="both"/>
        <w:rPr>
          <w:b/>
          <w:sz w:val="24"/>
          <w:szCs w:val="24"/>
        </w:rPr>
      </w:pPr>
    </w:p>
    <w:p w14:paraId="7B72A3F9" w14:textId="77777777" w:rsidR="00F57B06" w:rsidRPr="00F57B06" w:rsidRDefault="00F57B06" w:rsidP="00F57B06">
      <w:pPr>
        <w:rPr>
          <w:sz w:val="24"/>
          <w:szCs w:val="24"/>
        </w:rPr>
      </w:pPr>
      <w:r w:rsidRPr="00F57B06">
        <w:rPr>
          <w:sz w:val="24"/>
          <w:szCs w:val="24"/>
        </w:rPr>
        <w:t>Throughout this task, I will be discussing and reflecting upon an incident which I attended with my tutor where I played a significant role in managing conflict and how effective communication enabled us to gain the best possible outcome for the Police workforce and the victim involved.</w:t>
      </w:r>
    </w:p>
    <w:p w14:paraId="78098974" w14:textId="77777777" w:rsidR="00F57B06" w:rsidRPr="00F57B06" w:rsidRDefault="00F57B06" w:rsidP="00F57B06">
      <w:pPr>
        <w:rPr>
          <w:sz w:val="24"/>
          <w:szCs w:val="24"/>
        </w:rPr>
      </w:pPr>
    </w:p>
    <w:p w14:paraId="20EB2D0A" w14:textId="77777777" w:rsidR="00F57B06" w:rsidRPr="00F57B06" w:rsidRDefault="00F57B06" w:rsidP="00F57B06">
      <w:pPr>
        <w:rPr>
          <w:sz w:val="24"/>
          <w:szCs w:val="24"/>
        </w:rPr>
      </w:pPr>
      <w:r w:rsidRPr="00F57B06">
        <w:rPr>
          <w:sz w:val="24"/>
          <w:szCs w:val="24"/>
        </w:rPr>
        <w:t xml:space="preserve">The incident, domestic disturbance, occurred at the home address of a male and female. A neighbour contacted the police on 999 after hearing loud voices shouting and screaming noises from next door. From the control room, we received intelligence to state that police had previously been called to the same address for domestic violence and the male involved had been violent towards the police on the previous occasion. Armed with this intelligence I was prepared if the male was to become aggressive. On arrival, my colleague and I could hear shouting from inside the premises. The door was unlocked, we entered covered by Section 17 of PACE and instantly were confronted by an angry male who threatened to do harm to us if we did not leave immediately. The male’s tone of voice and manner was aggressive as he approached us. </w:t>
      </w:r>
    </w:p>
    <w:p w14:paraId="792BA2E2" w14:textId="77777777" w:rsidR="00F57B06" w:rsidRPr="00F57B06" w:rsidRDefault="00F57B06" w:rsidP="00F57B06">
      <w:pPr>
        <w:rPr>
          <w:sz w:val="24"/>
          <w:szCs w:val="24"/>
        </w:rPr>
      </w:pPr>
    </w:p>
    <w:p w14:paraId="1A14B888" w14:textId="77777777" w:rsidR="00F57B06" w:rsidRPr="00F57B06" w:rsidRDefault="00F57B06" w:rsidP="00F57B06">
      <w:pPr>
        <w:rPr>
          <w:sz w:val="24"/>
          <w:szCs w:val="24"/>
        </w:rPr>
      </w:pPr>
      <w:r w:rsidRPr="00F57B06">
        <w:rPr>
          <w:sz w:val="24"/>
          <w:szCs w:val="24"/>
        </w:rPr>
        <w:lastRenderedPageBreak/>
        <w:t xml:space="preserve">Since the beginning of the COVID-19 pandemic, the Police have seen an increase in domestic abuse related incidents (Stripe, 2020) this has been supported by an increasing demand for support for domestic abuse victims. </w:t>
      </w:r>
    </w:p>
    <w:p w14:paraId="27F7F9C5" w14:textId="77777777" w:rsidR="00F57B06" w:rsidRPr="00F57B06" w:rsidRDefault="00F57B06" w:rsidP="00F57B06">
      <w:pPr>
        <w:rPr>
          <w:sz w:val="24"/>
          <w:szCs w:val="24"/>
        </w:rPr>
      </w:pPr>
    </w:p>
    <w:p w14:paraId="6F35D587" w14:textId="77777777" w:rsidR="00F57B06" w:rsidRPr="00F57B06" w:rsidRDefault="00F57B06" w:rsidP="00F57B06">
      <w:pPr>
        <w:rPr>
          <w:sz w:val="24"/>
          <w:szCs w:val="24"/>
        </w:rPr>
      </w:pPr>
      <w:r w:rsidRPr="00F57B06">
        <w:rPr>
          <w:sz w:val="24"/>
          <w:szCs w:val="24"/>
        </w:rPr>
        <w:t xml:space="preserve">The male continued to approach us, I verbally communicated to him and told him to get back. I asked if he could calm down and explain what had happened in order for us to establish the required needs in this situation. The male was uncooperative and continued to shout at us and close the distance between ourselves and him. At this point we were stood in the doorway of the address. Nikola (2015) states that communicating with someone who is distressed can be difficult and careful consideration must be given to the individuals thoughts and feelings at that particular time. In addition, consideration must be given to our body language when communicating with someone who is agitated and distressed, negative body language and signals can cause the distressed individual to react defensively and unfortunately this often makes the situation worse (Nikola, 2015). The male reluctantly agreed to stay in the doorway whilst my colleague went inside to attend to the female. </w:t>
      </w:r>
    </w:p>
    <w:p w14:paraId="7F4D8982" w14:textId="77777777" w:rsidR="00F57B06" w:rsidRPr="00F57B06" w:rsidRDefault="00F57B06" w:rsidP="00F57B06">
      <w:pPr>
        <w:rPr>
          <w:sz w:val="24"/>
          <w:szCs w:val="24"/>
        </w:rPr>
      </w:pPr>
    </w:p>
    <w:p w14:paraId="5CA14EF7" w14:textId="77777777" w:rsidR="00F57B06" w:rsidRPr="00F57B06" w:rsidRDefault="00F57B06" w:rsidP="00F57B06">
      <w:pPr>
        <w:rPr>
          <w:sz w:val="24"/>
          <w:szCs w:val="24"/>
        </w:rPr>
      </w:pPr>
      <w:r w:rsidRPr="00F57B06">
        <w:rPr>
          <w:sz w:val="24"/>
          <w:szCs w:val="24"/>
        </w:rPr>
        <w:t>I asked open questions in order to gain a better understanding of the situation. Asking open-ended questions allows us to better establish and clarify what has happened (Nikola, 2015). In addition, I actively listened to the male to make sense of what he was communicating and whether he was disclosing any offences committed, in which I could action upon. Active listening can be defined as “a pattern of listening that keeps you engaged with your conversation partner in a positive way” (</w:t>
      </w:r>
      <w:proofErr w:type="spellStart"/>
      <w:r w:rsidRPr="00F57B06">
        <w:rPr>
          <w:sz w:val="24"/>
          <w:szCs w:val="24"/>
        </w:rPr>
        <w:t>Cuncic</w:t>
      </w:r>
      <w:proofErr w:type="spellEnd"/>
      <w:r w:rsidRPr="00F57B06">
        <w:rPr>
          <w:sz w:val="24"/>
          <w:szCs w:val="24"/>
        </w:rPr>
        <w:t xml:space="preserve">, 2020). Actively listening has many benefits including; better judgement, better decision making and allows us to remain impartial as officers to avoid assumptions. Through asking open questions and actively listening to the male, it helped gain compliance from the male who’s tone of voice calmed and body language became less aggressive. When the male eventually calmed down and was willing to respond to my questions appropriately, it allowed me to gather the required information regarding the incident and prevented assumptions from being made. The information received from the male allowed me to make sense of the situation and allowed me to make the correct decisions. By actively listening to the male, it provided further clarity of the incident, as it allowed me to receive, assess and manage the information given. </w:t>
      </w:r>
    </w:p>
    <w:p w14:paraId="335F349F" w14:textId="77777777" w:rsidR="00F57B06" w:rsidRPr="00F57B06" w:rsidRDefault="00F57B06" w:rsidP="00F57B06">
      <w:pPr>
        <w:rPr>
          <w:sz w:val="24"/>
          <w:szCs w:val="24"/>
        </w:rPr>
      </w:pPr>
      <w:r w:rsidRPr="00F57B06">
        <w:rPr>
          <w:sz w:val="24"/>
          <w:szCs w:val="24"/>
        </w:rPr>
        <w:t xml:space="preserve">To establish my next course of action, I used the </w:t>
      </w:r>
      <w:proofErr w:type="spellStart"/>
      <w:r w:rsidRPr="00F57B06">
        <w:rPr>
          <w:sz w:val="24"/>
          <w:szCs w:val="24"/>
        </w:rPr>
        <w:t>Betari</w:t>
      </w:r>
      <w:proofErr w:type="spellEnd"/>
      <w:r w:rsidRPr="00F57B06">
        <w:rPr>
          <w:sz w:val="24"/>
          <w:szCs w:val="24"/>
        </w:rPr>
        <w:t xml:space="preserve"> Box model. This model breaks down how my attitude would affect my behaviour. During this situation I remained calm, giving the male clear and easy instructions to follow. Remaining calm and communicating clearly throughout this situation had a positive effect on my behaviour which established a positive effect on the behaviour of the distressed and aggressive individual as he eventually began to calm down and comply with my tactical communications such as “don’t get any closer,” “stay there” and “listen to what I have to say.”</w:t>
      </w:r>
    </w:p>
    <w:p w14:paraId="667277E6" w14:textId="77777777" w:rsidR="00F57B06" w:rsidRPr="00F57B06" w:rsidRDefault="00F57B06" w:rsidP="00F57B06">
      <w:pPr>
        <w:rPr>
          <w:sz w:val="24"/>
          <w:szCs w:val="24"/>
        </w:rPr>
      </w:pPr>
    </w:p>
    <w:p w14:paraId="506E9EFA" w14:textId="77777777" w:rsidR="00F57B06" w:rsidRPr="00F57B06" w:rsidRDefault="00F57B06" w:rsidP="00F57B06">
      <w:pPr>
        <w:rPr>
          <w:sz w:val="24"/>
          <w:szCs w:val="24"/>
        </w:rPr>
      </w:pPr>
      <w:r w:rsidRPr="00F57B06">
        <w:rPr>
          <w:sz w:val="24"/>
          <w:szCs w:val="24"/>
        </w:rPr>
        <w:t xml:space="preserve">My colleague returned from seeing the female and reported an allegation of assault against the male. My colleague also reported that the female was distressed and appeared to have red markings on the side of her face. Despite the male being aggressive towards my colleague and I, it was important to establish who was the persecutor and who was the victim. I used the Drama Triangle to establish who was </w:t>
      </w:r>
      <w:r w:rsidRPr="00F57B06">
        <w:rPr>
          <w:sz w:val="24"/>
          <w:szCs w:val="24"/>
        </w:rPr>
        <w:lastRenderedPageBreak/>
        <w:t xml:space="preserve">at fault and what had happened during this situation. There are three components which make up the Drama Triangle model; the victim, the persecutor and the rescuer. I considered the model when assessing the situation and it was evident that the male was the persecutor, he was angry and blamed his girlfriend, the only female present, for his actions that evening. I identified the female as the victim as she claimed that the male had hit her several times. The double crewed call ensured that we were able to keep the persecutor and victim apart and gain both sides of the story. </w:t>
      </w:r>
    </w:p>
    <w:p w14:paraId="3ED5B04A" w14:textId="77777777" w:rsidR="00F57B06" w:rsidRPr="00F57B06" w:rsidRDefault="00F57B06" w:rsidP="00F57B06">
      <w:pPr>
        <w:rPr>
          <w:sz w:val="24"/>
          <w:szCs w:val="24"/>
        </w:rPr>
      </w:pPr>
    </w:p>
    <w:p w14:paraId="26D8EE10" w14:textId="49E6B03F" w:rsidR="00F57B06" w:rsidRPr="00F57B06" w:rsidRDefault="00F57B06" w:rsidP="00F57B06">
      <w:pPr>
        <w:rPr>
          <w:sz w:val="24"/>
          <w:szCs w:val="24"/>
        </w:rPr>
      </w:pPr>
      <w:r w:rsidRPr="00F57B06">
        <w:rPr>
          <w:sz w:val="24"/>
          <w:szCs w:val="24"/>
        </w:rPr>
        <w:t xml:space="preserve">As a </w:t>
      </w:r>
      <w:proofErr w:type="gramStart"/>
      <w:r w:rsidR="00922AC3" w:rsidRPr="00F57B06">
        <w:rPr>
          <w:sz w:val="24"/>
          <w:szCs w:val="24"/>
        </w:rPr>
        <w:t>result</w:t>
      </w:r>
      <w:proofErr w:type="gramEnd"/>
      <w:r w:rsidR="00922AC3">
        <w:rPr>
          <w:sz w:val="24"/>
          <w:szCs w:val="24"/>
        </w:rPr>
        <w:t xml:space="preserve"> and </w:t>
      </w:r>
      <w:r w:rsidRPr="00F57B06">
        <w:rPr>
          <w:sz w:val="24"/>
          <w:szCs w:val="24"/>
        </w:rPr>
        <w:t xml:space="preserve">information obtained, I arrested the male on suspicion of assault. The male was cautioned, using language that the male could easily understand. Due to the male’s behaviour upon arrival, I decided it would be justifiable to handcuff the male to the rear. Under section 32 of PACE, I then searched the male to ensure that he did not have anything in his possession to harm himself, myself and my colleagues and also anything that could implement escape. The search conducted proved that the male did not have anything in his possession. The male was taken to custody in the police van where, once again, he became increasingly verbally aggressive.  I remained calm and professional throughout. I ensured to safeguard the victim before leaving, ensuring that she was not hurt and needed to attend the hospital and that someone was able to stay with her, the neighbour offered, and the victim agreed. </w:t>
      </w:r>
    </w:p>
    <w:p w14:paraId="6B3193DB" w14:textId="77777777" w:rsidR="00F57B06" w:rsidRPr="00F57B06" w:rsidRDefault="00F57B06" w:rsidP="00F57B06">
      <w:pPr>
        <w:rPr>
          <w:sz w:val="24"/>
          <w:szCs w:val="24"/>
        </w:rPr>
      </w:pPr>
    </w:p>
    <w:p w14:paraId="680233AA" w14:textId="77777777" w:rsidR="00F57B06" w:rsidRPr="00F57B06" w:rsidRDefault="00F57B06" w:rsidP="00F57B06">
      <w:pPr>
        <w:rPr>
          <w:sz w:val="24"/>
          <w:szCs w:val="24"/>
        </w:rPr>
      </w:pPr>
      <w:r w:rsidRPr="00F57B06">
        <w:rPr>
          <w:sz w:val="24"/>
          <w:szCs w:val="24"/>
        </w:rPr>
        <w:t xml:space="preserve">It was important to consider the male’s emotional state at the time of the incident. Admin (2015) states that there is a difference between a rational brain and an emotional brain, and this determines the way the body reacts under stress to different situations. The main difference is the control of the thought process. The thought process of the rational brain usually involves the individual reacting on facts, the reaction is more rationalised whereas the thought process behind the emotional brain involves the individual acting upon emotion with excessive behaviour (Admin, 2015). I believe that the male in this situation reacted based on an emotional brain based on his behaviour. </w:t>
      </w:r>
    </w:p>
    <w:p w14:paraId="3784EB62" w14:textId="77777777" w:rsidR="00F57B06" w:rsidRPr="00F57B06" w:rsidRDefault="00F57B06" w:rsidP="00F57B06">
      <w:pPr>
        <w:rPr>
          <w:sz w:val="24"/>
          <w:szCs w:val="24"/>
        </w:rPr>
      </w:pPr>
    </w:p>
    <w:p w14:paraId="0146D44A" w14:textId="77777777" w:rsidR="00F57B06" w:rsidRPr="00F57B06" w:rsidRDefault="00F57B06" w:rsidP="00F57B06">
      <w:pPr>
        <w:rPr>
          <w:sz w:val="24"/>
          <w:szCs w:val="24"/>
        </w:rPr>
      </w:pPr>
      <w:r w:rsidRPr="00F57B06">
        <w:rPr>
          <w:sz w:val="24"/>
          <w:szCs w:val="24"/>
        </w:rPr>
        <w:t xml:space="preserve">Upon reflection, I believe that I dealt with this situation well given that this was my first exposure to this kind of scenario. I feel that I dealt with the confrontation professionally and did not allow the male to overrule me due to his aggressive behaviours. With the use effective communication and use of appropriate interventions, the male became less aggressive, using the models stated above I believe this enabled a safer situation for my colleague and I. Regardless of the male’s behaviour I ensured to treat the male and female involved with dignity and respect thus upholding their human rights. Often, we can be biased and at times not aware that we are therefore not understanding the impact it causes. It is important as a Police Constable to treat every individual with equality and avoiding discrimination in accordance with the Equality Act 2010. I believe I was able to do this in this situation and should I encounter these individuals again I will approach with an open mind and no prejudice. </w:t>
      </w:r>
    </w:p>
    <w:p w14:paraId="154ACB84" w14:textId="77777777" w:rsidR="00F57B06" w:rsidRPr="00F57B06" w:rsidRDefault="00F57B06" w:rsidP="00F57B06">
      <w:pPr>
        <w:rPr>
          <w:sz w:val="24"/>
          <w:szCs w:val="24"/>
        </w:rPr>
      </w:pPr>
    </w:p>
    <w:p w14:paraId="716E3602" w14:textId="77777777" w:rsidR="00F57B06" w:rsidRPr="00F57B06" w:rsidRDefault="00F57B06" w:rsidP="00F57B06">
      <w:pPr>
        <w:rPr>
          <w:sz w:val="24"/>
          <w:szCs w:val="24"/>
        </w:rPr>
      </w:pPr>
      <w:r w:rsidRPr="00F57B06">
        <w:rPr>
          <w:sz w:val="24"/>
          <w:szCs w:val="24"/>
        </w:rPr>
        <w:t xml:space="preserve">I believe that the incident was diffused and dealt with correctly and promptly. Being calm and professional allowed me to make sense of the incident and gain relevant information in order to conclude to the right outcome. I did not feel that I was </w:t>
      </w:r>
      <w:r w:rsidRPr="00F57B06">
        <w:rPr>
          <w:sz w:val="24"/>
          <w:szCs w:val="24"/>
        </w:rPr>
        <w:lastRenderedPageBreak/>
        <w:t xml:space="preserve">required to use force and the use of handcuffs upon arrest was justifiable due to his earlier behaviour. To improve as an officer, I think that I could improve on my decision making. I am able to improve on this skill by reviewing the national decision-making model which I will do for future practice. I will also ensure to work on my mannerism and ways to keep the individual engaged in conversation, this will ensure that I am able to better make sense of a situation quicker. </w:t>
      </w:r>
    </w:p>
    <w:p w14:paraId="2C1AD2C4" w14:textId="77777777" w:rsidR="00F57B06" w:rsidRPr="00F57B06" w:rsidRDefault="00F57B06" w:rsidP="00F57B06">
      <w:pPr>
        <w:rPr>
          <w:sz w:val="24"/>
          <w:szCs w:val="24"/>
        </w:rPr>
      </w:pPr>
    </w:p>
    <w:p w14:paraId="1C1477F5" w14:textId="5F7F59C3" w:rsidR="00F57B06" w:rsidRDefault="00F57B06" w:rsidP="00F57B06">
      <w:pPr>
        <w:rPr>
          <w:sz w:val="24"/>
          <w:szCs w:val="24"/>
        </w:rPr>
      </w:pPr>
      <w:r w:rsidRPr="00F57B06">
        <w:rPr>
          <w:sz w:val="24"/>
          <w:szCs w:val="24"/>
        </w:rPr>
        <w:t xml:space="preserve">To conclude, I gained valuable experience from this incident and exposure to conflict. I believe that I made meaningful contributions to diffuse this situation before assessing all the information provided, from both parties, to come to a conclusion and make the decision to arrest the male on suspicion of assault. Using my experience, I would be well prepared and confident to deal with individuals should a similar situation arise in future. </w:t>
      </w:r>
    </w:p>
    <w:p w14:paraId="33A37C23" w14:textId="21DE0C94" w:rsidR="00F57B06" w:rsidRDefault="00F57B06" w:rsidP="00F57B06">
      <w:pPr>
        <w:rPr>
          <w:sz w:val="24"/>
          <w:szCs w:val="24"/>
        </w:rPr>
      </w:pPr>
    </w:p>
    <w:p w14:paraId="5E9556A4" w14:textId="720658EE" w:rsidR="00F57B06" w:rsidRPr="00F57B06" w:rsidRDefault="00F57B06" w:rsidP="00F57B06">
      <w:pPr>
        <w:rPr>
          <w:sz w:val="24"/>
          <w:szCs w:val="24"/>
        </w:rPr>
      </w:pPr>
      <w:r>
        <w:rPr>
          <w:sz w:val="24"/>
          <w:szCs w:val="24"/>
        </w:rPr>
        <w:t>Word Count 1502</w:t>
      </w:r>
    </w:p>
    <w:p w14:paraId="452E40A6" w14:textId="279B5132" w:rsidR="008B28E7" w:rsidRPr="00F57B06" w:rsidRDefault="008B28E7" w:rsidP="00F57B06">
      <w:pPr>
        <w:pStyle w:val="Heading1"/>
      </w:pPr>
    </w:p>
    <w:p w14:paraId="1A730B74" w14:textId="77777777" w:rsidR="008B28E7" w:rsidRPr="00270EEB" w:rsidRDefault="008B28E7" w:rsidP="00FF7EBB">
      <w:pPr>
        <w:jc w:val="both"/>
        <w:rPr>
          <w:sz w:val="24"/>
          <w:szCs w:val="24"/>
        </w:rPr>
      </w:pPr>
    </w:p>
    <w:p w14:paraId="4A8B313D" w14:textId="77777777" w:rsidR="008B28E7" w:rsidRPr="00270EEB" w:rsidRDefault="008B28E7" w:rsidP="00FF7EBB">
      <w:pPr>
        <w:jc w:val="both"/>
        <w:rPr>
          <w:sz w:val="24"/>
          <w:szCs w:val="24"/>
        </w:rPr>
      </w:pPr>
    </w:p>
    <w:p w14:paraId="58ECD1AB" w14:textId="77777777" w:rsidR="008B28E7" w:rsidRPr="00270EEB" w:rsidRDefault="008B28E7" w:rsidP="00FF7EBB">
      <w:pPr>
        <w:jc w:val="both"/>
        <w:rPr>
          <w:sz w:val="24"/>
          <w:szCs w:val="24"/>
        </w:rPr>
      </w:pPr>
    </w:p>
    <w:p w14:paraId="1034652A" w14:textId="77777777" w:rsidR="008B28E7" w:rsidRPr="00270EEB" w:rsidRDefault="008B28E7" w:rsidP="00FF7EBB">
      <w:pPr>
        <w:jc w:val="both"/>
        <w:rPr>
          <w:sz w:val="24"/>
          <w:szCs w:val="24"/>
        </w:rPr>
      </w:pPr>
    </w:p>
    <w:p w14:paraId="4519C025" w14:textId="77777777" w:rsidR="008B28E7" w:rsidRPr="00270EEB" w:rsidRDefault="008B28E7" w:rsidP="00FF7EBB">
      <w:pPr>
        <w:jc w:val="both"/>
        <w:rPr>
          <w:sz w:val="24"/>
          <w:szCs w:val="24"/>
        </w:rPr>
      </w:pPr>
    </w:p>
    <w:p w14:paraId="07ED14A6" w14:textId="2AE6C5AD" w:rsidR="00AA666E" w:rsidRPr="00270EEB" w:rsidRDefault="00AA666E" w:rsidP="00FF7EBB">
      <w:pPr>
        <w:jc w:val="both"/>
        <w:rPr>
          <w:sz w:val="24"/>
          <w:szCs w:val="24"/>
        </w:rPr>
      </w:pPr>
    </w:p>
    <w:p w14:paraId="2D3DE98A" w14:textId="77777777" w:rsidR="00AA666E" w:rsidRPr="00025650" w:rsidRDefault="00AA666E" w:rsidP="00FF7EBB">
      <w:pPr>
        <w:jc w:val="both"/>
        <w:rPr>
          <w:b/>
          <w:sz w:val="24"/>
          <w:szCs w:val="24"/>
        </w:rPr>
      </w:pPr>
    </w:p>
    <w:p w14:paraId="3B3526AE" w14:textId="77777777" w:rsidR="00025650" w:rsidRDefault="00025650">
      <w:r>
        <w:br w:type="page"/>
      </w:r>
    </w:p>
    <w:p w14:paraId="3E7AABAF" w14:textId="2F2CD969" w:rsidR="00025650" w:rsidRPr="00270EEB" w:rsidRDefault="64D01D80" w:rsidP="64D01D80">
      <w:pPr>
        <w:jc w:val="center"/>
        <w:rPr>
          <w:b/>
          <w:bCs/>
          <w:sz w:val="24"/>
          <w:szCs w:val="24"/>
        </w:rPr>
      </w:pPr>
      <w:r w:rsidRPr="64D01D80">
        <w:rPr>
          <w:b/>
          <w:bCs/>
          <w:sz w:val="24"/>
          <w:szCs w:val="24"/>
        </w:rPr>
        <w:lastRenderedPageBreak/>
        <w:t>Task 3</w:t>
      </w:r>
    </w:p>
    <w:p w14:paraId="0319326B" w14:textId="77777777" w:rsidR="00025650" w:rsidRPr="00270EEB" w:rsidRDefault="00025650" w:rsidP="00025650">
      <w:pPr>
        <w:jc w:val="both"/>
        <w:rPr>
          <w:b/>
          <w:sz w:val="24"/>
          <w:szCs w:val="24"/>
        </w:rPr>
      </w:pPr>
    </w:p>
    <w:p w14:paraId="0239B50D" w14:textId="77777777" w:rsidR="00EC4602" w:rsidRDefault="00EC4602" w:rsidP="00EC4602">
      <w:pPr>
        <w:ind w:right="237"/>
        <w:jc w:val="both"/>
        <w:rPr>
          <w:b/>
          <w:color w:val="auto"/>
          <w:sz w:val="24"/>
          <w:szCs w:val="24"/>
        </w:rPr>
      </w:pPr>
      <w:r>
        <w:rPr>
          <w:b/>
          <w:color w:val="auto"/>
          <w:sz w:val="24"/>
          <w:szCs w:val="24"/>
        </w:rPr>
        <w:t xml:space="preserve">Relevant areas of the National Policing Curriculum: </w:t>
      </w:r>
    </w:p>
    <w:p w14:paraId="0DEB641B" w14:textId="7A6C1D7D" w:rsidR="00025650" w:rsidRDefault="00636B6C" w:rsidP="00025650">
      <w:pPr>
        <w:jc w:val="both"/>
        <w:rPr>
          <w:b/>
          <w:sz w:val="24"/>
          <w:szCs w:val="24"/>
        </w:rPr>
      </w:pPr>
      <w:r>
        <w:rPr>
          <w:b/>
          <w:sz w:val="24"/>
          <w:szCs w:val="24"/>
        </w:rPr>
        <w:t>Criminal Justice</w:t>
      </w:r>
      <w:r w:rsidR="003769F6">
        <w:rPr>
          <w:b/>
          <w:sz w:val="24"/>
          <w:szCs w:val="24"/>
        </w:rPr>
        <w:t xml:space="preserve">, Valuing difference and inclusion </w:t>
      </w:r>
    </w:p>
    <w:p w14:paraId="71FECDAB" w14:textId="77777777" w:rsidR="00711A70" w:rsidRDefault="00711A70" w:rsidP="00025650">
      <w:pPr>
        <w:jc w:val="both"/>
        <w:rPr>
          <w:sz w:val="24"/>
          <w:szCs w:val="24"/>
          <w:highlight w:val="yellow"/>
        </w:rPr>
      </w:pPr>
    </w:p>
    <w:p w14:paraId="4A157439" w14:textId="5CE25A8E" w:rsidR="00636B6C" w:rsidRPr="00270EEB" w:rsidRDefault="00636B6C" w:rsidP="00636B6C">
      <w:pPr>
        <w:jc w:val="both"/>
        <w:rPr>
          <w:sz w:val="24"/>
          <w:szCs w:val="24"/>
        </w:rPr>
      </w:pPr>
      <w:r w:rsidRPr="000B1E96">
        <w:rPr>
          <w:sz w:val="24"/>
          <w:szCs w:val="24"/>
        </w:rPr>
        <w:t xml:space="preserve">You must choose </w:t>
      </w:r>
      <w:r w:rsidRPr="000B1E96">
        <w:rPr>
          <w:b/>
          <w:sz w:val="24"/>
          <w:szCs w:val="24"/>
          <w:u w:val="single"/>
        </w:rPr>
        <w:t xml:space="preserve">a </w:t>
      </w:r>
      <w:r>
        <w:rPr>
          <w:b/>
          <w:sz w:val="24"/>
          <w:szCs w:val="24"/>
          <w:u w:val="single"/>
        </w:rPr>
        <w:t>policing</w:t>
      </w:r>
      <w:r w:rsidRPr="000B1E96">
        <w:rPr>
          <w:b/>
          <w:sz w:val="24"/>
          <w:szCs w:val="24"/>
          <w:u w:val="single"/>
        </w:rPr>
        <w:t xml:space="preserve"> incident</w:t>
      </w:r>
      <w:r w:rsidRPr="00636B6C">
        <w:rPr>
          <w:b/>
          <w:sz w:val="24"/>
          <w:szCs w:val="24"/>
        </w:rPr>
        <w:t xml:space="preserve"> </w:t>
      </w:r>
      <w:r w:rsidRPr="00712E6F">
        <w:rPr>
          <w:sz w:val="24"/>
          <w:szCs w:val="24"/>
        </w:rPr>
        <w:t xml:space="preserve">in </w:t>
      </w:r>
      <w:r w:rsidRPr="000B1E96">
        <w:rPr>
          <w:sz w:val="24"/>
          <w:szCs w:val="24"/>
        </w:rPr>
        <w:t xml:space="preserve">which you </w:t>
      </w:r>
      <w:r>
        <w:rPr>
          <w:sz w:val="24"/>
          <w:szCs w:val="24"/>
        </w:rPr>
        <w:t>played a significant role</w:t>
      </w:r>
      <w:r w:rsidRPr="000B1E96">
        <w:rPr>
          <w:sz w:val="24"/>
          <w:szCs w:val="24"/>
        </w:rPr>
        <w:t xml:space="preserve"> with a</w:t>
      </w:r>
      <w:r>
        <w:rPr>
          <w:sz w:val="24"/>
          <w:szCs w:val="24"/>
        </w:rPr>
        <w:t>n offender/</w:t>
      </w:r>
      <w:r w:rsidRPr="000B1E96">
        <w:rPr>
          <w:sz w:val="24"/>
          <w:szCs w:val="24"/>
        </w:rPr>
        <w:t>service</w:t>
      </w:r>
      <w:r w:rsidRPr="000B1E96">
        <w:rPr>
          <w:b/>
          <w:sz w:val="24"/>
          <w:szCs w:val="24"/>
        </w:rPr>
        <w:t xml:space="preserve"> </w:t>
      </w:r>
      <w:r w:rsidRPr="000B1E96">
        <w:rPr>
          <w:sz w:val="24"/>
          <w:szCs w:val="24"/>
        </w:rPr>
        <w:t xml:space="preserve">user/victim and </w:t>
      </w:r>
      <w:r w:rsidRPr="005169D1">
        <w:rPr>
          <w:sz w:val="24"/>
          <w:szCs w:val="24"/>
        </w:rPr>
        <w:t>reflect</w:t>
      </w:r>
      <w:r w:rsidRPr="000B1E96">
        <w:rPr>
          <w:sz w:val="24"/>
          <w:szCs w:val="24"/>
        </w:rPr>
        <w:t xml:space="preserve"> on what happened. </w:t>
      </w:r>
    </w:p>
    <w:p w14:paraId="591345B1" w14:textId="408E9737" w:rsidR="00711A70" w:rsidRDefault="00711A70" w:rsidP="00711A70">
      <w:pPr>
        <w:jc w:val="both"/>
        <w:rPr>
          <w:b/>
          <w:sz w:val="24"/>
          <w:szCs w:val="24"/>
          <w:u w:val="single"/>
        </w:rPr>
      </w:pPr>
    </w:p>
    <w:p w14:paraId="394BFD4F" w14:textId="77777777" w:rsidR="00636B6C" w:rsidRPr="00270EEB" w:rsidRDefault="00636B6C" w:rsidP="00711A70">
      <w:pPr>
        <w:jc w:val="both"/>
        <w:rPr>
          <w:b/>
          <w:sz w:val="24"/>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016"/>
      </w:tblGrid>
      <w:tr w:rsidR="00711A70" w:rsidRPr="00270EEB" w14:paraId="032DD6CD" w14:textId="77777777" w:rsidTr="62FE5CAF">
        <w:tc>
          <w:tcPr>
            <w:tcW w:w="10188" w:type="dxa"/>
            <w:shd w:val="clear" w:color="auto" w:fill="auto"/>
          </w:tcPr>
          <w:p w14:paraId="53658D63" w14:textId="527A5DFA" w:rsidR="00711A70" w:rsidRPr="00025650" w:rsidRDefault="00711A70" w:rsidP="00F6513F">
            <w:pPr>
              <w:rPr>
                <w:b/>
                <w:sz w:val="24"/>
                <w:szCs w:val="24"/>
              </w:rPr>
            </w:pPr>
            <w:r w:rsidRPr="00025650">
              <w:rPr>
                <w:b/>
                <w:sz w:val="24"/>
                <w:szCs w:val="24"/>
              </w:rPr>
              <w:t xml:space="preserve"> </w:t>
            </w:r>
          </w:p>
          <w:p w14:paraId="039AADE6" w14:textId="77777777" w:rsidR="00711A70" w:rsidRDefault="00711A70" w:rsidP="62FE5CAF">
            <w:pPr>
              <w:rPr>
                <w:sz w:val="24"/>
                <w:szCs w:val="24"/>
              </w:rPr>
            </w:pPr>
          </w:p>
          <w:p w14:paraId="4B667574" w14:textId="02E5307A" w:rsidR="0030698D" w:rsidRPr="00270EEB" w:rsidRDefault="62FE5CAF" w:rsidP="62FE5CAF">
            <w:pPr>
              <w:jc w:val="both"/>
              <w:rPr>
                <w:sz w:val="24"/>
                <w:szCs w:val="24"/>
              </w:rPr>
            </w:pPr>
            <w:r w:rsidRPr="62FE5CAF">
              <w:rPr>
                <w:b/>
                <w:bCs/>
                <w:sz w:val="24"/>
                <w:szCs w:val="24"/>
              </w:rPr>
              <w:t>Give a brief description</w:t>
            </w:r>
            <w:r w:rsidRPr="62FE5CAF">
              <w:rPr>
                <w:sz w:val="24"/>
                <w:szCs w:val="24"/>
              </w:rPr>
              <w:t xml:space="preserve"> of a relevant incident including social and legislative contexts and any relevant cultural, ethnicity and language issues. </w:t>
            </w:r>
          </w:p>
          <w:p w14:paraId="16F97ED8" w14:textId="1EAA6E06" w:rsidR="00711A70" w:rsidRDefault="00711A70" w:rsidP="62FE5CAF">
            <w:pPr>
              <w:rPr>
                <w:sz w:val="24"/>
                <w:szCs w:val="24"/>
              </w:rPr>
            </w:pPr>
          </w:p>
          <w:p w14:paraId="0B4B92E2" w14:textId="77777777" w:rsidR="0030698D" w:rsidRDefault="0030698D" w:rsidP="62FE5CAF">
            <w:pPr>
              <w:rPr>
                <w:sz w:val="24"/>
                <w:szCs w:val="24"/>
              </w:rPr>
            </w:pPr>
          </w:p>
          <w:p w14:paraId="20AB42B2" w14:textId="5A8EADEF" w:rsidR="0030698D" w:rsidRDefault="62FE5CAF" w:rsidP="62FE5CAF">
            <w:pPr>
              <w:rPr>
                <w:sz w:val="24"/>
                <w:szCs w:val="24"/>
              </w:rPr>
            </w:pPr>
            <w:r w:rsidRPr="62FE5CAF">
              <w:rPr>
                <w:b/>
                <w:bCs/>
                <w:sz w:val="24"/>
                <w:szCs w:val="24"/>
              </w:rPr>
              <w:t>Explain and reflect</w:t>
            </w:r>
            <w:r w:rsidRPr="62FE5CAF">
              <w:rPr>
                <w:sz w:val="24"/>
                <w:szCs w:val="24"/>
              </w:rPr>
              <w:t xml:space="preserve"> on your responsibilities and procedures in line with the relevant Codes of Practice to support victims and witnesses through the criminal justice system. </w:t>
            </w:r>
          </w:p>
          <w:p w14:paraId="060F93EC" w14:textId="77777777" w:rsidR="0030698D" w:rsidRDefault="0030698D" w:rsidP="62FE5CAF">
            <w:pPr>
              <w:rPr>
                <w:sz w:val="24"/>
                <w:szCs w:val="24"/>
              </w:rPr>
            </w:pPr>
          </w:p>
          <w:p w14:paraId="6C83E81B" w14:textId="77777777" w:rsidR="00711A70" w:rsidRDefault="00711A70" w:rsidP="62FE5CAF">
            <w:pPr>
              <w:jc w:val="both"/>
              <w:rPr>
                <w:sz w:val="24"/>
                <w:szCs w:val="24"/>
              </w:rPr>
            </w:pPr>
          </w:p>
          <w:p w14:paraId="1B6C3BBD" w14:textId="7248BE6C" w:rsidR="00711A70" w:rsidRPr="00270EEB" w:rsidRDefault="62FE5CAF" w:rsidP="62FE5CAF">
            <w:pPr>
              <w:jc w:val="both"/>
              <w:rPr>
                <w:sz w:val="24"/>
                <w:szCs w:val="24"/>
              </w:rPr>
            </w:pPr>
            <w:r w:rsidRPr="62FE5CAF">
              <w:rPr>
                <w:b/>
                <w:bCs/>
                <w:sz w:val="24"/>
                <w:szCs w:val="24"/>
              </w:rPr>
              <w:t>Illustrate</w:t>
            </w:r>
            <w:r w:rsidRPr="62FE5CAF">
              <w:rPr>
                <w:sz w:val="24"/>
                <w:szCs w:val="24"/>
              </w:rPr>
              <w:t xml:space="preserve"> how policing values were engaged, as well as any other considerations including culturally sensitive practice and language preference.</w:t>
            </w:r>
          </w:p>
          <w:p w14:paraId="223C72BE" w14:textId="77777777" w:rsidR="00711A70" w:rsidRPr="00270EEB" w:rsidRDefault="00711A70" w:rsidP="62FE5CAF">
            <w:pPr>
              <w:rPr>
                <w:sz w:val="24"/>
                <w:szCs w:val="24"/>
              </w:rPr>
            </w:pPr>
          </w:p>
          <w:p w14:paraId="040A9587" w14:textId="77777777" w:rsidR="00711A70" w:rsidRPr="00270EEB" w:rsidRDefault="00711A70" w:rsidP="62FE5CAF">
            <w:pPr>
              <w:jc w:val="both"/>
              <w:rPr>
                <w:sz w:val="24"/>
                <w:szCs w:val="24"/>
              </w:rPr>
            </w:pPr>
          </w:p>
          <w:p w14:paraId="364E4B13" w14:textId="11AA5B0E" w:rsidR="00711A70" w:rsidRDefault="62FE5CAF" w:rsidP="62FE5CAF">
            <w:pPr>
              <w:jc w:val="both"/>
              <w:rPr>
                <w:i/>
                <w:iCs/>
                <w:sz w:val="24"/>
                <w:szCs w:val="24"/>
              </w:rPr>
            </w:pPr>
            <w:r w:rsidRPr="62FE5CAF">
              <w:rPr>
                <w:sz w:val="24"/>
                <w:szCs w:val="24"/>
              </w:rPr>
              <w:t xml:space="preserve">1500 words </w:t>
            </w:r>
            <w:r w:rsidRPr="62FE5CAF">
              <w:rPr>
                <w:i/>
                <w:iCs/>
                <w:sz w:val="24"/>
                <w:szCs w:val="24"/>
              </w:rPr>
              <w:t>(+/- 10%: include your actual word count at the end of each section)</w:t>
            </w:r>
          </w:p>
          <w:p w14:paraId="25171FDB" w14:textId="122F2941" w:rsidR="00C90A71" w:rsidRPr="00270EEB" w:rsidRDefault="00C90A71" w:rsidP="00F6513F">
            <w:pPr>
              <w:jc w:val="both"/>
              <w:rPr>
                <w:sz w:val="24"/>
                <w:szCs w:val="24"/>
              </w:rPr>
            </w:pPr>
          </w:p>
        </w:tc>
      </w:tr>
    </w:tbl>
    <w:p w14:paraId="10961978" w14:textId="77777777" w:rsidR="00711A70" w:rsidRPr="00270EEB" w:rsidRDefault="00711A70" w:rsidP="00711A70">
      <w:pPr>
        <w:jc w:val="both"/>
        <w:rPr>
          <w:sz w:val="24"/>
          <w:szCs w:val="24"/>
        </w:rPr>
      </w:pPr>
    </w:p>
    <w:p w14:paraId="695BBD67" w14:textId="11FF17C1" w:rsidR="00711A70" w:rsidRDefault="00711A70" w:rsidP="00711A70">
      <w:pPr>
        <w:jc w:val="both"/>
        <w:rPr>
          <w:b/>
          <w:sz w:val="24"/>
          <w:szCs w:val="24"/>
        </w:rPr>
      </w:pPr>
      <w:r w:rsidRPr="00450C83">
        <w:rPr>
          <w:b/>
          <w:sz w:val="24"/>
          <w:szCs w:val="24"/>
        </w:rPr>
        <w:t>ANSWER:</w:t>
      </w:r>
    </w:p>
    <w:p w14:paraId="023F11AC" w14:textId="1C88DDE4" w:rsidR="001610A7" w:rsidRPr="00F57B06" w:rsidRDefault="001610A7" w:rsidP="00711A70">
      <w:pPr>
        <w:jc w:val="both"/>
        <w:rPr>
          <w:b/>
          <w:sz w:val="24"/>
          <w:szCs w:val="24"/>
        </w:rPr>
      </w:pPr>
    </w:p>
    <w:sdt>
      <w:sdtPr>
        <w:rPr>
          <w:rFonts w:ascii="Calibri" w:eastAsia="Calibri" w:hAnsi="Calibri" w:cs="Times New Roman"/>
          <w:color w:val="auto"/>
          <w:sz w:val="24"/>
          <w:szCs w:val="24"/>
          <w:lang w:eastAsia="en-US"/>
        </w:rPr>
        <w:id w:val="696119090"/>
        <w:bibliography/>
      </w:sdtPr>
      <w:sdtEndPr/>
      <w:sdtContent>
        <w:p w14:paraId="7281A889" w14:textId="77777777" w:rsidR="00F57B06" w:rsidRPr="00F57B06" w:rsidRDefault="00F57B06" w:rsidP="00F57B06">
          <w:pPr>
            <w:rPr>
              <w:sz w:val="24"/>
              <w:szCs w:val="24"/>
            </w:rPr>
          </w:pPr>
          <w:r w:rsidRPr="00F57B06">
            <w:rPr>
              <w:sz w:val="24"/>
              <w:szCs w:val="24"/>
            </w:rPr>
            <w:t xml:space="preserve">For this task I will be discussing and reflecting on an incident in which I attended and played a significant role in supporting, safeguarding and assisting a victim and witness. I will be discussing the procedures carried out in accordance with the Force Policy and Victim Codes. I will be reflecting on what went well and how I can improve for future incidents. </w:t>
          </w:r>
        </w:p>
        <w:p w14:paraId="732B8B2C" w14:textId="77777777" w:rsidR="00F57B06" w:rsidRPr="00F57B06" w:rsidRDefault="00F57B06" w:rsidP="00F57B06">
          <w:pPr>
            <w:rPr>
              <w:sz w:val="24"/>
              <w:szCs w:val="24"/>
            </w:rPr>
          </w:pPr>
        </w:p>
        <w:p w14:paraId="68871D7A" w14:textId="6A15B822" w:rsidR="00F57B06" w:rsidRPr="00F57B06" w:rsidRDefault="00F57B06" w:rsidP="00F57B06">
          <w:pPr>
            <w:rPr>
              <w:color w:val="000000" w:themeColor="text1"/>
              <w:sz w:val="24"/>
              <w:szCs w:val="24"/>
            </w:rPr>
          </w:pPr>
          <w:r w:rsidRPr="00F57B06">
            <w:rPr>
              <w:sz w:val="24"/>
              <w:szCs w:val="24"/>
            </w:rPr>
            <w:t xml:space="preserve">Whilst on duty, we received a call of an ongoing domestic disturbance with reports of an alleged assault. On arrival at the scene, we were met by a woman who was crying </w:t>
          </w:r>
          <w:r w:rsidRPr="00F57B06">
            <w:rPr>
              <w:sz w:val="24"/>
              <w:szCs w:val="24"/>
            </w:rPr>
            <w:t>hysterically,</w:t>
          </w:r>
          <w:r w:rsidRPr="00F57B06">
            <w:rPr>
              <w:sz w:val="24"/>
              <w:szCs w:val="24"/>
            </w:rPr>
            <w:t xml:space="preserve"> and I observed a male stood in the bedroom window of the premises. The male shouted defensively and stated that he had not hit her, she was lying and that nobody should listen to what she had to say. Upon approaching the female, obvious redness could be seen above her right eye and on her left cheek. She whispered that the male, her partner, had hit her several times after becoming angry for no apparent reason. Domestic abuse can be categorised into physical, emotional, psychological, sexual and financial abuse </w:t>
          </w:r>
          <w:r w:rsidRPr="00F57B06">
            <w:rPr>
              <w:color w:val="000000" w:themeColor="text1"/>
              <w:sz w:val="24"/>
              <w:szCs w:val="24"/>
            </w:rPr>
            <w:t xml:space="preserve">(South Wales Police, 2021). </w:t>
          </w:r>
        </w:p>
        <w:p w14:paraId="2282D353" w14:textId="77777777" w:rsidR="00F57B06" w:rsidRPr="00F57B06" w:rsidRDefault="00F57B06" w:rsidP="00F57B06">
          <w:pPr>
            <w:rPr>
              <w:sz w:val="24"/>
              <w:szCs w:val="24"/>
            </w:rPr>
          </w:pPr>
        </w:p>
        <w:p w14:paraId="0FF1D040" w14:textId="3AE577DF" w:rsidR="00F57B06" w:rsidRPr="00F57B06" w:rsidRDefault="00F57B06" w:rsidP="00F57B06">
          <w:pPr>
            <w:rPr>
              <w:sz w:val="24"/>
              <w:szCs w:val="24"/>
            </w:rPr>
          </w:pPr>
          <w:r w:rsidRPr="00F57B06">
            <w:rPr>
              <w:sz w:val="24"/>
              <w:szCs w:val="24"/>
            </w:rPr>
            <w:t xml:space="preserve">I gathered as much information as possible from the female in order to create a statement. From my observations, in my opinion, her </w:t>
          </w:r>
          <w:r w:rsidRPr="00F57B06">
            <w:rPr>
              <w:sz w:val="24"/>
              <w:szCs w:val="24"/>
            </w:rPr>
            <w:t>injuries</w:t>
          </w:r>
          <w:r w:rsidRPr="00F57B06">
            <w:rPr>
              <w:sz w:val="24"/>
              <w:szCs w:val="24"/>
            </w:rPr>
            <w:t xml:space="preserve"> appeared to be consistent with her version of events and this led me to take the lead.  I entered the premises to arrest the male on suspicion of assault. As I entered the premises, I </w:t>
          </w:r>
          <w:r w:rsidRPr="00F57B06">
            <w:rPr>
              <w:sz w:val="24"/>
              <w:szCs w:val="24"/>
            </w:rPr>
            <w:lastRenderedPageBreak/>
            <w:t xml:space="preserve">utilised communication techniques which I had learnt from the Officer Safety Training, I shouted “It’s the Police, can you make yourself known.” Prior to attending the incident, I asked the dispatcher if there were any known warning markers on the premises and the persons residing at the address. The call handler was able to inform me that the male had markers for violence and domestic abuse aggressor. Although this cannot be relied upon alone and to avoid making assumptions, this information along with the information gathered from the incident assisted me with the decision-making process. I arrested the male and cautioned him in language he could understand. </w:t>
          </w:r>
        </w:p>
        <w:p w14:paraId="4ACEEA76" w14:textId="77777777" w:rsidR="00F57B06" w:rsidRPr="00F57B06" w:rsidRDefault="00F57B06" w:rsidP="00F57B06">
          <w:pPr>
            <w:rPr>
              <w:sz w:val="24"/>
              <w:szCs w:val="24"/>
            </w:rPr>
          </w:pPr>
        </w:p>
        <w:p w14:paraId="7F058815" w14:textId="77777777" w:rsidR="00F57B06" w:rsidRPr="00F57B06" w:rsidRDefault="00F57B06" w:rsidP="00F57B06">
          <w:pPr>
            <w:rPr>
              <w:sz w:val="24"/>
              <w:szCs w:val="24"/>
            </w:rPr>
          </w:pPr>
          <w:r w:rsidRPr="00F57B06">
            <w:rPr>
              <w:sz w:val="24"/>
              <w:szCs w:val="24"/>
            </w:rPr>
            <w:t xml:space="preserve">I was able to offer the victim medical assistance, to ensure her safety which she declined stating that she had no injuries which required medical attention. </w:t>
          </w:r>
        </w:p>
        <w:p w14:paraId="124277F5" w14:textId="77777777" w:rsidR="00F57B06" w:rsidRPr="00F57B06" w:rsidRDefault="00F57B06" w:rsidP="00F57B06">
          <w:pPr>
            <w:rPr>
              <w:sz w:val="24"/>
              <w:szCs w:val="24"/>
            </w:rPr>
          </w:pPr>
        </w:p>
        <w:p w14:paraId="1B009BE4" w14:textId="77777777" w:rsidR="00F57B06" w:rsidRPr="00F57B06" w:rsidRDefault="00F57B06" w:rsidP="00F57B06">
          <w:pPr>
            <w:rPr>
              <w:sz w:val="24"/>
              <w:szCs w:val="24"/>
            </w:rPr>
          </w:pPr>
          <w:r w:rsidRPr="00F57B06">
            <w:rPr>
              <w:sz w:val="24"/>
              <w:szCs w:val="24"/>
            </w:rPr>
            <w:t xml:space="preserve">When dealing with domestic assault incidents, there are procedures that are required to be conducted following the incident to ensure that we are able to safeguard the victim, witness and any vulnerable person. Safeguarding can be defined as protecting the rights of an adult to live safely, free from abuse and neglect (Excellence, 2020). A lack of safeguarding within an organisation can lead to missed cases of abuse, increased severity of abuse and vulnerable adults and children being treated with a lack of compassion and empathy (Martinelli, 2018). It is therefore important that in accordance with my code of ethics, I act in the interest of the public, first and foremost, seek to understand the needs of others by acting in their best interest, treat people respectfully regardless of their circumstances and ensure that I provide the best possible service at all times (College of Policing, 2021). </w:t>
          </w:r>
        </w:p>
        <w:p w14:paraId="016941EA" w14:textId="77777777" w:rsidR="00F57B06" w:rsidRPr="00F57B06" w:rsidRDefault="00F57B06" w:rsidP="00F57B06">
          <w:pPr>
            <w:rPr>
              <w:sz w:val="24"/>
              <w:szCs w:val="24"/>
            </w:rPr>
          </w:pPr>
        </w:p>
        <w:p w14:paraId="3E125772" w14:textId="77777777" w:rsidR="00F57B06" w:rsidRPr="00F57B06" w:rsidRDefault="00F57B06" w:rsidP="00F57B06">
          <w:pPr>
            <w:rPr>
              <w:sz w:val="24"/>
              <w:szCs w:val="24"/>
            </w:rPr>
          </w:pPr>
          <w:r w:rsidRPr="00F57B06">
            <w:rPr>
              <w:sz w:val="24"/>
              <w:szCs w:val="24"/>
            </w:rPr>
            <w:t xml:space="preserve">Completing a Domestic Abuse, Stalking and Harassment form, otherwise known as a DASH questionnaire, is one of the requirements. The questionnaire asks a series of questions to assess the risk and threat level. Based on the victim’s answers, it allows Police officers to ensure that the correct steps are put in place to safeguard the victim. </w:t>
          </w:r>
        </w:p>
        <w:p w14:paraId="60B1750C" w14:textId="77777777" w:rsidR="00F57B06" w:rsidRPr="00F57B06" w:rsidRDefault="00F57B06" w:rsidP="00F57B06">
          <w:pPr>
            <w:rPr>
              <w:sz w:val="24"/>
              <w:szCs w:val="24"/>
            </w:rPr>
          </w:pPr>
          <w:r w:rsidRPr="00F57B06">
            <w:rPr>
              <w:sz w:val="24"/>
              <w:szCs w:val="24"/>
            </w:rPr>
            <w:t xml:space="preserve">With consent from the victim, I submitted a Public Protection Notification (PPN). This is a referral which is submitted to the relevant partner agencies notifying them of the victim’s details and incident that has occurred. They are then able to provide additional factors in order to safeguard the individual involved. Excellence (2020) states that in order to safeguard individuals, organisations must work in collaboration to prevent and stop the risks and experiences of further abuse or neglect. This highlights the importance of assessing the threat level and filing a PPN as soon as possible in order to safeguard the victim, gain the best evidence possible and to safeguard the victim’s physical and mental wellbeing. Communication between agencies is essential in order to reduce the risk of domestic violence, it is one of the roles as a Police Officer to notice early signs of domestic violence particularly when there are vulnerable children residing at the address (College of Policing, 2018). On this occasion no children were present or residing at the address. Early signs include two or more calls to the same address for disturbance and reports of children missing school. It is vital to ensure that relevant agencies, such as social services, are informed in order to ensure that they are able to conduct their own observations and investigations. </w:t>
          </w:r>
        </w:p>
        <w:p w14:paraId="12E4415A" w14:textId="77777777" w:rsidR="00F57B06" w:rsidRPr="00F57B06" w:rsidRDefault="00F57B06" w:rsidP="00F57B06">
          <w:pPr>
            <w:rPr>
              <w:sz w:val="24"/>
              <w:szCs w:val="24"/>
            </w:rPr>
          </w:pPr>
        </w:p>
        <w:p w14:paraId="59ABD410" w14:textId="77777777" w:rsidR="00F57B06" w:rsidRPr="00F57B06" w:rsidRDefault="00F57B06" w:rsidP="00F57B06">
          <w:pPr>
            <w:rPr>
              <w:sz w:val="24"/>
              <w:szCs w:val="24"/>
            </w:rPr>
          </w:pPr>
          <w:r w:rsidRPr="00F57B06">
            <w:rPr>
              <w:sz w:val="24"/>
              <w:szCs w:val="24"/>
            </w:rPr>
            <w:lastRenderedPageBreak/>
            <w:t xml:space="preserve">A witness was present at the premises therefore I was able to take a witness statement. I ensured to build a good rapport with the witness, she was clearly </w:t>
          </w:r>
          <w:proofErr w:type="gramStart"/>
          <w:r w:rsidRPr="00F57B06">
            <w:rPr>
              <w:sz w:val="24"/>
              <w:szCs w:val="24"/>
            </w:rPr>
            <w:t>distressed</w:t>
          </w:r>
          <w:proofErr w:type="gramEnd"/>
          <w:r w:rsidRPr="00F57B06">
            <w:rPr>
              <w:sz w:val="24"/>
              <w:szCs w:val="24"/>
            </w:rPr>
            <w:t xml:space="preserve"> and I reassured her. Building a good rapport with the witness enabled her to confide in me and report her version of events regarding the incident. The witness disclosed that she was very anxious and would not feel confident to speak within a courtroom, thus felt she would not be able to give her best evidence and remembrance of events. I ensured that she was aware of her rights as a witness and briefed her regarding special measures at court to ensure that she was aware of the importance of her attendance. The special measure options in the court room could include screens to block the view of the male or conducting the hearing via a video link separating the male and the witness in different rooms, ensuring that the witness does not feel intimidated and is able to give best evidence. </w:t>
          </w:r>
        </w:p>
        <w:p w14:paraId="2FF356C2" w14:textId="77777777" w:rsidR="00F57B06" w:rsidRPr="00F57B06" w:rsidRDefault="00F57B06" w:rsidP="00F57B06">
          <w:pPr>
            <w:rPr>
              <w:sz w:val="24"/>
              <w:szCs w:val="24"/>
            </w:rPr>
          </w:pPr>
        </w:p>
        <w:p w14:paraId="25542E5D" w14:textId="77777777" w:rsidR="00F57B06" w:rsidRPr="00F57B06" w:rsidRDefault="00F57B06" w:rsidP="00F57B06">
          <w:pPr>
            <w:rPr>
              <w:sz w:val="24"/>
              <w:szCs w:val="24"/>
            </w:rPr>
          </w:pPr>
          <w:r w:rsidRPr="00F57B06">
            <w:rPr>
              <w:sz w:val="24"/>
              <w:szCs w:val="24"/>
            </w:rPr>
            <w:t xml:space="preserve">I believe that on this occasion, I was able to make a difference to the lives of both the victim and the witness, the look of relief on their faces following the arrest of the perpetrator demonstrated clearly to me that they had previously been worried and anxious. It was essential to build a good rapport with the victim and the witness to ensure that I was able to gain their trust and in turn obtain valuable statements. </w:t>
          </w:r>
        </w:p>
        <w:p w14:paraId="2983701E" w14:textId="77777777" w:rsidR="00F57B06" w:rsidRPr="00F57B06" w:rsidRDefault="00F57B06" w:rsidP="00F57B06">
          <w:pPr>
            <w:rPr>
              <w:sz w:val="24"/>
              <w:szCs w:val="24"/>
            </w:rPr>
          </w:pPr>
        </w:p>
        <w:p w14:paraId="3270E992" w14:textId="77777777" w:rsidR="00F57B06" w:rsidRPr="00F57B06" w:rsidRDefault="00F57B06" w:rsidP="00F57B06">
          <w:pPr>
            <w:rPr>
              <w:sz w:val="24"/>
              <w:szCs w:val="24"/>
            </w:rPr>
          </w:pPr>
          <w:r w:rsidRPr="00F57B06">
            <w:rPr>
              <w:sz w:val="24"/>
              <w:szCs w:val="24"/>
            </w:rPr>
            <w:t xml:space="preserve">Domestic abuse can affect anyone (South Wales Police, 2021). The CPS is committed to helping victims through the experience of the criminal justice system, with a number of specialist support agencies and partner agencies across Wales on hand to provide advice, support and to ensure that the victims needs are addressed throughout (CPS, 2017). </w:t>
          </w:r>
        </w:p>
        <w:p w14:paraId="30BD4222" w14:textId="77777777" w:rsidR="00F57B06" w:rsidRPr="00F57B06" w:rsidRDefault="00F57B06" w:rsidP="00F57B06">
          <w:pPr>
            <w:rPr>
              <w:sz w:val="24"/>
              <w:szCs w:val="24"/>
            </w:rPr>
          </w:pPr>
        </w:p>
        <w:p w14:paraId="679EDFC0" w14:textId="77777777" w:rsidR="00F57B06" w:rsidRPr="00F57B06" w:rsidRDefault="00F57B06" w:rsidP="00F57B06">
          <w:pPr>
            <w:rPr>
              <w:sz w:val="24"/>
              <w:szCs w:val="24"/>
            </w:rPr>
          </w:pPr>
          <w:r w:rsidRPr="00F57B06">
            <w:rPr>
              <w:sz w:val="24"/>
              <w:szCs w:val="24"/>
            </w:rPr>
            <w:t xml:space="preserve">Upon reflection, I was happy with my performance and how I dealt with the incident. I believe that I treated the victim, witness and perpetrator respectfully and that the perpetrators arrest provided a relief to the victim and I ensured to reassure her that safeguarding interventions would be in place. I offered the victim support and helplines she could contact which reassured her further. I was effective in establishing the victim and perpetrator and quickly processed information accurately to make the decision to arrest the male on suspicion of domestic assault. This ensured to prevent further injury and tampering of evidence and the location. We were able to secure the best possible outcome and best evidence in preparation for court. This is essential when handling domestic related incidents because positive action is paramount to gain trust from the public and to safeguard those who are vulnerable. </w:t>
          </w:r>
        </w:p>
        <w:p w14:paraId="54FABAF1" w14:textId="77777777" w:rsidR="00F57B06" w:rsidRPr="00F57B06" w:rsidRDefault="00F57B06" w:rsidP="00F57B06">
          <w:pPr>
            <w:rPr>
              <w:sz w:val="24"/>
              <w:szCs w:val="24"/>
            </w:rPr>
          </w:pPr>
        </w:p>
        <w:p w14:paraId="31E2827F" w14:textId="77777777" w:rsidR="00F57B06" w:rsidRPr="00F57B06" w:rsidRDefault="00F57B06" w:rsidP="00F57B06">
          <w:pPr>
            <w:rPr>
              <w:sz w:val="24"/>
              <w:szCs w:val="24"/>
            </w:rPr>
          </w:pPr>
          <w:r w:rsidRPr="00F57B06">
            <w:rPr>
              <w:sz w:val="24"/>
              <w:szCs w:val="24"/>
            </w:rPr>
            <w:t xml:space="preserve">The areas that I could improve on include, the structure which I obtain statements, I feel that I could ask more questions regarding the incident and better structure the way I ask them as this will ensure that I am able to obtain as much information as possible which in turn will help with decision making, the best course of action and what procedures are required to be implemented in relation to the committed offences. I could work to improve my mannerism to ensure that I am able to make the victim feel at ease from the onset and to better engage in conversation with those involved to gain trust and build good rapport. No cultural or language barriers were identified on this occasion. </w:t>
          </w:r>
        </w:p>
        <w:p w14:paraId="59B51EE6" w14:textId="77777777" w:rsidR="00F57B06" w:rsidRPr="00F57B06" w:rsidRDefault="00F57B06" w:rsidP="00F57B06">
          <w:pPr>
            <w:rPr>
              <w:sz w:val="24"/>
              <w:szCs w:val="24"/>
            </w:rPr>
          </w:pPr>
        </w:p>
        <w:p w14:paraId="146F3274" w14:textId="77777777" w:rsidR="00F57B06" w:rsidRPr="00F57B06" w:rsidRDefault="00F57B06" w:rsidP="00F57B06">
          <w:pPr>
            <w:rPr>
              <w:sz w:val="24"/>
              <w:szCs w:val="24"/>
            </w:rPr>
          </w:pPr>
          <w:r w:rsidRPr="00F57B06">
            <w:rPr>
              <w:sz w:val="24"/>
              <w:szCs w:val="24"/>
            </w:rPr>
            <w:lastRenderedPageBreak/>
            <w:t xml:space="preserve">To conclude, should a similar situation arise, I would address the situation similar to how I have addressed the one above being mindful of the weaknesses identified. I would hopefully gain the trust of the victim enough to confide in me in order to ensure that the best possible outcome is achieved. I acknowledge that only a small minority of domestic cases are reported to the Police and often those do not provide a full description of the level of domestic abuse experienced.  I will continue to treat each victim as an individual and tailor my communication accordingly and to always be appropriate and respectful. I will continue to adapt and address the needs and concerns of each individual as appropriate. </w:t>
          </w:r>
        </w:p>
        <w:p w14:paraId="49D47776" w14:textId="77777777" w:rsidR="00F57B06" w:rsidRDefault="00F57B06" w:rsidP="00025650">
          <w:pPr>
            <w:jc w:val="both"/>
            <w:rPr>
              <w:sz w:val="24"/>
              <w:szCs w:val="24"/>
            </w:rPr>
          </w:pPr>
        </w:p>
        <w:p w14:paraId="0797331D" w14:textId="3C0686AD" w:rsidR="00025650" w:rsidRPr="00270EEB" w:rsidRDefault="00F57B06" w:rsidP="00025650">
          <w:pPr>
            <w:jc w:val="both"/>
            <w:rPr>
              <w:sz w:val="24"/>
              <w:szCs w:val="24"/>
            </w:rPr>
          </w:pPr>
          <w:r>
            <w:rPr>
              <w:sz w:val="24"/>
              <w:szCs w:val="24"/>
            </w:rPr>
            <w:t>Word Count 1498</w:t>
          </w:r>
        </w:p>
      </w:sdtContent>
    </w:sdt>
    <w:p w14:paraId="4E9085BF" w14:textId="77777777" w:rsidR="00025650" w:rsidRPr="00270EEB" w:rsidRDefault="00025650" w:rsidP="00025650">
      <w:pPr>
        <w:jc w:val="both"/>
        <w:rPr>
          <w:sz w:val="24"/>
          <w:szCs w:val="24"/>
        </w:rPr>
      </w:pPr>
    </w:p>
    <w:p w14:paraId="1967E2A8" w14:textId="77777777" w:rsidR="00025650" w:rsidRPr="00270EEB" w:rsidRDefault="00025650" w:rsidP="00025650">
      <w:pPr>
        <w:jc w:val="both"/>
        <w:rPr>
          <w:sz w:val="24"/>
          <w:szCs w:val="24"/>
        </w:rPr>
      </w:pPr>
    </w:p>
    <w:p w14:paraId="416EFA95" w14:textId="77777777" w:rsidR="00025650" w:rsidRPr="00270EEB" w:rsidRDefault="00025650" w:rsidP="00025650">
      <w:pPr>
        <w:jc w:val="both"/>
        <w:rPr>
          <w:sz w:val="24"/>
          <w:szCs w:val="24"/>
        </w:rPr>
      </w:pPr>
    </w:p>
    <w:p w14:paraId="598FFEC5" w14:textId="77777777" w:rsidR="00025650" w:rsidRPr="00270EEB" w:rsidRDefault="00025650" w:rsidP="00025650">
      <w:pPr>
        <w:jc w:val="both"/>
        <w:rPr>
          <w:sz w:val="24"/>
          <w:szCs w:val="24"/>
        </w:rPr>
      </w:pPr>
    </w:p>
    <w:p w14:paraId="042DA0D7" w14:textId="77777777" w:rsidR="00025650" w:rsidRPr="00270EEB" w:rsidRDefault="00025650" w:rsidP="00025650">
      <w:pPr>
        <w:jc w:val="both"/>
        <w:rPr>
          <w:sz w:val="24"/>
          <w:szCs w:val="24"/>
        </w:rPr>
      </w:pPr>
    </w:p>
    <w:p w14:paraId="65800057" w14:textId="77777777" w:rsidR="00025650" w:rsidRPr="00270EEB" w:rsidRDefault="00025650" w:rsidP="00025650">
      <w:pPr>
        <w:jc w:val="both"/>
        <w:rPr>
          <w:sz w:val="24"/>
          <w:szCs w:val="24"/>
        </w:rPr>
      </w:pPr>
    </w:p>
    <w:p w14:paraId="7A99F832" w14:textId="77777777" w:rsidR="00025650" w:rsidRPr="00270EEB" w:rsidRDefault="00025650" w:rsidP="00025650">
      <w:pPr>
        <w:jc w:val="both"/>
        <w:rPr>
          <w:sz w:val="24"/>
          <w:szCs w:val="24"/>
        </w:rPr>
      </w:pPr>
    </w:p>
    <w:p w14:paraId="7FD39A42" w14:textId="77777777" w:rsidR="00025650" w:rsidRPr="00270EEB" w:rsidRDefault="00025650" w:rsidP="00025650">
      <w:pPr>
        <w:jc w:val="both"/>
        <w:rPr>
          <w:sz w:val="24"/>
          <w:szCs w:val="24"/>
        </w:rPr>
      </w:pPr>
    </w:p>
    <w:p w14:paraId="73D1DF2B" w14:textId="77777777" w:rsidR="00025650" w:rsidRPr="00270EEB" w:rsidRDefault="00025650" w:rsidP="00025650">
      <w:pPr>
        <w:jc w:val="both"/>
        <w:rPr>
          <w:sz w:val="24"/>
          <w:szCs w:val="24"/>
        </w:rPr>
      </w:pPr>
    </w:p>
    <w:p w14:paraId="556B64F0" w14:textId="77777777" w:rsidR="00025650" w:rsidRPr="00270EEB" w:rsidRDefault="00025650" w:rsidP="00025650">
      <w:pPr>
        <w:jc w:val="both"/>
        <w:rPr>
          <w:sz w:val="24"/>
          <w:szCs w:val="24"/>
        </w:rPr>
      </w:pPr>
    </w:p>
    <w:p w14:paraId="140C2FD2" w14:textId="77777777" w:rsidR="00025650" w:rsidRPr="00025650" w:rsidRDefault="00025650" w:rsidP="00025650">
      <w:pPr>
        <w:jc w:val="both"/>
        <w:rPr>
          <w:b/>
          <w:sz w:val="24"/>
          <w:szCs w:val="24"/>
        </w:rPr>
      </w:pPr>
    </w:p>
    <w:p w14:paraId="32933C98" w14:textId="77777777" w:rsidR="00AA666E" w:rsidRPr="000B1E96" w:rsidRDefault="00025650" w:rsidP="000B1E96">
      <w:r>
        <w:br w:type="page"/>
      </w:r>
    </w:p>
    <w:p w14:paraId="55885AA0" w14:textId="77777777" w:rsidR="008B28E7" w:rsidRPr="00270EEB" w:rsidRDefault="008B28E7" w:rsidP="00FF7EBB">
      <w:pPr>
        <w:jc w:val="both"/>
        <w:rPr>
          <w:sz w:val="24"/>
          <w:szCs w:val="24"/>
        </w:rPr>
      </w:pPr>
    </w:p>
    <w:p w14:paraId="6B0989EF" w14:textId="30D7089F" w:rsidR="00025650" w:rsidRPr="00270EEB" w:rsidRDefault="64D01D80" w:rsidP="64D01D80">
      <w:pPr>
        <w:jc w:val="center"/>
        <w:rPr>
          <w:b/>
          <w:bCs/>
          <w:sz w:val="24"/>
          <w:szCs w:val="24"/>
        </w:rPr>
      </w:pPr>
      <w:r w:rsidRPr="64D01D80">
        <w:rPr>
          <w:b/>
          <w:bCs/>
          <w:sz w:val="24"/>
          <w:szCs w:val="24"/>
        </w:rPr>
        <w:t>Task 4</w:t>
      </w:r>
    </w:p>
    <w:p w14:paraId="67FD7F8C" w14:textId="77777777" w:rsidR="00025650" w:rsidRPr="00270EEB" w:rsidRDefault="00025650" w:rsidP="00025650">
      <w:pPr>
        <w:jc w:val="both"/>
        <w:rPr>
          <w:b/>
          <w:sz w:val="24"/>
          <w:szCs w:val="24"/>
        </w:rPr>
      </w:pPr>
    </w:p>
    <w:p w14:paraId="339E51FF" w14:textId="77777777" w:rsidR="00EC4602" w:rsidRDefault="00EC4602" w:rsidP="00EC4602">
      <w:pPr>
        <w:ind w:right="237"/>
        <w:jc w:val="both"/>
        <w:rPr>
          <w:b/>
          <w:color w:val="auto"/>
          <w:sz w:val="24"/>
          <w:szCs w:val="24"/>
        </w:rPr>
      </w:pPr>
      <w:r>
        <w:rPr>
          <w:b/>
          <w:color w:val="auto"/>
          <w:sz w:val="24"/>
          <w:szCs w:val="24"/>
        </w:rPr>
        <w:t xml:space="preserve">Relevant areas of the National Policing Curriculum: </w:t>
      </w:r>
    </w:p>
    <w:p w14:paraId="13663E17" w14:textId="205C96CB" w:rsidR="003C458C" w:rsidRDefault="003769F6" w:rsidP="003C458C">
      <w:pPr>
        <w:jc w:val="both"/>
        <w:rPr>
          <w:b/>
          <w:sz w:val="24"/>
          <w:szCs w:val="24"/>
        </w:rPr>
      </w:pPr>
      <w:r>
        <w:rPr>
          <w:b/>
          <w:sz w:val="24"/>
          <w:szCs w:val="24"/>
        </w:rPr>
        <w:t>Decision making</w:t>
      </w:r>
      <w:r w:rsidR="00EC4602">
        <w:rPr>
          <w:b/>
          <w:sz w:val="24"/>
          <w:szCs w:val="24"/>
        </w:rPr>
        <w:t xml:space="preserve"> and</w:t>
      </w:r>
      <w:r w:rsidR="00BA1FFA">
        <w:rPr>
          <w:b/>
          <w:sz w:val="24"/>
          <w:szCs w:val="24"/>
        </w:rPr>
        <w:t xml:space="preserve"> </w:t>
      </w:r>
      <w:r>
        <w:rPr>
          <w:b/>
          <w:sz w:val="24"/>
          <w:szCs w:val="24"/>
        </w:rPr>
        <w:t>discretion</w:t>
      </w:r>
      <w:r w:rsidR="0028095D">
        <w:rPr>
          <w:b/>
          <w:sz w:val="24"/>
          <w:szCs w:val="24"/>
        </w:rPr>
        <w:t>, Conducting Investigations</w:t>
      </w:r>
      <w:r w:rsidR="00B011CD">
        <w:rPr>
          <w:b/>
          <w:sz w:val="24"/>
          <w:szCs w:val="24"/>
        </w:rPr>
        <w:t xml:space="preserve"> and Criminal Justice </w:t>
      </w:r>
      <w:r w:rsidR="00BA1FFA">
        <w:rPr>
          <w:b/>
          <w:sz w:val="24"/>
          <w:szCs w:val="24"/>
        </w:rPr>
        <w:t xml:space="preserve">(Managing offenders) </w:t>
      </w:r>
    </w:p>
    <w:p w14:paraId="5468B99E" w14:textId="77777777" w:rsidR="003C458C" w:rsidRDefault="003C458C" w:rsidP="003C458C">
      <w:pPr>
        <w:jc w:val="both"/>
        <w:rPr>
          <w:sz w:val="24"/>
          <w:szCs w:val="24"/>
          <w:highlight w:val="yellow"/>
        </w:rPr>
      </w:pPr>
    </w:p>
    <w:p w14:paraId="1344A2C6" w14:textId="77777777" w:rsidR="00B011CD" w:rsidRPr="00270EEB" w:rsidRDefault="00B011CD" w:rsidP="00B011CD">
      <w:pPr>
        <w:jc w:val="both"/>
        <w:rPr>
          <w:sz w:val="24"/>
          <w:szCs w:val="24"/>
        </w:rPr>
      </w:pPr>
      <w:r w:rsidRPr="000B1E96">
        <w:rPr>
          <w:sz w:val="24"/>
          <w:szCs w:val="24"/>
        </w:rPr>
        <w:t xml:space="preserve">You must choose </w:t>
      </w:r>
      <w:r w:rsidRPr="000B1E96">
        <w:rPr>
          <w:b/>
          <w:sz w:val="24"/>
          <w:szCs w:val="24"/>
          <w:u w:val="single"/>
        </w:rPr>
        <w:t xml:space="preserve">a </w:t>
      </w:r>
      <w:r>
        <w:rPr>
          <w:b/>
          <w:sz w:val="24"/>
          <w:szCs w:val="24"/>
          <w:u w:val="single"/>
        </w:rPr>
        <w:t>policing</w:t>
      </w:r>
      <w:r w:rsidRPr="000B1E96">
        <w:rPr>
          <w:b/>
          <w:sz w:val="24"/>
          <w:szCs w:val="24"/>
          <w:u w:val="single"/>
        </w:rPr>
        <w:t xml:space="preserve"> incident</w:t>
      </w:r>
      <w:r w:rsidRPr="00636B6C">
        <w:rPr>
          <w:b/>
          <w:sz w:val="24"/>
          <w:szCs w:val="24"/>
        </w:rPr>
        <w:t xml:space="preserve"> </w:t>
      </w:r>
      <w:r w:rsidRPr="00712E6F">
        <w:rPr>
          <w:sz w:val="24"/>
          <w:szCs w:val="24"/>
        </w:rPr>
        <w:t xml:space="preserve">in </w:t>
      </w:r>
      <w:r w:rsidRPr="000B1E96">
        <w:rPr>
          <w:sz w:val="24"/>
          <w:szCs w:val="24"/>
        </w:rPr>
        <w:t xml:space="preserve">which you </w:t>
      </w:r>
      <w:r>
        <w:rPr>
          <w:sz w:val="24"/>
          <w:szCs w:val="24"/>
        </w:rPr>
        <w:t>played a significant role</w:t>
      </w:r>
      <w:r w:rsidRPr="000B1E96">
        <w:rPr>
          <w:sz w:val="24"/>
          <w:szCs w:val="24"/>
        </w:rPr>
        <w:t xml:space="preserve"> with a</w:t>
      </w:r>
      <w:r>
        <w:rPr>
          <w:sz w:val="24"/>
          <w:szCs w:val="24"/>
        </w:rPr>
        <w:t>n offender/</w:t>
      </w:r>
      <w:r w:rsidRPr="000B1E96">
        <w:rPr>
          <w:sz w:val="24"/>
          <w:szCs w:val="24"/>
        </w:rPr>
        <w:t>service</w:t>
      </w:r>
      <w:r w:rsidRPr="000B1E96">
        <w:rPr>
          <w:b/>
          <w:sz w:val="24"/>
          <w:szCs w:val="24"/>
        </w:rPr>
        <w:t xml:space="preserve"> </w:t>
      </w:r>
      <w:r w:rsidRPr="000B1E96">
        <w:rPr>
          <w:sz w:val="24"/>
          <w:szCs w:val="24"/>
        </w:rPr>
        <w:t xml:space="preserve">user/victim and </w:t>
      </w:r>
      <w:r w:rsidRPr="005169D1">
        <w:rPr>
          <w:sz w:val="24"/>
          <w:szCs w:val="24"/>
        </w:rPr>
        <w:t>reflect</w:t>
      </w:r>
      <w:r w:rsidRPr="000B1E96">
        <w:rPr>
          <w:sz w:val="24"/>
          <w:szCs w:val="24"/>
        </w:rPr>
        <w:t xml:space="preserve"> on what happened. </w:t>
      </w:r>
    </w:p>
    <w:p w14:paraId="0266D400" w14:textId="77777777" w:rsidR="003C458C" w:rsidRPr="00270EEB" w:rsidRDefault="003C458C" w:rsidP="003C458C">
      <w:pPr>
        <w:jc w:val="both"/>
        <w:rPr>
          <w:sz w:val="24"/>
          <w:szCs w:val="24"/>
        </w:rPr>
      </w:pPr>
    </w:p>
    <w:p w14:paraId="71AE74C3" w14:textId="77777777" w:rsidR="003C458C" w:rsidRPr="00270EEB" w:rsidRDefault="003C458C" w:rsidP="003C458C">
      <w:pPr>
        <w:jc w:val="both"/>
        <w:rPr>
          <w:b/>
          <w:sz w:val="24"/>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016"/>
      </w:tblGrid>
      <w:tr w:rsidR="003C458C" w:rsidRPr="00270EEB" w14:paraId="4E540F27" w14:textId="77777777" w:rsidTr="62FE5CAF">
        <w:tc>
          <w:tcPr>
            <w:tcW w:w="10188" w:type="dxa"/>
            <w:shd w:val="clear" w:color="auto" w:fill="auto"/>
          </w:tcPr>
          <w:p w14:paraId="0FE59A08" w14:textId="7652DF6C" w:rsidR="003769F6" w:rsidRDefault="003769F6" w:rsidP="003769F6">
            <w:pPr>
              <w:pStyle w:val="TableParagraph"/>
              <w:tabs>
                <w:tab w:val="left" w:pos="355"/>
              </w:tabs>
              <w:ind w:left="0" w:right="228"/>
              <w:rPr>
                <w:rFonts w:eastAsia="Times New Roman"/>
                <w:color w:val="000000"/>
                <w:sz w:val="24"/>
                <w:szCs w:val="24"/>
                <w:lang w:bidi="ar-SA"/>
              </w:rPr>
            </w:pPr>
          </w:p>
          <w:p w14:paraId="365A5AC9" w14:textId="77777777" w:rsidR="003769F6" w:rsidRDefault="62FE5CAF" w:rsidP="62FE5CAF">
            <w:pPr>
              <w:jc w:val="both"/>
              <w:rPr>
                <w:sz w:val="24"/>
                <w:szCs w:val="24"/>
              </w:rPr>
            </w:pPr>
            <w:r w:rsidRPr="62FE5CAF">
              <w:rPr>
                <w:b/>
                <w:bCs/>
                <w:sz w:val="24"/>
                <w:szCs w:val="24"/>
              </w:rPr>
              <w:t>Give a brief description</w:t>
            </w:r>
            <w:r w:rsidRPr="62FE5CAF">
              <w:rPr>
                <w:sz w:val="24"/>
                <w:szCs w:val="24"/>
              </w:rPr>
              <w:t xml:space="preserve"> of the situation including social and legislative contexts and any relevant cultural, ethnicity and language issues. </w:t>
            </w:r>
            <w:r w:rsidRPr="62FE5CAF">
              <w:rPr>
                <w:b/>
                <w:bCs/>
                <w:sz w:val="24"/>
                <w:szCs w:val="24"/>
              </w:rPr>
              <w:t>Reflect</w:t>
            </w:r>
            <w:r w:rsidRPr="62FE5CAF">
              <w:rPr>
                <w:sz w:val="24"/>
                <w:szCs w:val="24"/>
              </w:rPr>
              <w:t xml:space="preserve"> on how you applied the National Decision Model (NDM) to assist in resolving this incident. </w:t>
            </w:r>
            <w:r w:rsidRPr="62FE5CAF">
              <w:rPr>
                <w:b/>
                <w:bCs/>
                <w:sz w:val="24"/>
                <w:szCs w:val="24"/>
              </w:rPr>
              <w:t>Consider</w:t>
            </w:r>
            <w:r w:rsidRPr="62FE5CAF">
              <w:rPr>
                <w:sz w:val="24"/>
                <w:szCs w:val="24"/>
              </w:rPr>
              <w:t xml:space="preserve"> the role of discretion in the decision-making process. </w:t>
            </w:r>
          </w:p>
          <w:p w14:paraId="62DFA160" w14:textId="77777777" w:rsidR="003769F6" w:rsidRDefault="003769F6" w:rsidP="62FE5CAF">
            <w:pPr>
              <w:jc w:val="both"/>
              <w:rPr>
                <w:sz w:val="24"/>
                <w:szCs w:val="24"/>
              </w:rPr>
            </w:pPr>
          </w:p>
          <w:p w14:paraId="27DE7663" w14:textId="30F72883" w:rsidR="00BA1FFA" w:rsidRDefault="62FE5CAF" w:rsidP="62FE5CAF">
            <w:pPr>
              <w:jc w:val="both"/>
              <w:rPr>
                <w:sz w:val="24"/>
                <w:szCs w:val="24"/>
              </w:rPr>
            </w:pPr>
            <w:r w:rsidRPr="62FE5CAF">
              <w:rPr>
                <w:b/>
                <w:bCs/>
                <w:sz w:val="24"/>
                <w:szCs w:val="24"/>
              </w:rPr>
              <w:t>Explain</w:t>
            </w:r>
            <w:r w:rsidRPr="62FE5CAF">
              <w:rPr>
                <w:sz w:val="24"/>
                <w:szCs w:val="24"/>
              </w:rPr>
              <w:t xml:space="preserve"> your responsibilities with regards to the provision of the CPIA when conducting this investigation including when managing the offender and suspects and recording and retaining significant information.</w:t>
            </w:r>
          </w:p>
          <w:p w14:paraId="4998071E" w14:textId="77777777" w:rsidR="003C458C" w:rsidRDefault="003C458C" w:rsidP="62FE5CAF">
            <w:pPr>
              <w:jc w:val="both"/>
              <w:rPr>
                <w:sz w:val="24"/>
                <w:szCs w:val="24"/>
              </w:rPr>
            </w:pPr>
          </w:p>
          <w:p w14:paraId="3C4885A7" w14:textId="6385A733" w:rsidR="00BA1FFA" w:rsidRPr="00270EEB" w:rsidRDefault="62FE5CAF" w:rsidP="62FE5CAF">
            <w:pPr>
              <w:jc w:val="both"/>
              <w:rPr>
                <w:sz w:val="24"/>
                <w:szCs w:val="24"/>
              </w:rPr>
            </w:pPr>
            <w:r w:rsidRPr="62FE5CAF">
              <w:rPr>
                <w:b/>
                <w:bCs/>
                <w:sz w:val="24"/>
                <w:szCs w:val="24"/>
              </w:rPr>
              <w:t>Illustrate</w:t>
            </w:r>
            <w:r w:rsidRPr="62FE5CAF">
              <w:rPr>
                <w:sz w:val="24"/>
                <w:szCs w:val="24"/>
              </w:rPr>
              <w:t xml:space="preserve"> how policing values were engaged particularly through an </w:t>
            </w:r>
            <w:r w:rsidRPr="62FE5CAF">
              <w:rPr>
                <w:b/>
                <w:bCs/>
                <w:sz w:val="24"/>
                <w:szCs w:val="24"/>
              </w:rPr>
              <w:t>analysis</w:t>
            </w:r>
            <w:r w:rsidRPr="62FE5CAF">
              <w:rPr>
                <w:sz w:val="24"/>
                <w:szCs w:val="24"/>
              </w:rPr>
              <w:t xml:space="preserve"> of the potential impact of bias on the decision-making process.</w:t>
            </w:r>
          </w:p>
          <w:p w14:paraId="450B38EE" w14:textId="77777777" w:rsidR="003C458C" w:rsidRPr="00270EEB" w:rsidRDefault="003C458C" w:rsidP="62FE5CAF">
            <w:pPr>
              <w:rPr>
                <w:sz w:val="24"/>
                <w:szCs w:val="24"/>
              </w:rPr>
            </w:pPr>
          </w:p>
          <w:p w14:paraId="5A93EC2F" w14:textId="77777777" w:rsidR="003C458C" w:rsidRPr="00270EEB" w:rsidRDefault="003C458C" w:rsidP="62FE5CAF">
            <w:pPr>
              <w:jc w:val="both"/>
              <w:rPr>
                <w:sz w:val="24"/>
                <w:szCs w:val="24"/>
              </w:rPr>
            </w:pPr>
          </w:p>
          <w:p w14:paraId="77D8AC39" w14:textId="2B816311" w:rsidR="003C458C" w:rsidRPr="00270EEB" w:rsidRDefault="62FE5CAF" w:rsidP="62FE5CAF">
            <w:pPr>
              <w:jc w:val="both"/>
              <w:rPr>
                <w:sz w:val="24"/>
                <w:szCs w:val="24"/>
              </w:rPr>
            </w:pPr>
            <w:r w:rsidRPr="62FE5CAF">
              <w:rPr>
                <w:sz w:val="24"/>
                <w:szCs w:val="24"/>
              </w:rPr>
              <w:t xml:space="preserve">1500 words </w:t>
            </w:r>
            <w:r w:rsidRPr="62FE5CAF">
              <w:rPr>
                <w:i/>
                <w:iCs/>
                <w:sz w:val="24"/>
                <w:szCs w:val="24"/>
              </w:rPr>
              <w:t>(+/- 10%: include your actual word count at the end of each section)</w:t>
            </w:r>
          </w:p>
        </w:tc>
      </w:tr>
    </w:tbl>
    <w:p w14:paraId="09D61C2B" w14:textId="77777777" w:rsidR="003C458C" w:rsidRPr="00270EEB" w:rsidRDefault="003C458C" w:rsidP="003C458C">
      <w:pPr>
        <w:jc w:val="both"/>
        <w:rPr>
          <w:sz w:val="24"/>
          <w:szCs w:val="24"/>
        </w:rPr>
      </w:pPr>
    </w:p>
    <w:p w14:paraId="76035EA8" w14:textId="77777777" w:rsidR="003C458C" w:rsidRPr="00450C83" w:rsidRDefault="003C458C" w:rsidP="003C458C">
      <w:pPr>
        <w:jc w:val="both"/>
        <w:rPr>
          <w:b/>
          <w:sz w:val="24"/>
          <w:szCs w:val="24"/>
        </w:rPr>
      </w:pPr>
      <w:r w:rsidRPr="00450C83">
        <w:rPr>
          <w:b/>
          <w:sz w:val="24"/>
          <w:szCs w:val="24"/>
        </w:rPr>
        <w:t>ANSWER:</w:t>
      </w:r>
    </w:p>
    <w:p w14:paraId="4A356F64" w14:textId="77777777" w:rsidR="00653088" w:rsidRDefault="00653088" w:rsidP="00653088">
      <w:pPr>
        <w:rPr>
          <w:sz w:val="24"/>
          <w:szCs w:val="24"/>
        </w:rPr>
      </w:pPr>
    </w:p>
    <w:p w14:paraId="58B975BC" w14:textId="0281D783" w:rsidR="00653088" w:rsidRPr="00653088" w:rsidRDefault="00653088" w:rsidP="00653088">
      <w:pPr>
        <w:rPr>
          <w:sz w:val="24"/>
          <w:szCs w:val="24"/>
        </w:rPr>
      </w:pPr>
      <w:r w:rsidRPr="00653088">
        <w:rPr>
          <w:sz w:val="24"/>
          <w:szCs w:val="24"/>
        </w:rPr>
        <w:t xml:space="preserve">I will be discussing a policing incident where I played a significant role and how I applied the National Decision Model (NDM) to assist in resolving the situation. On this occasion I encountered a language barrier with one of the parties involved. I will be discussing how I used my discretion to resolve the incident and explaining the provision of the Criminal Procedure and Investigators Act (CPIA) and how this assisted when conducting the investigation. </w:t>
      </w:r>
    </w:p>
    <w:p w14:paraId="5DE68C3B" w14:textId="77777777" w:rsidR="00653088" w:rsidRPr="00653088" w:rsidRDefault="00653088" w:rsidP="00653088">
      <w:pPr>
        <w:rPr>
          <w:sz w:val="24"/>
          <w:szCs w:val="24"/>
        </w:rPr>
      </w:pPr>
    </w:p>
    <w:p w14:paraId="709E9297" w14:textId="77777777" w:rsidR="00653088" w:rsidRPr="00653088" w:rsidRDefault="00653088" w:rsidP="00653088">
      <w:pPr>
        <w:rPr>
          <w:sz w:val="24"/>
          <w:szCs w:val="24"/>
        </w:rPr>
      </w:pPr>
      <w:r w:rsidRPr="00653088">
        <w:rPr>
          <w:sz w:val="24"/>
          <w:szCs w:val="24"/>
        </w:rPr>
        <w:t xml:space="preserve">Whilst on duty, my tutor and I were required to attend a neighbour dispute (Male A and Male B) which had been ongoing for approximately one month. One of the parties had contacted the Police that morning stating that the neighbour had threatened to kill the occupant of the house. Upon arrival, I knocked the door of the person reporting the incident. A male occupant answered and confirmed that he had called the police due to fear of his neighbour. I began to investigate and gathered a statement; the two neighbours had been in disagreement regarding the fence running between the two houses which was causing a mess on the neighbour’s path. </w:t>
      </w:r>
    </w:p>
    <w:p w14:paraId="0E6A9EEC" w14:textId="77777777" w:rsidR="00653088" w:rsidRPr="00653088" w:rsidRDefault="00653088" w:rsidP="00653088">
      <w:pPr>
        <w:rPr>
          <w:sz w:val="24"/>
          <w:szCs w:val="24"/>
        </w:rPr>
      </w:pPr>
    </w:p>
    <w:p w14:paraId="2B5F8526" w14:textId="77777777" w:rsidR="00653088" w:rsidRPr="00653088" w:rsidRDefault="00653088" w:rsidP="00653088">
      <w:pPr>
        <w:rPr>
          <w:sz w:val="24"/>
          <w:szCs w:val="24"/>
        </w:rPr>
      </w:pPr>
      <w:r w:rsidRPr="00653088">
        <w:rPr>
          <w:sz w:val="24"/>
          <w:szCs w:val="24"/>
        </w:rPr>
        <w:t xml:space="preserve">Upon questioning the male, I noticed that he was not engaging in conversation and his English language was poor. I asked if he was able to understand what I was asking to which he stated that he was Polish, did not understand much English and could not structure a sentence. With this knowledge, I decided to ask over the radio if </w:t>
      </w:r>
      <w:r w:rsidRPr="00653088">
        <w:rPr>
          <w:sz w:val="24"/>
          <w:szCs w:val="24"/>
        </w:rPr>
        <w:lastRenderedPageBreak/>
        <w:t xml:space="preserve">there were any Polish interpreters available to assist with communication with the male to ensure he was able to fully understand and communicate effectively to obtain best evidence. </w:t>
      </w:r>
    </w:p>
    <w:p w14:paraId="0A83CC3D" w14:textId="77777777" w:rsidR="00653088" w:rsidRPr="00653088" w:rsidRDefault="00653088" w:rsidP="00653088">
      <w:pPr>
        <w:rPr>
          <w:sz w:val="24"/>
          <w:szCs w:val="24"/>
        </w:rPr>
      </w:pPr>
    </w:p>
    <w:p w14:paraId="7D3EF3EF" w14:textId="77777777" w:rsidR="00653088" w:rsidRPr="00653088" w:rsidRDefault="00653088" w:rsidP="00653088">
      <w:pPr>
        <w:rPr>
          <w:sz w:val="24"/>
          <w:szCs w:val="24"/>
        </w:rPr>
      </w:pPr>
      <w:r w:rsidRPr="00653088">
        <w:rPr>
          <w:sz w:val="24"/>
          <w:szCs w:val="24"/>
        </w:rPr>
        <w:t xml:space="preserve">To assist with my decision making, I utilised the National Decision-Making Model. The College of Policing (2014) states that utilising the NDM provides structure to rationalise actions and decisions during an incident. This is shaped and modelled in accordance with the Code of Ethics (College of Policing, 2014). Hayes (2021) defines the Code of Ethics as “a guide of principles designed to help professionals conduct business honestly and with integrity.” The NDM consists of six elements, each of which provides the model user with an area of focus and consideration. My rationale for using this model during this incident was to ensure I was able to obtain the best possible outcome for both parties and act in accordance with the policing principles. </w:t>
      </w:r>
    </w:p>
    <w:p w14:paraId="7321055E" w14:textId="77777777" w:rsidR="00653088" w:rsidRPr="00653088" w:rsidRDefault="00653088" w:rsidP="00653088">
      <w:pPr>
        <w:rPr>
          <w:sz w:val="24"/>
          <w:szCs w:val="24"/>
        </w:rPr>
      </w:pPr>
    </w:p>
    <w:p w14:paraId="54D7D691" w14:textId="77777777" w:rsidR="00653088" w:rsidRPr="00653088" w:rsidRDefault="00653088" w:rsidP="00653088">
      <w:pPr>
        <w:rPr>
          <w:sz w:val="24"/>
          <w:szCs w:val="24"/>
        </w:rPr>
      </w:pPr>
      <w:r w:rsidRPr="00653088">
        <w:rPr>
          <w:sz w:val="24"/>
          <w:szCs w:val="24"/>
        </w:rPr>
        <w:t xml:space="preserve">The first element of the NDM is to gather information and intelligence. Prior to arrival at the address, I received information regarding the incident from the call handler who was able to provide me with basic details, previous incidents at the address and any warning markers regarding the occupants of the addresses involved. Armed with this information and knowledge, I was better prepared to attend the call. Upon arrival, I clarified the relating incident with the male who had contacted the police and assessed what further information I was required to obtain.  </w:t>
      </w:r>
    </w:p>
    <w:p w14:paraId="774F5668" w14:textId="77777777" w:rsidR="00653088" w:rsidRPr="00653088" w:rsidRDefault="00653088" w:rsidP="00653088">
      <w:pPr>
        <w:rPr>
          <w:sz w:val="24"/>
          <w:szCs w:val="24"/>
        </w:rPr>
      </w:pPr>
    </w:p>
    <w:p w14:paraId="39B2DCE7" w14:textId="77777777" w:rsidR="00653088" w:rsidRPr="00653088" w:rsidRDefault="00653088" w:rsidP="00653088">
      <w:pPr>
        <w:rPr>
          <w:sz w:val="24"/>
          <w:szCs w:val="24"/>
        </w:rPr>
      </w:pPr>
    </w:p>
    <w:p w14:paraId="1DD14CFB" w14:textId="77777777" w:rsidR="00653088" w:rsidRPr="00653088" w:rsidRDefault="00653088" w:rsidP="00653088">
      <w:pPr>
        <w:rPr>
          <w:sz w:val="24"/>
          <w:szCs w:val="24"/>
        </w:rPr>
      </w:pPr>
      <w:r w:rsidRPr="00653088">
        <w:rPr>
          <w:sz w:val="24"/>
          <w:szCs w:val="24"/>
        </w:rPr>
        <w:t xml:space="preserve">The second element was that I assessed the threat level and risk in order to develop a working strategy. During this incident I assessed the situation immediately and concluded that there were no immediate risks or threat to life for the individual. I was able to make this decision as the male was inside his home address which was secure and was to visit his partner’s house later that evening. The language barrier proved difficultly to obtain accurate evidence therefore I was required to develop a working strategy. During this stage it is important to avoid discrimination and to form good relationships (College of Policing, 2014) therefore I treated the male with fairness and respect and did not discriminate due to the language barrier encountered. I contacted Language line who were able to assist with translation. This ensured that the male felt comfortable to answer my questions effectively and prevented added confusion and distress thus ensuring a positive rapport was built between us and ensured that he was able to understand that I would do everything I could to assist him. This maximised opportunity to gather best evidence. </w:t>
      </w:r>
    </w:p>
    <w:p w14:paraId="01830278" w14:textId="77777777" w:rsidR="00653088" w:rsidRPr="00653088" w:rsidRDefault="00653088" w:rsidP="00653088">
      <w:pPr>
        <w:rPr>
          <w:sz w:val="24"/>
          <w:szCs w:val="24"/>
        </w:rPr>
      </w:pPr>
    </w:p>
    <w:p w14:paraId="1A025B6F" w14:textId="77777777" w:rsidR="00653088" w:rsidRPr="00653088" w:rsidRDefault="00653088" w:rsidP="00653088">
      <w:pPr>
        <w:rPr>
          <w:sz w:val="24"/>
          <w:szCs w:val="24"/>
        </w:rPr>
      </w:pPr>
      <w:r w:rsidRPr="00653088">
        <w:rPr>
          <w:sz w:val="24"/>
          <w:szCs w:val="24"/>
        </w:rPr>
        <w:t xml:space="preserve">Carrying out the third element, I considered my powers in line with policies and legislations. The use of Language Line enabled me to better understand the events which had taken place leading up to this incident, from what the victim was reporting. The victim was unsure of the exact words used by the neighbour however there was shouting and swearing involved before the neighbour threatened to kill. I asked detailed questions in order to better understand the incident which helped me to decide whether any police powers might be required or any national guidance for this type of situation (College of Policing, 2014). I asked if the victim would give a formal statement and a victim personal statement in line with force policy, to ensure that the </w:t>
      </w:r>
      <w:r w:rsidRPr="00653088">
        <w:rPr>
          <w:sz w:val="24"/>
          <w:szCs w:val="24"/>
        </w:rPr>
        <w:lastRenderedPageBreak/>
        <w:t xml:space="preserve">statement could be read in court should the matter reach that stage however the victim declined both. </w:t>
      </w:r>
    </w:p>
    <w:p w14:paraId="677A80BF" w14:textId="77777777" w:rsidR="00653088" w:rsidRPr="00653088" w:rsidRDefault="00653088" w:rsidP="00653088">
      <w:pPr>
        <w:rPr>
          <w:sz w:val="24"/>
          <w:szCs w:val="24"/>
        </w:rPr>
      </w:pPr>
    </w:p>
    <w:p w14:paraId="61AA1968" w14:textId="77777777" w:rsidR="00653088" w:rsidRPr="00653088" w:rsidRDefault="00653088" w:rsidP="00653088">
      <w:pPr>
        <w:rPr>
          <w:sz w:val="24"/>
          <w:szCs w:val="24"/>
        </w:rPr>
      </w:pPr>
      <w:r w:rsidRPr="00653088">
        <w:rPr>
          <w:sz w:val="24"/>
          <w:szCs w:val="24"/>
        </w:rPr>
        <w:t xml:space="preserve">The fourth element of the NDM, which I found beneficial during this incident, is to identify options and contingencies. This involves forming an appropriate decision or to resolve a situation with least harm possible for the victim and the suspect (College of Policing, 2014).  I decided based on the knowledge and information gathered that there was no immediate threat and ensured that I would speak to the suspect later.  I discussed with the victim, that staying at his home was an option providing it was secure however I strongly suggested that staying with family or friends would be the safest option for the time being. I also told him to contact the police as a matter of urgency should the neighbour approach the house again. I believe that my decisions were reasonable and justifiable given the circumstances at the time. </w:t>
      </w:r>
    </w:p>
    <w:p w14:paraId="559D903C" w14:textId="77777777" w:rsidR="00653088" w:rsidRPr="00653088" w:rsidRDefault="00653088" w:rsidP="00653088">
      <w:pPr>
        <w:rPr>
          <w:sz w:val="24"/>
          <w:szCs w:val="24"/>
        </w:rPr>
      </w:pPr>
    </w:p>
    <w:p w14:paraId="18B32564" w14:textId="77777777" w:rsidR="00653088" w:rsidRPr="00653088" w:rsidRDefault="00653088" w:rsidP="00653088">
      <w:pPr>
        <w:rPr>
          <w:sz w:val="24"/>
          <w:szCs w:val="24"/>
        </w:rPr>
      </w:pPr>
    </w:p>
    <w:p w14:paraId="2BAE2DC5" w14:textId="77777777" w:rsidR="00653088" w:rsidRPr="00653088" w:rsidRDefault="00653088" w:rsidP="00653088">
      <w:pPr>
        <w:rPr>
          <w:sz w:val="24"/>
          <w:szCs w:val="24"/>
        </w:rPr>
      </w:pPr>
      <w:r w:rsidRPr="00653088">
        <w:rPr>
          <w:sz w:val="24"/>
          <w:szCs w:val="24"/>
        </w:rPr>
        <w:t xml:space="preserve">Elements 5 and 6 combined consist of two stages; action and review (College of Policing, 2014). As a result of the information obtained from the victim, I was required to act on my decisions and speak to the suspect regarding the incident. Male B answered the door, I explained why I was attending and asked to hear his version of events. Male B communicated that an argument had taken place earlier that afternoon over the fence and admitted that he shouted and swore at Male A, however he denied making threats to kill and hurt Male A. Male B had not previously been in trouble with the Police and therefore I decided through using my discretion, the best option would be to put in place a Restorative Justice approach. </w:t>
      </w:r>
      <w:proofErr w:type="spellStart"/>
      <w:r w:rsidRPr="00653088">
        <w:rPr>
          <w:sz w:val="24"/>
          <w:szCs w:val="24"/>
        </w:rPr>
        <w:t>Treebold</w:t>
      </w:r>
      <w:proofErr w:type="spellEnd"/>
      <w:r w:rsidRPr="00653088">
        <w:rPr>
          <w:sz w:val="24"/>
          <w:szCs w:val="24"/>
        </w:rPr>
        <w:t xml:space="preserve"> (2018) states “discretion means that officers are given some leeway on which they can rely as they make choices that impact the people they are policing.” With both Male A and Male B in agreement to the Restorative Justice, it was explained that Male A would fix the fence when affordable and I made clear to Male B that he was being cautioned and that he could not shout and swear to other members of the public. It was also made clear to Male B that any further inappropriate behaviour in relation to the offence would require further action. Male B was in agreement and apologised for his actions. I believe that Male B was appreciative of the action taken and that no further dealings will be required in the future. </w:t>
      </w:r>
    </w:p>
    <w:p w14:paraId="541E9A22" w14:textId="77777777" w:rsidR="00653088" w:rsidRPr="00653088" w:rsidRDefault="00653088" w:rsidP="00653088">
      <w:pPr>
        <w:rPr>
          <w:sz w:val="24"/>
          <w:szCs w:val="24"/>
        </w:rPr>
      </w:pPr>
    </w:p>
    <w:p w14:paraId="350BF3B4" w14:textId="77777777" w:rsidR="00653088" w:rsidRPr="00653088" w:rsidRDefault="00653088" w:rsidP="00653088">
      <w:pPr>
        <w:rPr>
          <w:sz w:val="24"/>
          <w:szCs w:val="24"/>
        </w:rPr>
      </w:pPr>
      <w:r w:rsidRPr="00653088">
        <w:rPr>
          <w:sz w:val="24"/>
          <w:szCs w:val="24"/>
        </w:rPr>
        <w:t xml:space="preserve">Upon reviewing this incident, I was happy with the overall outcome based on the decisions I had made. As per the policing values, I believe I worked well in collaboration and utilised Language Line to gain as much information possible from Male B, where otherwise the language barrier may have restricted obtaining important information regarding the incident. I consider that I acted impartially with both Male A and Male B, which led to being open-minded about the incident when requiring to speak to Male B and therefore I believe that I was able to get the best outcomes for both the victim and suspect. In accordance with the CPIA, I was required to investigate whether a crime had been committed. I acted professionally and ethically, ensured, that as the Police Constable information was recorded appropriately, updated the OEL and ensured proper procedures were in place following the incident. To improve, I think that I need to be quicker in making my decisions and to have more confidence when making the correct decision, this I discussed with my tutor and he agreed. This I believe will improve with more experience. </w:t>
      </w:r>
    </w:p>
    <w:p w14:paraId="269102B4" w14:textId="77777777" w:rsidR="00653088" w:rsidRPr="00653088" w:rsidRDefault="00653088" w:rsidP="00653088">
      <w:pPr>
        <w:rPr>
          <w:sz w:val="24"/>
          <w:szCs w:val="24"/>
        </w:rPr>
      </w:pPr>
    </w:p>
    <w:p w14:paraId="242183B7" w14:textId="77777777" w:rsidR="00653088" w:rsidRPr="00653088" w:rsidRDefault="00653088" w:rsidP="00653088">
      <w:pPr>
        <w:rPr>
          <w:sz w:val="24"/>
          <w:szCs w:val="24"/>
        </w:rPr>
      </w:pPr>
      <w:r w:rsidRPr="00653088">
        <w:rPr>
          <w:sz w:val="24"/>
          <w:szCs w:val="24"/>
        </w:rPr>
        <w:t xml:space="preserve">Faced with a similar situation in the future, I would conduct myself as I did in this situation. I would be open-minded and professional when attending the incident and would not make any assumptions or judgements beforehand as this could lead to bias which can negatively affect how the situation is dealt with. I will have more confidence to approach a similar situation and consider that I now better understand the decision process and the actions required when handling such situations. </w:t>
      </w:r>
    </w:p>
    <w:p w14:paraId="34C6D288" w14:textId="77777777" w:rsidR="00653088" w:rsidRPr="00653088" w:rsidRDefault="00653088" w:rsidP="00653088">
      <w:pPr>
        <w:rPr>
          <w:sz w:val="24"/>
          <w:szCs w:val="24"/>
        </w:rPr>
      </w:pPr>
    </w:p>
    <w:p w14:paraId="0FEEFB0E" w14:textId="5E5A7D97" w:rsidR="00025650" w:rsidRPr="00653088" w:rsidRDefault="00653088" w:rsidP="00653088">
      <w:pPr>
        <w:jc w:val="both"/>
        <w:rPr>
          <w:sz w:val="24"/>
          <w:szCs w:val="24"/>
        </w:rPr>
      </w:pPr>
      <w:r>
        <w:rPr>
          <w:sz w:val="24"/>
          <w:szCs w:val="24"/>
        </w:rPr>
        <w:t xml:space="preserve">Word Count </w:t>
      </w:r>
      <w:r w:rsidRPr="00653088">
        <w:rPr>
          <w:sz w:val="24"/>
          <w:szCs w:val="24"/>
        </w:rPr>
        <w:t>1493</w:t>
      </w:r>
    </w:p>
    <w:p w14:paraId="5E21F8DD" w14:textId="77777777" w:rsidR="00025650" w:rsidRPr="00270EEB" w:rsidRDefault="00025650" w:rsidP="00025650">
      <w:pPr>
        <w:jc w:val="both"/>
        <w:rPr>
          <w:sz w:val="24"/>
          <w:szCs w:val="24"/>
        </w:rPr>
      </w:pPr>
    </w:p>
    <w:p w14:paraId="585519A4" w14:textId="77777777" w:rsidR="00025650" w:rsidRPr="00270EEB" w:rsidRDefault="00025650" w:rsidP="00025650">
      <w:pPr>
        <w:jc w:val="both"/>
        <w:rPr>
          <w:sz w:val="24"/>
          <w:szCs w:val="24"/>
        </w:rPr>
      </w:pPr>
    </w:p>
    <w:p w14:paraId="53C57CDF" w14:textId="77777777" w:rsidR="00025650" w:rsidRPr="00270EEB" w:rsidRDefault="00025650" w:rsidP="00025650">
      <w:pPr>
        <w:jc w:val="both"/>
        <w:rPr>
          <w:sz w:val="24"/>
          <w:szCs w:val="24"/>
        </w:rPr>
      </w:pPr>
    </w:p>
    <w:p w14:paraId="5A545E1D" w14:textId="77777777" w:rsidR="00025650" w:rsidRPr="00270EEB" w:rsidRDefault="00025650" w:rsidP="00025650">
      <w:pPr>
        <w:jc w:val="both"/>
        <w:rPr>
          <w:sz w:val="24"/>
          <w:szCs w:val="24"/>
        </w:rPr>
      </w:pPr>
    </w:p>
    <w:p w14:paraId="71AB55F9" w14:textId="77777777" w:rsidR="00025650" w:rsidRPr="00270EEB" w:rsidRDefault="00025650" w:rsidP="00025650">
      <w:pPr>
        <w:jc w:val="both"/>
        <w:rPr>
          <w:sz w:val="24"/>
          <w:szCs w:val="24"/>
        </w:rPr>
      </w:pPr>
    </w:p>
    <w:p w14:paraId="550E30AF" w14:textId="77777777" w:rsidR="00025650" w:rsidRPr="00025650" w:rsidRDefault="00025650" w:rsidP="00025650">
      <w:pPr>
        <w:jc w:val="both"/>
        <w:rPr>
          <w:b/>
          <w:sz w:val="24"/>
          <w:szCs w:val="24"/>
        </w:rPr>
      </w:pPr>
    </w:p>
    <w:p w14:paraId="592CAEBA" w14:textId="3062DE39" w:rsidR="000F7ECD" w:rsidRPr="00270EEB" w:rsidRDefault="000F7ECD" w:rsidP="62FE5CAF">
      <w:pPr>
        <w:rPr>
          <w:sz w:val="24"/>
          <w:szCs w:val="24"/>
        </w:rPr>
        <w:sectPr w:rsidR="000F7ECD" w:rsidRPr="00270EEB" w:rsidSect="00855F0E">
          <w:headerReference w:type="even" r:id="rId20"/>
          <w:headerReference w:type="default" r:id="rId21"/>
          <w:footerReference w:type="even" r:id="rId22"/>
          <w:footerReference w:type="default" r:id="rId23"/>
          <w:headerReference w:type="first" r:id="rId24"/>
          <w:footerReference w:type="first" r:id="rId25"/>
          <w:pgSz w:w="11906" w:h="16838" w:code="9"/>
          <w:pgMar w:top="1440" w:right="1440" w:bottom="1440" w:left="1440" w:header="720" w:footer="720" w:gutter="0"/>
          <w:cols w:space="720"/>
          <w:titlePg/>
          <w:docGrid w:linePitch="272"/>
        </w:sectPr>
      </w:pPr>
      <w:r>
        <w:br w:type="page"/>
      </w:r>
    </w:p>
    <w:p w14:paraId="0CFD162A" w14:textId="311F0B83" w:rsidR="42A396E4" w:rsidRDefault="42A396E4" w:rsidP="48DF4B50">
      <w:pPr>
        <w:ind w:left="2880" w:firstLine="720"/>
        <w:jc w:val="both"/>
        <w:rPr>
          <w:b/>
          <w:bCs/>
          <w:sz w:val="24"/>
          <w:szCs w:val="24"/>
        </w:rPr>
      </w:pPr>
      <w:r w:rsidRPr="48DF4B50">
        <w:rPr>
          <w:b/>
          <w:bCs/>
          <w:sz w:val="24"/>
          <w:szCs w:val="24"/>
        </w:rPr>
        <w:lastRenderedPageBreak/>
        <w:t>Task 5</w:t>
      </w:r>
    </w:p>
    <w:p w14:paraId="4CBC78A5" w14:textId="157BA5F4" w:rsidR="48DF4B50" w:rsidRDefault="48DF4B50" w:rsidP="48DF4B50">
      <w:pPr>
        <w:jc w:val="both"/>
        <w:rPr>
          <w:b/>
          <w:bCs/>
          <w:sz w:val="24"/>
          <w:szCs w:val="24"/>
        </w:rPr>
      </w:pPr>
    </w:p>
    <w:p w14:paraId="3EE02BD8" w14:textId="4404AFF4" w:rsidR="0044115F" w:rsidRDefault="716AC6DB" w:rsidP="48DF4B50">
      <w:pPr>
        <w:jc w:val="both"/>
        <w:rPr>
          <w:b/>
          <w:bCs/>
          <w:sz w:val="24"/>
          <w:szCs w:val="24"/>
        </w:rPr>
      </w:pPr>
      <w:r w:rsidRPr="48DF4B50">
        <w:rPr>
          <w:b/>
          <w:bCs/>
          <w:sz w:val="24"/>
          <w:szCs w:val="24"/>
        </w:rPr>
        <w:t xml:space="preserve">Personal </w:t>
      </w:r>
      <w:r w:rsidR="64D01D80" w:rsidRPr="48DF4B50">
        <w:rPr>
          <w:b/>
          <w:bCs/>
          <w:sz w:val="24"/>
          <w:szCs w:val="24"/>
        </w:rPr>
        <w:t>Development Plan</w:t>
      </w:r>
      <w:r w:rsidR="361ABD92" w:rsidRPr="48DF4B50">
        <w:rPr>
          <w:b/>
          <w:bCs/>
          <w:sz w:val="24"/>
          <w:szCs w:val="24"/>
        </w:rPr>
        <w:t xml:space="preserve"> (PDP) / Learning Plan. </w:t>
      </w:r>
    </w:p>
    <w:p w14:paraId="5F7FABEA" w14:textId="58BD7203" w:rsidR="48DF4B50" w:rsidRDefault="48DF4B50" w:rsidP="48DF4B50">
      <w:pPr>
        <w:jc w:val="both"/>
        <w:rPr>
          <w:b/>
          <w:bCs/>
          <w:sz w:val="24"/>
          <w:szCs w:val="24"/>
        </w:rPr>
      </w:pPr>
    </w:p>
    <w:p w14:paraId="4C1AF58E" w14:textId="6DBA071E" w:rsidR="00846D84" w:rsidRPr="00270EEB" w:rsidRDefault="0044115F" w:rsidP="48DF4B50">
      <w:pPr>
        <w:jc w:val="both"/>
        <w:rPr>
          <w:b/>
          <w:bCs/>
          <w:i/>
          <w:iCs/>
          <w:sz w:val="24"/>
          <w:szCs w:val="24"/>
        </w:rPr>
      </w:pPr>
      <w:r w:rsidRPr="48DF4B50">
        <w:rPr>
          <w:b/>
          <w:bCs/>
          <w:i/>
          <w:iCs/>
          <w:sz w:val="24"/>
          <w:szCs w:val="24"/>
        </w:rPr>
        <w:t xml:space="preserve">As part of your reflective process, please use this table to aid you in identifying the next steps for development. </w:t>
      </w:r>
      <w:r w:rsidR="5EC7AAAF" w:rsidRPr="48DF4B50">
        <w:rPr>
          <w:b/>
          <w:bCs/>
          <w:i/>
          <w:iCs/>
          <w:sz w:val="24"/>
          <w:szCs w:val="24"/>
        </w:rPr>
        <w:t xml:space="preserve"> This is equivalent to 500 words. Please note that this not the actual number of words you need to use, the wordcount reflects the though</w:t>
      </w:r>
      <w:r w:rsidR="540760A0" w:rsidRPr="48DF4B50">
        <w:rPr>
          <w:b/>
          <w:bCs/>
          <w:i/>
          <w:iCs/>
          <w:sz w:val="24"/>
          <w:szCs w:val="24"/>
        </w:rPr>
        <w:t xml:space="preserve">t and research you put into it. </w:t>
      </w:r>
    </w:p>
    <w:p w14:paraId="2F475BA3" w14:textId="25EAB085" w:rsidR="48DF4B50" w:rsidRDefault="48DF4B50" w:rsidP="48DF4B50">
      <w:pPr>
        <w:jc w:val="both"/>
        <w:rPr>
          <w:b/>
          <w:bCs/>
          <w:sz w:val="24"/>
          <w:szCs w:val="24"/>
        </w:rPr>
      </w:pPr>
    </w:p>
    <w:tbl>
      <w:tblPr>
        <w:tblW w:w="902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551"/>
        <w:gridCol w:w="2168"/>
        <w:gridCol w:w="2154"/>
        <w:gridCol w:w="2154"/>
      </w:tblGrid>
      <w:tr w:rsidR="00220D06" w:rsidRPr="00270EEB" w14:paraId="7286CFA3" w14:textId="77777777" w:rsidTr="6E3AA50A">
        <w:tc>
          <w:tcPr>
            <w:tcW w:w="2318" w:type="dxa"/>
            <w:shd w:val="clear" w:color="auto" w:fill="auto"/>
          </w:tcPr>
          <w:p w14:paraId="414B1F94" w14:textId="77777777" w:rsidR="00B17FA0" w:rsidRPr="00270EEB" w:rsidRDefault="00B17FA0" w:rsidP="00B17FA0">
            <w:pPr>
              <w:jc w:val="center"/>
              <w:rPr>
                <w:b/>
                <w:sz w:val="24"/>
                <w:szCs w:val="24"/>
              </w:rPr>
            </w:pPr>
          </w:p>
          <w:p w14:paraId="7A07462E" w14:textId="1372E0ED" w:rsidR="00220D06" w:rsidRPr="00270EEB" w:rsidRDefault="62FE5CAF" w:rsidP="62FE5CAF">
            <w:pPr>
              <w:jc w:val="center"/>
              <w:rPr>
                <w:b/>
                <w:bCs/>
                <w:sz w:val="24"/>
                <w:szCs w:val="24"/>
              </w:rPr>
            </w:pPr>
            <w:r w:rsidRPr="62FE5CAF">
              <w:rPr>
                <w:b/>
                <w:bCs/>
                <w:sz w:val="24"/>
                <w:szCs w:val="24"/>
              </w:rPr>
              <w:t xml:space="preserve">Identified area for development </w:t>
            </w:r>
          </w:p>
          <w:p w14:paraId="041C559D" w14:textId="77777777" w:rsidR="00B17FA0" w:rsidRPr="00270EEB" w:rsidRDefault="00B17FA0" w:rsidP="00B17FA0">
            <w:pPr>
              <w:jc w:val="center"/>
              <w:rPr>
                <w:b/>
                <w:sz w:val="24"/>
                <w:szCs w:val="24"/>
              </w:rPr>
            </w:pPr>
          </w:p>
        </w:tc>
        <w:tc>
          <w:tcPr>
            <w:tcW w:w="2249" w:type="dxa"/>
            <w:shd w:val="clear" w:color="auto" w:fill="auto"/>
          </w:tcPr>
          <w:p w14:paraId="4E0D2819" w14:textId="77777777" w:rsidR="00B17FA0" w:rsidRPr="00270EEB" w:rsidRDefault="00B17FA0" w:rsidP="00B17FA0">
            <w:pPr>
              <w:jc w:val="center"/>
              <w:rPr>
                <w:b/>
                <w:sz w:val="24"/>
                <w:szCs w:val="24"/>
              </w:rPr>
            </w:pPr>
          </w:p>
          <w:p w14:paraId="69C82C88" w14:textId="77777777" w:rsidR="00220D06" w:rsidRPr="00270EEB" w:rsidRDefault="00220D06" w:rsidP="00B17FA0">
            <w:pPr>
              <w:jc w:val="center"/>
              <w:rPr>
                <w:b/>
                <w:sz w:val="24"/>
                <w:szCs w:val="24"/>
              </w:rPr>
            </w:pPr>
            <w:r w:rsidRPr="00270EEB">
              <w:rPr>
                <w:b/>
                <w:sz w:val="24"/>
                <w:szCs w:val="24"/>
              </w:rPr>
              <w:t>How it will be achieved</w:t>
            </w:r>
          </w:p>
        </w:tc>
        <w:tc>
          <w:tcPr>
            <w:tcW w:w="2230" w:type="dxa"/>
            <w:shd w:val="clear" w:color="auto" w:fill="auto"/>
          </w:tcPr>
          <w:p w14:paraId="3F615B5C" w14:textId="77777777" w:rsidR="00B17FA0" w:rsidRPr="00270EEB" w:rsidRDefault="00B17FA0" w:rsidP="00B17FA0">
            <w:pPr>
              <w:jc w:val="center"/>
              <w:rPr>
                <w:b/>
                <w:sz w:val="24"/>
                <w:szCs w:val="24"/>
              </w:rPr>
            </w:pPr>
          </w:p>
          <w:p w14:paraId="14FABF3A" w14:textId="3979C1DE" w:rsidR="00220D06" w:rsidRPr="00270EEB" w:rsidRDefault="6E3AA50A" w:rsidP="6E3AA50A">
            <w:pPr>
              <w:jc w:val="center"/>
              <w:rPr>
                <w:b/>
                <w:bCs/>
                <w:sz w:val="24"/>
                <w:szCs w:val="24"/>
              </w:rPr>
            </w:pPr>
            <w:r w:rsidRPr="6E3AA50A">
              <w:rPr>
                <w:b/>
                <w:bCs/>
                <w:sz w:val="24"/>
                <w:szCs w:val="24"/>
              </w:rPr>
              <w:t>Who can provide support?</w:t>
            </w:r>
          </w:p>
        </w:tc>
        <w:tc>
          <w:tcPr>
            <w:tcW w:w="2230" w:type="dxa"/>
            <w:shd w:val="clear" w:color="auto" w:fill="auto"/>
          </w:tcPr>
          <w:p w14:paraId="126A9397" w14:textId="220EDD6C" w:rsidR="62FE5CAF" w:rsidRDefault="62FE5CAF" w:rsidP="62FE5CAF">
            <w:pPr>
              <w:jc w:val="center"/>
              <w:rPr>
                <w:b/>
                <w:bCs/>
                <w:sz w:val="24"/>
                <w:szCs w:val="24"/>
              </w:rPr>
            </w:pPr>
          </w:p>
          <w:p w14:paraId="55617844" w14:textId="146DDEDB" w:rsidR="62FE5CAF" w:rsidRDefault="62FE5CAF" w:rsidP="62FE5CAF">
            <w:pPr>
              <w:spacing w:line="259" w:lineRule="auto"/>
              <w:jc w:val="center"/>
            </w:pPr>
            <w:r w:rsidRPr="62FE5CAF">
              <w:rPr>
                <w:b/>
                <w:bCs/>
                <w:sz w:val="24"/>
                <w:szCs w:val="24"/>
              </w:rPr>
              <w:t xml:space="preserve">Timeline </w:t>
            </w:r>
          </w:p>
        </w:tc>
      </w:tr>
      <w:tr w:rsidR="00220D06" w:rsidRPr="00270EEB" w14:paraId="513D3471" w14:textId="77777777" w:rsidTr="6E3AA50A">
        <w:tc>
          <w:tcPr>
            <w:tcW w:w="2318" w:type="dxa"/>
            <w:shd w:val="clear" w:color="auto" w:fill="auto"/>
          </w:tcPr>
          <w:p w14:paraId="38D88991" w14:textId="0C3FD46F" w:rsidR="00220D06" w:rsidRPr="00270EEB" w:rsidRDefault="00220D06" w:rsidP="00FF7EBB">
            <w:pPr>
              <w:jc w:val="both"/>
              <w:rPr>
                <w:sz w:val="24"/>
                <w:szCs w:val="24"/>
              </w:rPr>
            </w:pPr>
          </w:p>
          <w:p w14:paraId="66224223" w14:textId="10AE2BFC" w:rsidR="00220D06" w:rsidRPr="002F3664" w:rsidRDefault="002F3664" w:rsidP="002F3664">
            <w:pPr>
              <w:pStyle w:val="ListParagraph"/>
              <w:numPr>
                <w:ilvl w:val="0"/>
                <w:numId w:val="49"/>
              </w:numPr>
              <w:jc w:val="both"/>
              <w:rPr>
                <w:sz w:val="24"/>
                <w:szCs w:val="24"/>
              </w:rPr>
            </w:pPr>
            <w:r>
              <w:rPr>
                <w:sz w:val="24"/>
                <w:szCs w:val="24"/>
              </w:rPr>
              <w:t>Gain better understanding of using NICHE.</w:t>
            </w:r>
          </w:p>
          <w:p w14:paraId="4B5016F9" w14:textId="77777777" w:rsidR="00220D06" w:rsidRPr="00270EEB" w:rsidRDefault="00220D06" w:rsidP="00FF7EBB">
            <w:pPr>
              <w:jc w:val="both"/>
              <w:rPr>
                <w:sz w:val="24"/>
                <w:szCs w:val="24"/>
              </w:rPr>
            </w:pPr>
          </w:p>
          <w:p w14:paraId="5A8E3BA0" w14:textId="77777777" w:rsidR="00220D06" w:rsidRPr="00270EEB" w:rsidRDefault="00220D06" w:rsidP="00FF7EBB">
            <w:pPr>
              <w:jc w:val="both"/>
              <w:rPr>
                <w:sz w:val="24"/>
                <w:szCs w:val="24"/>
              </w:rPr>
            </w:pPr>
          </w:p>
          <w:p w14:paraId="1D925BEB" w14:textId="77777777" w:rsidR="00220D06" w:rsidRPr="00270EEB" w:rsidRDefault="00220D06" w:rsidP="00FF7EBB">
            <w:pPr>
              <w:jc w:val="both"/>
              <w:rPr>
                <w:sz w:val="24"/>
                <w:szCs w:val="24"/>
              </w:rPr>
            </w:pPr>
          </w:p>
          <w:p w14:paraId="12DD0457" w14:textId="77777777" w:rsidR="00220D06" w:rsidRPr="00270EEB" w:rsidRDefault="00220D06" w:rsidP="00FF7EBB">
            <w:pPr>
              <w:jc w:val="both"/>
              <w:rPr>
                <w:sz w:val="24"/>
                <w:szCs w:val="24"/>
              </w:rPr>
            </w:pPr>
          </w:p>
          <w:p w14:paraId="43FC3966" w14:textId="77777777" w:rsidR="00220D06" w:rsidRPr="00270EEB" w:rsidRDefault="00220D06" w:rsidP="00FF7EBB">
            <w:pPr>
              <w:jc w:val="both"/>
              <w:rPr>
                <w:sz w:val="24"/>
                <w:szCs w:val="24"/>
              </w:rPr>
            </w:pPr>
          </w:p>
          <w:p w14:paraId="3E32D5F2" w14:textId="77777777" w:rsidR="00220D06" w:rsidRPr="00270EEB" w:rsidRDefault="00220D06" w:rsidP="00FF7EBB">
            <w:pPr>
              <w:jc w:val="both"/>
              <w:rPr>
                <w:sz w:val="24"/>
                <w:szCs w:val="24"/>
              </w:rPr>
            </w:pPr>
          </w:p>
          <w:p w14:paraId="3F46813A" w14:textId="77777777" w:rsidR="00220D06" w:rsidRPr="00270EEB" w:rsidRDefault="00220D06" w:rsidP="00FF7EBB">
            <w:pPr>
              <w:jc w:val="both"/>
              <w:rPr>
                <w:sz w:val="24"/>
                <w:szCs w:val="24"/>
              </w:rPr>
            </w:pPr>
          </w:p>
          <w:p w14:paraId="0ED85F85" w14:textId="77777777" w:rsidR="00220D06" w:rsidRPr="00270EEB" w:rsidRDefault="00220D06" w:rsidP="00FF7EBB">
            <w:pPr>
              <w:jc w:val="both"/>
              <w:rPr>
                <w:sz w:val="24"/>
                <w:szCs w:val="24"/>
              </w:rPr>
            </w:pPr>
          </w:p>
        </w:tc>
        <w:tc>
          <w:tcPr>
            <w:tcW w:w="2249" w:type="dxa"/>
            <w:shd w:val="clear" w:color="auto" w:fill="auto"/>
          </w:tcPr>
          <w:p w14:paraId="644D6A15" w14:textId="77777777" w:rsidR="00220D06" w:rsidRPr="00653088" w:rsidRDefault="00220D06" w:rsidP="002F3664">
            <w:pPr>
              <w:jc w:val="both"/>
              <w:rPr>
                <w:sz w:val="24"/>
                <w:szCs w:val="24"/>
              </w:rPr>
            </w:pPr>
          </w:p>
          <w:p w14:paraId="19160D0D" w14:textId="77777777" w:rsidR="00653088" w:rsidRPr="00653088" w:rsidRDefault="00653088" w:rsidP="00653088">
            <w:pPr>
              <w:rPr>
                <w:sz w:val="24"/>
                <w:szCs w:val="24"/>
              </w:rPr>
            </w:pPr>
            <w:r w:rsidRPr="00653088">
              <w:rPr>
                <w:sz w:val="24"/>
                <w:szCs w:val="24"/>
              </w:rPr>
              <w:t xml:space="preserve">I will be using NICHE regularly during my shifts therefore will become more familiar and gain better understanding with NICHE. </w:t>
            </w:r>
          </w:p>
          <w:p w14:paraId="7DFF6B7C" w14:textId="77777777" w:rsidR="00653088" w:rsidRPr="00653088" w:rsidRDefault="00653088" w:rsidP="00653088">
            <w:pPr>
              <w:rPr>
                <w:sz w:val="24"/>
                <w:szCs w:val="24"/>
              </w:rPr>
            </w:pPr>
          </w:p>
          <w:p w14:paraId="4ACB63FD" w14:textId="77777777" w:rsidR="00653088" w:rsidRPr="00653088" w:rsidRDefault="00653088" w:rsidP="00653088">
            <w:pPr>
              <w:rPr>
                <w:sz w:val="24"/>
                <w:szCs w:val="24"/>
              </w:rPr>
            </w:pPr>
            <w:r w:rsidRPr="00653088">
              <w:rPr>
                <w:sz w:val="24"/>
                <w:szCs w:val="24"/>
              </w:rPr>
              <w:t xml:space="preserve">Various calls will be attended during my duty and will consist of using different tools and aspects of NICHE which will familiarise me on how things work. </w:t>
            </w:r>
          </w:p>
          <w:p w14:paraId="77C7C922" w14:textId="77777777" w:rsidR="00653088" w:rsidRPr="00653088" w:rsidRDefault="00653088" w:rsidP="00653088">
            <w:pPr>
              <w:rPr>
                <w:sz w:val="24"/>
                <w:szCs w:val="24"/>
              </w:rPr>
            </w:pPr>
          </w:p>
          <w:p w14:paraId="467C1097" w14:textId="77777777" w:rsidR="00653088" w:rsidRPr="00653088" w:rsidRDefault="00653088" w:rsidP="00653088">
            <w:pPr>
              <w:rPr>
                <w:sz w:val="24"/>
                <w:szCs w:val="24"/>
              </w:rPr>
            </w:pPr>
            <w:r w:rsidRPr="00653088">
              <w:rPr>
                <w:sz w:val="24"/>
                <w:szCs w:val="24"/>
              </w:rPr>
              <w:t xml:space="preserve">In turn, this will assist me to navigate around the standard procedures required when arriving at an incident and updating the incident back at station. </w:t>
            </w:r>
          </w:p>
          <w:p w14:paraId="209558C9" w14:textId="77777777" w:rsidR="00653088" w:rsidRPr="00653088" w:rsidRDefault="00653088" w:rsidP="00653088">
            <w:pPr>
              <w:rPr>
                <w:sz w:val="24"/>
                <w:szCs w:val="24"/>
              </w:rPr>
            </w:pPr>
          </w:p>
          <w:p w14:paraId="1C7BC806" w14:textId="77777777" w:rsidR="00653088" w:rsidRPr="00653088" w:rsidRDefault="00653088" w:rsidP="00653088">
            <w:pPr>
              <w:rPr>
                <w:sz w:val="24"/>
                <w:szCs w:val="24"/>
              </w:rPr>
            </w:pPr>
            <w:r w:rsidRPr="00653088">
              <w:rPr>
                <w:sz w:val="24"/>
                <w:szCs w:val="24"/>
              </w:rPr>
              <w:t xml:space="preserve">I can also achieve this by asking my </w:t>
            </w:r>
            <w:r w:rsidRPr="00653088">
              <w:rPr>
                <w:sz w:val="24"/>
                <w:szCs w:val="24"/>
              </w:rPr>
              <w:lastRenderedPageBreak/>
              <w:t xml:space="preserve">colleagues for advice and guidance when I am unsure of certain aspects. This will better my understanding and I will also know for the next time how to conduct that specific procedure. </w:t>
            </w:r>
          </w:p>
          <w:p w14:paraId="2FD0F315" w14:textId="77777777" w:rsidR="004E416B" w:rsidRPr="00653088" w:rsidRDefault="004E416B" w:rsidP="00292D24">
            <w:pPr>
              <w:jc w:val="both"/>
              <w:rPr>
                <w:sz w:val="24"/>
                <w:szCs w:val="24"/>
              </w:rPr>
            </w:pPr>
          </w:p>
          <w:p w14:paraId="1DD535CE" w14:textId="584A2742" w:rsidR="004E416B" w:rsidRPr="00653088" w:rsidRDefault="004E416B" w:rsidP="00292D24">
            <w:pPr>
              <w:jc w:val="both"/>
              <w:rPr>
                <w:sz w:val="24"/>
                <w:szCs w:val="24"/>
              </w:rPr>
            </w:pPr>
          </w:p>
        </w:tc>
        <w:tc>
          <w:tcPr>
            <w:tcW w:w="2230" w:type="dxa"/>
            <w:shd w:val="clear" w:color="auto" w:fill="auto"/>
          </w:tcPr>
          <w:p w14:paraId="24178C47" w14:textId="77777777" w:rsidR="00220D06" w:rsidRDefault="00220D06" w:rsidP="00FF7EBB">
            <w:pPr>
              <w:jc w:val="both"/>
              <w:rPr>
                <w:sz w:val="24"/>
                <w:szCs w:val="24"/>
              </w:rPr>
            </w:pPr>
          </w:p>
          <w:p w14:paraId="7708311D" w14:textId="77777777" w:rsidR="00653088" w:rsidRPr="00653088" w:rsidRDefault="00653088" w:rsidP="00653088">
            <w:pPr>
              <w:rPr>
                <w:sz w:val="24"/>
                <w:szCs w:val="24"/>
              </w:rPr>
            </w:pPr>
            <w:r w:rsidRPr="00653088">
              <w:rPr>
                <w:sz w:val="24"/>
                <w:szCs w:val="24"/>
              </w:rPr>
              <w:t xml:space="preserve">Colleagues are able to provide support and guidance through answering my queries regarding processes on NICHE. This guidance and allowing me to observe will better my understanding and in turn improve my confidence using NICHE. </w:t>
            </w:r>
          </w:p>
          <w:p w14:paraId="10511FAC" w14:textId="77777777" w:rsidR="00653088" w:rsidRPr="00653088" w:rsidRDefault="00653088" w:rsidP="00653088">
            <w:pPr>
              <w:rPr>
                <w:sz w:val="24"/>
                <w:szCs w:val="24"/>
              </w:rPr>
            </w:pPr>
          </w:p>
          <w:p w14:paraId="1338BFF6" w14:textId="77777777" w:rsidR="00653088" w:rsidRPr="00653088" w:rsidRDefault="00653088" w:rsidP="00653088">
            <w:pPr>
              <w:rPr>
                <w:sz w:val="24"/>
                <w:szCs w:val="24"/>
              </w:rPr>
            </w:pPr>
            <w:r w:rsidRPr="00653088">
              <w:rPr>
                <w:sz w:val="24"/>
                <w:szCs w:val="24"/>
              </w:rPr>
              <w:t xml:space="preserve">My supervisor is also able to provide support by explaining and critiquing areas that I can improve when using NICHE. This feedback will assist and prepare me for future reference. </w:t>
            </w:r>
          </w:p>
          <w:p w14:paraId="0328F5DF" w14:textId="77777777" w:rsidR="00653088" w:rsidRPr="00653088" w:rsidRDefault="00653088" w:rsidP="00653088">
            <w:pPr>
              <w:rPr>
                <w:sz w:val="24"/>
                <w:szCs w:val="24"/>
              </w:rPr>
            </w:pPr>
          </w:p>
          <w:p w14:paraId="556D13A6" w14:textId="77777777" w:rsidR="00653088" w:rsidRPr="00653088" w:rsidRDefault="00653088" w:rsidP="00653088">
            <w:pPr>
              <w:rPr>
                <w:sz w:val="24"/>
                <w:szCs w:val="24"/>
              </w:rPr>
            </w:pPr>
            <w:r w:rsidRPr="00653088">
              <w:rPr>
                <w:sz w:val="24"/>
                <w:szCs w:val="24"/>
              </w:rPr>
              <w:t xml:space="preserve">I can use the help tab on NICHE which will provide guidance regarding simpler </w:t>
            </w:r>
            <w:r w:rsidRPr="00653088">
              <w:rPr>
                <w:sz w:val="24"/>
                <w:szCs w:val="24"/>
              </w:rPr>
              <w:lastRenderedPageBreak/>
              <w:t xml:space="preserve">questions that I have. This tool will enable to me develop my skills and understanding of NICHE. </w:t>
            </w:r>
          </w:p>
          <w:p w14:paraId="1F9CBE59" w14:textId="77777777" w:rsidR="00E97BD8" w:rsidRDefault="00E97BD8" w:rsidP="00FF7EBB">
            <w:pPr>
              <w:jc w:val="both"/>
              <w:rPr>
                <w:sz w:val="24"/>
                <w:szCs w:val="24"/>
              </w:rPr>
            </w:pPr>
          </w:p>
          <w:p w14:paraId="177DD410" w14:textId="229C88FB" w:rsidR="004E416B" w:rsidRPr="00270EEB" w:rsidRDefault="004E416B" w:rsidP="00FF7EBB">
            <w:pPr>
              <w:jc w:val="both"/>
              <w:rPr>
                <w:sz w:val="24"/>
                <w:szCs w:val="24"/>
              </w:rPr>
            </w:pPr>
          </w:p>
        </w:tc>
        <w:tc>
          <w:tcPr>
            <w:tcW w:w="2230" w:type="dxa"/>
            <w:shd w:val="clear" w:color="auto" w:fill="auto"/>
          </w:tcPr>
          <w:p w14:paraId="15BB75DE" w14:textId="77777777" w:rsidR="62FE5CAF" w:rsidRDefault="62FE5CAF" w:rsidP="62FE5CAF">
            <w:pPr>
              <w:jc w:val="both"/>
              <w:rPr>
                <w:sz w:val="24"/>
                <w:szCs w:val="24"/>
              </w:rPr>
            </w:pPr>
          </w:p>
          <w:p w14:paraId="21155955" w14:textId="30555AAD" w:rsidR="00653088" w:rsidRPr="00653088" w:rsidRDefault="00653088" w:rsidP="00653088">
            <w:pPr>
              <w:rPr>
                <w:sz w:val="24"/>
                <w:szCs w:val="24"/>
              </w:rPr>
            </w:pPr>
            <w:r w:rsidRPr="00653088">
              <w:rPr>
                <w:sz w:val="24"/>
                <w:szCs w:val="24"/>
              </w:rPr>
              <w:t xml:space="preserve">I hope to develop in this area primarily during my initial tutorship as I am unfamiliar with many of the procedures and tasks that are required to be completed for different incidents. I do not specify a timescale for this development area as I believe that I will be developing my knowledge and understanding of NICHE whilst on duty and whenever I am unsure, I am able to ask my colleagues / supervisor. I will continue to learn new ways and discovering new tools that will assist me when using NICHE as I progress. </w:t>
            </w:r>
          </w:p>
          <w:p w14:paraId="70871EF7" w14:textId="4B10D83C" w:rsidR="002A5CFD" w:rsidRDefault="002A5CFD" w:rsidP="62FE5CAF">
            <w:pPr>
              <w:jc w:val="both"/>
              <w:rPr>
                <w:sz w:val="24"/>
                <w:szCs w:val="24"/>
              </w:rPr>
            </w:pPr>
            <w:r>
              <w:rPr>
                <w:sz w:val="24"/>
                <w:szCs w:val="24"/>
              </w:rPr>
              <w:t xml:space="preserve"> </w:t>
            </w:r>
          </w:p>
          <w:p w14:paraId="26D0AB0F" w14:textId="77777777" w:rsidR="002A5CFD" w:rsidRDefault="002A5CFD" w:rsidP="62FE5CAF">
            <w:pPr>
              <w:jc w:val="both"/>
              <w:rPr>
                <w:sz w:val="24"/>
                <w:szCs w:val="24"/>
              </w:rPr>
            </w:pPr>
          </w:p>
          <w:p w14:paraId="1F90E38B" w14:textId="0C48794E" w:rsidR="00CC53FF" w:rsidRDefault="00CC53FF" w:rsidP="62FE5CAF">
            <w:pPr>
              <w:jc w:val="both"/>
              <w:rPr>
                <w:sz w:val="24"/>
                <w:szCs w:val="24"/>
              </w:rPr>
            </w:pPr>
            <w:r>
              <w:rPr>
                <w:sz w:val="24"/>
                <w:szCs w:val="24"/>
              </w:rPr>
              <w:t>.</w:t>
            </w:r>
          </w:p>
        </w:tc>
      </w:tr>
      <w:tr w:rsidR="00220D06" w:rsidRPr="00270EEB" w14:paraId="4DD6097A" w14:textId="77777777" w:rsidTr="6E3AA50A">
        <w:tc>
          <w:tcPr>
            <w:tcW w:w="2318" w:type="dxa"/>
            <w:shd w:val="clear" w:color="auto" w:fill="auto"/>
          </w:tcPr>
          <w:p w14:paraId="3411A998" w14:textId="77777777" w:rsidR="00220D06" w:rsidRPr="00270EEB" w:rsidRDefault="00220D06" w:rsidP="00FF7EBB">
            <w:pPr>
              <w:jc w:val="both"/>
              <w:rPr>
                <w:sz w:val="24"/>
                <w:szCs w:val="24"/>
              </w:rPr>
            </w:pPr>
          </w:p>
          <w:p w14:paraId="24A3FE31" w14:textId="77777777" w:rsidR="00220D06" w:rsidRPr="00270EEB" w:rsidRDefault="00220D06" w:rsidP="00FF7EBB">
            <w:pPr>
              <w:jc w:val="both"/>
              <w:rPr>
                <w:sz w:val="24"/>
                <w:szCs w:val="24"/>
              </w:rPr>
            </w:pPr>
          </w:p>
          <w:p w14:paraId="425B6CB3" w14:textId="37C10CDC" w:rsidR="00220D06" w:rsidRPr="00CC53FF" w:rsidRDefault="00653088" w:rsidP="00CC53FF">
            <w:pPr>
              <w:pStyle w:val="ListParagraph"/>
              <w:numPr>
                <w:ilvl w:val="0"/>
                <w:numId w:val="49"/>
              </w:numPr>
              <w:jc w:val="both"/>
              <w:rPr>
                <w:sz w:val="24"/>
                <w:szCs w:val="24"/>
              </w:rPr>
            </w:pPr>
            <w:r>
              <w:rPr>
                <w:sz w:val="24"/>
                <w:szCs w:val="24"/>
              </w:rPr>
              <w:t>Improve my communication skills and confidence when communicating</w:t>
            </w:r>
          </w:p>
          <w:p w14:paraId="4865F322" w14:textId="77777777" w:rsidR="00220D06" w:rsidRPr="00270EEB" w:rsidRDefault="00220D06" w:rsidP="00FF7EBB">
            <w:pPr>
              <w:jc w:val="both"/>
              <w:rPr>
                <w:sz w:val="24"/>
                <w:szCs w:val="24"/>
              </w:rPr>
            </w:pPr>
          </w:p>
          <w:p w14:paraId="0A2D2C9B" w14:textId="77777777" w:rsidR="00220D06" w:rsidRPr="00270EEB" w:rsidRDefault="00220D06" w:rsidP="00FF7EBB">
            <w:pPr>
              <w:jc w:val="both"/>
              <w:rPr>
                <w:sz w:val="24"/>
                <w:szCs w:val="24"/>
              </w:rPr>
            </w:pPr>
          </w:p>
          <w:p w14:paraId="0214F434" w14:textId="77777777" w:rsidR="00220D06" w:rsidRPr="00270EEB" w:rsidRDefault="00220D06" w:rsidP="00FF7EBB">
            <w:pPr>
              <w:jc w:val="both"/>
              <w:rPr>
                <w:sz w:val="24"/>
                <w:szCs w:val="24"/>
              </w:rPr>
            </w:pPr>
          </w:p>
          <w:p w14:paraId="78E923B6" w14:textId="77777777" w:rsidR="00220D06" w:rsidRPr="00270EEB" w:rsidRDefault="00220D06" w:rsidP="00FF7EBB">
            <w:pPr>
              <w:jc w:val="both"/>
              <w:rPr>
                <w:sz w:val="24"/>
                <w:szCs w:val="24"/>
              </w:rPr>
            </w:pPr>
          </w:p>
          <w:p w14:paraId="230BFF7F" w14:textId="77777777" w:rsidR="00220D06" w:rsidRPr="00270EEB" w:rsidRDefault="00220D06" w:rsidP="00FF7EBB">
            <w:pPr>
              <w:jc w:val="both"/>
              <w:rPr>
                <w:sz w:val="24"/>
                <w:szCs w:val="24"/>
              </w:rPr>
            </w:pPr>
          </w:p>
          <w:p w14:paraId="1E5577CA" w14:textId="77777777" w:rsidR="00220D06" w:rsidRPr="00270EEB" w:rsidRDefault="00220D06" w:rsidP="00FF7EBB">
            <w:pPr>
              <w:jc w:val="both"/>
              <w:rPr>
                <w:sz w:val="24"/>
                <w:szCs w:val="24"/>
              </w:rPr>
            </w:pPr>
          </w:p>
          <w:p w14:paraId="4FE15341" w14:textId="77777777" w:rsidR="00220D06" w:rsidRPr="00270EEB" w:rsidRDefault="00220D06" w:rsidP="00FF7EBB">
            <w:pPr>
              <w:jc w:val="both"/>
              <w:rPr>
                <w:sz w:val="24"/>
                <w:szCs w:val="24"/>
              </w:rPr>
            </w:pPr>
          </w:p>
          <w:p w14:paraId="1243BA69" w14:textId="77777777" w:rsidR="00220D06" w:rsidRPr="00270EEB" w:rsidRDefault="00220D06" w:rsidP="00FF7EBB">
            <w:pPr>
              <w:jc w:val="both"/>
              <w:rPr>
                <w:sz w:val="24"/>
                <w:szCs w:val="24"/>
              </w:rPr>
            </w:pPr>
          </w:p>
          <w:p w14:paraId="4B5300CC" w14:textId="77777777" w:rsidR="00220D06" w:rsidRPr="00270EEB" w:rsidRDefault="00220D06" w:rsidP="00FF7EBB">
            <w:pPr>
              <w:jc w:val="both"/>
              <w:rPr>
                <w:sz w:val="24"/>
                <w:szCs w:val="24"/>
              </w:rPr>
            </w:pPr>
          </w:p>
        </w:tc>
        <w:tc>
          <w:tcPr>
            <w:tcW w:w="2249" w:type="dxa"/>
            <w:shd w:val="clear" w:color="auto" w:fill="auto"/>
          </w:tcPr>
          <w:p w14:paraId="397A6301" w14:textId="0186DE32" w:rsidR="00653088" w:rsidRPr="00653088" w:rsidRDefault="00653088" w:rsidP="00653088">
            <w:pPr>
              <w:rPr>
                <w:sz w:val="24"/>
                <w:szCs w:val="24"/>
              </w:rPr>
            </w:pPr>
            <w:r w:rsidRPr="00653088">
              <w:rPr>
                <w:sz w:val="24"/>
                <w:szCs w:val="24"/>
              </w:rPr>
              <w:t xml:space="preserve">I will be developing my communication skills on each call and incident that I attend. I will be communicating with the public on a regular basis, this in turn will improve my confidence. </w:t>
            </w:r>
          </w:p>
          <w:p w14:paraId="2734EDEA" w14:textId="77777777" w:rsidR="00653088" w:rsidRPr="00653088" w:rsidRDefault="00653088" w:rsidP="00653088">
            <w:pPr>
              <w:rPr>
                <w:sz w:val="24"/>
                <w:szCs w:val="24"/>
              </w:rPr>
            </w:pPr>
          </w:p>
          <w:p w14:paraId="3497E79A" w14:textId="77777777" w:rsidR="00653088" w:rsidRPr="00653088" w:rsidRDefault="00653088" w:rsidP="00653088">
            <w:pPr>
              <w:rPr>
                <w:sz w:val="24"/>
                <w:szCs w:val="24"/>
              </w:rPr>
            </w:pPr>
            <w:r w:rsidRPr="00653088">
              <w:rPr>
                <w:sz w:val="24"/>
                <w:szCs w:val="24"/>
              </w:rPr>
              <w:t xml:space="preserve">During my tutorship I will be encountering a variety of scenarios, each of which will require adjustment to my communication depending on the scenario, this will develop my confidence to adjust my communication skills and develop my confidence in communicating with others. </w:t>
            </w:r>
          </w:p>
          <w:p w14:paraId="429CBE43" w14:textId="77777777" w:rsidR="00653088" w:rsidRPr="00653088" w:rsidRDefault="00653088" w:rsidP="00653088">
            <w:pPr>
              <w:rPr>
                <w:sz w:val="24"/>
                <w:szCs w:val="24"/>
              </w:rPr>
            </w:pPr>
          </w:p>
          <w:p w14:paraId="123BD67A" w14:textId="77777777" w:rsidR="00653088" w:rsidRPr="00653088" w:rsidRDefault="00653088" w:rsidP="00653088">
            <w:pPr>
              <w:rPr>
                <w:sz w:val="24"/>
                <w:szCs w:val="24"/>
              </w:rPr>
            </w:pPr>
            <w:r w:rsidRPr="00653088">
              <w:rPr>
                <w:sz w:val="24"/>
                <w:szCs w:val="24"/>
              </w:rPr>
              <w:t xml:space="preserve">It can also be achieved by </w:t>
            </w:r>
            <w:r w:rsidRPr="00653088">
              <w:rPr>
                <w:sz w:val="24"/>
                <w:szCs w:val="24"/>
              </w:rPr>
              <w:lastRenderedPageBreak/>
              <w:t xml:space="preserve">taking the lead role when dealing with incidents, this will require first engagement with the victims and offenders. This will ensure that I am able to communicate effectively to ensure to gather as much information as possible and help develop a working strategy. </w:t>
            </w:r>
          </w:p>
          <w:p w14:paraId="4D73A3E5" w14:textId="1C9FBA66" w:rsidR="004D43E2" w:rsidRPr="00653088" w:rsidRDefault="004D43E2" w:rsidP="00FF7EBB">
            <w:pPr>
              <w:jc w:val="both"/>
              <w:rPr>
                <w:sz w:val="24"/>
                <w:szCs w:val="24"/>
              </w:rPr>
            </w:pPr>
          </w:p>
          <w:p w14:paraId="0329DCA7" w14:textId="77777777" w:rsidR="00695EDB" w:rsidRPr="00653088" w:rsidRDefault="00695EDB" w:rsidP="00FF7EBB">
            <w:pPr>
              <w:jc w:val="both"/>
              <w:rPr>
                <w:sz w:val="24"/>
                <w:szCs w:val="24"/>
              </w:rPr>
            </w:pPr>
          </w:p>
          <w:p w14:paraId="4A5263DB" w14:textId="51F37059" w:rsidR="00695EDB" w:rsidRPr="00270EEB" w:rsidRDefault="00695EDB" w:rsidP="00FF7EBB">
            <w:pPr>
              <w:jc w:val="both"/>
              <w:rPr>
                <w:sz w:val="24"/>
                <w:szCs w:val="24"/>
              </w:rPr>
            </w:pPr>
          </w:p>
        </w:tc>
        <w:tc>
          <w:tcPr>
            <w:tcW w:w="2230" w:type="dxa"/>
            <w:shd w:val="clear" w:color="auto" w:fill="auto"/>
          </w:tcPr>
          <w:p w14:paraId="3DB0A418" w14:textId="77777777" w:rsidR="00653088" w:rsidRPr="00653088" w:rsidRDefault="00653088" w:rsidP="00653088">
            <w:pPr>
              <w:rPr>
                <w:sz w:val="24"/>
                <w:szCs w:val="24"/>
              </w:rPr>
            </w:pPr>
            <w:r w:rsidRPr="00653088">
              <w:rPr>
                <w:sz w:val="24"/>
                <w:szCs w:val="24"/>
              </w:rPr>
              <w:lastRenderedPageBreak/>
              <w:t xml:space="preserve">Throughout my initial tutorship I will be asking my tutor for feedback and support on my handling of incidents and how well I communicated with the victim, offender and witnesses. This feedback will enable me to improve and be mindful during future incidents. </w:t>
            </w:r>
          </w:p>
          <w:p w14:paraId="3C93F7F3" w14:textId="77777777" w:rsidR="00653088" w:rsidRPr="00653088" w:rsidRDefault="00653088" w:rsidP="00653088">
            <w:pPr>
              <w:rPr>
                <w:sz w:val="24"/>
                <w:szCs w:val="24"/>
              </w:rPr>
            </w:pPr>
          </w:p>
          <w:p w14:paraId="139BE6D8" w14:textId="77777777" w:rsidR="00653088" w:rsidRPr="00653088" w:rsidRDefault="00653088" w:rsidP="00653088">
            <w:pPr>
              <w:rPr>
                <w:sz w:val="24"/>
                <w:szCs w:val="24"/>
              </w:rPr>
            </w:pPr>
            <w:r w:rsidRPr="00653088">
              <w:rPr>
                <w:sz w:val="24"/>
                <w:szCs w:val="24"/>
              </w:rPr>
              <w:t xml:space="preserve">I will also watch my Body Worn Footage which will show how I utilised my communication skills and the effect this had on the incident. This will help with self-development and reflection thus critiquing my strengths and weaknesses in terms of my </w:t>
            </w:r>
            <w:r w:rsidRPr="00653088">
              <w:rPr>
                <w:sz w:val="24"/>
                <w:szCs w:val="24"/>
              </w:rPr>
              <w:lastRenderedPageBreak/>
              <w:t xml:space="preserve">communication skills, I can then research or ask how I am able to improve my areas of weakness to develop my confidence in communicating with others. </w:t>
            </w:r>
          </w:p>
          <w:p w14:paraId="5EF39D78" w14:textId="77777777" w:rsidR="00653088" w:rsidRPr="00653088" w:rsidRDefault="00653088" w:rsidP="00653088">
            <w:pPr>
              <w:rPr>
                <w:sz w:val="24"/>
                <w:szCs w:val="24"/>
              </w:rPr>
            </w:pPr>
          </w:p>
          <w:p w14:paraId="42ECFCDB" w14:textId="77777777" w:rsidR="00653088" w:rsidRPr="00653088" w:rsidRDefault="00653088" w:rsidP="00653088">
            <w:pPr>
              <w:rPr>
                <w:sz w:val="24"/>
                <w:szCs w:val="24"/>
              </w:rPr>
            </w:pPr>
            <w:r w:rsidRPr="00653088">
              <w:rPr>
                <w:sz w:val="24"/>
                <w:szCs w:val="24"/>
              </w:rPr>
              <w:t xml:space="preserve">I am able to ask my colleagues for methods that they found beneficial when requiring to develop their confidence in relation to communication and feedback for areas that they think I need to improve on and how to improve. </w:t>
            </w:r>
          </w:p>
          <w:p w14:paraId="55CDA8EA" w14:textId="2E06CE46" w:rsidR="00220D06" w:rsidRPr="00270EEB" w:rsidRDefault="00220D06" w:rsidP="00653088">
            <w:pPr>
              <w:jc w:val="both"/>
              <w:rPr>
                <w:sz w:val="24"/>
                <w:szCs w:val="24"/>
              </w:rPr>
            </w:pPr>
          </w:p>
        </w:tc>
        <w:tc>
          <w:tcPr>
            <w:tcW w:w="2230" w:type="dxa"/>
            <w:shd w:val="clear" w:color="auto" w:fill="auto"/>
          </w:tcPr>
          <w:p w14:paraId="01AA2023" w14:textId="77777777" w:rsidR="00653088" w:rsidRPr="00653088" w:rsidRDefault="00653088" w:rsidP="00653088">
            <w:pPr>
              <w:rPr>
                <w:sz w:val="24"/>
                <w:szCs w:val="24"/>
              </w:rPr>
            </w:pPr>
            <w:r w:rsidRPr="00653088">
              <w:rPr>
                <w:sz w:val="24"/>
                <w:szCs w:val="24"/>
              </w:rPr>
              <w:lastRenderedPageBreak/>
              <w:t xml:space="preserve">I will aim to develop my communication skills and confidence in communicating during my tutorship period. I acknowledge that it will be an area that will require adjustment with each incident that I attend and the different people that I encounter. I believe that during my tutorship period that I will gain valuable experience and observe excellent communication skills, this will develop my confidence to communicate with others and the way I am required to interact and ask questions depending on the situation. </w:t>
            </w:r>
          </w:p>
          <w:p w14:paraId="514E3C5B" w14:textId="745419E8" w:rsidR="005B1805" w:rsidRDefault="005B1805" w:rsidP="62FE5CAF">
            <w:pPr>
              <w:jc w:val="both"/>
              <w:rPr>
                <w:sz w:val="24"/>
                <w:szCs w:val="24"/>
              </w:rPr>
            </w:pPr>
          </w:p>
          <w:p w14:paraId="5972D4D6" w14:textId="77777777" w:rsidR="00C37004" w:rsidRDefault="00C37004" w:rsidP="62FE5CAF">
            <w:pPr>
              <w:jc w:val="both"/>
              <w:rPr>
                <w:sz w:val="24"/>
                <w:szCs w:val="24"/>
              </w:rPr>
            </w:pPr>
          </w:p>
          <w:p w14:paraId="1E9ECD08" w14:textId="653F87EB" w:rsidR="62FE5CAF" w:rsidRDefault="00C916E9" w:rsidP="62FE5CAF">
            <w:pPr>
              <w:jc w:val="both"/>
              <w:rPr>
                <w:sz w:val="24"/>
                <w:szCs w:val="24"/>
              </w:rPr>
            </w:pPr>
            <w:r>
              <w:rPr>
                <w:sz w:val="24"/>
                <w:szCs w:val="24"/>
              </w:rPr>
              <w:t xml:space="preserve"> </w:t>
            </w:r>
          </w:p>
          <w:p w14:paraId="2F63CB54" w14:textId="77777777" w:rsidR="005B1805" w:rsidRDefault="005B1805" w:rsidP="62FE5CAF">
            <w:pPr>
              <w:jc w:val="both"/>
              <w:rPr>
                <w:sz w:val="24"/>
                <w:szCs w:val="24"/>
              </w:rPr>
            </w:pPr>
          </w:p>
          <w:p w14:paraId="25AAFC86" w14:textId="75F0BBDC" w:rsidR="005B1805" w:rsidRDefault="005B1805" w:rsidP="62FE5CAF">
            <w:pPr>
              <w:jc w:val="both"/>
              <w:rPr>
                <w:sz w:val="24"/>
                <w:szCs w:val="24"/>
              </w:rPr>
            </w:pPr>
          </w:p>
        </w:tc>
      </w:tr>
      <w:tr w:rsidR="00220D06" w:rsidRPr="00270EEB" w14:paraId="32973BBE" w14:textId="77777777" w:rsidTr="6E3AA50A">
        <w:tc>
          <w:tcPr>
            <w:tcW w:w="2318" w:type="dxa"/>
            <w:shd w:val="clear" w:color="auto" w:fill="auto"/>
          </w:tcPr>
          <w:p w14:paraId="27365973" w14:textId="77777777" w:rsidR="00220D06" w:rsidRPr="00270EEB" w:rsidRDefault="00220D06" w:rsidP="00FF7EBB">
            <w:pPr>
              <w:jc w:val="both"/>
              <w:rPr>
                <w:sz w:val="24"/>
                <w:szCs w:val="24"/>
              </w:rPr>
            </w:pPr>
          </w:p>
          <w:p w14:paraId="39F61F13" w14:textId="394B02E2" w:rsidR="00220D06" w:rsidRPr="00653088" w:rsidRDefault="00653088" w:rsidP="00653088">
            <w:pPr>
              <w:pStyle w:val="ListParagraph"/>
              <w:numPr>
                <w:ilvl w:val="0"/>
                <w:numId w:val="49"/>
              </w:numPr>
              <w:jc w:val="both"/>
              <w:rPr>
                <w:sz w:val="24"/>
                <w:szCs w:val="24"/>
              </w:rPr>
            </w:pPr>
            <w:r>
              <w:rPr>
                <w:sz w:val="24"/>
                <w:szCs w:val="24"/>
              </w:rPr>
              <w:t xml:space="preserve">Improve my interview techniques </w:t>
            </w:r>
          </w:p>
          <w:p w14:paraId="3212F272" w14:textId="77777777" w:rsidR="00220D06" w:rsidRPr="00270EEB" w:rsidRDefault="00220D06" w:rsidP="00FF7EBB">
            <w:pPr>
              <w:jc w:val="both"/>
              <w:rPr>
                <w:sz w:val="24"/>
                <w:szCs w:val="24"/>
              </w:rPr>
            </w:pPr>
          </w:p>
          <w:p w14:paraId="1BEBD163" w14:textId="77777777" w:rsidR="00220D06" w:rsidRPr="00270EEB" w:rsidRDefault="00220D06" w:rsidP="00FF7EBB">
            <w:pPr>
              <w:jc w:val="both"/>
              <w:rPr>
                <w:sz w:val="24"/>
                <w:szCs w:val="24"/>
              </w:rPr>
            </w:pPr>
          </w:p>
          <w:p w14:paraId="40CC91DD" w14:textId="77777777" w:rsidR="00220D06" w:rsidRPr="00270EEB" w:rsidRDefault="00220D06" w:rsidP="00FF7EBB">
            <w:pPr>
              <w:jc w:val="both"/>
              <w:rPr>
                <w:sz w:val="24"/>
                <w:szCs w:val="24"/>
              </w:rPr>
            </w:pPr>
          </w:p>
          <w:p w14:paraId="0304AF65" w14:textId="77777777" w:rsidR="00220D06" w:rsidRPr="00270EEB" w:rsidRDefault="00220D06" w:rsidP="00FF7EBB">
            <w:pPr>
              <w:jc w:val="both"/>
              <w:rPr>
                <w:sz w:val="24"/>
                <w:szCs w:val="24"/>
              </w:rPr>
            </w:pPr>
          </w:p>
          <w:p w14:paraId="65C95C94" w14:textId="77777777" w:rsidR="00220D06" w:rsidRPr="00270EEB" w:rsidRDefault="00220D06" w:rsidP="00FF7EBB">
            <w:pPr>
              <w:jc w:val="both"/>
              <w:rPr>
                <w:sz w:val="24"/>
                <w:szCs w:val="24"/>
              </w:rPr>
            </w:pPr>
          </w:p>
          <w:p w14:paraId="78F17E05" w14:textId="77777777" w:rsidR="00220D06" w:rsidRPr="00270EEB" w:rsidRDefault="00220D06" w:rsidP="00FF7EBB">
            <w:pPr>
              <w:jc w:val="both"/>
              <w:rPr>
                <w:sz w:val="24"/>
                <w:szCs w:val="24"/>
              </w:rPr>
            </w:pPr>
          </w:p>
          <w:p w14:paraId="637C7801" w14:textId="77777777" w:rsidR="00220D06" w:rsidRPr="00270EEB" w:rsidRDefault="00220D06" w:rsidP="00FF7EBB">
            <w:pPr>
              <w:jc w:val="both"/>
              <w:rPr>
                <w:sz w:val="24"/>
                <w:szCs w:val="24"/>
              </w:rPr>
            </w:pPr>
          </w:p>
          <w:p w14:paraId="3914B7AC" w14:textId="77777777" w:rsidR="00220D06" w:rsidRPr="00270EEB" w:rsidRDefault="00220D06" w:rsidP="00FF7EBB">
            <w:pPr>
              <w:jc w:val="both"/>
              <w:rPr>
                <w:sz w:val="24"/>
                <w:szCs w:val="24"/>
              </w:rPr>
            </w:pPr>
          </w:p>
          <w:p w14:paraId="6AD71E3E" w14:textId="77777777" w:rsidR="00220D06" w:rsidRPr="00270EEB" w:rsidRDefault="00220D06" w:rsidP="00FF7EBB">
            <w:pPr>
              <w:jc w:val="both"/>
              <w:rPr>
                <w:sz w:val="24"/>
                <w:szCs w:val="24"/>
              </w:rPr>
            </w:pPr>
          </w:p>
          <w:p w14:paraId="59B02BC7" w14:textId="77777777" w:rsidR="00220D06" w:rsidRPr="00270EEB" w:rsidRDefault="00220D06" w:rsidP="00FF7EBB">
            <w:pPr>
              <w:jc w:val="both"/>
              <w:rPr>
                <w:sz w:val="24"/>
                <w:szCs w:val="24"/>
              </w:rPr>
            </w:pPr>
          </w:p>
        </w:tc>
        <w:tc>
          <w:tcPr>
            <w:tcW w:w="2249" w:type="dxa"/>
            <w:shd w:val="clear" w:color="auto" w:fill="auto"/>
          </w:tcPr>
          <w:p w14:paraId="06DEDA19" w14:textId="77777777" w:rsidR="00653088" w:rsidRPr="00653088" w:rsidRDefault="004C766E" w:rsidP="00653088">
            <w:pPr>
              <w:rPr>
                <w:sz w:val="24"/>
                <w:szCs w:val="24"/>
              </w:rPr>
            </w:pPr>
            <w:r w:rsidRPr="00653088">
              <w:rPr>
                <w:sz w:val="24"/>
                <w:szCs w:val="24"/>
              </w:rPr>
              <w:t xml:space="preserve"> </w:t>
            </w:r>
            <w:r w:rsidR="00653088" w:rsidRPr="00653088">
              <w:rPr>
                <w:sz w:val="24"/>
                <w:szCs w:val="24"/>
              </w:rPr>
              <w:t xml:space="preserve">I will achieve this by practicing my interview techniques with my colleagues prior to conducting an interview. This will provide opportunity for feedback and support and give me a better understanding of interview structure and what the interview should consist of. </w:t>
            </w:r>
          </w:p>
          <w:p w14:paraId="2E61A71B" w14:textId="77777777" w:rsidR="00653088" w:rsidRPr="00653088" w:rsidRDefault="00653088" w:rsidP="00653088">
            <w:pPr>
              <w:rPr>
                <w:sz w:val="24"/>
                <w:szCs w:val="24"/>
              </w:rPr>
            </w:pPr>
          </w:p>
          <w:p w14:paraId="73548F39" w14:textId="77777777" w:rsidR="00653088" w:rsidRPr="00653088" w:rsidRDefault="00653088" w:rsidP="00653088">
            <w:pPr>
              <w:rPr>
                <w:sz w:val="24"/>
                <w:szCs w:val="24"/>
              </w:rPr>
            </w:pPr>
            <w:r w:rsidRPr="00653088">
              <w:rPr>
                <w:sz w:val="24"/>
                <w:szCs w:val="24"/>
              </w:rPr>
              <w:t xml:space="preserve">I am also able to achieve this through reading and revising the </w:t>
            </w:r>
            <w:r w:rsidRPr="00653088">
              <w:rPr>
                <w:sz w:val="24"/>
                <w:szCs w:val="24"/>
              </w:rPr>
              <w:lastRenderedPageBreak/>
              <w:t xml:space="preserve">PEACE model to gain further understanding and refresh my knowledge of the ‘Gold Model’ in order to revise how to conduct an interview effectively to gain best possible evidence and outcome. </w:t>
            </w:r>
          </w:p>
          <w:p w14:paraId="0E076470" w14:textId="77777777" w:rsidR="00653088" w:rsidRPr="00653088" w:rsidRDefault="00653088" w:rsidP="00653088">
            <w:pPr>
              <w:rPr>
                <w:sz w:val="24"/>
                <w:szCs w:val="24"/>
              </w:rPr>
            </w:pPr>
          </w:p>
          <w:p w14:paraId="4CA4D15D" w14:textId="77777777" w:rsidR="00653088" w:rsidRPr="00653088" w:rsidRDefault="00653088" w:rsidP="00653088">
            <w:pPr>
              <w:rPr>
                <w:sz w:val="24"/>
                <w:szCs w:val="24"/>
              </w:rPr>
            </w:pPr>
            <w:r w:rsidRPr="00653088">
              <w:rPr>
                <w:sz w:val="24"/>
                <w:szCs w:val="24"/>
              </w:rPr>
              <w:t xml:space="preserve">Through interviewing frequently, this will enable to be more confident with interviewing techniques and I will find a structure which better suits me when conducting my own interview. </w:t>
            </w:r>
          </w:p>
          <w:p w14:paraId="568C69DA" w14:textId="6A00AADC" w:rsidR="004C766E" w:rsidRPr="00653088" w:rsidRDefault="004C766E" w:rsidP="00FF7EBB">
            <w:pPr>
              <w:jc w:val="both"/>
              <w:rPr>
                <w:sz w:val="24"/>
                <w:szCs w:val="24"/>
              </w:rPr>
            </w:pPr>
          </w:p>
        </w:tc>
        <w:tc>
          <w:tcPr>
            <w:tcW w:w="2230" w:type="dxa"/>
            <w:shd w:val="clear" w:color="auto" w:fill="auto"/>
          </w:tcPr>
          <w:p w14:paraId="6BDE9C89" w14:textId="77777777" w:rsidR="00300865" w:rsidRPr="00300865" w:rsidRDefault="003308C3" w:rsidP="00300865">
            <w:pPr>
              <w:rPr>
                <w:sz w:val="24"/>
                <w:szCs w:val="24"/>
              </w:rPr>
            </w:pPr>
            <w:r>
              <w:rPr>
                <w:sz w:val="24"/>
                <w:szCs w:val="24"/>
              </w:rPr>
              <w:lastRenderedPageBreak/>
              <w:t xml:space="preserve"> </w:t>
            </w:r>
            <w:r w:rsidR="00300865" w:rsidRPr="00300865">
              <w:rPr>
                <w:sz w:val="24"/>
                <w:szCs w:val="24"/>
              </w:rPr>
              <w:t xml:space="preserve">I can be supported by reading my previous notes from my initial training period, for example my PEACE model notes from witness and suspect role play interview scenarios. </w:t>
            </w:r>
          </w:p>
          <w:p w14:paraId="56281F97" w14:textId="77777777" w:rsidR="00300865" w:rsidRPr="00300865" w:rsidRDefault="00300865" w:rsidP="00300865">
            <w:pPr>
              <w:rPr>
                <w:sz w:val="24"/>
                <w:szCs w:val="24"/>
              </w:rPr>
            </w:pPr>
          </w:p>
          <w:p w14:paraId="5C50CC61" w14:textId="77777777" w:rsidR="00300865" w:rsidRPr="00300865" w:rsidRDefault="00300865" w:rsidP="00300865">
            <w:pPr>
              <w:rPr>
                <w:sz w:val="24"/>
                <w:szCs w:val="24"/>
              </w:rPr>
            </w:pPr>
            <w:r w:rsidRPr="00300865">
              <w:rPr>
                <w:sz w:val="24"/>
                <w:szCs w:val="24"/>
              </w:rPr>
              <w:t xml:space="preserve">I am also able to contact the Hub for further support and guidance. The Hub would be able to provide a better insight on the expectations when conducting </w:t>
            </w:r>
            <w:r w:rsidRPr="00300865">
              <w:rPr>
                <w:sz w:val="24"/>
                <w:szCs w:val="24"/>
              </w:rPr>
              <w:lastRenderedPageBreak/>
              <w:t>an interview, as they conduct interviews regularly and are able to give me feedback on how I could improve for future interviews.</w:t>
            </w:r>
          </w:p>
          <w:p w14:paraId="63C5B3FF" w14:textId="22BD8DFD" w:rsidR="003308C3" w:rsidRPr="00270EEB" w:rsidRDefault="003308C3" w:rsidP="00FF7EBB">
            <w:pPr>
              <w:jc w:val="both"/>
              <w:rPr>
                <w:sz w:val="24"/>
                <w:szCs w:val="24"/>
              </w:rPr>
            </w:pPr>
          </w:p>
        </w:tc>
        <w:tc>
          <w:tcPr>
            <w:tcW w:w="2230" w:type="dxa"/>
            <w:shd w:val="clear" w:color="auto" w:fill="auto"/>
          </w:tcPr>
          <w:p w14:paraId="6B362CC5" w14:textId="3B3EE903" w:rsidR="00300865" w:rsidRPr="00300865" w:rsidRDefault="00B555BF" w:rsidP="00300865">
            <w:pPr>
              <w:jc w:val="both"/>
              <w:rPr>
                <w:sz w:val="36"/>
                <w:szCs w:val="36"/>
              </w:rPr>
            </w:pPr>
            <w:r>
              <w:rPr>
                <w:sz w:val="24"/>
                <w:szCs w:val="24"/>
              </w:rPr>
              <w:lastRenderedPageBreak/>
              <w:t xml:space="preserve"> </w:t>
            </w:r>
            <w:r w:rsidR="00300865" w:rsidRPr="00300865">
              <w:rPr>
                <w:sz w:val="24"/>
                <w:szCs w:val="24"/>
              </w:rPr>
              <w:t xml:space="preserve">I will begin to improve my interview techniques throughout my tutorship period as I begin to conduct interviews. I think that I will further improve my interviewing skills from my Hub attachment where I will be conducting interviews on a regular basis. This will familiarise myself with the processes and procedures which need to be met </w:t>
            </w:r>
            <w:r w:rsidR="00300865" w:rsidRPr="00300865">
              <w:rPr>
                <w:sz w:val="24"/>
                <w:szCs w:val="24"/>
              </w:rPr>
              <w:lastRenderedPageBreak/>
              <w:t xml:space="preserve">during the interview. </w:t>
            </w:r>
          </w:p>
          <w:p w14:paraId="6D458E65" w14:textId="77777777" w:rsidR="00B555BF" w:rsidRDefault="00B555BF" w:rsidP="62FE5CAF">
            <w:pPr>
              <w:jc w:val="both"/>
              <w:rPr>
                <w:sz w:val="24"/>
                <w:szCs w:val="24"/>
              </w:rPr>
            </w:pPr>
          </w:p>
          <w:p w14:paraId="5A4090B6" w14:textId="041063AF" w:rsidR="00B555BF" w:rsidRDefault="00B555BF" w:rsidP="62FE5CAF">
            <w:pPr>
              <w:jc w:val="both"/>
              <w:rPr>
                <w:sz w:val="24"/>
                <w:szCs w:val="24"/>
              </w:rPr>
            </w:pPr>
          </w:p>
        </w:tc>
      </w:tr>
    </w:tbl>
    <w:p w14:paraId="6EDBB665" w14:textId="77777777" w:rsidR="00092970" w:rsidRPr="00270EEB" w:rsidRDefault="00092970" w:rsidP="00FF7EBB">
      <w:pPr>
        <w:jc w:val="both"/>
        <w:rPr>
          <w:sz w:val="24"/>
          <w:szCs w:val="24"/>
        </w:rPr>
      </w:pPr>
    </w:p>
    <w:p w14:paraId="7DF140BE" w14:textId="2D0EA878" w:rsidR="00536FA9" w:rsidRDefault="00536FA9">
      <w:pPr>
        <w:overflowPunct/>
        <w:autoSpaceDE/>
        <w:autoSpaceDN/>
        <w:adjustRightInd/>
        <w:textAlignment w:val="auto"/>
        <w:rPr>
          <w:b/>
          <w:sz w:val="24"/>
          <w:szCs w:val="24"/>
        </w:rPr>
      </w:pPr>
      <w:r w:rsidRPr="62FE5CAF">
        <w:rPr>
          <w:b/>
          <w:bCs/>
          <w:sz w:val="24"/>
          <w:szCs w:val="24"/>
        </w:rPr>
        <w:br w:type="page"/>
      </w:r>
    </w:p>
    <w:p w14:paraId="2B4DA333" w14:textId="66A6120B" w:rsidR="004923DA" w:rsidRPr="00270EEB" w:rsidRDefault="64D01D80" w:rsidP="64D01D80">
      <w:pPr>
        <w:keepNext/>
        <w:spacing w:before="240" w:after="60"/>
        <w:jc w:val="both"/>
        <w:rPr>
          <w:b/>
          <w:bCs/>
          <w:sz w:val="24"/>
          <w:szCs w:val="24"/>
        </w:rPr>
      </w:pPr>
      <w:r w:rsidRPr="64D01D80">
        <w:rPr>
          <w:b/>
          <w:bCs/>
          <w:sz w:val="24"/>
          <w:szCs w:val="24"/>
        </w:rPr>
        <w:lastRenderedPageBreak/>
        <w:t xml:space="preserve"> Bibliography</w:t>
      </w:r>
    </w:p>
    <w:p w14:paraId="5C7A9DD6" w14:textId="3359B704" w:rsidR="00390074" w:rsidRDefault="000F7ECD" w:rsidP="00C44446">
      <w:pPr>
        <w:keepNext/>
        <w:spacing w:before="240" w:after="60"/>
        <w:jc w:val="both"/>
        <w:rPr>
          <w:sz w:val="24"/>
          <w:szCs w:val="24"/>
        </w:rPr>
      </w:pPr>
      <w:r w:rsidRPr="00270EEB">
        <w:rPr>
          <w:sz w:val="24"/>
          <w:szCs w:val="24"/>
        </w:rPr>
        <w:t xml:space="preserve">The bibliography should only include sources referenced within the </w:t>
      </w:r>
      <w:r w:rsidR="00F139CF">
        <w:rPr>
          <w:sz w:val="24"/>
          <w:szCs w:val="24"/>
        </w:rPr>
        <w:t>workbook</w:t>
      </w:r>
      <w:r w:rsidRPr="00270EEB">
        <w:rPr>
          <w:sz w:val="24"/>
          <w:szCs w:val="24"/>
        </w:rPr>
        <w:t xml:space="preserve"> using the Harvard referencing system. </w:t>
      </w:r>
      <w:r w:rsidR="004923DA" w:rsidRPr="00270EEB">
        <w:rPr>
          <w:sz w:val="24"/>
          <w:szCs w:val="24"/>
        </w:rPr>
        <w:t>Information about referencing in written assignments and how to avoid plagiarism can be found on Moodle</w:t>
      </w:r>
      <w:r w:rsidR="00C27C95" w:rsidRPr="00270EEB">
        <w:rPr>
          <w:sz w:val="24"/>
          <w:szCs w:val="24"/>
        </w:rPr>
        <w:t>.</w:t>
      </w:r>
      <w:r w:rsidR="00147DE3" w:rsidRPr="00270EEB">
        <w:rPr>
          <w:sz w:val="24"/>
          <w:szCs w:val="24"/>
        </w:rPr>
        <w:t xml:space="preserve"> It is important that you are aware of the importance of ensuring that the work submitted is your original work.</w:t>
      </w:r>
    </w:p>
    <w:sdt>
      <w:sdtPr>
        <w:rPr>
          <w:b w:val="0"/>
          <w:kern w:val="0"/>
          <w:sz w:val="20"/>
        </w:rPr>
        <w:id w:val="119119281"/>
        <w:docPartObj>
          <w:docPartGallery w:val="Bibliographies"/>
          <w:docPartUnique/>
        </w:docPartObj>
      </w:sdtPr>
      <w:sdtEndPr/>
      <w:sdtContent>
        <w:p w14:paraId="5160E7E3" w14:textId="26F224BA" w:rsidR="004D43E2" w:rsidRPr="00922AC3" w:rsidRDefault="004D43E2">
          <w:pPr>
            <w:pStyle w:val="Heading1"/>
            <w:rPr>
              <w:sz w:val="24"/>
              <w:szCs w:val="24"/>
            </w:rPr>
          </w:pPr>
          <w:r w:rsidRPr="00922AC3">
            <w:rPr>
              <w:sz w:val="24"/>
              <w:szCs w:val="24"/>
            </w:rPr>
            <w:t>Bibliography</w:t>
          </w:r>
        </w:p>
        <w:sdt>
          <w:sdtPr>
            <w:rPr>
              <w:rFonts w:ascii="Arial" w:eastAsia="Times New Roman" w:hAnsi="Arial" w:cs="Arial"/>
              <w:color w:val="000000"/>
              <w:sz w:val="24"/>
              <w:szCs w:val="24"/>
              <w:lang w:eastAsia="en-GB"/>
            </w:rPr>
            <w:id w:val="111145805"/>
            <w:bibliography/>
          </w:sdtPr>
          <w:sdtEndPr/>
          <w:sdtContent>
            <w:p w14:paraId="260F5057" w14:textId="77777777" w:rsidR="00922AC3" w:rsidRPr="00922AC3" w:rsidRDefault="004D43E2" w:rsidP="00922AC3">
              <w:pPr>
                <w:pStyle w:val="Bibliography"/>
                <w:rPr>
                  <w:noProof/>
                  <w:sz w:val="24"/>
                  <w:szCs w:val="24"/>
                </w:rPr>
              </w:pPr>
              <w:r w:rsidRPr="00922AC3">
                <w:rPr>
                  <w:sz w:val="24"/>
                  <w:szCs w:val="24"/>
                </w:rPr>
                <w:fldChar w:fldCharType="begin"/>
              </w:r>
              <w:r w:rsidRPr="00922AC3">
                <w:rPr>
                  <w:sz w:val="24"/>
                  <w:szCs w:val="24"/>
                </w:rPr>
                <w:instrText xml:space="preserve"> BIBLIOGRAPHY </w:instrText>
              </w:r>
              <w:r w:rsidRPr="00922AC3">
                <w:rPr>
                  <w:sz w:val="24"/>
                  <w:szCs w:val="24"/>
                </w:rPr>
                <w:fldChar w:fldCharType="separate"/>
              </w:r>
              <w:r w:rsidR="00922AC3" w:rsidRPr="00922AC3">
                <w:rPr>
                  <w:noProof/>
                  <w:sz w:val="24"/>
                  <w:szCs w:val="24"/>
                </w:rPr>
                <w:t xml:space="preserve">Admin, 2015. </w:t>
              </w:r>
              <w:r w:rsidR="00922AC3" w:rsidRPr="00922AC3">
                <w:rPr>
                  <w:i/>
                  <w:iCs/>
                  <w:noProof/>
                  <w:sz w:val="24"/>
                  <w:szCs w:val="24"/>
                </w:rPr>
                <w:t xml:space="preserve">Difference between Emotional and Rational. </w:t>
              </w:r>
              <w:r w:rsidR="00922AC3" w:rsidRPr="00922AC3">
                <w:rPr>
                  <w:noProof/>
                  <w:sz w:val="24"/>
                  <w:szCs w:val="24"/>
                </w:rPr>
                <w:t xml:space="preserve">[Online] </w:t>
              </w:r>
              <w:r w:rsidR="00922AC3" w:rsidRPr="00922AC3">
                <w:rPr>
                  <w:noProof/>
                  <w:sz w:val="24"/>
                  <w:szCs w:val="24"/>
                </w:rPr>
                <w:br/>
                <w:t xml:space="preserve">Available at: </w:t>
              </w:r>
              <w:r w:rsidR="00922AC3" w:rsidRPr="00922AC3">
                <w:rPr>
                  <w:noProof/>
                  <w:sz w:val="24"/>
                  <w:szCs w:val="24"/>
                  <w:u w:val="single"/>
                </w:rPr>
                <w:t>https://pediaa.com/difference-between-emotional-and-rational/#:~:text=Emotional%20vs%20Rational%201%20Thought%20Process%3A%202%20Being,facts%20of%20reason.%203%20Being%20emotional%20involves%20emotions.</w:t>
              </w:r>
              <w:r w:rsidR="00922AC3" w:rsidRPr="00922AC3">
                <w:rPr>
                  <w:noProof/>
                  <w:sz w:val="24"/>
                  <w:szCs w:val="24"/>
                </w:rPr>
                <w:br/>
                <w:t>[Accessed 15 October 2021].</w:t>
              </w:r>
            </w:p>
            <w:p w14:paraId="3489D2B4" w14:textId="77777777" w:rsidR="00922AC3" w:rsidRPr="00922AC3" w:rsidRDefault="00922AC3" w:rsidP="00922AC3">
              <w:pPr>
                <w:pStyle w:val="Bibliography"/>
                <w:rPr>
                  <w:noProof/>
                  <w:sz w:val="24"/>
                  <w:szCs w:val="24"/>
                </w:rPr>
              </w:pPr>
              <w:r w:rsidRPr="00922AC3">
                <w:rPr>
                  <w:noProof/>
                  <w:sz w:val="24"/>
                  <w:szCs w:val="24"/>
                </w:rPr>
                <w:t xml:space="preserve">Browne, J., 2012. </w:t>
              </w:r>
              <w:r w:rsidRPr="00922AC3">
                <w:rPr>
                  <w:i/>
                  <w:iCs/>
                  <w:noProof/>
                  <w:sz w:val="24"/>
                  <w:szCs w:val="24"/>
                </w:rPr>
                <w:t xml:space="preserve">New definition of Domestic Abuse.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https://www.gov.uk/government/news/new-definition-of-domestic-violence</w:t>
              </w:r>
              <w:r w:rsidRPr="00922AC3">
                <w:rPr>
                  <w:noProof/>
                  <w:sz w:val="24"/>
                  <w:szCs w:val="24"/>
                </w:rPr>
                <w:br/>
                <w:t>[Accessed 25 October 2021].</w:t>
              </w:r>
            </w:p>
            <w:p w14:paraId="2665069A" w14:textId="77777777" w:rsidR="00922AC3" w:rsidRPr="00922AC3" w:rsidRDefault="00922AC3" w:rsidP="00922AC3">
              <w:pPr>
                <w:pStyle w:val="Bibliography"/>
                <w:rPr>
                  <w:noProof/>
                  <w:sz w:val="24"/>
                  <w:szCs w:val="24"/>
                </w:rPr>
              </w:pPr>
              <w:r w:rsidRPr="00922AC3">
                <w:rPr>
                  <w:noProof/>
                  <w:sz w:val="24"/>
                  <w:szCs w:val="24"/>
                </w:rPr>
                <w:t xml:space="preserve">College of Policing , 2021. </w:t>
              </w:r>
              <w:r w:rsidRPr="00922AC3">
                <w:rPr>
                  <w:i/>
                  <w:iCs/>
                  <w:noProof/>
                  <w:sz w:val="24"/>
                  <w:szCs w:val="24"/>
                </w:rPr>
                <w:t xml:space="preserve">Code of Ethics.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https://www.college.police.uk/ethics/code-of-ethics</w:t>
              </w:r>
              <w:r w:rsidRPr="00922AC3">
                <w:rPr>
                  <w:noProof/>
                  <w:sz w:val="24"/>
                  <w:szCs w:val="24"/>
                </w:rPr>
                <w:br/>
                <w:t>[Accessed 27 November 2021].</w:t>
              </w:r>
            </w:p>
            <w:p w14:paraId="0CBB192A" w14:textId="77777777" w:rsidR="00922AC3" w:rsidRPr="00922AC3" w:rsidRDefault="00922AC3" w:rsidP="00922AC3">
              <w:pPr>
                <w:pStyle w:val="Bibliography"/>
                <w:rPr>
                  <w:noProof/>
                  <w:sz w:val="24"/>
                  <w:szCs w:val="24"/>
                </w:rPr>
              </w:pPr>
              <w:r w:rsidRPr="00922AC3">
                <w:rPr>
                  <w:noProof/>
                  <w:sz w:val="24"/>
                  <w:szCs w:val="24"/>
                </w:rPr>
                <w:t xml:space="preserve">College Of Policing, 2014. </w:t>
              </w:r>
              <w:r w:rsidRPr="00922AC3">
                <w:rPr>
                  <w:i/>
                  <w:iCs/>
                  <w:noProof/>
                  <w:sz w:val="24"/>
                  <w:szCs w:val="24"/>
                </w:rPr>
                <w:t xml:space="preserve">National Decision Model.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https://www.app.college.police.uk/app-content/national-decision-model/the-national-decision-model/#:~:text=The%20National%20Decision%20Model%20%28%20NDM%29%20is%20suitable,what%20they%20did%20during%20an%20incident%20and%20why.</w:t>
              </w:r>
              <w:r w:rsidRPr="00922AC3">
                <w:rPr>
                  <w:noProof/>
                  <w:sz w:val="24"/>
                  <w:szCs w:val="24"/>
                </w:rPr>
                <w:br/>
                <w:t>[Accessed 26 October 2021].</w:t>
              </w:r>
            </w:p>
            <w:p w14:paraId="00C12439" w14:textId="77777777" w:rsidR="00922AC3" w:rsidRPr="00922AC3" w:rsidRDefault="00922AC3" w:rsidP="00922AC3">
              <w:pPr>
                <w:pStyle w:val="Bibliography"/>
                <w:rPr>
                  <w:noProof/>
                  <w:sz w:val="24"/>
                  <w:szCs w:val="24"/>
                </w:rPr>
              </w:pPr>
              <w:r w:rsidRPr="00922AC3">
                <w:rPr>
                  <w:noProof/>
                  <w:sz w:val="24"/>
                  <w:szCs w:val="24"/>
                </w:rPr>
                <w:t xml:space="preserve">College Of Policing, 2018. </w:t>
              </w:r>
              <w:r w:rsidRPr="00922AC3">
                <w:rPr>
                  <w:i/>
                  <w:iCs/>
                  <w:noProof/>
                  <w:sz w:val="24"/>
                  <w:szCs w:val="24"/>
                </w:rPr>
                <w:t xml:space="preserve">Partnership working and multi-agency responses/mechanisms.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https://www.app.college.police.uk/app-content/major-investigation-and-public-protection/domestic-abuse/partnership-working-and-multi-agency-responses/</w:t>
              </w:r>
              <w:r w:rsidRPr="00922AC3">
                <w:rPr>
                  <w:noProof/>
                  <w:sz w:val="24"/>
                  <w:szCs w:val="24"/>
                </w:rPr>
                <w:br/>
                <w:t>[Accessed 25 October 2021].</w:t>
              </w:r>
            </w:p>
            <w:p w14:paraId="0C974885" w14:textId="77777777" w:rsidR="00922AC3" w:rsidRPr="00922AC3" w:rsidRDefault="00922AC3" w:rsidP="00922AC3">
              <w:pPr>
                <w:pStyle w:val="Bibliography"/>
                <w:rPr>
                  <w:noProof/>
                  <w:sz w:val="24"/>
                  <w:szCs w:val="24"/>
                </w:rPr>
              </w:pPr>
              <w:r w:rsidRPr="00922AC3">
                <w:rPr>
                  <w:noProof/>
                  <w:sz w:val="24"/>
                  <w:szCs w:val="24"/>
                </w:rPr>
                <w:t xml:space="preserve">Crown Prosecution Service, 2017. </w:t>
              </w:r>
              <w:r w:rsidRPr="00922AC3">
                <w:rPr>
                  <w:i/>
                  <w:iCs/>
                  <w:noProof/>
                  <w:sz w:val="24"/>
                  <w:szCs w:val="24"/>
                </w:rPr>
                <w:t xml:space="preserve">Domestic abuse.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https://www.cps.gov.uk/crime-info/domestic-abuse</w:t>
              </w:r>
              <w:r w:rsidRPr="00922AC3">
                <w:rPr>
                  <w:noProof/>
                  <w:sz w:val="24"/>
                  <w:szCs w:val="24"/>
                </w:rPr>
                <w:br/>
                <w:t>[Accessed 25 October 2021].</w:t>
              </w:r>
            </w:p>
            <w:p w14:paraId="22C5D76F" w14:textId="77777777" w:rsidR="00922AC3" w:rsidRPr="00922AC3" w:rsidRDefault="00922AC3" w:rsidP="00922AC3">
              <w:pPr>
                <w:pStyle w:val="Bibliography"/>
                <w:rPr>
                  <w:noProof/>
                  <w:sz w:val="24"/>
                  <w:szCs w:val="24"/>
                </w:rPr>
              </w:pPr>
              <w:r w:rsidRPr="00922AC3">
                <w:rPr>
                  <w:noProof/>
                  <w:sz w:val="24"/>
                  <w:szCs w:val="24"/>
                </w:rPr>
                <w:t xml:space="preserve">Cuncic, A., 2020. </w:t>
              </w:r>
              <w:r w:rsidRPr="00922AC3">
                <w:rPr>
                  <w:i/>
                  <w:iCs/>
                  <w:noProof/>
                  <w:sz w:val="24"/>
                  <w:szCs w:val="24"/>
                </w:rPr>
                <w:t xml:space="preserve">How to Practice Active Listening.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https://www.verywellmind.com/what-is-active-listening-3024343</w:t>
              </w:r>
              <w:r w:rsidRPr="00922AC3">
                <w:rPr>
                  <w:noProof/>
                  <w:sz w:val="24"/>
                  <w:szCs w:val="24"/>
                </w:rPr>
                <w:br/>
                <w:t>[Accessed 7 October 2021].</w:t>
              </w:r>
            </w:p>
            <w:p w14:paraId="1AE67662" w14:textId="77777777" w:rsidR="00922AC3" w:rsidRPr="00922AC3" w:rsidRDefault="00922AC3" w:rsidP="00922AC3">
              <w:pPr>
                <w:pStyle w:val="Bibliography"/>
                <w:rPr>
                  <w:noProof/>
                  <w:sz w:val="24"/>
                  <w:szCs w:val="24"/>
                </w:rPr>
              </w:pPr>
              <w:r w:rsidRPr="00922AC3">
                <w:rPr>
                  <w:noProof/>
                  <w:sz w:val="24"/>
                  <w:szCs w:val="24"/>
                </w:rPr>
                <w:t xml:space="preserve">excellence, S. C. i. f., 2020. </w:t>
              </w:r>
              <w:r w:rsidRPr="00922AC3">
                <w:rPr>
                  <w:i/>
                  <w:iCs/>
                  <w:noProof/>
                  <w:sz w:val="24"/>
                  <w:szCs w:val="24"/>
                </w:rPr>
                <w:t xml:space="preserve">What is safeguarding?.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https://www.scie.org.uk/safeguarding/adults/introduction/what-is</w:t>
              </w:r>
              <w:r w:rsidRPr="00922AC3">
                <w:rPr>
                  <w:noProof/>
                  <w:sz w:val="24"/>
                  <w:szCs w:val="24"/>
                </w:rPr>
                <w:br/>
                <w:t>[Accessed 24 October 2021].</w:t>
              </w:r>
            </w:p>
            <w:p w14:paraId="16586083" w14:textId="77777777" w:rsidR="00922AC3" w:rsidRPr="00922AC3" w:rsidRDefault="00922AC3" w:rsidP="00922AC3">
              <w:pPr>
                <w:pStyle w:val="Bibliography"/>
                <w:rPr>
                  <w:noProof/>
                  <w:sz w:val="24"/>
                  <w:szCs w:val="24"/>
                </w:rPr>
              </w:pPr>
              <w:r w:rsidRPr="00922AC3">
                <w:rPr>
                  <w:noProof/>
                  <w:sz w:val="24"/>
                  <w:szCs w:val="24"/>
                </w:rPr>
                <w:lastRenderedPageBreak/>
                <w:t xml:space="preserve">Field, J., 2015. </w:t>
              </w:r>
              <w:r w:rsidRPr="00922AC3">
                <w:rPr>
                  <w:i/>
                  <w:iCs/>
                  <w:noProof/>
                  <w:sz w:val="24"/>
                  <w:szCs w:val="24"/>
                </w:rPr>
                <w:t xml:space="preserve">Active Listening - 7 benefits of Listening Actively.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https://www.journeytreehealing.com/post/2021/04/06/active-listening</w:t>
              </w:r>
              <w:r w:rsidRPr="00922AC3">
                <w:rPr>
                  <w:noProof/>
                  <w:sz w:val="24"/>
                  <w:szCs w:val="24"/>
                </w:rPr>
                <w:br/>
                <w:t>[Accessed 7 October 2021].</w:t>
              </w:r>
            </w:p>
            <w:p w14:paraId="577B47AF" w14:textId="77777777" w:rsidR="00922AC3" w:rsidRPr="00922AC3" w:rsidRDefault="00922AC3" w:rsidP="00922AC3">
              <w:pPr>
                <w:pStyle w:val="Bibliography"/>
                <w:rPr>
                  <w:noProof/>
                  <w:sz w:val="24"/>
                  <w:szCs w:val="24"/>
                </w:rPr>
              </w:pPr>
              <w:r w:rsidRPr="00922AC3">
                <w:rPr>
                  <w:noProof/>
                  <w:sz w:val="24"/>
                  <w:szCs w:val="24"/>
                </w:rPr>
                <w:t xml:space="preserve">Garvey, J., 2019. </w:t>
              </w:r>
              <w:r w:rsidRPr="00922AC3">
                <w:rPr>
                  <w:i/>
                  <w:iCs/>
                  <w:noProof/>
                  <w:sz w:val="24"/>
                  <w:szCs w:val="24"/>
                </w:rPr>
                <w:t xml:space="preserve">10 examples of Unconscious Bias.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https://www.peoplegoal.com/blog/10-examples-of-unconscious-bias</w:t>
              </w:r>
              <w:r w:rsidRPr="00922AC3">
                <w:rPr>
                  <w:noProof/>
                  <w:sz w:val="24"/>
                  <w:szCs w:val="24"/>
                </w:rPr>
                <w:br/>
                <w:t>[Accessed 29 October 2021].</w:t>
              </w:r>
            </w:p>
            <w:p w14:paraId="2F79EEB6" w14:textId="77777777" w:rsidR="00922AC3" w:rsidRPr="00922AC3" w:rsidRDefault="00922AC3" w:rsidP="00922AC3">
              <w:pPr>
                <w:pStyle w:val="Bibliography"/>
                <w:rPr>
                  <w:noProof/>
                  <w:sz w:val="24"/>
                  <w:szCs w:val="24"/>
                </w:rPr>
              </w:pPr>
              <w:r w:rsidRPr="00922AC3">
                <w:rPr>
                  <w:noProof/>
                  <w:sz w:val="24"/>
                  <w:szCs w:val="24"/>
                </w:rPr>
                <w:t xml:space="preserve">Ghazinour, M. &amp; Rostami, A., 2021. </w:t>
              </w:r>
              <w:r w:rsidRPr="00922AC3">
                <w:rPr>
                  <w:i/>
                  <w:iCs/>
                  <w:noProof/>
                  <w:sz w:val="24"/>
                  <w:szCs w:val="24"/>
                </w:rPr>
                <w:t xml:space="preserve">Social Ecology of Police Resilience.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https://oxford.universitypressscholarship.com/view/10.1093/oso/9780190095888.001.0001/oso-9780190095888-chapter-11</w:t>
              </w:r>
              <w:r w:rsidRPr="00922AC3">
                <w:rPr>
                  <w:noProof/>
                  <w:sz w:val="24"/>
                  <w:szCs w:val="24"/>
                </w:rPr>
                <w:br/>
                <w:t>[Accessed 26 October 2021].</w:t>
              </w:r>
            </w:p>
            <w:p w14:paraId="73C78E16" w14:textId="77777777" w:rsidR="00922AC3" w:rsidRPr="00922AC3" w:rsidRDefault="00922AC3" w:rsidP="00922AC3">
              <w:pPr>
                <w:pStyle w:val="Bibliography"/>
                <w:rPr>
                  <w:noProof/>
                  <w:sz w:val="24"/>
                  <w:szCs w:val="24"/>
                </w:rPr>
              </w:pPr>
              <w:r w:rsidRPr="00922AC3">
                <w:rPr>
                  <w:noProof/>
                  <w:sz w:val="24"/>
                  <w:szCs w:val="24"/>
                </w:rPr>
                <w:t xml:space="preserve">Hamlett, C., 2019. </w:t>
              </w:r>
              <w:r w:rsidRPr="00922AC3">
                <w:rPr>
                  <w:i/>
                  <w:iCs/>
                  <w:noProof/>
                  <w:sz w:val="24"/>
                  <w:szCs w:val="24"/>
                </w:rPr>
                <w:t xml:space="preserve">How stress affects your work performance.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https://smallbusiness.chron.com/stress-affects-work-performance-18040.html</w:t>
              </w:r>
              <w:r w:rsidRPr="00922AC3">
                <w:rPr>
                  <w:noProof/>
                  <w:sz w:val="24"/>
                  <w:szCs w:val="24"/>
                </w:rPr>
                <w:br/>
                <w:t>[Accessed 21 September 2021].</w:t>
              </w:r>
            </w:p>
            <w:p w14:paraId="49A2D741" w14:textId="77777777" w:rsidR="00922AC3" w:rsidRPr="00922AC3" w:rsidRDefault="00922AC3" w:rsidP="00922AC3">
              <w:pPr>
                <w:pStyle w:val="Bibliography"/>
                <w:rPr>
                  <w:noProof/>
                  <w:sz w:val="24"/>
                  <w:szCs w:val="24"/>
                </w:rPr>
              </w:pPr>
              <w:r w:rsidRPr="00922AC3">
                <w:rPr>
                  <w:noProof/>
                  <w:sz w:val="24"/>
                  <w:szCs w:val="24"/>
                </w:rPr>
                <w:t xml:space="preserve">Hayes, A., 2021. </w:t>
              </w:r>
              <w:r w:rsidRPr="00922AC3">
                <w:rPr>
                  <w:i/>
                  <w:iCs/>
                  <w:noProof/>
                  <w:sz w:val="24"/>
                  <w:szCs w:val="24"/>
                </w:rPr>
                <w:t xml:space="preserve">Code of Ethics.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https://www.investopedia.com/terms/c/code-of-ethics.asp</w:t>
              </w:r>
              <w:r w:rsidRPr="00922AC3">
                <w:rPr>
                  <w:noProof/>
                  <w:sz w:val="24"/>
                  <w:szCs w:val="24"/>
                </w:rPr>
                <w:br/>
                <w:t>[Accessed 26 October 2021].</w:t>
              </w:r>
            </w:p>
            <w:p w14:paraId="0728BCCC" w14:textId="77777777" w:rsidR="00922AC3" w:rsidRPr="00922AC3" w:rsidRDefault="00922AC3" w:rsidP="00922AC3">
              <w:pPr>
                <w:pStyle w:val="Bibliography"/>
                <w:rPr>
                  <w:noProof/>
                  <w:sz w:val="24"/>
                  <w:szCs w:val="24"/>
                </w:rPr>
              </w:pPr>
              <w:r w:rsidRPr="00922AC3">
                <w:rPr>
                  <w:noProof/>
                  <w:sz w:val="24"/>
                  <w:szCs w:val="24"/>
                </w:rPr>
                <w:t xml:space="preserve">Kendra, C., 2021. </w:t>
              </w:r>
              <w:r w:rsidRPr="00922AC3">
                <w:rPr>
                  <w:i/>
                  <w:iCs/>
                  <w:noProof/>
                  <w:sz w:val="24"/>
                  <w:szCs w:val="24"/>
                </w:rPr>
                <w:t xml:space="preserve">What is Resilience?.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https://www.verywellmind.com/what-is-resilience-2795059</w:t>
              </w:r>
              <w:r w:rsidRPr="00922AC3">
                <w:rPr>
                  <w:noProof/>
                  <w:sz w:val="24"/>
                  <w:szCs w:val="24"/>
                </w:rPr>
                <w:br/>
                <w:t>[Accessed 21 September 2021].</w:t>
              </w:r>
            </w:p>
            <w:p w14:paraId="40DF8BF7" w14:textId="77777777" w:rsidR="00922AC3" w:rsidRPr="00922AC3" w:rsidRDefault="00922AC3" w:rsidP="00922AC3">
              <w:pPr>
                <w:pStyle w:val="Bibliography"/>
                <w:rPr>
                  <w:noProof/>
                  <w:sz w:val="24"/>
                  <w:szCs w:val="24"/>
                </w:rPr>
              </w:pPr>
              <w:r w:rsidRPr="00922AC3">
                <w:rPr>
                  <w:noProof/>
                  <w:sz w:val="24"/>
                  <w:szCs w:val="24"/>
                </w:rPr>
                <w:t xml:space="preserve">Labs, S., 2021. </w:t>
              </w:r>
              <w:r w:rsidRPr="00922AC3">
                <w:rPr>
                  <w:i/>
                  <w:iCs/>
                  <w:noProof/>
                  <w:sz w:val="24"/>
                  <w:szCs w:val="24"/>
                </w:rPr>
                <w:t xml:space="preserve">How sleep reduces stress.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https://www.sleepscore.com/blog/how-rest-your-way-less-stress/#:~:text=Sleep%20is%20a%20powerful%20stress,you%27re%20well%2Drested.</w:t>
              </w:r>
              <w:r w:rsidRPr="00922AC3">
                <w:rPr>
                  <w:noProof/>
                  <w:sz w:val="24"/>
                  <w:szCs w:val="24"/>
                </w:rPr>
                <w:br/>
                <w:t>[Accessed 21 September 2021].</w:t>
              </w:r>
            </w:p>
            <w:p w14:paraId="5B0962DD" w14:textId="77777777" w:rsidR="00922AC3" w:rsidRPr="00922AC3" w:rsidRDefault="00922AC3" w:rsidP="00922AC3">
              <w:pPr>
                <w:pStyle w:val="Bibliography"/>
                <w:rPr>
                  <w:noProof/>
                  <w:sz w:val="24"/>
                  <w:szCs w:val="24"/>
                </w:rPr>
              </w:pPr>
              <w:r w:rsidRPr="00922AC3">
                <w:rPr>
                  <w:noProof/>
                  <w:sz w:val="24"/>
                  <w:szCs w:val="24"/>
                </w:rPr>
                <w:t xml:space="preserve">Martinelli, K., 2018. </w:t>
              </w:r>
              <w:r w:rsidRPr="00922AC3">
                <w:rPr>
                  <w:i/>
                  <w:iCs/>
                  <w:noProof/>
                  <w:sz w:val="24"/>
                  <w:szCs w:val="24"/>
                </w:rPr>
                <w:t xml:space="preserve">What is Safeguarding Training &amp; Why is it important?.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https://www.highspeedtraining.co.uk/hub/what-is-safeguarding/#:~:text=Empower%20them%20by%20encouraging%20them%20to%20make%20their,feelings%20and%20beliefs%20into%20account.%20Need%20Safeguarding%20Training%3F</w:t>
              </w:r>
              <w:r w:rsidRPr="00922AC3">
                <w:rPr>
                  <w:noProof/>
                  <w:sz w:val="24"/>
                  <w:szCs w:val="24"/>
                </w:rPr>
                <w:br/>
                <w:t>[Accessed 24 October 2021].</w:t>
              </w:r>
            </w:p>
            <w:p w14:paraId="122293DA" w14:textId="77777777" w:rsidR="00922AC3" w:rsidRPr="00922AC3" w:rsidRDefault="00922AC3" w:rsidP="00922AC3">
              <w:pPr>
                <w:pStyle w:val="Bibliography"/>
                <w:rPr>
                  <w:noProof/>
                  <w:sz w:val="24"/>
                  <w:szCs w:val="24"/>
                </w:rPr>
              </w:pPr>
              <w:r w:rsidRPr="00922AC3">
                <w:rPr>
                  <w:noProof/>
                  <w:sz w:val="24"/>
                  <w:szCs w:val="24"/>
                </w:rPr>
                <w:t xml:space="preserve">MedlinePus, 2020. </w:t>
              </w:r>
              <w:r w:rsidRPr="00922AC3">
                <w:rPr>
                  <w:i/>
                  <w:iCs/>
                  <w:noProof/>
                  <w:sz w:val="24"/>
                  <w:szCs w:val="24"/>
                </w:rPr>
                <w:t xml:space="preserve">Stress and your health.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https://medlineplus.gov/ency/article/003211.htm</w:t>
              </w:r>
              <w:r w:rsidRPr="00922AC3">
                <w:rPr>
                  <w:noProof/>
                  <w:sz w:val="24"/>
                  <w:szCs w:val="24"/>
                </w:rPr>
                <w:br/>
                <w:t>[Accessed 21 September 2021].</w:t>
              </w:r>
            </w:p>
            <w:p w14:paraId="538EC452" w14:textId="77777777" w:rsidR="00922AC3" w:rsidRPr="00922AC3" w:rsidRDefault="00922AC3" w:rsidP="00922AC3">
              <w:pPr>
                <w:pStyle w:val="Bibliography"/>
                <w:rPr>
                  <w:noProof/>
                  <w:sz w:val="24"/>
                  <w:szCs w:val="24"/>
                </w:rPr>
              </w:pPr>
              <w:r w:rsidRPr="00922AC3">
                <w:rPr>
                  <w:noProof/>
                  <w:sz w:val="24"/>
                  <w:szCs w:val="24"/>
                </w:rPr>
                <w:t xml:space="preserve">Miles, J., 2015. </w:t>
              </w:r>
              <w:r w:rsidRPr="00922AC3">
                <w:rPr>
                  <w:i/>
                  <w:iCs/>
                  <w:noProof/>
                  <w:sz w:val="24"/>
                  <w:szCs w:val="24"/>
                </w:rPr>
                <w:t xml:space="preserve">The importance of building resilience.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https://www.counselling-directory.org.uk/memberarticles/the-importance-of-building-resilience</w:t>
              </w:r>
              <w:r w:rsidRPr="00922AC3">
                <w:rPr>
                  <w:noProof/>
                  <w:sz w:val="24"/>
                  <w:szCs w:val="24"/>
                </w:rPr>
                <w:br/>
                <w:t>[Accessed 27 October 2021].</w:t>
              </w:r>
            </w:p>
            <w:p w14:paraId="270E6B7C" w14:textId="77777777" w:rsidR="00922AC3" w:rsidRPr="00922AC3" w:rsidRDefault="00922AC3" w:rsidP="00922AC3">
              <w:pPr>
                <w:pStyle w:val="Bibliography"/>
                <w:rPr>
                  <w:noProof/>
                  <w:sz w:val="24"/>
                  <w:szCs w:val="24"/>
                </w:rPr>
              </w:pPr>
              <w:r w:rsidRPr="00922AC3">
                <w:rPr>
                  <w:noProof/>
                  <w:sz w:val="24"/>
                  <w:szCs w:val="24"/>
                </w:rPr>
                <w:lastRenderedPageBreak/>
                <w:t xml:space="preserve">Mind, 2021. </w:t>
              </w:r>
              <w:r w:rsidRPr="00922AC3">
                <w:rPr>
                  <w:i/>
                  <w:iCs/>
                  <w:noProof/>
                  <w:sz w:val="24"/>
                  <w:szCs w:val="24"/>
                </w:rPr>
                <w:t xml:space="preserve">How to manage stress.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https://www.mind.org.uk/information-support/types-of-mental-health-problems/stress/developing-resilience/</w:t>
              </w:r>
              <w:r w:rsidRPr="00922AC3">
                <w:rPr>
                  <w:noProof/>
                  <w:sz w:val="24"/>
                  <w:szCs w:val="24"/>
                </w:rPr>
                <w:br/>
                <w:t>[Accessed 25 October 2021].</w:t>
              </w:r>
            </w:p>
            <w:p w14:paraId="6F3E4AE3" w14:textId="77777777" w:rsidR="00922AC3" w:rsidRPr="00922AC3" w:rsidRDefault="00922AC3" w:rsidP="00922AC3">
              <w:pPr>
                <w:pStyle w:val="Bibliography"/>
                <w:rPr>
                  <w:noProof/>
                  <w:sz w:val="24"/>
                  <w:szCs w:val="24"/>
                </w:rPr>
              </w:pPr>
              <w:r w:rsidRPr="00922AC3">
                <w:rPr>
                  <w:noProof/>
                  <w:sz w:val="24"/>
                  <w:szCs w:val="24"/>
                </w:rPr>
                <w:t xml:space="preserve">Mind, 2021. </w:t>
              </w:r>
              <w:r w:rsidRPr="00922AC3">
                <w:rPr>
                  <w:i/>
                  <w:iCs/>
                  <w:noProof/>
                  <w:sz w:val="24"/>
                  <w:szCs w:val="24"/>
                </w:rPr>
                <w:t xml:space="preserve">Nature and mental health.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https://www.mind.org.uk/information-support/tips-for-everyday-living/nature-and-mental-health/how-nature-benefits-mental-health/</w:t>
              </w:r>
              <w:r w:rsidRPr="00922AC3">
                <w:rPr>
                  <w:noProof/>
                  <w:sz w:val="24"/>
                  <w:szCs w:val="24"/>
                </w:rPr>
                <w:br/>
                <w:t>[Accessed 25 October 2021].</w:t>
              </w:r>
            </w:p>
            <w:p w14:paraId="43CBD44F" w14:textId="77777777" w:rsidR="00922AC3" w:rsidRPr="00922AC3" w:rsidRDefault="00922AC3" w:rsidP="00922AC3">
              <w:pPr>
                <w:pStyle w:val="Bibliography"/>
                <w:rPr>
                  <w:noProof/>
                  <w:sz w:val="24"/>
                  <w:szCs w:val="24"/>
                </w:rPr>
              </w:pPr>
              <w:r w:rsidRPr="00922AC3">
                <w:rPr>
                  <w:noProof/>
                  <w:sz w:val="24"/>
                  <w:szCs w:val="24"/>
                </w:rPr>
                <w:t xml:space="preserve">Ministry of justice , 2015. </w:t>
              </w:r>
              <w:r w:rsidRPr="00922AC3">
                <w:rPr>
                  <w:i/>
                  <w:iCs/>
                  <w:noProof/>
                  <w:sz w:val="24"/>
                  <w:szCs w:val="24"/>
                </w:rPr>
                <w:t xml:space="preserve">Criminal Procedure and Investigations Act 1996 9section 23(1)).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https://assets.publishing.service.gov.uk/government/uploads/system/uploads/attachment_data/file/447967/code-of-practice-approved.pdf</w:t>
              </w:r>
              <w:r w:rsidRPr="00922AC3">
                <w:rPr>
                  <w:noProof/>
                  <w:sz w:val="24"/>
                  <w:szCs w:val="24"/>
                </w:rPr>
                <w:br/>
                <w:t>[Accessed 29 October 2021].</w:t>
              </w:r>
            </w:p>
            <w:p w14:paraId="7D9CBFA0" w14:textId="77777777" w:rsidR="00922AC3" w:rsidRPr="00922AC3" w:rsidRDefault="00922AC3" w:rsidP="00922AC3">
              <w:pPr>
                <w:pStyle w:val="Bibliography"/>
                <w:rPr>
                  <w:noProof/>
                  <w:sz w:val="24"/>
                  <w:szCs w:val="24"/>
                </w:rPr>
              </w:pPr>
              <w:r w:rsidRPr="00922AC3">
                <w:rPr>
                  <w:noProof/>
                  <w:sz w:val="24"/>
                  <w:szCs w:val="24"/>
                </w:rPr>
                <w:t xml:space="preserve">Nikola, 2015. </w:t>
              </w:r>
              <w:r w:rsidRPr="00922AC3">
                <w:rPr>
                  <w:i/>
                  <w:iCs/>
                  <w:noProof/>
                  <w:sz w:val="24"/>
                  <w:szCs w:val="24"/>
                </w:rPr>
                <w:t xml:space="preserve">Importance Of Effective Verbal Communication.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https://medium.com/@your_zen_growth/communication-skills-importance-of-effective-verbal-communication-ab0213f3b103</w:t>
              </w:r>
              <w:r w:rsidRPr="00922AC3">
                <w:rPr>
                  <w:noProof/>
                  <w:sz w:val="24"/>
                  <w:szCs w:val="24"/>
                </w:rPr>
                <w:br/>
                <w:t>[Accessed 5 October 2021].</w:t>
              </w:r>
            </w:p>
            <w:p w14:paraId="017050AB" w14:textId="77777777" w:rsidR="00922AC3" w:rsidRPr="00922AC3" w:rsidRDefault="00922AC3" w:rsidP="00922AC3">
              <w:pPr>
                <w:pStyle w:val="Bibliography"/>
                <w:rPr>
                  <w:noProof/>
                  <w:sz w:val="24"/>
                  <w:szCs w:val="24"/>
                </w:rPr>
              </w:pPr>
              <w:r w:rsidRPr="00922AC3">
                <w:rPr>
                  <w:noProof/>
                  <w:sz w:val="24"/>
                  <w:szCs w:val="24"/>
                </w:rPr>
                <w:t xml:space="preserve">Queirós, C. et al., 2020. </w:t>
              </w:r>
              <w:r w:rsidRPr="00922AC3">
                <w:rPr>
                  <w:i/>
                  <w:iCs/>
                  <w:noProof/>
                  <w:sz w:val="24"/>
                  <w:szCs w:val="24"/>
                </w:rPr>
                <w:t xml:space="preserve">Burnout and Stress Measurement in Police Officers: Literature Review and a Study With the Operational Police Stress Questionnaire.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https://www.frontiersin.org/articles/10.3389/fpsyg.2020.00587/full</w:t>
              </w:r>
              <w:r w:rsidRPr="00922AC3">
                <w:rPr>
                  <w:noProof/>
                  <w:sz w:val="24"/>
                  <w:szCs w:val="24"/>
                </w:rPr>
                <w:br/>
                <w:t>[Accessed 26 October 2021].</w:t>
              </w:r>
            </w:p>
            <w:p w14:paraId="4CD36731" w14:textId="77777777" w:rsidR="00922AC3" w:rsidRPr="00922AC3" w:rsidRDefault="00922AC3" w:rsidP="00922AC3">
              <w:pPr>
                <w:pStyle w:val="Bibliography"/>
                <w:rPr>
                  <w:noProof/>
                  <w:sz w:val="24"/>
                  <w:szCs w:val="24"/>
                </w:rPr>
              </w:pPr>
              <w:r w:rsidRPr="00922AC3">
                <w:rPr>
                  <w:noProof/>
                  <w:sz w:val="24"/>
                  <w:szCs w:val="24"/>
                </w:rPr>
                <w:t xml:space="preserve">Robinson, L., Segal, J. &amp; Smith, M., 2021. </w:t>
              </w:r>
              <w:r w:rsidRPr="00922AC3">
                <w:rPr>
                  <w:i/>
                  <w:iCs/>
                  <w:noProof/>
                  <w:sz w:val="24"/>
                  <w:szCs w:val="24"/>
                </w:rPr>
                <w:t xml:space="preserve">The Mental health Benefits of Exercise.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https://www.helpguide.org/articles/healthy-living/the-mental-health-benefits-of-exercise.htm</w:t>
              </w:r>
              <w:r w:rsidRPr="00922AC3">
                <w:rPr>
                  <w:noProof/>
                  <w:sz w:val="24"/>
                  <w:szCs w:val="24"/>
                </w:rPr>
                <w:br/>
                <w:t>[Accessed 27 October 2021].</w:t>
              </w:r>
            </w:p>
            <w:p w14:paraId="652AB00C" w14:textId="77777777" w:rsidR="00922AC3" w:rsidRPr="00922AC3" w:rsidRDefault="00922AC3" w:rsidP="00922AC3">
              <w:pPr>
                <w:pStyle w:val="Bibliography"/>
                <w:rPr>
                  <w:noProof/>
                  <w:sz w:val="24"/>
                  <w:szCs w:val="24"/>
                </w:rPr>
              </w:pPr>
              <w:r w:rsidRPr="00922AC3">
                <w:rPr>
                  <w:noProof/>
                  <w:sz w:val="24"/>
                  <w:szCs w:val="24"/>
                </w:rPr>
                <w:t xml:space="preserve">Schrader, J., 2016. </w:t>
              </w:r>
              <w:r w:rsidRPr="00922AC3">
                <w:rPr>
                  <w:i/>
                  <w:iCs/>
                  <w:noProof/>
                  <w:sz w:val="24"/>
                  <w:szCs w:val="24"/>
                </w:rPr>
                <w:t xml:space="preserve">The health benefits of soicalizing.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https://www.psychologytoday.com/gb/blog/living-mild-cognitive-impairment/201606/the-health-benefits-socializing</w:t>
              </w:r>
              <w:r w:rsidRPr="00922AC3">
                <w:rPr>
                  <w:noProof/>
                  <w:sz w:val="24"/>
                  <w:szCs w:val="24"/>
                </w:rPr>
                <w:br/>
                <w:t>[Accessed 27 October 2021].</w:t>
              </w:r>
            </w:p>
            <w:p w14:paraId="31B09B38" w14:textId="77777777" w:rsidR="00922AC3" w:rsidRPr="00922AC3" w:rsidRDefault="00922AC3" w:rsidP="00922AC3">
              <w:pPr>
                <w:pStyle w:val="Bibliography"/>
                <w:rPr>
                  <w:noProof/>
                  <w:sz w:val="24"/>
                  <w:szCs w:val="24"/>
                </w:rPr>
              </w:pPr>
              <w:r w:rsidRPr="00922AC3">
                <w:rPr>
                  <w:noProof/>
                  <w:sz w:val="24"/>
                  <w:szCs w:val="24"/>
                </w:rPr>
                <w:t xml:space="preserve">Scott, E., 2020. </w:t>
              </w:r>
              <w:r w:rsidRPr="00922AC3">
                <w:rPr>
                  <w:i/>
                  <w:iCs/>
                  <w:noProof/>
                  <w:sz w:val="24"/>
                  <w:szCs w:val="24"/>
                </w:rPr>
                <w:t xml:space="preserve">The link between video games and stress relief.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https://www.verywellmind.com/how-video-games-relieve-stress-4110349</w:t>
              </w:r>
              <w:r w:rsidRPr="00922AC3">
                <w:rPr>
                  <w:noProof/>
                  <w:sz w:val="24"/>
                  <w:szCs w:val="24"/>
                </w:rPr>
                <w:br/>
                <w:t>[Accessed 21 September 2021].</w:t>
              </w:r>
            </w:p>
            <w:p w14:paraId="5F3F8B88" w14:textId="77777777" w:rsidR="00922AC3" w:rsidRPr="00922AC3" w:rsidRDefault="00922AC3" w:rsidP="00922AC3">
              <w:pPr>
                <w:pStyle w:val="Bibliography"/>
                <w:rPr>
                  <w:noProof/>
                  <w:sz w:val="24"/>
                  <w:szCs w:val="24"/>
                </w:rPr>
              </w:pPr>
              <w:r w:rsidRPr="00922AC3">
                <w:rPr>
                  <w:noProof/>
                  <w:sz w:val="24"/>
                  <w:szCs w:val="24"/>
                </w:rPr>
                <w:t xml:space="preserve">Smith, D. A., 2021. </w:t>
              </w:r>
              <w:r w:rsidRPr="00922AC3">
                <w:rPr>
                  <w:i/>
                  <w:iCs/>
                  <w:noProof/>
                  <w:sz w:val="24"/>
                  <w:szCs w:val="24"/>
                </w:rPr>
                <w:t xml:space="preserve">Drama Triangle: what is it? Cause? How to break from it?.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https://www.makingbusinessmatter.co.uk/drama-triangle/</w:t>
              </w:r>
              <w:r w:rsidRPr="00922AC3">
                <w:rPr>
                  <w:noProof/>
                  <w:sz w:val="24"/>
                  <w:szCs w:val="24"/>
                </w:rPr>
                <w:br/>
                <w:t>[Accessed 15 October 2021].</w:t>
              </w:r>
            </w:p>
            <w:p w14:paraId="23D8D898" w14:textId="77777777" w:rsidR="00922AC3" w:rsidRPr="00922AC3" w:rsidRDefault="00922AC3" w:rsidP="00922AC3">
              <w:pPr>
                <w:pStyle w:val="Bibliography"/>
                <w:rPr>
                  <w:noProof/>
                  <w:sz w:val="24"/>
                  <w:szCs w:val="24"/>
                </w:rPr>
              </w:pPr>
              <w:r w:rsidRPr="00922AC3">
                <w:rPr>
                  <w:noProof/>
                  <w:sz w:val="24"/>
                  <w:szCs w:val="24"/>
                </w:rPr>
                <w:t xml:space="preserve">South Wales Police, 2021. </w:t>
              </w:r>
              <w:r w:rsidRPr="00922AC3">
                <w:rPr>
                  <w:i/>
                  <w:iCs/>
                  <w:noProof/>
                  <w:sz w:val="24"/>
                  <w:szCs w:val="24"/>
                </w:rPr>
                <w:t xml:space="preserve">What is domestic abuse?.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https://www.south-wales.police.uk/advice/advice-and-</w:t>
              </w:r>
              <w:r w:rsidRPr="00922AC3">
                <w:rPr>
                  <w:noProof/>
                  <w:sz w:val="24"/>
                  <w:szCs w:val="24"/>
                  <w:u w:val="single"/>
                </w:rPr>
                <w:lastRenderedPageBreak/>
                <w:t>information/daa/domestic-abuse/what-is-domestic-abuse/</w:t>
              </w:r>
              <w:r w:rsidRPr="00922AC3">
                <w:rPr>
                  <w:noProof/>
                  <w:sz w:val="24"/>
                  <w:szCs w:val="24"/>
                </w:rPr>
                <w:br/>
                <w:t>[Accessed 26 October 2021].</w:t>
              </w:r>
            </w:p>
            <w:p w14:paraId="50FA002E" w14:textId="77777777" w:rsidR="00922AC3" w:rsidRPr="00922AC3" w:rsidRDefault="00922AC3" w:rsidP="00922AC3">
              <w:pPr>
                <w:pStyle w:val="Bibliography"/>
                <w:rPr>
                  <w:noProof/>
                  <w:sz w:val="24"/>
                  <w:szCs w:val="24"/>
                </w:rPr>
              </w:pPr>
              <w:r w:rsidRPr="00922AC3">
                <w:rPr>
                  <w:noProof/>
                  <w:sz w:val="24"/>
                  <w:szCs w:val="24"/>
                </w:rPr>
                <w:t xml:space="preserve">Staff, M. C., 2020. </w:t>
              </w:r>
              <w:r w:rsidRPr="00922AC3">
                <w:rPr>
                  <w:i/>
                  <w:iCs/>
                  <w:noProof/>
                  <w:sz w:val="24"/>
                  <w:szCs w:val="24"/>
                </w:rPr>
                <w:t xml:space="preserve">Healthy Lifestyle Stress Management.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https://www.mayoclinic.org/healthy-lifestyle/stress-management/in-depth/exercise-and-stress/art-20044469</w:t>
              </w:r>
              <w:r w:rsidRPr="00922AC3">
                <w:rPr>
                  <w:noProof/>
                  <w:sz w:val="24"/>
                  <w:szCs w:val="24"/>
                </w:rPr>
                <w:br/>
                <w:t>[Accessed 21 September 2021].</w:t>
              </w:r>
            </w:p>
            <w:p w14:paraId="21E5D10F" w14:textId="77777777" w:rsidR="00922AC3" w:rsidRPr="00922AC3" w:rsidRDefault="00922AC3" w:rsidP="00922AC3">
              <w:pPr>
                <w:pStyle w:val="Bibliography"/>
                <w:rPr>
                  <w:noProof/>
                  <w:sz w:val="24"/>
                  <w:szCs w:val="24"/>
                </w:rPr>
              </w:pPr>
              <w:r w:rsidRPr="00922AC3">
                <w:rPr>
                  <w:noProof/>
                  <w:sz w:val="24"/>
                  <w:szCs w:val="24"/>
                </w:rPr>
                <w:t xml:space="preserve">Stripe, N., 2020. </w:t>
              </w:r>
              <w:r w:rsidRPr="00922AC3">
                <w:rPr>
                  <w:i/>
                  <w:iCs/>
                  <w:noProof/>
                  <w:sz w:val="24"/>
                  <w:szCs w:val="24"/>
                </w:rPr>
                <w:t xml:space="preserve">Domestic Abuse During the Covid-19 Pandemic.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https://www.ons.gov.uk/peoplepopulationandcommunity/crimeandjustice/articles/domesticabuseduringthecoronaviruscovid19pandemicenglandandwales/november2020</w:t>
              </w:r>
              <w:r w:rsidRPr="00922AC3">
                <w:rPr>
                  <w:noProof/>
                  <w:sz w:val="24"/>
                  <w:szCs w:val="24"/>
                </w:rPr>
                <w:br/>
                <w:t>[Accessed 5 October 2021].</w:t>
              </w:r>
            </w:p>
            <w:p w14:paraId="0891F8F4" w14:textId="77777777" w:rsidR="00922AC3" w:rsidRPr="00922AC3" w:rsidRDefault="00922AC3" w:rsidP="00922AC3">
              <w:pPr>
                <w:pStyle w:val="Bibliography"/>
                <w:rPr>
                  <w:noProof/>
                  <w:sz w:val="24"/>
                  <w:szCs w:val="24"/>
                </w:rPr>
              </w:pPr>
              <w:r w:rsidRPr="00922AC3">
                <w:rPr>
                  <w:noProof/>
                  <w:sz w:val="24"/>
                  <w:szCs w:val="24"/>
                </w:rPr>
                <w:t xml:space="preserve">Thomas-Symonds, N., 2020. </w:t>
              </w:r>
              <w:r w:rsidRPr="00922AC3">
                <w:rPr>
                  <w:i/>
                  <w:iCs/>
                  <w:noProof/>
                  <w:sz w:val="24"/>
                  <w:szCs w:val="24"/>
                </w:rPr>
                <w:t xml:space="preserve">New Statistics reveal spike in domestic violence during lockdown.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https://labour.org.uk/press/new-statistics-reveal-spike-in-domestic-violence-during-lockdown/</w:t>
              </w:r>
              <w:r w:rsidRPr="00922AC3">
                <w:rPr>
                  <w:noProof/>
                  <w:sz w:val="24"/>
                  <w:szCs w:val="24"/>
                </w:rPr>
                <w:br/>
                <w:t>[Accessed 25 October 2021].</w:t>
              </w:r>
            </w:p>
            <w:p w14:paraId="63086D93" w14:textId="77777777" w:rsidR="00922AC3" w:rsidRPr="00922AC3" w:rsidRDefault="00922AC3" w:rsidP="00922AC3">
              <w:pPr>
                <w:pStyle w:val="Bibliography"/>
                <w:rPr>
                  <w:noProof/>
                  <w:sz w:val="24"/>
                  <w:szCs w:val="24"/>
                </w:rPr>
              </w:pPr>
              <w:r w:rsidRPr="00922AC3">
                <w:rPr>
                  <w:noProof/>
                  <w:sz w:val="24"/>
                  <w:szCs w:val="24"/>
                </w:rPr>
                <w:t xml:space="preserve">Treebold, J., 2018. </w:t>
              </w:r>
              <w:r w:rsidRPr="00922AC3">
                <w:rPr>
                  <w:i/>
                  <w:iCs/>
                  <w:noProof/>
                  <w:sz w:val="24"/>
                  <w:szCs w:val="24"/>
                </w:rPr>
                <w:t xml:space="preserve">Police Discretion Definition.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https://www.encyclopedia.com/articles/police-discretion-definition/#:~:text=Discretion%20means%20the%20power%20and%20ability%20to%20make,choices%20that%20impact%20the%20people%20they%20are%20policing.</w:t>
              </w:r>
              <w:r w:rsidRPr="00922AC3">
                <w:rPr>
                  <w:noProof/>
                  <w:sz w:val="24"/>
                  <w:szCs w:val="24"/>
                </w:rPr>
                <w:br/>
                <w:t>[Accessed 29 October 2021].</w:t>
              </w:r>
            </w:p>
            <w:p w14:paraId="55607E70" w14:textId="77777777" w:rsidR="00922AC3" w:rsidRPr="00922AC3" w:rsidRDefault="00922AC3" w:rsidP="00922AC3">
              <w:pPr>
                <w:pStyle w:val="Bibliography"/>
                <w:rPr>
                  <w:noProof/>
                  <w:sz w:val="24"/>
                  <w:szCs w:val="24"/>
                </w:rPr>
              </w:pPr>
              <w:r w:rsidRPr="00922AC3">
                <w:rPr>
                  <w:noProof/>
                  <w:sz w:val="24"/>
                  <w:szCs w:val="24"/>
                </w:rPr>
                <w:t xml:space="preserve">Williams, V., 2019. </w:t>
              </w:r>
              <w:r w:rsidRPr="00922AC3">
                <w:rPr>
                  <w:i/>
                  <w:iCs/>
                  <w:noProof/>
                  <w:sz w:val="24"/>
                  <w:szCs w:val="24"/>
                </w:rPr>
                <w:t xml:space="preserve">Mayo Clinic Minute: The benefits if being socially connected. </w:t>
              </w:r>
              <w:r w:rsidRPr="00922AC3">
                <w:rPr>
                  <w:noProof/>
                  <w:sz w:val="24"/>
                  <w:szCs w:val="24"/>
                </w:rPr>
                <w:t xml:space="preserve">[Online] </w:t>
              </w:r>
              <w:r w:rsidRPr="00922AC3">
                <w:rPr>
                  <w:noProof/>
                  <w:sz w:val="24"/>
                  <w:szCs w:val="24"/>
                </w:rPr>
                <w:br/>
                <w:t xml:space="preserve">Available at: </w:t>
              </w:r>
              <w:r w:rsidRPr="00922AC3">
                <w:rPr>
                  <w:noProof/>
                  <w:sz w:val="24"/>
                  <w:szCs w:val="24"/>
                  <w:u w:val="single"/>
                </w:rPr>
                <w:t>https://newsnetwork.mayoclinic.org/discussion/mayo-clinic-minute-the-benefits-of-being-socially-connected/</w:t>
              </w:r>
              <w:r w:rsidRPr="00922AC3">
                <w:rPr>
                  <w:noProof/>
                  <w:sz w:val="24"/>
                  <w:szCs w:val="24"/>
                </w:rPr>
                <w:br/>
                <w:t>[Accessed 27 October 2021].</w:t>
              </w:r>
            </w:p>
            <w:p w14:paraId="0DACD1A0" w14:textId="75BE7742" w:rsidR="004D43E2" w:rsidRDefault="004D43E2" w:rsidP="00922AC3">
              <w:r w:rsidRPr="00922AC3">
                <w:rPr>
                  <w:b/>
                  <w:bCs/>
                  <w:noProof/>
                  <w:sz w:val="24"/>
                  <w:szCs w:val="24"/>
                </w:rPr>
                <w:fldChar w:fldCharType="end"/>
              </w:r>
            </w:p>
          </w:sdtContent>
        </w:sdt>
      </w:sdtContent>
    </w:sdt>
    <w:p w14:paraId="2FAECE06" w14:textId="5299B7E4" w:rsidR="004D43E2" w:rsidRPr="00270EEB" w:rsidRDefault="004D43E2" w:rsidP="00C44446">
      <w:pPr>
        <w:keepNext/>
        <w:spacing w:before="240" w:after="60"/>
        <w:jc w:val="both"/>
        <w:rPr>
          <w:b/>
          <w:sz w:val="24"/>
          <w:szCs w:val="24"/>
        </w:rPr>
      </w:pPr>
    </w:p>
    <w:p w14:paraId="6706116D" w14:textId="77777777" w:rsidR="00390074" w:rsidRPr="00270EEB" w:rsidRDefault="00390074" w:rsidP="00FF7EBB">
      <w:pPr>
        <w:jc w:val="both"/>
        <w:rPr>
          <w:b/>
          <w:sz w:val="24"/>
          <w:szCs w:val="24"/>
        </w:rPr>
      </w:pPr>
    </w:p>
    <w:p w14:paraId="6ED77802" w14:textId="77777777" w:rsidR="0093018C" w:rsidRPr="00294868" w:rsidRDefault="00BC5725" w:rsidP="000B1E96">
      <w:pPr>
        <w:keepNext/>
        <w:jc w:val="center"/>
        <w:rPr>
          <w:b/>
          <w:sz w:val="24"/>
          <w:szCs w:val="24"/>
          <w:highlight w:val="yellow"/>
        </w:rPr>
      </w:pPr>
      <w:r w:rsidRPr="00270EEB">
        <w:rPr>
          <w:b/>
          <w:sz w:val="24"/>
          <w:szCs w:val="24"/>
        </w:rPr>
        <w:br w:type="page"/>
      </w:r>
    </w:p>
    <w:p w14:paraId="08F308BB" w14:textId="20FF943C" w:rsidR="004923DA" w:rsidRPr="005D583E" w:rsidRDefault="64D01D80" w:rsidP="64D01D80">
      <w:pPr>
        <w:pBdr>
          <w:top w:val="single" w:sz="6" w:space="1" w:color="auto"/>
          <w:left w:val="single" w:sz="6" w:space="1" w:color="auto"/>
          <w:bottom w:val="single" w:sz="6" w:space="1" w:color="auto"/>
          <w:right w:val="single" w:sz="6" w:space="1" w:color="auto"/>
        </w:pBdr>
        <w:jc w:val="both"/>
        <w:rPr>
          <w:b/>
          <w:bCs/>
          <w:sz w:val="24"/>
          <w:szCs w:val="24"/>
        </w:rPr>
      </w:pPr>
      <w:r w:rsidRPr="48DF4B50">
        <w:rPr>
          <w:b/>
          <w:bCs/>
          <w:sz w:val="24"/>
          <w:szCs w:val="24"/>
        </w:rPr>
        <w:lastRenderedPageBreak/>
        <w:t xml:space="preserve"> CONFIDENTIALITY and PLAGIARISM</w:t>
      </w:r>
      <w:r w:rsidR="16E25F0E" w:rsidRPr="48DF4B50">
        <w:rPr>
          <w:b/>
          <w:bCs/>
          <w:sz w:val="24"/>
          <w:szCs w:val="24"/>
        </w:rPr>
        <w:t xml:space="preserve"> – </w:t>
      </w:r>
      <w:r w:rsidR="71A8E319" w:rsidRPr="48DF4B50">
        <w:rPr>
          <w:b/>
          <w:bCs/>
          <w:sz w:val="24"/>
          <w:szCs w:val="24"/>
        </w:rPr>
        <w:t>Will be confirmed through Turnitin.</w:t>
      </w:r>
    </w:p>
    <w:p w14:paraId="6EA29425" w14:textId="77777777" w:rsidR="004923DA" w:rsidRPr="005D583E" w:rsidRDefault="004923DA" w:rsidP="00FF7EBB">
      <w:pPr>
        <w:pBdr>
          <w:top w:val="single" w:sz="6" w:space="1" w:color="auto"/>
          <w:left w:val="single" w:sz="6" w:space="1" w:color="auto"/>
          <w:bottom w:val="single" w:sz="6" w:space="1" w:color="auto"/>
          <w:right w:val="single" w:sz="6" w:space="1" w:color="auto"/>
        </w:pBdr>
        <w:jc w:val="both"/>
        <w:rPr>
          <w:sz w:val="24"/>
          <w:szCs w:val="24"/>
        </w:rPr>
      </w:pPr>
    </w:p>
    <w:p w14:paraId="61C970FF" w14:textId="77777777" w:rsidR="000F7ECD" w:rsidRPr="00294868" w:rsidRDefault="000F7ECD" w:rsidP="00FF7EBB">
      <w:pPr>
        <w:pBdr>
          <w:top w:val="single" w:sz="6" w:space="1" w:color="auto"/>
          <w:left w:val="single" w:sz="6" w:space="1" w:color="auto"/>
          <w:bottom w:val="single" w:sz="6" w:space="1" w:color="auto"/>
          <w:right w:val="single" w:sz="6" w:space="1" w:color="auto"/>
        </w:pBdr>
        <w:jc w:val="both"/>
        <w:rPr>
          <w:b/>
          <w:sz w:val="24"/>
          <w:szCs w:val="24"/>
          <w:highlight w:val="yellow"/>
        </w:rPr>
        <w:sectPr w:rsidR="000F7ECD" w:rsidRPr="00294868" w:rsidSect="00855F0E">
          <w:headerReference w:type="even" r:id="rId26"/>
          <w:headerReference w:type="default" r:id="rId27"/>
          <w:footerReference w:type="even" r:id="rId28"/>
          <w:footerReference w:type="default" r:id="rId29"/>
          <w:headerReference w:type="first" r:id="rId30"/>
          <w:footerReference w:type="first" r:id="rId31"/>
          <w:pgSz w:w="11906" w:h="16838" w:code="9"/>
          <w:pgMar w:top="1440" w:right="1440" w:bottom="1440" w:left="1440" w:header="720" w:footer="720" w:gutter="0"/>
          <w:cols w:space="720"/>
          <w:titlePg/>
          <w:docGrid w:linePitch="272"/>
        </w:sectPr>
      </w:pPr>
    </w:p>
    <w:p w14:paraId="1B19E342" w14:textId="6154364E" w:rsidR="62FE5CAF" w:rsidRDefault="7839AD13" w:rsidP="62FE5CAF">
      <w:pPr>
        <w:rPr>
          <w:b/>
          <w:bCs/>
          <w:sz w:val="24"/>
          <w:szCs w:val="24"/>
        </w:rPr>
      </w:pPr>
      <w:r w:rsidRPr="48DF4B50">
        <w:rPr>
          <w:b/>
          <w:bCs/>
          <w:sz w:val="24"/>
          <w:szCs w:val="24"/>
        </w:rPr>
        <w:lastRenderedPageBreak/>
        <w:t>Recognition and C</w:t>
      </w:r>
      <w:r w:rsidR="62FE5CAF" w:rsidRPr="48DF4B50">
        <w:rPr>
          <w:b/>
          <w:bCs/>
          <w:sz w:val="24"/>
          <w:szCs w:val="24"/>
        </w:rPr>
        <w:t>onfirmation of the progress on the Occupational Competency Portfolio (OCP).</w:t>
      </w:r>
    </w:p>
    <w:p w14:paraId="3CC670B0" w14:textId="7BD72871" w:rsidR="48DF4B50" w:rsidRDefault="48DF4B50" w:rsidP="48DF4B50">
      <w:pPr>
        <w:rPr>
          <w:b/>
          <w:bCs/>
          <w:sz w:val="24"/>
          <w:szCs w:val="24"/>
        </w:rPr>
      </w:pPr>
    </w:p>
    <w:p w14:paraId="426A44E1" w14:textId="2F1CF2D9" w:rsidR="61D270E8" w:rsidRDefault="61D270E8" w:rsidP="48DF4B50">
      <w:pPr>
        <w:rPr>
          <w:sz w:val="24"/>
          <w:szCs w:val="24"/>
        </w:rPr>
      </w:pPr>
      <w:r w:rsidRPr="48DF4B50">
        <w:rPr>
          <w:sz w:val="24"/>
          <w:szCs w:val="24"/>
        </w:rPr>
        <w:t xml:space="preserve">By signing the section </w:t>
      </w:r>
      <w:proofErr w:type="gramStart"/>
      <w:r w:rsidRPr="48DF4B50">
        <w:rPr>
          <w:sz w:val="24"/>
          <w:szCs w:val="24"/>
        </w:rPr>
        <w:t>below</w:t>
      </w:r>
      <w:proofErr w:type="gramEnd"/>
      <w:r w:rsidRPr="48DF4B50">
        <w:rPr>
          <w:sz w:val="24"/>
          <w:szCs w:val="24"/>
        </w:rPr>
        <w:t xml:space="preserve"> you are acknowledging your progress on O.C.P. This is recognised by the university as work that is fully suppor</w:t>
      </w:r>
      <w:r w:rsidR="77875A3B" w:rsidRPr="48DF4B50">
        <w:rPr>
          <w:sz w:val="24"/>
          <w:szCs w:val="24"/>
        </w:rPr>
        <w:t xml:space="preserve">ting this module and is equivalent to 500 words </w:t>
      </w:r>
      <w:r w:rsidR="66A3B2E4" w:rsidRPr="48DF4B50">
        <w:rPr>
          <w:sz w:val="24"/>
          <w:szCs w:val="24"/>
        </w:rPr>
        <w:t xml:space="preserve">towards the </w:t>
      </w:r>
      <w:r w:rsidR="7888363C" w:rsidRPr="48DF4B50">
        <w:rPr>
          <w:sz w:val="24"/>
          <w:szCs w:val="24"/>
        </w:rPr>
        <w:t>overall</w:t>
      </w:r>
      <w:r w:rsidR="66A3B2E4" w:rsidRPr="48DF4B50">
        <w:rPr>
          <w:sz w:val="24"/>
          <w:szCs w:val="24"/>
        </w:rPr>
        <w:t xml:space="preserve"> wordcount</w:t>
      </w:r>
      <w:r w:rsidR="3C68522F" w:rsidRPr="48DF4B50">
        <w:rPr>
          <w:sz w:val="24"/>
          <w:szCs w:val="24"/>
        </w:rPr>
        <w:t>.</w:t>
      </w:r>
    </w:p>
    <w:p w14:paraId="1A693475" w14:textId="3FFCDB2B" w:rsidR="62FE5CAF" w:rsidRDefault="62FE5CAF" w:rsidP="62FE5CAF">
      <w:pPr>
        <w:rPr>
          <w:b/>
          <w:bCs/>
          <w:sz w:val="24"/>
          <w:szCs w:val="24"/>
        </w:rPr>
      </w:pPr>
    </w:p>
    <w:p w14:paraId="49D4B354" w14:textId="153FCAE8" w:rsidR="62FE5CAF" w:rsidRDefault="62FE5CAF" w:rsidP="62FE5CAF">
      <w:pPr>
        <w:rPr>
          <w:sz w:val="24"/>
          <w:szCs w:val="24"/>
        </w:rPr>
      </w:pPr>
      <w:r w:rsidRPr="62FE5CAF">
        <w:rPr>
          <w:sz w:val="24"/>
          <w:szCs w:val="24"/>
        </w:rPr>
        <w:t xml:space="preserve">I confirm that I am progressing with the Occupational Competency Portfolio (OCP) in accordance to the regulations. </w:t>
      </w:r>
    </w:p>
    <w:p w14:paraId="553EEDB3" w14:textId="1C40D128" w:rsidR="62FE5CAF" w:rsidRDefault="62FE5CAF" w:rsidP="62FE5CAF">
      <w:pPr>
        <w:rPr>
          <w:b/>
          <w:bCs/>
          <w:sz w:val="24"/>
          <w:szCs w:val="24"/>
        </w:rPr>
      </w:pPr>
    </w:p>
    <w:p w14:paraId="37E9EA74" w14:textId="2E3CBD8D" w:rsidR="62FE5CAF" w:rsidRDefault="62FE5CAF" w:rsidP="62FE5CAF">
      <w:pPr>
        <w:jc w:val="both"/>
        <w:rPr>
          <w:sz w:val="24"/>
          <w:szCs w:val="24"/>
        </w:rPr>
      </w:pPr>
      <w:r w:rsidRPr="48DF4B50">
        <w:rPr>
          <w:sz w:val="24"/>
          <w:szCs w:val="24"/>
        </w:rPr>
        <w:t>Signed</w:t>
      </w:r>
      <w:r w:rsidR="00B21EF7">
        <w:rPr>
          <w:sz w:val="24"/>
          <w:szCs w:val="24"/>
        </w:rPr>
        <w:t xml:space="preserve">:  Alex </w:t>
      </w:r>
      <w:proofErr w:type="gramStart"/>
      <w:r w:rsidR="00B21EF7">
        <w:rPr>
          <w:sz w:val="24"/>
          <w:szCs w:val="24"/>
        </w:rPr>
        <w:t xml:space="preserve">Jones </w:t>
      </w:r>
      <w:r w:rsidRPr="48DF4B50">
        <w:rPr>
          <w:sz w:val="24"/>
          <w:szCs w:val="24"/>
        </w:rPr>
        <w:t xml:space="preserve"> (</w:t>
      </w:r>
      <w:proofErr w:type="gramEnd"/>
      <w:r w:rsidRPr="48DF4B50">
        <w:rPr>
          <w:sz w:val="24"/>
          <w:szCs w:val="24"/>
        </w:rPr>
        <w:t>Learner</w:t>
      </w:r>
      <w:r w:rsidR="0723249B" w:rsidRPr="48DF4B50">
        <w:rPr>
          <w:sz w:val="24"/>
          <w:szCs w:val="24"/>
        </w:rPr>
        <w:t xml:space="preserve"> - Electronic signature </w:t>
      </w:r>
      <w:r w:rsidR="49F02F87" w:rsidRPr="48DF4B50">
        <w:rPr>
          <w:sz w:val="24"/>
          <w:szCs w:val="24"/>
        </w:rPr>
        <w:t>or type name</w:t>
      </w:r>
      <w:r w:rsidRPr="48DF4B50">
        <w:rPr>
          <w:sz w:val="24"/>
          <w:szCs w:val="24"/>
        </w:rPr>
        <w:t>)</w:t>
      </w:r>
    </w:p>
    <w:p w14:paraId="6356F007" w14:textId="77777777" w:rsidR="62FE5CAF" w:rsidRDefault="62FE5CAF" w:rsidP="62FE5CAF">
      <w:pPr>
        <w:jc w:val="both"/>
        <w:rPr>
          <w:sz w:val="24"/>
          <w:szCs w:val="24"/>
        </w:rPr>
      </w:pPr>
    </w:p>
    <w:p w14:paraId="663EA512" w14:textId="241E59CF" w:rsidR="62FE5CAF" w:rsidRDefault="00B21EF7" w:rsidP="62FE5CAF">
      <w:pPr>
        <w:jc w:val="both"/>
        <w:rPr>
          <w:sz w:val="24"/>
          <w:szCs w:val="24"/>
        </w:rPr>
      </w:pPr>
      <w:r>
        <w:rPr>
          <w:sz w:val="24"/>
          <w:szCs w:val="24"/>
        </w:rPr>
        <w:t xml:space="preserve">Date: </w:t>
      </w:r>
      <w:r w:rsidR="00922AC3">
        <w:rPr>
          <w:sz w:val="24"/>
          <w:szCs w:val="24"/>
        </w:rPr>
        <w:t>27</w:t>
      </w:r>
      <w:r>
        <w:rPr>
          <w:sz w:val="24"/>
          <w:szCs w:val="24"/>
        </w:rPr>
        <w:t>/11/2021</w:t>
      </w:r>
    </w:p>
    <w:p w14:paraId="7D8F3E90" w14:textId="15C0198A" w:rsidR="62FE5CAF" w:rsidRDefault="62FE5CAF" w:rsidP="62FE5CAF">
      <w:pPr>
        <w:rPr>
          <w:b/>
          <w:bCs/>
          <w:sz w:val="24"/>
          <w:szCs w:val="24"/>
        </w:rPr>
      </w:pPr>
    </w:p>
    <w:p w14:paraId="2935DC14" w14:textId="3990B204" w:rsidR="62FE5CAF" w:rsidRDefault="62FE5CAF" w:rsidP="62FE5CAF">
      <w:pPr>
        <w:rPr>
          <w:b/>
          <w:bCs/>
          <w:sz w:val="24"/>
          <w:szCs w:val="24"/>
        </w:rPr>
      </w:pPr>
      <w:bookmarkStart w:id="18" w:name="_GoBack"/>
      <w:bookmarkEnd w:id="18"/>
    </w:p>
    <w:sectPr w:rsidR="62FE5CAF" w:rsidSect="00855F0E">
      <w:headerReference w:type="even" r:id="rId32"/>
      <w:headerReference w:type="default" r:id="rId33"/>
      <w:footerReference w:type="even" r:id="rId34"/>
      <w:footerReference w:type="default" r:id="rId35"/>
      <w:headerReference w:type="first" r:id="rId36"/>
      <w:footerReference w:type="first" r:id="rId37"/>
      <w:pgSz w:w="11906" w:h="16838" w:code="9"/>
      <w:pgMar w:top="1440" w:right="1440" w:bottom="1440" w:left="1440" w:header="720" w:footer="720" w:gutter="0"/>
      <w:cols w:space="720"/>
      <w:titlePg/>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085C9792" w14:textId="77777777" w:rsidR="009122A9" w:rsidRDefault="009122A9">
      <w:r>
        <w:separator/>
      </w:r>
    </w:p>
  </w:endnote>
  <w:endnote w:type="continuationSeparator" w:id="0">
    <w:p w14:paraId="2B43AA3E" w14:textId="77777777" w:rsidR="009122A9" w:rsidRDefault="009122A9">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decorative"/>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4002EFF" w:usb1="C000247B" w:usb2="00000009" w:usb3="00000000" w:csb0="000001FF" w:csb1="00000000"/>
  </w:font>
  <w:font w:name="PMingLiU">
    <w:altName w:val="新細明體"/>
    <w:panose1 w:val="02020500000000000000"/>
    <w:charset w:val="88"/>
    <w:family w:val="roman"/>
    <w:pitch w:val="variable"/>
    <w:sig w:usb0="A00002FF" w:usb1="28CFFCFA" w:usb2="00000016" w:usb3="00000000" w:csb0="00100001" w:csb1="00000000"/>
  </w:font>
  <w:font w:name="Calibri Light">
    <w:panose1 w:val="020F0302020204030204"/>
    <w:charset w:val="00"/>
    <w:family w:val="swiss"/>
    <w:pitch w:val="variable"/>
    <w:sig w:usb0="E4002E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B6C467" w14:textId="1D809CF7" w:rsidR="003F678B" w:rsidRDefault="003F678B" w:rsidP="00903203">
    <w:pPr>
      <w:pStyle w:val="Footer"/>
      <w:rPr>
        <w:sz w:val="17"/>
      </w:rPr>
    </w:pPr>
    <w:bookmarkStart w:id="2" w:name="TITUS1FooterEvenPages"/>
    <w:r>
      <w:rPr>
        <w:sz w:val="17"/>
      </w:rPr>
      <w:t> </w:t>
    </w:r>
  </w:p>
  <w:bookmarkEnd w:id="2"/>
  <w:p w14:paraId="4927E2F2" w14:textId="4369D569" w:rsidR="003F678B" w:rsidRDefault="003F678B" w:rsidP="00855F0E">
    <w:pPr>
      <w:pStyle w:val="Footer"/>
      <w:jc w:val="right"/>
    </w:pPr>
    <w:r>
      <w:fldChar w:fldCharType="begin"/>
    </w:r>
    <w:r>
      <w:instrText xml:space="preserve"> PAGE   \* MERGEFORMAT </w:instrText>
    </w:r>
    <w:r>
      <w:fldChar w:fldCharType="separate"/>
    </w:r>
    <w:r>
      <w:rPr>
        <w:noProof/>
      </w:rPr>
      <w:t>8</w:t>
    </w:r>
    <w:r>
      <w:rPr>
        <w:noProof/>
      </w:rPr>
      <w:fldChar w:fldCharType="end"/>
    </w:r>
  </w:p>
  <w:p w14:paraId="1A3A3595" w14:textId="77777777" w:rsidR="003F678B" w:rsidRPr="00BB5EAA" w:rsidRDefault="003F678B" w:rsidP="00855F0E">
    <w:pPr>
      <w:pStyle w:val="Footer"/>
      <w:ind w:right="360"/>
      <w:jc w:val="center"/>
    </w:pPr>
  </w:p>
  <w:p w14:paraId="0951AAED" w14:textId="77777777" w:rsidR="003F678B" w:rsidRDefault="003F678B">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3B48122" w14:textId="76A86F5E" w:rsidR="003F678B" w:rsidRDefault="003F678B" w:rsidP="00903203">
    <w:pPr>
      <w:pStyle w:val="Footer"/>
      <w:rPr>
        <w:sz w:val="17"/>
      </w:rPr>
    </w:pPr>
    <w:bookmarkStart w:id="3" w:name="TITUS1FooterPrimary"/>
    <w:r>
      <w:rPr>
        <w:sz w:val="17"/>
      </w:rPr>
      <w:t> </w:t>
    </w:r>
  </w:p>
  <w:bookmarkEnd w:id="3"/>
  <w:p w14:paraId="50521BFA" w14:textId="029ECE76" w:rsidR="003F678B" w:rsidRDefault="003F678B">
    <w:pPr>
      <w:pStyle w:val="Footer"/>
      <w:jc w:val="right"/>
    </w:pPr>
    <w:r>
      <w:fldChar w:fldCharType="begin"/>
    </w:r>
    <w:r>
      <w:instrText xml:space="preserve"> PAGE   \* MERGEFORMAT </w:instrText>
    </w:r>
    <w:r>
      <w:fldChar w:fldCharType="separate"/>
    </w:r>
    <w:r>
      <w:rPr>
        <w:noProof/>
      </w:rPr>
      <w:t>7</w:t>
    </w:r>
    <w:r>
      <w:rPr>
        <w:noProof/>
      </w:rPr>
      <w:fldChar w:fldCharType="end"/>
    </w:r>
  </w:p>
  <w:p w14:paraId="790812FF" w14:textId="77777777" w:rsidR="003F678B" w:rsidRPr="00BB5EAA" w:rsidRDefault="003F678B" w:rsidP="004C2D3A">
    <w:pPr>
      <w:pStyle w:val="Footer"/>
      <w:ind w:right="360"/>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4D8F4E8" w14:textId="4FB4380E" w:rsidR="003F678B" w:rsidRDefault="003F678B" w:rsidP="00903203">
    <w:pPr>
      <w:pStyle w:val="Footer"/>
      <w:rPr>
        <w:sz w:val="17"/>
      </w:rPr>
    </w:pPr>
    <w:bookmarkStart w:id="5" w:name="TITUS1FooterFirstPage"/>
    <w:r>
      <w:rPr>
        <w:sz w:val="17"/>
      </w:rPr>
      <w:t> </w:t>
    </w:r>
  </w:p>
  <w:bookmarkEnd w:id="5"/>
  <w:p w14:paraId="72BBFBF9" w14:textId="342763AE" w:rsidR="003F678B" w:rsidRDefault="003F678B" w:rsidP="00855F0E">
    <w:pPr>
      <w:pStyle w:val="Footer"/>
      <w:jc w:val="right"/>
    </w:pPr>
    <w:r>
      <w:fldChar w:fldCharType="begin"/>
    </w:r>
    <w:r>
      <w:instrText xml:space="preserve"> PAGE   \* MERGEFORMAT </w:instrText>
    </w:r>
    <w:r>
      <w:fldChar w:fldCharType="separate"/>
    </w:r>
    <w:r>
      <w:rPr>
        <w:noProof/>
      </w:rPr>
      <w:t>1</w:t>
    </w:r>
    <w:r>
      <w:rPr>
        <w:noProof/>
      </w:rPr>
      <w:fldChar w:fldCharType="end"/>
    </w:r>
  </w:p>
  <w:p w14:paraId="30BE735F" w14:textId="77777777" w:rsidR="003F678B" w:rsidRPr="00BB5EAA" w:rsidRDefault="003F678B" w:rsidP="00855F0E">
    <w:pPr>
      <w:pStyle w:val="Footer"/>
      <w:ind w:right="360"/>
      <w:jc w:val="center"/>
    </w:pPr>
  </w:p>
  <w:p w14:paraId="2854674A" w14:textId="77777777" w:rsidR="003F678B" w:rsidRDefault="003F678B">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15E3DF" w14:textId="6D02DBA9" w:rsidR="003F678B" w:rsidRDefault="003F678B" w:rsidP="00903203">
    <w:pPr>
      <w:pStyle w:val="Footer"/>
      <w:rPr>
        <w:sz w:val="17"/>
      </w:rPr>
    </w:pPr>
    <w:bookmarkStart w:id="8" w:name="TITUS2FooterEvenPages"/>
    <w:r>
      <w:rPr>
        <w:sz w:val="17"/>
      </w:rPr>
      <w:t> </w:t>
    </w:r>
  </w:p>
  <w:bookmarkEnd w:id="8"/>
  <w:p w14:paraId="0166E4BD" w14:textId="77777777" w:rsidR="003F678B" w:rsidRDefault="003F678B" w:rsidP="00855F0E">
    <w:pPr>
      <w:pStyle w:val="Footer"/>
      <w:jc w:val="right"/>
    </w:pPr>
  </w:p>
  <w:p w14:paraId="00D3B15D" w14:textId="67D7CE20" w:rsidR="003F678B" w:rsidRDefault="003F678B" w:rsidP="00855F0E">
    <w:pPr>
      <w:pStyle w:val="Footer"/>
      <w:jc w:val="right"/>
    </w:pPr>
    <w:r>
      <w:fldChar w:fldCharType="begin"/>
    </w:r>
    <w:r>
      <w:instrText xml:space="preserve"> PAGE   \* MERGEFORMAT </w:instrText>
    </w:r>
    <w:r>
      <w:fldChar w:fldCharType="separate"/>
    </w:r>
    <w:r>
      <w:rPr>
        <w:noProof/>
      </w:rPr>
      <w:t>20</w:t>
    </w:r>
    <w:r>
      <w:rPr>
        <w:noProof/>
      </w:rPr>
      <w:fldChar w:fldCharType="end"/>
    </w:r>
  </w:p>
  <w:p w14:paraId="5447FDF9" w14:textId="77777777" w:rsidR="003F678B" w:rsidRPr="00BB5EAA" w:rsidRDefault="003F678B" w:rsidP="00855F0E">
    <w:pPr>
      <w:pStyle w:val="Footer"/>
      <w:ind w:right="360"/>
      <w:jc w:val="center"/>
    </w:pPr>
  </w:p>
  <w:p w14:paraId="68E71458" w14:textId="77777777" w:rsidR="003F678B" w:rsidRDefault="003F678B">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E529786" w14:textId="10CDF1D2" w:rsidR="003F678B" w:rsidRDefault="003F678B" w:rsidP="00903203">
    <w:pPr>
      <w:pStyle w:val="Footer"/>
      <w:rPr>
        <w:sz w:val="17"/>
      </w:rPr>
    </w:pPr>
    <w:bookmarkStart w:id="9" w:name="TITUS2FooterPrimary"/>
    <w:r>
      <w:rPr>
        <w:sz w:val="17"/>
      </w:rPr>
      <w:t> </w:t>
    </w:r>
  </w:p>
  <w:bookmarkEnd w:id="9"/>
  <w:p w14:paraId="4E854D64" w14:textId="77777777" w:rsidR="003F678B" w:rsidRDefault="003F678B">
    <w:pPr>
      <w:pStyle w:val="Footer"/>
      <w:jc w:val="right"/>
    </w:pPr>
  </w:p>
  <w:p w14:paraId="718BF1D4" w14:textId="315A046E" w:rsidR="003F678B" w:rsidRDefault="003F678B">
    <w:pPr>
      <w:pStyle w:val="Footer"/>
      <w:jc w:val="right"/>
    </w:pPr>
    <w:r>
      <w:fldChar w:fldCharType="begin"/>
    </w:r>
    <w:r>
      <w:instrText xml:space="preserve"> PAGE   \* MERGEFORMAT </w:instrText>
    </w:r>
    <w:r>
      <w:fldChar w:fldCharType="separate"/>
    </w:r>
    <w:r>
      <w:rPr>
        <w:noProof/>
      </w:rPr>
      <w:t>21</w:t>
    </w:r>
    <w:r>
      <w:rPr>
        <w:noProof/>
      </w:rPr>
      <w:fldChar w:fldCharType="end"/>
    </w:r>
  </w:p>
  <w:p w14:paraId="20C93F7D" w14:textId="77777777" w:rsidR="003F678B" w:rsidRPr="00BB5EAA" w:rsidRDefault="003F678B" w:rsidP="004C2D3A">
    <w:pPr>
      <w:pStyle w:val="Footer"/>
      <w:ind w:right="360"/>
      <w:jc w:val="cen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3830FD" w14:textId="19EC9A40" w:rsidR="003F678B" w:rsidRDefault="003F678B" w:rsidP="00903203">
    <w:pPr>
      <w:pStyle w:val="Footer"/>
      <w:rPr>
        <w:sz w:val="17"/>
      </w:rPr>
    </w:pPr>
    <w:bookmarkStart w:id="11" w:name="TITUS2FooterFirstPage"/>
    <w:r>
      <w:rPr>
        <w:sz w:val="17"/>
      </w:rPr>
      <w:t> </w:t>
    </w:r>
  </w:p>
  <w:bookmarkEnd w:id="11"/>
  <w:p w14:paraId="39EC3A0E" w14:textId="77777777" w:rsidR="003F678B" w:rsidRDefault="003F678B" w:rsidP="00855F0E">
    <w:pPr>
      <w:pStyle w:val="Footer"/>
      <w:jc w:val="right"/>
    </w:pPr>
  </w:p>
  <w:p w14:paraId="45BC3AB8" w14:textId="1F020271" w:rsidR="003F678B" w:rsidRDefault="003F678B" w:rsidP="00855F0E">
    <w:pPr>
      <w:pStyle w:val="Footer"/>
      <w:jc w:val="right"/>
    </w:pPr>
    <w:r>
      <w:fldChar w:fldCharType="begin"/>
    </w:r>
    <w:r>
      <w:instrText xml:space="preserve"> PAGE   \* MERGEFORMAT </w:instrText>
    </w:r>
    <w:r>
      <w:fldChar w:fldCharType="separate"/>
    </w:r>
    <w:r>
      <w:rPr>
        <w:noProof/>
      </w:rPr>
      <w:t>9</w:t>
    </w:r>
    <w:r>
      <w:rPr>
        <w:noProof/>
      </w:rPr>
      <w:fldChar w:fldCharType="end"/>
    </w:r>
  </w:p>
  <w:p w14:paraId="61257265" w14:textId="77777777" w:rsidR="003F678B" w:rsidRPr="00BB5EAA" w:rsidRDefault="003F678B" w:rsidP="00855F0E">
    <w:pPr>
      <w:pStyle w:val="Footer"/>
      <w:ind w:right="360"/>
      <w:jc w:val="center"/>
    </w:pPr>
  </w:p>
  <w:p w14:paraId="5AF35268" w14:textId="77777777" w:rsidR="003F678B" w:rsidRDefault="003F678B">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B8AC7CF" w14:textId="1EBABCF1" w:rsidR="003F678B" w:rsidRDefault="003F678B" w:rsidP="00903203">
    <w:pPr>
      <w:pStyle w:val="Footer"/>
      <w:rPr>
        <w:sz w:val="17"/>
      </w:rPr>
    </w:pPr>
    <w:bookmarkStart w:id="14" w:name="TITUS3FooterEvenPages"/>
    <w:r>
      <w:rPr>
        <w:sz w:val="17"/>
      </w:rPr>
      <w:t> </w:t>
    </w:r>
  </w:p>
  <w:bookmarkEnd w:id="14"/>
  <w:p w14:paraId="3ED4384F" w14:textId="77777777" w:rsidR="003F678B" w:rsidRDefault="003F678B" w:rsidP="00855F0E">
    <w:pPr>
      <w:pStyle w:val="Footer"/>
      <w:jc w:val="right"/>
    </w:pPr>
  </w:p>
  <w:p w14:paraId="262022FF" w14:textId="2BCB285F" w:rsidR="003F678B" w:rsidRDefault="003F678B" w:rsidP="00855F0E">
    <w:pPr>
      <w:pStyle w:val="Footer"/>
      <w:jc w:val="right"/>
    </w:pPr>
    <w:r>
      <w:fldChar w:fldCharType="begin"/>
    </w:r>
    <w:r>
      <w:instrText xml:space="preserve"> PAGE   \* MERGEFORMAT </w:instrText>
    </w:r>
    <w:r>
      <w:fldChar w:fldCharType="separate"/>
    </w:r>
    <w:r>
      <w:rPr>
        <w:noProof/>
      </w:rPr>
      <w:t>24</w:t>
    </w:r>
    <w:r>
      <w:rPr>
        <w:noProof/>
      </w:rPr>
      <w:fldChar w:fldCharType="end"/>
    </w:r>
  </w:p>
  <w:p w14:paraId="39EB5F76" w14:textId="77777777" w:rsidR="003F678B" w:rsidRPr="00BB5EAA" w:rsidRDefault="003F678B" w:rsidP="00855F0E">
    <w:pPr>
      <w:pStyle w:val="Footer"/>
      <w:ind w:right="360"/>
      <w:jc w:val="center"/>
    </w:pPr>
  </w:p>
  <w:p w14:paraId="15BA0F02" w14:textId="77777777" w:rsidR="003F678B" w:rsidRDefault="003F678B">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9DC5FA8" w14:textId="0CDF910A" w:rsidR="003F678B" w:rsidRDefault="003F678B" w:rsidP="00903203">
    <w:pPr>
      <w:pStyle w:val="Footer"/>
      <w:rPr>
        <w:sz w:val="17"/>
      </w:rPr>
    </w:pPr>
    <w:bookmarkStart w:id="15" w:name="TITUS3FooterPrimary"/>
    <w:r>
      <w:rPr>
        <w:sz w:val="17"/>
      </w:rPr>
      <w:t> </w:t>
    </w:r>
  </w:p>
  <w:bookmarkEnd w:id="15"/>
  <w:p w14:paraId="0F5FEB2A" w14:textId="77777777" w:rsidR="003F678B" w:rsidRDefault="003F678B">
    <w:pPr>
      <w:pStyle w:val="Footer"/>
      <w:jc w:val="right"/>
    </w:pPr>
  </w:p>
  <w:p w14:paraId="764EA24B" w14:textId="3D6BBFBD" w:rsidR="003F678B" w:rsidRDefault="003F678B">
    <w:pPr>
      <w:pStyle w:val="Footer"/>
      <w:jc w:val="right"/>
    </w:pPr>
    <w:r>
      <w:fldChar w:fldCharType="begin"/>
    </w:r>
    <w:r>
      <w:instrText xml:space="preserve"> PAGE   \* MERGEFORMAT </w:instrText>
    </w:r>
    <w:r>
      <w:fldChar w:fldCharType="separate"/>
    </w:r>
    <w:r>
      <w:rPr>
        <w:noProof/>
      </w:rPr>
      <w:t>23</w:t>
    </w:r>
    <w:r>
      <w:rPr>
        <w:noProof/>
      </w:rPr>
      <w:fldChar w:fldCharType="end"/>
    </w:r>
  </w:p>
  <w:p w14:paraId="41B51786" w14:textId="77777777" w:rsidR="003F678B" w:rsidRPr="00BB5EAA" w:rsidRDefault="003F678B" w:rsidP="004C2D3A">
    <w:pPr>
      <w:pStyle w:val="Footer"/>
      <w:ind w:right="360"/>
      <w:jc w:val="cen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7D0BB5B" w14:textId="0CC2AB0D" w:rsidR="003F678B" w:rsidRDefault="003F678B" w:rsidP="00903203">
    <w:pPr>
      <w:pStyle w:val="Footer"/>
      <w:rPr>
        <w:sz w:val="17"/>
      </w:rPr>
    </w:pPr>
    <w:bookmarkStart w:id="17" w:name="TITUS3FooterFirstPage"/>
    <w:r>
      <w:rPr>
        <w:sz w:val="17"/>
      </w:rPr>
      <w:t> </w:t>
    </w:r>
  </w:p>
  <w:bookmarkEnd w:id="17"/>
  <w:p w14:paraId="63ECED70" w14:textId="77777777" w:rsidR="003F678B" w:rsidRDefault="003F678B" w:rsidP="00855F0E">
    <w:pPr>
      <w:pStyle w:val="Footer"/>
      <w:jc w:val="right"/>
    </w:pPr>
  </w:p>
  <w:p w14:paraId="0DB05160" w14:textId="35BB899C" w:rsidR="003F678B" w:rsidRDefault="003F678B" w:rsidP="00855F0E">
    <w:pPr>
      <w:pStyle w:val="Footer"/>
      <w:jc w:val="right"/>
    </w:pPr>
    <w:r>
      <w:fldChar w:fldCharType="begin"/>
    </w:r>
    <w:r>
      <w:instrText xml:space="preserve"> PAGE   \* MERGEFORMAT </w:instrText>
    </w:r>
    <w:r>
      <w:fldChar w:fldCharType="separate"/>
    </w:r>
    <w:r>
      <w:rPr>
        <w:noProof/>
      </w:rPr>
      <w:t>22</w:t>
    </w:r>
    <w:r>
      <w:rPr>
        <w:noProof/>
      </w:rPr>
      <w:fldChar w:fldCharType="end"/>
    </w:r>
  </w:p>
  <w:p w14:paraId="402E9602" w14:textId="77777777" w:rsidR="003F678B" w:rsidRPr="00BB5EAA" w:rsidRDefault="003F678B" w:rsidP="00855F0E">
    <w:pPr>
      <w:pStyle w:val="Footer"/>
      <w:ind w:right="360"/>
      <w:jc w:val="center"/>
    </w:pPr>
  </w:p>
  <w:p w14:paraId="36B5A259" w14:textId="77777777" w:rsidR="003F678B" w:rsidRDefault="003F678B">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BA13D42" w14:textId="71A86D8C" w:rsidR="003F678B" w:rsidRDefault="003F678B" w:rsidP="00903203">
    <w:pPr>
      <w:pStyle w:val="Footer"/>
      <w:rPr>
        <w:sz w:val="17"/>
      </w:rPr>
    </w:pPr>
    <w:bookmarkStart w:id="21" w:name="TITUS4FooterEvenPages"/>
    <w:r>
      <w:rPr>
        <w:sz w:val="17"/>
      </w:rPr>
      <w:t> </w:t>
    </w:r>
  </w:p>
  <w:bookmarkEnd w:id="21"/>
  <w:p w14:paraId="7D033B3D" w14:textId="77777777" w:rsidR="003F678B" w:rsidRDefault="003F678B" w:rsidP="00855F0E">
    <w:pPr>
      <w:pStyle w:val="Footer"/>
      <w:jc w:val="right"/>
    </w:pPr>
  </w:p>
  <w:p w14:paraId="63B7D9ED" w14:textId="77777777" w:rsidR="003F678B" w:rsidRDefault="003F678B" w:rsidP="00855F0E">
    <w:pPr>
      <w:pStyle w:val="Footer"/>
      <w:jc w:val="right"/>
    </w:pPr>
    <w:r>
      <w:fldChar w:fldCharType="begin"/>
    </w:r>
    <w:r>
      <w:instrText xml:space="preserve"> PAGE   \* MERGEFORMAT </w:instrText>
    </w:r>
    <w:r>
      <w:fldChar w:fldCharType="separate"/>
    </w:r>
    <w:r>
      <w:rPr>
        <w:noProof/>
      </w:rPr>
      <w:t>6</w:t>
    </w:r>
    <w:r>
      <w:rPr>
        <w:noProof/>
      </w:rPr>
      <w:fldChar w:fldCharType="end"/>
    </w:r>
  </w:p>
  <w:p w14:paraId="1F3047D8" w14:textId="77777777" w:rsidR="003F678B" w:rsidRPr="00BB5EAA" w:rsidRDefault="003F678B" w:rsidP="00855F0E">
    <w:pPr>
      <w:pStyle w:val="Footer"/>
      <w:ind w:right="360"/>
      <w:jc w:val="center"/>
    </w:pPr>
  </w:p>
  <w:p w14:paraId="1A40EEC8" w14:textId="77777777" w:rsidR="003F678B" w:rsidRDefault="003F678B">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CECFB5B" w14:textId="054100D7" w:rsidR="003F678B" w:rsidRDefault="003F678B" w:rsidP="00903203">
    <w:pPr>
      <w:pStyle w:val="Footer"/>
      <w:rPr>
        <w:sz w:val="17"/>
      </w:rPr>
    </w:pPr>
    <w:bookmarkStart w:id="22" w:name="TITUS4FooterPrimary"/>
    <w:r>
      <w:rPr>
        <w:sz w:val="17"/>
      </w:rPr>
      <w:t> </w:t>
    </w:r>
  </w:p>
  <w:bookmarkEnd w:id="22"/>
  <w:p w14:paraId="42A3F15C" w14:textId="77777777" w:rsidR="003F678B" w:rsidRDefault="003F678B">
    <w:pPr>
      <w:pStyle w:val="Footer"/>
      <w:jc w:val="right"/>
    </w:pPr>
  </w:p>
  <w:p w14:paraId="1A73AE4C" w14:textId="77777777" w:rsidR="003F678B" w:rsidRDefault="003F678B">
    <w:pPr>
      <w:pStyle w:val="Footer"/>
      <w:jc w:val="right"/>
    </w:pPr>
    <w:r>
      <w:fldChar w:fldCharType="begin"/>
    </w:r>
    <w:r>
      <w:instrText xml:space="preserve"> PAGE   \* MERGEFORMAT </w:instrText>
    </w:r>
    <w:r>
      <w:fldChar w:fldCharType="separate"/>
    </w:r>
    <w:r>
      <w:rPr>
        <w:noProof/>
      </w:rPr>
      <w:t>5</w:t>
    </w:r>
    <w:r>
      <w:rPr>
        <w:noProof/>
      </w:rPr>
      <w:fldChar w:fldCharType="end"/>
    </w:r>
  </w:p>
  <w:p w14:paraId="62F26416" w14:textId="77777777" w:rsidR="003F678B" w:rsidRPr="00BB5EAA" w:rsidRDefault="003F678B" w:rsidP="004C2D3A">
    <w:pPr>
      <w:pStyle w:val="Footer"/>
      <w:ind w:right="360"/>
      <w:jc w:val="cen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7BB1D4D" w14:textId="5B24850F" w:rsidR="003F678B" w:rsidRDefault="003F678B" w:rsidP="00903203">
    <w:pPr>
      <w:pStyle w:val="Footer"/>
      <w:rPr>
        <w:sz w:val="17"/>
      </w:rPr>
    </w:pPr>
    <w:bookmarkStart w:id="24" w:name="TITUS4FooterFirstPage"/>
    <w:r>
      <w:rPr>
        <w:sz w:val="17"/>
      </w:rPr>
      <w:t> </w:t>
    </w:r>
  </w:p>
  <w:bookmarkEnd w:id="24"/>
  <w:p w14:paraId="488DE004" w14:textId="77777777" w:rsidR="003F678B" w:rsidRDefault="003F678B" w:rsidP="00855F0E">
    <w:pPr>
      <w:pStyle w:val="Footer"/>
      <w:jc w:val="right"/>
    </w:pPr>
  </w:p>
  <w:p w14:paraId="005FD13E" w14:textId="00189CE0" w:rsidR="003F678B" w:rsidRDefault="003F678B" w:rsidP="00855F0E">
    <w:pPr>
      <w:pStyle w:val="Footer"/>
      <w:jc w:val="right"/>
    </w:pPr>
    <w:r>
      <w:fldChar w:fldCharType="begin"/>
    </w:r>
    <w:r>
      <w:instrText xml:space="preserve"> PAGE   \* MERGEFORMAT </w:instrText>
    </w:r>
    <w:r>
      <w:fldChar w:fldCharType="separate"/>
    </w:r>
    <w:r>
      <w:rPr>
        <w:noProof/>
      </w:rPr>
      <w:t>30</w:t>
    </w:r>
    <w:r>
      <w:rPr>
        <w:noProof/>
      </w:rPr>
      <w:fldChar w:fldCharType="end"/>
    </w:r>
  </w:p>
  <w:p w14:paraId="76EAE8D3" w14:textId="77777777" w:rsidR="003F678B" w:rsidRPr="00BB5EAA" w:rsidRDefault="003F678B" w:rsidP="00855F0E">
    <w:pPr>
      <w:pStyle w:val="Footer"/>
      <w:ind w:right="360"/>
      <w:jc w:val="center"/>
    </w:pPr>
  </w:p>
  <w:p w14:paraId="11ED98CA" w14:textId="77777777" w:rsidR="003F678B" w:rsidRDefault="003F678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77FDF694" w14:textId="77777777" w:rsidR="009122A9" w:rsidRDefault="009122A9">
      <w:r>
        <w:separator/>
      </w:r>
    </w:p>
  </w:footnote>
  <w:footnote w:type="continuationSeparator" w:id="0">
    <w:p w14:paraId="6C5B557B" w14:textId="77777777" w:rsidR="009122A9" w:rsidRDefault="009122A9">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36FB6DE9" w14:textId="7A40B0CF" w:rsidR="003F678B" w:rsidRDefault="003F678B" w:rsidP="00903203">
    <w:pPr>
      <w:pStyle w:val="Header"/>
      <w:rPr>
        <w:sz w:val="17"/>
      </w:rPr>
    </w:pPr>
    <w:bookmarkStart w:id="0" w:name="TITUS1HeaderEvenPages"/>
    <w:r>
      <w:rPr>
        <w:sz w:val="17"/>
      </w:rPr>
      <w:t> </w:t>
    </w:r>
  </w:p>
  <w:bookmarkEnd w:id="0"/>
  <w:p w14:paraId="46AC5F57" w14:textId="77777777" w:rsidR="003F678B" w:rsidRDefault="003F678B" w:rsidP="00494481">
    <w:pPr>
      <w:pStyle w:val="Header"/>
    </w:pPr>
  </w:p>
  <w:p w14:paraId="5F71EEF7" w14:textId="77777777" w:rsidR="003F678B" w:rsidRDefault="003F678B">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5471B10" w14:textId="42D189CB" w:rsidR="003F678B" w:rsidRDefault="003F678B" w:rsidP="00903203">
    <w:pPr>
      <w:pStyle w:val="Header"/>
      <w:rPr>
        <w:sz w:val="17"/>
      </w:rPr>
    </w:pPr>
    <w:bookmarkStart w:id="1" w:name="TITUS1HeaderPrimary"/>
    <w:r>
      <w:rPr>
        <w:sz w:val="17"/>
      </w:rPr>
      <w:t> </w:t>
    </w:r>
  </w:p>
  <w:bookmarkEnd w:id="1"/>
  <w:p w14:paraId="360DE9DE" w14:textId="77777777" w:rsidR="003F678B" w:rsidRDefault="003F678B">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3E1C00E" w14:textId="52FE612E" w:rsidR="003F678B" w:rsidRDefault="003F678B" w:rsidP="00903203">
    <w:pPr>
      <w:pStyle w:val="Header"/>
      <w:rPr>
        <w:sz w:val="17"/>
      </w:rPr>
    </w:pPr>
    <w:bookmarkStart w:id="4" w:name="TITUS1HeaderFirstPage"/>
    <w:r>
      <w:rPr>
        <w:sz w:val="17"/>
      </w:rPr>
      <w:t> </w:t>
    </w:r>
  </w:p>
  <w:bookmarkEnd w:id="4"/>
  <w:p w14:paraId="14DD75B7" w14:textId="77777777" w:rsidR="003F678B" w:rsidRDefault="003F678B">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40D3E942" w14:textId="2A4E8148" w:rsidR="003F678B" w:rsidRDefault="003F678B" w:rsidP="00903203">
    <w:pPr>
      <w:pStyle w:val="Header"/>
      <w:rPr>
        <w:sz w:val="17"/>
      </w:rPr>
    </w:pPr>
    <w:bookmarkStart w:id="6" w:name="TITUS2HeaderEvenPages"/>
    <w:r>
      <w:rPr>
        <w:sz w:val="17"/>
      </w:rPr>
      <w:t> </w:t>
    </w:r>
  </w:p>
  <w:bookmarkEnd w:id="6"/>
  <w:p w14:paraId="3E4A8C7A" w14:textId="77777777" w:rsidR="003F678B" w:rsidRDefault="003F678B" w:rsidP="00855F0E">
    <w:pPr>
      <w:pStyle w:val="Header"/>
    </w:pPr>
  </w:p>
  <w:p w14:paraId="7CF49379" w14:textId="77777777" w:rsidR="003F678B" w:rsidRDefault="003F678B">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A647CAD" w14:textId="183C27B9" w:rsidR="003F678B" w:rsidRDefault="003F678B" w:rsidP="00903203">
    <w:pPr>
      <w:pStyle w:val="Header"/>
      <w:rPr>
        <w:sz w:val="17"/>
      </w:rPr>
    </w:pPr>
    <w:bookmarkStart w:id="7" w:name="TITUS2HeaderPrimary"/>
    <w:r>
      <w:rPr>
        <w:sz w:val="17"/>
      </w:rPr>
      <w:t> </w:t>
    </w:r>
  </w:p>
  <w:bookmarkEnd w:id="7"/>
  <w:p w14:paraId="469EDE0D" w14:textId="77777777" w:rsidR="003F678B" w:rsidRDefault="003F678B">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1789650" w14:textId="36349CA4" w:rsidR="003F678B" w:rsidRDefault="003F678B" w:rsidP="00903203">
    <w:pPr>
      <w:pStyle w:val="Header"/>
      <w:rPr>
        <w:sz w:val="17"/>
      </w:rPr>
    </w:pPr>
    <w:bookmarkStart w:id="10" w:name="TITUS2HeaderFirstPage"/>
    <w:r>
      <w:rPr>
        <w:sz w:val="17"/>
      </w:rPr>
      <w:t> </w:t>
    </w:r>
  </w:p>
  <w:bookmarkEnd w:id="10"/>
  <w:p w14:paraId="76F9A31A" w14:textId="77777777" w:rsidR="003F678B" w:rsidRDefault="003F678B" w:rsidP="00855F0E">
    <w:pPr>
      <w:pStyle w:val="Header"/>
    </w:pPr>
  </w:p>
  <w:p w14:paraId="192865CD" w14:textId="77777777" w:rsidR="003F678B" w:rsidRDefault="003F678B">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76382A2" w14:textId="2ACE60B1" w:rsidR="003F678B" w:rsidRDefault="003F678B" w:rsidP="00903203">
    <w:pPr>
      <w:pStyle w:val="Header"/>
      <w:rPr>
        <w:sz w:val="17"/>
      </w:rPr>
    </w:pPr>
    <w:bookmarkStart w:id="12" w:name="TITUS3HeaderEvenPages"/>
    <w:r>
      <w:rPr>
        <w:sz w:val="17"/>
      </w:rPr>
      <w:t> </w:t>
    </w:r>
  </w:p>
  <w:bookmarkEnd w:id="12"/>
  <w:p w14:paraId="78B1922C" w14:textId="77777777" w:rsidR="003F678B" w:rsidRDefault="003F678B" w:rsidP="00855F0E">
    <w:pPr>
      <w:pStyle w:val="Header"/>
    </w:pPr>
  </w:p>
  <w:p w14:paraId="0F9743C4" w14:textId="77777777" w:rsidR="003F678B" w:rsidRDefault="003F678B">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D84BB06" w14:textId="6E1E2D53" w:rsidR="003F678B" w:rsidRDefault="003F678B" w:rsidP="00903203">
    <w:pPr>
      <w:pStyle w:val="Header"/>
      <w:rPr>
        <w:sz w:val="17"/>
      </w:rPr>
    </w:pPr>
    <w:bookmarkStart w:id="13" w:name="TITUS3HeaderPrimary"/>
    <w:r>
      <w:rPr>
        <w:sz w:val="17"/>
      </w:rPr>
      <w:t> </w:t>
    </w:r>
  </w:p>
  <w:bookmarkEnd w:id="13"/>
  <w:p w14:paraId="6D1B43B7" w14:textId="77777777" w:rsidR="003F678B" w:rsidRDefault="003F678B">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208AEC04" w14:textId="02B3ACF0" w:rsidR="003F678B" w:rsidRDefault="003F678B" w:rsidP="00903203">
    <w:pPr>
      <w:pStyle w:val="Header"/>
      <w:rPr>
        <w:sz w:val="17"/>
      </w:rPr>
    </w:pPr>
    <w:bookmarkStart w:id="16" w:name="TITUS3HeaderFirstPage"/>
    <w:r>
      <w:rPr>
        <w:sz w:val="17"/>
      </w:rPr>
      <w:t> </w:t>
    </w:r>
  </w:p>
  <w:bookmarkEnd w:id="16"/>
  <w:p w14:paraId="24B2B4B5" w14:textId="77777777" w:rsidR="003F678B" w:rsidRDefault="003F678B" w:rsidP="00855F0E">
    <w:pPr>
      <w:pStyle w:val="Header"/>
    </w:pPr>
  </w:p>
  <w:p w14:paraId="15709302" w14:textId="77777777" w:rsidR="003F678B" w:rsidRDefault="003F678B">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626EDED0" w14:textId="47E80CB8" w:rsidR="003F678B" w:rsidRDefault="003F678B" w:rsidP="00903203">
    <w:pPr>
      <w:pStyle w:val="Header"/>
      <w:rPr>
        <w:sz w:val="17"/>
      </w:rPr>
    </w:pPr>
    <w:bookmarkStart w:id="19" w:name="TITUS4HeaderEvenPages"/>
    <w:r>
      <w:rPr>
        <w:sz w:val="17"/>
      </w:rPr>
      <w:t> </w:t>
    </w:r>
  </w:p>
  <w:bookmarkEnd w:id="19"/>
  <w:p w14:paraId="6DE522DB" w14:textId="77777777" w:rsidR="003F678B" w:rsidRDefault="003F678B" w:rsidP="00855F0E">
    <w:pPr>
      <w:pStyle w:val="Header"/>
    </w:pPr>
  </w:p>
  <w:p w14:paraId="5266A99A" w14:textId="77777777" w:rsidR="003F678B" w:rsidRDefault="003F678B">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C5E66D9" w14:textId="7133D140" w:rsidR="003F678B" w:rsidRDefault="003F678B" w:rsidP="00903203">
    <w:pPr>
      <w:pStyle w:val="Header"/>
      <w:rPr>
        <w:sz w:val="17"/>
      </w:rPr>
    </w:pPr>
    <w:bookmarkStart w:id="20" w:name="TITUS4HeaderPrimary"/>
    <w:r>
      <w:rPr>
        <w:sz w:val="17"/>
      </w:rPr>
      <w:t> </w:t>
    </w:r>
  </w:p>
  <w:bookmarkEnd w:id="20"/>
  <w:p w14:paraId="5B3EB46B" w14:textId="77777777" w:rsidR="003F678B" w:rsidRDefault="003F678B">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01133F0" w14:textId="1C0C274F" w:rsidR="003F678B" w:rsidRDefault="003F678B" w:rsidP="00903203">
    <w:pPr>
      <w:pStyle w:val="Header"/>
      <w:rPr>
        <w:sz w:val="17"/>
      </w:rPr>
    </w:pPr>
    <w:bookmarkStart w:id="23" w:name="TITUS4HeaderFirstPage"/>
    <w:r>
      <w:rPr>
        <w:sz w:val="17"/>
      </w:rPr>
      <w:t> </w:t>
    </w:r>
  </w:p>
  <w:bookmarkEnd w:id="23"/>
  <w:p w14:paraId="18F6483E" w14:textId="77777777" w:rsidR="003F678B" w:rsidRDefault="003F678B" w:rsidP="00855F0E">
    <w:pPr>
      <w:pStyle w:val="Header"/>
    </w:pPr>
  </w:p>
  <w:p w14:paraId="6EE5D2A6" w14:textId="77777777" w:rsidR="003F678B" w:rsidRDefault="003F678B">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FFFFFF1D"/>
    <w:multiLevelType w:val="multilevel"/>
    <w:tmpl w:val="F27AED7E"/>
    <w:lvl w:ilvl="0">
      <w:start w:val="1"/>
      <w:numFmt w:val="bullet"/>
      <w:lvlText w:val=""/>
      <w:lvlJc w:val="left"/>
      <w:pPr>
        <w:tabs>
          <w:tab w:val="num" w:pos="0"/>
        </w:tabs>
        <w:ind w:left="0" w:firstLine="0"/>
      </w:pPr>
      <w:rPr>
        <w:rFonts w:ascii="Symbol" w:hAnsi="Symbol" w:hint="default"/>
      </w:rPr>
    </w:lvl>
    <w:lvl w:ilvl="1">
      <w:start w:val="1"/>
      <w:numFmt w:val="bullet"/>
      <w:lvlText w:val=""/>
      <w:lvlJc w:val="left"/>
      <w:pPr>
        <w:tabs>
          <w:tab w:val="num" w:pos="720"/>
        </w:tabs>
        <w:ind w:left="1080" w:hanging="360"/>
      </w:pPr>
      <w:rPr>
        <w:rFonts w:ascii="Symbol" w:hAnsi="Symbol" w:hint="default"/>
      </w:rPr>
    </w:lvl>
    <w:lvl w:ilvl="2">
      <w:start w:val="1"/>
      <w:numFmt w:val="bullet"/>
      <w:lvlText w:val="o"/>
      <w:lvlJc w:val="left"/>
      <w:pPr>
        <w:tabs>
          <w:tab w:val="num" w:pos="1440"/>
        </w:tabs>
        <w:ind w:left="1800" w:hanging="360"/>
      </w:pPr>
      <w:rPr>
        <w:rFonts w:ascii="Courier New" w:hAnsi="Courier New" w:cs="Courier New" w:hint="default"/>
      </w:rPr>
    </w:lvl>
    <w:lvl w:ilvl="3">
      <w:start w:val="1"/>
      <w:numFmt w:val="bullet"/>
      <w:lvlText w:val=""/>
      <w:lvlJc w:val="left"/>
      <w:pPr>
        <w:tabs>
          <w:tab w:val="num" w:pos="2160"/>
        </w:tabs>
        <w:ind w:left="2520" w:hanging="360"/>
      </w:pPr>
      <w:rPr>
        <w:rFonts w:ascii="Wingdings" w:hAnsi="Wingdings" w:hint="default"/>
      </w:rPr>
    </w:lvl>
    <w:lvl w:ilvl="4">
      <w:start w:val="1"/>
      <w:numFmt w:val="bullet"/>
      <w:lvlText w:val=""/>
      <w:lvlJc w:val="left"/>
      <w:pPr>
        <w:tabs>
          <w:tab w:val="num" w:pos="2880"/>
        </w:tabs>
        <w:ind w:left="3240" w:hanging="360"/>
      </w:pPr>
      <w:rPr>
        <w:rFonts w:ascii="Wingdings" w:hAnsi="Wingdings" w:hint="default"/>
      </w:rPr>
    </w:lvl>
    <w:lvl w:ilvl="5">
      <w:start w:val="1"/>
      <w:numFmt w:val="bullet"/>
      <w:lvlText w:val=""/>
      <w:lvlJc w:val="left"/>
      <w:pPr>
        <w:tabs>
          <w:tab w:val="num" w:pos="3600"/>
        </w:tabs>
        <w:ind w:left="3960" w:hanging="360"/>
      </w:pPr>
      <w:rPr>
        <w:rFonts w:ascii="Symbol" w:hAnsi="Symbol" w:hint="default"/>
      </w:rPr>
    </w:lvl>
    <w:lvl w:ilvl="6">
      <w:start w:val="1"/>
      <w:numFmt w:val="bullet"/>
      <w:lvlText w:val="o"/>
      <w:lvlJc w:val="left"/>
      <w:pPr>
        <w:tabs>
          <w:tab w:val="num" w:pos="4320"/>
        </w:tabs>
        <w:ind w:left="4680" w:hanging="360"/>
      </w:pPr>
      <w:rPr>
        <w:rFonts w:ascii="Courier New" w:hAnsi="Courier New" w:cs="Courier New" w:hint="default"/>
      </w:rPr>
    </w:lvl>
    <w:lvl w:ilvl="7">
      <w:start w:val="1"/>
      <w:numFmt w:val="bullet"/>
      <w:lvlText w:val=""/>
      <w:lvlJc w:val="left"/>
      <w:pPr>
        <w:tabs>
          <w:tab w:val="num" w:pos="5040"/>
        </w:tabs>
        <w:ind w:left="5400" w:hanging="360"/>
      </w:pPr>
      <w:rPr>
        <w:rFonts w:ascii="Wingdings" w:hAnsi="Wingdings" w:hint="default"/>
      </w:rPr>
    </w:lvl>
    <w:lvl w:ilvl="8">
      <w:start w:val="1"/>
      <w:numFmt w:val="bullet"/>
      <w:lvlText w:val=""/>
      <w:lvlJc w:val="left"/>
      <w:pPr>
        <w:tabs>
          <w:tab w:val="num" w:pos="5760"/>
        </w:tabs>
        <w:ind w:left="6120" w:hanging="360"/>
      </w:pPr>
      <w:rPr>
        <w:rFonts w:ascii="Wingdings" w:hAnsi="Wingdings" w:hint="default"/>
      </w:rPr>
    </w:lvl>
  </w:abstractNum>
  <w:abstractNum w:abstractNumId="1" w15:restartNumberingAfterBreak="0">
    <w:nsid w:val="FFFFFFFE"/>
    <w:multiLevelType w:val="singleLevel"/>
    <w:tmpl w:val="5046EE80"/>
    <w:lvl w:ilvl="0">
      <w:start w:val="1"/>
      <w:numFmt w:val="bullet"/>
      <w:lvlText w:val=""/>
      <w:lvlJc w:val="left"/>
      <w:rPr>
        <w:rFonts w:ascii="Symbol" w:hAnsi="Symbol" w:hint="default"/>
      </w:rPr>
    </w:lvl>
  </w:abstractNum>
  <w:abstractNum w:abstractNumId="2" w15:restartNumberingAfterBreak="0">
    <w:nsid w:val="06FD3555"/>
    <w:multiLevelType w:val="hybridMultilevel"/>
    <w:tmpl w:val="8BEEC1F2"/>
    <w:lvl w:ilvl="0" w:tplc="04090017">
      <w:start w:val="1"/>
      <w:numFmt w:val="lowerLetter"/>
      <w:lvlText w:val="%1)"/>
      <w:lvlJc w:val="left"/>
      <w:pPr>
        <w:ind w:left="1080" w:hanging="360"/>
      </w:pPr>
    </w:lvl>
    <w:lvl w:ilvl="1" w:tplc="08090019" w:tentative="1">
      <w:start w:val="1"/>
      <w:numFmt w:val="lowerLetter"/>
      <w:lvlText w:val="%2."/>
      <w:lvlJc w:val="left"/>
      <w:pPr>
        <w:ind w:left="1800" w:hanging="360"/>
      </w:pPr>
    </w:lvl>
    <w:lvl w:ilvl="2" w:tplc="0809001B" w:tentative="1">
      <w:start w:val="1"/>
      <w:numFmt w:val="lowerRoman"/>
      <w:lvlText w:val="%3."/>
      <w:lvlJc w:val="right"/>
      <w:pPr>
        <w:ind w:left="2520" w:hanging="180"/>
      </w:pPr>
    </w:lvl>
    <w:lvl w:ilvl="3" w:tplc="0809000F" w:tentative="1">
      <w:start w:val="1"/>
      <w:numFmt w:val="decimal"/>
      <w:lvlText w:val="%4."/>
      <w:lvlJc w:val="left"/>
      <w:pPr>
        <w:ind w:left="3240" w:hanging="360"/>
      </w:pPr>
    </w:lvl>
    <w:lvl w:ilvl="4" w:tplc="08090019" w:tentative="1">
      <w:start w:val="1"/>
      <w:numFmt w:val="lowerLetter"/>
      <w:lvlText w:val="%5."/>
      <w:lvlJc w:val="left"/>
      <w:pPr>
        <w:ind w:left="3960" w:hanging="360"/>
      </w:pPr>
    </w:lvl>
    <w:lvl w:ilvl="5" w:tplc="0809001B" w:tentative="1">
      <w:start w:val="1"/>
      <w:numFmt w:val="lowerRoman"/>
      <w:lvlText w:val="%6."/>
      <w:lvlJc w:val="right"/>
      <w:pPr>
        <w:ind w:left="4680" w:hanging="180"/>
      </w:pPr>
    </w:lvl>
    <w:lvl w:ilvl="6" w:tplc="0809000F" w:tentative="1">
      <w:start w:val="1"/>
      <w:numFmt w:val="decimal"/>
      <w:lvlText w:val="%7."/>
      <w:lvlJc w:val="left"/>
      <w:pPr>
        <w:ind w:left="5400" w:hanging="360"/>
      </w:pPr>
    </w:lvl>
    <w:lvl w:ilvl="7" w:tplc="08090019" w:tentative="1">
      <w:start w:val="1"/>
      <w:numFmt w:val="lowerLetter"/>
      <w:lvlText w:val="%8."/>
      <w:lvlJc w:val="left"/>
      <w:pPr>
        <w:ind w:left="6120" w:hanging="360"/>
      </w:pPr>
    </w:lvl>
    <w:lvl w:ilvl="8" w:tplc="0809001B" w:tentative="1">
      <w:start w:val="1"/>
      <w:numFmt w:val="lowerRoman"/>
      <w:lvlText w:val="%9."/>
      <w:lvlJc w:val="right"/>
      <w:pPr>
        <w:ind w:left="6840" w:hanging="180"/>
      </w:pPr>
    </w:lvl>
  </w:abstractNum>
  <w:abstractNum w:abstractNumId="3" w15:restartNumberingAfterBreak="0">
    <w:nsid w:val="07E8045C"/>
    <w:multiLevelType w:val="hybridMultilevel"/>
    <w:tmpl w:val="D2A80718"/>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EFC0141"/>
    <w:multiLevelType w:val="hybridMultilevel"/>
    <w:tmpl w:val="48C8A00C"/>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0F8C1E6D"/>
    <w:multiLevelType w:val="hybridMultilevel"/>
    <w:tmpl w:val="0694D0F0"/>
    <w:lvl w:ilvl="0" w:tplc="08090001">
      <w:start w:val="1"/>
      <w:numFmt w:val="bullet"/>
      <w:lvlText w:val=""/>
      <w:lvlJc w:val="left"/>
      <w:pPr>
        <w:tabs>
          <w:tab w:val="num" w:pos="360"/>
        </w:tabs>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6" w15:restartNumberingAfterBreak="0">
    <w:nsid w:val="1193717D"/>
    <w:multiLevelType w:val="hybridMultilevel"/>
    <w:tmpl w:val="3D0ED6C8"/>
    <w:lvl w:ilvl="0" w:tplc="0809000F">
      <w:start w:val="1"/>
      <w:numFmt w:val="decimal"/>
      <w:lvlText w:val="%1."/>
      <w:lvlJc w:val="left"/>
      <w:pPr>
        <w:tabs>
          <w:tab w:val="num" w:pos="720"/>
        </w:tabs>
        <w:ind w:left="720" w:hanging="360"/>
      </w:pPr>
    </w:lvl>
    <w:lvl w:ilvl="1" w:tplc="04090017">
      <w:start w:val="1"/>
      <w:numFmt w:val="lowerLetter"/>
      <w:lvlText w:val="%2)"/>
      <w:lvlJc w:val="left"/>
      <w:pPr>
        <w:tabs>
          <w:tab w:val="num" w:pos="1440"/>
        </w:tabs>
        <w:ind w:left="1440" w:hanging="360"/>
      </w:pPr>
      <w:rPr>
        <w:rFonts w:hint="default"/>
      </w:r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7" w15:restartNumberingAfterBreak="0">
    <w:nsid w:val="13E97EC7"/>
    <w:multiLevelType w:val="hybridMultilevel"/>
    <w:tmpl w:val="CED4153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165621F2"/>
    <w:multiLevelType w:val="hybridMultilevel"/>
    <w:tmpl w:val="F83CAF6C"/>
    <w:lvl w:ilvl="0" w:tplc="08090005">
      <w:start w:val="1"/>
      <w:numFmt w:val="bullet"/>
      <w:lvlText w:val=""/>
      <w:lvlJc w:val="left"/>
      <w:pPr>
        <w:tabs>
          <w:tab w:val="num" w:pos="720"/>
        </w:tabs>
        <w:ind w:left="720" w:hanging="360"/>
      </w:pPr>
      <w:rPr>
        <w:rFonts w:ascii="Wingdings" w:hAnsi="Wingdings" w:hint="default"/>
      </w:rPr>
    </w:lvl>
    <w:lvl w:ilvl="1" w:tplc="08090003">
      <w:start w:val="1"/>
      <w:numFmt w:val="decimal"/>
      <w:lvlText w:val="%2."/>
      <w:lvlJc w:val="left"/>
      <w:pPr>
        <w:tabs>
          <w:tab w:val="num" w:pos="1440"/>
        </w:tabs>
        <w:ind w:left="1440" w:hanging="360"/>
      </w:pPr>
    </w:lvl>
    <w:lvl w:ilvl="2" w:tplc="08090005">
      <w:start w:val="1"/>
      <w:numFmt w:val="decimal"/>
      <w:lvlText w:val="%3."/>
      <w:lvlJc w:val="left"/>
      <w:pPr>
        <w:tabs>
          <w:tab w:val="num" w:pos="2160"/>
        </w:tabs>
        <w:ind w:left="2160" w:hanging="360"/>
      </w:pPr>
    </w:lvl>
    <w:lvl w:ilvl="3" w:tplc="08090001">
      <w:start w:val="1"/>
      <w:numFmt w:val="decimal"/>
      <w:lvlText w:val="%4."/>
      <w:lvlJc w:val="left"/>
      <w:pPr>
        <w:tabs>
          <w:tab w:val="num" w:pos="2880"/>
        </w:tabs>
        <w:ind w:left="2880" w:hanging="360"/>
      </w:pPr>
    </w:lvl>
    <w:lvl w:ilvl="4" w:tplc="08090003">
      <w:start w:val="1"/>
      <w:numFmt w:val="decimal"/>
      <w:lvlText w:val="%5."/>
      <w:lvlJc w:val="left"/>
      <w:pPr>
        <w:tabs>
          <w:tab w:val="num" w:pos="3600"/>
        </w:tabs>
        <w:ind w:left="3600" w:hanging="360"/>
      </w:pPr>
    </w:lvl>
    <w:lvl w:ilvl="5" w:tplc="08090005">
      <w:start w:val="1"/>
      <w:numFmt w:val="decimal"/>
      <w:lvlText w:val="%6."/>
      <w:lvlJc w:val="left"/>
      <w:pPr>
        <w:tabs>
          <w:tab w:val="num" w:pos="4320"/>
        </w:tabs>
        <w:ind w:left="4320" w:hanging="360"/>
      </w:pPr>
    </w:lvl>
    <w:lvl w:ilvl="6" w:tplc="08090001">
      <w:start w:val="1"/>
      <w:numFmt w:val="decimal"/>
      <w:lvlText w:val="%7."/>
      <w:lvlJc w:val="left"/>
      <w:pPr>
        <w:tabs>
          <w:tab w:val="num" w:pos="5040"/>
        </w:tabs>
        <w:ind w:left="5040" w:hanging="360"/>
      </w:pPr>
    </w:lvl>
    <w:lvl w:ilvl="7" w:tplc="08090003">
      <w:start w:val="1"/>
      <w:numFmt w:val="decimal"/>
      <w:lvlText w:val="%8."/>
      <w:lvlJc w:val="left"/>
      <w:pPr>
        <w:tabs>
          <w:tab w:val="num" w:pos="5760"/>
        </w:tabs>
        <w:ind w:left="5760" w:hanging="360"/>
      </w:pPr>
    </w:lvl>
    <w:lvl w:ilvl="8" w:tplc="08090005">
      <w:start w:val="1"/>
      <w:numFmt w:val="decimal"/>
      <w:lvlText w:val="%9."/>
      <w:lvlJc w:val="left"/>
      <w:pPr>
        <w:tabs>
          <w:tab w:val="num" w:pos="6480"/>
        </w:tabs>
        <w:ind w:left="6480" w:hanging="360"/>
      </w:pPr>
    </w:lvl>
  </w:abstractNum>
  <w:abstractNum w:abstractNumId="9" w15:restartNumberingAfterBreak="0">
    <w:nsid w:val="16FE3ED0"/>
    <w:multiLevelType w:val="hybridMultilevel"/>
    <w:tmpl w:val="FD60014C"/>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0" w15:restartNumberingAfterBreak="0">
    <w:nsid w:val="1D3835ED"/>
    <w:multiLevelType w:val="hybridMultilevel"/>
    <w:tmpl w:val="B12A390E"/>
    <w:lvl w:ilvl="0" w:tplc="08090005">
      <w:start w:val="1"/>
      <w:numFmt w:val="bullet"/>
      <w:lvlText w:val=""/>
      <w:lvlJc w:val="left"/>
      <w:pPr>
        <w:tabs>
          <w:tab w:val="num" w:pos="720"/>
        </w:tabs>
        <w:ind w:left="720" w:hanging="360"/>
      </w:pPr>
      <w:rPr>
        <w:rFonts w:ascii="Wingdings" w:hAnsi="Wingdings"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1" w15:restartNumberingAfterBreak="0">
    <w:nsid w:val="1E8A3A7C"/>
    <w:multiLevelType w:val="hybridMultilevel"/>
    <w:tmpl w:val="C8B208C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1F861706"/>
    <w:multiLevelType w:val="hybridMultilevel"/>
    <w:tmpl w:val="03B48F32"/>
    <w:lvl w:ilvl="0" w:tplc="8126180E">
      <w:start w:val="1"/>
      <w:numFmt w:val="bullet"/>
      <w:lvlText w:val=""/>
      <w:lvlJc w:val="left"/>
      <w:pPr>
        <w:tabs>
          <w:tab w:val="num" w:pos="720"/>
        </w:tabs>
        <w:ind w:left="720" w:hanging="360"/>
      </w:pPr>
      <w:rPr>
        <w:rFonts w:ascii="Symbol" w:hAnsi="Symbol" w:hint="default"/>
        <w:sz w:val="20"/>
        <w:szCs w:val="2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3" w15:restartNumberingAfterBreak="0">
    <w:nsid w:val="2055244B"/>
    <w:multiLevelType w:val="hybridMultilevel"/>
    <w:tmpl w:val="1FB8595A"/>
    <w:lvl w:ilvl="0" w:tplc="08090005">
      <w:start w:val="1"/>
      <w:numFmt w:val="bullet"/>
      <w:lvlText w:val=""/>
      <w:lvlJc w:val="left"/>
      <w:pPr>
        <w:tabs>
          <w:tab w:val="num" w:pos="720"/>
        </w:tabs>
        <w:ind w:left="720" w:hanging="360"/>
      </w:pPr>
      <w:rPr>
        <w:rFonts w:ascii="Wingdings" w:hAnsi="Wingdings"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4" w15:restartNumberingAfterBreak="0">
    <w:nsid w:val="2169019D"/>
    <w:multiLevelType w:val="hybridMultilevel"/>
    <w:tmpl w:val="446090F2"/>
    <w:lvl w:ilvl="0" w:tplc="8126180E">
      <w:start w:val="1"/>
      <w:numFmt w:val="bullet"/>
      <w:lvlText w:val=""/>
      <w:lvlJc w:val="left"/>
      <w:pPr>
        <w:tabs>
          <w:tab w:val="num" w:pos="720"/>
        </w:tabs>
        <w:ind w:left="720" w:hanging="360"/>
      </w:pPr>
      <w:rPr>
        <w:rFonts w:ascii="Symbol" w:hAnsi="Symbol" w:hint="default"/>
        <w:sz w:val="20"/>
        <w:szCs w:val="2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5" w15:restartNumberingAfterBreak="0">
    <w:nsid w:val="21B71DD9"/>
    <w:multiLevelType w:val="hybridMultilevel"/>
    <w:tmpl w:val="8F60DC9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6" w15:restartNumberingAfterBreak="0">
    <w:nsid w:val="21FA3483"/>
    <w:multiLevelType w:val="hybridMultilevel"/>
    <w:tmpl w:val="79C4F5CC"/>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7" w15:restartNumberingAfterBreak="0">
    <w:nsid w:val="24C26301"/>
    <w:multiLevelType w:val="hybridMultilevel"/>
    <w:tmpl w:val="951A97C8"/>
    <w:lvl w:ilvl="0" w:tplc="0809000F">
      <w:start w:val="1"/>
      <w:numFmt w:val="decimal"/>
      <w:lvlText w:val="%1."/>
      <w:lvlJc w:val="left"/>
      <w:pPr>
        <w:tabs>
          <w:tab w:val="num" w:pos="720"/>
        </w:tabs>
        <w:ind w:left="720" w:hanging="360"/>
      </w:pPr>
    </w:lvl>
    <w:lvl w:ilvl="1" w:tplc="4D02A626">
      <w:start w:val="1"/>
      <w:numFmt w:val="lowerLetter"/>
      <w:lvlText w:val="%2)"/>
      <w:lvlJc w:val="left"/>
      <w:pPr>
        <w:tabs>
          <w:tab w:val="num" w:pos="1440"/>
        </w:tabs>
        <w:ind w:left="1440" w:hanging="360"/>
      </w:pPr>
      <w:rPr>
        <w:rFonts w:hint="default"/>
      </w:rPr>
    </w:lvl>
    <w:lvl w:ilvl="2" w:tplc="0809001B" w:tentative="1">
      <w:start w:val="1"/>
      <w:numFmt w:val="lowerRoman"/>
      <w:lvlText w:val="%3."/>
      <w:lvlJc w:val="right"/>
      <w:pPr>
        <w:tabs>
          <w:tab w:val="num" w:pos="2160"/>
        </w:tabs>
        <w:ind w:left="2160" w:hanging="180"/>
      </w:pPr>
    </w:lvl>
    <w:lvl w:ilvl="3" w:tplc="0809000F" w:tentative="1">
      <w:start w:val="1"/>
      <w:numFmt w:val="decimal"/>
      <w:lvlText w:val="%4."/>
      <w:lvlJc w:val="left"/>
      <w:pPr>
        <w:tabs>
          <w:tab w:val="num" w:pos="2880"/>
        </w:tabs>
        <w:ind w:left="2880" w:hanging="360"/>
      </w:pPr>
    </w:lvl>
    <w:lvl w:ilvl="4" w:tplc="08090019" w:tentative="1">
      <w:start w:val="1"/>
      <w:numFmt w:val="lowerLetter"/>
      <w:lvlText w:val="%5."/>
      <w:lvlJc w:val="left"/>
      <w:pPr>
        <w:tabs>
          <w:tab w:val="num" w:pos="3600"/>
        </w:tabs>
        <w:ind w:left="3600" w:hanging="360"/>
      </w:pPr>
    </w:lvl>
    <w:lvl w:ilvl="5" w:tplc="0809001B" w:tentative="1">
      <w:start w:val="1"/>
      <w:numFmt w:val="lowerRoman"/>
      <w:lvlText w:val="%6."/>
      <w:lvlJc w:val="right"/>
      <w:pPr>
        <w:tabs>
          <w:tab w:val="num" w:pos="4320"/>
        </w:tabs>
        <w:ind w:left="4320" w:hanging="180"/>
      </w:pPr>
    </w:lvl>
    <w:lvl w:ilvl="6" w:tplc="0809000F" w:tentative="1">
      <w:start w:val="1"/>
      <w:numFmt w:val="decimal"/>
      <w:lvlText w:val="%7."/>
      <w:lvlJc w:val="left"/>
      <w:pPr>
        <w:tabs>
          <w:tab w:val="num" w:pos="5040"/>
        </w:tabs>
        <w:ind w:left="5040" w:hanging="360"/>
      </w:pPr>
    </w:lvl>
    <w:lvl w:ilvl="7" w:tplc="08090019" w:tentative="1">
      <w:start w:val="1"/>
      <w:numFmt w:val="lowerLetter"/>
      <w:lvlText w:val="%8."/>
      <w:lvlJc w:val="left"/>
      <w:pPr>
        <w:tabs>
          <w:tab w:val="num" w:pos="5760"/>
        </w:tabs>
        <w:ind w:left="5760" w:hanging="360"/>
      </w:pPr>
    </w:lvl>
    <w:lvl w:ilvl="8" w:tplc="0809001B" w:tentative="1">
      <w:start w:val="1"/>
      <w:numFmt w:val="lowerRoman"/>
      <w:lvlText w:val="%9."/>
      <w:lvlJc w:val="right"/>
      <w:pPr>
        <w:tabs>
          <w:tab w:val="num" w:pos="6480"/>
        </w:tabs>
        <w:ind w:left="6480" w:hanging="180"/>
      </w:pPr>
    </w:lvl>
  </w:abstractNum>
  <w:abstractNum w:abstractNumId="18" w15:restartNumberingAfterBreak="0">
    <w:nsid w:val="26430E9F"/>
    <w:multiLevelType w:val="hybridMultilevel"/>
    <w:tmpl w:val="3642DA3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19" w15:restartNumberingAfterBreak="0">
    <w:nsid w:val="29C8171F"/>
    <w:multiLevelType w:val="hybridMultilevel"/>
    <w:tmpl w:val="6E346178"/>
    <w:lvl w:ilvl="0" w:tplc="2D42887E">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0" w15:restartNumberingAfterBreak="0">
    <w:nsid w:val="2B675409"/>
    <w:multiLevelType w:val="hybridMultilevel"/>
    <w:tmpl w:val="2994852A"/>
    <w:lvl w:ilvl="0" w:tplc="0409000F">
      <w:start w:val="1"/>
      <w:numFmt w:val="decimal"/>
      <w:lvlText w:val="%1."/>
      <w:lvlJc w:val="left"/>
      <w:pPr>
        <w:ind w:left="360" w:hanging="360"/>
      </w:pPr>
    </w:lvl>
    <w:lvl w:ilvl="1" w:tplc="04090019" w:tentative="1">
      <w:start w:val="1"/>
      <w:numFmt w:val="lowerLetter"/>
      <w:lvlText w:val="%2."/>
      <w:lvlJc w:val="left"/>
      <w:pPr>
        <w:ind w:left="1080" w:hanging="360"/>
      </w:pPr>
    </w:lvl>
    <w:lvl w:ilvl="2" w:tplc="0409001B" w:tentative="1">
      <w:start w:val="1"/>
      <w:numFmt w:val="lowerRoman"/>
      <w:lvlText w:val="%3."/>
      <w:lvlJc w:val="right"/>
      <w:pPr>
        <w:ind w:left="1800" w:hanging="180"/>
      </w:pPr>
    </w:lvl>
    <w:lvl w:ilvl="3" w:tplc="0409000F" w:tentative="1">
      <w:start w:val="1"/>
      <w:numFmt w:val="decimal"/>
      <w:lvlText w:val="%4."/>
      <w:lvlJc w:val="left"/>
      <w:pPr>
        <w:ind w:left="2520" w:hanging="360"/>
      </w:pPr>
    </w:lvl>
    <w:lvl w:ilvl="4" w:tplc="04090019" w:tentative="1">
      <w:start w:val="1"/>
      <w:numFmt w:val="lowerLetter"/>
      <w:lvlText w:val="%5."/>
      <w:lvlJc w:val="left"/>
      <w:pPr>
        <w:ind w:left="3240" w:hanging="360"/>
      </w:pPr>
    </w:lvl>
    <w:lvl w:ilvl="5" w:tplc="0409001B" w:tentative="1">
      <w:start w:val="1"/>
      <w:numFmt w:val="lowerRoman"/>
      <w:lvlText w:val="%6."/>
      <w:lvlJc w:val="right"/>
      <w:pPr>
        <w:ind w:left="3960" w:hanging="180"/>
      </w:pPr>
    </w:lvl>
    <w:lvl w:ilvl="6" w:tplc="0409000F" w:tentative="1">
      <w:start w:val="1"/>
      <w:numFmt w:val="decimal"/>
      <w:lvlText w:val="%7."/>
      <w:lvlJc w:val="left"/>
      <w:pPr>
        <w:ind w:left="4680" w:hanging="360"/>
      </w:pPr>
    </w:lvl>
    <w:lvl w:ilvl="7" w:tplc="04090019" w:tentative="1">
      <w:start w:val="1"/>
      <w:numFmt w:val="lowerLetter"/>
      <w:lvlText w:val="%8."/>
      <w:lvlJc w:val="left"/>
      <w:pPr>
        <w:ind w:left="5400" w:hanging="360"/>
      </w:pPr>
    </w:lvl>
    <w:lvl w:ilvl="8" w:tplc="0409001B" w:tentative="1">
      <w:start w:val="1"/>
      <w:numFmt w:val="lowerRoman"/>
      <w:lvlText w:val="%9."/>
      <w:lvlJc w:val="right"/>
      <w:pPr>
        <w:ind w:left="6120" w:hanging="180"/>
      </w:pPr>
    </w:lvl>
  </w:abstractNum>
  <w:abstractNum w:abstractNumId="21" w15:restartNumberingAfterBreak="0">
    <w:nsid w:val="2D7362FF"/>
    <w:multiLevelType w:val="hybridMultilevel"/>
    <w:tmpl w:val="48A2FB6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2" w15:restartNumberingAfterBreak="0">
    <w:nsid w:val="2D985834"/>
    <w:multiLevelType w:val="hybridMultilevel"/>
    <w:tmpl w:val="15DC09D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388D370E"/>
    <w:multiLevelType w:val="hybridMultilevel"/>
    <w:tmpl w:val="C11A8F06"/>
    <w:lvl w:ilvl="0" w:tplc="08090001">
      <w:start w:val="1"/>
      <w:numFmt w:val="bullet"/>
      <w:lvlText w:val=""/>
      <w:lvlJc w:val="left"/>
      <w:pPr>
        <w:tabs>
          <w:tab w:val="num" w:pos="360"/>
        </w:tabs>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24" w15:restartNumberingAfterBreak="0">
    <w:nsid w:val="39B62D9C"/>
    <w:multiLevelType w:val="hybridMultilevel"/>
    <w:tmpl w:val="ED58E982"/>
    <w:lvl w:ilvl="0" w:tplc="8126180E">
      <w:start w:val="1"/>
      <w:numFmt w:val="bullet"/>
      <w:lvlText w:val=""/>
      <w:lvlJc w:val="left"/>
      <w:pPr>
        <w:tabs>
          <w:tab w:val="num" w:pos="720"/>
        </w:tabs>
        <w:ind w:left="720" w:hanging="360"/>
      </w:pPr>
      <w:rPr>
        <w:rFonts w:ascii="Symbol" w:hAnsi="Symbol" w:hint="default"/>
        <w:sz w:val="20"/>
        <w:szCs w:val="20"/>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5" w15:restartNumberingAfterBreak="0">
    <w:nsid w:val="44D55B97"/>
    <w:multiLevelType w:val="hybridMultilevel"/>
    <w:tmpl w:val="0EC4F1B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451032BE"/>
    <w:multiLevelType w:val="hybridMultilevel"/>
    <w:tmpl w:val="6DB08ADE"/>
    <w:lvl w:ilvl="0" w:tplc="08090005">
      <w:start w:val="1"/>
      <w:numFmt w:val="bullet"/>
      <w:lvlText w:val=""/>
      <w:lvlJc w:val="left"/>
      <w:pPr>
        <w:tabs>
          <w:tab w:val="num" w:pos="720"/>
        </w:tabs>
        <w:ind w:left="720" w:hanging="360"/>
      </w:pPr>
      <w:rPr>
        <w:rFonts w:ascii="Wingdings" w:hAnsi="Wingdings"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7" w15:restartNumberingAfterBreak="0">
    <w:nsid w:val="45AE634F"/>
    <w:multiLevelType w:val="hybridMultilevel"/>
    <w:tmpl w:val="3D485C86"/>
    <w:lvl w:ilvl="0" w:tplc="16ECA29E">
      <w:start w:val="1"/>
      <w:numFmt w:val="decimal"/>
      <w:lvlText w:val="%1"/>
      <w:lvlJc w:val="left"/>
      <w:pPr>
        <w:ind w:left="107" w:hanging="248"/>
        <w:jc w:val="left"/>
      </w:pPr>
      <w:rPr>
        <w:rFonts w:ascii="Arial" w:eastAsia="Arial" w:hAnsi="Arial" w:cs="Arial" w:hint="default"/>
        <w:w w:val="100"/>
        <w:sz w:val="22"/>
        <w:szCs w:val="22"/>
        <w:lang w:val="en-GB" w:eastAsia="en-GB" w:bidi="en-GB"/>
      </w:rPr>
    </w:lvl>
    <w:lvl w:ilvl="1" w:tplc="317CE9E6">
      <w:numFmt w:val="bullet"/>
      <w:lvlText w:val="•"/>
      <w:lvlJc w:val="left"/>
      <w:pPr>
        <w:ind w:left="443" w:hanging="248"/>
      </w:pPr>
      <w:rPr>
        <w:rFonts w:hint="default"/>
        <w:lang w:val="en-GB" w:eastAsia="en-GB" w:bidi="en-GB"/>
      </w:rPr>
    </w:lvl>
    <w:lvl w:ilvl="2" w:tplc="DA9E6164">
      <w:numFmt w:val="bullet"/>
      <w:lvlText w:val="•"/>
      <w:lvlJc w:val="left"/>
      <w:pPr>
        <w:ind w:left="786" w:hanging="248"/>
      </w:pPr>
      <w:rPr>
        <w:rFonts w:hint="default"/>
        <w:lang w:val="en-GB" w:eastAsia="en-GB" w:bidi="en-GB"/>
      </w:rPr>
    </w:lvl>
    <w:lvl w:ilvl="3" w:tplc="D1F06D08">
      <w:numFmt w:val="bullet"/>
      <w:lvlText w:val="•"/>
      <w:lvlJc w:val="left"/>
      <w:pPr>
        <w:ind w:left="1129" w:hanging="248"/>
      </w:pPr>
      <w:rPr>
        <w:rFonts w:hint="default"/>
        <w:lang w:val="en-GB" w:eastAsia="en-GB" w:bidi="en-GB"/>
      </w:rPr>
    </w:lvl>
    <w:lvl w:ilvl="4" w:tplc="5C4407D2">
      <w:numFmt w:val="bullet"/>
      <w:lvlText w:val="•"/>
      <w:lvlJc w:val="left"/>
      <w:pPr>
        <w:ind w:left="1472" w:hanging="248"/>
      </w:pPr>
      <w:rPr>
        <w:rFonts w:hint="default"/>
        <w:lang w:val="en-GB" w:eastAsia="en-GB" w:bidi="en-GB"/>
      </w:rPr>
    </w:lvl>
    <w:lvl w:ilvl="5" w:tplc="4C4A0C28">
      <w:numFmt w:val="bullet"/>
      <w:lvlText w:val="•"/>
      <w:lvlJc w:val="left"/>
      <w:pPr>
        <w:ind w:left="1815" w:hanging="248"/>
      </w:pPr>
      <w:rPr>
        <w:rFonts w:hint="default"/>
        <w:lang w:val="en-GB" w:eastAsia="en-GB" w:bidi="en-GB"/>
      </w:rPr>
    </w:lvl>
    <w:lvl w:ilvl="6" w:tplc="C1A4696E">
      <w:numFmt w:val="bullet"/>
      <w:lvlText w:val="•"/>
      <w:lvlJc w:val="left"/>
      <w:pPr>
        <w:ind w:left="2158" w:hanging="248"/>
      </w:pPr>
      <w:rPr>
        <w:rFonts w:hint="default"/>
        <w:lang w:val="en-GB" w:eastAsia="en-GB" w:bidi="en-GB"/>
      </w:rPr>
    </w:lvl>
    <w:lvl w:ilvl="7" w:tplc="372E4162">
      <w:numFmt w:val="bullet"/>
      <w:lvlText w:val="•"/>
      <w:lvlJc w:val="left"/>
      <w:pPr>
        <w:ind w:left="2501" w:hanging="248"/>
      </w:pPr>
      <w:rPr>
        <w:rFonts w:hint="default"/>
        <w:lang w:val="en-GB" w:eastAsia="en-GB" w:bidi="en-GB"/>
      </w:rPr>
    </w:lvl>
    <w:lvl w:ilvl="8" w:tplc="DFB26D8C">
      <w:numFmt w:val="bullet"/>
      <w:lvlText w:val="•"/>
      <w:lvlJc w:val="left"/>
      <w:pPr>
        <w:ind w:left="2844" w:hanging="248"/>
      </w:pPr>
      <w:rPr>
        <w:rFonts w:hint="default"/>
        <w:lang w:val="en-GB" w:eastAsia="en-GB" w:bidi="en-GB"/>
      </w:rPr>
    </w:lvl>
  </w:abstractNum>
  <w:abstractNum w:abstractNumId="28" w15:restartNumberingAfterBreak="0">
    <w:nsid w:val="4C62170F"/>
    <w:multiLevelType w:val="hybridMultilevel"/>
    <w:tmpl w:val="46F0D474"/>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29" w15:restartNumberingAfterBreak="0">
    <w:nsid w:val="4ED632AE"/>
    <w:multiLevelType w:val="hybridMultilevel"/>
    <w:tmpl w:val="D33885D8"/>
    <w:lvl w:ilvl="0" w:tplc="5046EE80">
      <w:start w:val="1"/>
      <w:numFmt w:val="bullet"/>
      <w:lvlText w:val=""/>
      <w:lvlJc w:val="left"/>
      <w:pPr>
        <w:tabs>
          <w:tab w:val="num" w:pos="502"/>
        </w:tabs>
        <w:ind w:left="502"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0" w15:restartNumberingAfterBreak="0">
    <w:nsid w:val="4F717095"/>
    <w:multiLevelType w:val="hybridMultilevel"/>
    <w:tmpl w:val="7E9A6DF4"/>
    <w:lvl w:ilvl="0" w:tplc="0809000F">
      <w:start w:val="1"/>
      <w:numFmt w:val="decimal"/>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1" w15:restartNumberingAfterBreak="0">
    <w:nsid w:val="4F8267BD"/>
    <w:multiLevelType w:val="hybridMultilevel"/>
    <w:tmpl w:val="3AD0A098"/>
    <w:lvl w:ilvl="0" w:tplc="56BC0014">
      <w:start w:val="1"/>
      <w:numFmt w:val="bullet"/>
      <w:lvlText w:val=""/>
      <w:lvlJc w:val="left"/>
      <w:pPr>
        <w:ind w:left="720" w:hanging="360"/>
      </w:pPr>
      <w:rPr>
        <w:rFonts w:ascii="Symbol" w:hAnsi="Symbol" w:hint="default"/>
      </w:rPr>
    </w:lvl>
    <w:lvl w:ilvl="1" w:tplc="51D24820">
      <w:start w:val="1"/>
      <w:numFmt w:val="bullet"/>
      <w:lvlText w:val="o"/>
      <w:lvlJc w:val="left"/>
      <w:pPr>
        <w:ind w:left="1440" w:hanging="360"/>
      </w:pPr>
      <w:rPr>
        <w:rFonts w:ascii="Courier New" w:hAnsi="Courier New" w:hint="default"/>
      </w:rPr>
    </w:lvl>
    <w:lvl w:ilvl="2" w:tplc="52829438">
      <w:start w:val="1"/>
      <w:numFmt w:val="bullet"/>
      <w:lvlText w:val=""/>
      <w:lvlJc w:val="left"/>
      <w:pPr>
        <w:ind w:left="2160" w:hanging="360"/>
      </w:pPr>
      <w:rPr>
        <w:rFonts w:ascii="Wingdings" w:hAnsi="Wingdings" w:hint="default"/>
      </w:rPr>
    </w:lvl>
    <w:lvl w:ilvl="3" w:tplc="C6924838">
      <w:start w:val="1"/>
      <w:numFmt w:val="bullet"/>
      <w:lvlText w:val=""/>
      <w:lvlJc w:val="left"/>
      <w:pPr>
        <w:ind w:left="2880" w:hanging="360"/>
      </w:pPr>
      <w:rPr>
        <w:rFonts w:ascii="Symbol" w:hAnsi="Symbol" w:hint="default"/>
      </w:rPr>
    </w:lvl>
    <w:lvl w:ilvl="4" w:tplc="FEEAEB98">
      <w:start w:val="1"/>
      <w:numFmt w:val="bullet"/>
      <w:lvlText w:val="o"/>
      <w:lvlJc w:val="left"/>
      <w:pPr>
        <w:ind w:left="3600" w:hanging="360"/>
      </w:pPr>
      <w:rPr>
        <w:rFonts w:ascii="Courier New" w:hAnsi="Courier New" w:hint="default"/>
      </w:rPr>
    </w:lvl>
    <w:lvl w:ilvl="5" w:tplc="E5243D32">
      <w:start w:val="1"/>
      <w:numFmt w:val="bullet"/>
      <w:lvlText w:val=""/>
      <w:lvlJc w:val="left"/>
      <w:pPr>
        <w:ind w:left="4320" w:hanging="360"/>
      </w:pPr>
      <w:rPr>
        <w:rFonts w:ascii="Wingdings" w:hAnsi="Wingdings" w:hint="default"/>
      </w:rPr>
    </w:lvl>
    <w:lvl w:ilvl="6" w:tplc="141A8FFA">
      <w:start w:val="1"/>
      <w:numFmt w:val="bullet"/>
      <w:lvlText w:val=""/>
      <w:lvlJc w:val="left"/>
      <w:pPr>
        <w:ind w:left="5040" w:hanging="360"/>
      </w:pPr>
      <w:rPr>
        <w:rFonts w:ascii="Symbol" w:hAnsi="Symbol" w:hint="default"/>
      </w:rPr>
    </w:lvl>
    <w:lvl w:ilvl="7" w:tplc="DA64D5C6">
      <w:start w:val="1"/>
      <w:numFmt w:val="bullet"/>
      <w:lvlText w:val="o"/>
      <w:lvlJc w:val="left"/>
      <w:pPr>
        <w:ind w:left="5760" w:hanging="360"/>
      </w:pPr>
      <w:rPr>
        <w:rFonts w:ascii="Courier New" w:hAnsi="Courier New" w:hint="default"/>
      </w:rPr>
    </w:lvl>
    <w:lvl w:ilvl="8" w:tplc="B35AF11C">
      <w:start w:val="1"/>
      <w:numFmt w:val="bullet"/>
      <w:lvlText w:val=""/>
      <w:lvlJc w:val="left"/>
      <w:pPr>
        <w:ind w:left="6480" w:hanging="360"/>
      </w:pPr>
      <w:rPr>
        <w:rFonts w:ascii="Wingdings" w:hAnsi="Wingdings" w:hint="default"/>
      </w:rPr>
    </w:lvl>
  </w:abstractNum>
  <w:abstractNum w:abstractNumId="32" w15:restartNumberingAfterBreak="0">
    <w:nsid w:val="54631F28"/>
    <w:multiLevelType w:val="hybridMultilevel"/>
    <w:tmpl w:val="CE94B41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3" w15:restartNumberingAfterBreak="0">
    <w:nsid w:val="5605465F"/>
    <w:multiLevelType w:val="hybridMultilevel"/>
    <w:tmpl w:val="806C2F8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4" w15:restartNumberingAfterBreak="0">
    <w:nsid w:val="590970A3"/>
    <w:multiLevelType w:val="hybridMultilevel"/>
    <w:tmpl w:val="EA8237BE"/>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35" w15:restartNumberingAfterBreak="0">
    <w:nsid w:val="5B754FC2"/>
    <w:multiLevelType w:val="hybridMultilevel"/>
    <w:tmpl w:val="1A3234F6"/>
    <w:lvl w:ilvl="0" w:tplc="FFFFFFFF">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6" w15:restartNumberingAfterBreak="0">
    <w:nsid w:val="65F665D3"/>
    <w:multiLevelType w:val="hybridMultilevel"/>
    <w:tmpl w:val="1892EA62"/>
    <w:lvl w:ilvl="0" w:tplc="0809000F">
      <w:start w:val="1"/>
      <w:numFmt w:val="decimal"/>
      <w:lvlText w:val="%1."/>
      <w:lvlJc w:val="left"/>
      <w:pPr>
        <w:ind w:left="360" w:hanging="360"/>
      </w:pPr>
    </w:lvl>
    <w:lvl w:ilvl="1" w:tplc="08090019" w:tentative="1">
      <w:start w:val="1"/>
      <w:numFmt w:val="lowerLetter"/>
      <w:lvlText w:val="%2."/>
      <w:lvlJc w:val="left"/>
      <w:pPr>
        <w:ind w:left="1080" w:hanging="360"/>
      </w:pPr>
    </w:lvl>
    <w:lvl w:ilvl="2" w:tplc="0809001B" w:tentative="1">
      <w:start w:val="1"/>
      <w:numFmt w:val="lowerRoman"/>
      <w:lvlText w:val="%3."/>
      <w:lvlJc w:val="right"/>
      <w:pPr>
        <w:ind w:left="1800" w:hanging="180"/>
      </w:pPr>
    </w:lvl>
    <w:lvl w:ilvl="3" w:tplc="0809000F" w:tentative="1">
      <w:start w:val="1"/>
      <w:numFmt w:val="decimal"/>
      <w:lvlText w:val="%4."/>
      <w:lvlJc w:val="left"/>
      <w:pPr>
        <w:ind w:left="2520" w:hanging="360"/>
      </w:pPr>
    </w:lvl>
    <w:lvl w:ilvl="4" w:tplc="08090019" w:tentative="1">
      <w:start w:val="1"/>
      <w:numFmt w:val="lowerLetter"/>
      <w:lvlText w:val="%5."/>
      <w:lvlJc w:val="left"/>
      <w:pPr>
        <w:ind w:left="3240" w:hanging="360"/>
      </w:pPr>
    </w:lvl>
    <w:lvl w:ilvl="5" w:tplc="0809001B" w:tentative="1">
      <w:start w:val="1"/>
      <w:numFmt w:val="lowerRoman"/>
      <w:lvlText w:val="%6."/>
      <w:lvlJc w:val="right"/>
      <w:pPr>
        <w:ind w:left="3960" w:hanging="180"/>
      </w:pPr>
    </w:lvl>
    <w:lvl w:ilvl="6" w:tplc="0809000F" w:tentative="1">
      <w:start w:val="1"/>
      <w:numFmt w:val="decimal"/>
      <w:lvlText w:val="%7."/>
      <w:lvlJc w:val="left"/>
      <w:pPr>
        <w:ind w:left="4680" w:hanging="360"/>
      </w:pPr>
    </w:lvl>
    <w:lvl w:ilvl="7" w:tplc="08090019" w:tentative="1">
      <w:start w:val="1"/>
      <w:numFmt w:val="lowerLetter"/>
      <w:lvlText w:val="%8."/>
      <w:lvlJc w:val="left"/>
      <w:pPr>
        <w:ind w:left="5400" w:hanging="360"/>
      </w:pPr>
    </w:lvl>
    <w:lvl w:ilvl="8" w:tplc="0809001B" w:tentative="1">
      <w:start w:val="1"/>
      <w:numFmt w:val="lowerRoman"/>
      <w:lvlText w:val="%9."/>
      <w:lvlJc w:val="right"/>
      <w:pPr>
        <w:ind w:left="6120" w:hanging="180"/>
      </w:pPr>
    </w:lvl>
  </w:abstractNum>
  <w:abstractNum w:abstractNumId="37" w15:restartNumberingAfterBreak="0">
    <w:nsid w:val="67D07282"/>
    <w:multiLevelType w:val="hybridMultilevel"/>
    <w:tmpl w:val="7F80C4BC"/>
    <w:lvl w:ilvl="0" w:tplc="08090001">
      <w:start w:val="1"/>
      <w:numFmt w:val="bullet"/>
      <w:lvlText w:val=""/>
      <w:lvlJc w:val="left"/>
      <w:pPr>
        <w:tabs>
          <w:tab w:val="num" w:pos="360"/>
        </w:tabs>
        <w:ind w:left="360" w:hanging="360"/>
      </w:pPr>
      <w:rPr>
        <w:rFonts w:ascii="Symbol" w:hAnsi="Symbol" w:hint="default"/>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38" w15:restartNumberingAfterBreak="0">
    <w:nsid w:val="6A226D6C"/>
    <w:multiLevelType w:val="hybridMultilevel"/>
    <w:tmpl w:val="292C0AFE"/>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9" w15:restartNumberingAfterBreak="0">
    <w:nsid w:val="6A755927"/>
    <w:multiLevelType w:val="hybridMultilevel"/>
    <w:tmpl w:val="E8BE66AE"/>
    <w:lvl w:ilvl="0" w:tplc="2D42887E">
      <w:start w:val="1"/>
      <w:numFmt w:val="bullet"/>
      <w:lvlText w:val=""/>
      <w:lvlJc w:val="left"/>
      <w:pPr>
        <w:ind w:left="720" w:hanging="360"/>
      </w:pPr>
      <w:rPr>
        <w:rFonts w:ascii="Symbol" w:hAnsi="Symbol" w:hint="default"/>
        <w:color w:val="auto"/>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0" w15:restartNumberingAfterBreak="0">
    <w:nsid w:val="6D900519"/>
    <w:multiLevelType w:val="hybridMultilevel"/>
    <w:tmpl w:val="8FECBAD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1" w15:restartNumberingAfterBreak="0">
    <w:nsid w:val="6EB603B5"/>
    <w:multiLevelType w:val="hybridMultilevel"/>
    <w:tmpl w:val="C52A5A0A"/>
    <w:lvl w:ilvl="0" w:tplc="FFFFFFFF">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2" w15:restartNumberingAfterBreak="0">
    <w:nsid w:val="71F50397"/>
    <w:multiLevelType w:val="hybridMultilevel"/>
    <w:tmpl w:val="D316AE34"/>
    <w:lvl w:ilvl="0" w:tplc="0809000F">
      <w:start w:val="1"/>
      <w:numFmt w:val="decimal"/>
      <w:lvlText w:val="%1."/>
      <w:lvlJc w:val="left"/>
      <w:pPr>
        <w:ind w:left="288" w:hanging="360"/>
      </w:pPr>
    </w:lvl>
    <w:lvl w:ilvl="1" w:tplc="08090019" w:tentative="1">
      <w:start w:val="1"/>
      <w:numFmt w:val="lowerLetter"/>
      <w:lvlText w:val="%2."/>
      <w:lvlJc w:val="left"/>
      <w:pPr>
        <w:ind w:left="1008" w:hanging="360"/>
      </w:pPr>
    </w:lvl>
    <w:lvl w:ilvl="2" w:tplc="0809001B" w:tentative="1">
      <w:start w:val="1"/>
      <w:numFmt w:val="lowerRoman"/>
      <w:lvlText w:val="%3."/>
      <w:lvlJc w:val="right"/>
      <w:pPr>
        <w:ind w:left="1728" w:hanging="180"/>
      </w:pPr>
    </w:lvl>
    <w:lvl w:ilvl="3" w:tplc="0809000F" w:tentative="1">
      <w:start w:val="1"/>
      <w:numFmt w:val="decimal"/>
      <w:lvlText w:val="%4."/>
      <w:lvlJc w:val="left"/>
      <w:pPr>
        <w:ind w:left="2448" w:hanging="360"/>
      </w:pPr>
    </w:lvl>
    <w:lvl w:ilvl="4" w:tplc="08090019" w:tentative="1">
      <w:start w:val="1"/>
      <w:numFmt w:val="lowerLetter"/>
      <w:lvlText w:val="%5."/>
      <w:lvlJc w:val="left"/>
      <w:pPr>
        <w:ind w:left="3168" w:hanging="360"/>
      </w:pPr>
    </w:lvl>
    <w:lvl w:ilvl="5" w:tplc="0809001B" w:tentative="1">
      <w:start w:val="1"/>
      <w:numFmt w:val="lowerRoman"/>
      <w:lvlText w:val="%6."/>
      <w:lvlJc w:val="right"/>
      <w:pPr>
        <w:ind w:left="3888" w:hanging="180"/>
      </w:pPr>
    </w:lvl>
    <w:lvl w:ilvl="6" w:tplc="0809000F" w:tentative="1">
      <w:start w:val="1"/>
      <w:numFmt w:val="decimal"/>
      <w:lvlText w:val="%7."/>
      <w:lvlJc w:val="left"/>
      <w:pPr>
        <w:ind w:left="4608" w:hanging="360"/>
      </w:pPr>
    </w:lvl>
    <w:lvl w:ilvl="7" w:tplc="08090019" w:tentative="1">
      <w:start w:val="1"/>
      <w:numFmt w:val="lowerLetter"/>
      <w:lvlText w:val="%8."/>
      <w:lvlJc w:val="left"/>
      <w:pPr>
        <w:ind w:left="5328" w:hanging="360"/>
      </w:pPr>
    </w:lvl>
    <w:lvl w:ilvl="8" w:tplc="0809001B" w:tentative="1">
      <w:start w:val="1"/>
      <w:numFmt w:val="lowerRoman"/>
      <w:lvlText w:val="%9."/>
      <w:lvlJc w:val="right"/>
      <w:pPr>
        <w:ind w:left="6048" w:hanging="180"/>
      </w:pPr>
    </w:lvl>
  </w:abstractNum>
  <w:abstractNum w:abstractNumId="43" w15:restartNumberingAfterBreak="0">
    <w:nsid w:val="72EC2807"/>
    <w:multiLevelType w:val="hybridMultilevel"/>
    <w:tmpl w:val="8A28CBDE"/>
    <w:lvl w:ilvl="0" w:tplc="2D42887E">
      <w:start w:val="1"/>
      <w:numFmt w:val="bullet"/>
      <w:lvlText w:val=""/>
      <w:lvlJc w:val="left"/>
      <w:pPr>
        <w:ind w:left="360" w:hanging="360"/>
      </w:pPr>
      <w:rPr>
        <w:rFonts w:ascii="Symbol" w:hAnsi="Symbol" w:hint="default"/>
        <w:color w:val="auto"/>
      </w:rPr>
    </w:lvl>
    <w:lvl w:ilvl="1" w:tplc="08090003" w:tentative="1">
      <w:start w:val="1"/>
      <w:numFmt w:val="bullet"/>
      <w:lvlText w:val="o"/>
      <w:lvlJc w:val="left"/>
      <w:pPr>
        <w:ind w:left="1080" w:hanging="360"/>
      </w:pPr>
      <w:rPr>
        <w:rFonts w:ascii="Courier New" w:hAnsi="Courier New" w:cs="Courier New" w:hint="default"/>
      </w:rPr>
    </w:lvl>
    <w:lvl w:ilvl="2" w:tplc="08090005" w:tentative="1">
      <w:start w:val="1"/>
      <w:numFmt w:val="bullet"/>
      <w:lvlText w:val=""/>
      <w:lvlJc w:val="left"/>
      <w:pPr>
        <w:ind w:left="1800" w:hanging="360"/>
      </w:pPr>
      <w:rPr>
        <w:rFonts w:ascii="Wingdings" w:hAnsi="Wingdings" w:hint="default"/>
      </w:rPr>
    </w:lvl>
    <w:lvl w:ilvl="3" w:tplc="08090001" w:tentative="1">
      <w:start w:val="1"/>
      <w:numFmt w:val="bullet"/>
      <w:lvlText w:val=""/>
      <w:lvlJc w:val="left"/>
      <w:pPr>
        <w:ind w:left="2520" w:hanging="360"/>
      </w:pPr>
      <w:rPr>
        <w:rFonts w:ascii="Symbol" w:hAnsi="Symbol" w:hint="default"/>
      </w:rPr>
    </w:lvl>
    <w:lvl w:ilvl="4" w:tplc="08090003" w:tentative="1">
      <w:start w:val="1"/>
      <w:numFmt w:val="bullet"/>
      <w:lvlText w:val="o"/>
      <w:lvlJc w:val="left"/>
      <w:pPr>
        <w:ind w:left="3240" w:hanging="360"/>
      </w:pPr>
      <w:rPr>
        <w:rFonts w:ascii="Courier New" w:hAnsi="Courier New" w:cs="Courier New" w:hint="default"/>
      </w:rPr>
    </w:lvl>
    <w:lvl w:ilvl="5" w:tplc="08090005" w:tentative="1">
      <w:start w:val="1"/>
      <w:numFmt w:val="bullet"/>
      <w:lvlText w:val=""/>
      <w:lvlJc w:val="left"/>
      <w:pPr>
        <w:ind w:left="3960" w:hanging="360"/>
      </w:pPr>
      <w:rPr>
        <w:rFonts w:ascii="Wingdings" w:hAnsi="Wingdings" w:hint="default"/>
      </w:rPr>
    </w:lvl>
    <w:lvl w:ilvl="6" w:tplc="08090001" w:tentative="1">
      <w:start w:val="1"/>
      <w:numFmt w:val="bullet"/>
      <w:lvlText w:val=""/>
      <w:lvlJc w:val="left"/>
      <w:pPr>
        <w:ind w:left="4680" w:hanging="360"/>
      </w:pPr>
      <w:rPr>
        <w:rFonts w:ascii="Symbol" w:hAnsi="Symbol" w:hint="default"/>
      </w:rPr>
    </w:lvl>
    <w:lvl w:ilvl="7" w:tplc="08090003" w:tentative="1">
      <w:start w:val="1"/>
      <w:numFmt w:val="bullet"/>
      <w:lvlText w:val="o"/>
      <w:lvlJc w:val="left"/>
      <w:pPr>
        <w:ind w:left="5400" w:hanging="360"/>
      </w:pPr>
      <w:rPr>
        <w:rFonts w:ascii="Courier New" w:hAnsi="Courier New" w:cs="Courier New" w:hint="default"/>
      </w:rPr>
    </w:lvl>
    <w:lvl w:ilvl="8" w:tplc="08090005" w:tentative="1">
      <w:start w:val="1"/>
      <w:numFmt w:val="bullet"/>
      <w:lvlText w:val=""/>
      <w:lvlJc w:val="left"/>
      <w:pPr>
        <w:ind w:left="6120" w:hanging="360"/>
      </w:pPr>
      <w:rPr>
        <w:rFonts w:ascii="Wingdings" w:hAnsi="Wingdings" w:hint="default"/>
      </w:rPr>
    </w:lvl>
  </w:abstractNum>
  <w:abstractNum w:abstractNumId="44" w15:restartNumberingAfterBreak="0">
    <w:nsid w:val="746E6329"/>
    <w:multiLevelType w:val="hybridMultilevel"/>
    <w:tmpl w:val="C174F4C4"/>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5" w15:restartNumberingAfterBreak="0">
    <w:nsid w:val="749E1677"/>
    <w:multiLevelType w:val="hybridMultilevel"/>
    <w:tmpl w:val="C74C6BBA"/>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46" w15:restartNumberingAfterBreak="0">
    <w:nsid w:val="74DD23D0"/>
    <w:multiLevelType w:val="hybridMultilevel"/>
    <w:tmpl w:val="1D1E4CD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7" w15:restartNumberingAfterBreak="0">
    <w:nsid w:val="782211F9"/>
    <w:multiLevelType w:val="hybridMultilevel"/>
    <w:tmpl w:val="67AA61FA"/>
    <w:lvl w:ilvl="0" w:tplc="08090001">
      <w:start w:val="1"/>
      <w:numFmt w:val="bullet"/>
      <w:lvlText w:val=""/>
      <w:lvlJc w:val="left"/>
      <w:pPr>
        <w:tabs>
          <w:tab w:val="num" w:pos="720"/>
        </w:tabs>
        <w:ind w:left="720" w:hanging="360"/>
      </w:pPr>
      <w:rPr>
        <w:rFonts w:ascii="Symbol" w:hAnsi="Symbol" w:hint="default"/>
      </w:rPr>
    </w:lvl>
    <w:lvl w:ilvl="1" w:tplc="08090003" w:tentative="1">
      <w:start w:val="1"/>
      <w:numFmt w:val="bullet"/>
      <w:lvlText w:val="o"/>
      <w:lvlJc w:val="left"/>
      <w:pPr>
        <w:tabs>
          <w:tab w:val="num" w:pos="1440"/>
        </w:tabs>
        <w:ind w:left="1440" w:hanging="360"/>
      </w:pPr>
      <w:rPr>
        <w:rFonts w:ascii="Courier New" w:hAnsi="Courier New" w:cs="Courier New" w:hint="default"/>
      </w:rPr>
    </w:lvl>
    <w:lvl w:ilvl="2" w:tplc="08090005" w:tentative="1">
      <w:start w:val="1"/>
      <w:numFmt w:val="bullet"/>
      <w:lvlText w:val=""/>
      <w:lvlJc w:val="left"/>
      <w:pPr>
        <w:tabs>
          <w:tab w:val="num" w:pos="2160"/>
        </w:tabs>
        <w:ind w:left="2160" w:hanging="360"/>
      </w:pPr>
      <w:rPr>
        <w:rFonts w:ascii="Wingdings" w:hAnsi="Wingdings" w:hint="default"/>
      </w:rPr>
    </w:lvl>
    <w:lvl w:ilvl="3" w:tplc="08090001" w:tentative="1">
      <w:start w:val="1"/>
      <w:numFmt w:val="bullet"/>
      <w:lvlText w:val=""/>
      <w:lvlJc w:val="left"/>
      <w:pPr>
        <w:tabs>
          <w:tab w:val="num" w:pos="2880"/>
        </w:tabs>
        <w:ind w:left="2880" w:hanging="360"/>
      </w:pPr>
      <w:rPr>
        <w:rFonts w:ascii="Symbol" w:hAnsi="Symbol" w:hint="default"/>
      </w:rPr>
    </w:lvl>
    <w:lvl w:ilvl="4" w:tplc="08090003" w:tentative="1">
      <w:start w:val="1"/>
      <w:numFmt w:val="bullet"/>
      <w:lvlText w:val="o"/>
      <w:lvlJc w:val="left"/>
      <w:pPr>
        <w:tabs>
          <w:tab w:val="num" w:pos="3600"/>
        </w:tabs>
        <w:ind w:left="3600" w:hanging="360"/>
      </w:pPr>
      <w:rPr>
        <w:rFonts w:ascii="Courier New" w:hAnsi="Courier New" w:cs="Courier New" w:hint="default"/>
      </w:rPr>
    </w:lvl>
    <w:lvl w:ilvl="5" w:tplc="08090005" w:tentative="1">
      <w:start w:val="1"/>
      <w:numFmt w:val="bullet"/>
      <w:lvlText w:val=""/>
      <w:lvlJc w:val="left"/>
      <w:pPr>
        <w:tabs>
          <w:tab w:val="num" w:pos="4320"/>
        </w:tabs>
        <w:ind w:left="4320" w:hanging="360"/>
      </w:pPr>
      <w:rPr>
        <w:rFonts w:ascii="Wingdings" w:hAnsi="Wingdings" w:hint="default"/>
      </w:rPr>
    </w:lvl>
    <w:lvl w:ilvl="6" w:tplc="08090001" w:tentative="1">
      <w:start w:val="1"/>
      <w:numFmt w:val="bullet"/>
      <w:lvlText w:val=""/>
      <w:lvlJc w:val="left"/>
      <w:pPr>
        <w:tabs>
          <w:tab w:val="num" w:pos="5040"/>
        </w:tabs>
        <w:ind w:left="5040" w:hanging="360"/>
      </w:pPr>
      <w:rPr>
        <w:rFonts w:ascii="Symbol" w:hAnsi="Symbol" w:hint="default"/>
      </w:rPr>
    </w:lvl>
    <w:lvl w:ilvl="7" w:tplc="08090003" w:tentative="1">
      <w:start w:val="1"/>
      <w:numFmt w:val="bullet"/>
      <w:lvlText w:val="o"/>
      <w:lvlJc w:val="left"/>
      <w:pPr>
        <w:tabs>
          <w:tab w:val="num" w:pos="5760"/>
        </w:tabs>
        <w:ind w:left="5760" w:hanging="360"/>
      </w:pPr>
      <w:rPr>
        <w:rFonts w:ascii="Courier New" w:hAnsi="Courier New" w:cs="Courier New" w:hint="default"/>
      </w:rPr>
    </w:lvl>
    <w:lvl w:ilvl="8" w:tplc="08090005" w:tentative="1">
      <w:start w:val="1"/>
      <w:numFmt w:val="bullet"/>
      <w:lvlText w:val=""/>
      <w:lvlJc w:val="left"/>
      <w:pPr>
        <w:tabs>
          <w:tab w:val="num" w:pos="6480"/>
        </w:tabs>
        <w:ind w:left="6480" w:hanging="360"/>
      </w:pPr>
      <w:rPr>
        <w:rFonts w:ascii="Wingdings" w:hAnsi="Wingdings" w:hint="default"/>
      </w:rPr>
    </w:lvl>
  </w:abstractNum>
  <w:abstractNum w:abstractNumId="48" w15:restartNumberingAfterBreak="0">
    <w:nsid w:val="7EF97BFC"/>
    <w:multiLevelType w:val="hybridMultilevel"/>
    <w:tmpl w:val="9AB0C4E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31"/>
  </w:num>
  <w:num w:numId="2">
    <w:abstractNumId w:val="1"/>
    <w:lvlOverride w:ilvl="0">
      <w:lvl w:ilvl="0">
        <w:start w:val="1"/>
        <w:numFmt w:val="bullet"/>
        <w:lvlText w:val=""/>
        <w:lvlJc w:val="left"/>
        <w:pPr>
          <w:ind w:left="720" w:hanging="360"/>
        </w:pPr>
        <w:rPr>
          <w:rFonts w:ascii="Symbol" w:hAnsi="Symbol" w:hint="default"/>
        </w:rPr>
      </w:lvl>
    </w:lvlOverride>
  </w:num>
  <w:num w:numId="3">
    <w:abstractNumId w:val="21"/>
  </w:num>
  <w:num w:numId="4">
    <w:abstractNumId w:val="45"/>
  </w:num>
  <w:num w:numId="5">
    <w:abstractNumId w:val="47"/>
  </w:num>
  <w:num w:numId="6">
    <w:abstractNumId w:val="34"/>
  </w:num>
  <w:num w:numId="7">
    <w:abstractNumId w:val="32"/>
  </w:num>
  <w:num w:numId="8">
    <w:abstractNumId w:val="28"/>
  </w:num>
  <w:num w:numId="9">
    <w:abstractNumId w:val="29"/>
  </w:num>
  <w:num w:numId="10">
    <w:abstractNumId w:val="9"/>
  </w:num>
  <w:num w:numId="11">
    <w:abstractNumId w:val="33"/>
  </w:num>
  <w:num w:numId="12">
    <w:abstractNumId w:val="16"/>
  </w:num>
  <w:num w:numId="13">
    <w:abstractNumId w:val="15"/>
  </w:num>
  <w:num w:numId="14">
    <w:abstractNumId w:val="25"/>
  </w:num>
  <w:num w:numId="15">
    <w:abstractNumId w:val="7"/>
  </w:num>
  <w:num w:numId="16">
    <w:abstractNumId w:val="24"/>
  </w:num>
  <w:num w:numId="17">
    <w:abstractNumId w:val="14"/>
  </w:num>
  <w:num w:numId="18">
    <w:abstractNumId w:val="12"/>
  </w:num>
  <w:num w:numId="19">
    <w:abstractNumId w:val="8"/>
    <w:lvlOverride w:ilvl="0"/>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20">
    <w:abstractNumId w:val="22"/>
  </w:num>
  <w:num w:numId="21">
    <w:abstractNumId w:val="17"/>
  </w:num>
  <w:num w:numId="22">
    <w:abstractNumId w:val="13"/>
  </w:num>
  <w:num w:numId="23">
    <w:abstractNumId w:val="10"/>
  </w:num>
  <w:num w:numId="24">
    <w:abstractNumId w:val="26"/>
  </w:num>
  <w:num w:numId="25">
    <w:abstractNumId w:val="18"/>
  </w:num>
  <w:num w:numId="26">
    <w:abstractNumId w:val="41"/>
  </w:num>
  <w:num w:numId="27">
    <w:abstractNumId w:val="35"/>
  </w:num>
  <w:num w:numId="28">
    <w:abstractNumId w:val="39"/>
  </w:num>
  <w:num w:numId="29">
    <w:abstractNumId w:val="19"/>
  </w:num>
  <w:num w:numId="30">
    <w:abstractNumId w:val="43"/>
  </w:num>
  <w:num w:numId="31">
    <w:abstractNumId w:val="30"/>
  </w:num>
  <w:num w:numId="32">
    <w:abstractNumId w:val="11"/>
  </w:num>
  <w:num w:numId="33">
    <w:abstractNumId w:val="44"/>
  </w:num>
  <w:num w:numId="34">
    <w:abstractNumId w:val="38"/>
  </w:num>
  <w:num w:numId="35">
    <w:abstractNumId w:val="4"/>
  </w:num>
  <w:num w:numId="36">
    <w:abstractNumId w:val="46"/>
  </w:num>
  <w:num w:numId="37">
    <w:abstractNumId w:val="42"/>
  </w:num>
  <w:num w:numId="38">
    <w:abstractNumId w:val="36"/>
  </w:num>
  <w:num w:numId="39">
    <w:abstractNumId w:val="37"/>
  </w:num>
  <w:num w:numId="40">
    <w:abstractNumId w:val="3"/>
  </w:num>
  <w:num w:numId="41">
    <w:abstractNumId w:val="5"/>
  </w:num>
  <w:num w:numId="42">
    <w:abstractNumId w:val="23"/>
  </w:num>
  <w:num w:numId="43">
    <w:abstractNumId w:val="6"/>
  </w:num>
  <w:num w:numId="44">
    <w:abstractNumId w:val="2"/>
  </w:num>
  <w:num w:numId="45">
    <w:abstractNumId w:val="0"/>
  </w:num>
  <w:num w:numId="46">
    <w:abstractNumId w:val="20"/>
  </w:num>
  <w:num w:numId="47">
    <w:abstractNumId w:val="27"/>
  </w:num>
  <w:num w:numId="48">
    <w:abstractNumId w:val="48"/>
  </w:num>
  <w:num w:numId="49">
    <w:abstractNumId w:val="40"/>
  </w:num>
  <w:numIdMacAtCleanup w:val="23"/>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8"/>
  <w:proofState w:spelling="clean" w:grammar="clean"/>
  <w:defaultTabStop w:val="720"/>
  <w:doNotHyphenateCaps/>
  <w:evenAndOddHeaders/>
  <w:drawingGridHorizontalSpacing w:val="120"/>
  <w:drawingGridVerticalSpacing w:val="120"/>
  <w:displayVerticalDrawingGridEvery w:val="0"/>
  <w:doNotUseMarginsForDrawingGridOrigin/>
  <w:characterSpacingControl w:val="doNotCompress"/>
  <w:hdrShapeDefaults>
    <o:shapedefaults v:ext="edit" spidmax="2049"/>
  </w:hdrShapeDefaults>
  <w:footnotePr>
    <w:footnote w:id="-1"/>
    <w:footnote w:id="0"/>
  </w:footnotePr>
  <w:endnotePr>
    <w:endnote w:id="-1"/>
    <w:endnote w:id="0"/>
  </w:endnotePr>
  <w:compat>
    <w:spaceForUL/>
    <w:balanceSingleByteDoubleByteWidth/>
    <w:doNotLeaveBackslashAlone/>
    <w:ulTrailSpace/>
    <w:doNotExpandShiftReturn/>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B1701"/>
    <w:rsid w:val="00000B63"/>
    <w:rsid w:val="00003990"/>
    <w:rsid w:val="000045B8"/>
    <w:rsid w:val="00020EEC"/>
    <w:rsid w:val="00025650"/>
    <w:rsid w:val="00026FAB"/>
    <w:rsid w:val="00027B1F"/>
    <w:rsid w:val="0003088B"/>
    <w:rsid w:val="000325D9"/>
    <w:rsid w:val="00032E3B"/>
    <w:rsid w:val="000335C6"/>
    <w:rsid w:val="000372B2"/>
    <w:rsid w:val="0004079F"/>
    <w:rsid w:val="00045B87"/>
    <w:rsid w:val="00045C07"/>
    <w:rsid w:val="00055D43"/>
    <w:rsid w:val="00056FAC"/>
    <w:rsid w:val="00057751"/>
    <w:rsid w:val="00062E39"/>
    <w:rsid w:val="00080E58"/>
    <w:rsid w:val="00083D99"/>
    <w:rsid w:val="00084EA6"/>
    <w:rsid w:val="00085699"/>
    <w:rsid w:val="00087891"/>
    <w:rsid w:val="00091F52"/>
    <w:rsid w:val="00092970"/>
    <w:rsid w:val="00092BC7"/>
    <w:rsid w:val="00093720"/>
    <w:rsid w:val="000938E6"/>
    <w:rsid w:val="00093B3C"/>
    <w:rsid w:val="0009488C"/>
    <w:rsid w:val="00095C1B"/>
    <w:rsid w:val="00096DEA"/>
    <w:rsid w:val="000A4240"/>
    <w:rsid w:val="000A469A"/>
    <w:rsid w:val="000B1E96"/>
    <w:rsid w:val="000C378F"/>
    <w:rsid w:val="000C6892"/>
    <w:rsid w:val="000C6FFE"/>
    <w:rsid w:val="000D0BB6"/>
    <w:rsid w:val="000E26B0"/>
    <w:rsid w:val="000F1599"/>
    <w:rsid w:val="000F1769"/>
    <w:rsid w:val="000F6196"/>
    <w:rsid w:val="000F7ECD"/>
    <w:rsid w:val="00102E64"/>
    <w:rsid w:val="0010312C"/>
    <w:rsid w:val="00103D6B"/>
    <w:rsid w:val="00106DC7"/>
    <w:rsid w:val="00112391"/>
    <w:rsid w:val="00114F52"/>
    <w:rsid w:val="00132825"/>
    <w:rsid w:val="001347F8"/>
    <w:rsid w:val="00137BB5"/>
    <w:rsid w:val="00137E05"/>
    <w:rsid w:val="001402F5"/>
    <w:rsid w:val="001447F6"/>
    <w:rsid w:val="00147DE3"/>
    <w:rsid w:val="00150794"/>
    <w:rsid w:val="001608C4"/>
    <w:rsid w:val="001610A7"/>
    <w:rsid w:val="00161CE0"/>
    <w:rsid w:val="00171418"/>
    <w:rsid w:val="0019062A"/>
    <w:rsid w:val="00190913"/>
    <w:rsid w:val="001961CF"/>
    <w:rsid w:val="001A59BB"/>
    <w:rsid w:val="001A6A51"/>
    <w:rsid w:val="001A79C4"/>
    <w:rsid w:val="001B331A"/>
    <w:rsid w:val="001C0E74"/>
    <w:rsid w:val="001C6CEC"/>
    <w:rsid w:val="001D229F"/>
    <w:rsid w:val="001D3817"/>
    <w:rsid w:val="001D6162"/>
    <w:rsid w:val="001E7592"/>
    <w:rsid w:val="001F3878"/>
    <w:rsid w:val="001F4552"/>
    <w:rsid w:val="002019EB"/>
    <w:rsid w:val="002030F2"/>
    <w:rsid w:val="0020441E"/>
    <w:rsid w:val="00205051"/>
    <w:rsid w:val="00211F65"/>
    <w:rsid w:val="0022001B"/>
    <w:rsid w:val="00220D06"/>
    <w:rsid w:val="002246A0"/>
    <w:rsid w:val="00224AF9"/>
    <w:rsid w:val="0022793A"/>
    <w:rsid w:val="00230439"/>
    <w:rsid w:val="00235176"/>
    <w:rsid w:val="00236061"/>
    <w:rsid w:val="00236B06"/>
    <w:rsid w:val="0024100E"/>
    <w:rsid w:val="00241C1B"/>
    <w:rsid w:val="0024288B"/>
    <w:rsid w:val="0025581A"/>
    <w:rsid w:val="00255D8E"/>
    <w:rsid w:val="002657E9"/>
    <w:rsid w:val="0026665E"/>
    <w:rsid w:val="00270EEB"/>
    <w:rsid w:val="0027147E"/>
    <w:rsid w:val="00274DE8"/>
    <w:rsid w:val="002761F4"/>
    <w:rsid w:val="002775E1"/>
    <w:rsid w:val="00277979"/>
    <w:rsid w:val="002808EB"/>
    <w:rsid w:val="0028095D"/>
    <w:rsid w:val="00291ADD"/>
    <w:rsid w:val="00292D24"/>
    <w:rsid w:val="00294868"/>
    <w:rsid w:val="00295CA1"/>
    <w:rsid w:val="002A291A"/>
    <w:rsid w:val="002A5604"/>
    <w:rsid w:val="002A5CFD"/>
    <w:rsid w:val="002B1701"/>
    <w:rsid w:val="002B23C3"/>
    <w:rsid w:val="002B443A"/>
    <w:rsid w:val="002B5B35"/>
    <w:rsid w:val="002C256A"/>
    <w:rsid w:val="002C496D"/>
    <w:rsid w:val="002D05EB"/>
    <w:rsid w:val="002D2F29"/>
    <w:rsid w:val="002D2FD3"/>
    <w:rsid w:val="002E7017"/>
    <w:rsid w:val="002E733D"/>
    <w:rsid w:val="002F3664"/>
    <w:rsid w:val="002F4F6E"/>
    <w:rsid w:val="00300865"/>
    <w:rsid w:val="003015C3"/>
    <w:rsid w:val="0030698D"/>
    <w:rsid w:val="0031350A"/>
    <w:rsid w:val="00316815"/>
    <w:rsid w:val="003168CA"/>
    <w:rsid w:val="00321255"/>
    <w:rsid w:val="0032230D"/>
    <w:rsid w:val="00322A0B"/>
    <w:rsid w:val="003308C3"/>
    <w:rsid w:val="00335FC5"/>
    <w:rsid w:val="003516C0"/>
    <w:rsid w:val="00352E59"/>
    <w:rsid w:val="00354DBE"/>
    <w:rsid w:val="00355210"/>
    <w:rsid w:val="00365DF9"/>
    <w:rsid w:val="00372DB4"/>
    <w:rsid w:val="0037490C"/>
    <w:rsid w:val="00375AF5"/>
    <w:rsid w:val="003761BD"/>
    <w:rsid w:val="003769F6"/>
    <w:rsid w:val="0037A2D4"/>
    <w:rsid w:val="00385414"/>
    <w:rsid w:val="00390074"/>
    <w:rsid w:val="0039762B"/>
    <w:rsid w:val="003A0C37"/>
    <w:rsid w:val="003A1B6B"/>
    <w:rsid w:val="003A46C0"/>
    <w:rsid w:val="003A600E"/>
    <w:rsid w:val="003A6513"/>
    <w:rsid w:val="003B16C7"/>
    <w:rsid w:val="003C19F1"/>
    <w:rsid w:val="003C4186"/>
    <w:rsid w:val="003C458C"/>
    <w:rsid w:val="003C6185"/>
    <w:rsid w:val="003D0AA6"/>
    <w:rsid w:val="003D0D2D"/>
    <w:rsid w:val="003D4710"/>
    <w:rsid w:val="003E16D7"/>
    <w:rsid w:val="003E197E"/>
    <w:rsid w:val="003E5D91"/>
    <w:rsid w:val="003F678B"/>
    <w:rsid w:val="004046F0"/>
    <w:rsid w:val="0040668F"/>
    <w:rsid w:val="00412677"/>
    <w:rsid w:val="00417925"/>
    <w:rsid w:val="0042277D"/>
    <w:rsid w:val="00431E82"/>
    <w:rsid w:val="004348AE"/>
    <w:rsid w:val="004376C0"/>
    <w:rsid w:val="0044115F"/>
    <w:rsid w:val="0044223A"/>
    <w:rsid w:val="00446792"/>
    <w:rsid w:val="00446F80"/>
    <w:rsid w:val="00450C83"/>
    <w:rsid w:val="00451851"/>
    <w:rsid w:val="00453343"/>
    <w:rsid w:val="004608B9"/>
    <w:rsid w:val="0046522F"/>
    <w:rsid w:val="00465947"/>
    <w:rsid w:val="00467644"/>
    <w:rsid w:val="00470BB1"/>
    <w:rsid w:val="004718F7"/>
    <w:rsid w:val="00473153"/>
    <w:rsid w:val="004743AF"/>
    <w:rsid w:val="00482C17"/>
    <w:rsid w:val="004911B4"/>
    <w:rsid w:val="0049196A"/>
    <w:rsid w:val="004923DA"/>
    <w:rsid w:val="00493434"/>
    <w:rsid w:val="0049428B"/>
    <w:rsid w:val="00494481"/>
    <w:rsid w:val="00495638"/>
    <w:rsid w:val="004962F9"/>
    <w:rsid w:val="004968E2"/>
    <w:rsid w:val="004A2A49"/>
    <w:rsid w:val="004B600B"/>
    <w:rsid w:val="004B6822"/>
    <w:rsid w:val="004B69F6"/>
    <w:rsid w:val="004C2D3A"/>
    <w:rsid w:val="004C5237"/>
    <w:rsid w:val="004C766E"/>
    <w:rsid w:val="004D03C4"/>
    <w:rsid w:val="004D0BF1"/>
    <w:rsid w:val="004D24D2"/>
    <w:rsid w:val="004D35A4"/>
    <w:rsid w:val="004D43E2"/>
    <w:rsid w:val="004D445F"/>
    <w:rsid w:val="004E087B"/>
    <w:rsid w:val="004E416B"/>
    <w:rsid w:val="004E44A4"/>
    <w:rsid w:val="004E7B8B"/>
    <w:rsid w:val="004E7BDD"/>
    <w:rsid w:val="004F1E21"/>
    <w:rsid w:val="004F740D"/>
    <w:rsid w:val="004F7B8F"/>
    <w:rsid w:val="00500748"/>
    <w:rsid w:val="005011D6"/>
    <w:rsid w:val="0050167A"/>
    <w:rsid w:val="005042F1"/>
    <w:rsid w:val="00513C7D"/>
    <w:rsid w:val="005169D1"/>
    <w:rsid w:val="00521123"/>
    <w:rsid w:val="00521221"/>
    <w:rsid w:val="00536FA9"/>
    <w:rsid w:val="005414F4"/>
    <w:rsid w:val="00546187"/>
    <w:rsid w:val="005463F1"/>
    <w:rsid w:val="00557D77"/>
    <w:rsid w:val="00562EAA"/>
    <w:rsid w:val="00563B58"/>
    <w:rsid w:val="005640C4"/>
    <w:rsid w:val="0056684C"/>
    <w:rsid w:val="00574A0C"/>
    <w:rsid w:val="00576AB5"/>
    <w:rsid w:val="00576E4C"/>
    <w:rsid w:val="0057780F"/>
    <w:rsid w:val="00581E0A"/>
    <w:rsid w:val="00586D89"/>
    <w:rsid w:val="005916B8"/>
    <w:rsid w:val="005A1B4C"/>
    <w:rsid w:val="005A1BA3"/>
    <w:rsid w:val="005A545C"/>
    <w:rsid w:val="005B1805"/>
    <w:rsid w:val="005C1567"/>
    <w:rsid w:val="005C6CE5"/>
    <w:rsid w:val="005D3F07"/>
    <w:rsid w:val="005D583E"/>
    <w:rsid w:val="005E13EA"/>
    <w:rsid w:val="00606E27"/>
    <w:rsid w:val="006108C9"/>
    <w:rsid w:val="00615C7E"/>
    <w:rsid w:val="0062158D"/>
    <w:rsid w:val="00622CA9"/>
    <w:rsid w:val="00630F39"/>
    <w:rsid w:val="006326D1"/>
    <w:rsid w:val="00632E0A"/>
    <w:rsid w:val="00633165"/>
    <w:rsid w:val="00635071"/>
    <w:rsid w:val="00636B6C"/>
    <w:rsid w:val="006447DE"/>
    <w:rsid w:val="0065276E"/>
    <w:rsid w:val="00653088"/>
    <w:rsid w:val="00654329"/>
    <w:rsid w:val="00654CEC"/>
    <w:rsid w:val="00655507"/>
    <w:rsid w:val="006712A7"/>
    <w:rsid w:val="006733CC"/>
    <w:rsid w:val="00674FC2"/>
    <w:rsid w:val="00677E42"/>
    <w:rsid w:val="00682334"/>
    <w:rsid w:val="00684B16"/>
    <w:rsid w:val="00687B72"/>
    <w:rsid w:val="00695EDB"/>
    <w:rsid w:val="00696F65"/>
    <w:rsid w:val="006A69F5"/>
    <w:rsid w:val="006A7A6D"/>
    <w:rsid w:val="006B5E67"/>
    <w:rsid w:val="006C2EB5"/>
    <w:rsid w:val="006D18A3"/>
    <w:rsid w:val="006D5970"/>
    <w:rsid w:val="006E481E"/>
    <w:rsid w:val="006E795F"/>
    <w:rsid w:val="00700249"/>
    <w:rsid w:val="0070604C"/>
    <w:rsid w:val="007069CD"/>
    <w:rsid w:val="007110E6"/>
    <w:rsid w:val="00711A70"/>
    <w:rsid w:val="00712E6F"/>
    <w:rsid w:val="00712E90"/>
    <w:rsid w:val="00713B7E"/>
    <w:rsid w:val="007204AE"/>
    <w:rsid w:val="007246FF"/>
    <w:rsid w:val="0072678F"/>
    <w:rsid w:val="00727C4C"/>
    <w:rsid w:val="00734809"/>
    <w:rsid w:val="007406E1"/>
    <w:rsid w:val="00743E40"/>
    <w:rsid w:val="00751263"/>
    <w:rsid w:val="00756353"/>
    <w:rsid w:val="0075704F"/>
    <w:rsid w:val="00763B2D"/>
    <w:rsid w:val="00772924"/>
    <w:rsid w:val="007731F0"/>
    <w:rsid w:val="00784EC4"/>
    <w:rsid w:val="007872F2"/>
    <w:rsid w:val="007874BC"/>
    <w:rsid w:val="007908E0"/>
    <w:rsid w:val="00793EB3"/>
    <w:rsid w:val="00794205"/>
    <w:rsid w:val="007A1F6A"/>
    <w:rsid w:val="007A290A"/>
    <w:rsid w:val="007B0DE3"/>
    <w:rsid w:val="007B491F"/>
    <w:rsid w:val="007B5CB2"/>
    <w:rsid w:val="007B7191"/>
    <w:rsid w:val="007C1634"/>
    <w:rsid w:val="007C1D94"/>
    <w:rsid w:val="007C2879"/>
    <w:rsid w:val="007C6A87"/>
    <w:rsid w:val="007C6C05"/>
    <w:rsid w:val="007C705D"/>
    <w:rsid w:val="007D0A07"/>
    <w:rsid w:val="007D0C96"/>
    <w:rsid w:val="007D133D"/>
    <w:rsid w:val="007D3EB4"/>
    <w:rsid w:val="007D3F16"/>
    <w:rsid w:val="007F3F7E"/>
    <w:rsid w:val="007F5497"/>
    <w:rsid w:val="0080759B"/>
    <w:rsid w:val="00813CEC"/>
    <w:rsid w:val="0081534C"/>
    <w:rsid w:val="008171E4"/>
    <w:rsid w:val="008208EA"/>
    <w:rsid w:val="00824E67"/>
    <w:rsid w:val="00825A64"/>
    <w:rsid w:val="00826F48"/>
    <w:rsid w:val="008308AE"/>
    <w:rsid w:val="0083166E"/>
    <w:rsid w:val="00831DC3"/>
    <w:rsid w:val="008322C7"/>
    <w:rsid w:val="00834F1D"/>
    <w:rsid w:val="00836FEC"/>
    <w:rsid w:val="00841F9D"/>
    <w:rsid w:val="008420E1"/>
    <w:rsid w:val="00843D58"/>
    <w:rsid w:val="00843EBA"/>
    <w:rsid w:val="00844D98"/>
    <w:rsid w:val="00846D84"/>
    <w:rsid w:val="0085230E"/>
    <w:rsid w:val="008550A1"/>
    <w:rsid w:val="00855F0E"/>
    <w:rsid w:val="00861035"/>
    <w:rsid w:val="00861038"/>
    <w:rsid w:val="00865008"/>
    <w:rsid w:val="00866B50"/>
    <w:rsid w:val="008708F1"/>
    <w:rsid w:val="00880539"/>
    <w:rsid w:val="008859E8"/>
    <w:rsid w:val="0088737B"/>
    <w:rsid w:val="00892716"/>
    <w:rsid w:val="00893067"/>
    <w:rsid w:val="008933DE"/>
    <w:rsid w:val="00895FCE"/>
    <w:rsid w:val="00897F3E"/>
    <w:rsid w:val="008A1BA8"/>
    <w:rsid w:val="008A21B4"/>
    <w:rsid w:val="008A4576"/>
    <w:rsid w:val="008B07DE"/>
    <w:rsid w:val="008B28E7"/>
    <w:rsid w:val="008C14C7"/>
    <w:rsid w:val="008C2FFB"/>
    <w:rsid w:val="008C6EEA"/>
    <w:rsid w:val="008D5813"/>
    <w:rsid w:val="008D634E"/>
    <w:rsid w:val="008D778A"/>
    <w:rsid w:val="008F22BD"/>
    <w:rsid w:val="00903203"/>
    <w:rsid w:val="009079BD"/>
    <w:rsid w:val="009122A9"/>
    <w:rsid w:val="00912BD9"/>
    <w:rsid w:val="00920E5B"/>
    <w:rsid w:val="00922AC3"/>
    <w:rsid w:val="00922E65"/>
    <w:rsid w:val="00926436"/>
    <w:rsid w:val="0093018C"/>
    <w:rsid w:val="00932CCA"/>
    <w:rsid w:val="009544C0"/>
    <w:rsid w:val="00954FA4"/>
    <w:rsid w:val="00956AE9"/>
    <w:rsid w:val="00964CC6"/>
    <w:rsid w:val="00966B3E"/>
    <w:rsid w:val="009861B9"/>
    <w:rsid w:val="00991FDA"/>
    <w:rsid w:val="009927A1"/>
    <w:rsid w:val="0099774D"/>
    <w:rsid w:val="009A5F3B"/>
    <w:rsid w:val="009B0B61"/>
    <w:rsid w:val="009B28C0"/>
    <w:rsid w:val="009B7136"/>
    <w:rsid w:val="009B7806"/>
    <w:rsid w:val="009C3AC2"/>
    <w:rsid w:val="009D4365"/>
    <w:rsid w:val="009D4E3B"/>
    <w:rsid w:val="009D50A8"/>
    <w:rsid w:val="009D7BC9"/>
    <w:rsid w:val="009E1982"/>
    <w:rsid w:val="009E4D2C"/>
    <w:rsid w:val="009F0978"/>
    <w:rsid w:val="009F283C"/>
    <w:rsid w:val="009F3AEC"/>
    <w:rsid w:val="00A00081"/>
    <w:rsid w:val="00A015F7"/>
    <w:rsid w:val="00A10D56"/>
    <w:rsid w:val="00A12AAE"/>
    <w:rsid w:val="00A16DD1"/>
    <w:rsid w:val="00A22441"/>
    <w:rsid w:val="00A23F3B"/>
    <w:rsid w:val="00A24406"/>
    <w:rsid w:val="00A25F64"/>
    <w:rsid w:val="00A27CC2"/>
    <w:rsid w:val="00A3273B"/>
    <w:rsid w:val="00A40ED6"/>
    <w:rsid w:val="00A424F2"/>
    <w:rsid w:val="00A470EE"/>
    <w:rsid w:val="00A47621"/>
    <w:rsid w:val="00A479CD"/>
    <w:rsid w:val="00A50CFC"/>
    <w:rsid w:val="00A54D67"/>
    <w:rsid w:val="00A55A3F"/>
    <w:rsid w:val="00A652F6"/>
    <w:rsid w:val="00A732EA"/>
    <w:rsid w:val="00A7489E"/>
    <w:rsid w:val="00A8015F"/>
    <w:rsid w:val="00A80BD2"/>
    <w:rsid w:val="00A84F8C"/>
    <w:rsid w:val="00A85039"/>
    <w:rsid w:val="00A851F7"/>
    <w:rsid w:val="00A906AA"/>
    <w:rsid w:val="00A94C5E"/>
    <w:rsid w:val="00AA241A"/>
    <w:rsid w:val="00AA252C"/>
    <w:rsid w:val="00AA666E"/>
    <w:rsid w:val="00AB29FB"/>
    <w:rsid w:val="00AB5518"/>
    <w:rsid w:val="00AC01D4"/>
    <w:rsid w:val="00AC4A04"/>
    <w:rsid w:val="00AD336F"/>
    <w:rsid w:val="00AD3550"/>
    <w:rsid w:val="00AE2564"/>
    <w:rsid w:val="00AE301F"/>
    <w:rsid w:val="00AE3302"/>
    <w:rsid w:val="00AE7077"/>
    <w:rsid w:val="00AF61C2"/>
    <w:rsid w:val="00AF6CC6"/>
    <w:rsid w:val="00B011CD"/>
    <w:rsid w:val="00B0296A"/>
    <w:rsid w:val="00B12295"/>
    <w:rsid w:val="00B137BE"/>
    <w:rsid w:val="00B17FA0"/>
    <w:rsid w:val="00B21EF7"/>
    <w:rsid w:val="00B24344"/>
    <w:rsid w:val="00B26769"/>
    <w:rsid w:val="00B31C91"/>
    <w:rsid w:val="00B3747F"/>
    <w:rsid w:val="00B43194"/>
    <w:rsid w:val="00B47734"/>
    <w:rsid w:val="00B50FBA"/>
    <w:rsid w:val="00B555BF"/>
    <w:rsid w:val="00B558EB"/>
    <w:rsid w:val="00B56BA8"/>
    <w:rsid w:val="00B577D3"/>
    <w:rsid w:val="00B60466"/>
    <w:rsid w:val="00B63BC5"/>
    <w:rsid w:val="00B6548F"/>
    <w:rsid w:val="00B7502A"/>
    <w:rsid w:val="00B77305"/>
    <w:rsid w:val="00B82CC2"/>
    <w:rsid w:val="00B84A89"/>
    <w:rsid w:val="00B873B6"/>
    <w:rsid w:val="00B92BEF"/>
    <w:rsid w:val="00B9689A"/>
    <w:rsid w:val="00BA1FFA"/>
    <w:rsid w:val="00BA7FF1"/>
    <w:rsid w:val="00BB06CB"/>
    <w:rsid w:val="00BB261F"/>
    <w:rsid w:val="00BB2887"/>
    <w:rsid w:val="00BB5EAA"/>
    <w:rsid w:val="00BB5F11"/>
    <w:rsid w:val="00BC0401"/>
    <w:rsid w:val="00BC04FA"/>
    <w:rsid w:val="00BC1C22"/>
    <w:rsid w:val="00BC460B"/>
    <w:rsid w:val="00BC5725"/>
    <w:rsid w:val="00BD30B1"/>
    <w:rsid w:val="00BE0F7B"/>
    <w:rsid w:val="00BE10C2"/>
    <w:rsid w:val="00C01D14"/>
    <w:rsid w:val="00C025B4"/>
    <w:rsid w:val="00C161FD"/>
    <w:rsid w:val="00C23F17"/>
    <w:rsid w:val="00C26D0D"/>
    <w:rsid w:val="00C27C95"/>
    <w:rsid w:val="00C300D2"/>
    <w:rsid w:val="00C3270F"/>
    <w:rsid w:val="00C3278B"/>
    <w:rsid w:val="00C33375"/>
    <w:rsid w:val="00C34C23"/>
    <w:rsid w:val="00C37004"/>
    <w:rsid w:val="00C42005"/>
    <w:rsid w:val="00C432BE"/>
    <w:rsid w:val="00C44446"/>
    <w:rsid w:val="00C448A1"/>
    <w:rsid w:val="00C4664D"/>
    <w:rsid w:val="00C472AA"/>
    <w:rsid w:val="00C50A05"/>
    <w:rsid w:val="00C54AED"/>
    <w:rsid w:val="00C63D00"/>
    <w:rsid w:val="00C6441B"/>
    <w:rsid w:val="00C7108B"/>
    <w:rsid w:val="00C8089F"/>
    <w:rsid w:val="00C836CC"/>
    <w:rsid w:val="00C87A74"/>
    <w:rsid w:val="00C90A71"/>
    <w:rsid w:val="00C916E9"/>
    <w:rsid w:val="00C92C71"/>
    <w:rsid w:val="00C93F8F"/>
    <w:rsid w:val="00C950F5"/>
    <w:rsid w:val="00CA3593"/>
    <w:rsid w:val="00CA7F4F"/>
    <w:rsid w:val="00CB258E"/>
    <w:rsid w:val="00CB3C8F"/>
    <w:rsid w:val="00CC02F1"/>
    <w:rsid w:val="00CC11A6"/>
    <w:rsid w:val="00CC135E"/>
    <w:rsid w:val="00CC53FF"/>
    <w:rsid w:val="00CD5D3F"/>
    <w:rsid w:val="00CF1E90"/>
    <w:rsid w:val="00CF3DB3"/>
    <w:rsid w:val="00D052BC"/>
    <w:rsid w:val="00D07026"/>
    <w:rsid w:val="00D22C8F"/>
    <w:rsid w:val="00D26958"/>
    <w:rsid w:val="00D33491"/>
    <w:rsid w:val="00D36DE0"/>
    <w:rsid w:val="00D44F8E"/>
    <w:rsid w:val="00D44FD0"/>
    <w:rsid w:val="00D607EF"/>
    <w:rsid w:val="00D60F88"/>
    <w:rsid w:val="00D625E7"/>
    <w:rsid w:val="00D646BD"/>
    <w:rsid w:val="00D70239"/>
    <w:rsid w:val="00D71201"/>
    <w:rsid w:val="00D720C7"/>
    <w:rsid w:val="00D81D06"/>
    <w:rsid w:val="00D8652C"/>
    <w:rsid w:val="00D876E6"/>
    <w:rsid w:val="00DA1025"/>
    <w:rsid w:val="00DA22EC"/>
    <w:rsid w:val="00DA5860"/>
    <w:rsid w:val="00DB2767"/>
    <w:rsid w:val="00DC4729"/>
    <w:rsid w:val="00DE2EED"/>
    <w:rsid w:val="00DE556F"/>
    <w:rsid w:val="00DF785C"/>
    <w:rsid w:val="00E03B6D"/>
    <w:rsid w:val="00E17160"/>
    <w:rsid w:val="00E35BEC"/>
    <w:rsid w:val="00E37B44"/>
    <w:rsid w:val="00E50821"/>
    <w:rsid w:val="00E51F91"/>
    <w:rsid w:val="00E7086E"/>
    <w:rsid w:val="00E7374A"/>
    <w:rsid w:val="00E73C41"/>
    <w:rsid w:val="00E7598F"/>
    <w:rsid w:val="00E76F60"/>
    <w:rsid w:val="00E83D90"/>
    <w:rsid w:val="00E83F28"/>
    <w:rsid w:val="00E83F91"/>
    <w:rsid w:val="00E9107A"/>
    <w:rsid w:val="00E91F62"/>
    <w:rsid w:val="00E929FD"/>
    <w:rsid w:val="00E93240"/>
    <w:rsid w:val="00E9479B"/>
    <w:rsid w:val="00E97BD8"/>
    <w:rsid w:val="00EA4D48"/>
    <w:rsid w:val="00EA503E"/>
    <w:rsid w:val="00EA6AAA"/>
    <w:rsid w:val="00EB2173"/>
    <w:rsid w:val="00EB4BCD"/>
    <w:rsid w:val="00EB62E6"/>
    <w:rsid w:val="00EC4602"/>
    <w:rsid w:val="00ED1B30"/>
    <w:rsid w:val="00ED250E"/>
    <w:rsid w:val="00EE1AC1"/>
    <w:rsid w:val="00EE39D6"/>
    <w:rsid w:val="00EE413C"/>
    <w:rsid w:val="00EE52AD"/>
    <w:rsid w:val="00F01F92"/>
    <w:rsid w:val="00F10A08"/>
    <w:rsid w:val="00F139CF"/>
    <w:rsid w:val="00F1590D"/>
    <w:rsid w:val="00F22AC5"/>
    <w:rsid w:val="00F254D1"/>
    <w:rsid w:val="00F32B82"/>
    <w:rsid w:val="00F4043E"/>
    <w:rsid w:val="00F40CB5"/>
    <w:rsid w:val="00F41BBC"/>
    <w:rsid w:val="00F43B9D"/>
    <w:rsid w:val="00F444F0"/>
    <w:rsid w:val="00F50847"/>
    <w:rsid w:val="00F53F27"/>
    <w:rsid w:val="00F546D1"/>
    <w:rsid w:val="00F57B06"/>
    <w:rsid w:val="00F61951"/>
    <w:rsid w:val="00F63C51"/>
    <w:rsid w:val="00F6513F"/>
    <w:rsid w:val="00F66272"/>
    <w:rsid w:val="00F709C0"/>
    <w:rsid w:val="00F90D59"/>
    <w:rsid w:val="00F927A1"/>
    <w:rsid w:val="00F92E4D"/>
    <w:rsid w:val="00FA3764"/>
    <w:rsid w:val="00FA56ED"/>
    <w:rsid w:val="00FB2044"/>
    <w:rsid w:val="00FB5FA6"/>
    <w:rsid w:val="00FB613E"/>
    <w:rsid w:val="00FC1310"/>
    <w:rsid w:val="00FC2FF3"/>
    <w:rsid w:val="00FC3263"/>
    <w:rsid w:val="00FC51F9"/>
    <w:rsid w:val="00FC5B40"/>
    <w:rsid w:val="00FC5FF8"/>
    <w:rsid w:val="00FD3D7C"/>
    <w:rsid w:val="00FD4F8F"/>
    <w:rsid w:val="00FE0C16"/>
    <w:rsid w:val="00FE14AD"/>
    <w:rsid w:val="00FE14B1"/>
    <w:rsid w:val="00FF0070"/>
    <w:rsid w:val="00FF5F6A"/>
    <w:rsid w:val="00FF6BE0"/>
    <w:rsid w:val="00FF7784"/>
    <w:rsid w:val="00FF7EBB"/>
    <w:rsid w:val="03EEF246"/>
    <w:rsid w:val="06136234"/>
    <w:rsid w:val="06E76184"/>
    <w:rsid w:val="0723249B"/>
    <w:rsid w:val="07A48E1B"/>
    <w:rsid w:val="0A7DD2AE"/>
    <w:rsid w:val="0BABC052"/>
    <w:rsid w:val="0E5539BE"/>
    <w:rsid w:val="124D0DB1"/>
    <w:rsid w:val="143DA9FA"/>
    <w:rsid w:val="16E25F0E"/>
    <w:rsid w:val="180C9825"/>
    <w:rsid w:val="1CF736B1"/>
    <w:rsid w:val="1D619A61"/>
    <w:rsid w:val="1DCF0063"/>
    <w:rsid w:val="203AD02E"/>
    <w:rsid w:val="219485FA"/>
    <w:rsid w:val="2200D607"/>
    <w:rsid w:val="23ACED75"/>
    <w:rsid w:val="2A42F61B"/>
    <w:rsid w:val="2CBE96A9"/>
    <w:rsid w:val="3046E1AE"/>
    <w:rsid w:val="304BEE5F"/>
    <w:rsid w:val="3077584A"/>
    <w:rsid w:val="32486F41"/>
    <w:rsid w:val="35C0F44E"/>
    <w:rsid w:val="361ABD92"/>
    <w:rsid w:val="3C68522F"/>
    <w:rsid w:val="3DA69A18"/>
    <w:rsid w:val="3E31B6E6"/>
    <w:rsid w:val="40E85D95"/>
    <w:rsid w:val="42A396E4"/>
    <w:rsid w:val="48DF4B50"/>
    <w:rsid w:val="49F02F87"/>
    <w:rsid w:val="4A67ABB7"/>
    <w:rsid w:val="4B4EC5DB"/>
    <w:rsid w:val="4C037C18"/>
    <w:rsid w:val="4CBA31A3"/>
    <w:rsid w:val="4F9DA5F5"/>
    <w:rsid w:val="51B66950"/>
    <w:rsid w:val="540760A0"/>
    <w:rsid w:val="58C48021"/>
    <w:rsid w:val="5E80EEFA"/>
    <w:rsid w:val="5EC7AAAF"/>
    <w:rsid w:val="61D270E8"/>
    <w:rsid w:val="62FE5CAF"/>
    <w:rsid w:val="63CC4F28"/>
    <w:rsid w:val="64D01D80"/>
    <w:rsid w:val="66755AD8"/>
    <w:rsid w:val="66A3B2E4"/>
    <w:rsid w:val="672E8968"/>
    <w:rsid w:val="67C817E2"/>
    <w:rsid w:val="6A9C8BFA"/>
    <w:rsid w:val="6B09B1F5"/>
    <w:rsid w:val="6D6DD269"/>
    <w:rsid w:val="6E3AA50A"/>
    <w:rsid w:val="70541408"/>
    <w:rsid w:val="716AC6DB"/>
    <w:rsid w:val="71A8E319"/>
    <w:rsid w:val="73F79D10"/>
    <w:rsid w:val="74724855"/>
    <w:rsid w:val="77875A3B"/>
    <w:rsid w:val="77F16AA4"/>
    <w:rsid w:val="7839AD13"/>
    <w:rsid w:val="7888363C"/>
    <w:rsid w:val="798C1BC5"/>
    <w:rsid w:val="7C711791"/>
  </w:rsids>
  <m:mathPr>
    <m:mathFont m:val="Cambria Math"/>
    <m:brkBin m:val="before"/>
    <m:brkBinSub m:val="--"/>
    <m:smallFrac m:val="0"/>
    <m:dispDef/>
    <m:lMargin m:val="0"/>
    <m:rMargin m:val="0"/>
    <m:defJc m:val="centerGroup"/>
    <m:wrapIndent m:val="1440"/>
    <m:intLim m:val="subSup"/>
    <m:naryLim m:val="undOvr"/>
  </m:mathPr>
  <w:themeFontLang w:val="en-GB" w:eastAsia="zh-TW"/>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49"/>
    <o:shapelayout v:ext="edit">
      <o:idmap v:ext="edit" data="1"/>
    </o:shapelayout>
  </w:shapeDefaults>
  <w:decimalSymbol w:val="."/>
  <w:listSeparator w:val=","/>
  <w14:docId w14:val="4B4DBC44"/>
  <w15:chartTrackingRefBased/>
  <w15:docId w15:val="{79764A28-58E1-F74C-B785-BE26793D5D3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imes New Roman" w:eastAsia="Times New Roman" w:hAnsi="Times New Roman" w:cs="Times New Roman"/>
        <w:lang w:val="en-GB" w:eastAsia="zh-TW"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72"/>
    <w:lsdException w:name="Plain Table 2" w:uiPriority="73"/>
    <w:lsdException w:name="Plain Table 3" w:uiPriority="19" w:qFormat="1"/>
    <w:lsdException w:name="Plain Table 4" w:uiPriority="21" w:qFormat="1"/>
    <w:lsdException w:name="Plain Table 5" w:uiPriority="31" w:qFormat="1"/>
    <w:lsdException w:name="Grid Table Light" w:uiPriority="32" w:qFormat="1"/>
    <w:lsdException w:name="Grid Table 1 Light" w:uiPriority="33" w:qFormat="1"/>
    <w:lsdException w:name="Grid Table 2" w:uiPriority="37"/>
    <w:lsdException w:name="Grid Table 3" w:uiPriority="39"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90074"/>
    <w:pPr>
      <w:overflowPunct w:val="0"/>
      <w:autoSpaceDE w:val="0"/>
      <w:autoSpaceDN w:val="0"/>
      <w:adjustRightInd w:val="0"/>
      <w:textAlignment w:val="baseline"/>
    </w:pPr>
    <w:rPr>
      <w:rFonts w:ascii="Arial" w:hAnsi="Arial" w:cs="Arial"/>
      <w:color w:val="000000"/>
      <w:lang w:eastAsia="en-GB"/>
    </w:rPr>
  </w:style>
  <w:style w:type="paragraph" w:styleId="Heading1">
    <w:name w:val="heading 1"/>
    <w:basedOn w:val="Normal"/>
    <w:next w:val="Normal"/>
    <w:link w:val="Heading1Char"/>
    <w:uiPriority w:val="9"/>
    <w:qFormat/>
    <w:pPr>
      <w:keepNext/>
      <w:spacing w:before="240" w:after="60"/>
      <w:outlineLvl w:val="0"/>
    </w:pPr>
    <w:rPr>
      <w:b/>
      <w:kern w:val="28"/>
      <w:sz w:val="28"/>
    </w:rPr>
  </w:style>
  <w:style w:type="paragraph" w:styleId="Heading2">
    <w:name w:val="heading 2"/>
    <w:basedOn w:val="Normal"/>
    <w:next w:val="Normal"/>
    <w:link w:val="Heading2Char"/>
    <w:uiPriority w:val="9"/>
    <w:qFormat/>
    <w:rsid w:val="00F927A1"/>
    <w:pPr>
      <w:keepNext/>
      <w:spacing w:before="240" w:after="60"/>
      <w:outlineLvl w:val="1"/>
    </w:pPr>
    <w:rPr>
      <w:rFonts w:ascii="Cambria" w:hAnsi="Cambria" w:cs="Times New Roman"/>
      <w:b/>
      <w:bCs/>
      <w:i/>
      <w:iCs/>
      <w:sz w:val="28"/>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semiHidden/>
    <w:pPr>
      <w:tabs>
        <w:tab w:val="center" w:pos="4320"/>
        <w:tab w:val="right" w:pos="8640"/>
      </w:tabs>
    </w:pPr>
  </w:style>
  <w:style w:type="paragraph" w:styleId="Footer">
    <w:name w:val="footer"/>
    <w:basedOn w:val="Normal"/>
    <w:link w:val="FooterChar"/>
    <w:uiPriority w:val="99"/>
    <w:pPr>
      <w:tabs>
        <w:tab w:val="center" w:pos="4320"/>
        <w:tab w:val="right" w:pos="8640"/>
      </w:tabs>
    </w:pPr>
  </w:style>
  <w:style w:type="character" w:styleId="PageNumber">
    <w:name w:val="page number"/>
    <w:semiHidden/>
  </w:style>
  <w:style w:type="paragraph" w:styleId="BodyText">
    <w:name w:val="Body Text"/>
    <w:basedOn w:val="Normal"/>
    <w:semiHidden/>
    <w:rPr>
      <w:b/>
      <w:sz w:val="24"/>
    </w:rPr>
  </w:style>
  <w:style w:type="table" w:styleId="TableGrid">
    <w:name w:val="Table Grid"/>
    <w:basedOn w:val="TableNormal"/>
    <w:rsid w:val="002B23C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semiHidden/>
    <w:rsid w:val="00C3278B"/>
    <w:rPr>
      <w:rFonts w:ascii="Tahoma" w:hAnsi="Tahoma" w:cs="Tahoma"/>
      <w:sz w:val="16"/>
      <w:szCs w:val="16"/>
    </w:rPr>
  </w:style>
  <w:style w:type="character" w:styleId="Hyperlink">
    <w:name w:val="Hyperlink"/>
    <w:rsid w:val="00EA4D48"/>
    <w:rPr>
      <w:color w:val="0000FF"/>
      <w:u w:val="single"/>
    </w:rPr>
  </w:style>
  <w:style w:type="character" w:styleId="CommentReference">
    <w:name w:val="annotation reference"/>
    <w:uiPriority w:val="99"/>
    <w:semiHidden/>
    <w:unhideWhenUsed/>
    <w:rsid w:val="0057780F"/>
    <w:rPr>
      <w:sz w:val="16"/>
      <w:szCs w:val="16"/>
    </w:rPr>
  </w:style>
  <w:style w:type="paragraph" w:styleId="CommentText">
    <w:name w:val="annotation text"/>
    <w:basedOn w:val="Normal"/>
    <w:link w:val="CommentTextChar"/>
    <w:uiPriority w:val="99"/>
    <w:semiHidden/>
    <w:unhideWhenUsed/>
    <w:rsid w:val="0057780F"/>
  </w:style>
  <w:style w:type="character" w:customStyle="1" w:styleId="CommentTextChar">
    <w:name w:val="Comment Text Char"/>
    <w:link w:val="CommentText"/>
    <w:uiPriority w:val="99"/>
    <w:semiHidden/>
    <w:rsid w:val="0057780F"/>
    <w:rPr>
      <w:rFonts w:ascii="Arial" w:hAnsi="Arial" w:cs="Arial"/>
      <w:color w:val="000000"/>
    </w:rPr>
  </w:style>
  <w:style w:type="paragraph" w:styleId="CommentSubject">
    <w:name w:val="annotation subject"/>
    <w:basedOn w:val="CommentText"/>
    <w:next w:val="CommentText"/>
    <w:link w:val="CommentSubjectChar"/>
    <w:uiPriority w:val="99"/>
    <w:semiHidden/>
    <w:unhideWhenUsed/>
    <w:rsid w:val="0057780F"/>
    <w:rPr>
      <w:b/>
      <w:bCs/>
    </w:rPr>
  </w:style>
  <w:style w:type="character" w:customStyle="1" w:styleId="CommentSubjectChar">
    <w:name w:val="Comment Subject Char"/>
    <w:link w:val="CommentSubject"/>
    <w:uiPriority w:val="99"/>
    <w:semiHidden/>
    <w:rsid w:val="0057780F"/>
    <w:rPr>
      <w:rFonts w:ascii="Arial" w:hAnsi="Arial" w:cs="Arial"/>
      <w:b/>
      <w:bCs/>
      <w:color w:val="000000"/>
    </w:rPr>
  </w:style>
  <w:style w:type="character" w:customStyle="1" w:styleId="Heading2Char">
    <w:name w:val="Heading 2 Char"/>
    <w:link w:val="Heading2"/>
    <w:uiPriority w:val="9"/>
    <w:semiHidden/>
    <w:rsid w:val="00F927A1"/>
    <w:rPr>
      <w:rFonts w:ascii="Cambria" w:eastAsia="Times New Roman" w:hAnsi="Cambria" w:cs="Times New Roman"/>
      <w:b/>
      <w:bCs/>
      <w:i/>
      <w:iCs/>
      <w:color w:val="000000"/>
      <w:sz w:val="28"/>
      <w:szCs w:val="28"/>
    </w:rPr>
  </w:style>
  <w:style w:type="paragraph" w:styleId="BodyText3">
    <w:name w:val="Body Text 3"/>
    <w:basedOn w:val="Normal"/>
    <w:link w:val="BodyText3Char"/>
    <w:uiPriority w:val="99"/>
    <w:semiHidden/>
    <w:unhideWhenUsed/>
    <w:rsid w:val="00F927A1"/>
    <w:pPr>
      <w:spacing w:after="120"/>
    </w:pPr>
    <w:rPr>
      <w:sz w:val="16"/>
      <w:szCs w:val="16"/>
    </w:rPr>
  </w:style>
  <w:style w:type="character" w:customStyle="1" w:styleId="BodyText3Char">
    <w:name w:val="Body Text 3 Char"/>
    <w:link w:val="BodyText3"/>
    <w:uiPriority w:val="99"/>
    <w:semiHidden/>
    <w:rsid w:val="00F927A1"/>
    <w:rPr>
      <w:rFonts w:ascii="Arial" w:hAnsi="Arial" w:cs="Arial"/>
      <w:color w:val="000000"/>
      <w:sz w:val="16"/>
      <w:szCs w:val="16"/>
    </w:rPr>
  </w:style>
  <w:style w:type="paragraph" w:customStyle="1" w:styleId="ColorfulShading-Accent11">
    <w:name w:val="Colorful Shading - Accent 11"/>
    <w:hidden/>
    <w:uiPriority w:val="99"/>
    <w:semiHidden/>
    <w:rsid w:val="004B6822"/>
    <w:rPr>
      <w:rFonts w:ascii="Arial" w:hAnsi="Arial" w:cs="Arial"/>
      <w:color w:val="000000"/>
      <w:lang w:eastAsia="en-GB"/>
    </w:rPr>
  </w:style>
  <w:style w:type="character" w:customStyle="1" w:styleId="FooterChar">
    <w:name w:val="Footer Char"/>
    <w:link w:val="Footer"/>
    <w:uiPriority w:val="99"/>
    <w:rsid w:val="00727C4C"/>
    <w:rPr>
      <w:rFonts w:ascii="Arial" w:hAnsi="Arial" w:cs="Arial"/>
      <w:color w:val="000000"/>
    </w:rPr>
  </w:style>
  <w:style w:type="paragraph" w:styleId="ListParagraph">
    <w:name w:val="List Paragraph"/>
    <w:basedOn w:val="Normal"/>
    <w:uiPriority w:val="34"/>
    <w:qFormat/>
    <w:rsid w:val="00450C83"/>
    <w:pPr>
      <w:ind w:left="720"/>
      <w:contextualSpacing/>
    </w:pPr>
  </w:style>
  <w:style w:type="paragraph" w:customStyle="1" w:styleId="TableParagraph">
    <w:name w:val="Table Paragraph"/>
    <w:basedOn w:val="Normal"/>
    <w:uiPriority w:val="1"/>
    <w:qFormat/>
    <w:rsid w:val="003769F6"/>
    <w:pPr>
      <w:widowControl w:val="0"/>
      <w:overflowPunct/>
      <w:adjustRightInd/>
      <w:ind w:left="108"/>
      <w:textAlignment w:val="auto"/>
    </w:pPr>
    <w:rPr>
      <w:rFonts w:eastAsia="Arial"/>
      <w:color w:val="auto"/>
      <w:sz w:val="22"/>
      <w:szCs w:val="22"/>
      <w:lang w:bidi="en-GB"/>
    </w:rPr>
  </w:style>
  <w:style w:type="paragraph" w:styleId="Bibliography">
    <w:name w:val="Bibliography"/>
    <w:basedOn w:val="Normal"/>
    <w:next w:val="Normal"/>
    <w:uiPriority w:val="37"/>
    <w:unhideWhenUsed/>
    <w:rsid w:val="00855F0E"/>
    <w:pPr>
      <w:overflowPunct/>
      <w:autoSpaceDE/>
      <w:autoSpaceDN/>
      <w:adjustRightInd/>
      <w:spacing w:after="160" w:line="259" w:lineRule="auto"/>
      <w:textAlignment w:val="auto"/>
    </w:pPr>
    <w:rPr>
      <w:rFonts w:asciiTheme="minorHAnsi" w:eastAsiaTheme="minorHAnsi" w:hAnsiTheme="minorHAnsi" w:cstheme="minorBidi"/>
      <w:color w:val="auto"/>
      <w:sz w:val="22"/>
      <w:szCs w:val="22"/>
      <w:lang w:eastAsia="en-US"/>
    </w:rPr>
  </w:style>
  <w:style w:type="character" w:customStyle="1" w:styleId="Heading1Char">
    <w:name w:val="Heading 1 Char"/>
    <w:basedOn w:val="DefaultParagraphFont"/>
    <w:link w:val="Heading1"/>
    <w:uiPriority w:val="9"/>
    <w:rsid w:val="001610A7"/>
    <w:rPr>
      <w:rFonts w:ascii="Arial" w:hAnsi="Arial" w:cs="Arial"/>
      <w:b/>
      <w:color w:val="000000"/>
      <w:kern w:val="28"/>
      <w:sz w:val="28"/>
      <w:lang w:eastAsia="en-G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13579688">
      <w:bodyDiv w:val="1"/>
      <w:marLeft w:val="0"/>
      <w:marRight w:val="0"/>
      <w:marTop w:val="0"/>
      <w:marBottom w:val="0"/>
      <w:divBdr>
        <w:top w:val="none" w:sz="0" w:space="0" w:color="auto"/>
        <w:left w:val="none" w:sz="0" w:space="0" w:color="auto"/>
        <w:bottom w:val="none" w:sz="0" w:space="0" w:color="auto"/>
        <w:right w:val="none" w:sz="0" w:space="0" w:color="auto"/>
      </w:divBdr>
    </w:div>
    <w:div w:id="27880435">
      <w:bodyDiv w:val="1"/>
      <w:marLeft w:val="0"/>
      <w:marRight w:val="0"/>
      <w:marTop w:val="0"/>
      <w:marBottom w:val="0"/>
      <w:divBdr>
        <w:top w:val="none" w:sz="0" w:space="0" w:color="auto"/>
        <w:left w:val="none" w:sz="0" w:space="0" w:color="auto"/>
        <w:bottom w:val="none" w:sz="0" w:space="0" w:color="auto"/>
        <w:right w:val="none" w:sz="0" w:space="0" w:color="auto"/>
      </w:divBdr>
    </w:div>
    <w:div w:id="54620451">
      <w:bodyDiv w:val="1"/>
      <w:marLeft w:val="0"/>
      <w:marRight w:val="0"/>
      <w:marTop w:val="0"/>
      <w:marBottom w:val="0"/>
      <w:divBdr>
        <w:top w:val="none" w:sz="0" w:space="0" w:color="auto"/>
        <w:left w:val="none" w:sz="0" w:space="0" w:color="auto"/>
        <w:bottom w:val="none" w:sz="0" w:space="0" w:color="auto"/>
        <w:right w:val="none" w:sz="0" w:space="0" w:color="auto"/>
      </w:divBdr>
    </w:div>
    <w:div w:id="57628401">
      <w:bodyDiv w:val="1"/>
      <w:marLeft w:val="0"/>
      <w:marRight w:val="0"/>
      <w:marTop w:val="0"/>
      <w:marBottom w:val="0"/>
      <w:divBdr>
        <w:top w:val="none" w:sz="0" w:space="0" w:color="auto"/>
        <w:left w:val="none" w:sz="0" w:space="0" w:color="auto"/>
        <w:bottom w:val="none" w:sz="0" w:space="0" w:color="auto"/>
        <w:right w:val="none" w:sz="0" w:space="0" w:color="auto"/>
      </w:divBdr>
    </w:div>
    <w:div w:id="94790356">
      <w:bodyDiv w:val="1"/>
      <w:marLeft w:val="0"/>
      <w:marRight w:val="0"/>
      <w:marTop w:val="0"/>
      <w:marBottom w:val="0"/>
      <w:divBdr>
        <w:top w:val="none" w:sz="0" w:space="0" w:color="auto"/>
        <w:left w:val="none" w:sz="0" w:space="0" w:color="auto"/>
        <w:bottom w:val="none" w:sz="0" w:space="0" w:color="auto"/>
        <w:right w:val="none" w:sz="0" w:space="0" w:color="auto"/>
      </w:divBdr>
    </w:div>
    <w:div w:id="121463895">
      <w:bodyDiv w:val="1"/>
      <w:marLeft w:val="0"/>
      <w:marRight w:val="0"/>
      <w:marTop w:val="0"/>
      <w:marBottom w:val="0"/>
      <w:divBdr>
        <w:top w:val="none" w:sz="0" w:space="0" w:color="auto"/>
        <w:left w:val="none" w:sz="0" w:space="0" w:color="auto"/>
        <w:bottom w:val="none" w:sz="0" w:space="0" w:color="auto"/>
        <w:right w:val="none" w:sz="0" w:space="0" w:color="auto"/>
      </w:divBdr>
    </w:div>
    <w:div w:id="136917123">
      <w:bodyDiv w:val="1"/>
      <w:marLeft w:val="0"/>
      <w:marRight w:val="0"/>
      <w:marTop w:val="0"/>
      <w:marBottom w:val="0"/>
      <w:divBdr>
        <w:top w:val="none" w:sz="0" w:space="0" w:color="auto"/>
        <w:left w:val="none" w:sz="0" w:space="0" w:color="auto"/>
        <w:bottom w:val="none" w:sz="0" w:space="0" w:color="auto"/>
        <w:right w:val="none" w:sz="0" w:space="0" w:color="auto"/>
      </w:divBdr>
    </w:div>
    <w:div w:id="175852430">
      <w:bodyDiv w:val="1"/>
      <w:marLeft w:val="0"/>
      <w:marRight w:val="0"/>
      <w:marTop w:val="0"/>
      <w:marBottom w:val="0"/>
      <w:divBdr>
        <w:top w:val="none" w:sz="0" w:space="0" w:color="auto"/>
        <w:left w:val="none" w:sz="0" w:space="0" w:color="auto"/>
        <w:bottom w:val="none" w:sz="0" w:space="0" w:color="auto"/>
        <w:right w:val="none" w:sz="0" w:space="0" w:color="auto"/>
      </w:divBdr>
    </w:div>
    <w:div w:id="179666437">
      <w:bodyDiv w:val="1"/>
      <w:marLeft w:val="0"/>
      <w:marRight w:val="0"/>
      <w:marTop w:val="0"/>
      <w:marBottom w:val="0"/>
      <w:divBdr>
        <w:top w:val="none" w:sz="0" w:space="0" w:color="auto"/>
        <w:left w:val="none" w:sz="0" w:space="0" w:color="auto"/>
        <w:bottom w:val="none" w:sz="0" w:space="0" w:color="auto"/>
        <w:right w:val="none" w:sz="0" w:space="0" w:color="auto"/>
      </w:divBdr>
    </w:div>
    <w:div w:id="200637017">
      <w:bodyDiv w:val="1"/>
      <w:marLeft w:val="0"/>
      <w:marRight w:val="0"/>
      <w:marTop w:val="0"/>
      <w:marBottom w:val="0"/>
      <w:divBdr>
        <w:top w:val="none" w:sz="0" w:space="0" w:color="auto"/>
        <w:left w:val="none" w:sz="0" w:space="0" w:color="auto"/>
        <w:bottom w:val="none" w:sz="0" w:space="0" w:color="auto"/>
        <w:right w:val="none" w:sz="0" w:space="0" w:color="auto"/>
      </w:divBdr>
    </w:div>
    <w:div w:id="233778676">
      <w:bodyDiv w:val="1"/>
      <w:marLeft w:val="0"/>
      <w:marRight w:val="0"/>
      <w:marTop w:val="0"/>
      <w:marBottom w:val="0"/>
      <w:divBdr>
        <w:top w:val="none" w:sz="0" w:space="0" w:color="auto"/>
        <w:left w:val="none" w:sz="0" w:space="0" w:color="auto"/>
        <w:bottom w:val="none" w:sz="0" w:space="0" w:color="auto"/>
        <w:right w:val="none" w:sz="0" w:space="0" w:color="auto"/>
      </w:divBdr>
    </w:div>
    <w:div w:id="299576957">
      <w:bodyDiv w:val="1"/>
      <w:marLeft w:val="0"/>
      <w:marRight w:val="0"/>
      <w:marTop w:val="0"/>
      <w:marBottom w:val="0"/>
      <w:divBdr>
        <w:top w:val="none" w:sz="0" w:space="0" w:color="auto"/>
        <w:left w:val="none" w:sz="0" w:space="0" w:color="auto"/>
        <w:bottom w:val="none" w:sz="0" w:space="0" w:color="auto"/>
        <w:right w:val="none" w:sz="0" w:space="0" w:color="auto"/>
      </w:divBdr>
    </w:div>
    <w:div w:id="312949808">
      <w:bodyDiv w:val="1"/>
      <w:marLeft w:val="0"/>
      <w:marRight w:val="0"/>
      <w:marTop w:val="0"/>
      <w:marBottom w:val="0"/>
      <w:divBdr>
        <w:top w:val="none" w:sz="0" w:space="0" w:color="auto"/>
        <w:left w:val="none" w:sz="0" w:space="0" w:color="auto"/>
        <w:bottom w:val="none" w:sz="0" w:space="0" w:color="auto"/>
        <w:right w:val="none" w:sz="0" w:space="0" w:color="auto"/>
      </w:divBdr>
    </w:div>
    <w:div w:id="335766061">
      <w:bodyDiv w:val="1"/>
      <w:marLeft w:val="0"/>
      <w:marRight w:val="0"/>
      <w:marTop w:val="0"/>
      <w:marBottom w:val="0"/>
      <w:divBdr>
        <w:top w:val="none" w:sz="0" w:space="0" w:color="auto"/>
        <w:left w:val="none" w:sz="0" w:space="0" w:color="auto"/>
        <w:bottom w:val="none" w:sz="0" w:space="0" w:color="auto"/>
        <w:right w:val="none" w:sz="0" w:space="0" w:color="auto"/>
      </w:divBdr>
    </w:div>
    <w:div w:id="342169353">
      <w:bodyDiv w:val="1"/>
      <w:marLeft w:val="0"/>
      <w:marRight w:val="0"/>
      <w:marTop w:val="0"/>
      <w:marBottom w:val="0"/>
      <w:divBdr>
        <w:top w:val="none" w:sz="0" w:space="0" w:color="auto"/>
        <w:left w:val="none" w:sz="0" w:space="0" w:color="auto"/>
        <w:bottom w:val="none" w:sz="0" w:space="0" w:color="auto"/>
        <w:right w:val="none" w:sz="0" w:space="0" w:color="auto"/>
      </w:divBdr>
    </w:div>
    <w:div w:id="346370528">
      <w:bodyDiv w:val="1"/>
      <w:marLeft w:val="0"/>
      <w:marRight w:val="0"/>
      <w:marTop w:val="0"/>
      <w:marBottom w:val="0"/>
      <w:divBdr>
        <w:top w:val="none" w:sz="0" w:space="0" w:color="auto"/>
        <w:left w:val="none" w:sz="0" w:space="0" w:color="auto"/>
        <w:bottom w:val="none" w:sz="0" w:space="0" w:color="auto"/>
        <w:right w:val="none" w:sz="0" w:space="0" w:color="auto"/>
      </w:divBdr>
    </w:div>
    <w:div w:id="362167922">
      <w:bodyDiv w:val="1"/>
      <w:marLeft w:val="0"/>
      <w:marRight w:val="0"/>
      <w:marTop w:val="0"/>
      <w:marBottom w:val="0"/>
      <w:divBdr>
        <w:top w:val="none" w:sz="0" w:space="0" w:color="auto"/>
        <w:left w:val="none" w:sz="0" w:space="0" w:color="auto"/>
        <w:bottom w:val="none" w:sz="0" w:space="0" w:color="auto"/>
        <w:right w:val="none" w:sz="0" w:space="0" w:color="auto"/>
      </w:divBdr>
    </w:div>
    <w:div w:id="461463637">
      <w:bodyDiv w:val="1"/>
      <w:marLeft w:val="0"/>
      <w:marRight w:val="0"/>
      <w:marTop w:val="0"/>
      <w:marBottom w:val="0"/>
      <w:divBdr>
        <w:top w:val="none" w:sz="0" w:space="0" w:color="auto"/>
        <w:left w:val="none" w:sz="0" w:space="0" w:color="auto"/>
        <w:bottom w:val="none" w:sz="0" w:space="0" w:color="auto"/>
        <w:right w:val="none" w:sz="0" w:space="0" w:color="auto"/>
      </w:divBdr>
    </w:div>
    <w:div w:id="467865779">
      <w:bodyDiv w:val="1"/>
      <w:marLeft w:val="0"/>
      <w:marRight w:val="0"/>
      <w:marTop w:val="0"/>
      <w:marBottom w:val="0"/>
      <w:divBdr>
        <w:top w:val="none" w:sz="0" w:space="0" w:color="auto"/>
        <w:left w:val="none" w:sz="0" w:space="0" w:color="auto"/>
        <w:bottom w:val="none" w:sz="0" w:space="0" w:color="auto"/>
        <w:right w:val="none" w:sz="0" w:space="0" w:color="auto"/>
      </w:divBdr>
    </w:div>
    <w:div w:id="519706407">
      <w:bodyDiv w:val="1"/>
      <w:marLeft w:val="0"/>
      <w:marRight w:val="0"/>
      <w:marTop w:val="0"/>
      <w:marBottom w:val="0"/>
      <w:divBdr>
        <w:top w:val="none" w:sz="0" w:space="0" w:color="auto"/>
        <w:left w:val="none" w:sz="0" w:space="0" w:color="auto"/>
        <w:bottom w:val="none" w:sz="0" w:space="0" w:color="auto"/>
        <w:right w:val="none" w:sz="0" w:space="0" w:color="auto"/>
      </w:divBdr>
    </w:div>
    <w:div w:id="519860812">
      <w:bodyDiv w:val="1"/>
      <w:marLeft w:val="0"/>
      <w:marRight w:val="0"/>
      <w:marTop w:val="0"/>
      <w:marBottom w:val="0"/>
      <w:divBdr>
        <w:top w:val="none" w:sz="0" w:space="0" w:color="auto"/>
        <w:left w:val="none" w:sz="0" w:space="0" w:color="auto"/>
        <w:bottom w:val="none" w:sz="0" w:space="0" w:color="auto"/>
        <w:right w:val="none" w:sz="0" w:space="0" w:color="auto"/>
      </w:divBdr>
    </w:div>
    <w:div w:id="525555876">
      <w:bodyDiv w:val="1"/>
      <w:marLeft w:val="0"/>
      <w:marRight w:val="0"/>
      <w:marTop w:val="0"/>
      <w:marBottom w:val="0"/>
      <w:divBdr>
        <w:top w:val="none" w:sz="0" w:space="0" w:color="auto"/>
        <w:left w:val="none" w:sz="0" w:space="0" w:color="auto"/>
        <w:bottom w:val="none" w:sz="0" w:space="0" w:color="auto"/>
        <w:right w:val="none" w:sz="0" w:space="0" w:color="auto"/>
      </w:divBdr>
    </w:div>
    <w:div w:id="564217206">
      <w:bodyDiv w:val="1"/>
      <w:marLeft w:val="0"/>
      <w:marRight w:val="0"/>
      <w:marTop w:val="0"/>
      <w:marBottom w:val="0"/>
      <w:divBdr>
        <w:top w:val="none" w:sz="0" w:space="0" w:color="auto"/>
        <w:left w:val="none" w:sz="0" w:space="0" w:color="auto"/>
        <w:bottom w:val="none" w:sz="0" w:space="0" w:color="auto"/>
        <w:right w:val="none" w:sz="0" w:space="0" w:color="auto"/>
      </w:divBdr>
    </w:div>
    <w:div w:id="564217318">
      <w:bodyDiv w:val="1"/>
      <w:marLeft w:val="0"/>
      <w:marRight w:val="0"/>
      <w:marTop w:val="0"/>
      <w:marBottom w:val="0"/>
      <w:divBdr>
        <w:top w:val="none" w:sz="0" w:space="0" w:color="auto"/>
        <w:left w:val="none" w:sz="0" w:space="0" w:color="auto"/>
        <w:bottom w:val="none" w:sz="0" w:space="0" w:color="auto"/>
        <w:right w:val="none" w:sz="0" w:space="0" w:color="auto"/>
      </w:divBdr>
    </w:div>
    <w:div w:id="568804371">
      <w:bodyDiv w:val="1"/>
      <w:marLeft w:val="0"/>
      <w:marRight w:val="0"/>
      <w:marTop w:val="0"/>
      <w:marBottom w:val="0"/>
      <w:divBdr>
        <w:top w:val="none" w:sz="0" w:space="0" w:color="auto"/>
        <w:left w:val="none" w:sz="0" w:space="0" w:color="auto"/>
        <w:bottom w:val="none" w:sz="0" w:space="0" w:color="auto"/>
        <w:right w:val="none" w:sz="0" w:space="0" w:color="auto"/>
      </w:divBdr>
    </w:div>
    <w:div w:id="575676751">
      <w:bodyDiv w:val="1"/>
      <w:marLeft w:val="0"/>
      <w:marRight w:val="0"/>
      <w:marTop w:val="0"/>
      <w:marBottom w:val="0"/>
      <w:divBdr>
        <w:top w:val="none" w:sz="0" w:space="0" w:color="auto"/>
        <w:left w:val="none" w:sz="0" w:space="0" w:color="auto"/>
        <w:bottom w:val="none" w:sz="0" w:space="0" w:color="auto"/>
        <w:right w:val="none" w:sz="0" w:space="0" w:color="auto"/>
      </w:divBdr>
    </w:div>
    <w:div w:id="580069176">
      <w:bodyDiv w:val="1"/>
      <w:marLeft w:val="0"/>
      <w:marRight w:val="0"/>
      <w:marTop w:val="0"/>
      <w:marBottom w:val="0"/>
      <w:divBdr>
        <w:top w:val="none" w:sz="0" w:space="0" w:color="auto"/>
        <w:left w:val="none" w:sz="0" w:space="0" w:color="auto"/>
        <w:bottom w:val="none" w:sz="0" w:space="0" w:color="auto"/>
        <w:right w:val="none" w:sz="0" w:space="0" w:color="auto"/>
      </w:divBdr>
    </w:div>
    <w:div w:id="590435052">
      <w:bodyDiv w:val="1"/>
      <w:marLeft w:val="0"/>
      <w:marRight w:val="0"/>
      <w:marTop w:val="0"/>
      <w:marBottom w:val="0"/>
      <w:divBdr>
        <w:top w:val="none" w:sz="0" w:space="0" w:color="auto"/>
        <w:left w:val="none" w:sz="0" w:space="0" w:color="auto"/>
        <w:bottom w:val="none" w:sz="0" w:space="0" w:color="auto"/>
        <w:right w:val="none" w:sz="0" w:space="0" w:color="auto"/>
      </w:divBdr>
    </w:div>
    <w:div w:id="635766992">
      <w:bodyDiv w:val="1"/>
      <w:marLeft w:val="0"/>
      <w:marRight w:val="0"/>
      <w:marTop w:val="0"/>
      <w:marBottom w:val="0"/>
      <w:divBdr>
        <w:top w:val="none" w:sz="0" w:space="0" w:color="auto"/>
        <w:left w:val="none" w:sz="0" w:space="0" w:color="auto"/>
        <w:bottom w:val="none" w:sz="0" w:space="0" w:color="auto"/>
        <w:right w:val="none" w:sz="0" w:space="0" w:color="auto"/>
      </w:divBdr>
    </w:div>
    <w:div w:id="645745360">
      <w:bodyDiv w:val="1"/>
      <w:marLeft w:val="0"/>
      <w:marRight w:val="0"/>
      <w:marTop w:val="0"/>
      <w:marBottom w:val="0"/>
      <w:divBdr>
        <w:top w:val="none" w:sz="0" w:space="0" w:color="auto"/>
        <w:left w:val="none" w:sz="0" w:space="0" w:color="auto"/>
        <w:bottom w:val="none" w:sz="0" w:space="0" w:color="auto"/>
        <w:right w:val="none" w:sz="0" w:space="0" w:color="auto"/>
      </w:divBdr>
    </w:div>
    <w:div w:id="656033572">
      <w:bodyDiv w:val="1"/>
      <w:marLeft w:val="0"/>
      <w:marRight w:val="0"/>
      <w:marTop w:val="0"/>
      <w:marBottom w:val="0"/>
      <w:divBdr>
        <w:top w:val="none" w:sz="0" w:space="0" w:color="auto"/>
        <w:left w:val="none" w:sz="0" w:space="0" w:color="auto"/>
        <w:bottom w:val="none" w:sz="0" w:space="0" w:color="auto"/>
        <w:right w:val="none" w:sz="0" w:space="0" w:color="auto"/>
      </w:divBdr>
    </w:div>
    <w:div w:id="658391408">
      <w:bodyDiv w:val="1"/>
      <w:marLeft w:val="0"/>
      <w:marRight w:val="0"/>
      <w:marTop w:val="0"/>
      <w:marBottom w:val="0"/>
      <w:divBdr>
        <w:top w:val="none" w:sz="0" w:space="0" w:color="auto"/>
        <w:left w:val="none" w:sz="0" w:space="0" w:color="auto"/>
        <w:bottom w:val="none" w:sz="0" w:space="0" w:color="auto"/>
        <w:right w:val="none" w:sz="0" w:space="0" w:color="auto"/>
      </w:divBdr>
    </w:div>
    <w:div w:id="727147007">
      <w:bodyDiv w:val="1"/>
      <w:marLeft w:val="0"/>
      <w:marRight w:val="0"/>
      <w:marTop w:val="0"/>
      <w:marBottom w:val="0"/>
      <w:divBdr>
        <w:top w:val="none" w:sz="0" w:space="0" w:color="auto"/>
        <w:left w:val="none" w:sz="0" w:space="0" w:color="auto"/>
        <w:bottom w:val="none" w:sz="0" w:space="0" w:color="auto"/>
        <w:right w:val="none" w:sz="0" w:space="0" w:color="auto"/>
      </w:divBdr>
    </w:div>
    <w:div w:id="735082022">
      <w:bodyDiv w:val="1"/>
      <w:marLeft w:val="0"/>
      <w:marRight w:val="0"/>
      <w:marTop w:val="0"/>
      <w:marBottom w:val="0"/>
      <w:divBdr>
        <w:top w:val="none" w:sz="0" w:space="0" w:color="auto"/>
        <w:left w:val="none" w:sz="0" w:space="0" w:color="auto"/>
        <w:bottom w:val="none" w:sz="0" w:space="0" w:color="auto"/>
        <w:right w:val="none" w:sz="0" w:space="0" w:color="auto"/>
      </w:divBdr>
    </w:div>
    <w:div w:id="766585437">
      <w:bodyDiv w:val="1"/>
      <w:marLeft w:val="0"/>
      <w:marRight w:val="0"/>
      <w:marTop w:val="0"/>
      <w:marBottom w:val="0"/>
      <w:divBdr>
        <w:top w:val="none" w:sz="0" w:space="0" w:color="auto"/>
        <w:left w:val="none" w:sz="0" w:space="0" w:color="auto"/>
        <w:bottom w:val="none" w:sz="0" w:space="0" w:color="auto"/>
        <w:right w:val="none" w:sz="0" w:space="0" w:color="auto"/>
      </w:divBdr>
    </w:div>
    <w:div w:id="777532241">
      <w:bodyDiv w:val="1"/>
      <w:marLeft w:val="0"/>
      <w:marRight w:val="0"/>
      <w:marTop w:val="0"/>
      <w:marBottom w:val="0"/>
      <w:divBdr>
        <w:top w:val="none" w:sz="0" w:space="0" w:color="auto"/>
        <w:left w:val="none" w:sz="0" w:space="0" w:color="auto"/>
        <w:bottom w:val="none" w:sz="0" w:space="0" w:color="auto"/>
        <w:right w:val="none" w:sz="0" w:space="0" w:color="auto"/>
      </w:divBdr>
    </w:div>
    <w:div w:id="790320956">
      <w:bodyDiv w:val="1"/>
      <w:marLeft w:val="0"/>
      <w:marRight w:val="0"/>
      <w:marTop w:val="0"/>
      <w:marBottom w:val="0"/>
      <w:divBdr>
        <w:top w:val="none" w:sz="0" w:space="0" w:color="auto"/>
        <w:left w:val="none" w:sz="0" w:space="0" w:color="auto"/>
        <w:bottom w:val="none" w:sz="0" w:space="0" w:color="auto"/>
        <w:right w:val="none" w:sz="0" w:space="0" w:color="auto"/>
      </w:divBdr>
    </w:div>
    <w:div w:id="826824236">
      <w:bodyDiv w:val="1"/>
      <w:marLeft w:val="0"/>
      <w:marRight w:val="0"/>
      <w:marTop w:val="0"/>
      <w:marBottom w:val="0"/>
      <w:divBdr>
        <w:top w:val="none" w:sz="0" w:space="0" w:color="auto"/>
        <w:left w:val="none" w:sz="0" w:space="0" w:color="auto"/>
        <w:bottom w:val="none" w:sz="0" w:space="0" w:color="auto"/>
        <w:right w:val="none" w:sz="0" w:space="0" w:color="auto"/>
      </w:divBdr>
    </w:div>
    <w:div w:id="831528716">
      <w:bodyDiv w:val="1"/>
      <w:marLeft w:val="0"/>
      <w:marRight w:val="0"/>
      <w:marTop w:val="0"/>
      <w:marBottom w:val="0"/>
      <w:divBdr>
        <w:top w:val="none" w:sz="0" w:space="0" w:color="auto"/>
        <w:left w:val="none" w:sz="0" w:space="0" w:color="auto"/>
        <w:bottom w:val="none" w:sz="0" w:space="0" w:color="auto"/>
        <w:right w:val="none" w:sz="0" w:space="0" w:color="auto"/>
      </w:divBdr>
    </w:div>
    <w:div w:id="833448393">
      <w:bodyDiv w:val="1"/>
      <w:marLeft w:val="0"/>
      <w:marRight w:val="0"/>
      <w:marTop w:val="0"/>
      <w:marBottom w:val="0"/>
      <w:divBdr>
        <w:top w:val="none" w:sz="0" w:space="0" w:color="auto"/>
        <w:left w:val="none" w:sz="0" w:space="0" w:color="auto"/>
        <w:bottom w:val="none" w:sz="0" w:space="0" w:color="auto"/>
        <w:right w:val="none" w:sz="0" w:space="0" w:color="auto"/>
      </w:divBdr>
    </w:div>
    <w:div w:id="836188591">
      <w:bodyDiv w:val="1"/>
      <w:marLeft w:val="0"/>
      <w:marRight w:val="0"/>
      <w:marTop w:val="0"/>
      <w:marBottom w:val="0"/>
      <w:divBdr>
        <w:top w:val="none" w:sz="0" w:space="0" w:color="auto"/>
        <w:left w:val="none" w:sz="0" w:space="0" w:color="auto"/>
        <w:bottom w:val="none" w:sz="0" w:space="0" w:color="auto"/>
        <w:right w:val="none" w:sz="0" w:space="0" w:color="auto"/>
      </w:divBdr>
    </w:div>
    <w:div w:id="839588706">
      <w:bodyDiv w:val="1"/>
      <w:marLeft w:val="0"/>
      <w:marRight w:val="0"/>
      <w:marTop w:val="0"/>
      <w:marBottom w:val="0"/>
      <w:divBdr>
        <w:top w:val="none" w:sz="0" w:space="0" w:color="auto"/>
        <w:left w:val="none" w:sz="0" w:space="0" w:color="auto"/>
        <w:bottom w:val="none" w:sz="0" w:space="0" w:color="auto"/>
        <w:right w:val="none" w:sz="0" w:space="0" w:color="auto"/>
      </w:divBdr>
    </w:div>
    <w:div w:id="843129451">
      <w:bodyDiv w:val="1"/>
      <w:marLeft w:val="0"/>
      <w:marRight w:val="0"/>
      <w:marTop w:val="0"/>
      <w:marBottom w:val="0"/>
      <w:divBdr>
        <w:top w:val="none" w:sz="0" w:space="0" w:color="auto"/>
        <w:left w:val="none" w:sz="0" w:space="0" w:color="auto"/>
        <w:bottom w:val="none" w:sz="0" w:space="0" w:color="auto"/>
        <w:right w:val="none" w:sz="0" w:space="0" w:color="auto"/>
      </w:divBdr>
    </w:div>
    <w:div w:id="843252847">
      <w:bodyDiv w:val="1"/>
      <w:marLeft w:val="0"/>
      <w:marRight w:val="0"/>
      <w:marTop w:val="0"/>
      <w:marBottom w:val="0"/>
      <w:divBdr>
        <w:top w:val="none" w:sz="0" w:space="0" w:color="auto"/>
        <w:left w:val="none" w:sz="0" w:space="0" w:color="auto"/>
        <w:bottom w:val="none" w:sz="0" w:space="0" w:color="auto"/>
        <w:right w:val="none" w:sz="0" w:space="0" w:color="auto"/>
      </w:divBdr>
    </w:div>
    <w:div w:id="843394798">
      <w:bodyDiv w:val="1"/>
      <w:marLeft w:val="0"/>
      <w:marRight w:val="0"/>
      <w:marTop w:val="0"/>
      <w:marBottom w:val="0"/>
      <w:divBdr>
        <w:top w:val="none" w:sz="0" w:space="0" w:color="auto"/>
        <w:left w:val="none" w:sz="0" w:space="0" w:color="auto"/>
        <w:bottom w:val="none" w:sz="0" w:space="0" w:color="auto"/>
        <w:right w:val="none" w:sz="0" w:space="0" w:color="auto"/>
      </w:divBdr>
    </w:div>
    <w:div w:id="850143153">
      <w:bodyDiv w:val="1"/>
      <w:marLeft w:val="0"/>
      <w:marRight w:val="0"/>
      <w:marTop w:val="0"/>
      <w:marBottom w:val="0"/>
      <w:divBdr>
        <w:top w:val="none" w:sz="0" w:space="0" w:color="auto"/>
        <w:left w:val="none" w:sz="0" w:space="0" w:color="auto"/>
        <w:bottom w:val="none" w:sz="0" w:space="0" w:color="auto"/>
        <w:right w:val="none" w:sz="0" w:space="0" w:color="auto"/>
      </w:divBdr>
    </w:div>
    <w:div w:id="876312736">
      <w:bodyDiv w:val="1"/>
      <w:marLeft w:val="0"/>
      <w:marRight w:val="0"/>
      <w:marTop w:val="0"/>
      <w:marBottom w:val="0"/>
      <w:divBdr>
        <w:top w:val="none" w:sz="0" w:space="0" w:color="auto"/>
        <w:left w:val="none" w:sz="0" w:space="0" w:color="auto"/>
        <w:bottom w:val="none" w:sz="0" w:space="0" w:color="auto"/>
        <w:right w:val="none" w:sz="0" w:space="0" w:color="auto"/>
      </w:divBdr>
    </w:div>
    <w:div w:id="886530325">
      <w:bodyDiv w:val="1"/>
      <w:marLeft w:val="0"/>
      <w:marRight w:val="0"/>
      <w:marTop w:val="0"/>
      <w:marBottom w:val="0"/>
      <w:divBdr>
        <w:top w:val="none" w:sz="0" w:space="0" w:color="auto"/>
        <w:left w:val="none" w:sz="0" w:space="0" w:color="auto"/>
        <w:bottom w:val="none" w:sz="0" w:space="0" w:color="auto"/>
        <w:right w:val="none" w:sz="0" w:space="0" w:color="auto"/>
      </w:divBdr>
    </w:div>
    <w:div w:id="889658328">
      <w:bodyDiv w:val="1"/>
      <w:marLeft w:val="0"/>
      <w:marRight w:val="0"/>
      <w:marTop w:val="0"/>
      <w:marBottom w:val="0"/>
      <w:divBdr>
        <w:top w:val="none" w:sz="0" w:space="0" w:color="auto"/>
        <w:left w:val="none" w:sz="0" w:space="0" w:color="auto"/>
        <w:bottom w:val="none" w:sz="0" w:space="0" w:color="auto"/>
        <w:right w:val="none" w:sz="0" w:space="0" w:color="auto"/>
      </w:divBdr>
    </w:div>
    <w:div w:id="891233363">
      <w:bodyDiv w:val="1"/>
      <w:marLeft w:val="0"/>
      <w:marRight w:val="0"/>
      <w:marTop w:val="0"/>
      <w:marBottom w:val="0"/>
      <w:divBdr>
        <w:top w:val="none" w:sz="0" w:space="0" w:color="auto"/>
        <w:left w:val="none" w:sz="0" w:space="0" w:color="auto"/>
        <w:bottom w:val="none" w:sz="0" w:space="0" w:color="auto"/>
        <w:right w:val="none" w:sz="0" w:space="0" w:color="auto"/>
      </w:divBdr>
    </w:div>
    <w:div w:id="972172874">
      <w:bodyDiv w:val="1"/>
      <w:marLeft w:val="0"/>
      <w:marRight w:val="0"/>
      <w:marTop w:val="0"/>
      <w:marBottom w:val="0"/>
      <w:divBdr>
        <w:top w:val="none" w:sz="0" w:space="0" w:color="auto"/>
        <w:left w:val="none" w:sz="0" w:space="0" w:color="auto"/>
        <w:bottom w:val="none" w:sz="0" w:space="0" w:color="auto"/>
        <w:right w:val="none" w:sz="0" w:space="0" w:color="auto"/>
      </w:divBdr>
    </w:div>
    <w:div w:id="1000157623">
      <w:bodyDiv w:val="1"/>
      <w:marLeft w:val="0"/>
      <w:marRight w:val="0"/>
      <w:marTop w:val="0"/>
      <w:marBottom w:val="0"/>
      <w:divBdr>
        <w:top w:val="none" w:sz="0" w:space="0" w:color="auto"/>
        <w:left w:val="none" w:sz="0" w:space="0" w:color="auto"/>
        <w:bottom w:val="none" w:sz="0" w:space="0" w:color="auto"/>
        <w:right w:val="none" w:sz="0" w:space="0" w:color="auto"/>
      </w:divBdr>
    </w:div>
    <w:div w:id="1028261220">
      <w:bodyDiv w:val="1"/>
      <w:marLeft w:val="0"/>
      <w:marRight w:val="0"/>
      <w:marTop w:val="0"/>
      <w:marBottom w:val="0"/>
      <w:divBdr>
        <w:top w:val="none" w:sz="0" w:space="0" w:color="auto"/>
        <w:left w:val="none" w:sz="0" w:space="0" w:color="auto"/>
        <w:bottom w:val="none" w:sz="0" w:space="0" w:color="auto"/>
        <w:right w:val="none" w:sz="0" w:space="0" w:color="auto"/>
      </w:divBdr>
    </w:div>
    <w:div w:id="1044213813">
      <w:bodyDiv w:val="1"/>
      <w:marLeft w:val="0"/>
      <w:marRight w:val="0"/>
      <w:marTop w:val="0"/>
      <w:marBottom w:val="0"/>
      <w:divBdr>
        <w:top w:val="none" w:sz="0" w:space="0" w:color="auto"/>
        <w:left w:val="none" w:sz="0" w:space="0" w:color="auto"/>
        <w:bottom w:val="none" w:sz="0" w:space="0" w:color="auto"/>
        <w:right w:val="none" w:sz="0" w:space="0" w:color="auto"/>
      </w:divBdr>
    </w:div>
    <w:div w:id="1071611731">
      <w:bodyDiv w:val="1"/>
      <w:marLeft w:val="0"/>
      <w:marRight w:val="0"/>
      <w:marTop w:val="0"/>
      <w:marBottom w:val="0"/>
      <w:divBdr>
        <w:top w:val="none" w:sz="0" w:space="0" w:color="auto"/>
        <w:left w:val="none" w:sz="0" w:space="0" w:color="auto"/>
        <w:bottom w:val="none" w:sz="0" w:space="0" w:color="auto"/>
        <w:right w:val="none" w:sz="0" w:space="0" w:color="auto"/>
      </w:divBdr>
    </w:div>
    <w:div w:id="1089933955">
      <w:bodyDiv w:val="1"/>
      <w:marLeft w:val="0"/>
      <w:marRight w:val="0"/>
      <w:marTop w:val="0"/>
      <w:marBottom w:val="0"/>
      <w:divBdr>
        <w:top w:val="none" w:sz="0" w:space="0" w:color="auto"/>
        <w:left w:val="none" w:sz="0" w:space="0" w:color="auto"/>
        <w:bottom w:val="none" w:sz="0" w:space="0" w:color="auto"/>
        <w:right w:val="none" w:sz="0" w:space="0" w:color="auto"/>
      </w:divBdr>
    </w:div>
    <w:div w:id="1092168568">
      <w:bodyDiv w:val="1"/>
      <w:marLeft w:val="0"/>
      <w:marRight w:val="0"/>
      <w:marTop w:val="0"/>
      <w:marBottom w:val="0"/>
      <w:divBdr>
        <w:top w:val="none" w:sz="0" w:space="0" w:color="auto"/>
        <w:left w:val="none" w:sz="0" w:space="0" w:color="auto"/>
        <w:bottom w:val="none" w:sz="0" w:space="0" w:color="auto"/>
        <w:right w:val="none" w:sz="0" w:space="0" w:color="auto"/>
      </w:divBdr>
    </w:div>
    <w:div w:id="1101871800">
      <w:bodyDiv w:val="1"/>
      <w:marLeft w:val="0"/>
      <w:marRight w:val="0"/>
      <w:marTop w:val="0"/>
      <w:marBottom w:val="0"/>
      <w:divBdr>
        <w:top w:val="none" w:sz="0" w:space="0" w:color="auto"/>
        <w:left w:val="none" w:sz="0" w:space="0" w:color="auto"/>
        <w:bottom w:val="none" w:sz="0" w:space="0" w:color="auto"/>
        <w:right w:val="none" w:sz="0" w:space="0" w:color="auto"/>
      </w:divBdr>
    </w:div>
    <w:div w:id="1132745130">
      <w:bodyDiv w:val="1"/>
      <w:marLeft w:val="0"/>
      <w:marRight w:val="0"/>
      <w:marTop w:val="0"/>
      <w:marBottom w:val="0"/>
      <w:divBdr>
        <w:top w:val="none" w:sz="0" w:space="0" w:color="auto"/>
        <w:left w:val="none" w:sz="0" w:space="0" w:color="auto"/>
        <w:bottom w:val="none" w:sz="0" w:space="0" w:color="auto"/>
        <w:right w:val="none" w:sz="0" w:space="0" w:color="auto"/>
      </w:divBdr>
    </w:div>
    <w:div w:id="1147477288">
      <w:bodyDiv w:val="1"/>
      <w:marLeft w:val="0"/>
      <w:marRight w:val="0"/>
      <w:marTop w:val="0"/>
      <w:marBottom w:val="0"/>
      <w:divBdr>
        <w:top w:val="none" w:sz="0" w:space="0" w:color="auto"/>
        <w:left w:val="none" w:sz="0" w:space="0" w:color="auto"/>
        <w:bottom w:val="none" w:sz="0" w:space="0" w:color="auto"/>
        <w:right w:val="none" w:sz="0" w:space="0" w:color="auto"/>
      </w:divBdr>
    </w:div>
    <w:div w:id="1164588683">
      <w:bodyDiv w:val="1"/>
      <w:marLeft w:val="0"/>
      <w:marRight w:val="0"/>
      <w:marTop w:val="0"/>
      <w:marBottom w:val="0"/>
      <w:divBdr>
        <w:top w:val="none" w:sz="0" w:space="0" w:color="auto"/>
        <w:left w:val="none" w:sz="0" w:space="0" w:color="auto"/>
        <w:bottom w:val="none" w:sz="0" w:space="0" w:color="auto"/>
        <w:right w:val="none" w:sz="0" w:space="0" w:color="auto"/>
      </w:divBdr>
    </w:div>
    <w:div w:id="1168517791">
      <w:bodyDiv w:val="1"/>
      <w:marLeft w:val="0"/>
      <w:marRight w:val="0"/>
      <w:marTop w:val="0"/>
      <w:marBottom w:val="0"/>
      <w:divBdr>
        <w:top w:val="none" w:sz="0" w:space="0" w:color="auto"/>
        <w:left w:val="none" w:sz="0" w:space="0" w:color="auto"/>
        <w:bottom w:val="none" w:sz="0" w:space="0" w:color="auto"/>
        <w:right w:val="none" w:sz="0" w:space="0" w:color="auto"/>
      </w:divBdr>
    </w:div>
    <w:div w:id="1189417933">
      <w:bodyDiv w:val="1"/>
      <w:marLeft w:val="0"/>
      <w:marRight w:val="0"/>
      <w:marTop w:val="0"/>
      <w:marBottom w:val="0"/>
      <w:divBdr>
        <w:top w:val="none" w:sz="0" w:space="0" w:color="auto"/>
        <w:left w:val="none" w:sz="0" w:space="0" w:color="auto"/>
        <w:bottom w:val="none" w:sz="0" w:space="0" w:color="auto"/>
        <w:right w:val="none" w:sz="0" w:space="0" w:color="auto"/>
      </w:divBdr>
    </w:div>
    <w:div w:id="1204515792">
      <w:bodyDiv w:val="1"/>
      <w:marLeft w:val="0"/>
      <w:marRight w:val="0"/>
      <w:marTop w:val="0"/>
      <w:marBottom w:val="0"/>
      <w:divBdr>
        <w:top w:val="none" w:sz="0" w:space="0" w:color="auto"/>
        <w:left w:val="none" w:sz="0" w:space="0" w:color="auto"/>
        <w:bottom w:val="none" w:sz="0" w:space="0" w:color="auto"/>
        <w:right w:val="none" w:sz="0" w:space="0" w:color="auto"/>
      </w:divBdr>
    </w:div>
    <w:div w:id="1218904853">
      <w:bodyDiv w:val="1"/>
      <w:marLeft w:val="0"/>
      <w:marRight w:val="0"/>
      <w:marTop w:val="0"/>
      <w:marBottom w:val="0"/>
      <w:divBdr>
        <w:top w:val="none" w:sz="0" w:space="0" w:color="auto"/>
        <w:left w:val="none" w:sz="0" w:space="0" w:color="auto"/>
        <w:bottom w:val="none" w:sz="0" w:space="0" w:color="auto"/>
        <w:right w:val="none" w:sz="0" w:space="0" w:color="auto"/>
      </w:divBdr>
    </w:div>
    <w:div w:id="1221670185">
      <w:bodyDiv w:val="1"/>
      <w:marLeft w:val="0"/>
      <w:marRight w:val="0"/>
      <w:marTop w:val="0"/>
      <w:marBottom w:val="0"/>
      <w:divBdr>
        <w:top w:val="none" w:sz="0" w:space="0" w:color="auto"/>
        <w:left w:val="none" w:sz="0" w:space="0" w:color="auto"/>
        <w:bottom w:val="none" w:sz="0" w:space="0" w:color="auto"/>
        <w:right w:val="none" w:sz="0" w:space="0" w:color="auto"/>
      </w:divBdr>
    </w:div>
    <w:div w:id="1237130631">
      <w:bodyDiv w:val="1"/>
      <w:marLeft w:val="0"/>
      <w:marRight w:val="0"/>
      <w:marTop w:val="0"/>
      <w:marBottom w:val="0"/>
      <w:divBdr>
        <w:top w:val="none" w:sz="0" w:space="0" w:color="auto"/>
        <w:left w:val="none" w:sz="0" w:space="0" w:color="auto"/>
        <w:bottom w:val="none" w:sz="0" w:space="0" w:color="auto"/>
        <w:right w:val="none" w:sz="0" w:space="0" w:color="auto"/>
      </w:divBdr>
    </w:div>
    <w:div w:id="1249462095">
      <w:bodyDiv w:val="1"/>
      <w:marLeft w:val="0"/>
      <w:marRight w:val="0"/>
      <w:marTop w:val="0"/>
      <w:marBottom w:val="0"/>
      <w:divBdr>
        <w:top w:val="none" w:sz="0" w:space="0" w:color="auto"/>
        <w:left w:val="none" w:sz="0" w:space="0" w:color="auto"/>
        <w:bottom w:val="none" w:sz="0" w:space="0" w:color="auto"/>
        <w:right w:val="none" w:sz="0" w:space="0" w:color="auto"/>
      </w:divBdr>
    </w:div>
    <w:div w:id="1262763097">
      <w:bodyDiv w:val="1"/>
      <w:marLeft w:val="0"/>
      <w:marRight w:val="0"/>
      <w:marTop w:val="0"/>
      <w:marBottom w:val="0"/>
      <w:divBdr>
        <w:top w:val="none" w:sz="0" w:space="0" w:color="auto"/>
        <w:left w:val="none" w:sz="0" w:space="0" w:color="auto"/>
        <w:bottom w:val="none" w:sz="0" w:space="0" w:color="auto"/>
        <w:right w:val="none" w:sz="0" w:space="0" w:color="auto"/>
      </w:divBdr>
    </w:div>
    <w:div w:id="1325742602">
      <w:bodyDiv w:val="1"/>
      <w:marLeft w:val="0"/>
      <w:marRight w:val="0"/>
      <w:marTop w:val="0"/>
      <w:marBottom w:val="0"/>
      <w:divBdr>
        <w:top w:val="none" w:sz="0" w:space="0" w:color="auto"/>
        <w:left w:val="none" w:sz="0" w:space="0" w:color="auto"/>
        <w:bottom w:val="none" w:sz="0" w:space="0" w:color="auto"/>
        <w:right w:val="none" w:sz="0" w:space="0" w:color="auto"/>
      </w:divBdr>
    </w:div>
    <w:div w:id="1345858346">
      <w:bodyDiv w:val="1"/>
      <w:marLeft w:val="0"/>
      <w:marRight w:val="0"/>
      <w:marTop w:val="0"/>
      <w:marBottom w:val="0"/>
      <w:divBdr>
        <w:top w:val="none" w:sz="0" w:space="0" w:color="auto"/>
        <w:left w:val="none" w:sz="0" w:space="0" w:color="auto"/>
        <w:bottom w:val="none" w:sz="0" w:space="0" w:color="auto"/>
        <w:right w:val="none" w:sz="0" w:space="0" w:color="auto"/>
      </w:divBdr>
    </w:div>
    <w:div w:id="1355116098">
      <w:bodyDiv w:val="1"/>
      <w:marLeft w:val="0"/>
      <w:marRight w:val="0"/>
      <w:marTop w:val="0"/>
      <w:marBottom w:val="0"/>
      <w:divBdr>
        <w:top w:val="none" w:sz="0" w:space="0" w:color="auto"/>
        <w:left w:val="none" w:sz="0" w:space="0" w:color="auto"/>
        <w:bottom w:val="none" w:sz="0" w:space="0" w:color="auto"/>
        <w:right w:val="none" w:sz="0" w:space="0" w:color="auto"/>
      </w:divBdr>
    </w:div>
    <w:div w:id="1391687379">
      <w:bodyDiv w:val="1"/>
      <w:marLeft w:val="0"/>
      <w:marRight w:val="0"/>
      <w:marTop w:val="0"/>
      <w:marBottom w:val="0"/>
      <w:divBdr>
        <w:top w:val="none" w:sz="0" w:space="0" w:color="auto"/>
        <w:left w:val="none" w:sz="0" w:space="0" w:color="auto"/>
        <w:bottom w:val="none" w:sz="0" w:space="0" w:color="auto"/>
        <w:right w:val="none" w:sz="0" w:space="0" w:color="auto"/>
      </w:divBdr>
    </w:div>
    <w:div w:id="1453474342">
      <w:bodyDiv w:val="1"/>
      <w:marLeft w:val="0"/>
      <w:marRight w:val="0"/>
      <w:marTop w:val="0"/>
      <w:marBottom w:val="0"/>
      <w:divBdr>
        <w:top w:val="none" w:sz="0" w:space="0" w:color="auto"/>
        <w:left w:val="none" w:sz="0" w:space="0" w:color="auto"/>
        <w:bottom w:val="none" w:sz="0" w:space="0" w:color="auto"/>
        <w:right w:val="none" w:sz="0" w:space="0" w:color="auto"/>
      </w:divBdr>
    </w:div>
    <w:div w:id="1470509400">
      <w:bodyDiv w:val="1"/>
      <w:marLeft w:val="0"/>
      <w:marRight w:val="0"/>
      <w:marTop w:val="0"/>
      <w:marBottom w:val="0"/>
      <w:divBdr>
        <w:top w:val="none" w:sz="0" w:space="0" w:color="auto"/>
        <w:left w:val="none" w:sz="0" w:space="0" w:color="auto"/>
        <w:bottom w:val="none" w:sz="0" w:space="0" w:color="auto"/>
        <w:right w:val="none" w:sz="0" w:space="0" w:color="auto"/>
      </w:divBdr>
    </w:div>
    <w:div w:id="1473131867">
      <w:bodyDiv w:val="1"/>
      <w:marLeft w:val="0"/>
      <w:marRight w:val="0"/>
      <w:marTop w:val="0"/>
      <w:marBottom w:val="0"/>
      <w:divBdr>
        <w:top w:val="none" w:sz="0" w:space="0" w:color="auto"/>
        <w:left w:val="none" w:sz="0" w:space="0" w:color="auto"/>
        <w:bottom w:val="none" w:sz="0" w:space="0" w:color="auto"/>
        <w:right w:val="none" w:sz="0" w:space="0" w:color="auto"/>
      </w:divBdr>
    </w:div>
    <w:div w:id="1497766006">
      <w:bodyDiv w:val="1"/>
      <w:marLeft w:val="0"/>
      <w:marRight w:val="0"/>
      <w:marTop w:val="0"/>
      <w:marBottom w:val="0"/>
      <w:divBdr>
        <w:top w:val="none" w:sz="0" w:space="0" w:color="auto"/>
        <w:left w:val="none" w:sz="0" w:space="0" w:color="auto"/>
        <w:bottom w:val="none" w:sz="0" w:space="0" w:color="auto"/>
        <w:right w:val="none" w:sz="0" w:space="0" w:color="auto"/>
      </w:divBdr>
    </w:div>
    <w:div w:id="1509176705">
      <w:bodyDiv w:val="1"/>
      <w:marLeft w:val="0"/>
      <w:marRight w:val="0"/>
      <w:marTop w:val="0"/>
      <w:marBottom w:val="0"/>
      <w:divBdr>
        <w:top w:val="none" w:sz="0" w:space="0" w:color="auto"/>
        <w:left w:val="none" w:sz="0" w:space="0" w:color="auto"/>
        <w:bottom w:val="none" w:sz="0" w:space="0" w:color="auto"/>
        <w:right w:val="none" w:sz="0" w:space="0" w:color="auto"/>
      </w:divBdr>
    </w:div>
    <w:div w:id="1529446320">
      <w:bodyDiv w:val="1"/>
      <w:marLeft w:val="0"/>
      <w:marRight w:val="0"/>
      <w:marTop w:val="0"/>
      <w:marBottom w:val="0"/>
      <w:divBdr>
        <w:top w:val="none" w:sz="0" w:space="0" w:color="auto"/>
        <w:left w:val="none" w:sz="0" w:space="0" w:color="auto"/>
        <w:bottom w:val="none" w:sz="0" w:space="0" w:color="auto"/>
        <w:right w:val="none" w:sz="0" w:space="0" w:color="auto"/>
      </w:divBdr>
    </w:div>
    <w:div w:id="1542598530">
      <w:bodyDiv w:val="1"/>
      <w:marLeft w:val="0"/>
      <w:marRight w:val="0"/>
      <w:marTop w:val="0"/>
      <w:marBottom w:val="0"/>
      <w:divBdr>
        <w:top w:val="none" w:sz="0" w:space="0" w:color="auto"/>
        <w:left w:val="none" w:sz="0" w:space="0" w:color="auto"/>
        <w:bottom w:val="none" w:sz="0" w:space="0" w:color="auto"/>
        <w:right w:val="none" w:sz="0" w:space="0" w:color="auto"/>
      </w:divBdr>
    </w:div>
    <w:div w:id="1585257036">
      <w:bodyDiv w:val="1"/>
      <w:marLeft w:val="0"/>
      <w:marRight w:val="0"/>
      <w:marTop w:val="0"/>
      <w:marBottom w:val="0"/>
      <w:divBdr>
        <w:top w:val="none" w:sz="0" w:space="0" w:color="auto"/>
        <w:left w:val="none" w:sz="0" w:space="0" w:color="auto"/>
        <w:bottom w:val="none" w:sz="0" w:space="0" w:color="auto"/>
        <w:right w:val="none" w:sz="0" w:space="0" w:color="auto"/>
      </w:divBdr>
    </w:div>
    <w:div w:id="1593079749">
      <w:bodyDiv w:val="1"/>
      <w:marLeft w:val="0"/>
      <w:marRight w:val="0"/>
      <w:marTop w:val="0"/>
      <w:marBottom w:val="0"/>
      <w:divBdr>
        <w:top w:val="none" w:sz="0" w:space="0" w:color="auto"/>
        <w:left w:val="none" w:sz="0" w:space="0" w:color="auto"/>
        <w:bottom w:val="none" w:sz="0" w:space="0" w:color="auto"/>
        <w:right w:val="none" w:sz="0" w:space="0" w:color="auto"/>
      </w:divBdr>
    </w:div>
    <w:div w:id="1594510155">
      <w:bodyDiv w:val="1"/>
      <w:marLeft w:val="0"/>
      <w:marRight w:val="0"/>
      <w:marTop w:val="0"/>
      <w:marBottom w:val="0"/>
      <w:divBdr>
        <w:top w:val="none" w:sz="0" w:space="0" w:color="auto"/>
        <w:left w:val="none" w:sz="0" w:space="0" w:color="auto"/>
        <w:bottom w:val="none" w:sz="0" w:space="0" w:color="auto"/>
        <w:right w:val="none" w:sz="0" w:space="0" w:color="auto"/>
      </w:divBdr>
    </w:div>
    <w:div w:id="1597522152">
      <w:bodyDiv w:val="1"/>
      <w:marLeft w:val="0"/>
      <w:marRight w:val="0"/>
      <w:marTop w:val="0"/>
      <w:marBottom w:val="0"/>
      <w:divBdr>
        <w:top w:val="none" w:sz="0" w:space="0" w:color="auto"/>
        <w:left w:val="none" w:sz="0" w:space="0" w:color="auto"/>
        <w:bottom w:val="none" w:sz="0" w:space="0" w:color="auto"/>
        <w:right w:val="none" w:sz="0" w:space="0" w:color="auto"/>
      </w:divBdr>
    </w:div>
    <w:div w:id="1611472636">
      <w:bodyDiv w:val="1"/>
      <w:marLeft w:val="0"/>
      <w:marRight w:val="0"/>
      <w:marTop w:val="0"/>
      <w:marBottom w:val="0"/>
      <w:divBdr>
        <w:top w:val="none" w:sz="0" w:space="0" w:color="auto"/>
        <w:left w:val="none" w:sz="0" w:space="0" w:color="auto"/>
        <w:bottom w:val="none" w:sz="0" w:space="0" w:color="auto"/>
        <w:right w:val="none" w:sz="0" w:space="0" w:color="auto"/>
      </w:divBdr>
    </w:div>
    <w:div w:id="1614170384">
      <w:bodyDiv w:val="1"/>
      <w:marLeft w:val="0"/>
      <w:marRight w:val="0"/>
      <w:marTop w:val="0"/>
      <w:marBottom w:val="0"/>
      <w:divBdr>
        <w:top w:val="none" w:sz="0" w:space="0" w:color="auto"/>
        <w:left w:val="none" w:sz="0" w:space="0" w:color="auto"/>
        <w:bottom w:val="none" w:sz="0" w:space="0" w:color="auto"/>
        <w:right w:val="none" w:sz="0" w:space="0" w:color="auto"/>
      </w:divBdr>
    </w:div>
    <w:div w:id="1624846079">
      <w:bodyDiv w:val="1"/>
      <w:marLeft w:val="0"/>
      <w:marRight w:val="0"/>
      <w:marTop w:val="0"/>
      <w:marBottom w:val="0"/>
      <w:divBdr>
        <w:top w:val="none" w:sz="0" w:space="0" w:color="auto"/>
        <w:left w:val="none" w:sz="0" w:space="0" w:color="auto"/>
        <w:bottom w:val="none" w:sz="0" w:space="0" w:color="auto"/>
        <w:right w:val="none" w:sz="0" w:space="0" w:color="auto"/>
      </w:divBdr>
    </w:div>
    <w:div w:id="1645239261">
      <w:bodyDiv w:val="1"/>
      <w:marLeft w:val="0"/>
      <w:marRight w:val="0"/>
      <w:marTop w:val="0"/>
      <w:marBottom w:val="0"/>
      <w:divBdr>
        <w:top w:val="none" w:sz="0" w:space="0" w:color="auto"/>
        <w:left w:val="none" w:sz="0" w:space="0" w:color="auto"/>
        <w:bottom w:val="none" w:sz="0" w:space="0" w:color="auto"/>
        <w:right w:val="none" w:sz="0" w:space="0" w:color="auto"/>
      </w:divBdr>
    </w:div>
    <w:div w:id="1661420226">
      <w:bodyDiv w:val="1"/>
      <w:marLeft w:val="0"/>
      <w:marRight w:val="0"/>
      <w:marTop w:val="0"/>
      <w:marBottom w:val="0"/>
      <w:divBdr>
        <w:top w:val="none" w:sz="0" w:space="0" w:color="auto"/>
        <w:left w:val="none" w:sz="0" w:space="0" w:color="auto"/>
        <w:bottom w:val="none" w:sz="0" w:space="0" w:color="auto"/>
        <w:right w:val="none" w:sz="0" w:space="0" w:color="auto"/>
      </w:divBdr>
    </w:div>
    <w:div w:id="1762604061">
      <w:bodyDiv w:val="1"/>
      <w:marLeft w:val="0"/>
      <w:marRight w:val="0"/>
      <w:marTop w:val="0"/>
      <w:marBottom w:val="0"/>
      <w:divBdr>
        <w:top w:val="none" w:sz="0" w:space="0" w:color="auto"/>
        <w:left w:val="none" w:sz="0" w:space="0" w:color="auto"/>
        <w:bottom w:val="none" w:sz="0" w:space="0" w:color="auto"/>
        <w:right w:val="none" w:sz="0" w:space="0" w:color="auto"/>
      </w:divBdr>
    </w:div>
    <w:div w:id="1770077141">
      <w:bodyDiv w:val="1"/>
      <w:marLeft w:val="0"/>
      <w:marRight w:val="0"/>
      <w:marTop w:val="0"/>
      <w:marBottom w:val="0"/>
      <w:divBdr>
        <w:top w:val="none" w:sz="0" w:space="0" w:color="auto"/>
        <w:left w:val="none" w:sz="0" w:space="0" w:color="auto"/>
        <w:bottom w:val="none" w:sz="0" w:space="0" w:color="auto"/>
        <w:right w:val="none" w:sz="0" w:space="0" w:color="auto"/>
      </w:divBdr>
    </w:div>
    <w:div w:id="1820225402">
      <w:bodyDiv w:val="1"/>
      <w:marLeft w:val="0"/>
      <w:marRight w:val="0"/>
      <w:marTop w:val="0"/>
      <w:marBottom w:val="0"/>
      <w:divBdr>
        <w:top w:val="none" w:sz="0" w:space="0" w:color="auto"/>
        <w:left w:val="none" w:sz="0" w:space="0" w:color="auto"/>
        <w:bottom w:val="none" w:sz="0" w:space="0" w:color="auto"/>
        <w:right w:val="none" w:sz="0" w:space="0" w:color="auto"/>
      </w:divBdr>
    </w:div>
    <w:div w:id="1856847845">
      <w:bodyDiv w:val="1"/>
      <w:marLeft w:val="0"/>
      <w:marRight w:val="0"/>
      <w:marTop w:val="0"/>
      <w:marBottom w:val="0"/>
      <w:divBdr>
        <w:top w:val="none" w:sz="0" w:space="0" w:color="auto"/>
        <w:left w:val="none" w:sz="0" w:space="0" w:color="auto"/>
        <w:bottom w:val="none" w:sz="0" w:space="0" w:color="auto"/>
        <w:right w:val="none" w:sz="0" w:space="0" w:color="auto"/>
      </w:divBdr>
    </w:div>
    <w:div w:id="1916355179">
      <w:bodyDiv w:val="1"/>
      <w:marLeft w:val="0"/>
      <w:marRight w:val="0"/>
      <w:marTop w:val="0"/>
      <w:marBottom w:val="0"/>
      <w:divBdr>
        <w:top w:val="none" w:sz="0" w:space="0" w:color="auto"/>
        <w:left w:val="none" w:sz="0" w:space="0" w:color="auto"/>
        <w:bottom w:val="none" w:sz="0" w:space="0" w:color="auto"/>
        <w:right w:val="none" w:sz="0" w:space="0" w:color="auto"/>
      </w:divBdr>
    </w:div>
    <w:div w:id="1959070520">
      <w:bodyDiv w:val="1"/>
      <w:marLeft w:val="0"/>
      <w:marRight w:val="0"/>
      <w:marTop w:val="0"/>
      <w:marBottom w:val="0"/>
      <w:divBdr>
        <w:top w:val="none" w:sz="0" w:space="0" w:color="auto"/>
        <w:left w:val="none" w:sz="0" w:space="0" w:color="auto"/>
        <w:bottom w:val="none" w:sz="0" w:space="0" w:color="auto"/>
        <w:right w:val="none" w:sz="0" w:space="0" w:color="auto"/>
      </w:divBdr>
    </w:div>
    <w:div w:id="1976135201">
      <w:bodyDiv w:val="1"/>
      <w:marLeft w:val="0"/>
      <w:marRight w:val="0"/>
      <w:marTop w:val="0"/>
      <w:marBottom w:val="0"/>
      <w:divBdr>
        <w:top w:val="none" w:sz="0" w:space="0" w:color="auto"/>
        <w:left w:val="none" w:sz="0" w:space="0" w:color="auto"/>
        <w:bottom w:val="none" w:sz="0" w:space="0" w:color="auto"/>
        <w:right w:val="none" w:sz="0" w:space="0" w:color="auto"/>
      </w:divBdr>
    </w:div>
    <w:div w:id="1990356464">
      <w:bodyDiv w:val="1"/>
      <w:marLeft w:val="0"/>
      <w:marRight w:val="0"/>
      <w:marTop w:val="0"/>
      <w:marBottom w:val="0"/>
      <w:divBdr>
        <w:top w:val="none" w:sz="0" w:space="0" w:color="auto"/>
        <w:left w:val="none" w:sz="0" w:space="0" w:color="auto"/>
        <w:bottom w:val="none" w:sz="0" w:space="0" w:color="auto"/>
        <w:right w:val="none" w:sz="0" w:space="0" w:color="auto"/>
      </w:divBdr>
    </w:div>
    <w:div w:id="2025478987">
      <w:bodyDiv w:val="1"/>
      <w:marLeft w:val="0"/>
      <w:marRight w:val="0"/>
      <w:marTop w:val="0"/>
      <w:marBottom w:val="0"/>
      <w:divBdr>
        <w:top w:val="none" w:sz="0" w:space="0" w:color="auto"/>
        <w:left w:val="none" w:sz="0" w:space="0" w:color="auto"/>
        <w:bottom w:val="none" w:sz="0" w:space="0" w:color="auto"/>
        <w:right w:val="none" w:sz="0" w:space="0" w:color="auto"/>
      </w:divBdr>
    </w:div>
    <w:div w:id="2033064764">
      <w:bodyDiv w:val="1"/>
      <w:marLeft w:val="0"/>
      <w:marRight w:val="0"/>
      <w:marTop w:val="0"/>
      <w:marBottom w:val="0"/>
      <w:divBdr>
        <w:top w:val="none" w:sz="0" w:space="0" w:color="auto"/>
        <w:left w:val="none" w:sz="0" w:space="0" w:color="auto"/>
        <w:bottom w:val="none" w:sz="0" w:space="0" w:color="auto"/>
        <w:right w:val="none" w:sz="0" w:space="0" w:color="auto"/>
      </w:divBdr>
      <w:divsChild>
        <w:div w:id="485315945">
          <w:marLeft w:val="0"/>
          <w:marRight w:val="0"/>
          <w:marTop w:val="0"/>
          <w:marBottom w:val="0"/>
          <w:divBdr>
            <w:top w:val="none" w:sz="0" w:space="0" w:color="auto"/>
            <w:left w:val="none" w:sz="0" w:space="0" w:color="auto"/>
            <w:bottom w:val="none" w:sz="0" w:space="0" w:color="auto"/>
            <w:right w:val="none" w:sz="0" w:space="0" w:color="auto"/>
          </w:divBdr>
        </w:div>
        <w:div w:id="807430314">
          <w:marLeft w:val="0"/>
          <w:marRight w:val="0"/>
          <w:marTop w:val="0"/>
          <w:marBottom w:val="0"/>
          <w:divBdr>
            <w:top w:val="none" w:sz="0" w:space="0" w:color="auto"/>
            <w:left w:val="none" w:sz="0" w:space="0" w:color="auto"/>
            <w:bottom w:val="none" w:sz="0" w:space="0" w:color="auto"/>
            <w:right w:val="none" w:sz="0" w:space="0" w:color="auto"/>
          </w:divBdr>
        </w:div>
        <w:div w:id="827943121">
          <w:marLeft w:val="0"/>
          <w:marRight w:val="0"/>
          <w:marTop w:val="0"/>
          <w:marBottom w:val="0"/>
          <w:divBdr>
            <w:top w:val="none" w:sz="0" w:space="0" w:color="auto"/>
            <w:left w:val="none" w:sz="0" w:space="0" w:color="auto"/>
            <w:bottom w:val="none" w:sz="0" w:space="0" w:color="auto"/>
            <w:right w:val="none" w:sz="0" w:space="0" w:color="auto"/>
          </w:divBdr>
        </w:div>
      </w:divsChild>
    </w:div>
    <w:div w:id="2122870530">
      <w:bodyDiv w:val="1"/>
      <w:marLeft w:val="0"/>
      <w:marRight w:val="0"/>
      <w:marTop w:val="0"/>
      <w:marBottom w:val="0"/>
      <w:divBdr>
        <w:top w:val="none" w:sz="0" w:space="0" w:color="auto"/>
        <w:left w:val="none" w:sz="0" w:space="0" w:color="auto"/>
        <w:bottom w:val="none" w:sz="0" w:space="0" w:color="auto"/>
        <w:right w:val="none" w:sz="0" w:space="0" w:color="auto"/>
      </w:divBdr>
    </w:div>
    <w:div w:id="2130512043">
      <w:bodyDiv w:val="1"/>
      <w:marLeft w:val="0"/>
      <w:marRight w:val="0"/>
      <w:marTop w:val="0"/>
      <w:marBottom w:val="0"/>
      <w:divBdr>
        <w:top w:val="none" w:sz="0" w:space="0" w:color="auto"/>
        <w:left w:val="none" w:sz="0" w:space="0" w:color="auto"/>
        <w:bottom w:val="none" w:sz="0" w:space="0" w:color="auto"/>
        <w:right w:val="none" w:sz="0" w:space="0" w:color="auto"/>
      </w:divBdr>
    </w:div>
    <w:div w:id="2147308160">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moodle.uwtsd.ac.uk/pluginfile.php/298870/mod_resource/content/1/Reflective%20Practice%20for%20Policing%20Students%20-%20Selina%20Copley%20Chapter5.pdf" TargetMode="External"/><Relationship Id="rId18" Type="http://schemas.openxmlformats.org/officeDocument/2006/relationships/header" Target="header3.xml"/><Relationship Id="rId26" Type="http://schemas.openxmlformats.org/officeDocument/2006/relationships/header" Target="header7.xml"/><Relationship Id="rId39" Type="http://schemas.openxmlformats.org/officeDocument/2006/relationships/theme" Target="theme/theme1.xml"/><Relationship Id="rId21" Type="http://schemas.openxmlformats.org/officeDocument/2006/relationships/header" Target="header5.xml"/><Relationship Id="rId34" Type="http://schemas.openxmlformats.org/officeDocument/2006/relationships/footer" Target="footer10.xml"/><Relationship Id="rId7" Type="http://schemas.openxmlformats.org/officeDocument/2006/relationships/settings" Target="settings.xml"/><Relationship Id="rId12" Type="http://schemas.openxmlformats.org/officeDocument/2006/relationships/hyperlink" Target="https://www.uwtsd.ac.uk/media/uwtsd-website/content-assets/documents/academic-office/aqh-chapters/chapters---en/Chapter_07_Assessment_Taught_Programmes_Pages_72-79-UPDATED-05-11-2019.pdf" TargetMode="External"/><Relationship Id="rId17" Type="http://schemas.openxmlformats.org/officeDocument/2006/relationships/footer" Target="footer2.xml"/><Relationship Id="rId25" Type="http://schemas.openxmlformats.org/officeDocument/2006/relationships/footer" Target="footer6.xml"/><Relationship Id="rId33" Type="http://schemas.openxmlformats.org/officeDocument/2006/relationships/header" Target="header11.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eader" Target="header4.xml"/><Relationship Id="rId29" Type="http://schemas.openxmlformats.org/officeDocument/2006/relationships/footer" Target="footer8.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eader" Target="header6.xml"/><Relationship Id="rId32" Type="http://schemas.openxmlformats.org/officeDocument/2006/relationships/header" Target="header10.xml"/><Relationship Id="rId37" Type="http://schemas.openxmlformats.org/officeDocument/2006/relationships/footer" Target="footer12.xml"/><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footer" Target="footer5.xml"/><Relationship Id="rId28" Type="http://schemas.openxmlformats.org/officeDocument/2006/relationships/footer" Target="footer7.xml"/><Relationship Id="rId36" Type="http://schemas.openxmlformats.org/officeDocument/2006/relationships/header" Target="header12.xml"/><Relationship Id="rId10" Type="http://schemas.openxmlformats.org/officeDocument/2006/relationships/endnotes" Target="endnotes.xml"/><Relationship Id="rId19" Type="http://schemas.openxmlformats.org/officeDocument/2006/relationships/footer" Target="footer3.xml"/><Relationship Id="rId31" Type="http://schemas.openxmlformats.org/officeDocument/2006/relationships/footer" Target="footer9.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1.xml"/><Relationship Id="rId22" Type="http://schemas.openxmlformats.org/officeDocument/2006/relationships/footer" Target="footer4.xml"/><Relationship Id="rId27" Type="http://schemas.openxmlformats.org/officeDocument/2006/relationships/header" Target="header8.xml"/><Relationship Id="rId30" Type="http://schemas.openxmlformats.org/officeDocument/2006/relationships/header" Target="header9.xml"/><Relationship Id="rId35" Type="http://schemas.openxmlformats.org/officeDocument/2006/relationships/footer" Target="footer11.xml"/><Relationship Id="rId8" Type="http://schemas.openxmlformats.org/officeDocument/2006/relationships/webSettings" Target="webSettings.xml"/><Relationship Id="rId3" Type="http://schemas.openxmlformats.org/officeDocument/2006/relationships/customXml" Target="../customXml/item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1ecf5648-3750-43f5-867d-bfaa16e6e17e">
      <UserInfo>
        <DisplayName>Kelly Andrews</DisplayName>
        <AccountId>647</AccountId>
        <AccountType/>
      </UserInfo>
    </SharedWithUsers>
  </documentManagement>
</p:properties>
</file>

<file path=customXml/item4.xml><?xml version="1.0" encoding="utf-8"?>
<b:Sources xmlns:b="http://schemas.openxmlformats.org/officeDocument/2006/bibliography" xmlns="http://schemas.openxmlformats.org/officeDocument/2006/bibliography" SelectedStyle="/HarvardAnglia2008OfficeOnline.xsl" StyleName="Harvard - Anglia" Version="2008">
  <b:Source>
    <b:Tag>May20</b:Tag>
    <b:SourceType>InternetSite</b:SourceType>
    <b:Guid>{425AEA58-6FD4-478C-98A2-2D11F46BA36C}</b:Guid>
    <b:Author>
      <b:Author>
        <b:NameList>
          <b:Person>
            <b:Last>Staff</b:Last>
            <b:First>Mayo</b:First>
            <b:Middle>Clinic</b:Middle>
          </b:Person>
        </b:NameList>
      </b:Author>
    </b:Author>
    <b:Title>Healthy Lifestyle Stress Management </b:Title>
    <b:Year>2020</b:Year>
    <b:YearAccessed>2021</b:YearAccessed>
    <b:MonthAccessed>September</b:MonthAccessed>
    <b:DayAccessed>21</b:DayAccessed>
    <b:URL>https://www.mayoclinic.org/healthy-lifestyle/stress-management/in-depth/exercise-and-stress/art-20044469</b:URL>
    <b:RefOrder>1</b:RefOrder>
  </b:Source>
  <b:Source>
    <b:Tag>Sle21</b:Tag>
    <b:SourceType>InternetSite</b:SourceType>
    <b:Guid>{C966464C-6814-4641-8B5D-DA52ABAAC2F8}</b:Guid>
    <b:Author>
      <b:Author>
        <b:NameList>
          <b:Person>
            <b:Last>Labs</b:Last>
            <b:First>SleepScore</b:First>
          </b:Person>
        </b:NameList>
      </b:Author>
    </b:Author>
    <b:Title>How sleep reduces stress</b:Title>
    <b:Year>2021</b:Year>
    <b:YearAccessed>2021</b:YearAccessed>
    <b:MonthAccessed>September</b:MonthAccessed>
    <b:DayAccessed>21</b:DayAccessed>
    <b:URL>https://www.sleepscore.com/blog/how-rest-your-way-less-stress/#:~:text=Sleep%20is%20a%20powerful%20stress,you%27re%20well%2Drested.</b:URL>
    <b:RefOrder>2</b:RefOrder>
  </b:Source>
  <b:Source>
    <b:Tag>Sco20</b:Tag>
    <b:SourceType>InternetSite</b:SourceType>
    <b:Guid>{F2B0F85A-14AC-4C25-B29B-88693EA3A594}</b:Guid>
    <b:Author>
      <b:Author>
        <b:NameList>
          <b:Person>
            <b:Last>Scott</b:Last>
            <b:First>Elizabeth</b:First>
          </b:Person>
        </b:NameList>
      </b:Author>
    </b:Author>
    <b:Title>The link between video games and stress relief </b:Title>
    <b:Year>2020</b:Year>
    <b:YearAccessed>2021</b:YearAccessed>
    <b:MonthAccessed>September </b:MonthAccessed>
    <b:DayAccessed>21</b:DayAccessed>
    <b:URL>https://www.verywellmind.com/how-video-games-relieve-stress-4110349</b:URL>
    <b:RefOrder>3</b:RefOrder>
  </b:Source>
  <b:Source>
    <b:Tag>Med20</b:Tag>
    <b:SourceType>InternetSite</b:SourceType>
    <b:Guid>{ACDBC7DB-F77F-4A14-B842-1DFE5643D569}</b:Guid>
    <b:Author>
      <b:Author>
        <b:Corporate>MedlinePus</b:Corporate>
      </b:Author>
    </b:Author>
    <b:Title>Stress and your health</b:Title>
    <b:Year>2020</b:Year>
    <b:YearAccessed>2021</b:YearAccessed>
    <b:MonthAccessed>September </b:MonthAccessed>
    <b:DayAccessed>21</b:DayAccessed>
    <b:URL>https://medlineplus.gov/ency/article/003211.htm</b:URL>
    <b:RefOrder>4</b:RefOrder>
  </b:Source>
  <b:Source>
    <b:Tag>Ham19</b:Tag>
    <b:SourceType>InternetSite</b:SourceType>
    <b:Guid>{3378E952-817F-429B-9C6E-48D0E742FC61}</b:Guid>
    <b:Author>
      <b:Author>
        <b:NameList>
          <b:Person>
            <b:Last>Hamlett</b:Last>
            <b:First>Christina</b:First>
          </b:Person>
        </b:NameList>
      </b:Author>
    </b:Author>
    <b:Title>How stress affects your work performance </b:Title>
    <b:Year>2019</b:Year>
    <b:YearAccessed>2021</b:YearAccessed>
    <b:MonthAccessed>September</b:MonthAccessed>
    <b:DayAccessed>21</b:DayAccessed>
    <b:URL>https://smallbusiness.chron.com/stress-affects-work-performance-18040.html</b:URL>
    <b:RefOrder>5</b:RefOrder>
  </b:Source>
  <b:Source>
    <b:Tag>Che21</b:Tag>
    <b:SourceType>InternetSite</b:SourceType>
    <b:Guid>{C6EF2493-D242-4BAA-B7C2-6E2982019AA9}</b:Guid>
    <b:Author>
      <b:Author>
        <b:NameList>
          <b:Person>
            <b:Last>Kendra</b:Last>
            <b:First>Cherry</b:First>
          </b:Person>
        </b:NameList>
      </b:Author>
    </b:Author>
    <b:Title>What is Resilience?</b:Title>
    <b:Year>2021</b:Year>
    <b:YearAccessed>2021</b:YearAccessed>
    <b:MonthAccessed>September</b:MonthAccessed>
    <b:DayAccessed>21</b:DayAccessed>
    <b:URL>https://www.verywellmind.com/what-is-resilience-2795059</b:URL>
    <b:RefOrder>6</b:RefOrder>
  </b:Source>
  <b:Source>
    <b:Tag>Str20</b:Tag>
    <b:SourceType>InternetSite</b:SourceType>
    <b:Guid>{B8C1AE59-C449-4AE2-AEC2-983B0839EA6E}</b:Guid>
    <b:Author>
      <b:Author>
        <b:NameList>
          <b:Person>
            <b:Last>Stripe</b:Last>
            <b:First>Nick</b:First>
          </b:Person>
        </b:NameList>
      </b:Author>
    </b:Author>
    <b:Title>Domestic Abuse During the Covid-19 Pandemic </b:Title>
    <b:Year>2020</b:Year>
    <b:YearAccessed>2021</b:YearAccessed>
    <b:MonthAccessed>October </b:MonthAccessed>
    <b:DayAccessed>5</b:DayAccessed>
    <b:URL>https://www.ons.gov.uk/peoplepopulationandcommunity/crimeandjustice/articles/domesticabuseduringthecoronaviruscovid19pandemicenglandandwales/november2020</b:URL>
    <b:RefOrder>7</b:RefOrder>
  </b:Source>
  <b:Source>
    <b:Tag>Nik15</b:Tag>
    <b:SourceType>InternetSite</b:SourceType>
    <b:Guid>{9B4E62F8-B85F-4028-9F76-2C2419E7AB7C}</b:Guid>
    <b:Author>
      <b:Author>
        <b:NameList>
          <b:Person>
            <b:Last>Nikola</b:Last>
          </b:Person>
        </b:NameList>
      </b:Author>
    </b:Author>
    <b:Title>Importance Of Effective Verbal Communication </b:Title>
    <b:Year>2015</b:Year>
    <b:YearAccessed>2021</b:YearAccessed>
    <b:MonthAccessed>October</b:MonthAccessed>
    <b:DayAccessed>5</b:DayAccessed>
    <b:URL>https://medium.com/@your_zen_growth/communication-skills-importance-of-effective-verbal-communication-ab0213f3b103</b:URL>
    <b:RefOrder>8</b:RefOrder>
  </b:Source>
  <b:Source>
    <b:Tag>Cun20</b:Tag>
    <b:SourceType>InternetSite</b:SourceType>
    <b:Guid>{803873E6-A08F-42C9-B0B4-65161C74754F}</b:Guid>
    <b:Author>
      <b:Author>
        <b:NameList>
          <b:Person>
            <b:Last>Cuncic</b:Last>
            <b:First>Arlin</b:First>
          </b:Person>
        </b:NameList>
      </b:Author>
    </b:Author>
    <b:Title>How to Practice Active Listening</b:Title>
    <b:Year>2020</b:Year>
    <b:YearAccessed>2021</b:YearAccessed>
    <b:MonthAccessed>October</b:MonthAccessed>
    <b:DayAccessed>7</b:DayAccessed>
    <b:URL>https://www.verywellmind.com/what-is-active-listening-3024343</b:URL>
    <b:RefOrder>9</b:RefOrder>
  </b:Source>
  <b:Source>
    <b:Tag>Fie15</b:Tag>
    <b:SourceType>InternetSite</b:SourceType>
    <b:Guid>{CB935B5E-D6D7-4012-809D-A695C9999E67}</b:Guid>
    <b:Author>
      <b:Author>
        <b:NameList>
          <b:Person>
            <b:Last>Field</b:Last>
            <b:First>Jana</b:First>
          </b:Person>
        </b:NameList>
      </b:Author>
    </b:Author>
    <b:Title>Active Listening - 7 benefits of Listening Actively</b:Title>
    <b:Year>2015</b:Year>
    <b:YearAccessed>2021</b:YearAccessed>
    <b:MonthAccessed>October</b:MonthAccessed>
    <b:DayAccessed>7</b:DayAccessed>
    <b:URL>https://www.journeytreehealing.com/post/2021/04/06/active-listening</b:URL>
    <b:RefOrder>10</b:RefOrder>
  </b:Source>
  <b:Source>
    <b:Tag>Smi21</b:Tag>
    <b:SourceType>InternetSite</b:SourceType>
    <b:Guid>{30BB8A5B-BD86-4BA3-9946-B860DB751B18}</b:Guid>
    <b:Author>
      <b:Author>
        <b:NameList>
          <b:Person>
            <b:Last>Smith</b:Last>
            <b:First>Darren</b:First>
            <b:Middle>A</b:Middle>
          </b:Person>
        </b:NameList>
      </b:Author>
    </b:Author>
    <b:Title>Drama Triangle: what is it? Cause? How to break from it?</b:Title>
    <b:Year>2021</b:Year>
    <b:YearAccessed>2021</b:YearAccessed>
    <b:MonthAccessed>October</b:MonthAccessed>
    <b:DayAccessed>15</b:DayAccessed>
    <b:URL>https://www.makingbusinessmatter.co.uk/drama-triangle/</b:URL>
    <b:RefOrder>11</b:RefOrder>
  </b:Source>
  <b:Source>
    <b:Tag>Adm15</b:Tag>
    <b:SourceType>InternetSite</b:SourceType>
    <b:Guid>{5840DE79-8957-4367-8528-EB56651C30D4}</b:Guid>
    <b:Author>
      <b:Author>
        <b:NameList>
          <b:Person>
            <b:Last>Admin</b:Last>
          </b:Person>
        </b:NameList>
      </b:Author>
    </b:Author>
    <b:Title>Difference between Emotional and Rational</b:Title>
    <b:Year>2015</b:Year>
    <b:YearAccessed>2021</b:YearAccessed>
    <b:MonthAccessed>October</b:MonthAccessed>
    <b:DayAccessed>15</b:DayAccessed>
    <b:URL>https://pediaa.com/difference-between-emotional-and-rational/#:~:text=Emotional%20vs%20Rational%201%20Thought%20Process%3A%202%20Being,facts%20of%20reason.%203%20Being%20emotional%20involves%20emotions.</b:URL>
    <b:RefOrder>12</b:RefOrder>
  </b:Source>
  <b:Source>
    <b:Tag>Soc20</b:Tag>
    <b:SourceType>InternetSite</b:SourceType>
    <b:Guid>{B5048D75-3177-4A3C-9769-5ED2964683E5}</b:Guid>
    <b:Author>
      <b:Author>
        <b:NameList>
          <b:Person>
            <b:Last>excellence</b:Last>
            <b:First>Social</b:First>
            <b:Middle>Care insitute for</b:Middle>
          </b:Person>
        </b:NameList>
      </b:Author>
    </b:Author>
    <b:Title>What is safeguarding?</b:Title>
    <b:Year>2020</b:Year>
    <b:YearAccessed>2021</b:YearAccessed>
    <b:MonthAccessed>October</b:MonthAccessed>
    <b:DayAccessed>24</b:DayAccessed>
    <b:URL>https://www.scie.org.uk/safeguarding/adults/introduction/what-is</b:URL>
    <b:RefOrder>13</b:RefOrder>
  </b:Source>
  <b:Source>
    <b:Tag>Mar18</b:Tag>
    <b:SourceType>InternetSite</b:SourceType>
    <b:Guid>{DA08D0D2-318D-4299-A3C6-B65A8289BD5F}</b:Guid>
    <b:Author>
      <b:Author>
        <b:NameList>
          <b:Person>
            <b:Last>Martinelli</b:Last>
            <b:First>Katie</b:First>
          </b:Person>
        </b:NameList>
      </b:Author>
    </b:Author>
    <b:Title>What is Safeguarding Training &amp; Why is it important?</b:Title>
    <b:Year>2018</b:Year>
    <b:YearAccessed>2021</b:YearAccessed>
    <b:MonthAccessed>October</b:MonthAccessed>
    <b:DayAccessed>24</b:DayAccessed>
    <b:URL>https://www.highspeedtraining.co.uk/hub/what-is-safeguarding/#:~:text=Empower%20them%20by%20encouraging%20them%20to%20make%20their,feelings%20and%20beliefs%20into%20account.%20Need%20Safeguarding%20Training%3F</b:URL>
    <b:RefOrder>14</b:RefOrder>
  </b:Source>
  <b:Source>
    <b:Tag>Bro12</b:Tag>
    <b:SourceType>InternetSite</b:SourceType>
    <b:Guid>{6DB2CCA6-B657-4E04-AD90-429A2981F24E}</b:Guid>
    <b:Author>
      <b:Author>
        <b:NameList>
          <b:Person>
            <b:Last>Browne</b:Last>
            <b:First>Jeremy</b:First>
          </b:Person>
        </b:NameList>
      </b:Author>
    </b:Author>
    <b:Title>New definition of Domestic Abuse </b:Title>
    <b:Year>2012</b:Year>
    <b:YearAccessed>2021</b:YearAccessed>
    <b:MonthAccessed>October</b:MonthAccessed>
    <b:DayAccessed>25</b:DayAccessed>
    <b:URL>https://www.gov.uk/government/news/new-definition-of-domestic-violence</b:URL>
    <b:RefOrder>15</b:RefOrder>
  </b:Source>
  <b:Source>
    <b:Tag>Tho20</b:Tag>
    <b:SourceType>InternetSite</b:SourceType>
    <b:Guid>{F1358D5E-0F6C-49CB-8435-6AA8ACEB142E}</b:Guid>
    <b:Author>
      <b:Author>
        <b:NameList>
          <b:Person>
            <b:Last>Thomas-Symonds</b:Last>
            <b:First>Nick</b:First>
          </b:Person>
        </b:NameList>
      </b:Author>
    </b:Author>
    <b:Title>New Statistics reveal spike in domestic violence during lockdown</b:Title>
    <b:Year>2020</b:Year>
    <b:YearAccessed>2021</b:YearAccessed>
    <b:MonthAccessed>October</b:MonthAccessed>
    <b:DayAccessed>25</b:DayAccessed>
    <b:URL>https://labour.org.uk/press/new-statistics-reveal-spike-in-domestic-violence-during-lockdown/</b:URL>
    <b:RefOrder>16</b:RefOrder>
  </b:Source>
  <b:Source>
    <b:Tag>Col18</b:Tag>
    <b:SourceType>InternetSite</b:SourceType>
    <b:Guid>{4BAA75C8-70DF-47F6-BC95-585241CEB3B7}</b:Guid>
    <b:Author>
      <b:Author>
        <b:Corporate>College Of Policing</b:Corporate>
      </b:Author>
    </b:Author>
    <b:Title>Partnership working and multi-agency responses/mechanisms</b:Title>
    <b:Year>2018</b:Year>
    <b:YearAccessed>2021</b:YearAccessed>
    <b:MonthAccessed>October</b:MonthAccessed>
    <b:DayAccessed>25</b:DayAccessed>
    <b:URL>https://www.app.college.police.uk/app-content/major-investigation-and-public-protection/domestic-abuse/partnership-working-and-multi-agency-responses/</b:URL>
    <b:RefOrder>17</b:RefOrder>
  </b:Source>
  <b:Source>
    <b:Tag>Col141</b:Tag>
    <b:SourceType>InternetSite</b:SourceType>
    <b:Guid>{710CD8F0-95D8-41A9-855D-F0C47CE4505E}</b:Guid>
    <b:Author>
      <b:Author>
        <b:Corporate>College Of Policing</b:Corporate>
      </b:Author>
    </b:Author>
    <b:Title>National Decision Model</b:Title>
    <b:Year>2014</b:Year>
    <b:YearAccessed>2021</b:YearAccessed>
    <b:MonthAccessed>October</b:MonthAccessed>
    <b:DayAccessed>26</b:DayAccessed>
    <b:URL>https://www.app.college.police.uk/app-content/national-decision-model/the-national-decision-model/#:~:text=The%20National%20Decision%20Model%20%28%20NDM%29%20is%20suitable,what%20they%20did%20during%20an%20incident%20and%20why.</b:URL>
    <b:RefOrder>18</b:RefOrder>
  </b:Source>
  <b:Source>
    <b:Tag>Hay211</b:Tag>
    <b:SourceType>InternetSite</b:SourceType>
    <b:Guid>{894B2105-0AA2-4C1B-994F-BE9CEDC0A1E0}</b:Guid>
    <b:Author>
      <b:Author>
        <b:NameList>
          <b:Person>
            <b:Last>Hayes</b:Last>
            <b:First>Adam</b:First>
          </b:Person>
        </b:NameList>
      </b:Author>
    </b:Author>
    <b:Title>Code of Ethics</b:Title>
    <b:Year>2021</b:Year>
    <b:YearAccessed>2021</b:YearAccessed>
    <b:MonthAccessed>October</b:MonthAccessed>
    <b:DayAccessed>26</b:DayAccessed>
    <b:URL>https://www.investopedia.com/terms/c/code-of-ethics.asp</b:URL>
    <b:RefOrder>19</b:RefOrder>
  </b:Source>
  <b:Source>
    <b:Tag>Tre18</b:Tag>
    <b:SourceType>InternetSite</b:SourceType>
    <b:Guid>{471328DF-C862-416F-A6B3-B73FF26D772A}</b:Guid>
    <b:Author>
      <b:Author>
        <b:NameList>
          <b:Person>
            <b:Last>Treebold</b:Last>
            <b:First>Jim</b:First>
          </b:Person>
        </b:NameList>
      </b:Author>
    </b:Author>
    <b:Title>Police Discretion Definition</b:Title>
    <b:Year>2018</b:Year>
    <b:YearAccessed>2021</b:YearAccessed>
    <b:MonthAccessed>October</b:MonthAccessed>
    <b:DayAccessed>29</b:DayAccessed>
    <b:URL>https://www.encyclopedia.com/articles/police-discretion-definition/#:~:text=Discretion%20means%20the%20power%20and%20ability%20to%20make,choices%20that%20impact%20the%20people%20they%20are%20policing.</b:URL>
    <b:RefOrder>20</b:RefOrder>
  </b:Source>
  <b:Source>
    <b:Tag>Gar19</b:Tag>
    <b:SourceType>InternetSite</b:SourceType>
    <b:Guid>{51726869-DB29-4BFD-BDF6-183BC104979B}</b:Guid>
    <b:Author>
      <b:Author>
        <b:NameList>
          <b:Person>
            <b:Last>Garvey</b:Last>
            <b:First>Joseph</b:First>
          </b:Person>
        </b:NameList>
      </b:Author>
    </b:Author>
    <b:Title>10 examples of Unconscious Bias</b:Title>
    <b:Year>2019</b:Year>
    <b:YearAccessed>2021</b:YearAccessed>
    <b:MonthAccessed>October</b:MonthAccessed>
    <b:DayAccessed>29</b:DayAccessed>
    <b:URL>https://www.peoplegoal.com/blog/10-examples-of-unconscious-bias</b:URL>
    <b:RefOrder>21</b:RefOrder>
  </b:Source>
  <b:Source>
    <b:Tag>Min15</b:Tag>
    <b:SourceType>InternetSite</b:SourceType>
    <b:Guid>{A4590D14-0180-4A45-870A-99F277B1B23D}</b:Guid>
    <b:Author>
      <b:Author>
        <b:Corporate>Ministry of justice </b:Corporate>
      </b:Author>
    </b:Author>
    <b:Title>Criminal Procedure and Investigations Act 1996 9section 23(1))</b:Title>
    <b:Year>2015</b:Year>
    <b:YearAccessed>2021</b:YearAccessed>
    <b:MonthAccessed>October</b:MonthAccessed>
    <b:DayAccessed>29</b:DayAccessed>
    <b:URL>https://assets.publishing.service.gov.uk/government/uploads/system/uploads/attachment_data/file/447967/code-of-practice-approved.pdf</b:URL>
    <b:RefOrder>22</b:RefOrder>
  </b:Source>
  <b:Source>
    <b:Tag>Min21</b:Tag>
    <b:SourceType>InternetSite</b:SourceType>
    <b:Guid>{6A10F84C-9C84-8843-8DC5-6B697663DD85}</b:Guid>
    <b:Author>
      <b:Author>
        <b:Corporate>Mind</b:Corporate>
      </b:Author>
    </b:Author>
    <b:Title>How to manage stress</b:Title>
    <b:URL>https://www.mind.org.uk/information-support/types-of-mental-health-problems/stress/developing-resilience/</b:URL>
    <b:Year>2021</b:Year>
    <b:YearAccessed>2021</b:YearAccessed>
    <b:MonthAccessed>October</b:MonthAccessed>
    <b:DayAccessed>25</b:DayAccessed>
    <b:RefOrder>23</b:RefOrder>
  </b:Source>
  <b:Source>
    <b:Tag>Min211</b:Tag>
    <b:SourceType>InternetSite</b:SourceType>
    <b:Guid>{E8B5A352-0705-4745-9315-7A7CC6D98914}</b:Guid>
    <b:Author>
      <b:Author>
        <b:Corporate>Mind</b:Corporate>
      </b:Author>
    </b:Author>
    <b:Title>Nature and mental health</b:Title>
    <b:URL>https://www.mind.org.uk/information-support/tips-for-everyday-living/nature-and-mental-health/how-nature-benefits-mental-health/</b:URL>
    <b:Year>2021</b:Year>
    <b:YearAccessed>2021</b:YearAccessed>
    <b:MonthAccessed>October </b:MonthAccessed>
    <b:DayAccessed>25</b:DayAccessed>
    <b:RefOrder>24</b:RefOrder>
  </b:Source>
  <b:Source>
    <b:Tag>Wil19</b:Tag>
    <b:SourceType>InternetSite</b:SourceType>
    <b:Guid>{CD5A0762-F79A-1948-9C41-8247C7089B1E}</b:Guid>
    <b:Title>Mayo Clinic Minute: The benefits if being socially connected</b:Title>
    <b:URL>https://newsnetwork.mayoclinic.org/discussion/mayo-clinic-minute-the-benefits-of-being-socially-connected/</b:URL>
    <b:Year>2019</b:Year>
    <b:YearAccessed>2021</b:YearAccessed>
    <b:MonthAccessed>October</b:MonthAccessed>
    <b:DayAccessed>27</b:DayAccessed>
    <b:Author>
      <b:Author>
        <b:NameList>
          <b:Person>
            <b:Last>Williams</b:Last>
            <b:First>Vivien</b:First>
          </b:Person>
        </b:NameList>
      </b:Author>
    </b:Author>
    <b:RefOrder>25</b:RefOrder>
  </b:Source>
  <b:Source>
    <b:Tag>Sch16</b:Tag>
    <b:SourceType>InternetSite</b:SourceType>
    <b:Guid>{024A5E7C-335D-AA45-BF86-F0752CC51A35}</b:Guid>
    <b:Title>The health benefits of soicalizing</b:Title>
    <b:URL>https://www.psychologytoday.com/gb/blog/living-mild-cognitive-impairment/201606/the-health-benefits-socializing</b:URL>
    <b:Year>2016</b:Year>
    <b:YearAccessed>2021</b:YearAccessed>
    <b:MonthAccessed>October</b:MonthAccessed>
    <b:DayAccessed>27</b:DayAccessed>
    <b:Author>
      <b:Author>
        <b:NameList>
          <b:Person>
            <b:Last>Schrader</b:Last>
            <b:First>Jessica</b:First>
          </b:Person>
        </b:NameList>
      </b:Author>
    </b:Author>
    <b:RefOrder>26</b:RefOrder>
  </b:Source>
  <b:Source>
    <b:Tag>Rob21</b:Tag>
    <b:SourceType>InternetSite</b:SourceType>
    <b:Guid>{E0F87553-435B-504F-88C8-1771C7AF3CBC}</b:Guid>
    <b:Title>The Mental health Benefits of Exercise</b:Title>
    <b:URL>https://www.helpguide.org/articles/healthy-living/the-mental-health-benefits-of-exercise.htm</b:URL>
    <b:Year>2021</b:Year>
    <b:YearAccessed>2021</b:YearAccessed>
    <b:MonthAccessed>October</b:MonthAccessed>
    <b:DayAccessed>27</b:DayAccessed>
    <b:Author>
      <b:Author>
        <b:NameList>
          <b:Person>
            <b:Last>Robinson</b:Last>
            <b:First>Lawrence</b:First>
          </b:Person>
          <b:Person>
            <b:Last>Segal</b:Last>
            <b:First>Jeanne</b:First>
          </b:Person>
          <b:Person>
            <b:Last>Smith</b:Last>
            <b:First>Melinda</b:First>
          </b:Person>
        </b:NameList>
      </b:Author>
    </b:Author>
    <b:RefOrder>27</b:RefOrder>
  </b:Source>
  <b:Source>
    <b:Tag>Mil15</b:Tag>
    <b:SourceType>InternetSite</b:SourceType>
    <b:Guid>{167DF56C-0C18-1E4A-B138-57B21E803913}</b:Guid>
    <b:Title>The importance of building resilience</b:Title>
    <b:URL>https://www.counselling-directory.org.uk/memberarticles/the-importance-of-building-resilience</b:URL>
    <b:Year>2015</b:Year>
    <b:YearAccessed>2021</b:YearAccessed>
    <b:MonthAccessed>October</b:MonthAccessed>
    <b:DayAccessed>27</b:DayAccessed>
    <b:Author>
      <b:Author>
        <b:NameList>
          <b:Person>
            <b:Last>Miles</b:Last>
            <b:First>Joshua</b:First>
          </b:Person>
        </b:NameList>
      </b:Author>
    </b:Author>
    <b:RefOrder>28</b:RefOrder>
  </b:Source>
  <b:Source>
    <b:Tag>Que20</b:Tag>
    <b:SourceType>InternetSite</b:SourceType>
    <b:Guid>{B9B1D0B9-6D9F-444A-85C8-1173F31742C4}</b:Guid>
    <b:Title>Burnout and Stress Measurement in Police Officers: Literature Review and a Study With the Operational Police Stress Questionnaire</b:Title>
    <b:URL>https://www.frontiersin.org/articles/10.3389/fpsyg.2020.00587/full</b:URL>
    <b:Year>2020</b:Year>
    <b:YearAccessed>2021</b:YearAccessed>
    <b:MonthAccessed>October</b:MonthAccessed>
    <b:DayAccessed>26</b:DayAccessed>
    <b:Author>
      <b:Author>
        <b:NameList>
          <b:Person>
            <b:Last>Queirós</b:Last>
            <b:First>Cristina</b:First>
          </b:Person>
          <b:Person>
            <b:Last>Passos</b:Last>
            <b:First>Fernando</b:First>
          </b:Person>
          <b:Person>
            <b:Last>Bártolo</b:Last>
            <b:First>Ana</b:First>
          </b:Person>
          <b:Person>
            <b:Last>Marques</b:Last>
            <b:First>António</b:First>
          </b:Person>
          <b:Person>
            <b:Last>Fernandes da Silva</b:Last>
            <b:First>Carlos</b:First>
          </b:Person>
          <b:Person>
            <b:Last>Pereira</b:Last>
            <b:First>Anabela</b:First>
          </b:Person>
        </b:NameList>
      </b:Author>
    </b:Author>
    <b:RefOrder>29</b:RefOrder>
  </b:Source>
  <b:Source>
    <b:Tag>Gha21</b:Tag>
    <b:SourceType>InternetSite</b:SourceType>
    <b:Guid>{7D77D6CA-4863-AE4D-B690-F7511AC95E6D}</b:Guid>
    <b:Title>Social Ecology of Police Resilience</b:Title>
    <b:URL>https://oxford.universitypressscholarship.com/view/10.1093/oso/9780190095888.001.0001/oso-9780190095888-chapter-11</b:URL>
    <b:Year>2021</b:Year>
    <b:YearAccessed>2021</b:YearAccessed>
    <b:MonthAccessed>October</b:MonthAccessed>
    <b:DayAccessed>26</b:DayAccessed>
    <b:Author>
      <b:Author>
        <b:NameList>
          <b:Person>
            <b:Last>Ghazinour</b:Last>
            <b:First>Mehdi</b:First>
          </b:Person>
          <b:Person>
            <b:Last>Rostami</b:Last>
            <b:First>Arian</b:First>
          </b:Person>
        </b:NameList>
      </b:Author>
    </b:Author>
    <b:RefOrder>30</b:RefOrder>
  </b:Source>
  <b:Source>
    <b:Tag>Sou21</b:Tag>
    <b:SourceType>InternetSite</b:SourceType>
    <b:Guid>{C21B3E28-25F1-4547-831F-E1A6F87B4621}</b:Guid>
    <b:Author>
      <b:Author>
        <b:Corporate>South Wales Police</b:Corporate>
      </b:Author>
    </b:Author>
    <b:Title>What is domestic abuse?</b:Title>
    <b:URL>https://www.south-wales.police.uk/advice/advice-and-information/daa/domestic-abuse/what-is-domestic-abuse/</b:URL>
    <b:Year>2021</b:Year>
    <b:YearAccessed>2021</b:YearAccessed>
    <b:MonthAccessed>October </b:MonthAccessed>
    <b:DayAccessed>26</b:DayAccessed>
    <b:RefOrder>31</b:RefOrder>
  </b:Source>
  <b:Source>
    <b:Tag>Cro21</b:Tag>
    <b:SourceType>InternetSite</b:SourceType>
    <b:Guid>{E481B508-C88B-1F4C-A1F3-DB179C644016}</b:Guid>
    <b:Author>
      <b:Author>
        <b:Corporate>Crown Prosecution Service</b:Corporate>
      </b:Author>
    </b:Author>
    <b:Title>Domestic abuse</b:Title>
    <b:URL>https://www.cps.gov.uk/crime-info/domestic-abuse</b:URL>
    <b:Year>2017</b:Year>
    <b:YearAccessed>2021</b:YearAccessed>
    <b:MonthAccessed>October</b:MonthAccessed>
    <b:DayAccessed>25</b:DayAccessed>
    <b:RefOrder>32</b:RefOrder>
  </b:Source>
  <b:Source>
    <b:Tag>Col21</b:Tag>
    <b:SourceType>InternetSite</b:SourceType>
    <b:Guid>{D6BD787C-6A44-8244-8C98-67CD1D5E24D8}</b:Guid>
    <b:Author>
      <b:Author>
        <b:Corporate>College of Policing </b:Corporate>
      </b:Author>
    </b:Author>
    <b:Title>Code of Ethics</b:Title>
    <b:URL>https://www.college.police.uk/ethics/code-of-ethics</b:URL>
    <b:Year>2021</b:Year>
    <b:YearAccessed>2021</b:YearAccessed>
    <b:MonthAccessed>November</b:MonthAccessed>
    <b:DayAccessed>27</b:DayAccessed>
    <b:RefOrder>33</b:RefOrder>
  </b:Source>
</b:Sources>
</file>

<file path=customXml/itemProps1.xml><?xml version="1.0" encoding="utf-8"?>
<ds:datastoreItem xmlns:ds="http://schemas.openxmlformats.org/officeDocument/2006/customXml" ds:itemID="{7B4F3DD4-2E12-4CAE-9753-8BDE3F4175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5659B3-0B47-48CF-B435-3C816AC65E5F}">
  <ds:schemaRefs>
    <ds:schemaRef ds:uri="http://schemas.microsoft.com/sharepoint/v3/contenttype/forms"/>
  </ds:schemaRefs>
</ds:datastoreItem>
</file>

<file path=customXml/itemProps3.xml><?xml version="1.0" encoding="utf-8"?>
<ds:datastoreItem xmlns:ds="http://schemas.openxmlformats.org/officeDocument/2006/customXml" ds:itemID="{94D11ABF-14B5-4E66-8FC8-76A774D70988}">
  <ds:schemaRefs>
    <ds:schemaRef ds:uri="http://schemas.microsoft.com/office/2006/metadata/properties"/>
    <ds:schemaRef ds:uri="http://schemas.microsoft.com/office/infopath/2007/PartnerControls"/>
    <ds:schemaRef ds:uri="1ecf5648-3750-43f5-867d-bfaa16e6e17e"/>
  </ds:schemaRefs>
</ds:datastoreItem>
</file>

<file path=customXml/itemProps4.xml><?xml version="1.0" encoding="utf-8"?>
<ds:datastoreItem xmlns:ds="http://schemas.openxmlformats.org/officeDocument/2006/customXml" ds:itemID="{55869E29-E7CF-084F-B345-BFB02EF5735E}">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Normal.dotm</Template>
  <TotalTime>4</TotalTime>
  <Pages>30</Pages>
  <Words>8431</Words>
  <Characters>48061</Characters>
  <Application>Microsoft Office Word</Application>
  <DocSecurity>0</DocSecurity>
  <Lines>400</Lines>
  <Paragraphs>112</Paragraphs>
  <ScaleCrop>false</ScaleCrop>
  <HeadingPairs>
    <vt:vector size="2" baseType="variant">
      <vt:variant>
        <vt:lpstr>Title</vt:lpstr>
      </vt:variant>
      <vt:variant>
        <vt:i4>1</vt:i4>
      </vt:variant>
    </vt:vector>
  </HeadingPairs>
  <TitlesOfParts>
    <vt:vector size="1" baseType="lpstr">
      <vt:lpstr>NORTH AND WEST WALES PQ1 PROGRAMME</vt:lpstr>
    </vt:vector>
  </TitlesOfParts>
  <Company>Powys County Council</Company>
  <LinksUpToDate>false</LinksUpToDate>
  <CharactersWithSpaces>56380</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NORTH AND WEST WALES PQ1 PROGRAMME</dc:title>
  <dc:subject/>
  <dc:creator>GC</dc:creator>
  <cp:keywords/>
  <cp:lastModifiedBy>BOWEN R. (990551)</cp:lastModifiedBy>
  <cp:revision>5</cp:revision>
  <cp:lastPrinted>2014-08-26T08:55:00Z</cp:lastPrinted>
  <dcterms:created xsi:type="dcterms:W3CDTF">2021-11-27T11:39:00Z</dcterms:created>
  <dcterms:modified xsi:type="dcterms:W3CDTF">2021-11-27T11:42:00Z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y fmtid="{D5CDD505-2E9C-101B-9397-08002B2CF9AE}" pid="3" name="TitusGUID">
    <vt:lpwstr>e2b75bf7-c87d-470d-94dd-437075a062f7</vt:lpwstr>
  </property>
  <property fmtid="{D5CDD505-2E9C-101B-9397-08002B2CF9AE}" pid="4" name="Classification">
    <vt:lpwstr>OFFICIAL</vt:lpwstr>
  </property>
  <property fmtid="{D5CDD505-2E9C-101B-9397-08002B2CF9AE}" pid="5" name="Visibility">
    <vt:lpwstr>NOT VISIBLE</vt:lpwstr>
  </property>
</Properties>
</file>