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6" d="100"/>
          <a:sy n="56" d="100"/>
        </p:scale>
        <p:origin x="107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DA3253C-0256-411A-8E87-BBA38200E7FF}" type="datetimeFigureOut">
              <a:rPr lang="en-GB" smtClean="0"/>
              <a:t>12/07/2016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4150281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DA3253C-0256-411A-8E87-BBA38200E7FF}" type="datetimeFigureOut">
              <a:rPr lang="en-GB" smtClean="0"/>
              <a:t>12/07/2016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4126337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A3253C-0256-411A-8E87-BBA38200E7FF}" type="datetimeFigureOut">
              <a:rPr lang="en-GB" smtClean="0"/>
              <a:t>12/07/2016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970033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DA3253C-0256-411A-8E87-BBA38200E7FF}" type="datetimeFigureOut">
              <a:rPr lang="en-GB" smtClean="0"/>
              <a:t>12/07/2016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3730696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DA3253C-0256-411A-8E87-BBA38200E7FF}" type="datetimeFigureOut">
              <a:rPr lang="en-GB" smtClean="0"/>
              <a:t>12/07/2016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845890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DA3253C-0256-411A-8E87-BBA38200E7FF}" type="datetimeFigureOut">
              <a:rPr lang="en-GB" smtClean="0"/>
              <a:t>12/07/2016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1794129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A3253C-0256-411A-8E87-BBA38200E7FF}" type="datetimeFigureOut">
              <a:rPr lang="en-GB" smtClean="0"/>
              <a:t>12/07/2016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1771244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A3253C-0256-411A-8E87-BBA38200E7FF}" type="datetimeFigureOut">
              <a:rPr lang="en-GB" smtClean="0"/>
              <a:t>12/07/2016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1648265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A3253C-0256-411A-8E87-BBA38200E7FF}" type="datetimeFigureOut">
              <a:rPr lang="en-GB" smtClean="0"/>
              <a:t>12/07/2016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1289398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DA3253C-0256-411A-8E87-BBA38200E7FF}" type="datetimeFigureOut">
              <a:rPr lang="en-GB" smtClean="0"/>
              <a:t>12/07/2016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3135417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DA3253C-0256-411A-8E87-BBA38200E7FF}" type="datetimeFigureOut">
              <a:rPr lang="en-GB" smtClean="0"/>
              <a:t>12/07/2016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17506309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endParaRPr lang="en-US" altLang="zh-TW">
              <a:solidFill>
                <a:srgbClr val="DFDCB7"/>
              </a:solidFill>
            </a:endParaRPr>
          </a:p>
        </p:txBody>
      </p:sp>
      <p:sp>
        <p:nvSpPr>
          <p:cNvPr id="5" name="Footer Placeholder 4"/>
          <p:cNvSpPr>
            <a:spLocks noGrp="1"/>
          </p:cNvSpPr>
          <p:nvPr>
            <p:ph type="ftr" sz="quarter" idx="11"/>
          </p:nvPr>
        </p:nvSpPr>
        <p:spPr/>
        <p:txBody>
          <a:bodyPr/>
          <a:lstStyle/>
          <a:p>
            <a:endParaRPr lang="en-US" altLang="zh-TW">
              <a:solidFill>
                <a:srgbClr val="DFDCB7"/>
              </a:solidFill>
            </a:endParaRPr>
          </a:p>
        </p:txBody>
      </p:sp>
      <p:sp>
        <p:nvSpPr>
          <p:cNvPr id="6" name="Slide Number Placeholder 5"/>
          <p:cNvSpPr>
            <a:spLocks noGrp="1"/>
          </p:cNvSpPr>
          <p:nvPr>
            <p:ph type="sldNum" sz="quarter" idx="12"/>
          </p:nvPr>
        </p:nvSpPr>
        <p:spPr/>
        <p:txBody>
          <a:bodyPr/>
          <a:lstStyle/>
          <a:p>
            <a:fld id="{AB2F4454-781E-41D6-866F-E33F466E630C}" type="slidenum">
              <a:rPr lang="zh-TW" altLang="en-US" smtClean="0"/>
              <a:pPr/>
              <a:t>‹#›</a:t>
            </a:fld>
            <a:endParaRPr lang="en-US" altLang="zh-TW"/>
          </a:p>
        </p:txBody>
      </p:sp>
    </p:spTree>
    <p:extLst>
      <p:ext uri="{BB962C8B-B14F-4D97-AF65-F5344CB8AC3E}">
        <p14:creationId xmlns:p14="http://schemas.microsoft.com/office/powerpoint/2010/main" val="7001021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ltLang="zh-TW">
              <a:solidFill>
                <a:srgbClr val="DFDCB7"/>
              </a:solidFill>
            </a:endParaRPr>
          </a:p>
        </p:txBody>
      </p:sp>
      <p:sp>
        <p:nvSpPr>
          <p:cNvPr id="5" name="Footer Placeholder 4"/>
          <p:cNvSpPr>
            <a:spLocks noGrp="1"/>
          </p:cNvSpPr>
          <p:nvPr>
            <p:ph type="ftr" sz="quarter" idx="11"/>
          </p:nvPr>
        </p:nvSpPr>
        <p:spPr/>
        <p:txBody>
          <a:bodyPr/>
          <a:lstStyle/>
          <a:p>
            <a:endParaRPr lang="en-US" altLang="zh-TW">
              <a:solidFill>
                <a:srgbClr val="DFDCB7"/>
              </a:solidFill>
            </a:endParaRPr>
          </a:p>
        </p:txBody>
      </p:sp>
      <p:sp>
        <p:nvSpPr>
          <p:cNvPr id="6" name="Slide Number Placeholder 5"/>
          <p:cNvSpPr>
            <a:spLocks noGrp="1"/>
          </p:cNvSpPr>
          <p:nvPr>
            <p:ph type="sldNum" sz="quarter" idx="12"/>
          </p:nvPr>
        </p:nvSpPr>
        <p:spPr/>
        <p:txBody>
          <a:bodyPr/>
          <a:lstStyle/>
          <a:p>
            <a:fld id="{0E7AEC2D-7A8A-4B68-88D8-D1FB0699708C}" type="slidenum">
              <a:rPr lang="zh-TW" altLang="en-US" smtClean="0"/>
              <a:pPr/>
              <a:t>‹#›</a:t>
            </a:fld>
            <a:endParaRPr lang="en-US" altLang="zh-TW" sz="1400"/>
          </a:p>
        </p:txBody>
      </p:sp>
    </p:spTree>
    <p:extLst>
      <p:ext uri="{BB962C8B-B14F-4D97-AF65-F5344CB8AC3E}">
        <p14:creationId xmlns:p14="http://schemas.microsoft.com/office/powerpoint/2010/main" val="39528075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US" altLang="zh-TW">
              <a:solidFill>
                <a:srgbClr val="DFDCB7"/>
              </a:solidFill>
            </a:endParaRPr>
          </a:p>
        </p:txBody>
      </p:sp>
      <p:sp>
        <p:nvSpPr>
          <p:cNvPr id="5" name="Footer Placeholder 4"/>
          <p:cNvSpPr>
            <a:spLocks noGrp="1"/>
          </p:cNvSpPr>
          <p:nvPr>
            <p:ph type="ftr" sz="quarter" idx="11"/>
          </p:nvPr>
        </p:nvSpPr>
        <p:spPr/>
        <p:txBody>
          <a:bodyPr/>
          <a:lstStyle/>
          <a:p>
            <a:endParaRPr lang="en-US" altLang="zh-TW">
              <a:solidFill>
                <a:srgbClr val="DFDCB7"/>
              </a:solidFill>
            </a:endParaRPr>
          </a:p>
        </p:txBody>
      </p:sp>
      <p:sp>
        <p:nvSpPr>
          <p:cNvPr id="6" name="Slide Number Placeholder 5"/>
          <p:cNvSpPr>
            <a:spLocks noGrp="1"/>
          </p:cNvSpPr>
          <p:nvPr>
            <p:ph type="sldNum" sz="quarter" idx="12"/>
          </p:nvPr>
        </p:nvSpPr>
        <p:spPr/>
        <p:txBody>
          <a:bodyPr/>
          <a:lstStyle/>
          <a:p>
            <a:fld id="{D6B8F9F0-CD6C-4D45-8F81-0648323F4F60}" type="slidenum">
              <a:rPr lang="zh-TW" altLang="en-US" smtClean="0"/>
              <a:pPr/>
              <a:t>‹#›</a:t>
            </a:fld>
            <a:endParaRPr lang="en-US" altLang="zh-TW" sz="1400"/>
          </a:p>
        </p:txBody>
      </p:sp>
    </p:spTree>
    <p:extLst>
      <p:ext uri="{BB962C8B-B14F-4D97-AF65-F5344CB8AC3E}">
        <p14:creationId xmlns:p14="http://schemas.microsoft.com/office/powerpoint/2010/main" val="11266606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ltLang="zh-TW">
              <a:solidFill>
                <a:srgbClr val="DFDCB7"/>
              </a:solidFill>
            </a:endParaRPr>
          </a:p>
        </p:txBody>
      </p:sp>
      <p:sp>
        <p:nvSpPr>
          <p:cNvPr id="6" name="Footer Placeholder 5"/>
          <p:cNvSpPr>
            <a:spLocks noGrp="1"/>
          </p:cNvSpPr>
          <p:nvPr>
            <p:ph type="ftr" sz="quarter" idx="11"/>
          </p:nvPr>
        </p:nvSpPr>
        <p:spPr/>
        <p:txBody>
          <a:bodyPr/>
          <a:lstStyle/>
          <a:p>
            <a:endParaRPr lang="en-US" altLang="zh-TW">
              <a:solidFill>
                <a:srgbClr val="DFDCB7"/>
              </a:solidFill>
            </a:endParaRPr>
          </a:p>
        </p:txBody>
      </p:sp>
      <p:sp>
        <p:nvSpPr>
          <p:cNvPr id="7" name="Slide Number Placeholder 6"/>
          <p:cNvSpPr>
            <a:spLocks noGrp="1"/>
          </p:cNvSpPr>
          <p:nvPr>
            <p:ph type="sldNum" sz="quarter" idx="12"/>
          </p:nvPr>
        </p:nvSpPr>
        <p:spPr/>
        <p:txBody>
          <a:bodyPr/>
          <a:lstStyle/>
          <a:p>
            <a:fld id="{29A79E03-8484-4BD0-941B-F4C4E4D689EC}" type="slidenum">
              <a:rPr lang="zh-TW" altLang="en-US" smtClean="0"/>
              <a:pPr/>
              <a:t>‹#›</a:t>
            </a:fld>
            <a:endParaRPr lang="en-US" altLang="zh-TW" sz="1400"/>
          </a:p>
        </p:txBody>
      </p:sp>
    </p:spTree>
    <p:extLst>
      <p:ext uri="{BB962C8B-B14F-4D97-AF65-F5344CB8AC3E}">
        <p14:creationId xmlns:p14="http://schemas.microsoft.com/office/powerpoint/2010/main" val="29312900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endParaRPr lang="en-US" altLang="zh-TW">
              <a:solidFill>
                <a:srgbClr val="DFDCB7"/>
              </a:solidFill>
            </a:endParaRPr>
          </a:p>
        </p:txBody>
      </p:sp>
      <p:sp>
        <p:nvSpPr>
          <p:cNvPr id="8" name="Footer Placeholder 7"/>
          <p:cNvSpPr>
            <a:spLocks noGrp="1"/>
          </p:cNvSpPr>
          <p:nvPr>
            <p:ph type="ftr" sz="quarter" idx="11"/>
          </p:nvPr>
        </p:nvSpPr>
        <p:spPr/>
        <p:txBody>
          <a:bodyPr/>
          <a:lstStyle/>
          <a:p>
            <a:endParaRPr lang="en-US" altLang="zh-TW">
              <a:solidFill>
                <a:srgbClr val="DFDCB7"/>
              </a:solidFill>
            </a:endParaRPr>
          </a:p>
        </p:txBody>
      </p:sp>
      <p:sp>
        <p:nvSpPr>
          <p:cNvPr id="9" name="Slide Number Placeholder 8"/>
          <p:cNvSpPr>
            <a:spLocks noGrp="1"/>
          </p:cNvSpPr>
          <p:nvPr>
            <p:ph type="sldNum" sz="quarter" idx="12"/>
          </p:nvPr>
        </p:nvSpPr>
        <p:spPr/>
        <p:txBody>
          <a:bodyPr/>
          <a:lstStyle/>
          <a:p>
            <a:fld id="{7CAAE979-B907-4E32-A108-023401919B0D}" type="slidenum">
              <a:rPr lang="zh-TW" altLang="en-US" smtClean="0"/>
              <a:pPr/>
              <a:t>‹#›</a:t>
            </a:fld>
            <a:endParaRPr lang="en-US" altLang="zh-TW" sz="1400"/>
          </a:p>
        </p:txBody>
      </p:sp>
    </p:spTree>
    <p:extLst>
      <p:ext uri="{BB962C8B-B14F-4D97-AF65-F5344CB8AC3E}">
        <p14:creationId xmlns:p14="http://schemas.microsoft.com/office/powerpoint/2010/main" val="35212406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endParaRPr lang="en-US" altLang="zh-TW">
              <a:solidFill>
                <a:srgbClr val="DFDCB7"/>
              </a:solidFill>
            </a:endParaRPr>
          </a:p>
        </p:txBody>
      </p:sp>
      <p:sp>
        <p:nvSpPr>
          <p:cNvPr id="4" name="Footer Placeholder 3"/>
          <p:cNvSpPr>
            <a:spLocks noGrp="1"/>
          </p:cNvSpPr>
          <p:nvPr>
            <p:ph type="ftr" sz="quarter" idx="11"/>
          </p:nvPr>
        </p:nvSpPr>
        <p:spPr/>
        <p:txBody>
          <a:bodyPr/>
          <a:lstStyle/>
          <a:p>
            <a:endParaRPr lang="en-US" altLang="zh-TW">
              <a:solidFill>
                <a:srgbClr val="DFDCB7"/>
              </a:solidFill>
            </a:endParaRPr>
          </a:p>
        </p:txBody>
      </p:sp>
      <p:sp>
        <p:nvSpPr>
          <p:cNvPr id="5" name="Slide Number Placeholder 4"/>
          <p:cNvSpPr>
            <a:spLocks noGrp="1"/>
          </p:cNvSpPr>
          <p:nvPr>
            <p:ph type="sldNum" sz="quarter" idx="12"/>
          </p:nvPr>
        </p:nvSpPr>
        <p:spPr/>
        <p:txBody>
          <a:bodyPr/>
          <a:lstStyle/>
          <a:p>
            <a:fld id="{E785E453-E7F9-4FB9-93D3-27AE8AEF2252}" type="slidenum">
              <a:rPr lang="zh-TW" altLang="en-US" smtClean="0"/>
              <a:pPr/>
              <a:t>‹#›</a:t>
            </a:fld>
            <a:endParaRPr lang="en-US" altLang="zh-TW" sz="1400"/>
          </a:p>
        </p:txBody>
      </p:sp>
    </p:spTree>
    <p:extLst>
      <p:ext uri="{BB962C8B-B14F-4D97-AF65-F5344CB8AC3E}">
        <p14:creationId xmlns:p14="http://schemas.microsoft.com/office/powerpoint/2010/main" val="5929855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zh-TW">
              <a:solidFill>
                <a:srgbClr val="DFDCB7"/>
              </a:solidFill>
            </a:endParaRPr>
          </a:p>
        </p:txBody>
      </p:sp>
      <p:sp>
        <p:nvSpPr>
          <p:cNvPr id="3" name="Footer Placeholder 2"/>
          <p:cNvSpPr>
            <a:spLocks noGrp="1"/>
          </p:cNvSpPr>
          <p:nvPr>
            <p:ph type="ftr" sz="quarter" idx="11"/>
          </p:nvPr>
        </p:nvSpPr>
        <p:spPr/>
        <p:txBody>
          <a:bodyPr/>
          <a:lstStyle/>
          <a:p>
            <a:endParaRPr lang="en-US" altLang="zh-TW">
              <a:solidFill>
                <a:srgbClr val="DFDCB7"/>
              </a:solidFill>
            </a:endParaRPr>
          </a:p>
        </p:txBody>
      </p:sp>
      <p:sp>
        <p:nvSpPr>
          <p:cNvPr id="4" name="Slide Number Placeholder 3"/>
          <p:cNvSpPr>
            <a:spLocks noGrp="1"/>
          </p:cNvSpPr>
          <p:nvPr>
            <p:ph type="sldNum" sz="quarter" idx="12"/>
          </p:nvPr>
        </p:nvSpPr>
        <p:spPr/>
        <p:txBody>
          <a:bodyPr/>
          <a:lstStyle/>
          <a:p>
            <a:fld id="{47653DFD-6C96-477F-ABC5-CB73DA35A83B}" type="slidenum">
              <a:rPr lang="zh-TW" altLang="en-US" smtClean="0"/>
              <a:pPr/>
              <a:t>‹#›</a:t>
            </a:fld>
            <a:endParaRPr lang="en-US" altLang="zh-TW" sz="1400"/>
          </a:p>
        </p:txBody>
      </p:sp>
    </p:spTree>
    <p:extLst>
      <p:ext uri="{BB962C8B-B14F-4D97-AF65-F5344CB8AC3E}">
        <p14:creationId xmlns:p14="http://schemas.microsoft.com/office/powerpoint/2010/main" val="33934266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ltLang="zh-TW">
              <a:solidFill>
                <a:srgbClr val="DFDCB7"/>
              </a:solidFill>
            </a:endParaRPr>
          </a:p>
        </p:txBody>
      </p:sp>
      <p:sp>
        <p:nvSpPr>
          <p:cNvPr id="6" name="Footer Placeholder 5"/>
          <p:cNvSpPr>
            <a:spLocks noGrp="1"/>
          </p:cNvSpPr>
          <p:nvPr>
            <p:ph type="ftr" sz="quarter" idx="11"/>
          </p:nvPr>
        </p:nvSpPr>
        <p:spPr/>
        <p:txBody>
          <a:bodyPr/>
          <a:lstStyle/>
          <a:p>
            <a:endParaRPr lang="en-US" altLang="zh-TW">
              <a:solidFill>
                <a:srgbClr val="DFDCB7"/>
              </a:solidFill>
            </a:endParaRPr>
          </a:p>
        </p:txBody>
      </p:sp>
      <p:sp>
        <p:nvSpPr>
          <p:cNvPr id="7" name="Slide Number Placeholder 6"/>
          <p:cNvSpPr>
            <a:spLocks noGrp="1"/>
          </p:cNvSpPr>
          <p:nvPr>
            <p:ph type="sldNum" sz="quarter" idx="12"/>
          </p:nvPr>
        </p:nvSpPr>
        <p:spPr/>
        <p:txBody>
          <a:bodyPr/>
          <a:lstStyle/>
          <a:p>
            <a:fld id="{2BDED35B-2DB2-4AA2-B85E-E9050721BD58}" type="slidenum">
              <a:rPr lang="zh-TW" altLang="en-US" smtClean="0"/>
              <a:pPr/>
              <a:t>‹#›</a:t>
            </a:fld>
            <a:endParaRPr lang="en-US" altLang="zh-TW" sz="1400"/>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5071914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endParaRPr lang="en-US" altLang="zh-TW">
              <a:solidFill>
                <a:srgbClr val="DFDCB7"/>
              </a:solidFill>
            </a:endParaRPr>
          </a:p>
        </p:txBody>
      </p:sp>
      <p:sp>
        <p:nvSpPr>
          <p:cNvPr id="9" name="Slide Number Placeholder 8"/>
          <p:cNvSpPr>
            <a:spLocks noGrp="1"/>
          </p:cNvSpPr>
          <p:nvPr>
            <p:ph type="sldNum" sz="quarter" idx="11"/>
          </p:nvPr>
        </p:nvSpPr>
        <p:spPr/>
        <p:txBody>
          <a:bodyPr/>
          <a:lstStyle/>
          <a:p>
            <a:fld id="{9AA3653B-951C-409A-83A9-E52D687F7898}" type="slidenum">
              <a:rPr lang="zh-TW" altLang="en-US" smtClean="0"/>
              <a:pPr/>
              <a:t>‹#›</a:t>
            </a:fld>
            <a:endParaRPr lang="en-US" altLang="zh-TW" sz="1400"/>
          </a:p>
        </p:txBody>
      </p:sp>
      <p:sp>
        <p:nvSpPr>
          <p:cNvPr id="10" name="Footer Placeholder 9"/>
          <p:cNvSpPr>
            <a:spLocks noGrp="1"/>
          </p:cNvSpPr>
          <p:nvPr>
            <p:ph type="ftr" sz="quarter" idx="12"/>
          </p:nvPr>
        </p:nvSpPr>
        <p:spPr/>
        <p:txBody>
          <a:bodyPr/>
          <a:lstStyle/>
          <a:p>
            <a:endParaRPr lang="en-US" altLang="zh-TW">
              <a:solidFill>
                <a:srgbClr val="DFDCB7"/>
              </a:solidFill>
            </a:endParaRPr>
          </a:p>
        </p:txBody>
      </p:sp>
    </p:spTree>
    <p:extLst>
      <p:ext uri="{BB962C8B-B14F-4D97-AF65-F5344CB8AC3E}">
        <p14:creationId xmlns:p14="http://schemas.microsoft.com/office/powerpoint/2010/main" val="9163801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ltLang="zh-TW">
              <a:solidFill>
                <a:srgbClr val="DFDCB7"/>
              </a:solidFill>
            </a:endParaRPr>
          </a:p>
        </p:txBody>
      </p:sp>
      <p:sp>
        <p:nvSpPr>
          <p:cNvPr id="5" name="Footer Placeholder 4"/>
          <p:cNvSpPr>
            <a:spLocks noGrp="1"/>
          </p:cNvSpPr>
          <p:nvPr>
            <p:ph type="ftr" sz="quarter" idx="11"/>
          </p:nvPr>
        </p:nvSpPr>
        <p:spPr/>
        <p:txBody>
          <a:bodyPr/>
          <a:lstStyle/>
          <a:p>
            <a:endParaRPr lang="en-US" altLang="zh-TW">
              <a:solidFill>
                <a:srgbClr val="DFDCB7"/>
              </a:solidFill>
            </a:endParaRPr>
          </a:p>
        </p:txBody>
      </p:sp>
      <p:sp>
        <p:nvSpPr>
          <p:cNvPr id="6" name="Slide Number Placeholder 5"/>
          <p:cNvSpPr>
            <a:spLocks noGrp="1"/>
          </p:cNvSpPr>
          <p:nvPr>
            <p:ph type="sldNum" sz="quarter" idx="12"/>
          </p:nvPr>
        </p:nvSpPr>
        <p:spPr/>
        <p:txBody>
          <a:bodyPr/>
          <a:lstStyle/>
          <a:p>
            <a:fld id="{77EA75FD-DF2F-400D-9E1D-A06306739F72}" type="slidenum">
              <a:rPr lang="zh-TW" altLang="en-US" smtClean="0"/>
              <a:pPr/>
              <a:t>‹#›</a:t>
            </a:fld>
            <a:endParaRPr lang="en-US" altLang="zh-TW" sz="1400"/>
          </a:p>
        </p:txBody>
      </p:sp>
    </p:spTree>
    <p:extLst>
      <p:ext uri="{BB962C8B-B14F-4D97-AF65-F5344CB8AC3E}">
        <p14:creationId xmlns:p14="http://schemas.microsoft.com/office/powerpoint/2010/main" val="34723479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ltLang="zh-TW">
              <a:solidFill>
                <a:srgbClr val="DFDCB7"/>
              </a:solidFill>
            </a:endParaRPr>
          </a:p>
        </p:txBody>
      </p:sp>
      <p:sp>
        <p:nvSpPr>
          <p:cNvPr id="5" name="Footer Placeholder 4"/>
          <p:cNvSpPr>
            <a:spLocks noGrp="1"/>
          </p:cNvSpPr>
          <p:nvPr>
            <p:ph type="ftr" sz="quarter" idx="11"/>
          </p:nvPr>
        </p:nvSpPr>
        <p:spPr/>
        <p:txBody>
          <a:bodyPr/>
          <a:lstStyle/>
          <a:p>
            <a:endParaRPr lang="en-US" altLang="zh-TW">
              <a:solidFill>
                <a:srgbClr val="DFDCB7"/>
              </a:solidFill>
            </a:endParaRPr>
          </a:p>
        </p:txBody>
      </p:sp>
      <p:sp>
        <p:nvSpPr>
          <p:cNvPr id="6" name="Slide Number Placeholder 5"/>
          <p:cNvSpPr>
            <a:spLocks noGrp="1"/>
          </p:cNvSpPr>
          <p:nvPr>
            <p:ph type="sldNum" sz="quarter" idx="12"/>
          </p:nvPr>
        </p:nvSpPr>
        <p:spPr/>
        <p:txBody>
          <a:bodyPr/>
          <a:lstStyle/>
          <a:p>
            <a:fld id="{36EAB3B9-6804-46F1-818B-BC2E2C945766}" type="slidenum">
              <a:rPr lang="zh-TW" altLang="en-US" smtClean="0"/>
              <a:pPr/>
              <a:t>‹#›</a:t>
            </a:fld>
            <a:endParaRPr lang="en-US" altLang="zh-TW" sz="1400"/>
          </a:p>
        </p:txBody>
      </p:sp>
    </p:spTree>
    <p:extLst>
      <p:ext uri="{BB962C8B-B14F-4D97-AF65-F5344CB8AC3E}">
        <p14:creationId xmlns:p14="http://schemas.microsoft.com/office/powerpoint/2010/main" val="2909908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A3253C-0256-411A-8E87-BBA38200E7FF}" type="datetimeFigureOut">
              <a:rPr lang="en-GB" smtClean="0"/>
              <a:t>12/07/2016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A3E0C8-B755-43A3-A9AA-17E1C39EE19E}" type="slidenum">
              <a:rPr lang="en-GB" smtClean="0"/>
              <a:t>‹#›</a:t>
            </a:fld>
            <a:endParaRPr lang="en-GB"/>
          </a:p>
        </p:txBody>
      </p:sp>
    </p:spTree>
    <p:extLst>
      <p:ext uri="{BB962C8B-B14F-4D97-AF65-F5344CB8AC3E}">
        <p14:creationId xmlns:p14="http://schemas.microsoft.com/office/powerpoint/2010/main" val="2857527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sz="2400" b="1">
              <a:solidFill>
                <a:srgbClr val="FFFFFF"/>
              </a:solidFill>
            </a:endParaRPr>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sz="2400" b="1">
              <a:solidFill>
                <a:srgbClr val="FFFFFF"/>
              </a:solidFill>
            </a:endParaRPr>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pPr fontAlgn="base">
              <a:spcBef>
                <a:spcPct val="0"/>
              </a:spcBef>
              <a:spcAft>
                <a:spcPct val="0"/>
              </a:spcAft>
            </a:pPr>
            <a:fld id="{4833CCA9-1032-443C-9408-CCE660D0541B}" type="slidenum">
              <a:rPr lang="zh-TW" altLang="en-US" b="1" smtClean="0">
                <a:latin typeface="Times New Roman" charset="0"/>
              </a:rPr>
              <a:pPr fontAlgn="base">
                <a:spcBef>
                  <a:spcPct val="0"/>
                </a:spcBef>
                <a:spcAft>
                  <a:spcPct val="0"/>
                </a:spcAft>
              </a:pPr>
              <a:t>‹#›</a:t>
            </a:fld>
            <a:endParaRPr lang="en-US" altLang="zh-TW" sz="1400" b="1">
              <a:latin typeface="Times New Roman" charset="0"/>
            </a:endParaRPr>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pPr fontAlgn="base">
              <a:spcBef>
                <a:spcPct val="0"/>
              </a:spcBef>
              <a:spcAft>
                <a:spcPct val="0"/>
              </a:spcAft>
            </a:pPr>
            <a:endParaRPr lang="en-US" altLang="zh-TW" b="1">
              <a:solidFill>
                <a:srgbClr val="DFDCB7"/>
              </a:solidFill>
              <a:latin typeface="Times New Roman" charset="0"/>
            </a:endParaRPr>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pPr fontAlgn="base">
              <a:spcBef>
                <a:spcPct val="0"/>
              </a:spcBef>
              <a:spcAft>
                <a:spcPct val="0"/>
              </a:spcAft>
            </a:pPr>
            <a:endParaRPr lang="en-US" altLang="zh-TW" b="1">
              <a:solidFill>
                <a:srgbClr val="DFDCB7"/>
              </a:solidFill>
              <a:latin typeface="Times New Roman" charset="0"/>
            </a:endParaRPr>
          </a:p>
        </p:txBody>
      </p:sp>
    </p:spTree>
    <p:extLst>
      <p:ext uri="{BB962C8B-B14F-4D97-AF65-F5344CB8AC3E}">
        <p14:creationId xmlns:p14="http://schemas.microsoft.com/office/powerpoint/2010/main" val="14749571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slide" Target="slide18.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slide" Target="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slide" Target="slide15.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78695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altLang="zh-TW">
                <a:ea typeface="新細明體" charset="-120"/>
              </a:rPr>
              <a:t>Absorption and marginal costing</a:t>
            </a:r>
          </a:p>
        </p:txBody>
      </p:sp>
      <p:sp>
        <p:nvSpPr>
          <p:cNvPr id="2051"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5C1DE26A-407F-4B1C-88D1-7E94DC79F78E}" type="slidenum">
              <a:rPr lang="zh-TW" altLang="en-US"/>
              <a:pPr/>
              <a:t>2</a:t>
            </a:fld>
            <a:endParaRPr lang="en-US" altLang="zh-TW"/>
          </a:p>
        </p:txBody>
      </p:sp>
    </p:spTree>
    <p:extLst>
      <p:ext uri="{BB962C8B-B14F-4D97-AF65-F5344CB8AC3E}">
        <p14:creationId xmlns:p14="http://schemas.microsoft.com/office/powerpoint/2010/main" val="1722873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zh-TW">
                <a:ea typeface="新細明體" charset="-120"/>
              </a:rPr>
              <a:t>Introduction</a:t>
            </a:r>
          </a:p>
        </p:txBody>
      </p:sp>
      <p:sp>
        <p:nvSpPr>
          <p:cNvPr id="5123" name="Rectangle 3"/>
          <p:cNvSpPr>
            <a:spLocks noGrp="1" noChangeArrowheads="1"/>
          </p:cNvSpPr>
          <p:nvPr>
            <p:ph idx="1"/>
          </p:nvPr>
        </p:nvSpPr>
        <p:spPr/>
        <p:txBody>
          <a:bodyPr/>
          <a:lstStyle/>
          <a:p>
            <a:r>
              <a:rPr lang="en-US" altLang="zh-TW">
                <a:ea typeface="新細明體" charset="-120"/>
              </a:rPr>
              <a:t>Before we allocate all manufacturing costs to products regardless of whether they are fixed or variable. This approach is known as </a:t>
            </a:r>
            <a:r>
              <a:rPr lang="en-US" altLang="zh-TW">
                <a:solidFill>
                  <a:srgbClr val="E72915"/>
                </a:solidFill>
                <a:ea typeface="新細明體" charset="-120"/>
              </a:rPr>
              <a:t>absorption costing/full costing</a:t>
            </a:r>
          </a:p>
          <a:p>
            <a:r>
              <a:rPr lang="en-US" altLang="zh-TW">
                <a:ea typeface="新細明體" charset="-120"/>
              </a:rPr>
              <a:t>However, only variable costs are relevant to decision-making. This is known as </a:t>
            </a:r>
            <a:r>
              <a:rPr lang="en-US" altLang="zh-TW">
                <a:solidFill>
                  <a:srgbClr val="E72915"/>
                </a:solidFill>
                <a:ea typeface="新細明體" charset="-120"/>
              </a:rPr>
              <a:t>marginal costing/variable costing</a:t>
            </a:r>
          </a:p>
        </p:txBody>
      </p:sp>
      <p:sp>
        <p:nvSpPr>
          <p:cNvPr id="6" name="Slide Number Placeholder 5"/>
          <p:cNvSpPr>
            <a:spLocks noGrp="1"/>
          </p:cNvSpPr>
          <p:nvPr>
            <p:ph type="sldNum" sz="quarter" idx="12"/>
          </p:nvPr>
        </p:nvSpPr>
        <p:spPr/>
        <p:txBody>
          <a:bodyPr/>
          <a:lstStyle/>
          <a:p>
            <a:fld id="{9C1BD6BB-34FF-405B-8670-24D8ADB71F53}" type="slidenum">
              <a:rPr lang="zh-TW" altLang="en-US"/>
              <a:pPr/>
              <a:t>3</a:t>
            </a:fld>
            <a:endParaRPr lang="en-US" altLang="zh-TW" sz="1400"/>
          </a:p>
        </p:txBody>
      </p:sp>
    </p:spTree>
    <p:extLst>
      <p:ext uri="{BB962C8B-B14F-4D97-AF65-F5344CB8AC3E}">
        <p14:creationId xmlns:p14="http://schemas.microsoft.com/office/powerpoint/2010/main" val="1581564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zh-TW">
                <a:ea typeface="新細明體" charset="-120"/>
              </a:rPr>
              <a:t>Definition </a:t>
            </a:r>
          </a:p>
        </p:txBody>
      </p:sp>
      <p:sp>
        <p:nvSpPr>
          <p:cNvPr id="6147" name="Rectangle 3"/>
          <p:cNvSpPr>
            <a:spLocks noGrp="1" noChangeArrowheads="1"/>
          </p:cNvSpPr>
          <p:nvPr>
            <p:ph idx="1"/>
          </p:nvPr>
        </p:nvSpPr>
        <p:spPr/>
        <p:txBody>
          <a:bodyPr/>
          <a:lstStyle/>
          <a:p>
            <a:r>
              <a:rPr lang="en-US" altLang="zh-TW">
                <a:ea typeface="新細明體" charset="-120"/>
              </a:rPr>
              <a:t>Absorption costing</a:t>
            </a:r>
          </a:p>
          <a:p>
            <a:r>
              <a:rPr lang="en-US" altLang="zh-TW">
                <a:ea typeface="新細明體" charset="-120"/>
              </a:rPr>
              <a:t>Marginal costing</a:t>
            </a:r>
          </a:p>
        </p:txBody>
      </p:sp>
      <p:sp>
        <p:nvSpPr>
          <p:cNvPr id="6" name="Slide Number Placeholder 5"/>
          <p:cNvSpPr>
            <a:spLocks noGrp="1"/>
          </p:cNvSpPr>
          <p:nvPr>
            <p:ph type="sldNum" sz="quarter" idx="12"/>
          </p:nvPr>
        </p:nvSpPr>
        <p:spPr/>
        <p:txBody>
          <a:bodyPr/>
          <a:lstStyle/>
          <a:p>
            <a:fld id="{7F30EB29-F645-49A5-AB97-60686D2E48CB}" type="slidenum">
              <a:rPr lang="zh-TW" altLang="en-US"/>
              <a:pPr/>
              <a:t>4</a:t>
            </a:fld>
            <a:endParaRPr lang="en-US" altLang="zh-TW" sz="1400"/>
          </a:p>
        </p:txBody>
      </p:sp>
    </p:spTree>
    <p:extLst>
      <p:ext uri="{BB962C8B-B14F-4D97-AF65-F5344CB8AC3E}">
        <p14:creationId xmlns:p14="http://schemas.microsoft.com/office/powerpoint/2010/main" val="3706851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zh-TW">
                <a:ea typeface="新細明體" charset="-120"/>
              </a:rPr>
              <a:t>Absorption costing</a:t>
            </a:r>
          </a:p>
        </p:txBody>
      </p:sp>
      <p:sp>
        <p:nvSpPr>
          <p:cNvPr id="7171" name="Rectangle 3"/>
          <p:cNvSpPr>
            <a:spLocks noGrp="1" noChangeArrowheads="1"/>
          </p:cNvSpPr>
          <p:nvPr>
            <p:ph idx="1"/>
          </p:nvPr>
        </p:nvSpPr>
        <p:spPr/>
        <p:txBody>
          <a:bodyPr/>
          <a:lstStyle/>
          <a:p>
            <a:r>
              <a:rPr lang="en-US" altLang="zh-TW">
                <a:ea typeface="新細明體" charset="-120"/>
              </a:rPr>
              <a:t>It is costing system which treats all manufacturing costs including </a:t>
            </a:r>
            <a:r>
              <a:rPr lang="en-US" altLang="zh-TW">
                <a:solidFill>
                  <a:srgbClr val="E72915"/>
                </a:solidFill>
                <a:ea typeface="新細明體" charset="-120"/>
              </a:rPr>
              <a:t>both the</a:t>
            </a:r>
            <a:r>
              <a:rPr lang="en-US" altLang="zh-TW">
                <a:ea typeface="新細明體" charset="-120"/>
              </a:rPr>
              <a:t> </a:t>
            </a:r>
            <a:r>
              <a:rPr lang="en-US" altLang="zh-TW">
                <a:solidFill>
                  <a:srgbClr val="E72915"/>
                </a:solidFill>
                <a:ea typeface="新細明體" charset="-120"/>
              </a:rPr>
              <a:t>fixed and variable costs</a:t>
            </a:r>
            <a:r>
              <a:rPr lang="en-US" altLang="zh-TW">
                <a:ea typeface="新細明體" charset="-120"/>
              </a:rPr>
              <a:t> as product costs</a:t>
            </a:r>
          </a:p>
        </p:txBody>
      </p:sp>
      <p:sp>
        <p:nvSpPr>
          <p:cNvPr id="6" name="Slide Number Placeholder 5"/>
          <p:cNvSpPr>
            <a:spLocks noGrp="1"/>
          </p:cNvSpPr>
          <p:nvPr>
            <p:ph type="sldNum" sz="quarter" idx="12"/>
          </p:nvPr>
        </p:nvSpPr>
        <p:spPr/>
        <p:txBody>
          <a:bodyPr/>
          <a:lstStyle/>
          <a:p>
            <a:fld id="{F2C1518C-6EE4-4182-A3A1-8069582A203D}" type="slidenum">
              <a:rPr lang="zh-TW" altLang="en-US"/>
              <a:pPr/>
              <a:t>5</a:t>
            </a:fld>
            <a:endParaRPr lang="en-US" altLang="zh-TW" sz="1400"/>
          </a:p>
        </p:txBody>
      </p:sp>
    </p:spTree>
    <p:extLst>
      <p:ext uri="{BB962C8B-B14F-4D97-AF65-F5344CB8AC3E}">
        <p14:creationId xmlns:p14="http://schemas.microsoft.com/office/powerpoint/2010/main" val="3920615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r>
              <a:rPr lang="en-US" altLang="zh-TW">
                <a:ea typeface="新細明體" charset="-120"/>
              </a:rPr>
              <a:t>Marginal costing</a:t>
            </a:r>
          </a:p>
        </p:txBody>
      </p:sp>
      <p:sp>
        <p:nvSpPr>
          <p:cNvPr id="1027" name="Rectangle 3"/>
          <p:cNvSpPr>
            <a:spLocks noGrp="1" noChangeArrowheads="1"/>
          </p:cNvSpPr>
          <p:nvPr>
            <p:ph idx="1"/>
          </p:nvPr>
        </p:nvSpPr>
        <p:spPr/>
        <p:txBody>
          <a:bodyPr/>
          <a:lstStyle/>
          <a:p>
            <a:r>
              <a:rPr lang="en-US" altLang="zh-TW">
                <a:ea typeface="新細明體" charset="-120"/>
              </a:rPr>
              <a:t>It is a costing system which treats </a:t>
            </a:r>
            <a:r>
              <a:rPr lang="en-US" altLang="zh-TW">
                <a:solidFill>
                  <a:srgbClr val="E72915"/>
                </a:solidFill>
                <a:ea typeface="新細明體" charset="-120"/>
              </a:rPr>
              <a:t>only the</a:t>
            </a:r>
            <a:r>
              <a:rPr lang="en-US" altLang="zh-TW">
                <a:ea typeface="新細明體" charset="-120"/>
              </a:rPr>
              <a:t> </a:t>
            </a:r>
            <a:r>
              <a:rPr lang="en-US" altLang="zh-TW">
                <a:solidFill>
                  <a:srgbClr val="E72915"/>
                </a:solidFill>
                <a:ea typeface="新細明體" charset="-120"/>
              </a:rPr>
              <a:t>variable manufacturing costs</a:t>
            </a:r>
            <a:r>
              <a:rPr lang="en-US" altLang="zh-TW">
                <a:ea typeface="新細明體" charset="-120"/>
              </a:rPr>
              <a:t> as product costs. The fixed manufacturing overheads are regarded as period cost</a:t>
            </a:r>
          </a:p>
        </p:txBody>
      </p:sp>
      <p:sp>
        <p:nvSpPr>
          <p:cNvPr id="6" name="Slide Number Placeholder 5"/>
          <p:cNvSpPr>
            <a:spLocks noGrp="1"/>
          </p:cNvSpPr>
          <p:nvPr>
            <p:ph type="sldNum" sz="quarter" idx="12"/>
          </p:nvPr>
        </p:nvSpPr>
        <p:spPr/>
        <p:txBody>
          <a:bodyPr/>
          <a:lstStyle/>
          <a:p>
            <a:fld id="{6FE4BD54-9B59-4DFC-9C48-CBED3B727E43}" type="slidenum">
              <a:rPr lang="zh-TW" altLang="en-US"/>
              <a:pPr/>
              <a:t>6</a:t>
            </a:fld>
            <a:endParaRPr lang="en-US" altLang="zh-TW" sz="1400"/>
          </a:p>
        </p:txBody>
      </p:sp>
    </p:spTree>
    <p:extLst>
      <p:ext uri="{BB962C8B-B14F-4D97-AF65-F5344CB8AC3E}">
        <p14:creationId xmlns:p14="http://schemas.microsoft.com/office/powerpoint/2010/main" val="2337374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Slide Number Placeholder 3"/>
          <p:cNvSpPr>
            <a:spLocks noGrp="1"/>
          </p:cNvSpPr>
          <p:nvPr>
            <p:ph type="sldNum" sz="quarter" idx="12"/>
          </p:nvPr>
        </p:nvSpPr>
        <p:spPr/>
        <p:txBody>
          <a:bodyPr/>
          <a:lstStyle/>
          <a:p>
            <a:fld id="{07FA1DB3-BAE4-44B6-B8D5-A6C658A8F375}" type="slidenum">
              <a:rPr lang="zh-TW" altLang="en-US"/>
              <a:pPr/>
              <a:t>7</a:t>
            </a:fld>
            <a:endParaRPr lang="en-US" altLang="zh-TW" sz="1400"/>
          </a:p>
        </p:txBody>
      </p:sp>
      <p:sp>
        <p:nvSpPr>
          <p:cNvPr id="12290" name="Text Box 2"/>
          <p:cNvSpPr txBox="1">
            <a:spLocks noChangeArrowheads="1"/>
          </p:cNvSpPr>
          <p:nvPr/>
        </p:nvSpPr>
        <p:spPr bwMode="auto">
          <a:xfrm>
            <a:off x="3886200" y="447675"/>
            <a:ext cx="7524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Cost</a:t>
            </a:r>
          </a:p>
        </p:txBody>
      </p:sp>
      <p:sp>
        <p:nvSpPr>
          <p:cNvPr id="12291" name="Text Box 3"/>
          <p:cNvSpPr txBox="1">
            <a:spLocks noChangeArrowheads="1"/>
          </p:cNvSpPr>
          <p:nvPr/>
        </p:nvSpPr>
        <p:spPr bwMode="auto">
          <a:xfrm>
            <a:off x="746125" y="803275"/>
            <a:ext cx="2570163"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Manufacturing cost</a:t>
            </a:r>
          </a:p>
        </p:txBody>
      </p:sp>
      <p:sp>
        <p:nvSpPr>
          <p:cNvPr id="12292" name="Text Box 4"/>
          <p:cNvSpPr txBox="1">
            <a:spLocks noChangeArrowheads="1"/>
          </p:cNvSpPr>
          <p:nvPr/>
        </p:nvSpPr>
        <p:spPr bwMode="auto">
          <a:xfrm>
            <a:off x="5165725" y="803275"/>
            <a:ext cx="3162300"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Non-manufacturing cost</a:t>
            </a:r>
          </a:p>
        </p:txBody>
      </p:sp>
      <p:sp>
        <p:nvSpPr>
          <p:cNvPr id="12293" name="Text Box 5"/>
          <p:cNvSpPr txBox="1">
            <a:spLocks noChangeArrowheads="1"/>
          </p:cNvSpPr>
          <p:nvPr/>
        </p:nvSpPr>
        <p:spPr bwMode="auto">
          <a:xfrm>
            <a:off x="149225" y="1606550"/>
            <a:ext cx="1343025"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Direct </a:t>
            </a:r>
          </a:p>
          <a:p>
            <a:pPr fontAlgn="base">
              <a:spcBef>
                <a:spcPct val="0"/>
              </a:spcBef>
              <a:spcAft>
                <a:spcPct val="0"/>
              </a:spcAft>
            </a:pPr>
            <a:r>
              <a:rPr lang="en-US" altLang="zh-TW" sz="2400">
                <a:solidFill>
                  <a:srgbClr val="2F2B20"/>
                </a:solidFill>
                <a:latin typeface="Times New Roman" charset="0"/>
              </a:rPr>
              <a:t>Materials</a:t>
            </a:r>
          </a:p>
        </p:txBody>
      </p:sp>
      <p:sp>
        <p:nvSpPr>
          <p:cNvPr id="12294" name="Text Box 6"/>
          <p:cNvSpPr txBox="1">
            <a:spLocks noChangeArrowheads="1"/>
          </p:cNvSpPr>
          <p:nvPr/>
        </p:nvSpPr>
        <p:spPr bwMode="auto">
          <a:xfrm>
            <a:off x="1736725" y="1606550"/>
            <a:ext cx="1073150"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Direct </a:t>
            </a:r>
          </a:p>
          <a:p>
            <a:pPr fontAlgn="base">
              <a:spcBef>
                <a:spcPct val="0"/>
              </a:spcBef>
              <a:spcAft>
                <a:spcPct val="0"/>
              </a:spcAft>
            </a:pPr>
            <a:r>
              <a:rPr lang="en-US" altLang="zh-TW" sz="2400">
                <a:solidFill>
                  <a:srgbClr val="2F2B20"/>
                </a:solidFill>
                <a:latin typeface="Times New Roman" charset="0"/>
              </a:rPr>
              <a:t>Labour</a:t>
            </a:r>
          </a:p>
        </p:txBody>
      </p:sp>
      <p:sp>
        <p:nvSpPr>
          <p:cNvPr id="12295" name="Text Box 7"/>
          <p:cNvSpPr txBox="1">
            <a:spLocks noChangeArrowheads="1"/>
          </p:cNvSpPr>
          <p:nvPr/>
        </p:nvSpPr>
        <p:spPr bwMode="auto">
          <a:xfrm>
            <a:off x="3108325" y="1743075"/>
            <a:ext cx="1497013"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3346F9"/>
                </a:solidFill>
                <a:latin typeface="Times New Roman" charset="0"/>
              </a:rPr>
              <a:t>Overheads</a:t>
            </a:r>
          </a:p>
        </p:txBody>
      </p:sp>
      <p:sp>
        <p:nvSpPr>
          <p:cNvPr id="12296" name="Text Box 8"/>
          <p:cNvSpPr txBox="1">
            <a:spLocks noChangeArrowheads="1"/>
          </p:cNvSpPr>
          <p:nvPr/>
        </p:nvSpPr>
        <p:spPr bwMode="auto">
          <a:xfrm>
            <a:off x="822325" y="2774950"/>
            <a:ext cx="20478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Finished goods</a:t>
            </a:r>
          </a:p>
        </p:txBody>
      </p:sp>
      <p:sp>
        <p:nvSpPr>
          <p:cNvPr id="12297" name="Text Box 9"/>
          <p:cNvSpPr txBox="1">
            <a:spLocks noChangeArrowheads="1"/>
          </p:cNvSpPr>
          <p:nvPr/>
        </p:nvSpPr>
        <p:spPr bwMode="auto">
          <a:xfrm>
            <a:off x="3352800" y="2809875"/>
            <a:ext cx="2471738"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Cost of goods sold</a:t>
            </a:r>
          </a:p>
        </p:txBody>
      </p:sp>
      <p:sp>
        <p:nvSpPr>
          <p:cNvPr id="12298" name="Text Box 10"/>
          <p:cNvSpPr txBox="1">
            <a:spLocks noChangeArrowheads="1"/>
          </p:cNvSpPr>
          <p:nvPr/>
        </p:nvSpPr>
        <p:spPr bwMode="auto">
          <a:xfrm>
            <a:off x="6156325" y="1936750"/>
            <a:ext cx="1555750"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Period cost</a:t>
            </a:r>
          </a:p>
        </p:txBody>
      </p:sp>
      <p:sp>
        <p:nvSpPr>
          <p:cNvPr id="12299" name="Text Box 11"/>
          <p:cNvSpPr txBox="1">
            <a:spLocks noChangeArrowheads="1"/>
          </p:cNvSpPr>
          <p:nvPr/>
        </p:nvSpPr>
        <p:spPr bwMode="auto">
          <a:xfrm>
            <a:off x="6019800" y="2774950"/>
            <a:ext cx="2976563"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Profit and loss account</a:t>
            </a:r>
          </a:p>
        </p:txBody>
      </p:sp>
      <p:sp>
        <p:nvSpPr>
          <p:cNvPr id="12300" name="Line 12"/>
          <p:cNvSpPr>
            <a:spLocks noChangeShapeType="1"/>
          </p:cNvSpPr>
          <p:nvPr/>
        </p:nvSpPr>
        <p:spPr bwMode="auto">
          <a:xfrm flipH="1">
            <a:off x="3276600" y="685800"/>
            <a:ext cx="609600" cy="762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1" name="Line 13"/>
          <p:cNvSpPr>
            <a:spLocks noChangeShapeType="1"/>
          </p:cNvSpPr>
          <p:nvPr/>
        </p:nvSpPr>
        <p:spPr bwMode="auto">
          <a:xfrm>
            <a:off x="4572000" y="685800"/>
            <a:ext cx="609600" cy="1524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2" name="Line 14"/>
          <p:cNvSpPr>
            <a:spLocks noChangeShapeType="1"/>
          </p:cNvSpPr>
          <p:nvPr/>
        </p:nvSpPr>
        <p:spPr bwMode="auto">
          <a:xfrm flipH="1">
            <a:off x="1143000" y="1295400"/>
            <a:ext cx="68580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3" name="Line 15"/>
          <p:cNvSpPr>
            <a:spLocks noChangeShapeType="1"/>
          </p:cNvSpPr>
          <p:nvPr/>
        </p:nvSpPr>
        <p:spPr bwMode="auto">
          <a:xfrm>
            <a:off x="2209800" y="1295400"/>
            <a:ext cx="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4" name="Line 16"/>
          <p:cNvSpPr>
            <a:spLocks noChangeShapeType="1"/>
          </p:cNvSpPr>
          <p:nvPr/>
        </p:nvSpPr>
        <p:spPr bwMode="auto">
          <a:xfrm>
            <a:off x="3048000" y="1295400"/>
            <a:ext cx="304800" cy="4572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5" name="Line 17"/>
          <p:cNvSpPr>
            <a:spLocks noChangeShapeType="1"/>
          </p:cNvSpPr>
          <p:nvPr/>
        </p:nvSpPr>
        <p:spPr bwMode="auto">
          <a:xfrm>
            <a:off x="990600" y="2438400"/>
            <a:ext cx="22860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6" name="Line 18"/>
          <p:cNvSpPr>
            <a:spLocks noChangeShapeType="1"/>
          </p:cNvSpPr>
          <p:nvPr/>
        </p:nvSpPr>
        <p:spPr bwMode="auto">
          <a:xfrm>
            <a:off x="2362200" y="2514600"/>
            <a:ext cx="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8" name="Line 20"/>
          <p:cNvSpPr>
            <a:spLocks noChangeShapeType="1"/>
          </p:cNvSpPr>
          <p:nvPr/>
        </p:nvSpPr>
        <p:spPr bwMode="auto">
          <a:xfrm flipH="1">
            <a:off x="2819400" y="2209800"/>
            <a:ext cx="533400" cy="533400"/>
          </a:xfrm>
          <a:prstGeom prst="line">
            <a:avLst/>
          </a:prstGeom>
          <a:noFill/>
          <a:ln w="9525">
            <a:solidFill>
              <a:srgbClr val="3346F9"/>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9" name="Line 21"/>
          <p:cNvSpPr>
            <a:spLocks noChangeShapeType="1"/>
          </p:cNvSpPr>
          <p:nvPr/>
        </p:nvSpPr>
        <p:spPr bwMode="auto">
          <a:xfrm>
            <a:off x="2895600" y="2971800"/>
            <a:ext cx="457200" cy="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10" name="Line 22"/>
          <p:cNvSpPr>
            <a:spLocks noChangeShapeType="1"/>
          </p:cNvSpPr>
          <p:nvPr/>
        </p:nvSpPr>
        <p:spPr bwMode="auto">
          <a:xfrm>
            <a:off x="5867400" y="3048000"/>
            <a:ext cx="152400" cy="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11" name="Line 23"/>
          <p:cNvSpPr>
            <a:spLocks noChangeShapeType="1"/>
          </p:cNvSpPr>
          <p:nvPr/>
        </p:nvSpPr>
        <p:spPr bwMode="auto">
          <a:xfrm>
            <a:off x="6858000" y="1295400"/>
            <a:ext cx="0" cy="6096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13" name="Line 25"/>
          <p:cNvSpPr>
            <a:spLocks noChangeShapeType="1"/>
          </p:cNvSpPr>
          <p:nvPr/>
        </p:nvSpPr>
        <p:spPr bwMode="auto">
          <a:xfrm>
            <a:off x="6858000" y="2438400"/>
            <a:ext cx="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14" name="Text Box 26"/>
          <p:cNvSpPr txBox="1">
            <a:spLocks noChangeArrowheads="1"/>
          </p:cNvSpPr>
          <p:nvPr/>
        </p:nvSpPr>
        <p:spPr bwMode="auto">
          <a:xfrm>
            <a:off x="312738" y="152400"/>
            <a:ext cx="27352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u="sng">
                <a:solidFill>
                  <a:srgbClr val="2F2B20"/>
                </a:solidFill>
                <a:latin typeface="Times New Roman" charset="0"/>
              </a:rPr>
              <a:t>Absorption Costing</a:t>
            </a:r>
          </a:p>
        </p:txBody>
      </p:sp>
      <p:sp>
        <p:nvSpPr>
          <p:cNvPr id="12315" name="Text Box 27"/>
          <p:cNvSpPr txBox="1">
            <a:spLocks noChangeArrowheads="1"/>
          </p:cNvSpPr>
          <p:nvPr/>
        </p:nvSpPr>
        <p:spPr bwMode="auto">
          <a:xfrm>
            <a:off x="3813175" y="3724275"/>
            <a:ext cx="7524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Cost</a:t>
            </a:r>
          </a:p>
        </p:txBody>
      </p:sp>
      <p:sp>
        <p:nvSpPr>
          <p:cNvPr id="12316" name="Text Box 28"/>
          <p:cNvSpPr txBox="1">
            <a:spLocks noChangeArrowheads="1"/>
          </p:cNvSpPr>
          <p:nvPr/>
        </p:nvSpPr>
        <p:spPr bwMode="auto">
          <a:xfrm>
            <a:off x="673100" y="4079875"/>
            <a:ext cx="2570163"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Manufacturing cost</a:t>
            </a:r>
          </a:p>
        </p:txBody>
      </p:sp>
      <p:sp>
        <p:nvSpPr>
          <p:cNvPr id="12317" name="Text Box 29"/>
          <p:cNvSpPr txBox="1">
            <a:spLocks noChangeArrowheads="1"/>
          </p:cNvSpPr>
          <p:nvPr/>
        </p:nvSpPr>
        <p:spPr bwMode="auto">
          <a:xfrm>
            <a:off x="5092700" y="4079875"/>
            <a:ext cx="3162300"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Non-manufacturing cost</a:t>
            </a:r>
          </a:p>
        </p:txBody>
      </p:sp>
      <p:sp>
        <p:nvSpPr>
          <p:cNvPr id="12318" name="Text Box 30"/>
          <p:cNvSpPr txBox="1">
            <a:spLocks noChangeArrowheads="1"/>
          </p:cNvSpPr>
          <p:nvPr/>
        </p:nvSpPr>
        <p:spPr bwMode="auto">
          <a:xfrm>
            <a:off x="76200" y="4883150"/>
            <a:ext cx="1343025"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Direct </a:t>
            </a:r>
          </a:p>
          <a:p>
            <a:pPr fontAlgn="base">
              <a:spcBef>
                <a:spcPct val="0"/>
              </a:spcBef>
              <a:spcAft>
                <a:spcPct val="0"/>
              </a:spcAft>
            </a:pPr>
            <a:r>
              <a:rPr lang="en-US" altLang="zh-TW" sz="2400">
                <a:solidFill>
                  <a:srgbClr val="2F2B20"/>
                </a:solidFill>
                <a:latin typeface="Times New Roman" charset="0"/>
              </a:rPr>
              <a:t>Materials</a:t>
            </a:r>
          </a:p>
        </p:txBody>
      </p:sp>
      <p:sp>
        <p:nvSpPr>
          <p:cNvPr id="12319" name="Text Box 31"/>
          <p:cNvSpPr txBox="1">
            <a:spLocks noChangeArrowheads="1"/>
          </p:cNvSpPr>
          <p:nvPr/>
        </p:nvSpPr>
        <p:spPr bwMode="auto">
          <a:xfrm>
            <a:off x="1663700" y="4883150"/>
            <a:ext cx="1073150"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Direct </a:t>
            </a:r>
          </a:p>
          <a:p>
            <a:pPr fontAlgn="base">
              <a:spcBef>
                <a:spcPct val="0"/>
              </a:spcBef>
              <a:spcAft>
                <a:spcPct val="0"/>
              </a:spcAft>
            </a:pPr>
            <a:r>
              <a:rPr lang="en-US" altLang="zh-TW" sz="2400">
                <a:solidFill>
                  <a:srgbClr val="2F2B20"/>
                </a:solidFill>
                <a:latin typeface="Times New Roman" charset="0"/>
              </a:rPr>
              <a:t>Labour</a:t>
            </a:r>
          </a:p>
        </p:txBody>
      </p:sp>
      <p:sp>
        <p:nvSpPr>
          <p:cNvPr id="12320" name="Text Box 32"/>
          <p:cNvSpPr txBox="1">
            <a:spLocks noChangeArrowheads="1"/>
          </p:cNvSpPr>
          <p:nvPr/>
        </p:nvSpPr>
        <p:spPr bwMode="auto">
          <a:xfrm>
            <a:off x="3035300" y="4876800"/>
            <a:ext cx="1497013"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3346F9"/>
                </a:solidFill>
                <a:latin typeface="Times New Roman" charset="0"/>
              </a:rPr>
              <a:t>Variable </a:t>
            </a:r>
          </a:p>
          <a:p>
            <a:pPr fontAlgn="base">
              <a:spcBef>
                <a:spcPct val="0"/>
              </a:spcBef>
              <a:spcAft>
                <a:spcPct val="0"/>
              </a:spcAft>
            </a:pPr>
            <a:r>
              <a:rPr lang="en-US" altLang="zh-TW" sz="2400">
                <a:solidFill>
                  <a:srgbClr val="3346F9"/>
                </a:solidFill>
                <a:latin typeface="Times New Roman" charset="0"/>
              </a:rPr>
              <a:t>Overheads</a:t>
            </a:r>
          </a:p>
        </p:txBody>
      </p:sp>
      <p:sp>
        <p:nvSpPr>
          <p:cNvPr id="12321" name="Text Box 33"/>
          <p:cNvSpPr txBox="1">
            <a:spLocks noChangeArrowheads="1"/>
          </p:cNvSpPr>
          <p:nvPr/>
        </p:nvSpPr>
        <p:spPr bwMode="auto">
          <a:xfrm>
            <a:off x="749300" y="6051550"/>
            <a:ext cx="20478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Finished goods</a:t>
            </a:r>
          </a:p>
        </p:txBody>
      </p:sp>
      <p:sp>
        <p:nvSpPr>
          <p:cNvPr id="12322" name="Text Box 34"/>
          <p:cNvSpPr txBox="1">
            <a:spLocks noChangeArrowheads="1"/>
          </p:cNvSpPr>
          <p:nvPr/>
        </p:nvSpPr>
        <p:spPr bwMode="auto">
          <a:xfrm>
            <a:off x="3279775" y="6086475"/>
            <a:ext cx="2471738"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Cost of goods sold</a:t>
            </a:r>
          </a:p>
        </p:txBody>
      </p:sp>
      <p:sp>
        <p:nvSpPr>
          <p:cNvPr id="12323" name="Text Box 35"/>
          <p:cNvSpPr txBox="1">
            <a:spLocks noChangeArrowheads="1"/>
          </p:cNvSpPr>
          <p:nvPr/>
        </p:nvSpPr>
        <p:spPr bwMode="auto">
          <a:xfrm>
            <a:off x="6292850" y="5213350"/>
            <a:ext cx="1555750"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Period cost</a:t>
            </a:r>
          </a:p>
        </p:txBody>
      </p:sp>
      <p:sp>
        <p:nvSpPr>
          <p:cNvPr id="12324" name="Text Box 36"/>
          <p:cNvSpPr txBox="1">
            <a:spLocks noChangeArrowheads="1"/>
          </p:cNvSpPr>
          <p:nvPr/>
        </p:nvSpPr>
        <p:spPr bwMode="auto">
          <a:xfrm>
            <a:off x="5946775" y="6051550"/>
            <a:ext cx="2976563"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Profit and loss account</a:t>
            </a:r>
          </a:p>
        </p:txBody>
      </p:sp>
      <p:sp>
        <p:nvSpPr>
          <p:cNvPr id="12325" name="Line 37"/>
          <p:cNvSpPr>
            <a:spLocks noChangeShapeType="1"/>
          </p:cNvSpPr>
          <p:nvPr/>
        </p:nvSpPr>
        <p:spPr bwMode="auto">
          <a:xfrm flipH="1">
            <a:off x="3203575" y="3962400"/>
            <a:ext cx="609600" cy="762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26" name="Line 38"/>
          <p:cNvSpPr>
            <a:spLocks noChangeShapeType="1"/>
          </p:cNvSpPr>
          <p:nvPr/>
        </p:nvSpPr>
        <p:spPr bwMode="auto">
          <a:xfrm>
            <a:off x="4498975" y="3962400"/>
            <a:ext cx="609600" cy="1524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27" name="Line 39"/>
          <p:cNvSpPr>
            <a:spLocks noChangeShapeType="1"/>
          </p:cNvSpPr>
          <p:nvPr/>
        </p:nvSpPr>
        <p:spPr bwMode="auto">
          <a:xfrm flipH="1">
            <a:off x="1069975" y="4572000"/>
            <a:ext cx="68580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28" name="Line 40"/>
          <p:cNvSpPr>
            <a:spLocks noChangeShapeType="1"/>
          </p:cNvSpPr>
          <p:nvPr/>
        </p:nvSpPr>
        <p:spPr bwMode="auto">
          <a:xfrm>
            <a:off x="2136775" y="4572000"/>
            <a:ext cx="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29" name="Line 41"/>
          <p:cNvSpPr>
            <a:spLocks noChangeShapeType="1"/>
          </p:cNvSpPr>
          <p:nvPr/>
        </p:nvSpPr>
        <p:spPr bwMode="auto">
          <a:xfrm>
            <a:off x="2974975" y="4572000"/>
            <a:ext cx="225425"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0" name="Line 42"/>
          <p:cNvSpPr>
            <a:spLocks noChangeShapeType="1"/>
          </p:cNvSpPr>
          <p:nvPr/>
        </p:nvSpPr>
        <p:spPr bwMode="auto">
          <a:xfrm>
            <a:off x="917575" y="5715000"/>
            <a:ext cx="22860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1" name="Line 43"/>
          <p:cNvSpPr>
            <a:spLocks noChangeShapeType="1"/>
          </p:cNvSpPr>
          <p:nvPr/>
        </p:nvSpPr>
        <p:spPr bwMode="auto">
          <a:xfrm>
            <a:off x="2289175" y="5791200"/>
            <a:ext cx="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2" name="Line 44"/>
          <p:cNvSpPr>
            <a:spLocks noChangeShapeType="1"/>
          </p:cNvSpPr>
          <p:nvPr/>
        </p:nvSpPr>
        <p:spPr bwMode="auto">
          <a:xfrm flipH="1">
            <a:off x="2746375" y="5715000"/>
            <a:ext cx="301625" cy="304800"/>
          </a:xfrm>
          <a:prstGeom prst="line">
            <a:avLst/>
          </a:prstGeom>
          <a:noFill/>
          <a:ln w="9525">
            <a:solidFill>
              <a:srgbClr val="3346F9"/>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3" name="Line 45"/>
          <p:cNvSpPr>
            <a:spLocks noChangeShapeType="1"/>
          </p:cNvSpPr>
          <p:nvPr/>
        </p:nvSpPr>
        <p:spPr bwMode="auto">
          <a:xfrm>
            <a:off x="2822575" y="6248400"/>
            <a:ext cx="457200" cy="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4" name="Line 46"/>
          <p:cNvSpPr>
            <a:spLocks noChangeShapeType="1"/>
          </p:cNvSpPr>
          <p:nvPr/>
        </p:nvSpPr>
        <p:spPr bwMode="auto">
          <a:xfrm>
            <a:off x="5794375" y="6324600"/>
            <a:ext cx="152400" cy="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5" name="Line 47"/>
          <p:cNvSpPr>
            <a:spLocks noChangeShapeType="1"/>
          </p:cNvSpPr>
          <p:nvPr/>
        </p:nvSpPr>
        <p:spPr bwMode="auto">
          <a:xfrm>
            <a:off x="6784975" y="4572000"/>
            <a:ext cx="0" cy="6096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6" name="Line 48"/>
          <p:cNvSpPr>
            <a:spLocks noChangeShapeType="1"/>
          </p:cNvSpPr>
          <p:nvPr/>
        </p:nvSpPr>
        <p:spPr bwMode="auto">
          <a:xfrm>
            <a:off x="6784975" y="5715000"/>
            <a:ext cx="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7" name="Text Box 49"/>
          <p:cNvSpPr txBox="1">
            <a:spLocks noChangeArrowheads="1"/>
          </p:cNvSpPr>
          <p:nvPr/>
        </p:nvSpPr>
        <p:spPr bwMode="auto">
          <a:xfrm>
            <a:off x="239713" y="3429000"/>
            <a:ext cx="24780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u="sng">
                <a:solidFill>
                  <a:srgbClr val="2F2B20"/>
                </a:solidFill>
                <a:latin typeface="Times New Roman" charset="0"/>
              </a:rPr>
              <a:t>Marginal Costing</a:t>
            </a:r>
          </a:p>
        </p:txBody>
      </p:sp>
      <p:sp>
        <p:nvSpPr>
          <p:cNvPr id="12338" name="Text Box 50"/>
          <p:cNvSpPr txBox="1">
            <a:spLocks noChangeArrowheads="1"/>
          </p:cNvSpPr>
          <p:nvPr/>
        </p:nvSpPr>
        <p:spPr bwMode="auto">
          <a:xfrm>
            <a:off x="4708525" y="4892675"/>
            <a:ext cx="1309688"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3346F9"/>
                </a:solidFill>
                <a:latin typeface="Times New Roman" charset="0"/>
              </a:rPr>
              <a:t>Fixed</a:t>
            </a:r>
          </a:p>
          <a:p>
            <a:pPr fontAlgn="base">
              <a:spcBef>
                <a:spcPct val="0"/>
              </a:spcBef>
              <a:spcAft>
                <a:spcPct val="0"/>
              </a:spcAft>
            </a:pPr>
            <a:r>
              <a:rPr lang="en-US" altLang="zh-TW" sz="2400">
                <a:solidFill>
                  <a:srgbClr val="3346F9"/>
                </a:solidFill>
                <a:latin typeface="Times New Roman" charset="0"/>
              </a:rPr>
              <a:t>overhead</a:t>
            </a:r>
          </a:p>
        </p:txBody>
      </p:sp>
      <p:sp>
        <p:nvSpPr>
          <p:cNvPr id="12339" name="Line 51"/>
          <p:cNvSpPr>
            <a:spLocks noChangeShapeType="1"/>
          </p:cNvSpPr>
          <p:nvPr/>
        </p:nvSpPr>
        <p:spPr bwMode="auto">
          <a:xfrm>
            <a:off x="3200400" y="4419600"/>
            <a:ext cx="1752600" cy="4572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40" name="Line 52"/>
          <p:cNvSpPr>
            <a:spLocks noChangeShapeType="1"/>
          </p:cNvSpPr>
          <p:nvPr/>
        </p:nvSpPr>
        <p:spPr bwMode="auto">
          <a:xfrm>
            <a:off x="6011863" y="5445125"/>
            <a:ext cx="288925" cy="0"/>
          </a:xfrm>
          <a:prstGeom prst="line">
            <a:avLst/>
          </a:prstGeom>
          <a:noFill/>
          <a:ln w="9525">
            <a:solidFill>
              <a:srgbClr val="3346F9"/>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3547884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ctrTitle"/>
          </p:nvPr>
        </p:nvSpPr>
        <p:spPr/>
        <p:txBody>
          <a:bodyPr/>
          <a:lstStyle/>
          <a:p>
            <a:r>
              <a:rPr lang="en-US" altLang="zh-TW">
                <a:ea typeface="新細明體" charset="-120"/>
              </a:rPr>
              <a:t>Presentation of costs on income statement</a:t>
            </a:r>
          </a:p>
        </p:txBody>
      </p:sp>
      <p:sp>
        <p:nvSpPr>
          <p:cNvPr id="11267"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0763A3B4-85E1-4A30-8704-5491E152EBE4}" type="slidenum">
              <a:rPr lang="zh-TW" altLang="en-US"/>
              <a:pPr/>
              <a:t>8</a:t>
            </a:fld>
            <a:endParaRPr lang="en-US" altLang="zh-TW"/>
          </a:p>
        </p:txBody>
      </p:sp>
    </p:spTree>
    <p:extLst>
      <p:ext uri="{BB962C8B-B14F-4D97-AF65-F5344CB8AC3E}">
        <p14:creationId xmlns:p14="http://schemas.microsoft.com/office/powerpoint/2010/main" val="1706645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5"/>
          <p:cNvSpPr>
            <a:spLocks noGrp="1"/>
          </p:cNvSpPr>
          <p:nvPr>
            <p:ph type="sldNum" sz="quarter" idx="12"/>
          </p:nvPr>
        </p:nvSpPr>
        <p:spPr/>
        <p:txBody>
          <a:bodyPr/>
          <a:lstStyle/>
          <a:p>
            <a:fld id="{AF4F3CC1-553F-4D44-9761-2B9FEFB80355}" type="slidenum">
              <a:rPr lang="zh-TW" altLang="en-US"/>
              <a:pPr/>
              <a:t>9</a:t>
            </a:fld>
            <a:endParaRPr lang="en-US" altLang="zh-TW" sz="1400"/>
          </a:p>
        </p:txBody>
      </p:sp>
      <p:sp>
        <p:nvSpPr>
          <p:cNvPr id="10244" name="Text Box 4"/>
          <p:cNvSpPr txBox="1">
            <a:spLocks noChangeArrowheads="1"/>
          </p:cNvSpPr>
          <p:nvPr/>
        </p:nvSpPr>
        <p:spPr bwMode="auto">
          <a:xfrm>
            <a:off x="2157413" y="193675"/>
            <a:ext cx="44719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Trading and profit ans loss account</a:t>
            </a:r>
          </a:p>
        </p:txBody>
      </p:sp>
      <p:sp>
        <p:nvSpPr>
          <p:cNvPr id="10245" name="Text Box 5"/>
          <p:cNvSpPr txBox="1">
            <a:spLocks noChangeArrowheads="1"/>
          </p:cNvSpPr>
          <p:nvPr/>
        </p:nvSpPr>
        <p:spPr bwMode="auto">
          <a:xfrm>
            <a:off x="365125" y="700088"/>
            <a:ext cx="8597900" cy="588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zh-TW" altLang="en-US" sz="2000">
                <a:solidFill>
                  <a:srgbClr val="2F2B20"/>
                </a:solidFill>
                <a:latin typeface="Times New Roman" charset="0"/>
              </a:rPr>
              <a:t>	</a:t>
            </a:r>
            <a:r>
              <a:rPr lang="en-US" altLang="zh-TW" sz="2000" i="1">
                <a:solidFill>
                  <a:srgbClr val="2F2B20"/>
                </a:solidFill>
                <a:latin typeface="Times New Roman" charset="0"/>
              </a:rPr>
              <a:t>Absorption costing</a:t>
            </a:r>
            <a:r>
              <a:rPr lang="en-US" altLang="zh-TW" sz="2000">
                <a:solidFill>
                  <a:srgbClr val="2F2B20"/>
                </a:solidFill>
                <a:latin typeface="Times New Roman" charset="0"/>
              </a:rPr>
              <a:t>		</a:t>
            </a:r>
            <a:r>
              <a:rPr lang="en-US" altLang="zh-TW" sz="2000" i="1">
                <a:solidFill>
                  <a:srgbClr val="2F2B20"/>
                </a:solidFill>
                <a:latin typeface="Times New Roman" charset="0"/>
              </a:rPr>
              <a:t>Marginal costing</a:t>
            </a:r>
          </a:p>
          <a:p>
            <a:pPr fontAlgn="base">
              <a:spcBef>
                <a:spcPct val="0"/>
              </a:spcBef>
              <a:spcAft>
                <a:spcPct val="0"/>
              </a:spcAft>
            </a:pPr>
            <a:r>
              <a:rPr lang="en-US" altLang="zh-TW" sz="2000">
                <a:solidFill>
                  <a:srgbClr val="2F2B20"/>
                </a:solidFill>
                <a:latin typeface="Times New Roman" charset="0"/>
              </a:rPr>
              <a:t>				$					$</a:t>
            </a:r>
          </a:p>
          <a:p>
            <a:pPr fontAlgn="base">
              <a:spcBef>
                <a:spcPct val="0"/>
              </a:spcBef>
              <a:spcAft>
                <a:spcPct val="0"/>
              </a:spcAft>
            </a:pPr>
            <a:r>
              <a:rPr lang="en-US" altLang="zh-TW" sz="2000">
                <a:solidFill>
                  <a:srgbClr val="2F2B20"/>
                </a:solidFill>
                <a:latin typeface="Times New Roman" charset="0"/>
              </a:rPr>
              <a:t>Sales				X	Sales				X</a:t>
            </a:r>
          </a:p>
          <a:p>
            <a:pPr fontAlgn="base">
              <a:spcBef>
                <a:spcPct val="0"/>
              </a:spcBef>
              <a:spcAft>
                <a:spcPct val="0"/>
              </a:spcAft>
            </a:pPr>
            <a:r>
              <a:rPr lang="en-US" altLang="zh-TW" sz="2000">
                <a:solidFill>
                  <a:srgbClr val="2F2B20"/>
                </a:solidFill>
                <a:latin typeface="Times New Roman" charset="0"/>
              </a:rPr>
              <a:t>Less: Cost of goods sold		X	Less: </a:t>
            </a:r>
            <a:r>
              <a:rPr lang="en-US" altLang="zh-TW" sz="2000">
                <a:solidFill>
                  <a:srgbClr val="E72915"/>
                </a:solidFill>
                <a:latin typeface="Times New Roman" charset="0"/>
              </a:rPr>
              <a:t>Variable</a:t>
            </a:r>
            <a:r>
              <a:rPr lang="en-US" altLang="zh-TW" sz="2000">
                <a:solidFill>
                  <a:srgbClr val="2F2B20"/>
                </a:solidFill>
                <a:latin typeface="Times New Roman" charset="0"/>
              </a:rPr>
              <a:t> cost of</a:t>
            </a:r>
          </a:p>
          <a:p>
            <a:pPr fontAlgn="base">
              <a:spcBef>
                <a:spcPct val="0"/>
              </a:spcBef>
              <a:spcAft>
                <a:spcPct val="0"/>
              </a:spcAft>
            </a:pPr>
            <a:r>
              <a:rPr lang="en-US" altLang="zh-TW" sz="2000">
                <a:solidFill>
                  <a:srgbClr val="2F2B20"/>
                </a:solidFill>
                <a:latin typeface="Times New Roman" charset="0"/>
              </a:rPr>
              <a:t>						Goods sold		X</a:t>
            </a:r>
          </a:p>
          <a:p>
            <a:pPr fontAlgn="base">
              <a:spcBef>
                <a:spcPct val="0"/>
              </a:spcBef>
              <a:spcAft>
                <a:spcPct val="0"/>
              </a:spcAft>
            </a:pPr>
            <a:r>
              <a:rPr lang="en-US" altLang="zh-TW" sz="2000">
                <a:solidFill>
                  <a:srgbClr val="2F2B20"/>
                </a:solidFill>
                <a:latin typeface="Times New Roman" charset="0"/>
              </a:rPr>
              <a:t>Gross profit			X	Product contribution margin	X</a:t>
            </a:r>
          </a:p>
          <a:p>
            <a:pPr fontAlgn="base">
              <a:spcBef>
                <a:spcPct val="0"/>
              </a:spcBef>
              <a:spcAft>
                <a:spcPct val="0"/>
              </a:spcAft>
            </a:pPr>
            <a:endParaRPr lang="en-US" altLang="zh-TW" sz="2000">
              <a:solidFill>
                <a:srgbClr val="2F2B20"/>
              </a:solidFill>
              <a:latin typeface="Times New Roman" charset="0"/>
            </a:endParaRPr>
          </a:p>
          <a:p>
            <a:pPr fontAlgn="base">
              <a:spcBef>
                <a:spcPct val="0"/>
              </a:spcBef>
              <a:spcAft>
                <a:spcPct val="0"/>
              </a:spcAft>
            </a:pPr>
            <a:r>
              <a:rPr lang="en-US" altLang="zh-TW" sz="2000">
                <a:solidFill>
                  <a:srgbClr val="2F2B20"/>
                </a:solidFill>
                <a:latin typeface="Times New Roman" charset="0"/>
              </a:rPr>
              <a:t>Less: Expenses				Less: variable non- manufacturing</a:t>
            </a:r>
          </a:p>
          <a:p>
            <a:pPr fontAlgn="base">
              <a:spcBef>
                <a:spcPct val="0"/>
              </a:spcBef>
              <a:spcAft>
                <a:spcPct val="0"/>
              </a:spcAft>
            </a:pPr>
            <a:r>
              <a:rPr lang="en-US" altLang="zh-TW" sz="2000">
                <a:solidFill>
                  <a:srgbClr val="2F2B20"/>
                </a:solidFill>
                <a:latin typeface="Times New Roman" charset="0"/>
              </a:rPr>
              <a:t>	Selling expenses	X	          	         expenses</a:t>
            </a:r>
          </a:p>
          <a:p>
            <a:pPr fontAlgn="base">
              <a:spcBef>
                <a:spcPct val="0"/>
              </a:spcBef>
              <a:spcAft>
                <a:spcPct val="0"/>
              </a:spcAft>
            </a:pPr>
            <a:r>
              <a:rPr lang="en-US" altLang="zh-TW" sz="2000">
                <a:solidFill>
                  <a:srgbClr val="2F2B20"/>
                </a:solidFill>
                <a:latin typeface="Times New Roman" charset="0"/>
              </a:rPr>
              <a:t>	Admin. expenses	X		          </a:t>
            </a:r>
            <a:r>
              <a:rPr lang="en-US" altLang="zh-TW" sz="2000">
                <a:solidFill>
                  <a:srgbClr val="E72915"/>
                </a:solidFill>
                <a:latin typeface="Times New Roman" charset="0"/>
              </a:rPr>
              <a:t>Variable</a:t>
            </a:r>
            <a:r>
              <a:rPr lang="en-US" altLang="zh-TW" sz="2000">
                <a:solidFill>
                  <a:srgbClr val="2F2B20"/>
                </a:solidFill>
                <a:latin typeface="Times New Roman" charset="0"/>
              </a:rPr>
              <a:t> selling expenses	X</a:t>
            </a:r>
          </a:p>
          <a:p>
            <a:pPr fontAlgn="base">
              <a:spcBef>
                <a:spcPct val="0"/>
              </a:spcBef>
              <a:spcAft>
                <a:spcPct val="0"/>
              </a:spcAft>
            </a:pPr>
            <a:r>
              <a:rPr lang="en-US" altLang="zh-TW" sz="2000">
                <a:solidFill>
                  <a:srgbClr val="2F2B20"/>
                </a:solidFill>
                <a:latin typeface="Times New Roman" charset="0"/>
              </a:rPr>
              <a:t>	Other expenses	X	X	          </a:t>
            </a:r>
            <a:r>
              <a:rPr lang="en-US" altLang="zh-TW" sz="2000">
                <a:solidFill>
                  <a:srgbClr val="E72915"/>
                </a:solidFill>
                <a:latin typeface="Times New Roman" charset="0"/>
              </a:rPr>
              <a:t>Variable</a:t>
            </a:r>
            <a:r>
              <a:rPr lang="en-US" altLang="zh-TW" sz="2000">
                <a:solidFill>
                  <a:srgbClr val="2F2B20"/>
                </a:solidFill>
                <a:latin typeface="Times New Roman" charset="0"/>
              </a:rPr>
              <a:t> admin. expenses	X</a:t>
            </a:r>
          </a:p>
          <a:p>
            <a:pPr fontAlgn="base">
              <a:spcBef>
                <a:spcPct val="0"/>
              </a:spcBef>
              <a:spcAft>
                <a:spcPct val="0"/>
              </a:spcAft>
            </a:pPr>
            <a:r>
              <a:rPr lang="en-US" altLang="zh-TW" sz="2000">
                <a:solidFill>
                  <a:srgbClr val="2F2B20"/>
                </a:solidFill>
                <a:latin typeface="Times New Roman" charset="0"/>
              </a:rPr>
              <a:t>					          Other </a:t>
            </a:r>
            <a:r>
              <a:rPr lang="en-US" altLang="zh-TW" sz="2000">
                <a:solidFill>
                  <a:srgbClr val="E72915"/>
                </a:solidFill>
                <a:latin typeface="Times New Roman" charset="0"/>
              </a:rPr>
              <a:t>variable</a:t>
            </a:r>
            <a:r>
              <a:rPr lang="en-US" altLang="zh-TW" sz="2000">
                <a:solidFill>
                  <a:srgbClr val="2F2B20"/>
                </a:solidFill>
                <a:latin typeface="Times New Roman" charset="0"/>
              </a:rPr>
              <a:t> expenses	X</a:t>
            </a:r>
          </a:p>
          <a:p>
            <a:pPr fontAlgn="base">
              <a:spcBef>
                <a:spcPct val="0"/>
              </a:spcBef>
              <a:spcAft>
                <a:spcPct val="0"/>
              </a:spcAft>
            </a:pPr>
            <a:r>
              <a:rPr lang="en-US" altLang="zh-TW" sz="2000">
                <a:solidFill>
                  <a:srgbClr val="2F2B20"/>
                </a:solidFill>
                <a:latin typeface="Times New Roman" charset="0"/>
              </a:rPr>
              <a:t>					Total contribution expenses	X</a:t>
            </a:r>
          </a:p>
          <a:p>
            <a:pPr fontAlgn="base">
              <a:spcBef>
                <a:spcPct val="0"/>
              </a:spcBef>
              <a:spcAft>
                <a:spcPct val="0"/>
              </a:spcAft>
            </a:pPr>
            <a:endParaRPr lang="en-US" altLang="zh-TW" sz="2000">
              <a:solidFill>
                <a:srgbClr val="2F2B20"/>
              </a:solidFill>
              <a:latin typeface="Times New Roman" charset="0"/>
            </a:endParaRPr>
          </a:p>
          <a:p>
            <a:pPr fontAlgn="base">
              <a:spcBef>
                <a:spcPct val="0"/>
              </a:spcBef>
              <a:spcAft>
                <a:spcPct val="0"/>
              </a:spcAft>
            </a:pPr>
            <a:r>
              <a:rPr lang="en-US" altLang="zh-TW" sz="2000">
                <a:solidFill>
                  <a:srgbClr val="2F2B20"/>
                </a:solidFill>
                <a:latin typeface="Times New Roman" charset="0"/>
              </a:rPr>
              <a:t>					Less: Expenses</a:t>
            </a:r>
          </a:p>
          <a:p>
            <a:pPr fontAlgn="base">
              <a:spcBef>
                <a:spcPct val="0"/>
              </a:spcBef>
              <a:spcAft>
                <a:spcPct val="0"/>
              </a:spcAft>
            </a:pPr>
            <a:r>
              <a:rPr lang="en-US" altLang="zh-TW" sz="2000">
                <a:solidFill>
                  <a:srgbClr val="2F2B20"/>
                </a:solidFill>
                <a:latin typeface="Times New Roman" charset="0"/>
              </a:rPr>
              <a:t>					          </a:t>
            </a:r>
            <a:r>
              <a:rPr lang="en-US" altLang="zh-TW" sz="2000">
                <a:solidFill>
                  <a:srgbClr val="E72915"/>
                </a:solidFill>
                <a:latin typeface="Times New Roman" charset="0"/>
              </a:rPr>
              <a:t>Fixed </a:t>
            </a:r>
            <a:r>
              <a:rPr lang="en-US" altLang="zh-TW" sz="2000">
                <a:solidFill>
                  <a:srgbClr val="2F2B20"/>
                </a:solidFill>
                <a:latin typeface="Times New Roman" charset="0"/>
              </a:rPr>
              <a:t>selling expenses	X</a:t>
            </a:r>
          </a:p>
          <a:p>
            <a:pPr fontAlgn="base">
              <a:spcBef>
                <a:spcPct val="0"/>
              </a:spcBef>
              <a:spcAft>
                <a:spcPct val="0"/>
              </a:spcAft>
            </a:pPr>
            <a:r>
              <a:rPr lang="en-US" altLang="zh-TW" sz="2000">
                <a:solidFill>
                  <a:srgbClr val="2F2B20"/>
                </a:solidFill>
                <a:latin typeface="Times New Roman" charset="0"/>
              </a:rPr>
              <a:t>					          </a:t>
            </a:r>
            <a:r>
              <a:rPr lang="en-US" altLang="zh-TW" sz="2000">
                <a:solidFill>
                  <a:srgbClr val="E72915"/>
                </a:solidFill>
                <a:latin typeface="Times New Roman" charset="0"/>
              </a:rPr>
              <a:t>Fixed</a:t>
            </a:r>
            <a:r>
              <a:rPr lang="en-US" altLang="zh-TW" sz="2000">
                <a:solidFill>
                  <a:srgbClr val="2F2B20"/>
                </a:solidFill>
                <a:latin typeface="Times New Roman" charset="0"/>
              </a:rPr>
              <a:t> admin. expenses	X</a:t>
            </a:r>
          </a:p>
          <a:p>
            <a:pPr fontAlgn="base">
              <a:spcBef>
                <a:spcPct val="0"/>
              </a:spcBef>
              <a:spcAft>
                <a:spcPct val="0"/>
              </a:spcAft>
            </a:pPr>
            <a:r>
              <a:rPr lang="en-US" altLang="zh-TW" sz="2000">
                <a:solidFill>
                  <a:srgbClr val="2F2B20"/>
                </a:solidFill>
                <a:latin typeface="Times New Roman" charset="0"/>
              </a:rPr>
              <a:t>					          Other </a:t>
            </a:r>
            <a:r>
              <a:rPr lang="en-US" altLang="zh-TW" sz="2000">
                <a:solidFill>
                  <a:srgbClr val="E72915"/>
                </a:solidFill>
                <a:latin typeface="Times New Roman" charset="0"/>
              </a:rPr>
              <a:t>fixed</a:t>
            </a:r>
            <a:r>
              <a:rPr lang="en-US" altLang="zh-TW" sz="2000">
                <a:solidFill>
                  <a:srgbClr val="2F2B20"/>
                </a:solidFill>
                <a:latin typeface="Times New Roman" charset="0"/>
              </a:rPr>
              <a:t> expenses	X</a:t>
            </a:r>
          </a:p>
          <a:p>
            <a:pPr fontAlgn="base">
              <a:spcBef>
                <a:spcPct val="0"/>
              </a:spcBef>
              <a:spcAft>
                <a:spcPct val="0"/>
              </a:spcAft>
            </a:pPr>
            <a:r>
              <a:rPr lang="en-US" altLang="zh-TW" sz="2000">
                <a:solidFill>
                  <a:srgbClr val="2F2B20"/>
                </a:solidFill>
                <a:latin typeface="Times New Roman" charset="0"/>
              </a:rPr>
              <a:t>Net Profit			X	Net Profit			X</a:t>
            </a:r>
          </a:p>
        </p:txBody>
      </p:sp>
      <p:sp>
        <p:nvSpPr>
          <p:cNvPr id="10246" name="Line 6"/>
          <p:cNvSpPr>
            <a:spLocks noChangeShapeType="1"/>
          </p:cNvSpPr>
          <p:nvPr/>
        </p:nvSpPr>
        <p:spPr bwMode="auto">
          <a:xfrm>
            <a:off x="3962400" y="2286000"/>
            <a:ext cx="5334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47" name="Line 7"/>
          <p:cNvSpPr>
            <a:spLocks noChangeShapeType="1"/>
          </p:cNvSpPr>
          <p:nvPr/>
        </p:nvSpPr>
        <p:spPr bwMode="auto">
          <a:xfrm>
            <a:off x="8534400" y="2286000"/>
            <a:ext cx="5334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48" name="Line 8"/>
          <p:cNvSpPr>
            <a:spLocks noChangeShapeType="1"/>
          </p:cNvSpPr>
          <p:nvPr/>
        </p:nvSpPr>
        <p:spPr bwMode="auto">
          <a:xfrm>
            <a:off x="3886200" y="4114800"/>
            <a:ext cx="609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49" name="Line 9"/>
          <p:cNvSpPr>
            <a:spLocks noChangeShapeType="1"/>
          </p:cNvSpPr>
          <p:nvPr/>
        </p:nvSpPr>
        <p:spPr bwMode="auto">
          <a:xfrm>
            <a:off x="8458200" y="4343400"/>
            <a:ext cx="609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50" name="Line 10"/>
          <p:cNvSpPr>
            <a:spLocks noChangeShapeType="1"/>
          </p:cNvSpPr>
          <p:nvPr/>
        </p:nvSpPr>
        <p:spPr bwMode="auto">
          <a:xfrm>
            <a:off x="3962400" y="6248400"/>
            <a:ext cx="609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51" name="Line 11"/>
          <p:cNvSpPr>
            <a:spLocks noChangeShapeType="1"/>
          </p:cNvSpPr>
          <p:nvPr/>
        </p:nvSpPr>
        <p:spPr bwMode="auto">
          <a:xfrm>
            <a:off x="8458200" y="6248400"/>
            <a:ext cx="609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52" name="Line 12"/>
          <p:cNvSpPr>
            <a:spLocks noChangeShapeType="1"/>
          </p:cNvSpPr>
          <p:nvPr/>
        </p:nvSpPr>
        <p:spPr bwMode="auto">
          <a:xfrm>
            <a:off x="3962400" y="6553200"/>
            <a:ext cx="609600" cy="0"/>
          </a:xfrm>
          <a:prstGeom prst="line">
            <a:avLst/>
          </a:prstGeom>
          <a:noFill/>
          <a:ln w="38100" cmpd="dbl">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53" name="Line 13"/>
          <p:cNvSpPr>
            <a:spLocks noChangeShapeType="1"/>
          </p:cNvSpPr>
          <p:nvPr/>
        </p:nvSpPr>
        <p:spPr bwMode="auto">
          <a:xfrm>
            <a:off x="8458200" y="6553200"/>
            <a:ext cx="609600" cy="0"/>
          </a:xfrm>
          <a:prstGeom prst="line">
            <a:avLst/>
          </a:prstGeom>
          <a:noFill/>
          <a:ln w="38100" cmpd="dbl">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54" name="Text Box 14"/>
          <p:cNvSpPr txBox="1">
            <a:spLocks noChangeArrowheads="1"/>
          </p:cNvSpPr>
          <p:nvPr/>
        </p:nvSpPr>
        <p:spPr bwMode="auto">
          <a:xfrm>
            <a:off x="250825" y="4437063"/>
            <a:ext cx="4310063"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Variable and fixed manufacturing</a:t>
            </a:r>
          </a:p>
        </p:txBody>
      </p:sp>
      <p:sp>
        <p:nvSpPr>
          <p:cNvPr id="10255" name="Line 15"/>
          <p:cNvSpPr>
            <a:spLocks noChangeShapeType="1"/>
          </p:cNvSpPr>
          <p:nvPr/>
        </p:nvSpPr>
        <p:spPr bwMode="auto">
          <a:xfrm flipH="1" flipV="1">
            <a:off x="3276600" y="1989138"/>
            <a:ext cx="504825" cy="2376487"/>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1283003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ctrTitle"/>
          </p:nvPr>
        </p:nvSpPr>
        <p:spPr/>
        <p:txBody>
          <a:bodyPr/>
          <a:lstStyle/>
          <a:p>
            <a:r>
              <a:rPr lang="en-US" altLang="zh-TW">
                <a:ea typeface="新細明體" charset="-120"/>
              </a:rPr>
              <a:t>Example</a:t>
            </a:r>
          </a:p>
        </p:txBody>
      </p:sp>
      <p:sp>
        <p:nvSpPr>
          <p:cNvPr id="13315"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D9F88D45-B2C9-406D-BAE3-FBED05E9B21D}" type="slidenum">
              <a:rPr lang="zh-TW" altLang="en-US"/>
              <a:pPr/>
              <a:t>10</a:t>
            </a:fld>
            <a:endParaRPr lang="en-US" altLang="zh-TW"/>
          </a:p>
        </p:txBody>
      </p:sp>
    </p:spTree>
    <p:extLst>
      <p:ext uri="{BB962C8B-B14F-4D97-AF65-F5344CB8AC3E}">
        <p14:creationId xmlns:p14="http://schemas.microsoft.com/office/powerpoint/2010/main" val="356079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F7EB0FA3-9715-4C28-894B-CA4E211C9E35}" type="slidenum">
              <a:rPr lang="zh-TW" altLang="en-US"/>
              <a:pPr/>
              <a:t>11</a:t>
            </a:fld>
            <a:endParaRPr lang="en-US" altLang="zh-TW" sz="1400"/>
          </a:p>
        </p:txBody>
      </p:sp>
      <p:sp>
        <p:nvSpPr>
          <p:cNvPr id="9220" name="Text Box 4"/>
          <p:cNvSpPr txBox="1">
            <a:spLocks noChangeArrowheads="1"/>
          </p:cNvSpPr>
          <p:nvPr/>
        </p:nvSpPr>
        <p:spPr bwMode="auto">
          <a:xfrm>
            <a:off x="76200" y="117475"/>
            <a:ext cx="9037638" cy="629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A company started its business in 2005. The following information</a:t>
            </a:r>
          </a:p>
          <a:p>
            <a:pPr fontAlgn="base">
              <a:spcBef>
                <a:spcPct val="0"/>
              </a:spcBef>
              <a:spcAft>
                <a:spcPct val="0"/>
              </a:spcAft>
            </a:pPr>
            <a:r>
              <a:rPr lang="en-US" altLang="zh-TW" sz="2400">
                <a:solidFill>
                  <a:srgbClr val="2F2B20"/>
                </a:solidFill>
                <a:latin typeface="Times New Roman" charset="0"/>
              </a:rPr>
              <a:t>Was available for January to March 2005 for the company that produced</a:t>
            </a:r>
          </a:p>
          <a:p>
            <a:pPr fontAlgn="base">
              <a:spcBef>
                <a:spcPct val="0"/>
              </a:spcBef>
              <a:spcAft>
                <a:spcPct val="0"/>
              </a:spcAft>
            </a:pPr>
            <a:r>
              <a:rPr lang="en-US" altLang="zh-TW" sz="2400">
                <a:solidFill>
                  <a:srgbClr val="2F2B20"/>
                </a:solidFill>
                <a:latin typeface="Times New Roman" charset="0"/>
              </a:rPr>
              <a:t>A single product:</a:t>
            </a:r>
          </a:p>
          <a:p>
            <a:pPr fontAlgn="base">
              <a:spcBef>
                <a:spcPct val="0"/>
              </a:spcBef>
              <a:spcAft>
                <a:spcPct val="0"/>
              </a:spcAft>
            </a:pPr>
            <a:r>
              <a:rPr lang="en-US" altLang="zh-TW" sz="2400">
                <a:solidFill>
                  <a:srgbClr val="2F2B20"/>
                </a:solidFill>
                <a:latin typeface="Times New Roman" charset="0"/>
              </a:rPr>
              <a:t>								$</a:t>
            </a:r>
          </a:p>
          <a:p>
            <a:pPr fontAlgn="base">
              <a:spcBef>
                <a:spcPct val="0"/>
              </a:spcBef>
              <a:spcAft>
                <a:spcPct val="0"/>
              </a:spcAft>
            </a:pPr>
            <a:r>
              <a:rPr lang="en-US" altLang="zh-TW" sz="2400">
                <a:solidFill>
                  <a:srgbClr val="2F2B20"/>
                </a:solidFill>
                <a:latin typeface="Times New Roman" charset="0"/>
              </a:rPr>
              <a:t>Selling price pre unit						100</a:t>
            </a:r>
          </a:p>
          <a:p>
            <a:pPr fontAlgn="base">
              <a:spcBef>
                <a:spcPct val="0"/>
              </a:spcBef>
              <a:spcAft>
                <a:spcPct val="0"/>
              </a:spcAft>
            </a:pPr>
            <a:r>
              <a:rPr lang="en-US" altLang="zh-TW" sz="2400">
                <a:solidFill>
                  <a:srgbClr val="2F2B20"/>
                </a:solidFill>
                <a:latin typeface="Times New Roman" charset="0"/>
              </a:rPr>
              <a:t>Direct materials per unit					20</a:t>
            </a:r>
          </a:p>
          <a:p>
            <a:pPr fontAlgn="base">
              <a:spcBef>
                <a:spcPct val="0"/>
              </a:spcBef>
              <a:spcAft>
                <a:spcPct val="0"/>
              </a:spcAft>
            </a:pPr>
            <a:r>
              <a:rPr lang="en-US" altLang="zh-TW" sz="2400">
                <a:solidFill>
                  <a:srgbClr val="2F2B20"/>
                </a:solidFill>
                <a:latin typeface="Times New Roman" charset="0"/>
              </a:rPr>
              <a:t>Direct Labour per unit						10</a:t>
            </a:r>
          </a:p>
          <a:p>
            <a:pPr fontAlgn="base">
              <a:spcBef>
                <a:spcPct val="0"/>
              </a:spcBef>
              <a:spcAft>
                <a:spcPct val="0"/>
              </a:spcAft>
            </a:pPr>
            <a:r>
              <a:rPr lang="en-US" altLang="zh-TW" sz="2400">
                <a:solidFill>
                  <a:srgbClr val="2F2B20"/>
                </a:solidFill>
                <a:latin typeface="Times New Roman" charset="0"/>
              </a:rPr>
              <a:t>Fixed factory overhead per month				30000</a:t>
            </a:r>
          </a:p>
          <a:p>
            <a:pPr fontAlgn="base">
              <a:spcBef>
                <a:spcPct val="0"/>
              </a:spcBef>
              <a:spcAft>
                <a:spcPct val="0"/>
              </a:spcAft>
            </a:pPr>
            <a:r>
              <a:rPr lang="en-US" altLang="zh-TW" sz="2400">
                <a:solidFill>
                  <a:srgbClr val="2F2B20"/>
                </a:solidFill>
                <a:latin typeface="Times New Roman" charset="0"/>
              </a:rPr>
              <a:t>Variable factory overhead per unit				5</a:t>
            </a:r>
          </a:p>
          <a:p>
            <a:pPr fontAlgn="base">
              <a:spcBef>
                <a:spcPct val="0"/>
              </a:spcBef>
              <a:spcAft>
                <a:spcPct val="0"/>
              </a:spcAft>
            </a:pPr>
            <a:r>
              <a:rPr lang="en-US" altLang="zh-TW" sz="2400">
                <a:solidFill>
                  <a:srgbClr val="2F2B20"/>
                </a:solidFill>
                <a:latin typeface="Times New Roman" charset="0"/>
              </a:rPr>
              <a:t>Fixed selling overheads					1000</a:t>
            </a:r>
          </a:p>
          <a:p>
            <a:pPr fontAlgn="base">
              <a:spcBef>
                <a:spcPct val="0"/>
              </a:spcBef>
              <a:spcAft>
                <a:spcPct val="0"/>
              </a:spcAft>
            </a:pPr>
            <a:r>
              <a:rPr lang="en-US" altLang="zh-TW" sz="2400">
                <a:solidFill>
                  <a:srgbClr val="2F2B20"/>
                </a:solidFill>
                <a:latin typeface="Times New Roman" charset="0"/>
              </a:rPr>
              <a:t>Variable selling overheads per unit				4</a:t>
            </a:r>
          </a:p>
          <a:p>
            <a:pPr fontAlgn="base">
              <a:spcBef>
                <a:spcPct val="0"/>
              </a:spcBef>
              <a:spcAft>
                <a:spcPct val="0"/>
              </a:spcAft>
            </a:pPr>
            <a:endParaRPr lang="en-US" altLang="zh-TW" sz="2400">
              <a:solidFill>
                <a:srgbClr val="2F2B20"/>
              </a:solidFill>
              <a:latin typeface="Times New Roman" charset="0"/>
            </a:endParaRPr>
          </a:p>
          <a:p>
            <a:pPr fontAlgn="base">
              <a:spcBef>
                <a:spcPct val="0"/>
              </a:spcBef>
              <a:spcAft>
                <a:spcPct val="0"/>
              </a:spcAft>
            </a:pPr>
            <a:r>
              <a:rPr lang="en-US" altLang="zh-TW" sz="2400">
                <a:solidFill>
                  <a:srgbClr val="2F2B20"/>
                </a:solidFill>
                <a:latin typeface="Times New Roman" charset="0"/>
              </a:rPr>
              <a:t>Budgeted activity was expected to be 1000 units each month</a:t>
            </a:r>
          </a:p>
          <a:p>
            <a:pPr fontAlgn="base">
              <a:spcBef>
                <a:spcPct val="0"/>
              </a:spcBef>
              <a:spcAft>
                <a:spcPct val="0"/>
              </a:spcAft>
            </a:pPr>
            <a:r>
              <a:rPr lang="en-US" altLang="zh-TW" sz="2400">
                <a:solidFill>
                  <a:srgbClr val="2F2B20"/>
                </a:solidFill>
                <a:latin typeface="Times New Roman" charset="0"/>
              </a:rPr>
              <a:t>Production and sales for each month were as follows:</a:t>
            </a:r>
          </a:p>
          <a:p>
            <a:pPr fontAlgn="base">
              <a:spcBef>
                <a:spcPct val="0"/>
              </a:spcBef>
              <a:spcAft>
                <a:spcPct val="0"/>
              </a:spcAft>
            </a:pPr>
            <a:r>
              <a:rPr lang="en-US" altLang="zh-TW" sz="2400">
                <a:solidFill>
                  <a:srgbClr val="2F2B20"/>
                </a:solidFill>
                <a:latin typeface="Times New Roman" charset="0"/>
              </a:rPr>
              <a:t>				Jan		Feb		March</a:t>
            </a:r>
          </a:p>
          <a:p>
            <a:pPr fontAlgn="base">
              <a:spcBef>
                <a:spcPct val="0"/>
              </a:spcBef>
              <a:spcAft>
                <a:spcPct val="0"/>
              </a:spcAft>
            </a:pPr>
            <a:r>
              <a:rPr lang="en-US" altLang="zh-TW" sz="2400">
                <a:solidFill>
                  <a:srgbClr val="2F2B20"/>
                </a:solidFill>
                <a:latin typeface="Times New Roman" charset="0"/>
              </a:rPr>
              <a:t>Unit sold			1000		800		1100</a:t>
            </a:r>
          </a:p>
          <a:p>
            <a:pPr fontAlgn="base">
              <a:spcBef>
                <a:spcPct val="0"/>
              </a:spcBef>
              <a:spcAft>
                <a:spcPct val="0"/>
              </a:spcAft>
            </a:pPr>
            <a:r>
              <a:rPr lang="en-US" altLang="zh-TW" sz="2400">
                <a:solidFill>
                  <a:srgbClr val="2F2B20"/>
                </a:solidFill>
                <a:latin typeface="Times New Roman" charset="0"/>
              </a:rPr>
              <a:t>Unit produced			1000		1300		900</a:t>
            </a:r>
          </a:p>
        </p:txBody>
      </p:sp>
    </p:spTree>
    <p:extLst>
      <p:ext uri="{BB962C8B-B14F-4D97-AF65-F5344CB8AC3E}">
        <p14:creationId xmlns:p14="http://schemas.microsoft.com/office/powerpoint/2010/main" val="1363631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endParaRPr lang="zh-TW" altLang="en-US">
              <a:ea typeface="新細明體" charset="-120"/>
            </a:endParaRPr>
          </a:p>
        </p:txBody>
      </p:sp>
      <p:sp>
        <p:nvSpPr>
          <p:cNvPr id="15363" name="Rectangle 3"/>
          <p:cNvSpPr>
            <a:spLocks noGrp="1" noChangeArrowheads="1"/>
          </p:cNvSpPr>
          <p:nvPr>
            <p:ph idx="1"/>
          </p:nvPr>
        </p:nvSpPr>
        <p:spPr/>
        <p:txBody>
          <a:bodyPr/>
          <a:lstStyle/>
          <a:p>
            <a:r>
              <a:rPr lang="en-US" altLang="zh-TW">
                <a:ea typeface="新細明體" charset="-120"/>
              </a:rPr>
              <a:t>Required:</a:t>
            </a:r>
          </a:p>
          <a:p>
            <a:pPr lvl="1"/>
            <a:r>
              <a:rPr lang="en-US" altLang="zh-TW">
                <a:ea typeface="新細明體" charset="-120"/>
              </a:rPr>
              <a:t>Prepare absorption and marginal costing statements for the three months</a:t>
            </a:r>
          </a:p>
        </p:txBody>
      </p:sp>
      <p:sp>
        <p:nvSpPr>
          <p:cNvPr id="6" name="Slide Number Placeholder 5"/>
          <p:cNvSpPr>
            <a:spLocks noGrp="1"/>
          </p:cNvSpPr>
          <p:nvPr>
            <p:ph type="sldNum" sz="quarter" idx="12"/>
          </p:nvPr>
        </p:nvSpPr>
        <p:spPr/>
        <p:txBody>
          <a:bodyPr/>
          <a:lstStyle/>
          <a:p>
            <a:fld id="{5838A08A-A3CB-4445-946B-1DB6700769E8}" type="slidenum">
              <a:rPr lang="zh-TW" altLang="en-US"/>
              <a:pPr/>
              <a:t>12</a:t>
            </a:fld>
            <a:endParaRPr lang="en-US" altLang="zh-TW" sz="1400"/>
          </a:p>
        </p:txBody>
      </p:sp>
    </p:spTree>
    <p:extLst>
      <p:ext uri="{BB962C8B-B14F-4D97-AF65-F5344CB8AC3E}">
        <p14:creationId xmlns:p14="http://schemas.microsoft.com/office/powerpoint/2010/main" val="420543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ctrTitle"/>
          </p:nvPr>
        </p:nvSpPr>
        <p:spPr/>
        <p:txBody>
          <a:bodyPr/>
          <a:lstStyle/>
          <a:p>
            <a:r>
              <a:rPr lang="en-US" altLang="zh-TW">
                <a:ea typeface="新細明體" charset="-120"/>
              </a:rPr>
              <a:t>Absorption costing</a:t>
            </a:r>
          </a:p>
        </p:txBody>
      </p:sp>
      <p:sp>
        <p:nvSpPr>
          <p:cNvPr id="16387"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8539EB1F-1CF3-4C58-A5F7-80E8A20AAA58}" type="slidenum">
              <a:rPr lang="zh-TW" altLang="en-US"/>
              <a:pPr/>
              <a:t>13</a:t>
            </a:fld>
            <a:endParaRPr lang="en-US" altLang="zh-TW"/>
          </a:p>
        </p:txBody>
      </p:sp>
    </p:spTree>
    <p:extLst>
      <p:ext uri="{BB962C8B-B14F-4D97-AF65-F5344CB8AC3E}">
        <p14:creationId xmlns:p14="http://schemas.microsoft.com/office/powerpoint/2010/main" val="20899175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5"/>
          <p:cNvSpPr>
            <a:spLocks noGrp="1"/>
          </p:cNvSpPr>
          <p:nvPr>
            <p:ph type="sldNum" sz="quarter" idx="12"/>
          </p:nvPr>
        </p:nvSpPr>
        <p:spPr/>
        <p:txBody>
          <a:bodyPr/>
          <a:lstStyle/>
          <a:p>
            <a:fld id="{384444A0-92BD-4A5F-9FA3-6E9224361588}" type="slidenum">
              <a:rPr lang="zh-TW" altLang="en-US"/>
              <a:pPr/>
              <a:t>14</a:t>
            </a:fld>
            <a:endParaRPr lang="en-US" altLang="zh-TW" sz="1400"/>
          </a:p>
        </p:txBody>
      </p:sp>
      <p:sp>
        <p:nvSpPr>
          <p:cNvPr id="17412" name="Text Box 4"/>
          <p:cNvSpPr txBox="1">
            <a:spLocks noChangeArrowheads="1"/>
          </p:cNvSpPr>
          <p:nvPr/>
        </p:nvSpPr>
        <p:spPr bwMode="auto">
          <a:xfrm>
            <a:off x="441325" y="727075"/>
            <a:ext cx="8413750" cy="4473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zh-TW" altLang="en-US" sz="2400" dirty="0">
                <a:solidFill>
                  <a:srgbClr val="2F2B20"/>
                </a:solidFill>
                <a:latin typeface="Times New Roman" charset="0"/>
              </a:rPr>
              <a:t>				</a:t>
            </a:r>
            <a:r>
              <a:rPr lang="en-US" altLang="zh-TW" sz="2400" dirty="0">
                <a:solidFill>
                  <a:srgbClr val="2F2B20"/>
                </a:solidFill>
                <a:latin typeface="Times New Roman" charset="0"/>
              </a:rPr>
              <a:t>January	February	March</a:t>
            </a:r>
          </a:p>
          <a:p>
            <a:pPr fontAlgn="base">
              <a:spcBef>
                <a:spcPct val="0"/>
              </a:spcBef>
              <a:spcAft>
                <a:spcPct val="0"/>
              </a:spcAft>
            </a:pPr>
            <a:r>
              <a:rPr lang="en-US" altLang="zh-TW" sz="2400" dirty="0">
                <a:solidFill>
                  <a:srgbClr val="2F2B20"/>
                </a:solidFill>
                <a:latin typeface="Times New Roman" charset="0"/>
              </a:rPr>
              <a:t>				$		$		$</a:t>
            </a:r>
          </a:p>
          <a:p>
            <a:pPr fontAlgn="base">
              <a:spcBef>
                <a:spcPct val="0"/>
              </a:spcBef>
              <a:spcAft>
                <a:spcPct val="0"/>
              </a:spcAft>
            </a:pPr>
            <a:r>
              <a:rPr lang="en-US" altLang="zh-TW" sz="2400" dirty="0">
                <a:solidFill>
                  <a:srgbClr val="2F2B20"/>
                </a:solidFill>
                <a:latin typeface="Times New Roman" charset="0"/>
              </a:rPr>
              <a:t>Sales 				100000	80000		110000</a:t>
            </a:r>
          </a:p>
          <a:p>
            <a:pPr fontAlgn="base">
              <a:spcBef>
                <a:spcPct val="0"/>
              </a:spcBef>
              <a:spcAft>
                <a:spcPct val="0"/>
              </a:spcAft>
            </a:pPr>
            <a:r>
              <a:rPr lang="en-US" altLang="zh-TW" sz="2400" dirty="0">
                <a:solidFill>
                  <a:srgbClr val="2F2B20"/>
                </a:solidFill>
                <a:latin typeface="Times New Roman" charset="0"/>
              </a:rPr>
              <a:t>Less: cost of good sold </a:t>
            </a:r>
            <a:r>
              <a:rPr lang="en-US" altLang="zh-TW" sz="2400" dirty="0">
                <a:solidFill>
                  <a:srgbClr val="3346F9"/>
                </a:solidFill>
                <a:latin typeface="Times New Roman" charset="0"/>
                <a:hlinkClick r:id="rId2" action="ppaction://hlinksldjump"/>
              </a:rPr>
              <a:t>($65)</a:t>
            </a:r>
            <a:r>
              <a:rPr lang="en-US" altLang="zh-TW" sz="2400" dirty="0">
                <a:solidFill>
                  <a:srgbClr val="2F2B20"/>
                </a:solidFill>
                <a:latin typeface="Times New Roman" charset="0"/>
              </a:rPr>
              <a:t>	65000		52000		71500</a:t>
            </a:r>
          </a:p>
          <a:p>
            <a:pPr fontAlgn="base">
              <a:spcBef>
                <a:spcPct val="0"/>
              </a:spcBef>
              <a:spcAft>
                <a:spcPct val="0"/>
              </a:spcAft>
            </a:pPr>
            <a:r>
              <a:rPr lang="en-US" altLang="zh-TW" sz="2400" dirty="0">
                <a:solidFill>
                  <a:srgbClr val="2F2B20"/>
                </a:solidFill>
                <a:latin typeface="Times New Roman" charset="0"/>
              </a:rPr>
              <a:t>						28000		38500</a:t>
            </a:r>
          </a:p>
          <a:p>
            <a:pPr fontAlgn="base">
              <a:spcBef>
                <a:spcPct val="0"/>
              </a:spcBef>
              <a:spcAft>
                <a:spcPct val="0"/>
              </a:spcAft>
            </a:pPr>
            <a:r>
              <a:rPr lang="en-US" altLang="zh-TW" sz="2400" dirty="0">
                <a:solidFill>
                  <a:srgbClr val="2F2B20"/>
                </a:solidFill>
                <a:latin typeface="Times New Roman" charset="0"/>
              </a:rPr>
              <a:t>Adjustment for Over-/(under)</a:t>
            </a:r>
          </a:p>
          <a:p>
            <a:pPr fontAlgn="base">
              <a:spcBef>
                <a:spcPct val="0"/>
              </a:spcBef>
              <a:spcAft>
                <a:spcPct val="0"/>
              </a:spcAft>
            </a:pPr>
            <a:r>
              <a:rPr lang="en-US" altLang="zh-TW" sz="2400" dirty="0">
                <a:solidFill>
                  <a:srgbClr val="2F2B20"/>
                </a:solidFill>
                <a:latin typeface="Times New Roman" charset="0"/>
              </a:rPr>
              <a:t>Absorption of factory overhead		9000		(3000)</a:t>
            </a:r>
          </a:p>
          <a:p>
            <a:pPr fontAlgn="base">
              <a:spcBef>
                <a:spcPct val="0"/>
              </a:spcBef>
              <a:spcAft>
                <a:spcPct val="0"/>
              </a:spcAft>
            </a:pPr>
            <a:r>
              <a:rPr lang="en-US" altLang="zh-TW" sz="2400" dirty="0">
                <a:solidFill>
                  <a:srgbClr val="2F2B20"/>
                </a:solidFill>
                <a:latin typeface="Times New Roman" charset="0"/>
              </a:rPr>
              <a:t>Gross profit			35000		37000		35500</a:t>
            </a:r>
          </a:p>
          <a:p>
            <a:pPr fontAlgn="base">
              <a:spcBef>
                <a:spcPct val="0"/>
              </a:spcBef>
              <a:spcAft>
                <a:spcPct val="0"/>
              </a:spcAft>
            </a:pPr>
            <a:r>
              <a:rPr lang="en-US" altLang="zh-TW" sz="2400" dirty="0">
                <a:solidFill>
                  <a:srgbClr val="2F2B20"/>
                </a:solidFill>
                <a:latin typeface="Times New Roman" charset="0"/>
              </a:rPr>
              <a:t>Less: Expenses</a:t>
            </a:r>
          </a:p>
          <a:p>
            <a:pPr fontAlgn="base">
              <a:spcBef>
                <a:spcPct val="0"/>
              </a:spcBef>
              <a:spcAft>
                <a:spcPct val="0"/>
              </a:spcAft>
            </a:pPr>
            <a:r>
              <a:rPr lang="en-US" altLang="zh-TW" sz="2400" dirty="0">
                <a:solidFill>
                  <a:srgbClr val="2F2B20"/>
                </a:solidFill>
                <a:latin typeface="Times New Roman" charset="0"/>
              </a:rPr>
              <a:t>      </a:t>
            </a:r>
            <a:r>
              <a:rPr lang="en-US" altLang="zh-TW" sz="2400" dirty="0">
                <a:solidFill>
                  <a:srgbClr val="E72915"/>
                </a:solidFill>
                <a:latin typeface="Times New Roman" charset="0"/>
              </a:rPr>
              <a:t>Fixed </a:t>
            </a:r>
            <a:r>
              <a:rPr lang="en-US" altLang="zh-TW" sz="2400" dirty="0">
                <a:solidFill>
                  <a:srgbClr val="D60EC3"/>
                </a:solidFill>
                <a:latin typeface="Times New Roman" charset="0"/>
              </a:rPr>
              <a:t>selling</a:t>
            </a:r>
            <a:r>
              <a:rPr lang="en-US" altLang="zh-TW" sz="2400" dirty="0">
                <a:solidFill>
                  <a:srgbClr val="2F2B20"/>
                </a:solidFill>
                <a:latin typeface="Times New Roman" charset="0"/>
              </a:rPr>
              <a:t> overheads	1000		1000		1000</a:t>
            </a:r>
          </a:p>
          <a:p>
            <a:pPr fontAlgn="base">
              <a:spcBef>
                <a:spcPct val="0"/>
              </a:spcBef>
              <a:spcAft>
                <a:spcPct val="0"/>
              </a:spcAft>
            </a:pPr>
            <a:r>
              <a:rPr lang="en-US" altLang="zh-TW" sz="2400" dirty="0">
                <a:solidFill>
                  <a:srgbClr val="2F2B20"/>
                </a:solidFill>
                <a:latin typeface="Times New Roman" charset="0"/>
              </a:rPr>
              <a:t>      </a:t>
            </a:r>
            <a:r>
              <a:rPr lang="en-US" altLang="zh-TW" sz="2400" dirty="0">
                <a:solidFill>
                  <a:srgbClr val="E72915"/>
                </a:solidFill>
                <a:latin typeface="Times New Roman" charset="0"/>
              </a:rPr>
              <a:t>Variable</a:t>
            </a:r>
            <a:r>
              <a:rPr lang="en-US" altLang="zh-TW" sz="2400" dirty="0">
                <a:solidFill>
                  <a:srgbClr val="2F2B20"/>
                </a:solidFill>
                <a:latin typeface="Times New Roman" charset="0"/>
              </a:rPr>
              <a:t> </a:t>
            </a:r>
            <a:r>
              <a:rPr lang="en-US" altLang="zh-TW" sz="2400" dirty="0">
                <a:solidFill>
                  <a:srgbClr val="D60EC3"/>
                </a:solidFill>
                <a:latin typeface="Times New Roman" charset="0"/>
              </a:rPr>
              <a:t>selling</a:t>
            </a:r>
            <a:r>
              <a:rPr lang="en-US" altLang="zh-TW" sz="2400" dirty="0">
                <a:solidFill>
                  <a:srgbClr val="2F2B20"/>
                </a:solidFill>
                <a:latin typeface="Times New Roman" charset="0"/>
              </a:rPr>
              <a:t> overheads 4000		3200		4400</a:t>
            </a:r>
          </a:p>
          <a:p>
            <a:pPr fontAlgn="base">
              <a:spcBef>
                <a:spcPct val="0"/>
              </a:spcBef>
              <a:spcAft>
                <a:spcPct val="0"/>
              </a:spcAft>
            </a:pPr>
            <a:r>
              <a:rPr lang="en-US" altLang="zh-TW" sz="2400" dirty="0">
                <a:solidFill>
                  <a:srgbClr val="2F2B20"/>
                </a:solidFill>
                <a:latin typeface="Times New Roman" charset="0"/>
              </a:rPr>
              <a:t>Net profit			30000		32800		30100	</a:t>
            </a:r>
          </a:p>
        </p:txBody>
      </p:sp>
      <p:sp>
        <p:nvSpPr>
          <p:cNvPr id="17413" name="Line 5"/>
          <p:cNvSpPr>
            <a:spLocks noChangeShapeType="1"/>
          </p:cNvSpPr>
          <p:nvPr/>
        </p:nvSpPr>
        <p:spPr bwMode="auto">
          <a:xfrm>
            <a:off x="4114800" y="2209800"/>
            <a:ext cx="46482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7414" name="Line 6"/>
          <p:cNvSpPr>
            <a:spLocks noChangeShapeType="1"/>
          </p:cNvSpPr>
          <p:nvPr/>
        </p:nvSpPr>
        <p:spPr bwMode="auto">
          <a:xfrm>
            <a:off x="5867400" y="3352800"/>
            <a:ext cx="2895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7415" name="Line 7"/>
          <p:cNvSpPr>
            <a:spLocks noChangeShapeType="1"/>
          </p:cNvSpPr>
          <p:nvPr/>
        </p:nvSpPr>
        <p:spPr bwMode="auto">
          <a:xfrm>
            <a:off x="4114800" y="4800600"/>
            <a:ext cx="45720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20628221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ctrTitle"/>
          </p:nvPr>
        </p:nvSpPr>
        <p:spPr/>
        <p:txBody>
          <a:bodyPr/>
          <a:lstStyle/>
          <a:p>
            <a:r>
              <a:rPr lang="en-US" altLang="zh-TW">
                <a:ea typeface="新細明體" charset="-120"/>
              </a:rPr>
              <a:t>Marginal costing</a:t>
            </a:r>
          </a:p>
        </p:txBody>
      </p:sp>
      <p:sp>
        <p:nvSpPr>
          <p:cNvPr id="18435"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76E571C8-E581-4ED9-8E9F-7B6232104CDF}" type="slidenum">
              <a:rPr lang="zh-TW" altLang="en-US"/>
              <a:pPr/>
              <a:t>15</a:t>
            </a:fld>
            <a:endParaRPr lang="en-US" altLang="zh-TW"/>
          </a:p>
        </p:txBody>
      </p:sp>
    </p:spTree>
    <p:extLst>
      <p:ext uri="{BB962C8B-B14F-4D97-AF65-F5344CB8AC3E}">
        <p14:creationId xmlns:p14="http://schemas.microsoft.com/office/powerpoint/2010/main" val="349002428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3"/>
          <p:cNvSpPr>
            <a:spLocks noGrp="1"/>
          </p:cNvSpPr>
          <p:nvPr>
            <p:ph type="sldNum" sz="quarter" idx="12"/>
          </p:nvPr>
        </p:nvSpPr>
        <p:spPr/>
        <p:txBody>
          <a:bodyPr/>
          <a:lstStyle/>
          <a:p>
            <a:fld id="{AD2C16F3-69B0-42E5-BC3E-9A40AB7C3640}" type="slidenum">
              <a:rPr lang="zh-TW" altLang="en-US"/>
              <a:pPr/>
              <a:t>16</a:t>
            </a:fld>
            <a:endParaRPr lang="en-US" altLang="zh-TW" sz="1400"/>
          </a:p>
        </p:txBody>
      </p:sp>
      <p:sp>
        <p:nvSpPr>
          <p:cNvPr id="14338" name="Text Box 2"/>
          <p:cNvSpPr txBox="1">
            <a:spLocks noChangeArrowheads="1"/>
          </p:cNvSpPr>
          <p:nvPr/>
        </p:nvSpPr>
        <p:spPr bwMode="auto">
          <a:xfrm>
            <a:off x="441325" y="727075"/>
            <a:ext cx="8494633"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zh-TW" altLang="en-US" sz="2400" dirty="0">
                <a:solidFill>
                  <a:srgbClr val="2F2B20"/>
                </a:solidFill>
                <a:latin typeface="Times New Roman" charset="0"/>
              </a:rPr>
              <a:t>				</a:t>
            </a:r>
            <a:r>
              <a:rPr lang="en-US" altLang="zh-TW" sz="2400" dirty="0">
                <a:solidFill>
                  <a:srgbClr val="2F2B20"/>
                </a:solidFill>
                <a:latin typeface="Times New Roman" charset="0"/>
              </a:rPr>
              <a:t>January	February	March</a:t>
            </a:r>
          </a:p>
          <a:p>
            <a:pPr fontAlgn="base">
              <a:spcBef>
                <a:spcPct val="0"/>
              </a:spcBef>
              <a:spcAft>
                <a:spcPct val="0"/>
              </a:spcAft>
            </a:pPr>
            <a:r>
              <a:rPr lang="en-US" altLang="zh-TW" sz="2400" dirty="0">
                <a:solidFill>
                  <a:srgbClr val="2F2B20"/>
                </a:solidFill>
                <a:latin typeface="Times New Roman" charset="0"/>
              </a:rPr>
              <a:t>				$		$		$</a:t>
            </a:r>
          </a:p>
          <a:p>
            <a:pPr fontAlgn="base">
              <a:spcBef>
                <a:spcPct val="0"/>
              </a:spcBef>
              <a:spcAft>
                <a:spcPct val="0"/>
              </a:spcAft>
            </a:pPr>
            <a:r>
              <a:rPr lang="en-US" altLang="zh-TW" sz="2400" dirty="0">
                <a:solidFill>
                  <a:srgbClr val="2F2B20"/>
                </a:solidFill>
                <a:latin typeface="Times New Roman" charset="0"/>
              </a:rPr>
              <a:t>Sales 				100000	80000		110000</a:t>
            </a:r>
          </a:p>
          <a:p>
            <a:pPr fontAlgn="base">
              <a:spcBef>
                <a:spcPct val="0"/>
              </a:spcBef>
              <a:spcAft>
                <a:spcPct val="0"/>
              </a:spcAft>
            </a:pPr>
            <a:r>
              <a:rPr lang="en-US" altLang="zh-TW" sz="2400" dirty="0">
                <a:solidFill>
                  <a:srgbClr val="2F2B20"/>
                </a:solidFill>
                <a:latin typeface="Times New Roman" charset="0"/>
              </a:rPr>
              <a:t>Less: </a:t>
            </a:r>
            <a:r>
              <a:rPr lang="en-US" altLang="zh-TW" sz="2400" dirty="0">
                <a:solidFill>
                  <a:srgbClr val="E72915"/>
                </a:solidFill>
                <a:latin typeface="Times New Roman" charset="0"/>
              </a:rPr>
              <a:t>Variable</a:t>
            </a:r>
            <a:r>
              <a:rPr lang="en-US" altLang="zh-TW" sz="2400" dirty="0">
                <a:solidFill>
                  <a:srgbClr val="2F2B20"/>
                </a:solidFill>
                <a:latin typeface="Times New Roman" charset="0"/>
              </a:rPr>
              <a:t> cost of good</a:t>
            </a:r>
          </a:p>
          <a:p>
            <a:pPr fontAlgn="base">
              <a:spcBef>
                <a:spcPct val="0"/>
              </a:spcBef>
              <a:spcAft>
                <a:spcPct val="0"/>
              </a:spcAft>
            </a:pPr>
            <a:r>
              <a:rPr lang="en-US" altLang="zh-TW" sz="2400" dirty="0">
                <a:solidFill>
                  <a:srgbClr val="2F2B20"/>
                </a:solidFill>
                <a:latin typeface="Times New Roman" charset="0"/>
              </a:rPr>
              <a:t>	sold </a:t>
            </a:r>
            <a:r>
              <a:rPr lang="en-US" altLang="zh-TW" sz="2400" dirty="0">
                <a:solidFill>
                  <a:srgbClr val="3346F9"/>
                </a:solidFill>
                <a:latin typeface="Times New Roman" charset="0"/>
                <a:hlinkClick r:id="rId2" action="ppaction://hlinksldjump"/>
              </a:rPr>
              <a:t>($35)</a:t>
            </a:r>
            <a:r>
              <a:rPr lang="en-US" altLang="zh-TW" sz="2400" dirty="0">
                <a:solidFill>
                  <a:srgbClr val="3346F9"/>
                </a:solidFill>
                <a:latin typeface="Times New Roman" charset="0"/>
              </a:rPr>
              <a:t>	</a:t>
            </a:r>
            <a:r>
              <a:rPr lang="en-US" altLang="zh-TW" sz="2400" dirty="0">
                <a:solidFill>
                  <a:srgbClr val="2F2B20"/>
                </a:solidFill>
                <a:latin typeface="Times New Roman" charset="0"/>
              </a:rPr>
              <a:t>	35000		28000		385500</a:t>
            </a:r>
          </a:p>
          <a:p>
            <a:pPr fontAlgn="base">
              <a:spcBef>
                <a:spcPct val="0"/>
              </a:spcBef>
              <a:spcAft>
                <a:spcPct val="0"/>
              </a:spcAft>
            </a:pPr>
            <a:r>
              <a:rPr lang="en-US" altLang="zh-TW" sz="2400" dirty="0">
                <a:solidFill>
                  <a:srgbClr val="2F2B20"/>
                </a:solidFill>
                <a:latin typeface="Times New Roman" charset="0"/>
              </a:rPr>
              <a:t>Product contribution  margin	65000		52000		71500</a:t>
            </a:r>
          </a:p>
          <a:p>
            <a:pPr fontAlgn="base">
              <a:spcBef>
                <a:spcPct val="0"/>
              </a:spcBef>
              <a:spcAft>
                <a:spcPct val="0"/>
              </a:spcAft>
            </a:pPr>
            <a:r>
              <a:rPr lang="en-US" altLang="zh-TW" sz="2400" dirty="0">
                <a:solidFill>
                  <a:srgbClr val="2F2B20"/>
                </a:solidFill>
                <a:latin typeface="Times New Roman" charset="0"/>
              </a:rPr>
              <a:t>Less: </a:t>
            </a:r>
            <a:r>
              <a:rPr lang="en-US" altLang="zh-TW" sz="2400" dirty="0">
                <a:solidFill>
                  <a:srgbClr val="E72915"/>
                </a:solidFill>
                <a:latin typeface="Times New Roman" charset="0"/>
              </a:rPr>
              <a:t>Variable</a:t>
            </a:r>
            <a:r>
              <a:rPr lang="en-US" altLang="zh-TW" sz="2400" dirty="0">
                <a:solidFill>
                  <a:srgbClr val="2F2B20"/>
                </a:solidFill>
                <a:latin typeface="Times New Roman" charset="0"/>
              </a:rPr>
              <a:t> </a:t>
            </a:r>
            <a:r>
              <a:rPr lang="en-US" altLang="zh-TW" sz="2400" dirty="0">
                <a:solidFill>
                  <a:srgbClr val="D60EC3"/>
                </a:solidFill>
                <a:latin typeface="Times New Roman" charset="0"/>
              </a:rPr>
              <a:t>selling</a:t>
            </a:r>
            <a:r>
              <a:rPr lang="en-US" altLang="zh-TW" sz="2400" dirty="0">
                <a:solidFill>
                  <a:srgbClr val="2F2B20"/>
                </a:solidFill>
                <a:latin typeface="Times New Roman" charset="0"/>
              </a:rPr>
              <a:t> overhead4000		3200		4400</a:t>
            </a:r>
          </a:p>
          <a:p>
            <a:pPr fontAlgn="base">
              <a:spcBef>
                <a:spcPct val="0"/>
              </a:spcBef>
              <a:spcAft>
                <a:spcPct val="0"/>
              </a:spcAft>
            </a:pPr>
            <a:r>
              <a:rPr lang="en-US" altLang="zh-TW" sz="2400" dirty="0">
                <a:solidFill>
                  <a:srgbClr val="2F2B20"/>
                </a:solidFill>
                <a:latin typeface="Times New Roman" charset="0"/>
              </a:rPr>
              <a:t>Total contribution margin	61000		48800		67100</a:t>
            </a:r>
          </a:p>
          <a:p>
            <a:pPr fontAlgn="base">
              <a:spcBef>
                <a:spcPct val="0"/>
              </a:spcBef>
              <a:spcAft>
                <a:spcPct val="0"/>
              </a:spcAft>
            </a:pPr>
            <a:r>
              <a:rPr lang="en-US" altLang="zh-TW" sz="2400" dirty="0">
                <a:solidFill>
                  <a:srgbClr val="2F2B20"/>
                </a:solidFill>
                <a:latin typeface="Times New Roman" charset="0"/>
              </a:rPr>
              <a:t>Less: Fixed Expenses</a:t>
            </a:r>
          </a:p>
          <a:p>
            <a:pPr fontAlgn="base">
              <a:spcBef>
                <a:spcPct val="0"/>
              </a:spcBef>
              <a:spcAft>
                <a:spcPct val="0"/>
              </a:spcAft>
            </a:pPr>
            <a:r>
              <a:rPr lang="en-US" altLang="zh-TW" sz="2400" dirty="0">
                <a:solidFill>
                  <a:srgbClr val="2F2B20"/>
                </a:solidFill>
                <a:latin typeface="Times New Roman" charset="0"/>
              </a:rPr>
              <a:t>      </a:t>
            </a:r>
            <a:r>
              <a:rPr lang="en-US" altLang="zh-TW" sz="2400" dirty="0">
                <a:solidFill>
                  <a:srgbClr val="1BB70F"/>
                </a:solidFill>
                <a:latin typeface="Times New Roman" charset="0"/>
              </a:rPr>
              <a:t>Fixed factory overhead</a:t>
            </a:r>
            <a:r>
              <a:rPr lang="en-US" altLang="zh-TW" sz="2400" dirty="0">
                <a:solidFill>
                  <a:srgbClr val="2F2B20"/>
                </a:solidFill>
                <a:latin typeface="Times New Roman" charset="0"/>
              </a:rPr>
              <a:t>	30000		30000		30000</a:t>
            </a:r>
          </a:p>
          <a:p>
            <a:pPr fontAlgn="base">
              <a:spcBef>
                <a:spcPct val="0"/>
              </a:spcBef>
              <a:spcAft>
                <a:spcPct val="0"/>
              </a:spcAft>
            </a:pPr>
            <a:r>
              <a:rPr lang="en-US" altLang="zh-TW" sz="2400" dirty="0">
                <a:solidFill>
                  <a:srgbClr val="2F2B20"/>
                </a:solidFill>
                <a:latin typeface="Times New Roman" charset="0"/>
              </a:rPr>
              <a:t>      </a:t>
            </a:r>
            <a:r>
              <a:rPr lang="en-US" altLang="zh-TW" sz="2400" dirty="0">
                <a:solidFill>
                  <a:srgbClr val="E72915"/>
                </a:solidFill>
                <a:latin typeface="Times New Roman" charset="0"/>
              </a:rPr>
              <a:t>Fixed</a:t>
            </a:r>
            <a:r>
              <a:rPr lang="en-US" altLang="zh-TW" sz="2400" dirty="0">
                <a:solidFill>
                  <a:srgbClr val="1BB70F"/>
                </a:solidFill>
                <a:latin typeface="Times New Roman" charset="0"/>
              </a:rPr>
              <a:t> </a:t>
            </a:r>
            <a:r>
              <a:rPr lang="en-US" altLang="zh-TW" sz="2400" dirty="0">
                <a:solidFill>
                  <a:srgbClr val="D60EC3"/>
                </a:solidFill>
                <a:latin typeface="Times New Roman" charset="0"/>
              </a:rPr>
              <a:t>selling</a:t>
            </a:r>
            <a:r>
              <a:rPr lang="en-US" altLang="zh-TW" sz="2400" dirty="0">
                <a:solidFill>
                  <a:srgbClr val="2F2B20"/>
                </a:solidFill>
                <a:latin typeface="Times New Roman" charset="0"/>
              </a:rPr>
              <a:t> overheads	1000		1000		1000</a:t>
            </a:r>
          </a:p>
          <a:p>
            <a:pPr fontAlgn="base">
              <a:spcBef>
                <a:spcPct val="0"/>
              </a:spcBef>
              <a:spcAft>
                <a:spcPct val="0"/>
              </a:spcAft>
            </a:pPr>
            <a:r>
              <a:rPr lang="en-US" altLang="zh-TW" sz="2400" dirty="0">
                <a:solidFill>
                  <a:srgbClr val="2F2B20"/>
                </a:solidFill>
                <a:latin typeface="Times New Roman" charset="0"/>
              </a:rPr>
              <a:t>Net profit			30000		</a:t>
            </a:r>
            <a:r>
              <a:rPr lang="en-US" altLang="zh-TW" sz="2400" dirty="0" smtClean="0">
                <a:solidFill>
                  <a:srgbClr val="2F2B20"/>
                </a:solidFill>
                <a:latin typeface="Times New Roman" charset="0"/>
              </a:rPr>
              <a:t>17800</a:t>
            </a:r>
            <a:r>
              <a:rPr lang="en-US" altLang="zh-TW" sz="2400" dirty="0">
                <a:solidFill>
                  <a:srgbClr val="2F2B20"/>
                </a:solidFill>
                <a:latin typeface="Times New Roman" charset="0"/>
              </a:rPr>
              <a:t>		</a:t>
            </a:r>
            <a:r>
              <a:rPr lang="en-US" altLang="zh-TW" sz="2400" dirty="0" smtClean="0">
                <a:solidFill>
                  <a:srgbClr val="2F2B20"/>
                </a:solidFill>
                <a:latin typeface="Times New Roman" charset="0"/>
              </a:rPr>
              <a:t>36100</a:t>
            </a:r>
            <a:r>
              <a:rPr lang="en-US" altLang="zh-TW" sz="2400" dirty="0">
                <a:solidFill>
                  <a:srgbClr val="2F2B20"/>
                </a:solidFill>
                <a:latin typeface="Times New Roman" charset="0"/>
              </a:rPr>
              <a:t>	</a:t>
            </a:r>
          </a:p>
        </p:txBody>
      </p:sp>
      <p:sp>
        <p:nvSpPr>
          <p:cNvPr id="14339" name="Line 3"/>
          <p:cNvSpPr>
            <a:spLocks noChangeShapeType="1"/>
          </p:cNvSpPr>
          <p:nvPr/>
        </p:nvSpPr>
        <p:spPr bwMode="auto">
          <a:xfrm>
            <a:off x="4114800" y="2590800"/>
            <a:ext cx="46482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4340" name="Line 4"/>
          <p:cNvSpPr>
            <a:spLocks noChangeShapeType="1"/>
          </p:cNvSpPr>
          <p:nvPr/>
        </p:nvSpPr>
        <p:spPr bwMode="auto">
          <a:xfrm>
            <a:off x="5867400" y="3352800"/>
            <a:ext cx="2895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4341" name="Line 5"/>
          <p:cNvSpPr>
            <a:spLocks noChangeShapeType="1"/>
          </p:cNvSpPr>
          <p:nvPr/>
        </p:nvSpPr>
        <p:spPr bwMode="auto">
          <a:xfrm>
            <a:off x="4114800" y="4800600"/>
            <a:ext cx="45720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35911520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3"/>
          <p:cNvSpPr>
            <a:spLocks noGrp="1"/>
          </p:cNvSpPr>
          <p:nvPr>
            <p:ph type="sldNum" sz="quarter" idx="12"/>
          </p:nvPr>
        </p:nvSpPr>
        <p:spPr/>
        <p:txBody>
          <a:bodyPr/>
          <a:lstStyle/>
          <a:p>
            <a:fld id="{63D3FD1D-098B-43A6-8691-F0257C5A63F4}" type="slidenum">
              <a:rPr lang="zh-TW" altLang="en-US"/>
              <a:pPr/>
              <a:t>17</a:t>
            </a:fld>
            <a:endParaRPr lang="en-US" altLang="zh-TW" sz="1400"/>
          </a:p>
        </p:txBody>
      </p:sp>
      <p:sp>
        <p:nvSpPr>
          <p:cNvPr id="19458" name="Text Box 2"/>
          <p:cNvSpPr txBox="1">
            <a:spLocks noChangeArrowheads="1"/>
          </p:cNvSpPr>
          <p:nvPr/>
        </p:nvSpPr>
        <p:spPr bwMode="auto">
          <a:xfrm>
            <a:off x="517525" y="346075"/>
            <a:ext cx="5461000" cy="301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Wk1:</a:t>
            </a:r>
          </a:p>
          <a:p>
            <a:pPr fontAlgn="base">
              <a:spcBef>
                <a:spcPct val="0"/>
              </a:spcBef>
              <a:spcAft>
                <a:spcPct val="0"/>
              </a:spcAft>
            </a:pPr>
            <a:r>
              <a:rPr lang="en-US" altLang="zh-TW" sz="2400" b="1">
                <a:solidFill>
                  <a:srgbClr val="2F2B20"/>
                </a:solidFill>
                <a:latin typeface="Times New Roman" charset="0"/>
              </a:rPr>
              <a:t>Standard fixed overhead rate </a:t>
            </a:r>
          </a:p>
          <a:p>
            <a:pPr fontAlgn="base">
              <a:spcBef>
                <a:spcPct val="0"/>
              </a:spcBef>
              <a:spcAft>
                <a:spcPct val="0"/>
              </a:spcAft>
            </a:pPr>
            <a:r>
              <a:rPr lang="en-US" altLang="zh-TW" sz="2400" b="1">
                <a:solidFill>
                  <a:srgbClr val="2F2B20"/>
                </a:solidFill>
                <a:latin typeface="Times New Roman" charset="0"/>
              </a:rPr>
              <a:t>= Budgeted total fixed factory overheads</a:t>
            </a:r>
          </a:p>
          <a:p>
            <a:pPr fontAlgn="base">
              <a:spcBef>
                <a:spcPct val="0"/>
              </a:spcBef>
              <a:spcAft>
                <a:spcPct val="0"/>
              </a:spcAft>
            </a:pPr>
            <a:r>
              <a:rPr lang="en-US" altLang="zh-TW" sz="2400" b="1">
                <a:solidFill>
                  <a:srgbClr val="2F2B20"/>
                </a:solidFill>
                <a:latin typeface="Times New Roman" charset="0"/>
              </a:rPr>
              <a:t>     Budgeted number of units produced</a:t>
            </a:r>
          </a:p>
          <a:p>
            <a:pPr fontAlgn="base">
              <a:spcBef>
                <a:spcPct val="0"/>
              </a:spcBef>
              <a:spcAft>
                <a:spcPct val="0"/>
              </a:spcAft>
            </a:pPr>
            <a:endParaRPr lang="en-US" altLang="zh-TW" sz="2400" b="1">
              <a:solidFill>
                <a:srgbClr val="2F2B20"/>
              </a:solidFill>
              <a:latin typeface="Times New Roman" charset="0"/>
            </a:endParaRPr>
          </a:p>
          <a:p>
            <a:pPr fontAlgn="base">
              <a:spcBef>
                <a:spcPct val="0"/>
              </a:spcBef>
              <a:spcAft>
                <a:spcPct val="0"/>
              </a:spcAft>
            </a:pPr>
            <a:r>
              <a:rPr lang="en-US" altLang="zh-TW" sz="2400" b="1">
                <a:solidFill>
                  <a:srgbClr val="2F2B20"/>
                </a:solidFill>
                <a:latin typeface="Times New Roman" charset="0"/>
              </a:rPr>
              <a:t>=     $30000</a:t>
            </a:r>
          </a:p>
          <a:p>
            <a:pPr fontAlgn="base">
              <a:spcBef>
                <a:spcPct val="0"/>
              </a:spcBef>
              <a:spcAft>
                <a:spcPct val="0"/>
              </a:spcAft>
            </a:pPr>
            <a:r>
              <a:rPr lang="en-US" altLang="zh-TW" sz="2400" b="1">
                <a:solidFill>
                  <a:srgbClr val="2F2B20"/>
                </a:solidFill>
                <a:latin typeface="Times New Roman" charset="0"/>
              </a:rPr>
              <a:t>      1000 units</a:t>
            </a:r>
          </a:p>
          <a:p>
            <a:pPr fontAlgn="base">
              <a:spcBef>
                <a:spcPct val="0"/>
              </a:spcBef>
              <a:spcAft>
                <a:spcPct val="0"/>
              </a:spcAft>
            </a:pPr>
            <a:r>
              <a:rPr lang="en-US" altLang="zh-TW" sz="2400" b="1">
                <a:solidFill>
                  <a:srgbClr val="2F2B20"/>
                </a:solidFill>
                <a:latin typeface="Times New Roman" charset="0"/>
              </a:rPr>
              <a:t>= $30 units</a:t>
            </a:r>
          </a:p>
        </p:txBody>
      </p:sp>
      <p:sp>
        <p:nvSpPr>
          <p:cNvPr id="19459" name="Line 3"/>
          <p:cNvSpPr>
            <a:spLocks noChangeShapeType="1"/>
          </p:cNvSpPr>
          <p:nvPr/>
        </p:nvSpPr>
        <p:spPr bwMode="auto">
          <a:xfrm>
            <a:off x="762000" y="1447800"/>
            <a:ext cx="5181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9460" name="Line 4"/>
          <p:cNvSpPr>
            <a:spLocks noChangeShapeType="1"/>
          </p:cNvSpPr>
          <p:nvPr/>
        </p:nvSpPr>
        <p:spPr bwMode="auto">
          <a:xfrm>
            <a:off x="914400" y="2590800"/>
            <a:ext cx="14478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9461" name="Text Box 5"/>
          <p:cNvSpPr txBox="1">
            <a:spLocks noChangeArrowheads="1"/>
          </p:cNvSpPr>
          <p:nvPr/>
        </p:nvSpPr>
        <p:spPr bwMode="auto">
          <a:xfrm>
            <a:off x="517525" y="3470275"/>
            <a:ext cx="7804150" cy="301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Wk 2:</a:t>
            </a:r>
          </a:p>
          <a:p>
            <a:pPr fontAlgn="base">
              <a:spcBef>
                <a:spcPct val="0"/>
              </a:spcBef>
              <a:spcAft>
                <a:spcPct val="0"/>
              </a:spcAft>
            </a:pPr>
            <a:r>
              <a:rPr lang="en-US" altLang="zh-TW" sz="2400" b="1">
                <a:solidFill>
                  <a:srgbClr val="2F2B20"/>
                </a:solidFill>
                <a:latin typeface="Times New Roman" charset="0"/>
              </a:rPr>
              <a:t>Production cost per unit under absorption costing:</a:t>
            </a:r>
          </a:p>
          <a:p>
            <a:pPr fontAlgn="base">
              <a:spcBef>
                <a:spcPct val="0"/>
              </a:spcBef>
              <a:spcAft>
                <a:spcPct val="0"/>
              </a:spcAft>
            </a:pPr>
            <a:r>
              <a:rPr lang="en-US" altLang="zh-TW" sz="2400" b="1">
                <a:solidFill>
                  <a:srgbClr val="2F2B20"/>
                </a:solidFill>
                <a:latin typeface="Times New Roman" charset="0"/>
              </a:rPr>
              <a:t>								$</a:t>
            </a:r>
          </a:p>
          <a:p>
            <a:pPr fontAlgn="base">
              <a:spcBef>
                <a:spcPct val="0"/>
              </a:spcBef>
              <a:spcAft>
                <a:spcPct val="0"/>
              </a:spcAft>
            </a:pPr>
            <a:r>
              <a:rPr lang="en-US" altLang="zh-TW" sz="2400" b="1">
                <a:solidFill>
                  <a:srgbClr val="2F2B20"/>
                </a:solidFill>
                <a:latin typeface="Times New Roman" charset="0"/>
              </a:rPr>
              <a:t>Direct materials						20</a:t>
            </a:r>
          </a:p>
          <a:p>
            <a:pPr fontAlgn="base">
              <a:spcBef>
                <a:spcPct val="0"/>
              </a:spcBef>
              <a:spcAft>
                <a:spcPct val="0"/>
              </a:spcAft>
            </a:pPr>
            <a:r>
              <a:rPr lang="en-US" altLang="zh-TW" sz="2400" b="1">
                <a:solidFill>
                  <a:srgbClr val="2F2B20"/>
                </a:solidFill>
                <a:latin typeface="Times New Roman" charset="0"/>
              </a:rPr>
              <a:t>Direct labour							10</a:t>
            </a:r>
          </a:p>
          <a:p>
            <a:pPr fontAlgn="base">
              <a:spcBef>
                <a:spcPct val="0"/>
              </a:spcBef>
              <a:spcAft>
                <a:spcPct val="0"/>
              </a:spcAft>
            </a:pPr>
            <a:r>
              <a:rPr lang="en-US" altLang="zh-TW" sz="2400" b="1">
                <a:solidFill>
                  <a:srgbClr val="1BB70F"/>
                </a:solidFill>
                <a:latin typeface="Times New Roman" charset="0"/>
              </a:rPr>
              <a:t>Fixed factory overhead absorbed				30</a:t>
            </a:r>
          </a:p>
          <a:p>
            <a:pPr fontAlgn="base">
              <a:spcBef>
                <a:spcPct val="0"/>
              </a:spcBef>
              <a:spcAft>
                <a:spcPct val="0"/>
              </a:spcAft>
            </a:pPr>
            <a:r>
              <a:rPr lang="en-US" altLang="zh-TW" sz="2400" b="1">
                <a:solidFill>
                  <a:srgbClr val="2F2B20"/>
                </a:solidFill>
                <a:latin typeface="Times New Roman" charset="0"/>
              </a:rPr>
              <a:t>Variable factory overheads					5</a:t>
            </a:r>
          </a:p>
          <a:p>
            <a:pPr fontAlgn="base">
              <a:spcBef>
                <a:spcPct val="0"/>
              </a:spcBef>
              <a:spcAft>
                <a:spcPct val="0"/>
              </a:spcAft>
            </a:pPr>
            <a:r>
              <a:rPr lang="en-US" altLang="zh-TW" sz="2400" b="1">
                <a:solidFill>
                  <a:srgbClr val="2F2B20"/>
                </a:solidFill>
                <a:latin typeface="Times New Roman" charset="0"/>
              </a:rPr>
              <a:t>								65</a:t>
            </a:r>
          </a:p>
        </p:txBody>
      </p:sp>
      <p:sp>
        <p:nvSpPr>
          <p:cNvPr id="19462" name="Line 6"/>
          <p:cNvSpPr>
            <a:spLocks noChangeShapeType="1"/>
          </p:cNvSpPr>
          <p:nvPr/>
        </p:nvSpPr>
        <p:spPr bwMode="auto">
          <a:xfrm>
            <a:off x="7772400" y="6096000"/>
            <a:ext cx="609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9463" name="Text Box 7"/>
          <p:cNvSpPr txBox="1">
            <a:spLocks noChangeArrowheads="1"/>
          </p:cNvSpPr>
          <p:nvPr/>
        </p:nvSpPr>
        <p:spPr bwMode="auto">
          <a:xfrm>
            <a:off x="365125" y="6213475"/>
            <a:ext cx="844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hlinkClick r:id="rId2" action="ppaction://hlinksldjump"/>
              </a:rPr>
              <a:t>Back</a:t>
            </a:r>
            <a:endParaRPr lang="en-US" altLang="zh-TW" sz="2400" b="1">
              <a:solidFill>
                <a:srgbClr val="2F2B20"/>
              </a:solidFill>
              <a:latin typeface="Times New Roman" charset="0"/>
            </a:endParaRPr>
          </a:p>
        </p:txBody>
      </p:sp>
    </p:spTree>
    <p:extLst>
      <p:ext uri="{BB962C8B-B14F-4D97-AF65-F5344CB8AC3E}">
        <p14:creationId xmlns:p14="http://schemas.microsoft.com/office/powerpoint/2010/main" val="11640522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Slide Number Placeholder 3"/>
          <p:cNvSpPr>
            <a:spLocks noGrp="1"/>
          </p:cNvSpPr>
          <p:nvPr>
            <p:ph type="sldNum" sz="quarter" idx="12"/>
          </p:nvPr>
        </p:nvSpPr>
        <p:spPr/>
        <p:txBody>
          <a:bodyPr/>
          <a:lstStyle/>
          <a:p>
            <a:fld id="{3314C1E6-ED5E-4C44-8CE3-AA89930E0468}" type="slidenum">
              <a:rPr lang="zh-TW" altLang="en-US"/>
              <a:pPr/>
              <a:t>18</a:t>
            </a:fld>
            <a:endParaRPr lang="en-US" altLang="zh-TW" sz="1400"/>
          </a:p>
        </p:txBody>
      </p:sp>
      <p:sp>
        <p:nvSpPr>
          <p:cNvPr id="20482" name="Text Box 2"/>
          <p:cNvSpPr txBox="1">
            <a:spLocks noChangeArrowheads="1"/>
          </p:cNvSpPr>
          <p:nvPr/>
        </p:nvSpPr>
        <p:spPr bwMode="auto">
          <a:xfrm>
            <a:off x="288925" y="269875"/>
            <a:ext cx="8378825"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Wk 3:</a:t>
            </a:r>
          </a:p>
          <a:p>
            <a:pPr fontAlgn="base">
              <a:spcBef>
                <a:spcPct val="0"/>
              </a:spcBef>
              <a:spcAft>
                <a:spcPct val="0"/>
              </a:spcAft>
            </a:pPr>
            <a:r>
              <a:rPr lang="en-US" altLang="zh-TW" sz="2400" b="1">
                <a:solidFill>
                  <a:srgbClr val="2F2B20"/>
                </a:solidFill>
                <a:latin typeface="Times New Roman" charset="0"/>
              </a:rPr>
              <a:t>(Under-)/Over-absorption of fixed factory overheads:</a:t>
            </a:r>
          </a:p>
          <a:p>
            <a:pPr fontAlgn="base">
              <a:spcBef>
                <a:spcPct val="0"/>
              </a:spcBef>
              <a:spcAft>
                <a:spcPct val="0"/>
              </a:spcAft>
            </a:pPr>
            <a:r>
              <a:rPr lang="en-US" altLang="zh-TW" sz="2400" b="1">
                <a:solidFill>
                  <a:srgbClr val="2F2B20"/>
                </a:solidFill>
                <a:latin typeface="Times New Roman" charset="0"/>
              </a:rPr>
              <a:t>				January	February	March</a:t>
            </a:r>
          </a:p>
          <a:p>
            <a:pPr fontAlgn="base">
              <a:spcBef>
                <a:spcPct val="0"/>
              </a:spcBef>
              <a:spcAft>
                <a:spcPct val="0"/>
              </a:spcAft>
            </a:pPr>
            <a:r>
              <a:rPr lang="en-US" altLang="zh-TW" sz="2400" b="1">
                <a:solidFill>
                  <a:srgbClr val="2F2B20"/>
                </a:solidFill>
                <a:latin typeface="Times New Roman" charset="0"/>
              </a:rPr>
              <a:t>				$		$		$</a:t>
            </a:r>
          </a:p>
          <a:p>
            <a:pPr fontAlgn="base">
              <a:spcBef>
                <a:spcPct val="0"/>
              </a:spcBef>
              <a:spcAft>
                <a:spcPct val="0"/>
              </a:spcAft>
            </a:pPr>
            <a:r>
              <a:rPr lang="en-US" altLang="zh-TW" sz="2400" b="1">
                <a:solidFill>
                  <a:srgbClr val="2F2B20"/>
                </a:solidFill>
                <a:latin typeface="Times New Roman" charset="0"/>
              </a:rPr>
              <a:t>Fixed overhead		30000		39000		27000</a:t>
            </a:r>
          </a:p>
          <a:p>
            <a:pPr fontAlgn="base">
              <a:spcBef>
                <a:spcPct val="0"/>
              </a:spcBef>
              <a:spcAft>
                <a:spcPct val="0"/>
              </a:spcAft>
            </a:pPr>
            <a:r>
              <a:rPr lang="en-US" altLang="zh-TW" sz="2400" b="1">
                <a:solidFill>
                  <a:srgbClr val="2F2B20"/>
                </a:solidFill>
                <a:latin typeface="Times New Roman" charset="0"/>
              </a:rPr>
              <a:t>Fixed overheads incurred	30000		30000		30000</a:t>
            </a:r>
          </a:p>
          <a:p>
            <a:pPr fontAlgn="base">
              <a:spcBef>
                <a:spcPct val="0"/>
              </a:spcBef>
              <a:spcAft>
                <a:spcPct val="0"/>
              </a:spcAft>
            </a:pPr>
            <a:r>
              <a:rPr lang="en-US" altLang="zh-TW" sz="2400" b="1">
                <a:solidFill>
                  <a:srgbClr val="2F2B20"/>
                </a:solidFill>
                <a:latin typeface="Times New Roman" charset="0"/>
              </a:rPr>
              <a:t>				0		9000		(3000)</a:t>
            </a:r>
          </a:p>
        </p:txBody>
      </p:sp>
      <p:sp>
        <p:nvSpPr>
          <p:cNvPr id="20483" name="Text Box 3"/>
          <p:cNvSpPr txBox="1">
            <a:spLocks noChangeArrowheads="1"/>
          </p:cNvSpPr>
          <p:nvPr/>
        </p:nvSpPr>
        <p:spPr bwMode="auto">
          <a:xfrm>
            <a:off x="2803525" y="2860675"/>
            <a:ext cx="14128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1000*$30</a:t>
            </a:r>
          </a:p>
        </p:txBody>
      </p:sp>
      <p:sp>
        <p:nvSpPr>
          <p:cNvPr id="20484" name="Text Box 4"/>
          <p:cNvSpPr txBox="1">
            <a:spLocks noChangeArrowheads="1"/>
          </p:cNvSpPr>
          <p:nvPr/>
        </p:nvSpPr>
        <p:spPr bwMode="auto">
          <a:xfrm>
            <a:off x="4845050" y="2895600"/>
            <a:ext cx="14128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1300*$30</a:t>
            </a:r>
          </a:p>
        </p:txBody>
      </p:sp>
      <p:sp>
        <p:nvSpPr>
          <p:cNvPr id="20485" name="Text Box 5"/>
          <p:cNvSpPr txBox="1">
            <a:spLocks noChangeArrowheads="1"/>
          </p:cNvSpPr>
          <p:nvPr/>
        </p:nvSpPr>
        <p:spPr bwMode="auto">
          <a:xfrm>
            <a:off x="6826250" y="2895600"/>
            <a:ext cx="12604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900*$30</a:t>
            </a:r>
          </a:p>
        </p:txBody>
      </p:sp>
      <p:sp>
        <p:nvSpPr>
          <p:cNvPr id="20486" name="Line 6"/>
          <p:cNvSpPr>
            <a:spLocks noChangeShapeType="1"/>
          </p:cNvSpPr>
          <p:nvPr/>
        </p:nvSpPr>
        <p:spPr bwMode="auto">
          <a:xfrm>
            <a:off x="3962400" y="2514600"/>
            <a:ext cx="47244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20487" name="Line 7"/>
          <p:cNvSpPr>
            <a:spLocks noChangeShapeType="1"/>
          </p:cNvSpPr>
          <p:nvPr/>
        </p:nvSpPr>
        <p:spPr bwMode="auto">
          <a:xfrm flipV="1">
            <a:off x="3505200" y="2057400"/>
            <a:ext cx="457200" cy="7620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20488" name="Line 8"/>
          <p:cNvSpPr>
            <a:spLocks noChangeShapeType="1"/>
          </p:cNvSpPr>
          <p:nvPr/>
        </p:nvSpPr>
        <p:spPr bwMode="auto">
          <a:xfrm flipV="1">
            <a:off x="5410200" y="1981200"/>
            <a:ext cx="381000" cy="9144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20489" name="Line 9"/>
          <p:cNvSpPr>
            <a:spLocks noChangeShapeType="1"/>
          </p:cNvSpPr>
          <p:nvPr/>
        </p:nvSpPr>
        <p:spPr bwMode="auto">
          <a:xfrm flipV="1">
            <a:off x="7391400" y="1981200"/>
            <a:ext cx="228600" cy="9144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20490" name="Text Box 10"/>
          <p:cNvSpPr txBox="1">
            <a:spLocks noChangeArrowheads="1"/>
          </p:cNvSpPr>
          <p:nvPr/>
        </p:nvSpPr>
        <p:spPr bwMode="auto">
          <a:xfrm>
            <a:off x="288925" y="4079875"/>
            <a:ext cx="7804150"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Wk 4:</a:t>
            </a:r>
          </a:p>
          <a:p>
            <a:pPr fontAlgn="base">
              <a:spcBef>
                <a:spcPct val="0"/>
              </a:spcBef>
              <a:spcAft>
                <a:spcPct val="0"/>
              </a:spcAft>
            </a:pPr>
            <a:r>
              <a:rPr lang="en-US" altLang="zh-TW" sz="2400" b="1">
                <a:solidFill>
                  <a:srgbClr val="2F2B20"/>
                </a:solidFill>
                <a:latin typeface="Times New Roman" charset="0"/>
              </a:rPr>
              <a:t>Variable production cost per unit under marginal costing:</a:t>
            </a:r>
          </a:p>
          <a:p>
            <a:pPr fontAlgn="base">
              <a:spcBef>
                <a:spcPct val="0"/>
              </a:spcBef>
              <a:spcAft>
                <a:spcPct val="0"/>
              </a:spcAft>
            </a:pPr>
            <a:r>
              <a:rPr lang="en-US" altLang="zh-TW" sz="2400" b="1">
                <a:solidFill>
                  <a:srgbClr val="2F2B20"/>
                </a:solidFill>
                <a:latin typeface="Times New Roman" charset="0"/>
              </a:rPr>
              <a:t>								$</a:t>
            </a:r>
          </a:p>
          <a:p>
            <a:pPr fontAlgn="base">
              <a:spcBef>
                <a:spcPct val="0"/>
              </a:spcBef>
              <a:spcAft>
                <a:spcPct val="0"/>
              </a:spcAft>
            </a:pPr>
            <a:r>
              <a:rPr lang="en-US" altLang="zh-TW" sz="2400" b="1">
                <a:solidFill>
                  <a:srgbClr val="2F2B20"/>
                </a:solidFill>
                <a:latin typeface="Times New Roman" charset="0"/>
              </a:rPr>
              <a:t>Direct materials						20</a:t>
            </a:r>
          </a:p>
          <a:p>
            <a:pPr fontAlgn="base">
              <a:spcBef>
                <a:spcPct val="0"/>
              </a:spcBef>
              <a:spcAft>
                <a:spcPct val="0"/>
              </a:spcAft>
            </a:pPr>
            <a:r>
              <a:rPr lang="en-US" altLang="zh-TW" sz="2400" b="1">
                <a:solidFill>
                  <a:srgbClr val="2F2B20"/>
                </a:solidFill>
                <a:latin typeface="Times New Roman" charset="0"/>
              </a:rPr>
              <a:t>Direct labour							10</a:t>
            </a:r>
          </a:p>
          <a:p>
            <a:pPr fontAlgn="base">
              <a:spcBef>
                <a:spcPct val="0"/>
              </a:spcBef>
              <a:spcAft>
                <a:spcPct val="0"/>
              </a:spcAft>
            </a:pPr>
            <a:r>
              <a:rPr lang="en-US" altLang="zh-TW" sz="2400" b="1">
                <a:solidFill>
                  <a:srgbClr val="2F2B20"/>
                </a:solidFill>
                <a:latin typeface="Times New Roman" charset="0"/>
              </a:rPr>
              <a:t>Variable factory overhead					5</a:t>
            </a:r>
          </a:p>
          <a:p>
            <a:pPr fontAlgn="base">
              <a:spcBef>
                <a:spcPct val="0"/>
              </a:spcBef>
              <a:spcAft>
                <a:spcPct val="0"/>
              </a:spcAft>
            </a:pPr>
            <a:r>
              <a:rPr lang="en-US" altLang="zh-TW" sz="2400" b="1">
                <a:solidFill>
                  <a:srgbClr val="2F2B20"/>
                </a:solidFill>
                <a:latin typeface="Times New Roman" charset="0"/>
              </a:rPr>
              <a:t>								35</a:t>
            </a:r>
          </a:p>
        </p:txBody>
      </p:sp>
      <p:sp>
        <p:nvSpPr>
          <p:cNvPr id="20491" name="Line 11"/>
          <p:cNvSpPr>
            <a:spLocks noChangeShapeType="1"/>
          </p:cNvSpPr>
          <p:nvPr/>
        </p:nvSpPr>
        <p:spPr bwMode="auto">
          <a:xfrm>
            <a:off x="7543800" y="6324600"/>
            <a:ext cx="7620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20492" name="Text Box 12"/>
          <p:cNvSpPr txBox="1">
            <a:spLocks noChangeArrowheads="1"/>
          </p:cNvSpPr>
          <p:nvPr/>
        </p:nvSpPr>
        <p:spPr bwMode="auto">
          <a:xfrm>
            <a:off x="2574925" y="4003675"/>
            <a:ext cx="3570288"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No fixed factory overhead</a:t>
            </a:r>
          </a:p>
        </p:txBody>
      </p:sp>
      <p:sp>
        <p:nvSpPr>
          <p:cNvPr id="20493" name="Line 13"/>
          <p:cNvSpPr>
            <a:spLocks noChangeShapeType="1"/>
          </p:cNvSpPr>
          <p:nvPr/>
        </p:nvSpPr>
        <p:spPr bwMode="auto">
          <a:xfrm flipH="1">
            <a:off x="3352800" y="4495800"/>
            <a:ext cx="990600" cy="9144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20494" name="Text Box 14"/>
          <p:cNvSpPr txBox="1">
            <a:spLocks noChangeArrowheads="1"/>
          </p:cNvSpPr>
          <p:nvPr/>
        </p:nvSpPr>
        <p:spPr bwMode="auto">
          <a:xfrm>
            <a:off x="365125" y="6213475"/>
            <a:ext cx="844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hlinkClick r:id="rId2" action="ppaction://hlinksldjump"/>
              </a:rPr>
              <a:t>Back</a:t>
            </a:r>
            <a:endParaRPr lang="en-US" altLang="zh-TW" sz="2400" b="1">
              <a:solidFill>
                <a:srgbClr val="2F2B20"/>
              </a:solidFill>
              <a:latin typeface="Times New Roman" charset="0"/>
            </a:endParaRPr>
          </a:p>
        </p:txBody>
      </p:sp>
    </p:spTree>
    <p:extLst>
      <p:ext uri="{BB962C8B-B14F-4D97-AF65-F5344CB8AC3E}">
        <p14:creationId xmlns:p14="http://schemas.microsoft.com/office/powerpoint/2010/main" val="20562028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ctrTitle"/>
          </p:nvPr>
        </p:nvSpPr>
        <p:spPr/>
        <p:txBody>
          <a:bodyPr/>
          <a:lstStyle/>
          <a:p>
            <a:r>
              <a:rPr lang="en-US" altLang="zh-TW">
                <a:ea typeface="新細明體" charset="-120"/>
              </a:rPr>
              <a:t>Difference between absorption and marginal costing</a:t>
            </a:r>
          </a:p>
        </p:txBody>
      </p:sp>
      <p:sp>
        <p:nvSpPr>
          <p:cNvPr id="25603"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2FAD9D93-B506-47FB-9B93-1A2EDED3E5E8}" type="slidenum">
              <a:rPr lang="zh-TW" altLang="en-US"/>
              <a:pPr/>
              <a:t>19</a:t>
            </a:fld>
            <a:endParaRPr lang="en-US" altLang="zh-TW"/>
          </a:p>
        </p:txBody>
      </p:sp>
    </p:spTree>
    <p:extLst>
      <p:ext uri="{BB962C8B-B14F-4D97-AF65-F5344CB8AC3E}">
        <p14:creationId xmlns:p14="http://schemas.microsoft.com/office/powerpoint/2010/main" val="2339287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5"/>
          <p:cNvSpPr>
            <a:spLocks noGrp="1"/>
          </p:cNvSpPr>
          <p:nvPr>
            <p:ph type="sldNum" sz="quarter" idx="12"/>
          </p:nvPr>
        </p:nvSpPr>
        <p:spPr/>
        <p:txBody>
          <a:bodyPr/>
          <a:lstStyle/>
          <a:p>
            <a:fld id="{8629D0FF-774F-4EAA-96BD-937B98F10D10}" type="slidenum">
              <a:rPr lang="zh-TW" altLang="en-US"/>
              <a:pPr/>
              <a:t>20</a:t>
            </a:fld>
            <a:endParaRPr lang="en-US" altLang="zh-TW" sz="1400"/>
          </a:p>
        </p:txBody>
      </p:sp>
      <p:graphicFrame>
        <p:nvGraphicFramePr>
          <p:cNvPr id="21577" name="Group 73"/>
          <p:cNvGraphicFramePr>
            <a:graphicFrameLocks noGrp="1"/>
          </p:cNvGraphicFramePr>
          <p:nvPr/>
        </p:nvGraphicFramePr>
        <p:xfrm>
          <a:off x="228600" y="582613"/>
          <a:ext cx="8686800" cy="5815584"/>
        </p:xfrm>
        <a:graphic>
          <a:graphicData uri="http://schemas.openxmlformats.org/drawingml/2006/table">
            <a:tbl>
              <a:tblPr/>
              <a:tblGrid>
                <a:gridCol w="2286000"/>
                <a:gridCol w="3124200"/>
                <a:gridCol w="3276600"/>
              </a:tblGrid>
              <a:tr h="457200">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endParaRPr kumimoji="0" lang="zh-TW" altLang="en-US" sz="2800" b="0" i="0" u="none" strike="noStrike" cap="none" normalizeH="0" baseline="0" smtClean="0">
                        <a:ln>
                          <a:noFill/>
                        </a:ln>
                        <a:solidFill>
                          <a:schemeClr val="tx1"/>
                        </a:solidFill>
                        <a:effectLst/>
                        <a:latin typeface="Times New Roman" charset="0"/>
                        <a:ea typeface="新細明體" charset="-120"/>
                      </a:endParaRP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1" i="1" u="none" strike="noStrike" cap="none" normalizeH="0" baseline="0" smtClean="0">
                          <a:ln>
                            <a:noFill/>
                          </a:ln>
                          <a:solidFill>
                            <a:schemeClr val="tx1"/>
                          </a:solidFill>
                          <a:effectLst/>
                          <a:latin typeface="Times New Roman" charset="0"/>
                          <a:ea typeface="新細明體" charset="-120"/>
                        </a:rPr>
                        <a:t>Absorption costing</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1" i="1" u="none" strike="noStrike" cap="none" normalizeH="0" baseline="0" smtClean="0">
                          <a:ln>
                            <a:noFill/>
                          </a:ln>
                          <a:solidFill>
                            <a:schemeClr val="tx1"/>
                          </a:solidFill>
                          <a:effectLst/>
                          <a:latin typeface="Times New Roman" charset="0"/>
                          <a:ea typeface="新細明體" charset="-120"/>
                        </a:rPr>
                        <a:t>Marginal costing</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1355725">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Treatment for fixed manufacturing overheads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Fixed manufacturing overheads are treated as</a:t>
                      </a:r>
                      <a:r>
                        <a:rPr kumimoji="0" lang="en-US" altLang="zh-TW" sz="2800" b="0" i="0" u="none" strike="noStrike" cap="none" normalizeH="0" baseline="0" smtClean="0">
                          <a:ln>
                            <a:noFill/>
                          </a:ln>
                          <a:solidFill>
                            <a:srgbClr val="E72915"/>
                          </a:solidFill>
                          <a:effectLst/>
                          <a:latin typeface="Times New Roman" charset="0"/>
                          <a:ea typeface="新細明體" charset="-120"/>
                        </a:rPr>
                        <a:t> product costing</a:t>
                      </a:r>
                      <a:r>
                        <a:rPr kumimoji="0" lang="en-US" altLang="zh-TW" sz="2800" b="0" i="0" u="none" strike="noStrike" cap="none" normalizeH="0" baseline="0" smtClean="0">
                          <a:ln>
                            <a:noFill/>
                          </a:ln>
                          <a:solidFill>
                            <a:schemeClr val="tx1"/>
                          </a:solidFill>
                          <a:effectLst/>
                          <a:latin typeface="Times New Roman" charset="0"/>
                          <a:ea typeface="新細明體" charset="-120"/>
                        </a:rPr>
                        <a:t>. It is believed that products cannot be produced without the resources provided by fixed manufacturing overheads</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Fixed manufacturing overhead are treated as </a:t>
                      </a:r>
                      <a:r>
                        <a:rPr kumimoji="0" lang="en-US" altLang="zh-TW" sz="2800" b="0" i="0" u="none" strike="noStrike" cap="none" normalizeH="0" baseline="0" smtClean="0">
                          <a:ln>
                            <a:noFill/>
                          </a:ln>
                          <a:solidFill>
                            <a:srgbClr val="E72915"/>
                          </a:solidFill>
                          <a:effectLst/>
                          <a:latin typeface="Times New Roman" charset="0"/>
                          <a:ea typeface="新細明體" charset="-120"/>
                        </a:rPr>
                        <a:t>period costs</a:t>
                      </a:r>
                      <a:r>
                        <a:rPr kumimoji="0" lang="en-US" altLang="zh-TW" sz="2800" b="0" i="0" u="none" strike="noStrike" cap="none" normalizeH="0" baseline="0" smtClean="0">
                          <a:ln>
                            <a:noFill/>
                          </a:ln>
                          <a:solidFill>
                            <a:schemeClr val="tx1"/>
                          </a:solidFill>
                          <a:effectLst/>
                          <a:latin typeface="Times New Roman" charset="0"/>
                          <a:ea typeface="新細明體" charset="-120"/>
                        </a:rPr>
                        <a:t>. It is believed that only the variable costs are relevant to decision-making.</a:t>
                      </a: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Fixed manufacturing overheads will be incurred regardless there is production or not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365927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3"/>
          <p:cNvSpPr>
            <a:spLocks noGrp="1"/>
          </p:cNvSpPr>
          <p:nvPr>
            <p:ph type="sldNum" sz="quarter" idx="12"/>
          </p:nvPr>
        </p:nvSpPr>
        <p:spPr/>
        <p:txBody>
          <a:bodyPr/>
          <a:lstStyle/>
          <a:p>
            <a:fld id="{016D7922-B702-400B-AD0C-800ADA79FA4E}" type="slidenum">
              <a:rPr lang="zh-TW" altLang="en-US"/>
              <a:pPr/>
              <a:t>21</a:t>
            </a:fld>
            <a:endParaRPr lang="en-US" altLang="zh-TW" sz="1400"/>
          </a:p>
        </p:txBody>
      </p:sp>
      <p:graphicFrame>
        <p:nvGraphicFramePr>
          <p:cNvPr id="23568" name="Group 16"/>
          <p:cNvGraphicFramePr>
            <a:graphicFrameLocks noGrp="1"/>
          </p:cNvGraphicFramePr>
          <p:nvPr/>
        </p:nvGraphicFramePr>
        <p:xfrm>
          <a:off x="228600" y="582613"/>
          <a:ext cx="8686800" cy="4023360"/>
        </p:xfrm>
        <a:graphic>
          <a:graphicData uri="http://schemas.openxmlformats.org/drawingml/2006/table">
            <a:tbl>
              <a:tblPr/>
              <a:tblGrid>
                <a:gridCol w="2286000"/>
                <a:gridCol w="3124200"/>
                <a:gridCol w="3276600"/>
              </a:tblGrid>
              <a:tr h="457200">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endParaRPr kumimoji="0" lang="zh-TW" altLang="en-US" sz="2800" b="0" i="0" u="none" strike="noStrike" cap="none" normalizeH="0" baseline="0" smtClean="0">
                        <a:ln>
                          <a:noFill/>
                        </a:ln>
                        <a:solidFill>
                          <a:schemeClr val="tx1"/>
                        </a:solidFill>
                        <a:effectLst/>
                        <a:latin typeface="Times New Roman" charset="0"/>
                        <a:ea typeface="新細明體" charset="-120"/>
                      </a:endParaRP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1" i="1" u="none" strike="noStrike" cap="none" normalizeH="0" baseline="0" smtClean="0">
                          <a:ln>
                            <a:noFill/>
                          </a:ln>
                          <a:solidFill>
                            <a:schemeClr val="tx1"/>
                          </a:solidFill>
                          <a:effectLst/>
                          <a:latin typeface="Times New Roman" charset="0"/>
                          <a:ea typeface="新細明體" charset="-120"/>
                        </a:rPr>
                        <a:t>Absorption costing</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1" i="1" u="none" strike="noStrike" cap="none" normalizeH="0" baseline="0" smtClean="0">
                          <a:ln>
                            <a:noFill/>
                          </a:ln>
                          <a:solidFill>
                            <a:schemeClr val="tx1"/>
                          </a:solidFill>
                          <a:effectLst/>
                          <a:latin typeface="Times New Roman" charset="0"/>
                          <a:ea typeface="新細明體" charset="-120"/>
                        </a:rPr>
                        <a:t>Marginal costing</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1355725">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Value of closing stock</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rgbClr val="E72915"/>
                          </a:solidFill>
                          <a:effectLst/>
                          <a:latin typeface="Times New Roman" charset="0"/>
                          <a:ea typeface="新細明體" charset="-120"/>
                        </a:rPr>
                        <a:t>High value</a:t>
                      </a:r>
                      <a:r>
                        <a:rPr kumimoji="0" lang="en-US" altLang="zh-TW" sz="2800" b="0" i="0" u="none" strike="noStrike" cap="none" normalizeH="0" baseline="0" smtClean="0">
                          <a:ln>
                            <a:noFill/>
                          </a:ln>
                          <a:solidFill>
                            <a:schemeClr val="tx1"/>
                          </a:solidFill>
                          <a:effectLst/>
                          <a:latin typeface="Times New Roman" charset="0"/>
                          <a:ea typeface="新細明體" charset="-120"/>
                        </a:rPr>
                        <a:t> of closing stock will be obtained as some </a:t>
                      </a:r>
                      <a:r>
                        <a:rPr kumimoji="0" lang="en-US" altLang="zh-TW" sz="2800" b="0" i="0" u="none" strike="noStrike" cap="none" normalizeH="0" baseline="0" smtClean="0">
                          <a:ln>
                            <a:noFill/>
                          </a:ln>
                          <a:solidFill>
                            <a:srgbClr val="E72915"/>
                          </a:solidFill>
                          <a:effectLst/>
                          <a:latin typeface="Times New Roman" charset="0"/>
                          <a:ea typeface="新細明體" charset="-120"/>
                        </a:rPr>
                        <a:t>factory overheads are included as</a:t>
                      </a:r>
                      <a:r>
                        <a:rPr kumimoji="0" lang="en-US" altLang="zh-TW" sz="2800" b="0" i="0" u="none" strike="noStrike" cap="none" normalizeH="0" baseline="0" smtClean="0">
                          <a:ln>
                            <a:noFill/>
                          </a:ln>
                          <a:solidFill>
                            <a:schemeClr val="tx1"/>
                          </a:solidFill>
                          <a:effectLst/>
                          <a:latin typeface="Times New Roman" charset="0"/>
                          <a:ea typeface="新細明體" charset="-120"/>
                        </a:rPr>
                        <a:t> </a:t>
                      </a:r>
                      <a:r>
                        <a:rPr kumimoji="0" lang="en-US" altLang="zh-TW" sz="2800" b="0" i="0" u="none" strike="noStrike" cap="none" normalizeH="0" baseline="0" smtClean="0">
                          <a:ln>
                            <a:noFill/>
                          </a:ln>
                          <a:solidFill>
                            <a:srgbClr val="E72915"/>
                          </a:solidFill>
                          <a:effectLst/>
                          <a:latin typeface="Times New Roman" charset="0"/>
                          <a:ea typeface="新細明體" charset="-120"/>
                        </a:rPr>
                        <a:t>product costs</a:t>
                      </a:r>
                      <a:r>
                        <a:rPr kumimoji="0" lang="en-US" altLang="zh-TW" sz="2800" b="0" i="0" u="none" strike="noStrike" cap="none" normalizeH="0" baseline="0" smtClean="0">
                          <a:ln>
                            <a:noFill/>
                          </a:ln>
                          <a:solidFill>
                            <a:schemeClr val="tx1"/>
                          </a:solidFill>
                          <a:effectLst/>
                          <a:latin typeface="Times New Roman" charset="0"/>
                          <a:ea typeface="新細明體" charset="-120"/>
                        </a:rPr>
                        <a:t> and carried forward as closing stock   </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rgbClr val="E72915"/>
                          </a:solidFill>
                          <a:effectLst/>
                          <a:latin typeface="Times New Roman" charset="0"/>
                          <a:ea typeface="新細明體" charset="-120"/>
                        </a:rPr>
                        <a:t>Lower value</a:t>
                      </a:r>
                      <a:r>
                        <a:rPr kumimoji="0" lang="en-US" altLang="zh-TW" sz="2800" b="0" i="0" u="none" strike="noStrike" cap="none" normalizeH="0" baseline="0" smtClean="0">
                          <a:ln>
                            <a:noFill/>
                          </a:ln>
                          <a:solidFill>
                            <a:schemeClr val="tx1"/>
                          </a:solidFill>
                          <a:effectLst/>
                          <a:latin typeface="Times New Roman" charset="0"/>
                          <a:ea typeface="新細明體" charset="-120"/>
                        </a:rPr>
                        <a:t> of closing stock that included the </a:t>
                      </a:r>
                      <a:r>
                        <a:rPr kumimoji="0" lang="en-US" altLang="zh-TW" sz="2800" b="0" i="0" u="none" strike="noStrike" cap="none" normalizeH="0" baseline="0" smtClean="0">
                          <a:ln>
                            <a:noFill/>
                          </a:ln>
                          <a:solidFill>
                            <a:srgbClr val="E72915"/>
                          </a:solidFill>
                          <a:effectLst/>
                          <a:latin typeface="Times New Roman" charset="0"/>
                          <a:ea typeface="新細明體" charset="-120"/>
                        </a:rPr>
                        <a:t>variable cost only</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4850227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Slide Number Placeholder 3"/>
          <p:cNvSpPr>
            <a:spLocks noGrp="1"/>
          </p:cNvSpPr>
          <p:nvPr>
            <p:ph type="sldNum" sz="quarter" idx="12"/>
          </p:nvPr>
        </p:nvSpPr>
        <p:spPr/>
        <p:txBody>
          <a:bodyPr/>
          <a:lstStyle/>
          <a:p>
            <a:fld id="{F8F43D36-F119-4792-B5C5-646B0DA74C6F}" type="slidenum">
              <a:rPr lang="zh-TW" altLang="en-US"/>
              <a:pPr/>
              <a:t>22</a:t>
            </a:fld>
            <a:endParaRPr lang="en-US" altLang="zh-TW" sz="1400"/>
          </a:p>
        </p:txBody>
      </p:sp>
      <p:graphicFrame>
        <p:nvGraphicFramePr>
          <p:cNvPr id="24607" name="Group 31"/>
          <p:cNvGraphicFramePr>
            <a:graphicFrameLocks noGrp="1"/>
          </p:cNvGraphicFramePr>
          <p:nvPr/>
        </p:nvGraphicFramePr>
        <p:xfrm>
          <a:off x="228600" y="582613"/>
          <a:ext cx="8686800" cy="5388864"/>
        </p:xfrm>
        <a:graphic>
          <a:graphicData uri="http://schemas.openxmlformats.org/drawingml/2006/table">
            <a:tbl>
              <a:tblPr/>
              <a:tblGrid>
                <a:gridCol w="1600200"/>
                <a:gridCol w="3810000"/>
                <a:gridCol w="3276600"/>
              </a:tblGrid>
              <a:tr h="457200">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endParaRPr kumimoji="0" lang="zh-TW" altLang="en-US" sz="2800" b="0" i="0" u="none" strike="noStrike" cap="none" normalizeH="0" baseline="0" smtClean="0">
                        <a:ln>
                          <a:noFill/>
                        </a:ln>
                        <a:solidFill>
                          <a:schemeClr val="tx1"/>
                        </a:solidFill>
                        <a:effectLst/>
                        <a:latin typeface="Times New Roman" charset="0"/>
                        <a:ea typeface="新細明體" charset="-120"/>
                      </a:endParaRP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1" i="1" u="none" strike="noStrike" cap="none" normalizeH="0" baseline="0" smtClean="0">
                          <a:ln>
                            <a:noFill/>
                          </a:ln>
                          <a:solidFill>
                            <a:schemeClr val="tx1"/>
                          </a:solidFill>
                          <a:effectLst/>
                          <a:latin typeface="Times New Roman" charset="0"/>
                          <a:ea typeface="新細明體" charset="-120"/>
                        </a:rPr>
                        <a:t>Absorption costing</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1" i="1" u="none" strike="noStrike" cap="none" normalizeH="0" baseline="0" smtClean="0">
                          <a:ln>
                            <a:noFill/>
                          </a:ln>
                          <a:solidFill>
                            <a:schemeClr val="tx1"/>
                          </a:solidFill>
                          <a:effectLst/>
                          <a:latin typeface="Times New Roman" charset="0"/>
                          <a:ea typeface="新細明體" charset="-120"/>
                        </a:rPr>
                        <a:t>Marginal costing</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1355725">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Reported profit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gridSpan="2">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If the production = Sales, AC profit = MC Profit</a:t>
                      </a: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endParaRPr kumimoji="0" lang="en-US" altLang="zh-TW" sz="2800" b="0" i="0" u="none" strike="noStrike" cap="none" normalizeH="0" baseline="0" smtClean="0">
                        <a:ln>
                          <a:noFill/>
                        </a:ln>
                        <a:solidFill>
                          <a:schemeClr val="tx1"/>
                        </a:solidFill>
                        <a:effectLst/>
                        <a:latin typeface="Times New Roman" charset="0"/>
                        <a:ea typeface="新細明體" charset="-120"/>
                      </a:endParaRP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If Production &gt; Sales, AC profit &gt; MC profit</a:t>
                      </a: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As some factory overhead will be deferred as product costs under the absorption costing</a:t>
                      </a: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endParaRPr kumimoji="0" lang="en-US" altLang="zh-TW" sz="2800" b="0" i="0" u="none" strike="noStrike" cap="none" normalizeH="0" baseline="0" smtClean="0">
                        <a:ln>
                          <a:noFill/>
                        </a:ln>
                        <a:solidFill>
                          <a:schemeClr val="tx1"/>
                        </a:solidFill>
                        <a:effectLst/>
                        <a:latin typeface="Times New Roman" charset="0"/>
                        <a:ea typeface="新細明體" charset="-120"/>
                      </a:endParaRP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If Production &lt; Sales, AC  profit &lt; MC profit</a:t>
                      </a: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As the previously deferred factory overhead will be released and charged as cost of goods sold</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hMerge="1">
                  <a:txBody>
                    <a:bodyPr/>
                    <a:lstStyle/>
                    <a:p>
                      <a:endParaRPr lang="en-GB"/>
                    </a:p>
                  </a:txBody>
                  <a:tcPr/>
                </a:tc>
              </a:tr>
            </a:tbl>
          </a:graphicData>
        </a:graphic>
      </p:graphicFrame>
    </p:spTree>
    <p:extLst>
      <p:ext uri="{BB962C8B-B14F-4D97-AF65-F5344CB8AC3E}">
        <p14:creationId xmlns:p14="http://schemas.microsoft.com/office/powerpoint/2010/main" val="32795191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ctrTitle"/>
          </p:nvPr>
        </p:nvSpPr>
        <p:spPr/>
        <p:txBody>
          <a:bodyPr/>
          <a:lstStyle/>
          <a:p>
            <a:r>
              <a:rPr lang="en-US" altLang="zh-TW">
                <a:ea typeface="新細明體" charset="-120"/>
              </a:rPr>
              <a:t>Argument for absorption costing</a:t>
            </a:r>
          </a:p>
        </p:txBody>
      </p:sp>
      <p:sp>
        <p:nvSpPr>
          <p:cNvPr id="26627"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A13836E5-E57D-4548-9FAB-EC0E94741C95}" type="slidenum">
              <a:rPr lang="zh-TW" altLang="en-US"/>
              <a:pPr/>
              <a:t>23</a:t>
            </a:fld>
            <a:endParaRPr lang="en-US" altLang="zh-TW"/>
          </a:p>
        </p:txBody>
      </p:sp>
    </p:spTree>
    <p:extLst>
      <p:ext uri="{BB962C8B-B14F-4D97-AF65-F5344CB8AC3E}">
        <p14:creationId xmlns:p14="http://schemas.microsoft.com/office/powerpoint/2010/main" val="22398068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endParaRPr lang="zh-TW" altLang="en-US">
              <a:ea typeface="新細明體" charset="-120"/>
            </a:endParaRPr>
          </a:p>
        </p:txBody>
      </p:sp>
      <p:sp>
        <p:nvSpPr>
          <p:cNvPr id="22531" name="Rectangle 3"/>
          <p:cNvSpPr>
            <a:spLocks noGrp="1" noChangeArrowheads="1"/>
          </p:cNvSpPr>
          <p:nvPr>
            <p:ph idx="1"/>
          </p:nvPr>
        </p:nvSpPr>
        <p:spPr/>
        <p:txBody>
          <a:bodyPr/>
          <a:lstStyle/>
          <a:p>
            <a:pPr>
              <a:lnSpc>
                <a:spcPct val="90000"/>
              </a:lnSpc>
            </a:pPr>
            <a:r>
              <a:rPr lang="en-US" altLang="zh-TW" sz="2800">
                <a:ea typeface="新細明體" charset="-120"/>
              </a:rPr>
              <a:t>Compliance with the generally accepted accounting principles</a:t>
            </a:r>
          </a:p>
          <a:p>
            <a:pPr>
              <a:lnSpc>
                <a:spcPct val="90000"/>
              </a:lnSpc>
            </a:pPr>
            <a:r>
              <a:rPr lang="en-US" altLang="zh-TW" sz="2800">
                <a:ea typeface="新細明體" charset="-120"/>
              </a:rPr>
              <a:t>Importance of fixed overheads for production</a:t>
            </a:r>
          </a:p>
          <a:p>
            <a:pPr>
              <a:lnSpc>
                <a:spcPct val="90000"/>
              </a:lnSpc>
            </a:pPr>
            <a:r>
              <a:rPr lang="en-US" altLang="zh-TW" sz="2800">
                <a:ea typeface="新細明體" charset="-120"/>
              </a:rPr>
              <a:t>Avoidance of fictitious profit or loss</a:t>
            </a:r>
          </a:p>
          <a:p>
            <a:pPr lvl="1">
              <a:lnSpc>
                <a:spcPct val="90000"/>
              </a:lnSpc>
            </a:pPr>
            <a:r>
              <a:rPr lang="en-US" altLang="zh-TW" sz="2400">
                <a:ea typeface="新細明體" charset="-120"/>
              </a:rPr>
              <a:t>During the period of high sales, the production is small than the sales, a smaller number of fixed manufacturing overheads are charged and a higher net profit will be obtained under marginal costing</a:t>
            </a:r>
          </a:p>
          <a:p>
            <a:pPr lvl="1">
              <a:lnSpc>
                <a:spcPct val="90000"/>
              </a:lnSpc>
            </a:pPr>
            <a:r>
              <a:rPr lang="en-US" altLang="zh-TW" sz="2400">
                <a:ea typeface="新細明體" charset="-120"/>
              </a:rPr>
              <a:t>Absorption costing is better in avoiding the fluctuation of profit being reported in marginal costing </a:t>
            </a:r>
          </a:p>
        </p:txBody>
      </p:sp>
      <p:sp>
        <p:nvSpPr>
          <p:cNvPr id="6" name="Slide Number Placeholder 5"/>
          <p:cNvSpPr>
            <a:spLocks noGrp="1"/>
          </p:cNvSpPr>
          <p:nvPr>
            <p:ph type="sldNum" sz="quarter" idx="12"/>
          </p:nvPr>
        </p:nvSpPr>
        <p:spPr/>
        <p:txBody>
          <a:bodyPr/>
          <a:lstStyle/>
          <a:p>
            <a:fld id="{19E6F394-243B-42CC-91F4-C7D3902B7F51}" type="slidenum">
              <a:rPr lang="zh-TW" altLang="en-US"/>
              <a:pPr/>
              <a:t>24</a:t>
            </a:fld>
            <a:endParaRPr lang="en-US" altLang="zh-TW" sz="1400"/>
          </a:p>
        </p:txBody>
      </p:sp>
    </p:spTree>
    <p:extLst>
      <p:ext uri="{BB962C8B-B14F-4D97-AF65-F5344CB8AC3E}">
        <p14:creationId xmlns:p14="http://schemas.microsoft.com/office/powerpoint/2010/main" val="12781799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ctrTitle"/>
          </p:nvPr>
        </p:nvSpPr>
        <p:spPr/>
        <p:txBody>
          <a:bodyPr/>
          <a:lstStyle/>
          <a:p>
            <a:r>
              <a:rPr lang="en-US" altLang="zh-TW">
                <a:ea typeface="新細明體" charset="-120"/>
              </a:rPr>
              <a:t>Arguments for marginal costing</a:t>
            </a:r>
          </a:p>
        </p:txBody>
      </p:sp>
      <p:sp>
        <p:nvSpPr>
          <p:cNvPr id="27651"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58C5D66C-279A-452F-AA5D-96A19F94FE2A}" type="slidenum">
              <a:rPr lang="zh-TW" altLang="en-US"/>
              <a:pPr/>
              <a:t>25</a:t>
            </a:fld>
            <a:endParaRPr lang="en-US" altLang="zh-TW"/>
          </a:p>
        </p:txBody>
      </p:sp>
    </p:spTree>
    <p:extLst>
      <p:ext uri="{BB962C8B-B14F-4D97-AF65-F5344CB8AC3E}">
        <p14:creationId xmlns:p14="http://schemas.microsoft.com/office/powerpoint/2010/main" val="18859401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endParaRPr lang="zh-TW" altLang="en-US">
              <a:ea typeface="新細明體" charset="-120"/>
            </a:endParaRPr>
          </a:p>
        </p:txBody>
      </p:sp>
      <p:sp>
        <p:nvSpPr>
          <p:cNvPr id="28675" name="Rectangle 3"/>
          <p:cNvSpPr>
            <a:spLocks noGrp="1" noChangeArrowheads="1"/>
          </p:cNvSpPr>
          <p:nvPr>
            <p:ph idx="1"/>
          </p:nvPr>
        </p:nvSpPr>
        <p:spPr/>
        <p:txBody>
          <a:bodyPr/>
          <a:lstStyle/>
          <a:p>
            <a:pPr>
              <a:lnSpc>
                <a:spcPct val="90000"/>
              </a:lnSpc>
            </a:pPr>
            <a:r>
              <a:rPr lang="en-US" altLang="zh-TW" sz="2800">
                <a:ea typeface="新細明體" charset="-120"/>
              </a:rPr>
              <a:t>More relevance to decision-making</a:t>
            </a:r>
          </a:p>
          <a:p>
            <a:pPr>
              <a:lnSpc>
                <a:spcPct val="90000"/>
              </a:lnSpc>
            </a:pPr>
            <a:r>
              <a:rPr lang="en-US" altLang="zh-TW" sz="2800">
                <a:ea typeface="新細明體" charset="-120"/>
              </a:rPr>
              <a:t>Avoidance of profit manipulation</a:t>
            </a:r>
          </a:p>
          <a:p>
            <a:pPr lvl="1">
              <a:lnSpc>
                <a:spcPct val="90000"/>
              </a:lnSpc>
            </a:pPr>
            <a:r>
              <a:rPr lang="en-US" altLang="zh-TW" sz="2400">
                <a:ea typeface="新細明體" charset="-120"/>
              </a:rPr>
              <a:t>Marginal costing can avoid profit manipulation by adjusting the stock level</a:t>
            </a:r>
          </a:p>
          <a:p>
            <a:pPr>
              <a:lnSpc>
                <a:spcPct val="90000"/>
              </a:lnSpc>
            </a:pPr>
            <a:r>
              <a:rPr lang="en-US" altLang="zh-TW" sz="2800">
                <a:ea typeface="新細明體" charset="-120"/>
              </a:rPr>
              <a:t>Consideration given to fixed cost</a:t>
            </a:r>
          </a:p>
          <a:p>
            <a:pPr lvl="1">
              <a:lnSpc>
                <a:spcPct val="90000"/>
              </a:lnSpc>
            </a:pPr>
            <a:r>
              <a:rPr lang="en-US" altLang="zh-TW" sz="2400">
                <a:ea typeface="新細明體" charset="-120"/>
              </a:rPr>
              <a:t>In fact, marginal costing does not ignore fixed costs in setting the selling price. On the contrary, it provides useful information for break-even analysis that indicates whether fixed costs can be converted with the change in sales volume</a:t>
            </a:r>
          </a:p>
        </p:txBody>
      </p:sp>
      <p:sp>
        <p:nvSpPr>
          <p:cNvPr id="6" name="Slide Number Placeholder 5"/>
          <p:cNvSpPr>
            <a:spLocks noGrp="1"/>
          </p:cNvSpPr>
          <p:nvPr>
            <p:ph type="sldNum" sz="quarter" idx="12"/>
          </p:nvPr>
        </p:nvSpPr>
        <p:spPr/>
        <p:txBody>
          <a:bodyPr/>
          <a:lstStyle/>
          <a:p>
            <a:fld id="{67D8E738-7BBB-44E4-9A47-AA644B57F69D}" type="slidenum">
              <a:rPr lang="zh-TW" altLang="en-US"/>
              <a:pPr/>
              <a:t>26</a:t>
            </a:fld>
            <a:endParaRPr lang="en-US" altLang="zh-TW" sz="1400"/>
          </a:p>
        </p:txBody>
      </p:sp>
    </p:spTree>
    <p:extLst>
      <p:ext uri="{BB962C8B-B14F-4D97-AF65-F5344CB8AC3E}">
        <p14:creationId xmlns:p14="http://schemas.microsoft.com/office/powerpoint/2010/main" val="13302090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ctrTitle"/>
          </p:nvPr>
        </p:nvSpPr>
        <p:spPr/>
        <p:txBody>
          <a:bodyPr/>
          <a:lstStyle/>
          <a:p>
            <a:r>
              <a:rPr lang="en-US" altLang="zh-TW">
                <a:ea typeface="新細明體" charset="-120"/>
              </a:rPr>
              <a:t>Break-even analysis</a:t>
            </a:r>
          </a:p>
        </p:txBody>
      </p:sp>
      <p:sp>
        <p:nvSpPr>
          <p:cNvPr id="29699"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B020BB71-A9D5-4520-895F-44866830A33B}" type="slidenum">
              <a:rPr lang="zh-TW" altLang="en-US"/>
              <a:pPr/>
              <a:t>27</a:t>
            </a:fld>
            <a:endParaRPr lang="en-US" altLang="zh-TW"/>
          </a:p>
        </p:txBody>
      </p:sp>
    </p:spTree>
    <p:extLst>
      <p:ext uri="{BB962C8B-B14F-4D97-AF65-F5344CB8AC3E}">
        <p14:creationId xmlns:p14="http://schemas.microsoft.com/office/powerpoint/2010/main" val="25858747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altLang="zh-TW">
                <a:ea typeface="新細明體" charset="-120"/>
              </a:rPr>
              <a:t>Definition</a:t>
            </a:r>
          </a:p>
        </p:txBody>
      </p:sp>
      <p:sp>
        <p:nvSpPr>
          <p:cNvPr id="30723" name="Rectangle 3"/>
          <p:cNvSpPr>
            <a:spLocks noGrp="1" noChangeArrowheads="1"/>
          </p:cNvSpPr>
          <p:nvPr>
            <p:ph idx="1"/>
          </p:nvPr>
        </p:nvSpPr>
        <p:spPr/>
        <p:txBody>
          <a:bodyPr/>
          <a:lstStyle/>
          <a:p>
            <a:r>
              <a:rPr lang="en-US" altLang="zh-TW">
                <a:ea typeface="新細明體" charset="-120"/>
              </a:rPr>
              <a:t>Breakeven analysis is also known as cost-volume profit analysis</a:t>
            </a:r>
          </a:p>
          <a:p>
            <a:r>
              <a:rPr lang="en-US" altLang="zh-TW">
                <a:ea typeface="新細明體" charset="-120"/>
              </a:rPr>
              <a:t>Breakeven analysis is the study of the relationship between selling prices, sales volumes, fixed costs, variable costs and profits at various levels of activity</a:t>
            </a:r>
          </a:p>
        </p:txBody>
      </p:sp>
      <p:sp>
        <p:nvSpPr>
          <p:cNvPr id="6" name="Slide Number Placeholder 5"/>
          <p:cNvSpPr>
            <a:spLocks noGrp="1"/>
          </p:cNvSpPr>
          <p:nvPr>
            <p:ph type="sldNum" sz="quarter" idx="12"/>
          </p:nvPr>
        </p:nvSpPr>
        <p:spPr/>
        <p:txBody>
          <a:bodyPr/>
          <a:lstStyle/>
          <a:p>
            <a:fld id="{FA5EA66B-BE4C-49DC-AB93-1A49413B5972}" type="slidenum">
              <a:rPr lang="zh-TW" altLang="en-US"/>
              <a:pPr/>
              <a:t>28</a:t>
            </a:fld>
            <a:endParaRPr lang="en-US" altLang="zh-TW" sz="1400"/>
          </a:p>
        </p:txBody>
      </p:sp>
    </p:spTree>
    <p:extLst>
      <p:ext uri="{BB962C8B-B14F-4D97-AF65-F5344CB8AC3E}">
        <p14:creationId xmlns:p14="http://schemas.microsoft.com/office/powerpoint/2010/main" val="10732139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altLang="zh-TW">
                <a:ea typeface="新細明體" charset="-120"/>
              </a:rPr>
              <a:t>Application</a:t>
            </a:r>
          </a:p>
        </p:txBody>
      </p:sp>
      <p:sp>
        <p:nvSpPr>
          <p:cNvPr id="31747" name="Rectangle 3"/>
          <p:cNvSpPr>
            <a:spLocks noGrp="1" noChangeArrowheads="1"/>
          </p:cNvSpPr>
          <p:nvPr>
            <p:ph idx="1"/>
          </p:nvPr>
        </p:nvSpPr>
        <p:spPr/>
        <p:txBody>
          <a:bodyPr/>
          <a:lstStyle/>
          <a:p>
            <a:r>
              <a:rPr lang="en-US" altLang="zh-TW">
                <a:ea typeface="新細明體" charset="-120"/>
              </a:rPr>
              <a:t>Breakeven analysis can be used to determine a company’s breakeven point (BEP)</a:t>
            </a:r>
          </a:p>
          <a:p>
            <a:r>
              <a:rPr lang="en-US" altLang="zh-TW">
                <a:ea typeface="新細明體" charset="-120"/>
              </a:rPr>
              <a:t>Breakeven point is a level of activity at which the </a:t>
            </a:r>
            <a:r>
              <a:rPr lang="en-US" altLang="zh-TW">
                <a:solidFill>
                  <a:srgbClr val="E72915"/>
                </a:solidFill>
                <a:ea typeface="新細明體" charset="-120"/>
              </a:rPr>
              <a:t>total revenue is equal to the total costs</a:t>
            </a:r>
          </a:p>
          <a:p>
            <a:r>
              <a:rPr lang="en-US" altLang="zh-TW">
                <a:ea typeface="新細明體" charset="-120"/>
              </a:rPr>
              <a:t>At this level, the company makes </a:t>
            </a:r>
            <a:r>
              <a:rPr lang="en-US" altLang="zh-TW">
                <a:solidFill>
                  <a:srgbClr val="E72915"/>
                </a:solidFill>
                <a:ea typeface="新細明體" charset="-120"/>
              </a:rPr>
              <a:t>no profit</a:t>
            </a:r>
          </a:p>
        </p:txBody>
      </p:sp>
      <p:sp>
        <p:nvSpPr>
          <p:cNvPr id="6" name="Slide Number Placeholder 5"/>
          <p:cNvSpPr>
            <a:spLocks noGrp="1"/>
          </p:cNvSpPr>
          <p:nvPr>
            <p:ph type="sldNum" sz="quarter" idx="12"/>
          </p:nvPr>
        </p:nvSpPr>
        <p:spPr/>
        <p:txBody>
          <a:bodyPr/>
          <a:lstStyle/>
          <a:p>
            <a:fld id="{64D5AFFA-5CEC-4DD8-B07D-385D24647BDF}" type="slidenum">
              <a:rPr lang="zh-TW" altLang="en-US"/>
              <a:pPr/>
              <a:t>29</a:t>
            </a:fld>
            <a:endParaRPr lang="en-US" altLang="zh-TW" sz="1400"/>
          </a:p>
        </p:txBody>
      </p:sp>
    </p:spTree>
    <p:extLst>
      <p:ext uri="{BB962C8B-B14F-4D97-AF65-F5344CB8AC3E}">
        <p14:creationId xmlns:p14="http://schemas.microsoft.com/office/powerpoint/2010/main" val="4895989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zh-TW">
                <a:ea typeface="新細明體" charset="-120"/>
              </a:rPr>
              <a:t>Assumption of breakeven point analysis</a:t>
            </a:r>
          </a:p>
        </p:txBody>
      </p:sp>
      <p:sp>
        <p:nvSpPr>
          <p:cNvPr id="32771" name="Rectangle 3"/>
          <p:cNvSpPr>
            <a:spLocks noGrp="1" noChangeArrowheads="1"/>
          </p:cNvSpPr>
          <p:nvPr>
            <p:ph idx="1"/>
          </p:nvPr>
        </p:nvSpPr>
        <p:spPr/>
        <p:txBody>
          <a:bodyPr/>
          <a:lstStyle/>
          <a:p>
            <a:r>
              <a:rPr lang="en-US" altLang="zh-TW" sz="2800">
                <a:ea typeface="新細明體" charset="-120"/>
              </a:rPr>
              <a:t>Relevant range</a:t>
            </a:r>
          </a:p>
          <a:p>
            <a:pPr lvl="1"/>
            <a:r>
              <a:rPr lang="en-US" altLang="zh-TW" sz="2400">
                <a:ea typeface="新細明體" charset="-120"/>
              </a:rPr>
              <a:t>The relevant range is the range of an activity over which the fixed cost will remain fixed in total and the variable cost per unit will remain constant</a:t>
            </a:r>
          </a:p>
          <a:p>
            <a:r>
              <a:rPr lang="en-US" altLang="zh-TW" sz="2800">
                <a:ea typeface="新細明體" charset="-120"/>
              </a:rPr>
              <a:t>Fixed cost</a:t>
            </a:r>
          </a:p>
          <a:p>
            <a:pPr lvl="1"/>
            <a:r>
              <a:rPr lang="en-US" altLang="zh-TW" sz="2400">
                <a:ea typeface="新細明體" charset="-120"/>
              </a:rPr>
              <a:t>Total fixed cost are assumed to be constant in total</a:t>
            </a:r>
          </a:p>
          <a:p>
            <a:r>
              <a:rPr lang="en-US" altLang="zh-TW" sz="2800">
                <a:ea typeface="新細明體" charset="-120"/>
              </a:rPr>
              <a:t>Variable cost</a:t>
            </a:r>
          </a:p>
          <a:p>
            <a:pPr lvl="1"/>
            <a:r>
              <a:rPr lang="en-US" altLang="zh-TW" sz="2400">
                <a:ea typeface="新細明體" charset="-120"/>
              </a:rPr>
              <a:t>Total variable cost will increase with increasing number of units produced</a:t>
            </a:r>
          </a:p>
        </p:txBody>
      </p:sp>
      <p:sp>
        <p:nvSpPr>
          <p:cNvPr id="6" name="Slide Number Placeholder 5"/>
          <p:cNvSpPr>
            <a:spLocks noGrp="1"/>
          </p:cNvSpPr>
          <p:nvPr>
            <p:ph type="sldNum" sz="quarter" idx="12"/>
          </p:nvPr>
        </p:nvSpPr>
        <p:spPr/>
        <p:txBody>
          <a:bodyPr/>
          <a:lstStyle/>
          <a:p>
            <a:fld id="{3500F8CE-E1FC-43A6-AAF4-392FBC1BE6BE}" type="slidenum">
              <a:rPr lang="zh-TW" altLang="en-US"/>
              <a:pPr/>
              <a:t>30</a:t>
            </a:fld>
            <a:endParaRPr lang="en-US" altLang="zh-TW" sz="1400"/>
          </a:p>
        </p:txBody>
      </p:sp>
    </p:spTree>
    <p:extLst>
      <p:ext uri="{BB962C8B-B14F-4D97-AF65-F5344CB8AC3E}">
        <p14:creationId xmlns:p14="http://schemas.microsoft.com/office/powerpoint/2010/main" val="6020109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endParaRPr lang="zh-TW" altLang="en-US">
              <a:ea typeface="新細明體" charset="-120"/>
            </a:endParaRPr>
          </a:p>
        </p:txBody>
      </p:sp>
      <p:sp>
        <p:nvSpPr>
          <p:cNvPr id="33795" name="Rectangle 3"/>
          <p:cNvSpPr>
            <a:spLocks noGrp="1" noChangeArrowheads="1"/>
          </p:cNvSpPr>
          <p:nvPr>
            <p:ph idx="1"/>
          </p:nvPr>
        </p:nvSpPr>
        <p:spPr/>
        <p:txBody>
          <a:bodyPr/>
          <a:lstStyle/>
          <a:p>
            <a:r>
              <a:rPr lang="en-US" altLang="zh-TW">
                <a:ea typeface="新細明體" charset="-120"/>
              </a:rPr>
              <a:t>Sales revenue</a:t>
            </a:r>
          </a:p>
          <a:p>
            <a:pPr lvl="1"/>
            <a:r>
              <a:rPr lang="en-US" altLang="zh-TW">
                <a:ea typeface="新細明體" charset="-120"/>
              </a:rPr>
              <a:t>The total revenue will increase with the increasing number of units produced</a:t>
            </a:r>
          </a:p>
          <a:p>
            <a:pPr lvl="1"/>
            <a:endParaRPr lang="zh-TW" altLang="en-US">
              <a:ea typeface="新細明體" charset="-120"/>
            </a:endParaRPr>
          </a:p>
        </p:txBody>
      </p:sp>
      <p:sp>
        <p:nvSpPr>
          <p:cNvPr id="6" name="Slide Number Placeholder 5"/>
          <p:cNvSpPr>
            <a:spLocks noGrp="1"/>
          </p:cNvSpPr>
          <p:nvPr>
            <p:ph type="sldNum" sz="quarter" idx="12"/>
          </p:nvPr>
        </p:nvSpPr>
        <p:spPr/>
        <p:txBody>
          <a:bodyPr/>
          <a:lstStyle/>
          <a:p>
            <a:fld id="{C508FADE-B419-4AAC-87C1-46DCAB9F0472}" type="slidenum">
              <a:rPr lang="zh-TW" altLang="en-US"/>
              <a:pPr/>
              <a:t>31</a:t>
            </a:fld>
            <a:endParaRPr lang="en-US" altLang="zh-TW" sz="1400"/>
          </a:p>
        </p:txBody>
      </p:sp>
    </p:spTree>
    <p:extLst>
      <p:ext uri="{BB962C8B-B14F-4D97-AF65-F5344CB8AC3E}">
        <p14:creationId xmlns:p14="http://schemas.microsoft.com/office/powerpoint/2010/main" val="9286998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3"/>
          <p:cNvSpPr>
            <a:spLocks noGrp="1"/>
          </p:cNvSpPr>
          <p:nvPr>
            <p:ph type="sldNum" sz="quarter" idx="12"/>
          </p:nvPr>
        </p:nvSpPr>
        <p:spPr/>
        <p:txBody>
          <a:bodyPr/>
          <a:lstStyle/>
          <a:p>
            <a:fld id="{A721E908-F22E-4698-B335-96E2275C1889}" type="slidenum">
              <a:rPr lang="zh-TW" altLang="en-US"/>
              <a:pPr/>
              <a:t>32</a:t>
            </a:fld>
            <a:endParaRPr lang="en-US" altLang="zh-TW" sz="1400"/>
          </a:p>
        </p:txBody>
      </p:sp>
      <p:sp>
        <p:nvSpPr>
          <p:cNvPr id="34818" name="Line 2"/>
          <p:cNvSpPr>
            <a:spLocks noChangeShapeType="1"/>
          </p:cNvSpPr>
          <p:nvPr/>
        </p:nvSpPr>
        <p:spPr bwMode="auto">
          <a:xfrm>
            <a:off x="2286000" y="762000"/>
            <a:ext cx="0" cy="25146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19" name="Line 3"/>
          <p:cNvSpPr>
            <a:spLocks noChangeShapeType="1"/>
          </p:cNvSpPr>
          <p:nvPr/>
        </p:nvSpPr>
        <p:spPr bwMode="auto">
          <a:xfrm>
            <a:off x="2286000" y="3276600"/>
            <a:ext cx="32004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20" name="Line 4"/>
          <p:cNvSpPr>
            <a:spLocks noChangeShapeType="1"/>
          </p:cNvSpPr>
          <p:nvPr/>
        </p:nvSpPr>
        <p:spPr bwMode="auto">
          <a:xfrm>
            <a:off x="2286000" y="2590800"/>
            <a:ext cx="30480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21" name="Line 5"/>
          <p:cNvSpPr>
            <a:spLocks noChangeShapeType="1"/>
          </p:cNvSpPr>
          <p:nvPr/>
        </p:nvSpPr>
        <p:spPr bwMode="auto">
          <a:xfrm flipV="1">
            <a:off x="2286000" y="1295400"/>
            <a:ext cx="2895600" cy="12954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23" name="Line 7"/>
          <p:cNvSpPr>
            <a:spLocks noChangeShapeType="1"/>
          </p:cNvSpPr>
          <p:nvPr/>
        </p:nvSpPr>
        <p:spPr bwMode="auto">
          <a:xfrm flipV="1">
            <a:off x="2286000" y="1981200"/>
            <a:ext cx="2895600" cy="12954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24" name="Text Box 8"/>
          <p:cNvSpPr txBox="1">
            <a:spLocks noChangeArrowheads="1"/>
          </p:cNvSpPr>
          <p:nvPr/>
        </p:nvSpPr>
        <p:spPr bwMode="auto">
          <a:xfrm>
            <a:off x="5165725" y="955675"/>
            <a:ext cx="14620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Total cost</a:t>
            </a:r>
          </a:p>
        </p:txBody>
      </p:sp>
      <p:sp>
        <p:nvSpPr>
          <p:cNvPr id="34825" name="Text Box 9"/>
          <p:cNvSpPr txBox="1">
            <a:spLocks noChangeArrowheads="1"/>
          </p:cNvSpPr>
          <p:nvPr/>
        </p:nvSpPr>
        <p:spPr bwMode="auto">
          <a:xfrm>
            <a:off x="5318125" y="1641475"/>
            <a:ext cx="1901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Variable cost</a:t>
            </a:r>
          </a:p>
        </p:txBody>
      </p:sp>
      <p:sp>
        <p:nvSpPr>
          <p:cNvPr id="34826" name="Text Box 10"/>
          <p:cNvSpPr txBox="1">
            <a:spLocks noChangeArrowheads="1"/>
          </p:cNvSpPr>
          <p:nvPr/>
        </p:nvSpPr>
        <p:spPr bwMode="auto">
          <a:xfrm>
            <a:off x="5470525" y="2327275"/>
            <a:ext cx="14954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a:t>
            </a:r>
          </a:p>
        </p:txBody>
      </p:sp>
      <p:sp>
        <p:nvSpPr>
          <p:cNvPr id="34827" name="Text Box 11"/>
          <p:cNvSpPr txBox="1">
            <a:spLocks noChangeArrowheads="1"/>
          </p:cNvSpPr>
          <p:nvPr/>
        </p:nvSpPr>
        <p:spPr bwMode="auto">
          <a:xfrm>
            <a:off x="1736725" y="354013"/>
            <a:ext cx="8683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000" b="1">
                <a:solidFill>
                  <a:srgbClr val="2F2B20"/>
                </a:solidFill>
                <a:latin typeface="Times New Roman" charset="0"/>
              </a:rPr>
              <a:t>Cost $</a:t>
            </a:r>
          </a:p>
        </p:txBody>
      </p:sp>
      <p:sp>
        <p:nvSpPr>
          <p:cNvPr id="34828" name="Text Box 12"/>
          <p:cNvSpPr txBox="1">
            <a:spLocks noChangeArrowheads="1"/>
          </p:cNvSpPr>
          <p:nvPr/>
        </p:nvSpPr>
        <p:spPr bwMode="auto">
          <a:xfrm>
            <a:off x="5622925" y="3138488"/>
            <a:ext cx="15001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000" b="1">
                <a:solidFill>
                  <a:srgbClr val="2F2B20"/>
                </a:solidFill>
                <a:latin typeface="Times New Roman" charset="0"/>
              </a:rPr>
              <a:t>Sales (units)</a:t>
            </a:r>
          </a:p>
        </p:txBody>
      </p:sp>
      <p:sp>
        <p:nvSpPr>
          <p:cNvPr id="34829" name="Line 13"/>
          <p:cNvSpPr>
            <a:spLocks noChangeShapeType="1"/>
          </p:cNvSpPr>
          <p:nvPr/>
        </p:nvSpPr>
        <p:spPr bwMode="auto">
          <a:xfrm>
            <a:off x="2378075" y="3997325"/>
            <a:ext cx="0" cy="25146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30" name="Line 14"/>
          <p:cNvSpPr>
            <a:spLocks noChangeShapeType="1"/>
          </p:cNvSpPr>
          <p:nvPr/>
        </p:nvSpPr>
        <p:spPr bwMode="auto">
          <a:xfrm>
            <a:off x="2378075" y="6511925"/>
            <a:ext cx="32004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33" name="Line 17"/>
          <p:cNvSpPr>
            <a:spLocks noChangeShapeType="1"/>
          </p:cNvSpPr>
          <p:nvPr/>
        </p:nvSpPr>
        <p:spPr bwMode="auto">
          <a:xfrm flipV="1">
            <a:off x="2378075" y="4419600"/>
            <a:ext cx="2803525" cy="2092325"/>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35" name="Text Box 19"/>
          <p:cNvSpPr txBox="1">
            <a:spLocks noChangeArrowheads="1"/>
          </p:cNvSpPr>
          <p:nvPr/>
        </p:nvSpPr>
        <p:spPr bwMode="auto">
          <a:xfrm>
            <a:off x="5257800" y="4267200"/>
            <a:ext cx="1952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Sales revenue</a:t>
            </a:r>
          </a:p>
        </p:txBody>
      </p:sp>
      <p:sp>
        <p:nvSpPr>
          <p:cNvPr id="34837" name="Text Box 21"/>
          <p:cNvSpPr txBox="1">
            <a:spLocks noChangeArrowheads="1"/>
          </p:cNvSpPr>
          <p:nvPr/>
        </p:nvSpPr>
        <p:spPr bwMode="auto">
          <a:xfrm>
            <a:off x="1143000" y="3589338"/>
            <a:ext cx="25114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000" b="1">
                <a:solidFill>
                  <a:srgbClr val="2F2B20"/>
                </a:solidFill>
                <a:latin typeface="Times New Roman" charset="0"/>
              </a:rPr>
              <a:t>Total Cost/Revenue $</a:t>
            </a:r>
          </a:p>
        </p:txBody>
      </p:sp>
      <p:sp>
        <p:nvSpPr>
          <p:cNvPr id="34838" name="Text Box 22"/>
          <p:cNvSpPr txBox="1">
            <a:spLocks noChangeArrowheads="1"/>
          </p:cNvSpPr>
          <p:nvPr/>
        </p:nvSpPr>
        <p:spPr bwMode="auto">
          <a:xfrm>
            <a:off x="5715000" y="6373813"/>
            <a:ext cx="15001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000" b="1">
                <a:solidFill>
                  <a:srgbClr val="2F2B20"/>
                </a:solidFill>
                <a:latin typeface="Times New Roman" charset="0"/>
              </a:rPr>
              <a:t>Sales (units)</a:t>
            </a:r>
          </a:p>
        </p:txBody>
      </p:sp>
      <p:sp>
        <p:nvSpPr>
          <p:cNvPr id="34839" name="Line 23"/>
          <p:cNvSpPr>
            <a:spLocks noChangeShapeType="1"/>
          </p:cNvSpPr>
          <p:nvPr/>
        </p:nvSpPr>
        <p:spPr bwMode="auto">
          <a:xfrm flipV="1">
            <a:off x="2362200" y="5181600"/>
            <a:ext cx="3200400" cy="4572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40" name="Text Box 24"/>
          <p:cNvSpPr txBox="1">
            <a:spLocks noChangeArrowheads="1"/>
          </p:cNvSpPr>
          <p:nvPr/>
        </p:nvSpPr>
        <p:spPr bwMode="auto">
          <a:xfrm>
            <a:off x="5700713" y="4953000"/>
            <a:ext cx="14620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Total cost</a:t>
            </a:r>
          </a:p>
        </p:txBody>
      </p:sp>
      <p:sp>
        <p:nvSpPr>
          <p:cNvPr id="34841" name="Text Box 25"/>
          <p:cNvSpPr txBox="1">
            <a:spLocks noChangeArrowheads="1"/>
          </p:cNvSpPr>
          <p:nvPr/>
        </p:nvSpPr>
        <p:spPr bwMode="auto">
          <a:xfrm>
            <a:off x="4784725" y="4689475"/>
            <a:ext cx="9445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3346F9"/>
                </a:solidFill>
                <a:latin typeface="Times New Roman" charset="0"/>
              </a:rPr>
              <a:t>Profit</a:t>
            </a:r>
          </a:p>
        </p:txBody>
      </p:sp>
      <p:sp>
        <p:nvSpPr>
          <p:cNvPr id="34842" name="Line 26"/>
          <p:cNvSpPr>
            <a:spLocks noChangeShapeType="1"/>
          </p:cNvSpPr>
          <p:nvPr/>
        </p:nvSpPr>
        <p:spPr bwMode="auto">
          <a:xfrm>
            <a:off x="3851275" y="5445125"/>
            <a:ext cx="0" cy="1079500"/>
          </a:xfrm>
          <a:prstGeom prst="line">
            <a:avLst/>
          </a:prstGeom>
          <a:noFill/>
          <a:ln w="9525">
            <a:solidFill>
              <a:schemeClr val="tx1"/>
            </a:solidFill>
            <a:prstDash val="dash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43" name="Text Box 27"/>
          <p:cNvSpPr txBox="1">
            <a:spLocks noChangeArrowheads="1"/>
          </p:cNvSpPr>
          <p:nvPr/>
        </p:nvSpPr>
        <p:spPr bwMode="auto">
          <a:xfrm>
            <a:off x="3435350" y="6427788"/>
            <a:ext cx="7762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BEP</a:t>
            </a:r>
          </a:p>
        </p:txBody>
      </p:sp>
    </p:spTree>
    <p:extLst>
      <p:ext uri="{BB962C8B-B14F-4D97-AF65-F5344CB8AC3E}">
        <p14:creationId xmlns:p14="http://schemas.microsoft.com/office/powerpoint/2010/main" val="5875672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Rectangle 4"/>
          <p:cNvSpPr>
            <a:spLocks noGrp="1" noChangeArrowheads="1"/>
          </p:cNvSpPr>
          <p:nvPr>
            <p:ph type="ctrTitle"/>
          </p:nvPr>
        </p:nvSpPr>
        <p:spPr/>
        <p:txBody>
          <a:bodyPr/>
          <a:lstStyle/>
          <a:p>
            <a:r>
              <a:rPr lang="en-US" altLang="zh-TW">
                <a:ea typeface="新細明體" charset="-120"/>
              </a:rPr>
              <a:t>Calculation method</a:t>
            </a:r>
          </a:p>
        </p:txBody>
      </p:sp>
      <p:sp>
        <p:nvSpPr>
          <p:cNvPr id="41989" name="Rectangle 5"/>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87D3D077-06D4-4091-B821-F2365C79EECE}" type="slidenum">
              <a:rPr lang="zh-TW" altLang="en-US"/>
              <a:pPr/>
              <a:t>33</a:t>
            </a:fld>
            <a:endParaRPr lang="en-US" altLang="zh-TW"/>
          </a:p>
        </p:txBody>
      </p:sp>
    </p:spTree>
    <p:extLst>
      <p:ext uri="{BB962C8B-B14F-4D97-AF65-F5344CB8AC3E}">
        <p14:creationId xmlns:p14="http://schemas.microsoft.com/office/powerpoint/2010/main" val="41708658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ltLang="zh-TW">
                <a:ea typeface="新細明體" charset="-120"/>
              </a:rPr>
              <a:t>Calculation method</a:t>
            </a:r>
          </a:p>
        </p:txBody>
      </p:sp>
      <p:sp>
        <p:nvSpPr>
          <p:cNvPr id="44035" name="Rectangle 3"/>
          <p:cNvSpPr>
            <a:spLocks noGrp="1" noChangeArrowheads="1"/>
          </p:cNvSpPr>
          <p:nvPr>
            <p:ph idx="1"/>
          </p:nvPr>
        </p:nvSpPr>
        <p:spPr/>
        <p:txBody>
          <a:bodyPr/>
          <a:lstStyle/>
          <a:p>
            <a:r>
              <a:rPr lang="en-US" altLang="zh-TW">
                <a:ea typeface="新細明體" charset="-120"/>
              </a:rPr>
              <a:t>Breakeven point</a:t>
            </a:r>
          </a:p>
          <a:p>
            <a:r>
              <a:rPr lang="en-US" altLang="zh-TW">
                <a:ea typeface="新細明體" charset="-120"/>
              </a:rPr>
              <a:t>Target profit</a:t>
            </a:r>
          </a:p>
          <a:p>
            <a:r>
              <a:rPr lang="en-US" altLang="zh-TW">
                <a:ea typeface="新細明體" charset="-120"/>
              </a:rPr>
              <a:t>Margin of safety</a:t>
            </a:r>
          </a:p>
          <a:p>
            <a:r>
              <a:rPr lang="en-US" altLang="zh-TW">
                <a:ea typeface="新細明體" charset="-120"/>
              </a:rPr>
              <a:t>Changes in components of breakeven analysis</a:t>
            </a:r>
          </a:p>
        </p:txBody>
      </p:sp>
      <p:sp>
        <p:nvSpPr>
          <p:cNvPr id="6" name="Slide Number Placeholder 5"/>
          <p:cNvSpPr>
            <a:spLocks noGrp="1"/>
          </p:cNvSpPr>
          <p:nvPr>
            <p:ph type="sldNum" sz="quarter" idx="12"/>
          </p:nvPr>
        </p:nvSpPr>
        <p:spPr/>
        <p:txBody>
          <a:bodyPr/>
          <a:lstStyle/>
          <a:p>
            <a:fld id="{07B1AF6C-E8CA-4A13-B369-E1CF678DF685}" type="slidenum">
              <a:rPr lang="zh-TW" altLang="en-US"/>
              <a:pPr/>
              <a:t>34</a:t>
            </a:fld>
            <a:endParaRPr lang="en-US" altLang="zh-TW" sz="1400"/>
          </a:p>
        </p:txBody>
      </p:sp>
    </p:spTree>
    <p:extLst>
      <p:ext uri="{BB962C8B-B14F-4D97-AF65-F5344CB8AC3E}">
        <p14:creationId xmlns:p14="http://schemas.microsoft.com/office/powerpoint/2010/main" val="27583301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0" name="Rectangle 4"/>
          <p:cNvSpPr>
            <a:spLocks noGrp="1" noChangeArrowheads="1"/>
          </p:cNvSpPr>
          <p:nvPr>
            <p:ph type="ctrTitle"/>
          </p:nvPr>
        </p:nvSpPr>
        <p:spPr/>
        <p:txBody>
          <a:bodyPr/>
          <a:lstStyle/>
          <a:p>
            <a:r>
              <a:rPr lang="en-US" altLang="zh-TW">
                <a:ea typeface="新細明體" charset="-120"/>
              </a:rPr>
              <a:t>Breakeven point</a:t>
            </a:r>
          </a:p>
        </p:txBody>
      </p:sp>
      <p:sp>
        <p:nvSpPr>
          <p:cNvPr id="45061" name="Rectangle 5"/>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38966645-4699-4E32-B09F-933E6052A018}" type="slidenum">
              <a:rPr lang="zh-TW" altLang="en-US"/>
              <a:pPr/>
              <a:t>35</a:t>
            </a:fld>
            <a:endParaRPr lang="en-US" altLang="zh-TW"/>
          </a:p>
        </p:txBody>
      </p:sp>
    </p:spTree>
    <p:extLst>
      <p:ext uri="{BB962C8B-B14F-4D97-AF65-F5344CB8AC3E}">
        <p14:creationId xmlns:p14="http://schemas.microsoft.com/office/powerpoint/2010/main" val="1173997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altLang="zh-TW">
                <a:ea typeface="新細明體" charset="-120"/>
              </a:rPr>
              <a:t>Calculation method</a:t>
            </a:r>
          </a:p>
        </p:txBody>
      </p:sp>
      <p:sp>
        <p:nvSpPr>
          <p:cNvPr id="35843" name="Rectangle 3"/>
          <p:cNvSpPr>
            <a:spLocks noGrp="1" noChangeArrowheads="1"/>
          </p:cNvSpPr>
          <p:nvPr>
            <p:ph idx="1"/>
          </p:nvPr>
        </p:nvSpPr>
        <p:spPr/>
        <p:txBody>
          <a:bodyPr/>
          <a:lstStyle/>
          <a:p>
            <a:r>
              <a:rPr lang="en-US" altLang="zh-TW">
                <a:ea typeface="新細明體" charset="-120"/>
              </a:rPr>
              <a:t>Contribution is defined as the excess of sales revenue over the variable costs</a:t>
            </a:r>
          </a:p>
          <a:p>
            <a:endParaRPr lang="en-US" altLang="zh-TW">
              <a:ea typeface="新細明體" charset="-120"/>
            </a:endParaRPr>
          </a:p>
          <a:p>
            <a:r>
              <a:rPr lang="en-US" altLang="zh-TW">
                <a:ea typeface="新細明體" charset="-120"/>
              </a:rPr>
              <a:t>The total contribution is equal to total fixed cost </a:t>
            </a:r>
          </a:p>
        </p:txBody>
      </p:sp>
      <p:sp>
        <p:nvSpPr>
          <p:cNvPr id="6" name="Slide Number Placeholder 5"/>
          <p:cNvSpPr>
            <a:spLocks noGrp="1"/>
          </p:cNvSpPr>
          <p:nvPr>
            <p:ph type="sldNum" sz="quarter" idx="12"/>
          </p:nvPr>
        </p:nvSpPr>
        <p:spPr/>
        <p:txBody>
          <a:bodyPr/>
          <a:lstStyle/>
          <a:p>
            <a:fld id="{D96866A7-A529-442D-88C8-BD9C2068F7E3}" type="slidenum">
              <a:rPr lang="zh-TW" altLang="en-US"/>
              <a:pPr/>
              <a:t>36</a:t>
            </a:fld>
            <a:endParaRPr lang="en-US" altLang="zh-TW" sz="1400"/>
          </a:p>
        </p:txBody>
      </p:sp>
    </p:spTree>
    <p:extLst>
      <p:ext uri="{BB962C8B-B14F-4D97-AF65-F5344CB8AC3E}">
        <p14:creationId xmlns:p14="http://schemas.microsoft.com/office/powerpoint/2010/main" val="3243282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US" altLang="zh-TW">
                <a:ea typeface="新細明體" charset="-120"/>
              </a:rPr>
              <a:t>Formula</a:t>
            </a:r>
          </a:p>
        </p:txBody>
      </p:sp>
      <p:sp>
        <p:nvSpPr>
          <p:cNvPr id="11" name="Slide Number Placeholder 5"/>
          <p:cNvSpPr>
            <a:spLocks noGrp="1"/>
          </p:cNvSpPr>
          <p:nvPr>
            <p:ph type="sldNum" sz="quarter" idx="12"/>
          </p:nvPr>
        </p:nvSpPr>
        <p:spPr/>
        <p:txBody>
          <a:bodyPr/>
          <a:lstStyle/>
          <a:p>
            <a:fld id="{94FDED41-8914-4203-BFF6-537EBE0CFEA1}" type="slidenum">
              <a:rPr lang="zh-TW" altLang="en-US"/>
              <a:pPr/>
              <a:t>37</a:t>
            </a:fld>
            <a:endParaRPr lang="en-US" altLang="zh-TW" sz="1400"/>
          </a:p>
        </p:txBody>
      </p:sp>
      <p:sp>
        <p:nvSpPr>
          <p:cNvPr id="36868" name="Text Box 4"/>
          <p:cNvSpPr txBox="1">
            <a:spLocks noChangeArrowheads="1"/>
          </p:cNvSpPr>
          <p:nvPr/>
        </p:nvSpPr>
        <p:spPr bwMode="auto">
          <a:xfrm>
            <a:off x="974725" y="2133600"/>
            <a:ext cx="24780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Breakeven point  </a:t>
            </a:r>
          </a:p>
        </p:txBody>
      </p:sp>
      <p:sp>
        <p:nvSpPr>
          <p:cNvPr id="36869" name="Text Box 5"/>
          <p:cNvSpPr txBox="1">
            <a:spLocks noChangeArrowheads="1"/>
          </p:cNvSpPr>
          <p:nvPr/>
        </p:nvSpPr>
        <p:spPr bwMode="auto">
          <a:xfrm>
            <a:off x="1860550" y="2555875"/>
            <a:ext cx="14954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a:t>
            </a:r>
          </a:p>
        </p:txBody>
      </p:sp>
      <p:sp>
        <p:nvSpPr>
          <p:cNvPr id="36870" name="Text Box 6"/>
          <p:cNvSpPr txBox="1">
            <a:spLocks noChangeArrowheads="1"/>
          </p:cNvSpPr>
          <p:nvPr/>
        </p:nvSpPr>
        <p:spPr bwMode="auto">
          <a:xfrm>
            <a:off x="1403350" y="3089275"/>
            <a:ext cx="3013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per unit</a:t>
            </a:r>
          </a:p>
        </p:txBody>
      </p:sp>
      <p:sp>
        <p:nvSpPr>
          <p:cNvPr id="36871" name="Line 7"/>
          <p:cNvSpPr>
            <a:spLocks noChangeShapeType="1"/>
          </p:cNvSpPr>
          <p:nvPr/>
        </p:nvSpPr>
        <p:spPr bwMode="auto">
          <a:xfrm>
            <a:off x="1495425" y="3048000"/>
            <a:ext cx="28194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6872" name="Text Box 8"/>
          <p:cNvSpPr txBox="1">
            <a:spLocks noChangeArrowheads="1"/>
          </p:cNvSpPr>
          <p:nvPr/>
        </p:nvSpPr>
        <p:spPr bwMode="auto">
          <a:xfrm>
            <a:off x="950913" y="3810000"/>
            <a:ext cx="4467225"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Sales revenue at breakeven point</a:t>
            </a:r>
          </a:p>
          <a:p>
            <a:pPr fontAlgn="base">
              <a:spcBef>
                <a:spcPct val="0"/>
              </a:spcBef>
              <a:spcAft>
                <a:spcPct val="0"/>
              </a:spcAft>
            </a:pPr>
            <a:endParaRPr lang="en-US" altLang="zh-TW" sz="2400" b="1">
              <a:solidFill>
                <a:srgbClr val="2F2B20"/>
              </a:solidFill>
              <a:latin typeface="Times New Roman" charset="0"/>
            </a:endParaRPr>
          </a:p>
          <a:p>
            <a:pPr fontAlgn="base">
              <a:spcBef>
                <a:spcPct val="0"/>
              </a:spcBef>
              <a:spcAft>
                <a:spcPct val="0"/>
              </a:spcAft>
            </a:pPr>
            <a:r>
              <a:rPr lang="en-US" altLang="zh-TW" sz="2400" b="1">
                <a:solidFill>
                  <a:srgbClr val="2F2B20"/>
                </a:solidFill>
                <a:latin typeface="Times New Roman" charset="0"/>
              </a:rPr>
              <a:t>= Breakeven point *selling price</a:t>
            </a:r>
          </a:p>
        </p:txBody>
      </p:sp>
      <p:sp>
        <p:nvSpPr>
          <p:cNvPr id="36873" name="Text Box 9"/>
          <p:cNvSpPr txBox="1">
            <a:spLocks noChangeArrowheads="1"/>
          </p:cNvSpPr>
          <p:nvPr/>
        </p:nvSpPr>
        <p:spPr bwMode="auto">
          <a:xfrm>
            <a:off x="950913" y="2728913"/>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Tree>
    <p:extLst>
      <p:ext uri="{BB962C8B-B14F-4D97-AF65-F5344CB8AC3E}">
        <p14:creationId xmlns:p14="http://schemas.microsoft.com/office/powerpoint/2010/main" val="33752790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5"/>
          <p:cNvSpPr>
            <a:spLocks noGrp="1"/>
          </p:cNvSpPr>
          <p:nvPr>
            <p:ph type="sldNum" sz="quarter" idx="12"/>
          </p:nvPr>
        </p:nvSpPr>
        <p:spPr/>
        <p:txBody>
          <a:bodyPr/>
          <a:lstStyle/>
          <a:p>
            <a:fld id="{20B0D5A6-926E-488F-8040-4414BE3B3D46}" type="slidenum">
              <a:rPr lang="zh-TW" altLang="en-US"/>
              <a:pPr/>
              <a:t>38</a:t>
            </a:fld>
            <a:endParaRPr lang="en-US" altLang="zh-TW" sz="1400"/>
          </a:p>
        </p:txBody>
      </p:sp>
      <p:sp>
        <p:nvSpPr>
          <p:cNvPr id="69636" name="Text Box 4"/>
          <p:cNvSpPr txBox="1">
            <a:spLocks noChangeArrowheads="1"/>
          </p:cNvSpPr>
          <p:nvPr/>
        </p:nvSpPr>
        <p:spPr bwMode="auto">
          <a:xfrm>
            <a:off x="879475" y="1649413"/>
            <a:ext cx="2816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Alternative method:</a:t>
            </a:r>
          </a:p>
        </p:txBody>
      </p:sp>
      <p:sp>
        <p:nvSpPr>
          <p:cNvPr id="69637" name="Text Box 5"/>
          <p:cNvSpPr txBox="1">
            <a:spLocks noChangeArrowheads="1"/>
          </p:cNvSpPr>
          <p:nvPr/>
        </p:nvSpPr>
        <p:spPr bwMode="auto">
          <a:xfrm>
            <a:off x="974725" y="2232025"/>
            <a:ext cx="4619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Sales revenue at breakeven point  </a:t>
            </a:r>
          </a:p>
        </p:txBody>
      </p:sp>
      <p:sp>
        <p:nvSpPr>
          <p:cNvPr id="69638" name="Text Box 6"/>
          <p:cNvSpPr txBox="1">
            <a:spLocks noChangeArrowheads="1"/>
          </p:cNvSpPr>
          <p:nvPr/>
        </p:nvSpPr>
        <p:spPr bwMode="auto">
          <a:xfrm>
            <a:off x="1476375" y="2654300"/>
            <a:ext cx="4865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required to breakeven</a:t>
            </a:r>
          </a:p>
        </p:txBody>
      </p:sp>
      <p:sp>
        <p:nvSpPr>
          <p:cNvPr id="69639" name="Text Box 7"/>
          <p:cNvSpPr txBox="1">
            <a:spLocks noChangeArrowheads="1"/>
          </p:cNvSpPr>
          <p:nvPr/>
        </p:nvSpPr>
        <p:spPr bwMode="auto">
          <a:xfrm>
            <a:off x="2135188" y="3187700"/>
            <a:ext cx="3613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to sales ratio</a:t>
            </a:r>
          </a:p>
        </p:txBody>
      </p:sp>
      <p:sp>
        <p:nvSpPr>
          <p:cNvPr id="69640" name="Line 8"/>
          <p:cNvSpPr>
            <a:spLocks noChangeShapeType="1"/>
          </p:cNvSpPr>
          <p:nvPr/>
        </p:nvSpPr>
        <p:spPr bwMode="auto">
          <a:xfrm flipV="1">
            <a:off x="1495425" y="3141663"/>
            <a:ext cx="4948238" cy="4762"/>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9641" name="Text Box 9"/>
          <p:cNvSpPr txBox="1">
            <a:spLocks noChangeArrowheads="1"/>
          </p:cNvSpPr>
          <p:nvPr/>
        </p:nvSpPr>
        <p:spPr bwMode="auto">
          <a:xfrm>
            <a:off x="950913" y="2827338"/>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69642" name="Text Box 10"/>
          <p:cNvSpPr txBox="1">
            <a:spLocks noChangeArrowheads="1"/>
          </p:cNvSpPr>
          <p:nvPr/>
        </p:nvSpPr>
        <p:spPr bwMode="auto">
          <a:xfrm>
            <a:off x="1023938" y="3952875"/>
            <a:ext cx="33766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Breakeven point in units</a:t>
            </a:r>
          </a:p>
        </p:txBody>
      </p:sp>
      <p:sp>
        <p:nvSpPr>
          <p:cNvPr id="69643" name="Text Box 11"/>
          <p:cNvSpPr txBox="1">
            <a:spLocks noChangeArrowheads="1"/>
          </p:cNvSpPr>
          <p:nvPr/>
        </p:nvSpPr>
        <p:spPr bwMode="auto">
          <a:xfrm>
            <a:off x="1641475" y="4383088"/>
            <a:ext cx="4467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Sales revenue at breakeven point</a:t>
            </a:r>
          </a:p>
        </p:txBody>
      </p:sp>
      <p:sp>
        <p:nvSpPr>
          <p:cNvPr id="69644" name="Text Box 12"/>
          <p:cNvSpPr txBox="1">
            <a:spLocks noChangeArrowheads="1"/>
          </p:cNvSpPr>
          <p:nvPr/>
        </p:nvSpPr>
        <p:spPr bwMode="auto">
          <a:xfrm>
            <a:off x="2300288" y="4916488"/>
            <a:ext cx="17986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Selling price</a:t>
            </a:r>
          </a:p>
        </p:txBody>
      </p:sp>
      <p:sp>
        <p:nvSpPr>
          <p:cNvPr id="69645" name="Line 13"/>
          <p:cNvSpPr>
            <a:spLocks noChangeShapeType="1"/>
          </p:cNvSpPr>
          <p:nvPr/>
        </p:nvSpPr>
        <p:spPr bwMode="auto">
          <a:xfrm flipV="1">
            <a:off x="1660525" y="4870450"/>
            <a:ext cx="4948238" cy="4763"/>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9646" name="Text Box 14"/>
          <p:cNvSpPr txBox="1">
            <a:spLocks noChangeArrowheads="1"/>
          </p:cNvSpPr>
          <p:nvPr/>
        </p:nvSpPr>
        <p:spPr bwMode="auto">
          <a:xfrm>
            <a:off x="1116013" y="4556125"/>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69647" name="Text Box 15"/>
          <p:cNvSpPr txBox="1">
            <a:spLocks noChangeArrowheads="1"/>
          </p:cNvSpPr>
          <p:nvPr/>
        </p:nvSpPr>
        <p:spPr bwMode="auto">
          <a:xfrm>
            <a:off x="5940425" y="3305175"/>
            <a:ext cx="3022600"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per unit</a:t>
            </a:r>
          </a:p>
          <a:p>
            <a:pPr fontAlgn="base">
              <a:spcBef>
                <a:spcPct val="0"/>
              </a:spcBef>
              <a:spcAft>
                <a:spcPct val="0"/>
              </a:spcAft>
            </a:pPr>
            <a:r>
              <a:rPr lang="en-US" altLang="zh-TW" sz="2400" b="1">
                <a:solidFill>
                  <a:srgbClr val="2F2B20"/>
                </a:solidFill>
                <a:latin typeface="Times New Roman" charset="0"/>
              </a:rPr>
              <a:t>Selling price per unit</a:t>
            </a:r>
          </a:p>
        </p:txBody>
      </p:sp>
      <p:sp>
        <p:nvSpPr>
          <p:cNvPr id="69648" name="Line 16"/>
          <p:cNvSpPr>
            <a:spLocks noChangeShapeType="1"/>
          </p:cNvSpPr>
          <p:nvPr/>
        </p:nvSpPr>
        <p:spPr bwMode="auto">
          <a:xfrm>
            <a:off x="5940425" y="3716338"/>
            <a:ext cx="2879725"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9649" name="Line 17"/>
          <p:cNvSpPr>
            <a:spLocks noChangeShapeType="1"/>
          </p:cNvSpPr>
          <p:nvPr/>
        </p:nvSpPr>
        <p:spPr bwMode="auto">
          <a:xfrm flipH="1" flipV="1">
            <a:off x="5437188" y="3644900"/>
            <a:ext cx="503237" cy="360363"/>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1237672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TW">
                <a:ea typeface="新細明體" charset="-120"/>
              </a:rPr>
              <a:t>Example</a:t>
            </a:r>
          </a:p>
        </p:txBody>
      </p:sp>
      <p:sp>
        <p:nvSpPr>
          <p:cNvPr id="37891" name="Rectangle 3"/>
          <p:cNvSpPr>
            <a:spLocks noGrp="1" noChangeArrowheads="1"/>
          </p:cNvSpPr>
          <p:nvPr>
            <p:ph idx="1"/>
          </p:nvPr>
        </p:nvSpPr>
        <p:spPr/>
        <p:txBody>
          <a:bodyPr/>
          <a:lstStyle/>
          <a:p>
            <a:r>
              <a:rPr lang="en-US" altLang="zh-TW">
                <a:ea typeface="新細明體" charset="-120"/>
              </a:rPr>
              <a:t>Selling price per unit		$12</a:t>
            </a:r>
          </a:p>
          <a:p>
            <a:r>
              <a:rPr lang="en-US" altLang="zh-TW">
                <a:ea typeface="新細明體" charset="-120"/>
              </a:rPr>
              <a:t>Variable cost per unit		$3</a:t>
            </a:r>
          </a:p>
          <a:p>
            <a:r>
              <a:rPr lang="en-US" altLang="zh-TW">
                <a:ea typeface="新細明體" charset="-120"/>
              </a:rPr>
              <a:t>Fixed costs				$45000</a:t>
            </a:r>
          </a:p>
          <a:p>
            <a:pPr>
              <a:buFont typeface="Wingdings" pitchFamily="2" charset="2"/>
              <a:buNone/>
            </a:pPr>
            <a:r>
              <a:rPr lang="en-US" altLang="zh-TW">
                <a:ea typeface="新細明體" charset="-120"/>
              </a:rPr>
              <a:t>Required:</a:t>
            </a:r>
          </a:p>
          <a:p>
            <a:pPr lvl="1"/>
            <a:r>
              <a:rPr lang="en-US" altLang="zh-TW">
                <a:ea typeface="新細明體" charset="-120"/>
              </a:rPr>
              <a:t>Compute the breakeven point </a:t>
            </a:r>
          </a:p>
        </p:txBody>
      </p:sp>
      <p:sp>
        <p:nvSpPr>
          <p:cNvPr id="6" name="Slide Number Placeholder 5"/>
          <p:cNvSpPr>
            <a:spLocks noGrp="1"/>
          </p:cNvSpPr>
          <p:nvPr>
            <p:ph type="sldNum" sz="quarter" idx="12"/>
          </p:nvPr>
        </p:nvSpPr>
        <p:spPr/>
        <p:txBody>
          <a:bodyPr/>
          <a:lstStyle/>
          <a:p>
            <a:fld id="{D33A62F6-A96C-46F5-926B-026308756B0C}" type="slidenum">
              <a:rPr lang="zh-TW" altLang="en-US"/>
              <a:pPr/>
              <a:t>39</a:t>
            </a:fld>
            <a:endParaRPr lang="en-US" altLang="zh-TW" sz="1400"/>
          </a:p>
        </p:txBody>
      </p:sp>
    </p:spTree>
    <p:extLst>
      <p:ext uri="{BB962C8B-B14F-4D97-AF65-F5344CB8AC3E}">
        <p14:creationId xmlns:p14="http://schemas.microsoft.com/office/powerpoint/2010/main" val="12211330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3"/>
          <p:cNvSpPr>
            <a:spLocks noGrp="1"/>
          </p:cNvSpPr>
          <p:nvPr>
            <p:ph type="sldNum" sz="quarter" idx="12"/>
          </p:nvPr>
        </p:nvSpPr>
        <p:spPr/>
        <p:txBody>
          <a:bodyPr/>
          <a:lstStyle/>
          <a:p>
            <a:fld id="{E1210613-71CC-46A2-ACAC-77561D3405A9}" type="slidenum">
              <a:rPr lang="zh-TW" altLang="en-US"/>
              <a:pPr/>
              <a:t>40</a:t>
            </a:fld>
            <a:endParaRPr lang="en-US" altLang="zh-TW" sz="1400"/>
          </a:p>
        </p:txBody>
      </p:sp>
      <p:sp>
        <p:nvSpPr>
          <p:cNvPr id="38914" name="Text Box 2"/>
          <p:cNvSpPr txBox="1">
            <a:spLocks noChangeArrowheads="1"/>
          </p:cNvSpPr>
          <p:nvPr/>
        </p:nvSpPr>
        <p:spPr bwMode="auto">
          <a:xfrm>
            <a:off x="441325" y="1793875"/>
            <a:ext cx="6670675" cy="2282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Breakeven point in units = 	         Fixed costs</a:t>
            </a:r>
          </a:p>
          <a:p>
            <a:pPr fontAlgn="base">
              <a:spcBef>
                <a:spcPct val="0"/>
              </a:spcBef>
              <a:spcAft>
                <a:spcPct val="0"/>
              </a:spcAft>
            </a:pPr>
            <a:r>
              <a:rPr lang="en-US" altLang="zh-TW" sz="2400" b="1">
                <a:solidFill>
                  <a:srgbClr val="2F2B20"/>
                </a:solidFill>
                <a:latin typeface="Times New Roman" charset="0"/>
              </a:rPr>
              <a:t>				Contribution per unit</a:t>
            </a:r>
          </a:p>
          <a:p>
            <a:pPr fontAlgn="base">
              <a:spcBef>
                <a:spcPct val="0"/>
              </a:spcBef>
              <a:spcAft>
                <a:spcPct val="0"/>
              </a:spcAft>
            </a:pPr>
            <a:r>
              <a:rPr lang="en-US" altLang="zh-TW" sz="2400" b="1">
                <a:solidFill>
                  <a:srgbClr val="2F2B20"/>
                </a:solidFill>
                <a:latin typeface="Times New Roman" charset="0"/>
              </a:rPr>
              <a:t>			       =    $45000</a:t>
            </a:r>
          </a:p>
          <a:p>
            <a:pPr fontAlgn="base">
              <a:spcBef>
                <a:spcPct val="0"/>
              </a:spcBef>
              <a:spcAft>
                <a:spcPct val="0"/>
              </a:spcAft>
            </a:pPr>
            <a:r>
              <a:rPr lang="en-US" altLang="zh-TW" sz="2400" b="1">
                <a:solidFill>
                  <a:srgbClr val="2F2B20"/>
                </a:solidFill>
                <a:latin typeface="Times New Roman" charset="0"/>
              </a:rPr>
              <a:t>				  $12-$3</a:t>
            </a:r>
          </a:p>
          <a:p>
            <a:pPr fontAlgn="base">
              <a:spcBef>
                <a:spcPct val="0"/>
              </a:spcBef>
              <a:spcAft>
                <a:spcPct val="0"/>
              </a:spcAft>
            </a:pPr>
            <a:r>
              <a:rPr lang="en-US" altLang="zh-TW" sz="2400" b="1">
                <a:solidFill>
                  <a:srgbClr val="2F2B20"/>
                </a:solidFill>
                <a:latin typeface="Times New Roman" charset="0"/>
              </a:rPr>
              <a:t>			       = 5000 units</a:t>
            </a:r>
          </a:p>
          <a:p>
            <a:pPr fontAlgn="base">
              <a:spcBef>
                <a:spcPct val="0"/>
              </a:spcBef>
              <a:spcAft>
                <a:spcPct val="0"/>
              </a:spcAft>
            </a:pPr>
            <a:endParaRPr lang="zh-TW" altLang="en-US" sz="2400" b="1">
              <a:solidFill>
                <a:srgbClr val="2F2B20"/>
              </a:solidFill>
              <a:latin typeface="Times New Roman" charset="0"/>
            </a:endParaRPr>
          </a:p>
        </p:txBody>
      </p:sp>
      <p:sp>
        <p:nvSpPr>
          <p:cNvPr id="38915" name="Line 3"/>
          <p:cNvSpPr>
            <a:spLocks noChangeShapeType="1"/>
          </p:cNvSpPr>
          <p:nvPr/>
        </p:nvSpPr>
        <p:spPr bwMode="auto">
          <a:xfrm>
            <a:off x="4038600" y="2209800"/>
            <a:ext cx="30480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8916" name="Line 4"/>
          <p:cNvSpPr>
            <a:spLocks noChangeShapeType="1"/>
          </p:cNvSpPr>
          <p:nvPr/>
        </p:nvSpPr>
        <p:spPr bwMode="auto">
          <a:xfrm>
            <a:off x="4038600" y="2895600"/>
            <a:ext cx="1371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8917" name="Text Box 5"/>
          <p:cNvSpPr txBox="1">
            <a:spLocks noChangeArrowheads="1"/>
          </p:cNvSpPr>
          <p:nvPr/>
        </p:nvSpPr>
        <p:spPr bwMode="auto">
          <a:xfrm>
            <a:off x="376238" y="4313238"/>
            <a:ext cx="7404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Sales revenue at breakeven point = $12 * 5000 = $60000</a:t>
            </a:r>
          </a:p>
        </p:txBody>
      </p:sp>
    </p:spTree>
    <p:extLst>
      <p:ext uri="{BB962C8B-B14F-4D97-AF65-F5344CB8AC3E}">
        <p14:creationId xmlns:p14="http://schemas.microsoft.com/office/powerpoint/2010/main" val="42750376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ltLang="zh-TW">
                <a:ea typeface="新細明體" charset="-120"/>
              </a:rPr>
              <a:t>Alternative method</a:t>
            </a:r>
          </a:p>
        </p:txBody>
      </p:sp>
      <p:sp>
        <p:nvSpPr>
          <p:cNvPr id="39939" name="Rectangle 3"/>
          <p:cNvSpPr>
            <a:spLocks noGrp="1" noChangeArrowheads="1"/>
          </p:cNvSpPr>
          <p:nvPr>
            <p:ph idx="1"/>
          </p:nvPr>
        </p:nvSpPr>
        <p:spPr>
          <a:xfrm>
            <a:off x="468313" y="2060575"/>
            <a:ext cx="8424862" cy="4114800"/>
          </a:xfrm>
        </p:spPr>
        <p:txBody>
          <a:bodyPr/>
          <a:lstStyle/>
          <a:p>
            <a:pPr>
              <a:buFont typeface="Wingdings" pitchFamily="2" charset="2"/>
              <a:buNone/>
            </a:pPr>
            <a:r>
              <a:rPr lang="en-US" altLang="zh-TW" sz="2800">
                <a:ea typeface="新細明體" charset="-120"/>
              </a:rPr>
              <a:t>Contribution to sales ratio $9 /$12 *100% = 75%</a:t>
            </a:r>
          </a:p>
          <a:p>
            <a:pPr>
              <a:buFont typeface="Wingdings" pitchFamily="2" charset="2"/>
              <a:buNone/>
            </a:pPr>
            <a:r>
              <a:rPr lang="en-US" altLang="zh-TW" sz="2800">
                <a:ea typeface="新細明體" charset="-120"/>
              </a:rPr>
              <a:t>Sales revenue at breakeven point</a:t>
            </a:r>
          </a:p>
          <a:p>
            <a:pPr>
              <a:buFont typeface="Wingdings" pitchFamily="2" charset="2"/>
              <a:buNone/>
            </a:pPr>
            <a:r>
              <a:rPr lang="en-US" altLang="zh-TW" sz="2800">
                <a:ea typeface="新細明體" charset="-120"/>
              </a:rPr>
              <a:t>= Contribution required to break even</a:t>
            </a:r>
          </a:p>
          <a:p>
            <a:pPr>
              <a:buFont typeface="Wingdings" pitchFamily="2" charset="2"/>
              <a:buNone/>
            </a:pPr>
            <a:r>
              <a:rPr lang="en-US" altLang="zh-TW" sz="2800">
                <a:ea typeface="新細明體" charset="-120"/>
              </a:rPr>
              <a:t>		Contribution to sales ratio</a:t>
            </a:r>
          </a:p>
          <a:p>
            <a:pPr>
              <a:buFont typeface="Wingdings" pitchFamily="2" charset="2"/>
              <a:buNone/>
            </a:pPr>
            <a:r>
              <a:rPr lang="en-US" altLang="zh-TW" sz="2800">
                <a:ea typeface="新細明體" charset="-120"/>
              </a:rPr>
              <a:t>= $45000</a:t>
            </a:r>
          </a:p>
          <a:p>
            <a:pPr>
              <a:buFont typeface="Wingdings" pitchFamily="2" charset="2"/>
              <a:buNone/>
            </a:pPr>
            <a:r>
              <a:rPr lang="en-US" altLang="zh-TW" sz="2800">
                <a:ea typeface="新細明體" charset="-120"/>
              </a:rPr>
              <a:t>      75%</a:t>
            </a:r>
          </a:p>
          <a:p>
            <a:pPr>
              <a:buFont typeface="Wingdings" pitchFamily="2" charset="2"/>
              <a:buNone/>
            </a:pPr>
            <a:r>
              <a:rPr lang="en-US" altLang="zh-TW" sz="2800">
                <a:ea typeface="新細明體" charset="-120"/>
              </a:rPr>
              <a:t>= $60000</a:t>
            </a:r>
          </a:p>
          <a:p>
            <a:pPr>
              <a:buFont typeface="Wingdings" pitchFamily="2" charset="2"/>
              <a:buNone/>
            </a:pPr>
            <a:r>
              <a:rPr lang="en-US" altLang="zh-TW" sz="2800">
                <a:ea typeface="新細明體" charset="-120"/>
              </a:rPr>
              <a:t>Breakeven point in units = $60000/$12 = 5000 units</a:t>
            </a:r>
          </a:p>
        </p:txBody>
      </p:sp>
      <p:sp>
        <p:nvSpPr>
          <p:cNvPr id="8" name="Slide Number Placeholder 5"/>
          <p:cNvSpPr>
            <a:spLocks noGrp="1"/>
          </p:cNvSpPr>
          <p:nvPr>
            <p:ph type="sldNum" sz="quarter" idx="12"/>
          </p:nvPr>
        </p:nvSpPr>
        <p:spPr/>
        <p:txBody>
          <a:bodyPr/>
          <a:lstStyle/>
          <a:p>
            <a:fld id="{D1B69724-33C7-4ECE-A3FA-434E15653F04}" type="slidenum">
              <a:rPr lang="zh-TW" altLang="en-US"/>
              <a:pPr/>
              <a:t>41</a:t>
            </a:fld>
            <a:endParaRPr lang="en-US" altLang="zh-TW" sz="1400"/>
          </a:p>
        </p:txBody>
      </p:sp>
      <p:sp>
        <p:nvSpPr>
          <p:cNvPr id="39940" name="Line 4"/>
          <p:cNvSpPr>
            <a:spLocks noChangeShapeType="1"/>
          </p:cNvSpPr>
          <p:nvPr/>
        </p:nvSpPr>
        <p:spPr bwMode="auto">
          <a:xfrm>
            <a:off x="827088" y="3644900"/>
            <a:ext cx="5761037"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9941" name="Line 5"/>
          <p:cNvSpPr>
            <a:spLocks noChangeShapeType="1"/>
          </p:cNvSpPr>
          <p:nvPr/>
        </p:nvSpPr>
        <p:spPr bwMode="auto">
          <a:xfrm>
            <a:off x="827088" y="4652963"/>
            <a:ext cx="1368425"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31681810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4"/>
          <p:cNvSpPr>
            <a:spLocks noGrp="1" noChangeArrowheads="1"/>
          </p:cNvSpPr>
          <p:nvPr>
            <p:ph type="ctrTitle"/>
          </p:nvPr>
        </p:nvSpPr>
        <p:spPr/>
        <p:txBody>
          <a:bodyPr/>
          <a:lstStyle/>
          <a:p>
            <a:r>
              <a:rPr lang="en-US" altLang="zh-TW">
                <a:ea typeface="新細明體" charset="-120"/>
              </a:rPr>
              <a:t>Target profit</a:t>
            </a:r>
          </a:p>
        </p:txBody>
      </p:sp>
      <p:sp>
        <p:nvSpPr>
          <p:cNvPr id="47109" name="Rectangle 5"/>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E077861A-35C9-45BC-94B4-C8B9A5BEED7C}" type="slidenum">
              <a:rPr lang="zh-TW" altLang="en-US"/>
              <a:pPr/>
              <a:t>42</a:t>
            </a:fld>
            <a:endParaRPr lang="en-US" altLang="zh-TW"/>
          </a:p>
        </p:txBody>
      </p:sp>
    </p:spTree>
    <p:extLst>
      <p:ext uri="{BB962C8B-B14F-4D97-AF65-F5344CB8AC3E}">
        <p14:creationId xmlns:p14="http://schemas.microsoft.com/office/powerpoint/2010/main" val="5461441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4"/>
          <p:cNvSpPr>
            <a:spLocks noGrp="1" noChangeArrowheads="1"/>
          </p:cNvSpPr>
          <p:nvPr>
            <p:ph type="title"/>
          </p:nvPr>
        </p:nvSpPr>
        <p:spPr>
          <a:noFill/>
          <a:ln/>
        </p:spPr>
        <p:txBody>
          <a:bodyPr/>
          <a:lstStyle/>
          <a:p>
            <a:r>
              <a:rPr lang="en-US" altLang="zh-TW">
                <a:ea typeface="新細明體" charset="-120"/>
              </a:rPr>
              <a:t>Formula</a:t>
            </a:r>
          </a:p>
        </p:txBody>
      </p:sp>
      <p:sp>
        <p:nvSpPr>
          <p:cNvPr id="15" name="Slide Number Placeholder 5"/>
          <p:cNvSpPr>
            <a:spLocks noGrp="1"/>
          </p:cNvSpPr>
          <p:nvPr>
            <p:ph type="sldNum" sz="quarter" idx="12"/>
          </p:nvPr>
        </p:nvSpPr>
        <p:spPr/>
        <p:txBody>
          <a:bodyPr/>
          <a:lstStyle/>
          <a:p>
            <a:fld id="{205BC37C-1507-4591-8059-8CF76B3227D7}" type="slidenum">
              <a:rPr lang="zh-TW" altLang="en-US"/>
              <a:pPr/>
              <a:t>43</a:t>
            </a:fld>
            <a:endParaRPr lang="en-US" altLang="zh-TW" sz="1400"/>
          </a:p>
        </p:txBody>
      </p:sp>
      <p:sp>
        <p:nvSpPr>
          <p:cNvPr id="40965" name="Text Box 5"/>
          <p:cNvSpPr txBox="1">
            <a:spLocks noChangeArrowheads="1"/>
          </p:cNvSpPr>
          <p:nvPr/>
        </p:nvSpPr>
        <p:spPr bwMode="auto">
          <a:xfrm>
            <a:off x="974725" y="2133600"/>
            <a:ext cx="3765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No. of units at target profit </a:t>
            </a:r>
          </a:p>
        </p:txBody>
      </p:sp>
      <p:sp>
        <p:nvSpPr>
          <p:cNvPr id="40966" name="Text Box 6"/>
          <p:cNvSpPr txBox="1">
            <a:spLocks noChangeArrowheads="1"/>
          </p:cNvSpPr>
          <p:nvPr/>
        </p:nvSpPr>
        <p:spPr bwMode="auto">
          <a:xfrm>
            <a:off x="1619250" y="2555875"/>
            <a:ext cx="3521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 + </a:t>
            </a:r>
            <a:r>
              <a:rPr lang="en-US" altLang="zh-TW" sz="2400" b="1">
                <a:solidFill>
                  <a:srgbClr val="E72915"/>
                </a:solidFill>
                <a:latin typeface="Times New Roman" charset="0"/>
              </a:rPr>
              <a:t>Target profit</a:t>
            </a:r>
          </a:p>
        </p:txBody>
      </p:sp>
      <p:sp>
        <p:nvSpPr>
          <p:cNvPr id="40967" name="Text Box 7"/>
          <p:cNvSpPr txBox="1">
            <a:spLocks noChangeArrowheads="1"/>
          </p:cNvSpPr>
          <p:nvPr/>
        </p:nvSpPr>
        <p:spPr bwMode="auto">
          <a:xfrm>
            <a:off x="1703388" y="3089275"/>
            <a:ext cx="3013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per unit</a:t>
            </a:r>
          </a:p>
        </p:txBody>
      </p:sp>
      <p:sp>
        <p:nvSpPr>
          <p:cNvPr id="40968" name="Line 8"/>
          <p:cNvSpPr>
            <a:spLocks noChangeShapeType="1"/>
          </p:cNvSpPr>
          <p:nvPr/>
        </p:nvSpPr>
        <p:spPr bwMode="auto">
          <a:xfrm>
            <a:off x="1579563" y="3048000"/>
            <a:ext cx="3640137" cy="20638"/>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40969" name="Text Box 9"/>
          <p:cNvSpPr txBox="1">
            <a:spLocks noChangeArrowheads="1"/>
          </p:cNvSpPr>
          <p:nvPr/>
        </p:nvSpPr>
        <p:spPr bwMode="auto">
          <a:xfrm>
            <a:off x="1023938" y="2801938"/>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40970" name="Text Box 10"/>
          <p:cNvSpPr txBox="1">
            <a:spLocks noChangeArrowheads="1"/>
          </p:cNvSpPr>
          <p:nvPr/>
        </p:nvSpPr>
        <p:spPr bwMode="auto">
          <a:xfrm>
            <a:off x="900113" y="3600450"/>
            <a:ext cx="3197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Required sales revenue</a:t>
            </a:r>
          </a:p>
        </p:txBody>
      </p:sp>
      <p:sp>
        <p:nvSpPr>
          <p:cNvPr id="40971" name="Text Box 11"/>
          <p:cNvSpPr txBox="1">
            <a:spLocks noChangeArrowheads="1"/>
          </p:cNvSpPr>
          <p:nvPr/>
        </p:nvSpPr>
        <p:spPr bwMode="auto">
          <a:xfrm>
            <a:off x="1544638" y="4022725"/>
            <a:ext cx="3521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 + </a:t>
            </a:r>
            <a:r>
              <a:rPr lang="en-US" altLang="zh-TW" sz="2400" b="1">
                <a:solidFill>
                  <a:srgbClr val="E72915"/>
                </a:solidFill>
                <a:latin typeface="Times New Roman" charset="0"/>
              </a:rPr>
              <a:t>Target profit</a:t>
            </a:r>
          </a:p>
        </p:txBody>
      </p:sp>
      <p:sp>
        <p:nvSpPr>
          <p:cNvPr id="40972" name="Text Box 12"/>
          <p:cNvSpPr txBox="1">
            <a:spLocks noChangeArrowheads="1"/>
          </p:cNvSpPr>
          <p:nvPr/>
        </p:nvSpPr>
        <p:spPr bwMode="auto">
          <a:xfrm>
            <a:off x="1628775" y="4556125"/>
            <a:ext cx="3613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to sales ratio</a:t>
            </a:r>
          </a:p>
        </p:txBody>
      </p:sp>
      <p:sp>
        <p:nvSpPr>
          <p:cNvPr id="40973" name="Line 13"/>
          <p:cNvSpPr>
            <a:spLocks noChangeShapeType="1"/>
          </p:cNvSpPr>
          <p:nvPr/>
        </p:nvSpPr>
        <p:spPr bwMode="auto">
          <a:xfrm>
            <a:off x="1504950" y="4514850"/>
            <a:ext cx="3640138" cy="20638"/>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40974" name="Text Box 14"/>
          <p:cNvSpPr txBox="1">
            <a:spLocks noChangeArrowheads="1"/>
          </p:cNvSpPr>
          <p:nvPr/>
        </p:nvSpPr>
        <p:spPr bwMode="auto">
          <a:xfrm>
            <a:off x="949325" y="4268788"/>
            <a:ext cx="3571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Tree>
    <p:extLst>
      <p:ext uri="{BB962C8B-B14F-4D97-AF65-F5344CB8AC3E}">
        <p14:creationId xmlns:p14="http://schemas.microsoft.com/office/powerpoint/2010/main" val="34779224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8" name="Rectangle 6"/>
          <p:cNvSpPr>
            <a:spLocks noGrp="1" noChangeArrowheads="1"/>
          </p:cNvSpPr>
          <p:nvPr>
            <p:ph type="title"/>
          </p:nvPr>
        </p:nvSpPr>
        <p:spPr>
          <a:noFill/>
          <a:ln/>
        </p:spPr>
        <p:txBody>
          <a:bodyPr/>
          <a:lstStyle/>
          <a:p>
            <a:r>
              <a:rPr lang="en-US" altLang="zh-TW">
                <a:ea typeface="新細明體" charset="-120"/>
              </a:rPr>
              <a:t>Example</a:t>
            </a:r>
          </a:p>
        </p:txBody>
      </p:sp>
      <p:sp>
        <p:nvSpPr>
          <p:cNvPr id="49159" name="Rectangle 7"/>
          <p:cNvSpPr>
            <a:spLocks noGrp="1" noChangeArrowheads="1"/>
          </p:cNvSpPr>
          <p:nvPr>
            <p:ph idx="1"/>
          </p:nvPr>
        </p:nvSpPr>
        <p:spPr>
          <a:noFill/>
          <a:ln/>
        </p:spPr>
        <p:txBody>
          <a:bodyPr/>
          <a:lstStyle/>
          <a:p>
            <a:pPr marL="342900" indent="-342900"/>
            <a:r>
              <a:rPr lang="en-US" altLang="zh-TW">
                <a:ea typeface="新細明體" charset="-120"/>
              </a:rPr>
              <a:t>Selling price per unit		$12</a:t>
            </a:r>
          </a:p>
          <a:p>
            <a:pPr marL="342900" indent="-342900"/>
            <a:r>
              <a:rPr lang="en-US" altLang="zh-TW">
                <a:ea typeface="新細明體" charset="-120"/>
              </a:rPr>
              <a:t>Variable cost per unit		$3</a:t>
            </a:r>
          </a:p>
          <a:p>
            <a:pPr marL="342900" indent="-342900"/>
            <a:r>
              <a:rPr lang="en-US" altLang="zh-TW">
                <a:ea typeface="新細明體" charset="-120"/>
              </a:rPr>
              <a:t>Fixed costs				$45000</a:t>
            </a:r>
          </a:p>
          <a:p>
            <a:pPr marL="342900" indent="-342900"/>
            <a:r>
              <a:rPr lang="en-US" altLang="zh-TW">
                <a:solidFill>
                  <a:srgbClr val="E72915"/>
                </a:solidFill>
                <a:ea typeface="新細明體" charset="-120"/>
              </a:rPr>
              <a:t>Target profit				$18000</a:t>
            </a:r>
          </a:p>
          <a:p>
            <a:pPr marL="342900" indent="-342900">
              <a:buFont typeface="Wingdings" pitchFamily="2" charset="2"/>
              <a:buNone/>
            </a:pPr>
            <a:r>
              <a:rPr lang="en-US" altLang="zh-TW">
                <a:ea typeface="新細明體" charset="-120"/>
              </a:rPr>
              <a:t>Required:</a:t>
            </a:r>
          </a:p>
          <a:p>
            <a:pPr marL="742950" lvl="1" indent="-285750"/>
            <a:r>
              <a:rPr lang="en-US" altLang="zh-TW">
                <a:ea typeface="新細明體" charset="-120"/>
              </a:rPr>
              <a:t>Compute the sales volume required to achieve the target profit</a:t>
            </a:r>
            <a:endParaRPr lang="en-US" altLang="zh-TW" sz="3200">
              <a:ea typeface="新細明體" charset="-120"/>
            </a:endParaRPr>
          </a:p>
        </p:txBody>
      </p:sp>
      <p:sp>
        <p:nvSpPr>
          <p:cNvPr id="6" name="Slide Number Placeholder 5"/>
          <p:cNvSpPr>
            <a:spLocks noGrp="1"/>
          </p:cNvSpPr>
          <p:nvPr>
            <p:ph type="sldNum" sz="quarter" idx="12"/>
          </p:nvPr>
        </p:nvSpPr>
        <p:spPr/>
        <p:txBody>
          <a:bodyPr/>
          <a:lstStyle/>
          <a:p>
            <a:fld id="{D8E3F46B-E82C-4CD1-9A06-2041B1CAE6B0}" type="slidenum">
              <a:rPr lang="zh-TW" altLang="en-US"/>
              <a:pPr/>
              <a:t>44</a:t>
            </a:fld>
            <a:endParaRPr lang="en-US" altLang="zh-TW" sz="1400"/>
          </a:p>
        </p:txBody>
      </p:sp>
    </p:spTree>
    <p:extLst>
      <p:ext uri="{BB962C8B-B14F-4D97-AF65-F5344CB8AC3E}">
        <p14:creationId xmlns:p14="http://schemas.microsoft.com/office/powerpoint/2010/main" val="38060335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5"/>
          <p:cNvSpPr>
            <a:spLocks noGrp="1"/>
          </p:cNvSpPr>
          <p:nvPr>
            <p:ph type="sldNum" sz="quarter" idx="12"/>
          </p:nvPr>
        </p:nvSpPr>
        <p:spPr/>
        <p:txBody>
          <a:bodyPr/>
          <a:lstStyle/>
          <a:p>
            <a:fld id="{002D918F-1B13-41E1-8E1B-0416A2069634}" type="slidenum">
              <a:rPr lang="zh-TW" altLang="en-US"/>
              <a:pPr/>
              <a:t>45</a:t>
            </a:fld>
            <a:endParaRPr lang="en-US" altLang="zh-TW" sz="1400"/>
          </a:p>
        </p:txBody>
      </p:sp>
      <p:sp>
        <p:nvSpPr>
          <p:cNvPr id="50180" name="Text Box 4"/>
          <p:cNvSpPr txBox="1">
            <a:spLocks noChangeArrowheads="1"/>
          </p:cNvSpPr>
          <p:nvPr/>
        </p:nvSpPr>
        <p:spPr bwMode="auto">
          <a:xfrm>
            <a:off x="974725" y="836613"/>
            <a:ext cx="3765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No. of units at target profit </a:t>
            </a:r>
          </a:p>
        </p:txBody>
      </p:sp>
      <p:sp>
        <p:nvSpPr>
          <p:cNvPr id="50181" name="Text Box 5"/>
          <p:cNvSpPr txBox="1">
            <a:spLocks noChangeArrowheads="1"/>
          </p:cNvSpPr>
          <p:nvPr/>
        </p:nvSpPr>
        <p:spPr bwMode="auto">
          <a:xfrm>
            <a:off x="1619250" y="1258888"/>
            <a:ext cx="3521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 + </a:t>
            </a:r>
            <a:r>
              <a:rPr lang="en-US" altLang="zh-TW" sz="2400" b="1">
                <a:solidFill>
                  <a:srgbClr val="E72915"/>
                </a:solidFill>
                <a:latin typeface="Times New Roman" charset="0"/>
              </a:rPr>
              <a:t>Target profit</a:t>
            </a:r>
          </a:p>
        </p:txBody>
      </p:sp>
      <p:sp>
        <p:nvSpPr>
          <p:cNvPr id="50182" name="Text Box 6"/>
          <p:cNvSpPr txBox="1">
            <a:spLocks noChangeArrowheads="1"/>
          </p:cNvSpPr>
          <p:nvPr/>
        </p:nvSpPr>
        <p:spPr bwMode="auto">
          <a:xfrm>
            <a:off x="1703388" y="1792288"/>
            <a:ext cx="3013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per unit</a:t>
            </a:r>
          </a:p>
        </p:txBody>
      </p:sp>
      <p:sp>
        <p:nvSpPr>
          <p:cNvPr id="50183" name="Line 7"/>
          <p:cNvSpPr>
            <a:spLocks noChangeShapeType="1"/>
          </p:cNvSpPr>
          <p:nvPr/>
        </p:nvSpPr>
        <p:spPr bwMode="auto">
          <a:xfrm>
            <a:off x="1579563" y="1751013"/>
            <a:ext cx="3640137" cy="20637"/>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0184" name="Text Box 8"/>
          <p:cNvSpPr txBox="1">
            <a:spLocks noChangeArrowheads="1"/>
          </p:cNvSpPr>
          <p:nvPr/>
        </p:nvSpPr>
        <p:spPr bwMode="auto">
          <a:xfrm>
            <a:off x="1023938" y="1504950"/>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50185" name="Text Box 9"/>
          <p:cNvSpPr txBox="1">
            <a:spLocks noChangeArrowheads="1"/>
          </p:cNvSpPr>
          <p:nvPr/>
        </p:nvSpPr>
        <p:spPr bwMode="auto">
          <a:xfrm>
            <a:off x="1658938" y="2151063"/>
            <a:ext cx="23383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$45000 + </a:t>
            </a:r>
            <a:r>
              <a:rPr lang="en-US" altLang="zh-TW" sz="2400" b="1">
                <a:solidFill>
                  <a:srgbClr val="E72915"/>
                </a:solidFill>
                <a:latin typeface="Times New Roman" charset="0"/>
              </a:rPr>
              <a:t>$18000</a:t>
            </a:r>
          </a:p>
        </p:txBody>
      </p:sp>
      <p:sp>
        <p:nvSpPr>
          <p:cNvPr id="50186" name="Text Box 10"/>
          <p:cNvSpPr txBox="1">
            <a:spLocks noChangeArrowheads="1"/>
          </p:cNvSpPr>
          <p:nvPr/>
        </p:nvSpPr>
        <p:spPr bwMode="auto">
          <a:xfrm>
            <a:off x="2363788" y="2684463"/>
            <a:ext cx="1200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$12 - $3</a:t>
            </a:r>
          </a:p>
        </p:txBody>
      </p:sp>
      <p:sp>
        <p:nvSpPr>
          <p:cNvPr id="50187" name="Line 11"/>
          <p:cNvSpPr>
            <a:spLocks noChangeShapeType="1"/>
          </p:cNvSpPr>
          <p:nvPr/>
        </p:nvSpPr>
        <p:spPr bwMode="auto">
          <a:xfrm flipV="1">
            <a:off x="1619250" y="2636838"/>
            <a:ext cx="2376488" cy="635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0188" name="Text Box 12"/>
          <p:cNvSpPr txBox="1">
            <a:spLocks noChangeArrowheads="1"/>
          </p:cNvSpPr>
          <p:nvPr/>
        </p:nvSpPr>
        <p:spPr bwMode="auto">
          <a:xfrm>
            <a:off x="1042988" y="2395538"/>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50189" name="Text Box 13"/>
          <p:cNvSpPr txBox="1">
            <a:spLocks noChangeArrowheads="1"/>
          </p:cNvSpPr>
          <p:nvPr/>
        </p:nvSpPr>
        <p:spPr bwMode="auto">
          <a:xfrm>
            <a:off x="1023938" y="3233738"/>
            <a:ext cx="17637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 7000 units</a:t>
            </a:r>
          </a:p>
        </p:txBody>
      </p:sp>
      <p:sp>
        <p:nvSpPr>
          <p:cNvPr id="50195" name="Text Box 19"/>
          <p:cNvSpPr txBox="1">
            <a:spLocks noChangeArrowheads="1"/>
          </p:cNvSpPr>
          <p:nvPr/>
        </p:nvSpPr>
        <p:spPr bwMode="auto">
          <a:xfrm>
            <a:off x="735013" y="4025900"/>
            <a:ext cx="5148262"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Required to sales revenue = $12 *7000</a:t>
            </a:r>
          </a:p>
          <a:p>
            <a:pPr fontAlgn="base">
              <a:spcBef>
                <a:spcPct val="0"/>
              </a:spcBef>
              <a:spcAft>
                <a:spcPct val="0"/>
              </a:spcAft>
            </a:pPr>
            <a:r>
              <a:rPr lang="en-US" altLang="zh-TW" sz="2400" b="1">
                <a:solidFill>
                  <a:srgbClr val="2F2B20"/>
                </a:solidFill>
                <a:latin typeface="Times New Roman" charset="0"/>
              </a:rPr>
              <a:t>			         = $84000 </a:t>
            </a:r>
          </a:p>
        </p:txBody>
      </p:sp>
    </p:spTree>
    <p:extLst>
      <p:ext uri="{BB962C8B-B14F-4D97-AF65-F5344CB8AC3E}">
        <p14:creationId xmlns:p14="http://schemas.microsoft.com/office/powerpoint/2010/main" val="20994180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US" altLang="zh-TW">
                <a:ea typeface="新細明體" charset="-120"/>
              </a:rPr>
              <a:t>Alternative method</a:t>
            </a:r>
          </a:p>
        </p:txBody>
      </p:sp>
      <p:sp>
        <p:nvSpPr>
          <p:cNvPr id="16" name="Slide Number Placeholder 5"/>
          <p:cNvSpPr>
            <a:spLocks noGrp="1"/>
          </p:cNvSpPr>
          <p:nvPr>
            <p:ph type="sldNum" sz="quarter" idx="12"/>
          </p:nvPr>
        </p:nvSpPr>
        <p:spPr/>
        <p:txBody>
          <a:bodyPr/>
          <a:lstStyle/>
          <a:p>
            <a:fld id="{923C8956-2F6C-40F1-B93E-04DA86DA53D6}" type="slidenum">
              <a:rPr lang="zh-TW" altLang="en-US"/>
              <a:pPr/>
              <a:t>46</a:t>
            </a:fld>
            <a:endParaRPr lang="en-US" altLang="zh-TW" sz="1400"/>
          </a:p>
        </p:txBody>
      </p:sp>
      <p:sp>
        <p:nvSpPr>
          <p:cNvPr id="51204" name="Text Box 4"/>
          <p:cNvSpPr txBox="1">
            <a:spLocks noChangeArrowheads="1"/>
          </p:cNvSpPr>
          <p:nvPr/>
        </p:nvSpPr>
        <p:spPr bwMode="auto">
          <a:xfrm>
            <a:off x="1116013" y="2060575"/>
            <a:ext cx="3197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Required sales revenue</a:t>
            </a:r>
          </a:p>
        </p:txBody>
      </p:sp>
      <p:sp>
        <p:nvSpPr>
          <p:cNvPr id="51205" name="Text Box 5"/>
          <p:cNvSpPr txBox="1">
            <a:spLocks noChangeArrowheads="1"/>
          </p:cNvSpPr>
          <p:nvPr/>
        </p:nvSpPr>
        <p:spPr bwMode="auto">
          <a:xfrm>
            <a:off x="1738313" y="2482850"/>
            <a:ext cx="3521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 + </a:t>
            </a:r>
            <a:r>
              <a:rPr lang="en-US" altLang="zh-TW" sz="2400" b="1">
                <a:solidFill>
                  <a:srgbClr val="E72915"/>
                </a:solidFill>
                <a:latin typeface="Times New Roman" charset="0"/>
              </a:rPr>
              <a:t>Target profit</a:t>
            </a:r>
          </a:p>
        </p:txBody>
      </p:sp>
      <p:sp>
        <p:nvSpPr>
          <p:cNvPr id="51206" name="Text Box 6"/>
          <p:cNvSpPr txBox="1">
            <a:spLocks noChangeArrowheads="1"/>
          </p:cNvSpPr>
          <p:nvPr/>
        </p:nvSpPr>
        <p:spPr bwMode="auto">
          <a:xfrm>
            <a:off x="1822450" y="3016250"/>
            <a:ext cx="3613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to sales ratio</a:t>
            </a:r>
          </a:p>
        </p:txBody>
      </p:sp>
      <p:sp>
        <p:nvSpPr>
          <p:cNvPr id="51207" name="Line 7"/>
          <p:cNvSpPr>
            <a:spLocks noChangeShapeType="1"/>
          </p:cNvSpPr>
          <p:nvPr/>
        </p:nvSpPr>
        <p:spPr bwMode="auto">
          <a:xfrm>
            <a:off x="1698625" y="2974975"/>
            <a:ext cx="3640138" cy="20638"/>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1208" name="Text Box 8"/>
          <p:cNvSpPr txBox="1">
            <a:spLocks noChangeArrowheads="1"/>
          </p:cNvSpPr>
          <p:nvPr/>
        </p:nvSpPr>
        <p:spPr bwMode="auto">
          <a:xfrm>
            <a:off x="1143000" y="2728913"/>
            <a:ext cx="3571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51209" name="Text Box 9"/>
          <p:cNvSpPr txBox="1">
            <a:spLocks noChangeArrowheads="1"/>
          </p:cNvSpPr>
          <p:nvPr/>
        </p:nvSpPr>
        <p:spPr bwMode="auto">
          <a:xfrm>
            <a:off x="1711325" y="3446463"/>
            <a:ext cx="23383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$45000 + </a:t>
            </a:r>
            <a:r>
              <a:rPr lang="en-US" altLang="zh-TW" sz="2400" b="1">
                <a:solidFill>
                  <a:srgbClr val="E72915"/>
                </a:solidFill>
                <a:latin typeface="Times New Roman" charset="0"/>
              </a:rPr>
              <a:t>$18000</a:t>
            </a:r>
          </a:p>
        </p:txBody>
      </p:sp>
      <p:sp>
        <p:nvSpPr>
          <p:cNvPr id="51210" name="Text Box 10"/>
          <p:cNvSpPr txBox="1">
            <a:spLocks noChangeArrowheads="1"/>
          </p:cNvSpPr>
          <p:nvPr/>
        </p:nvSpPr>
        <p:spPr bwMode="auto">
          <a:xfrm>
            <a:off x="2265363" y="3979863"/>
            <a:ext cx="79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75%</a:t>
            </a:r>
          </a:p>
        </p:txBody>
      </p:sp>
      <p:sp>
        <p:nvSpPr>
          <p:cNvPr id="51211" name="Line 11"/>
          <p:cNvSpPr>
            <a:spLocks noChangeShapeType="1"/>
          </p:cNvSpPr>
          <p:nvPr/>
        </p:nvSpPr>
        <p:spPr bwMode="auto">
          <a:xfrm flipV="1">
            <a:off x="1671638" y="3933825"/>
            <a:ext cx="2468562" cy="4763"/>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1212" name="Text Box 12"/>
          <p:cNvSpPr txBox="1">
            <a:spLocks noChangeArrowheads="1"/>
          </p:cNvSpPr>
          <p:nvPr/>
        </p:nvSpPr>
        <p:spPr bwMode="auto">
          <a:xfrm>
            <a:off x="1116013" y="3692525"/>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51213" name="Text Box 13"/>
          <p:cNvSpPr txBox="1">
            <a:spLocks noChangeArrowheads="1"/>
          </p:cNvSpPr>
          <p:nvPr/>
        </p:nvSpPr>
        <p:spPr bwMode="auto">
          <a:xfrm>
            <a:off x="1095375" y="4457700"/>
            <a:ext cx="13477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 $84000</a:t>
            </a:r>
          </a:p>
        </p:txBody>
      </p:sp>
      <p:sp>
        <p:nvSpPr>
          <p:cNvPr id="51214" name="Text Box 14"/>
          <p:cNvSpPr txBox="1">
            <a:spLocks noChangeArrowheads="1"/>
          </p:cNvSpPr>
          <p:nvPr/>
        </p:nvSpPr>
        <p:spPr bwMode="auto">
          <a:xfrm>
            <a:off x="1095375" y="5105400"/>
            <a:ext cx="69992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Units sold at target profit = $84000 /$12 = 7000 units</a:t>
            </a:r>
          </a:p>
        </p:txBody>
      </p:sp>
    </p:spTree>
    <p:extLst>
      <p:ext uri="{BB962C8B-B14F-4D97-AF65-F5344CB8AC3E}">
        <p14:creationId xmlns:p14="http://schemas.microsoft.com/office/powerpoint/2010/main" val="11605083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8" name="Rectangle 4"/>
          <p:cNvSpPr>
            <a:spLocks noGrp="1" noChangeArrowheads="1"/>
          </p:cNvSpPr>
          <p:nvPr>
            <p:ph type="ctrTitle"/>
          </p:nvPr>
        </p:nvSpPr>
        <p:spPr/>
        <p:txBody>
          <a:bodyPr/>
          <a:lstStyle/>
          <a:p>
            <a:r>
              <a:rPr lang="en-US" altLang="zh-TW">
                <a:ea typeface="新細明體" charset="-120"/>
              </a:rPr>
              <a:t>Margin of safety</a:t>
            </a:r>
          </a:p>
        </p:txBody>
      </p:sp>
      <p:sp>
        <p:nvSpPr>
          <p:cNvPr id="52229" name="Rectangle 5"/>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D99F6DA2-FAAE-4169-B6EC-BFE7BD9C472A}" type="slidenum">
              <a:rPr lang="zh-TW" altLang="en-US"/>
              <a:pPr/>
              <a:t>47</a:t>
            </a:fld>
            <a:endParaRPr lang="en-US" altLang="zh-TW"/>
          </a:p>
        </p:txBody>
      </p:sp>
    </p:spTree>
    <p:extLst>
      <p:ext uri="{BB962C8B-B14F-4D97-AF65-F5344CB8AC3E}">
        <p14:creationId xmlns:p14="http://schemas.microsoft.com/office/powerpoint/2010/main" val="5189095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US" altLang="zh-TW">
                <a:ea typeface="新細明體" charset="-120"/>
              </a:rPr>
              <a:t>Margin of safety</a:t>
            </a:r>
          </a:p>
        </p:txBody>
      </p:sp>
      <p:sp>
        <p:nvSpPr>
          <p:cNvPr id="54275" name="Rectangle 3"/>
          <p:cNvSpPr>
            <a:spLocks noGrp="1" noChangeArrowheads="1"/>
          </p:cNvSpPr>
          <p:nvPr>
            <p:ph idx="1"/>
          </p:nvPr>
        </p:nvSpPr>
        <p:spPr/>
        <p:txBody>
          <a:bodyPr/>
          <a:lstStyle/>
          <a:p>
            <a:r>
              <a:rPr lang="en-US" altLang="zh-TW">
                <a:ea typeface="新細明體" charset="-120"/>
              </a:rPr>
              <a:t>Margin of safety is a measure of amount by which the sales may decrease before a company suffers a loss. </a:t>
            </a:r>
          </a:p>
          <a:p>
            <a:r>
              <a:rPr lang="en-US" altLang="zh-TW">
                <a:ea typeface="新細明體" charset="-120"/>
              </a:rPr>
              <a:t>This can be expressed as a number of units or a percentage of sales</a:t>
            </a:r>
          </a:p>
        </p:txBody>
      </p:sp>
      <p:sp>
        <p:nvSpPr>
          <p:cNvPr id="6" name="Slide Number Placeholder 5"/>
          <p:cNvSpPr>
            <a:spLocks noGrp="1"/>
          </p:cNvSpPr>
          <p:nvPr>
            <p:ph type="sldNum" sz="quarter" idx="12"/>
          </p:nvPr>
        </p:nvSpPr>
        <p:spPr/>
        <p:txBody>
          <a:bodyPr/>
          <a:lstStyle/>
          <a:p>
            <a:fld id="{DF915855-BC5E-423E-90CA-D00F46CE9AEF}" type="slidenum">
              <a:rPr lang="zh-TW" altLang="en-US"/>
              <a:pPr/>
              <a:t>48</a:t>
            </a:fld>
            <a:endParaRPr lang="en-US" altLang="zh-TW" sz="1400"/>
          </a:p>
        </p:txBody>
      </p:sp>
    </p:spTree>
    <p:extLst>
      <p:ext uri="{BB962C8B-B14F-4D97-AF65-F5344CB8AC3E}">
        <p14:creationId xmlns:p14="http://schemas.microsoft.com/office/powerpoint/2010/main" val="18468221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2" name="Rectangle 4"/>
          <p:cNvSpPr>
            <a:spLocks noGrp="1" noChangeArrowheads="1"/>
          </p:cNvSpPr>
          <p:nvPr>
            <p:ph type="title"/>
          </p:nvPr>
        </p:nvSpPr>
        <p:spPr/>
        <p:txBody>
          <a:bodyPr/>
          <a:lstStyle/>
          <a:p>
            <a:r>
              <a:rPr lang="en-US" altLang="zh-TW">
                <a:ea typeface="新細明體" charset="-120"/>
              </a:rPr>
              <a:t>Formula</a:t>
            </a:r>
          </a:p>
        </p:txBody>
      </p:sp>
      <p:sp>
        <p:nvSpPr>
          <p:cNvPr id="9" name="Slide Number Placeholder 4"/>
          <p:cNvSpPr>
            <a:spLocks noGrp="1"/>
          </p:cNvSpPr>
          <p:nvPr>
            <p:ph type="sldNum" sz="quarter" idx="12"/>
          </p:nvPr>
        </p:nvSpPr>
        <p:spPr/>
        <p:txBody>
          <a:bodyPr/>
          <a:lstStyle/>
          <a:p>
            <a:fld id="{E7C0384B-B14A-4C13-BE67-3163FD6D4140}" type="slidenum">
              <a:rPr lang="zh-TW" altLang="en-US"/>
              <a:pPr/>
              <a:t>49</a:t>
            </a:fld>
            <a:endParaRPr lang="en-US" altLang="zh-TW" sz="1400"/>
          </a:p>
        </p:txBody>
      </p:sp>
      <p:sp>
        <p:nvSpPr>
          <p:cNvPr id="58373" name="Rectangle 5"/>
          <p:cNvSpPr>
            <a:spLocks noChangeArrowheads="1"/>
          </p:cNvSpPr>
          <p:nvPr/>
        </p:nvSpPr>
        <p:spPr bwMode="auto">
          <a:xfrm>
            <a:off x="1331913" y="3105150"/>
            <a:ext cx="45720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0"/>
              </a:spcBef>
              <a:spcAft>
                <a:spcPct val="0"/>
              </a:spcAft>
            </a:pPr>
            <a:r>
              <a:rPr lang="en-US" altLang="zh-TW" sz="2400" b="1">
                <a:solidFill>
                  <a:srgbClr val="2F2B20"/>
                </a:solidFill>
                <a:latin typeface="Times New Roman" charset="0"/>
              </a:rPr>
              <a:t>Margin of safety</a:t>
            </a:r>
          </a:p>
          <a:p>
            <a:pPr fontAlgn="base">
              <a:spcBef>
                <a:spcPct val="0"/>
              </a:spcBef>
              <a:spcAft>
                <a:spcPct val="0"/>
              </a:spcAft>
            </a:pPr>
            <a:r>
              <a:rPr lang="en-US" altLang="zh-TW" sz="2400" b="1">
                <a:solidFill>
                  <a:srgbClr val="2F2B20"/>
                </a:solidFill>
                <a:latin typeface="Times New Roman" charset="0"/>
              </a:rPr>
              <a:t>=  Margin of safety</a:t>
            </a:r>
          </a:p>
          <a:p>
            <a:pPr fontAlgn="base">
              <a:spcBef>
                <a:spcPct val="0"/>
              </a:spcBef>
              <a:spcAft>
                <a:spcPct val="0"/>
              </a:spcAft>
            </a:pPr>
            <a:r>
              <a:rPr lang="en-US" altLang="zh-TW" sz="2400" b="1">
                <a:solidFill>
                  <a:srgbClr val="2F2B20"/>
                </a:solidFill>
                <a:latin typeface="Times New Roman" charset="0"/>
              </a:rPr>
              <a:t>    Budget sales level</a:t>
            </a:r>
          </a:p>
        </p:txBody>
      </p:sp>
      <p:sp>
        <p:nvSpPr>
          <p:cNvPr id="58374" name="Line 6"/>
          <p:cNvSpPr>
            <a:spLocks noChangeShapeType="1"/>
          </p:cNvSpPr>
          <p:nvPr/>
        </p:nvSpPr>
        <p:spPr bwMode="auto">
          <a:xfrm>
            <a:off x="1692275" y="3860800"/>
            <a:ext cx="23749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8375" name="Text Box 7"/>
          <p:cNvSpPr txBox="1">
            <a:spLocks noChangeArrowheads="1"/>
          </p:cNvSpPr>
          <p:nvPr/>
        </p:nvSpPr>
        <p:spPr bwMode="auto">
          <a:xfrm>
            <a:off x="4192588" y="3594100"/>
            <a:ext cx="1098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zh-TW" altLang="en-US" sz="2400" b="1">
                <a:solidFill>
                  <a:srgbClr val="2F2B20"/>
                </a:solidFill>
                <a:latin typeface="Times New Roman" charset="0"/>
              </a:rPr>
              <a:t>*</a:t>
            </a:r>
            <a:r>
              <a:rPr lang="en-US" altLang="zh-TW" sz="2400" b="1">
                <a:solidFill>
                  <a:srgbClr val="2F2B20"/>
                </a:solidFill>
                <a:latin typeface="Times New Roman" charset="0"/>
              </a:rPr>
              <a:t>100%</a:t>
            </a:r>
          </a:p>
        </p:txBody>
      </p:sp>
      <p:sp>
        <p:nvSpPr>
          <p:cNvPr id="58376" name="Rectangle 8"/>
          <p:cNvSpPr>
            <a:spLocks noChangeArrowheads="1"/>
          </p:cNvSpPr>
          <p:nvPr/>
        </p:nvSpPr>
        <p:spPr bwMode="auto">
          <a:xfrm>
            <a:off x="1368425" y="1916113"/>
            <a:ext cx="6732588"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0"/>
              </a:spcBef>
              <a:spcAft>
                <a:spcPct val="0"/>
              </a:spcAft>
            </a:pPr>
            <a:r>
              <a:rPr lang="en-US" altLang="zh-TW" sz="2400" b="1">
                <a:solidFill>
                  <a:srgbClr val="2F2B20"/>
                </a:solidFill>
                <a:latin typeface="Times New Roman" charset="0"/>
              </a:rPr>
              <a:t>Margin of safety</a:t>
            </a:r>
          </a:p>
          <a:p>
            <a:pPr fontAlgn="base">
              <a:spcBef>
                <a:spcPct val="0"/>
              </a:spcBef>
              <a:spcAft>
                <a:spcPct val="0"/>
              </a:spcAft>
            </a:pPr>
            <a:r>
              <a:rPr lang="en-US" altLang="zh-TW" sz="2400" b="1">
                <a:solidFill>
                  <a:srgbClr val="2F2B20"/>
                </a:solidFill>
                <a:latin typeface="Times New Roman" charset="0"/>
              </a:rPr>
              <a:t>= Budget sales level – breakeven sales level</a:t>
            </a:r>
          </a:p>
        </p:txBody>
      </p:sp>
    </p:spTree>
    <p:extLst>
      <p:ext uri="{BB962C8B-B14F-4D97-AF65-F5344CB8AC3E}">
        <p14:creationId xmlns:p14="http://schemas.microsoft.com/office/powerpoint/2010/main" val="20855835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Slide Number Placeholder 5"/>
          <p:cNvSpPr>
            <a:spLocks noGrp="1"/>
          </p:cNvSpPr>
          <p:nvPr>
            <p:ph type="sldNum" sz="quarter" idx="12"/>
          </p:nvPr>
        </p:nvSpPr>
        <p:spPr/>
        <p:txBody>
          <a:bodyPr/>
          <a:lstStyle/>
          <a:p>
            <a:fld id="{7954B7DA-4D99-404D-882B-E5C3A29A0DD9}" type="slidenum">
              <a:rPr lang="zh-TW" altLang="en-US"/>
              <a:pPr/>
              <a:t>50</a:t>
            </a:fld>
            <a:endParaRPr lang="en-US" altLang="zh-TW" sz="1400"/>
          </a:p>
        </p:txBody>
      </p:sp>
      <p:sp>
        <p:nvSpPr>
          <p:cNvPr id="55300" name="Line 4"/>
          <p:cNvSpPr>
            <a:spLocks noChangeShapeType="1"/>
          </p:cNvSpPr>
          <p:nvPr/>
        </p:nvSpPr>
        <p:spPr bwMode="auto">
          <a:xfrm>
            <a:off x="2378075" y="1892300"/>
            <a:ext cx="0" cy="25146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01" name="Line 5"/>
          <p:cNvSpPr>
            <a:spLocks noChangeShapeType="1"/>
          </p:cNvSpPr>
          <p:nvPr/>
        </p:nvSpPr>
        <p:spPr bwMode="auto">
          <a:xfrm>
            <a:off x="2378075" y="4406900"/>
            <a:ext cx="3633788" cy="30163"/>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02" name="Line 6"/>
          <p:cNvSpPr>
            <a:spLocks noChangeShapeType="1"/>
          </p:cNvSpPr>
          <p:nvPr/>
        </p:nvSpPr>
        <p:spPr bwMode="auto">
          <a:xfrm flipV="1">
            <a:off x="2378075" y="1989138"/>
            <a:ext cx="3201988" cy="2417762"/>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03" name="Text Box 7"/>
          <p:cNvSpPr txBox="1">
            <a:spLocks noChangeArrowheads="1"/>
          </p:cNvSpPr>
          <p:nvPr/>
        </p:nvSpPr>
        <p:spPr bwMode="auto">
          <a:xfrm>
            <a:off x="5572125" y="1196975"/>
            <a:ext cx="1952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Sales revenue</a:t>
            </a:r>
          </a:p>
        </p:txBody>
      </p:sp>
      <p:sp>
        <p:nvSpPr>
          <p:cNvPr id="55304" name="Text Box 8"/>
          <p:cNvSpPr txBox="1">
            <a:spLocks noChangeArrowheads="1"/>
          </p:cNvSpPr>
          <p:nvPr/>
        </p:nvSpPr>
        <p:spPr bwMode="auto">
          <a:xfrm>
            <a:off x="1143000" y="1484313"/>
            <a:ext cx="25114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000" b="1">
                <a:solidFill>
                  <a:srgbClr val="2F2B20"/>
                </a:solidFill>
                <a:latin typeface="Times New Roman" charset="0"/>
              </a:rPr>
              <a:t>Total Cost/Revenue $</a:t>
            </a:r>
          </a:p>
        </p:txBody>
      </p:sp>
      <p:sp>
        <p:nvSpPr>
          <p:cNvPr id="55305" name="Text Box 9"/>
          <p:cNvSpPr txBox="1">
            <a:spLocks noChangeArrowheads="1"/>
          </p:cNvSpPr>
          <p:nvPr/>
        </p:nvSpPr>
        <p:spPr bwMode="auto">
          <a:xfrm>
            <a:off x="6096000" y="4268788"/>
            <a:ext cx="15001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000" b="1">
                <a:solidFill>
                  <a:srgbClr val="2F2B20"/>
                </a:solidFill>
                <a:latin typeface="Times New Roman" charset="0"/>
              </a:rPr>
              <a:t>Sales (units)</a:t>
            </a:r>
          </a:p>
        </p:txBody>
      </p:sp>
      <p:sp>
        <p:nvSpPr>
          <p:cNvPr id="55306" name="Line 10"/>
          <p:cNvSpPr>
            <a:spLocks noChangeShapeType="1"/>
          </p:cNvSpPr>
          <p:nvPr/>
        </p:nvSpPr>
        <p:spPr bwMode="auto">
          <a:xfrm flipV="1">
            <a:off x="2362200" y="3068638"/>
            <a:ext cx="3217863" cy="465137"/>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07" name="Text Box 11"/>
          <p:cNvSpPr txBox="1">
            <a:spLocks noChangeArrowheads="1"/>
          </p:cNvSpPr>
          <p:nvPr/>
        </p:nvSpPr>
        <p:spPr bwMode="auto">
          <a:xfrm>
            <a:off x="6494463" y="2847975"/>
            <a:ext cx="14620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Total cost</a:t>
            </a:r>
          </a:p>
        </p:txBody>
      </p:sp>
      <p:sp>
        <p:nvSpPr>
          <p:cNvPr id="55308" name="Text Box 12"/>
          <p:cNvSpPr txBox="1">
            <a:spLocks noChangeArrowheads="1"/>
          </p:cNvSpPr>
          <p:nvPr/>
        </p:nvSpPr>
        <p:spPr bwMode="auto">
          <a:xfrm>
            <a:off x="4643438" y="2584450"/>
            <a:ext cx="9445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3346F9"/>
                </a:solidFill>
                <a:latin typeface="Times New Roman" charset="0"/>
              </a:rPr>
              <a:t>Profit</a:t>
            </a:r>
          </a:p>
        </p:txBody>
      </p:sp>
      <p:sp>
        <p:nvSpPr>
          <p:cNvPr id="55309" name="Line 13"/>
          <p:cNvSpPr>
            <a:spLocks noChangeShapeType="1"/>
          </p:cNvSpPr>
          <p:nvPr/>
        </p:nvSpPr>
        <p:spPr bwMode="auto">
          <a:xfrm>
            <a:off x="5580063" y="1989138"/>
            <a:ext cx="0" cy="2447925"/>
          </a:xfrm>
          <a:prstGeom prst="line">
            <a:avLst/>
          </a:prstGeom>
          <a:noFill/>
          <a:ln w="9525">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10" name="Line 14"/>
          <p:cNvSpPr>
            <a:spLocks noChangeShapeType="1"/>
          </p:cNvSpPr>
          <p:nvPr/>
        </p:nvSpPr>
        <p:spPr bwMode="auto">
          <a:xfrm>
            <a:off x="3851275" y="3357563"/>
            <a:ext cx="0" cy="1079500"/>
          </a:xfrm>
          <a:prstGeom prst="line">
            <a:avLst/>
          </a:prstGeom>
          <a:noFill/>
          <a:ln w="9525">
            <a:solidFill>
              <a:schemeClr val="tx1"/>
            </a:solidFill>
            <a:prstDash val="dash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11" name="Text Box 15"/>
          <p:cNvSpPr txBox="1">
            <a:spLocks noChangeArrowheads="1"/>
          </p:cNvSpPr>
          <p:nvPr/>
        </p:nvSpPr>
        <p:spPr bwMode="auto">
          <a:xfrm>
            <a:off x="3435350" y="4365625"/>
            <a:ext cx="7762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BEP</a:t>
            </a:r>
          </a:p>
        </p:txBody>
      </p:sp>
      <p:sp>
        <p:nvSpPr>
          <p:cNvPr id="55312" name="Text Box 16"/>
          <p:cNvSpPr txBox="1">
            <a:spLocks noChangeArrowheads="1"/>
          </p:cNvSpPr>
          <p:nvPr/>
        </p:nvSpPr>
        <p:spPr bwMode="auto">
          <a:xfrm>
            <a:off x="3616325" y="4960938"/>
            <a:ext cx="2333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Margin of safety</a:t>
            </a:r>
          </a:p>
        </p:txBody>
      </p:sp>
      <p:sp>
        <p:nvSpPr>
          <p:cNvPr id="55313" name="Line 17"/>
          <p:cNvSpPr>
            <a:spLocks noChangeShapeType="1"/>
          </p:cNvSpPr>
          <p:nvPr/>
        </p:nvSpPr>
        <p:spPr bwMode="auto">
          <a:xfrm flipH="1">
            <a:off x="3779838" y="4868863"/>
            <a:ext cx="647700" cy="0"/>
          </a:xfrm>
          <a:prstGeom prst="line">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14" name="Line 18"/>
          <p:cNvSpPr>
            <a:spLocks noChangeShapeType="1"/>
          </p:cNvSpPr>
          <p:nvPr/>
        </p:nvSpPr>
        <p:spPr bwMode="auto">
          <a:xfrm>
            <a:off x="4427538" y="4868863"/>
            <a:ext cx="1152525" cy="0"/>
          </a:xfrm>
          <a:prstGeom prst="line">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24341531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US" altLang="zh-TW">
                <a:ea typeface="新細明體" charset="-120"/>
              </a:rPr>
              <a:t>Example </a:t>
            </a:r>
          </a:p>
        </p:txBody>
      </p:sp>
      <p:sp>
        <p:nvSpPr>
          <p:cNvPr id="56323" name="Rectangle 3"/>
          <p:cNvSpPr>
            <a:spLocks noGrp="1" noChangeArrowheads="1"/>
          </p:cNvSpPr>
          <p:nvPr>
            <p:ph idx="1"/>
          </p:nvPr>
        </p:nvSpPr>
        <p:spPr/>
        <p:txBody>
          <a:bodyPr/>
          <a:lstStyle/>
          <a:p>
            <a:pPr>
              <a:lnSpc>
                <a:spcPct val="90000"/>
              </a:lnSpc>
            </a:pPr>
            <a:r>
              <a:rPr lang="en-US" altLang="zh-TW">
                <a:ea typeface="新細明體" charset="-120"/>
              </a:rPr>
              <a:t>The breakeven sales level is at 5000 units. The company sets the target profit at $18000 and the budget sales level at 7000 units</a:t>
            </a:r>
          </a:p>
          <a:p>
            <a:pPr>
              <a:lnSpc>
                <a:spcPct val="90000"/>
              </a:lnSpc>
              <a:buFont typeface="Wingdings" pitchFamily="2" charset="2"/>
              <a:buNone/>
            </a:pPr>
            <a:r>
              <a:rPr lang="en-US" altLang="zh-TW">
                <a:ea typeface="新細明體" charset="-120"/>
              </a:rPr>
              <a:t>Required:</a:t>
            </a:r>
          </a:p>
          <a:p>
            <a:pPr>
              <a:lnSpc>
                <a:spcPct val="90000"/>
              </a:lnSpc>
              <a:buFont typeface="Wingdings" pitchFamily="2" charset="2"/>
              <a:buNone/>
            </a:pPr>
            <a:r>
              <a:rPr lang="en-US" altLang="zh-TW">
                <a:ea typeface="新細明體" charset="-120"/>
              </a:rPr>
              <a:t>	Calculate the margin of safety in units and express it as a percentage of the budgeted sales revenue</a:t>
            </a:r>
          </a:p>
        </p:txBody>
      </p:sp>
      <p:sp>
        <p:nvSpPr>
          <p:cNvPr id="6" name="Slide Number Placeholder 5"/>
          <p:cNvSpPr>
            <a:spLocks noGrp="1"/>
          </p:cNvSpPr>
          <p:nvPr>
            <p:ph type="sldNum" sz="quarter" idx="12"/>
          </p:nvPr>
        </p:nvSpPr>
        <p:spPr/>
        <p:txBody>
          <a:bodyPr/>
          <a:lstStyle/>
          <a:p>
            <a:fld id="{2395F2A2-3BDD-4F69-A7FA-00ACAC34A4AE}" type="slidenum">
              <a:rPr lang="zh-TW" altLang="en-US"/>
              <a:pPr/>
              <a:t>51</a:t>
            </a:fld>
            <a:endParaRPr lang="en-US" altLang="zh-TW" sz="1400"/>
          </a:p>
        </p:txBody>
      </p:sp>
    </p:spTree>
    <p:extLst>
      <p:ext uri="{BB962C8B-B14F-4D97-AF65-F5344CB8AC3E}">
        <p14:creationId xmlns:p14="http://schemas.microsoft.com/office/powerpoint/2010/main" val="27833433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A8E30776-934A-4FD6-A75A-44E283F01342}" type="slidenum">
              <a:rPr lang="zh-TW" altLang="en-US"/>
              <a:pPr/>
              <a:t>52</a:t>
            </a:fld>
            <a:endParaRPr lang="en-US" altLang="zh-TW" sz="1400"/>
          </a:p>
        </p:txBody>
      </p:sp>
      <p:sp>
        <p:nvSpPr>
          <p:cNvPr id="57348" name="Text Box 4"/>
          <p:cNvSpPr txBox="1">
            <a:spLocks noChangeArrowheads="1"/>
          </p:cNvSpPr>
          <p:nvPr/>
        </p:nvSpPr>
        <p:spPr bwMode="auto">
          <a:xfrm>
            <a:off x="663575" y="928688"/>
            <a:ext cx="5729288"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Margin of safety</a:t>
            </a:r>
          </a:p>
          <a:p>
            <a:pPr fontAlgn="base">
              <a:spcBef>
                <a:spcPct val="0"/>
              </a:spcBef>
              <a:spcAft>
                <a:spcPct val="0"/>
              </a:spcAft>
            </a:pPr>
            <a:r>
              <a:rPr lang="en-US" altLang="zh-TW" sz="2400" b="1">
                <a:solidFill>
                  <a:srgbClr val="2F2B20"/>
                </a:solidFill>
                <a:latin typeface="Times New Roman" charset="0"/>
              </a:rPr>
              <a:t>= Budget sales level – breakeven sales level</a:t>
            </a:r>
          </a:p>
          <a:p>
            <a:pPr fontAlgn="base">
              <a:spcBef>
                <a:spcPct val="0"/>
              </a:spcBef>
              <a:spcAft>
                <a:spcPct val="0"/>
              </a:spcAft>
            </a:pPr>
            <a:r>
              <a:rPr lang="en-US" altLang="zh-TW" sz="2400" b="1">
                <a:solidFill>
                  <a:srgbClr val="2F2B20"/>
                </a:solidFill>
                <a:latin typeface="Times New Roman" charset="0"/>
              </a:rPr>
              <a:t>= 7000 units – 5000 units</a:t>
            </a:r>
          </a:p>
          <a:p>
            <a:pPr fontAlgn="base">
              <a:spcBef>
                <a:spcPct val="0"/>
              </a:spcBef>
              <a:spcAft>
                <a:spcPct val="0"/>
              </a:spcAft>
            </a:pPr>
            <a:r>
              <a:rPr lang="en-US" altLang="zh-TW" sz="2400" b="1">
                <a:solidFill>
                  <a:srgbClr val="2F2B20"/>
                </a:solidFill>
                <a:latin typeface="Times New Roman" charset="0"/>
              </a:rPr>
              <a:t>= 2000 units</a:t>
            </a:r>
          </a:p>
        </p:txBody>
      </p:sp>
      <p:sp>
        <p:nvSpPr>
          <p:cNvPr id="57349" name="Text Box 5"/>
          <p:cNvSpPr txBox="1">
            <a:spLocks noChangeArrowheads="1"/>
          </p:cNvSpPr>
          <p:nvPr/>
        </p:nvSpPr>
        <p:spPr bwMode="auto">
          <a:xfrm>
            <a:off x="663575" y="2657475"/>
            <a:ext cx="2773363" cy="2282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Margin of safety</a:t>
            </a:r>
          </a:p>
          <a:p>
            <a:pPr fontAlgn="base">
              <a:spcBef>
                <a:spcPct val="0"/>
              </a:spcBef>
              <a:spcAft>
                <a:spcPct val="0"/>
              </a:spcAft>
            </a:pPr>
            <a:r>
              <a:rPr lang="en-US" altLang="zh-TW" sz="2400" b="1">
                <a:solidFill>
                  <a:srgbClr val="2F2B20"/>
                </a:solidFill>
                <a:latin typeface="Times New Roman" charset="0"/>
              </a:rPr>
              <a:t>=  Margin of safety</a:t>
            </a:r>
          </a:p>
          <a:p>
            <a:pPr fontAlgn="base">
              <a:spcBef>
                <a:spcPct val="0"/>
              </a:spcBef>
              <a:spcAft>
                <a:spcPct val="0"/>
              </a:spcAft>
            </a:pPr>
            <a:r>
              <a:rPr lang="en-US" altLang="zh-TW" sz="2400" b="1">
                <a:solidFill>
                  <a:srgbClr val="2F2B20"/>
                </a:solidFill>
                <a:latin typeface="Times New Roman" charset="0"/>
              </a:rPr>
              <a:t>    Budget sales level</a:t>
            </a:r>
          </a:p>
          <a:p>
            <a:pPr fontAlgn="base">
              <a:spcBef>
                <a:spcPct val="0"/>
              </a:spcBef>
              <a:spcAft>
                <a:spcPct val="0"/>
              </a:spcAft>
            </a:pPr>
            <a:r>
              <a:rPr lang="en-US" altLang="zh-TW" sz="2400" b="1">
                <a:solidFill>
                  <a:srgbClr val="2F2B20"/>
                </a:solidFill>
                <a:latin typeface="Times New Roman" charset="0"/>
              </a:rPr>
              <a:t>= 2000</a:t>
            </a:r>
          </a:p>
          <a:p>
            <a:pPr fontAlgn="base">
              <a:spcBef>
                <a:spcPct val="0"/>
              </a:spcBef>
              <a:spcAft>
                <a:spcPct val="0"/>
              </a:spcAft>
            </a:pPr>
            <a:r>
              <a:rPr lang="en-US" altLang="zh-TW" sz="2400" b="1">
                <a:solidFill>
                  <a:srgbClr val="2F2B20"/>
                </a:solidFill>
                <a:latin typeface="Times New Roman" charset="0"/>
              </a:rPr>
              <a:t>   7000</a:t>
            </a:r>
          </a:p>
          <a:p>
            <a:pPr fontAlgn="base">
              <a:spcBef>
                <a:spcPct val="0"/>
              </a:spcBef>
              <a:spcAft>
                <a:spcPct val="0"/>
              </a:spcAft>
            </a:pPr>
            <a:r>
              <a:rPr lang="en-US" altLang="zh-TW" sz="2400" b="1">
                <a:solidFill>
                  <a:srgbClr val="2F2B20"/>
                </a:solidFill>
                <a:latin typeface="Times New Roman" charset="0"/>
              </a:rPr>
              <a:t>= 28.6%</a:t>
            </a:r>
          </a:p>
        </p:txBody>
      </p:sp>
      <p:sp>
        <p:nvSpPr>
          <p:cNvPr id="57350" name="Line 6"/>
          <p:cNvSpPr>
            <a:spLocks noChangeShapeType="1"/>
          </p:cNvSpPr>
          <p:nvPr/>
        </p:nvSpPr>
        <p:spPr bwMode="auto">
          <a:xfrm>
            <a:off x="971550" y="3429000"/>
            <a:ext cx="230505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7351" name="Text Box 7"/>
          <p:cNvSpPr txBox="1">
            <a:spLocks noChangeArrowheads="1"/>
          </p:cNvSpPr>
          <p:nvPr/>
        </p:nvSpPr>
        <p:spPr bwMode="auto">
          <a:xfrm>
            <a:off x="3471863" y="3089275"/>
            <a:ext cx="1174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zh-TW" altLang="en-US" sz="2400" b="1">
                <a:solidFill>
                  <a:srgbClr val="2F2B20"/>
                </a:solidFill>
                <a:latin typeface="Times New Roman" charset="0"/>
              </a:rPr>
              <a:t>*</a:t>
            </a:r>
            <a:r>
              <a:rPr lang="en-US" altLang="zh-TW" sz="2400" b="1">
                <a:solidFill>
                  <a:srgbClr val="2F2B20"/>
                </a:solidFill>
                <a:latin typeface="Times New Roman" charset="0"/>
              </a:rPr>
              <a:t>100 %</a:t>
            </a:r>
          </a:p>
        </p:txBody>
      </p:sp>
      <p:sp>
        <p:nvSpPr>
          <p:cNvPr id="57352" name="Line 8"/>
          <p:cNvSpPr>
            <a:spLocks noChangeShapeType="1"/>
          </p:cNvSpPr>
          <p:nvPr/>
        </p:nvSpPr>
        <p:spPr bwMode="auto">
          <a:xfrm>
            <a:off x="971550" y="4149725"/>
            <a:ext cx="792163"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7353" name="Text Box 9"/>
          <p:cNvSpPr txBox="1">
            <a:spLocks noChangeArrowheads="1"/>
          </p:cNvSpPr>
          <p:nvPr/>
        </p:nvSpPr>
        <p:spPr bwMode="auto">
          <a:xfrm>
            <a:off x="1816100" y="3881438"/>
            <a:ext cx="1174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zh-TW" altLang="en-US" sz="2400" b="1">
                <a:solidFill>
                  <a:srgbClr val="2F2B20"/>
                </a:solidFill>
                <a:latin typeface="Times New Roman" charset="0"/>
              </a:rPr>
              <a:t>*</a:t>
            </a:r>
            <a:r>
              <a:rPr lang="en-US" altLang="zh-TW" sz="2400" b="1">
                <a:solidFill>
                  <a:srgbClr val="2F2B20"/>
                </a:solidFill>
                <a:latin typeface="Times New Roman" charset="0"/>
              </a:rPr>
              <a:t>100 %</a:t>
            </a:r>
          </a:p>
        </p:txBody>
      </p:sp>
      <p:sp>
        <p:nvSpPr>
          <p:cNvPr id="57354" name="Text Box 10"/>
          <p:cNvSpPr txBox="1">
            <a:spLocks noChangeArrowheads="1"/>
          </p:cNvSpPr>
          <p:nvPr/>
        </p:nvSpPr>
        <p:spPr bwMode="auto">
          <a:xfrm>
            <a:off x="663575" y="5033963"/>
            <a:ext cx="8183563"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The margin of safety indicates that the actual sales can fall by</a:t>
            </a:r>
          </a:p>
          <a:p>
            <a:pPr fontAlgn="base">
              <a:spcBef>
                <a:spcPct val="0"/>
              </a:spcBef>
              <a:spcAft>
                <a:spcPct val="0"/>
              </a:spcAft>
            </a:pPr>
            <a:r>
              <a:rPr lang="en-US" altLang="zh-TW" sz="2400" b="1">
                <a:solidFill>
                  <a:srgbClr val="2F2B20"/>
                </a:solidFill>
                <a:latin typeface="Times New Roman" charset="0"/>
              </a:rPr>
              <a:t>2000 units or 28.6% from the budgeted level before losses are</a:t>
            </a:r>
          </a:p>
          <a:p>
            <a:pPr fontAlgn="base">
              <a:spcBef>
                <a:spcPct val="0"/>
              </a:spcBef>
              <a:spcAft>
                <a:spcPct val="0"/>
              </a:spcAft>
            </a:pPr>
            <a:r>
              <a:rPr lang="en-US" altLang="zh-TW" sz="2400" b="1">
                <a:solidFill>
                  <a:srgbClr val="2F2B20"/>
                </a:solidFill>
                <a:latin typeface="Times New Roman" charset="0"/>
              </a:rPr>
              <a:t>incurred.</a:t>
            </a:r>
          </a:p>
        </p:txBody>
      </p:sp>
    </p:spTree>
    <p:extLst>
      <p:ext uri="{BB962C8B-B14F-4D97-AF65-F5344CB8AC3E}">
        <p14:creationId xmlns:p14="http://schemas.microsoft.com/office/powerpoint/2010/main" val="819230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20" name="Rectangle 4"/>
          <p:cNvSpPr>
            <a:spLocks noGrp="1" noChangeArrowheads="1"/>
          </p:cNvSpPr>
          <p:nvPr>
            <p:ph type="ctrTitle"/>
          </p:nvPr>
        </p:nvSpPr>
        <p:spPr/>
        <p:txBody>
          <a:bodyPr/>
          <a:lstStyle/>
          <a:p>
            <a:r>
              <a:rPr lang="en-US" altLang="zh-TW" sz="4000">
                <a:ea typeface="新細明體" charset="-120"/>
              </a:rPr>
              <a:t>Changes in components of breakeven point</a:t>
            </a:r>
          </a:p>
        </p:txBody>
      </p:sp>
      <p:sp>
        <p:nvSpPr>
          <p:cNvPr id="60421" name="Rectangle 5"/>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8DAB9B35-5330-4654-88E5-D3E77C8CFBCC}" type="slidenum">
              <a:rPr lang="zh-TW" altLang="en-US"/>
              <a:pPr/>
              <a:t>53</a:t>
            </a:fld>
            <a:endParaRPr lang="en-US" altLang="zh-TW"/>
          </a:p>
        </p:txBody>
      </p:sp>
    </p:spTree>
    <p:extLst>
      <p:ext uri="{BB962C8B-B14F-4D97-AF65-F5344CB8AC3E}">
        <p14:creationId xmlns:p14="http://schemas.microsoft.com/office/powerpoint/2010/main" val="28280299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US" altLang="zh-TW">
                <a:ea typeface="新細明體" charset="-120"/>
              </a:rPr>
              <a:t>Example</a:t>
            </a:r>
          </a:p>
        </p:txBody>
      </p:sp>
      <p:sp>
        <p:nvSpPr>
          <p:cNvPr id="62467" name="Rectangle 3"/>
          <p:cNvSpPr>
            <a:spLocks noGrp="1" noChangeArrowheads="1"/>
          </p:cNvSpPr>
          <p:nvPr>
            <p:ph idx="1"/>
          </p:nvPr>
        </p:nvSpPr>
        <p:spPr/>
        <p:txBody>
          <a:bodyPr/>
          <a:lstStyle/>
          <a:p>
            <a:r>
              <a:rPr lang="en-US" altLang="zh-TW">
                <a:ea typeface="新細明體" charset="-120"/>
              </a:rPr>
              <a:t>Selling price per unit		$12</a:t>
            </a:r>
          </a:p>
          <a:p>
            <a:r>
              <a:rPr lang="en-US" altLang="zh-TW">
                <a:ea typeface="新細明體" charset="-120"/>
              </a:rPr>
              <a:t>Variable price per unit		$3</a:t>
            </a:r>
          </a:p>
          <a:p>
            <a:r>
              <a:rPr lang="en-US" altLang="zh-TW">
                <a:ea typeface="新細明體" charset="-120"/>
              </a:rPr>
              <a:t>Fixed costs				$45000</a:t>
            </a:r>
          </a:p>
          <a:p>
            <a:r>
              <a:rPr lang="en-US" altLang="zh-TW">
                <a:ea typeface="新細明體" charset="-120"/>
              </a:rPr>
              <a:t>Current profit				$18000</a:t>
            </a:r>
          </a:p>
        </p:txBody>
      </p:sp>
      <p:sp>
        <p:nvSpPr>
          <p:cNvPr id="6" name="Slide Number Placeholder 5"/>
          <p:cNvSpPr>
            <a:spLocks noGrp="1"/>
          </p:cNvSpPr>
          <p:nvPr>
            <p:ph type="sldNum" sz="quarter" idx="12"/>
          </p:nvPr>
        </p:nvSpPr>
        <p:spPr/>
        <p:txBody>
          <a:bodyPr/>
          <a:lstStyle/>
          <a:p>
            <a:fld id="{65696E53-BEAB-4BF2-843A-F53F4C0863D9}" type="slidenum">
              <a:rPr lang="zh-TW" altLang="en-US"/>
              <a:pPr/>
              <a:t>54</a:t>
            </a:fld>
            <a:endParaRPr lang="en-US" altLang="zh-TW" sz="1400"/>
          </a:p>
        </p:txBody>
      </p:sp>
    </p:spTree>
    <p:extLst>
      <p:ext uri="{BB962C8B-B14F-4D97-AF65-F5344CB8AC3E}">
        <p14:creationId xmlns:p14="http://schemas.microsoft.com/office/powerpoint/2010/main" val="36450323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endParaRPr lang="zh-TW" altLang="en-US">
              <a:ea typeface="新細明體" charset="-120"/>
            </a:endParaRPr>
          </a:p>
        </p:txBody>
      </p:sp>
      <p:sp>
        <p:nvSpPr>
          <p:cNvPr id="63491" name="Rectangle 3"/>
          <p:cNvSpPr>
            <a:spLocks noGrp="1" noChangeArrowheads="1"/>
          </p:cNvSpPr>
          <p:nvPr>
            <p:ph idx="1"/>
          </p:nvPr>
        </p:nvSpPr>
        <p:spPr>
          <a:xfrm>
            <a:off x="1042988" y="2133600"/>
            <a:ext cx="7772400" cy="4114800"/>
          </a:xfrm>
        </p:spPr>
        <p:txBody>
          <a:bodyPr/>
          <a:lstStyle/>
          <a:p>
            <a:r>
              <a:rPr lang="en-US" altLang="zh-TW">
                <a:ea typeface="新細明體" charset="-120"/>
              </a:rPr>
              <a:t>If the selling prices is raised from $12 to $13, the minimum volume of sales required to maintain the current profit will be:</a:t>
            </a:r>
          </a:p>
          <a:p>
            <a:pPr>
              <a:buFont typeface="Wingdings" pitchFamily="2" charset="2"/>
              <a:buNone/>
            </a:pPr>
            <a:endParaRPr lang="en-US" altLang="zh-TW">
              <a:ea typeface="新細明體" charset="-120"/>
            </a:endParaRPr>
          </a:p>
        </p:txBody>
      </p:sp>
      <p:sp>
        <p:nvSpPr>
          <p:cNvPr id="14" name="Slide Number Placeholder 5"/>
          <p:cNvSpPr>
            <a:spLocks noGrp="1"/>
          </p:cNvSpPr>
          <p:nvPr>
            <p:ph type="sldNum" sz="quarter" idx="12"/>
          </p:nvPr>
        </p:nvSpPr>
        <p:spPr/>
        <p:txBody>
          <a:bodyPr/>
          <a:lstStyle/>
          <a:p>
            <a:fld id="{62159E33-AD53-4FBC-9AD7-11FF74F6EBB3}" type="slidenum">
              <a:rPr lang="zh-TW" altLang="en-US"/>
              <a:pPr/>
              <a:t>55</a:t>
            </a:fld>
            <a:endParaRPr lang="en-US" altLang="zh-TW" sz="1400"/>
          </a:p>
        </p:txBody>
      </p:sp>
      <p:sp>
        <p:nvSpPr>
          <p:cNvPr id="63492" name="Text Box 4"/>
          <p:cNvSpPr txBox="1">
            <a:spLocks noChangeArrowheads="1"/>
          </p:cNvSpPr>
          <p:nvPr/>
        </p:nvSpPr>
        <p:spPr bwMode="auto">
          <a:xfrm>
            <a:off x="1738313" y="3733800"/>
            <a:ext cx="3521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 + Target profit</a:t>
            </a:r>
          </a:p>
        </p:txBody>
      </p:sp>
      <p:sp>
        <p:nvSpPr>
          <p:cNvPr id="63493" name="Text Box 5"/>
          <p:cNvSpPr txBox="1">
            <a:spLocks noChangeArrowheads="1"/>
          </p:cNvSpPr>
          <p:nvPr/>
        </p:nvSpPr>
        <p:spPr bwMode="auto">
          <a:xfrm>
            <a:off x="1822450" y="4267200"/>
            <a:ext cx="3613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to sales ratio</a:t>
            </a:r>
          </a:p>
        </p:txBody>
      </p:sp>
      <p:sp>
        <p:nvSpPr>
          <p:cNvPr id="63494" name="Line 6"/>
          <p:cNvSpPr>
            <a:spLocks noChangeShapeType="1"/>
          </p:cNvSpPr>
          <p:nvPr/>
        </p:nvSpPr>
        <p:spPr bwMode="auto">
          <a:xfrm>
            <a:off x="1698625" y="4225925"/>
            <a:ext cx="3640138" cy="20638"/>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3495" name="Text Box 7"/>
          <p:cNvSpPr txBox="1">
            <a:spLocks noChangeArrowheads="1"/>
          </p:cNvSpPr>
          <p:nvPr/>
        </p:nvSpPr>
        <p:spPr bwMode="auto">
          <a:xfrm>
            <a:off x="1527175" y="4818063"/>
            <a:ext cx="3571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63496" name="Text Box 8"/>
          <p:cNvSpPr txBox="1">
            <a:spLocks noChangeArrowheads="1"/>
          </p:cNvSpPr>
          <p:nvPr/>
        </p:nvSpPr>
        <p:spPr bwMode="auto">
          <a:xfrm>
            <a:off x="2027238" y="4598988"/>
            <a:ext cx="23383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$45000 + $18000</a:t>
            </a:r>
          </a:p>
        </p:txBody>
      </p:sp>
      <p:sp>
        <p:nvSpPr>
          <p:cNvPr id="63497" name="Text Box 9"/>
          <p:cNvSpPr txBox="1">
            <a:spLocks noChangeArrowheads="1"/>
          </p:cNvSpPr>
          <p:nvPr/>
        </p:nvSpPr>
        <p:spPr bwMode="auto">
          <a:xfrm>
            <a:off x="2363788" y="5132388"/>
            <a:ext cx="1200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$13 - $3</a:t>
            </a:r>
          </a:p>
        </p:txBody>
      </p:sp>
      <p:sp>
        <p:nvSpPr>
          <p:cNvPr id="63498" name="Line 10"/>
          <p:cNvSpPr>
            <a:spLocks noChangeShapeType="1"/>
          </p:cNvSpPr>
          <p:nvPr/>
        </p:nvSpPr>
        <p:spPr bwMode="auto">
          <a:xfrm flipV="1">
            <a:off x="1987550" y="5084763"/>
            <a:ext cx="2655888" cy="635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3499" name="Text Box 11"/>
          <p:cNvSpPr txBox="1">
            <a:spLocks noChangeArrowheads="1"/>
          </p:cNvSpPr>
          <p:nvPr/>
        </p:nvSpPr>
        <p:spPr bwMode="auto">
          <a:xfrm>
            <a:off x="1527175" y="5610225"/>
            <a:ext cx="17637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 6300 units</a:t>
            </a:r>
          </a:p>
        </p:txBody>
      </p:sp>
    </p:spTree>
    <p:extLst>
      <p:ext uri="{BB962C8B-B14F-4D97-AF65-F5344CB8AC3E}">
        <p14:creationId xmlns:p14="http://schemas.microsoft.com/office/powerpoint/2010/main" val="34218305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endParaRPr lang="zh-TW" altLang="en-US">
              <a:ea typeface="新細明體" charset="-120"/>
            </a:endParaRPr>
          </a:p>
        </p:txBody>
      </p:sp>
      <p:sp>
        <p:nvSpPr>
          <p:cNvPr id="64515" name="Rectangle 3"/>
          <p:cNvSpPr>
            <a:spLocks noGrp="1" noChangeArrowheads="1"/>
          </p:cNvSpPr>
          <p:nvPr>
            <p:ph idx="1"/>
          </p:nvPr>
        </p:nvSpPr>
        <p:spPr/>
        <p:txBody>
          <a:bodyPr/>
          <a:lstStyle/>
          <a:p>
            <a:r>
              <a:rPr lang="en-US" altLang="zh-TW">
                <a:ea typeface="新細明體" charset="-120"/>
              </a:rPr>
              <a:t>If the fixed cost fall by $5000 but the variable costs rise to $4 per unit, the minimum volume of sales required to maintain the current profit will be:</a:t>
            </a:r>
          </a:p>
        </p:txBody>
      </p:sp>
      <p:sp>
        <p:nvSpPr>
          <p:cNvPr id="14" name="Slide Number Placeholder 5"/>
          <p:cNvSpPr>
            <a:spLocks noGrp="1"/>
          </p:cNvSpPr>
          <p:nvPr>
            <p:ph type="sldNum" sz="quarter" idx="12"/>
          </p:nvPr>
        </p:nvSpPr>
        <p:spPr/>
        <p:txBody>
          <a:bodyPr/>
          <a:lstStyle/>
          <a:p>
            <a:fld id="{07A5385A-A297-4157-8556-391804841A87}" type="slidenum">
              <a:rPr lang="zh-TW" altLang="en-US"/>
              <a:pPr/>
              <a:t>56</a:t>
            </a:fld>
            <a:endParaRPr lang="en-US" altLang="zh-TW" sz="1400"/>
          </a:p>
        </p:txBody>
      </p:sp>
      <p:sp>
        <p:nvSpPr>
          <p:cNvPr id="64516" name="Text Box 4"/>
          <p:cNvSpPr txBox="1">
            <a:spLocks noChangeArrowheads="1"/>
          </p:cNvSpPr>
          <p:nvPr/>
        </p:nvSpPr>
        <p:spPr bwMode="auto">
          <a:xfrm>
            <a:off x="1738313" y="4048125"/>
            <a:ext cx="3521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 + Target profit</a:t>
            </a:r>
          </a:p>
        </p:txBody>
      </p:sp>
      <p:sp>
        <p:nvSpPr>
          <p:cNvPr id="64517" name="Text Box 5"/>
          <p:cNvSpPr txBox="1">
            <a:spLocks noChangeArrowheads="1"/>
          </p:cNvSpPr>
          <p:nvPr/>
        </p:nvSpPr>
        <p:spPr bwMode="auto">
          <a:xfrm>
            <a:off x="1822450" y="4581525"/>
            <a:ext cx="3613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to sales ratio</a:t>
            </a:r>
          </a:p>
        </p:txBody>
      </p:sp>
      <p:sp>
        <p:nvSpPr>
          <p:cNvPr id="64518" name="Line 6"/>
          <p:cNvSpPr>
            <a:spLocks noChangeShapeType="1"/>
          </p:cNvSpPr>
          <p:nvPr/>
        </p:nvSpPr>
        <p:spPr bwMode="auto">
          <a:xfrm>
            <a:off x="1698625" y="4540250"/>
            <a:ext cx="3640138" cy="20638"/>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4519" name="Text Box 7"/>
          <p:cNvSpPr txBox="1">
            <a:spLocks noChangeArrowheads="1"/>
          </p:cNvSpPr>
          <p:nvPr/>
        </p:nvSpPr>
        <p:spPr bwMode="auto">
          <a:xfrm>
            <a:off x="1527175" y="5132388"/>
            <a:ext cx="3571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64520" name="Text Box 8"/>
          <p:cNvSpPr txBox="1">
            <a:spLocks noChangeArrowheads="1"/>
          </p:cNvSpPr>
          <p:nvPr/>
        </p:nvSpPr>
        <p:spPr bwMode="auto">
          <a:xfrm>
            <a:off x="2027238" y="4987925"/>
            <a:ext cx="23383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$40000 + $18000</a:t>
            </a:r>
          </a:p>
        </p:txBody>
      </p:sp>
      <p:sp>
        <p:nvSpPr>
          <p:cNvPr id="64521" name="Text Box 9"/>
          <p:cNvSpPr txBox="1">
            <a:spLocks noChangeArrowheads="1"/>
          </p:cNvSpPr>
          <p:nvPr/>
        </p:nvSpPr>
        <p:spPr bwMode="auto">
          <a:xfrm>
            <a:off x="2363788" y="5446713"/>
            <a:ext cx="1200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$12 - $4</a:t>
            </a:r>
          </a:p>
        </p:txBody>
      </p:sp>
      <p:sp>
        <p:nvSpPr>
          <p:cNvPr id="64522" name="Line 10"/>
          <p:cNvSpPr>
            <a:spLocks noChangeShapeType="1"/>
          </p:cNvSpPr>
          <p:nvPr/>
        </p:nvSpPr>
        <p:spPr bwMode="auto">
          <a:xfrm flipV="1">
            <a:off x="1987550" y="5399088"/>
            <a:ext cx="2655888" cy="635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4523" name="Text Box 11"/>
          <p:cNvSpPr txBox="1">
            <a:spLocks noChangeArrowheads="1"/>
          </p:cNvSpPr>
          <p:nvPr/>
        </p:nvSpPr>
        <p:spPr bwMode="auto">
          <a:xfrm>
            <a:off x="1527175" y="5924550"/>
            <a:ext cx="17637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 7250 units</a:t>
            </a:r>
          </a:p>
        </p:txBody>
      </p:sp>
    </p:spTree>
    <p:extLst>
      <p:ext uri="{BB962C8B-B14F-4D97-AF65-F5344CB8AC3E}">
        <p14:creationId xmlns:p14="http://schemas.microsoft.com/office/powerpoint/2010/main" val="9657037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Rectangle 4"/>
          <p:cNvSpPr>
            <a:spLocks noGrp="1" noChangeArrowheads="1"/>
          </p:cNvSpPr>
          <p:nvPr>
            <p:ph type="ctrTitle"/>
          </p:nvPr>
        </p:nvSpPr>
        <p:spPr/>
        <p:txBody>
          <a:bodyPr/>
          <a:lstStyle/>
          <a:p>
            <a:r>
              <a:rPr lang="en-US" altLang="zh-TW">
                <a:ea typeface="新細明體" charset="-120"/>
              </a:rPr>
              <a:t>Limitation of breakeven point</a:t>
            </a:r>
          </a:p>
        </p:txBody>
      </p:sp>
      <p:sp>
        <p:nvSpPr>
          <p:cNvPr id="65541" name="Rectangle 5"/>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424EC292-032A-4257-8290-037C41D0AC67}" type="slidenum">
              <a:rPr lang="zh-TW" altLang="en-US"/>
              <a:pPr/>
              <a:t>57</a:t>
            </a:fld>
            <a:endParaRPr lang="en-US" altLang="zh-TW"/>
          </a:p>
        </p:txBody>
      </p:sp>
    </p:spTree>
    <p:extLst>
      <p:ext uri="{BB962C8B-B14F-4D97-AF65-F5344CB8AC3E}">
        <p14:creationId xmlns:p14="http://schemas.microsoft.com/office/powerpoint/2010/main" val="334733131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US" altLang="zh-TW">
                <a:ea typeface="新細明體" charset="-120"/>
              </a:rPr>
              <a:t>Limitations of breakeven analysis</a:t>
            </a:r>
          </a:p>
        </p:txBody>
      </p:sp>
      <p:sp>
        <p:nvSpPr>
          <p:cNvPr id="67587" name="Rectangle 3"/>
          <p:cNvSpPr>
            <a:spLocks noGrp="1" noChangeArrowheads="1"/>
          </p:cNvSpPr>
          <p:nvPr>
            <p:ph idx="1"/>
          </p:nvPr>
        </p:nvSpPr>
        <p:spPr/>
        <p:txBody>
          <a:bodyPr/>
          <a:lstStyle/>
          <a:p>
            <a:r>
              <a:rPr lang="en-US" altLang="zh-TW">
                <a:ea typeface="新細明體" charset="-120"/>
              </a:rPr>
              <a:t>Breakeven analysis assumes that fixed cost, variable costs and sales revenue behave in linear manner. However, some overhead costs may be stepped in nature. The straight sales revenue line and total cost line tent to curve beyond certain level of production</a:t>
            </a:r>
          </a:p>
        </p:txBody>
      </p:sp>
      <p:sp>
        <p:nvSpPr>
          <p:cNvPr id="6" name="Slide Number Placeholder 5"/>
          <p:cNvSpPr>
            <a:spLocks noGrp="1"/>
          </p:cNvSpPr>
          <p:nvPr>
            <p:ph type="sldNum" sz="quarter" idx="12"/>
          </p:nvPr>
        </p:nvSpPr>
        <p:spPr/>
        <p:txBody>
          <a:bodyPr/>
          <a:lstStyle/>
          <a:p>
            <a:fld id="{C03DA8E0-B083-410C-9611-A377D7AB18ED}" type="slidenum">
              <a:rPr lang="zh-TW" altLang="en-US"/>
              <a:pPr/>
              <a:t>58</a:t>
            </a:fld>
            <a:endParaRPr lang="en-US" altLang="zh-TW" sz="1400"/>
          </a:p>
        </p:txBody>
      </p:sp>
    </p:spTree>
    <p:extLst>
      <p:ext uri="{BB962C8B-B14F-4D97-AF65-F5344CB8AC3E}">
        <p14:creationId xmlns:p14="http://schemas.microsoft.com/office/powerpoint/2010/main" val="209028497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endParaRPr lang="zh-TW" altLang="en-US">
              <a:ea typeface="新細明體" charset="-120"/>
            </a:endParaRPr>
          </a:p>
        </p:txBody>
      </p:sp>
      <p:sp>
        <p:nvSpPr>
          <p:cNvPr id="68611" name="Rectangle 3"/>
          <p:cNvSpPr>
            <a:spLocks noGrp="1" noChangeArrowheads="1"/>
          </p:cNvSpPr>
          <p:nvPr>
            <p:ph idx="1"/>
          </p:nvPr>
        </p:nvSpPr>
        <p:spPr/>
        <p:txBody>
          <a:bodyPr/>
          <a:lstStyle/>
          <a:p>
            <a:r>
              <a:rPr lang="en-US" altLang="zh-TW">
                <a:ea typeface="新細明體" charset="-120"/>
              </a:rPr>
              <a:t>It is assumed that all production is sold. The breakeven chart does not take the changes in stock level into account</a:t>
            </a:r>
          </a:p>
          <a:p>
            <a:r>
              <a:rPr lang="en-US" altLang="zh-TW">
                <a:ea typeface="新細明體" charset="-120"/>
              </a:rPr>
              <a:t>Breakeven analysis can provide information for small and relatively simple companies that produce same product. It is not useful for the companies producing multiple products </a:t>
            </a:r>
          </a:p>
        </p:txBody>
      </p:sp>
      <p:sp>
        <p:nvSpPr>
          <p:cNvPr id="6" name="Slide Number Placeholder 5"/>
          <p:cNvSpPr>
            <a:spLocks noGrp="1"/>
          </p:cNvSpPr>
          <p:nvPr>
            <p:ph type="sldNum" sz="quarter" idx="12"/>
          </p:nvPr>
        </p:nvSpPr>
        <p:spPr/>
        <p:txBody>
          <a:bodyPr/>
          <a:lstStyle/>
          <a:p>
            <a:fld id="{65DA3513-FE52-48F5-AE8C-E7C22B357512}" type="slidenum">
              <a:rPr lang="zh-TW" altLang="en-US"/>
              <a:pPr/>
              <a:t>59</a:t>
            </a:fld>
            <a:endParaRPr lang="en-US" altLang="zh-TW" sz="1400"/>
          </a:p>
        </p:txBody>
      </p:sp>
    </p:spTree>
    <p:extLst>
      <p:ext uri="{BB962C8B-B14F-4D97-AF65-F5344CB8AC3E}">
        <p14:creationId xmlns:p14="http://schemas.microsoft.com/office/powerpoint/2010/main" val="2938578511"/>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1516</Words>
  <Application>Microsoft Office PowerPoint</Application>
  <PresentationFormat>On-screen Show (4:3)</PresentationFormat>
  <Paragraphs>414</Paragraphs>
  <Slides>59</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59</vt:i4>
      </vt:variant>
    </vt:vector>
  </HeadingPairs>
  <TitlesOfParts>
    <vt:vector size="67" baseType="lpstr">
      <vt:lpstr>新細明體</vt:lpstr>
      <vt:lpstr>Arial</vt:lpstr>
      <vt:lpstr>Calibri</vt:lpstr>
      <vt:lpstr>Cambria</vt:lpstr>
      <vt:lpstr>Times New Roman</vt:lpstr>
      <vt:lpstr>Wingdings</vt:lpstr>
      <vt:lpstr>Office Theme</vt:lpstr>
      <vt:lpstr>Adjacency</vt:lpstr>
      <vt:lpstr>PowerPoint Presentation</vt:lpstr>
      <vt:lpstr>Absorption and marginal costing</vt:lpstr>
      <vt:lpstr>Introduction</vt:lpstr>
      <vt:lpstr>Definition </vt:lpstr>
      <vt:lpstr>Absorption costing</vt:lpstr>
      <vt:lpstr>Marginal costing</vt:lpstr>
      <vt:lpstr>PowerPoint Presentation</vt:lpstr>
      <vt:lpstr>Presentation of costs on income statement</vt:lpstr>
      <vt:lpstr>PowerPoint Presentation</vt:lpstr>
      <vt:lpstr>Example</vt:lpstr>
      <vt:lpstr>PowerPoint Presentation</vt:lpstr>
      <vt:lpstr>PowerPoint Presentation</vt:lpstr>
      <vt:lpstr>Absorption costing</vt:lpstr>
      <vt:lpstr>PowerPoint Presentation</vt:lpstr>
      <vt:lpstr>Marginal costing</vt:lpstr>
      <vt:lpstr>PowerPoint Presentation</vt:lpstr>
      <vt:lpstr>PowerPoint Presentation</vt:lpstr>
      <vt:lpstr>PowerPoint Presentation</vt:lpstr>
      <vt:lpstr>Difference between absorption and marginal costing</vt:lpstr>
      <vt:lpstr>PowerPoint Presentation</vt:lpstr>
      <vt:lpstr>PowerPoint Presentation</vt:lpstr>
      <vt:lpstr>PowerPoint Presentation</vt:lpstr>
      <vt:lpstr>Argument for absorption costing</vt:lpstr>
      <vt:lpstr>PowerPoint Presentation</vt:lpstr>
      <vt:lpstr>Arguments for marginal costing</vt:lpstr>
      <vt:lpstr>PowerPoint Presentation</vt:lpstr>
      <vt:lpstr>Break-even analysis</vt:lpstr>
      <vt:lpstr>Definition</vt:lpstr>
      <vt:lpstr>Application</vt:lpstr>
      <vt:lpstr>Assumption of breakeven point analysis</vt:lpstr>
      <vt:lpstr>PowerPoint Presentation</vt:lpstr>
      <vt:lpstr>PowerPoint Presentation</vt:lpstr>
      <vt:lpstr>Calculation method</vt:lpstr>
      <vt:lpstr>Calculation method</vt:lpstr>
      <vt:lpstr>Breakeven point</vt:lpstr>
      <vt:lpstr>Calculation method</vt:lpstr>
      <vt:lpstr>Formula</vt:lpstr>
      <vt:lpstr>PowerPoint Presentation</vt:lpstr>
      <vt:lpstr>Example</vt:lpstr>
      <vt:lpstr>PowerPoint Presentation</vt:lpstr>
      <vt:lpstr>Alternative method</vt:lpstr>
      <vt:lpstr>Target profit</vt:lpstr>
      <vt:lpstr>Formula</vt:lpstr>
      <vt:lpstr>Example</vt:lpstr>
      <vt:lpstr>PowerPoint Presentation</vt:lpstr>
      <vt:lpstr>Alternative method</vt:lpstr>
      <vt:lpstr>Margin of safety</vt:lpstr>
      <vt:lpstr>Margin of safety</vt:lpstr>
      <vt:lpstr>Formula</vt:lpstr>
      <vt:lpstr>PowerPoint Presentation</vt:lpstr>
      <vt:lpstr>Example </vt:lpstr>
      <vt:lpstr>PowerPoint Presentation</vt:lpstr>
      <vt:lpstr>Changes in components of breakeven point</vt:lpstr>
      <vt:lpstr>Example</vt:lpstr>
      <vt:lpstr>PowerPoint Presentation</vt:lpstr>
      <vt:lpstr>PowerPoint Presentation</vt:lpstr>
      <vt:lpstr>Limitation of breakeven point</vt:lpstr>
      <vt:lpstr>Limitations of breakeven analysis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UCS</dc:creator>
  <cp:lastModifiedBy>Isaiah Oino</cp:lastModifiedBy>
  <cp:revision>2</cp:revision>
  <dcterms:created xsi:type="dcterms:W3CDTF">2014-11-12T10:36:24Z</dcterms:created>
  <dcterms:modified xsi:type="dcterms:W3CDTF">2016-07-12T13:54:27Z</dcterms:modified>
</cp:coreProperties>
</file>