
<file path=[Content_Types].xml><?xml version="1.0" encoding="utf-8"?>
<Types xmlns="http://schemas.openxmlformats.org/package/2006/content-types">
  <Default Extension="vsd" ContentType="application/vnd.visio"/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9" r:id="rId1"/>
  </p:sldMasterIdLst>
  <p:notesMasterIdLst>
    <p:notesMasterId r:id="rId14"/>
  </p:notesMasterIdLst>
  <p:handoutMasterIdLst>
    <p:handoutMasterId r:id="rId15"/>
  </p:handoutMasterIdLst>
  <p:sldIdLst>
    <p:sldId id="297" r:id="rId2"/>
    <p:sldId id="360" r:id="rId3"/>
    <p:sldId id="362" r:id="rId4"/>
    <p:sldId id="361" r:id="rId5"/>
    <p:sldId id="364" r:id="rId6"/>
    <p:sldId id="363" r:id="rId7"/>
    <p:sldId id="359" r:id="rId8"/>
    <p:sldId id="365" r:id="rId9"/>
    <p:sldId id="366" r:id="rId10"/>
    <p:sldId id="367" r:id="rId11"/>
    <p:sldId id="368" r:id="rId12"/>
    <p:sldId id="369" r:id="rId13"/>
  </p:sldIdLst>
  <p:sldSz cx="9144000" cy="6858000" type="screen4x3"/>
  <p:notesSz cx="7302500" cy="95885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20">
          <p15:clr>
            <a:srgbClr val="A4A3A4"/>
          </p15:clr>
        </p15:guide>
        <p15:guide id="2" pos="230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9" autoAdjust="0"/>
    <p:restoredTop sz="93851" autoAdjust="0"/>
  </p:normalViewPr>
  <p:slideViewPr>
    <p:cSldViewPr snapToGrid="0">
      <p:cViewPr varScale="1">
        <p:scale>
          <a:sx n="55" d="100"/>
          <a:sy n="55" d="100"/>
        </p:scale>
        <p:origin x="78" y="142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174"/>
    </p:cViewPr>
  </p:sorterViewPr>
  <p:notesViewPr>
    <p:cSldViewPr snapToGrid="0">
      <p:cViewPr varScale="1">
        <p:scale>
          <a:sx n="58" d="100"/>
          <a:sy n="58" d="100"/>
        </p:scale>
        <p:origin x="-1068" y="-78"/>
      </p:cViewPr>
      <p:guideLst>
        <p:guide orient="horz" pos="3020"/>
        <p:guide pos="230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11480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11480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5B3AF87C-54FF-4540-8C23-5EA9FA919B5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8222799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l" defTabSz="965200">
              <a:defRPr sz="130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38613" y="0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r" defTabSz="965200">
              <a:defRPr sz="130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4125" y="719138"/>
            <a:ext cx="4794250" cy="3595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73138" y="4554538"/>
            <a:ext cx="5356225" cy="431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 smtClean="0"/>
              <a:t>Click to edit Master text styles</a:t>
            </a:r>
          </a:p>
          <a:p>
            <a:pPr lvl="1"/>
            <a:r>
              <a:rPr lang="en-US" altLang="en-US" noProof="0" smtClean="0"/>
              <a:t>Second level</a:t>
            </a:r>
          </a:p>
          <a:p>
            <a:pPr lvl="2"/>
            <a:r>
              <a:rPr lang="en-US" altLang="en-US" noProof="0" smtClean="0"/>
              <a:t>Third level</a:t>
            </a:r>
          </a:p>
          <a:p>
            <a:pPr lvl="3"/>
            <a:r>
              <a:rPr lang="en-US" altLang="en-US" noProof="0" smtClean="0"/>
              <a:t>Fourth level</a:t>
            </a:r>
          </a:p>
          <a:p>
            <a:pPr lvl="4"/>
            <a:r>
              <a:rPr lang="en-US" altLang="en-US" noProof="0" smtClean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09075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l" defTabSz="965200">
              <a:defRPr sz="130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38613" y="9109075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r" defTabSz="965200">
              <a:defRPr sz="130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FFFEAD57-E73D-4EBE-8C60-6D4F01526819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5282142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white">
          <a:xfrm>
            <a:off x="0" y="0"/>
            <a:ext cx="9144000" cy="2540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defRPr/>
            </a:pPr>
            <a:endParaRPr lang="en-GB" altLang="en-US" smtClean="0"/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white">
          <a:xfrm>
            <a:off x="0" y="2540000"/>
            <a:ext cx="9144000" cy="431800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defRPr/>
            </a:pPr>
            <a:endParaRPr lang="en-GB" altLang="en-US" smtClean="0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ltGray">
          <a:xfrm flipV="1">
            <a:off x="0" y="2595563"/>
            <a:ext cx="6816725" cy="254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defRPr/>
            </a:pPr>
            <a:endParaRPr lang="en-GB" altLang="en-US" smtClean="0"/>
          </a:p>
        </p:txBody>
      </p:sp>
      <p:sp>
        <p:nvSpPr>
          <p:cNvPr id="33797" name="Rectangle 5"/>
          <p:cNvSpPr>
            <a:spLocks noGrp="1" noChangeArrowheads="1"/>
          </p:cNvSpPr>
          <p:nvPr>
            <p:ph type="ctrTitle"/>
          </p:nvPr>
        </p:nvSpPr>
        <p:spPr>
          <a:xfrm>
            <a:off x="1179513" y="182563"/>
            <a:ext cx="7772400" cy="706437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000" b="0">
                <a:latin typeface="Helvetica-Narrow" pitchFamily="34" charset="0"/>
              </a:defRPr>
            </a:lvl1pPr>
          </a:lstStyle>
          <a:p>
            <a:pPr lvl="0"/>
            <a:r>
              <a:rPr lang="en-US" altLang="en-US" noProof="0" smtClean="0"/>
              <a:t>Click to edit Master title style</a:t>
            </a:r>
          </a:p>
        </p:txBody>
      </p:sp>
      <p:sp>
        <p:nvSpPr>
          <p:cNvPr id="33798" name="Rectangle 6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/>
            </a:lvl1pPr>
          </a:lstStyle>
          <a:p>
            <a:pPr lvl="0"/>
            <a:r>
              <a:rPr lang="en-US" altLang="en-US" noProof="0" smtClean="0"/>
              <a:t>Click to edit Master subtitle style</a:t>
            </a:r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50000"/>
              </a:spcBef>
              <a:defRPr sz="140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 algn="ctr">
              <a:spcBef>
                <a:spcPct val="50000"/>
              </a:spcBef>
              <a:defRPr sz="140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50000"/>
              </a:spcBef>
              <a:defRPr sz="140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fld id="{17ED190A-4C5B-4752-A026-78191D75ACA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1167402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GD &amp; H</a:t>
            </a:r>
          </a:p>
        </p:txBody>
      </p:sp>
    </p:spTree>
    <p:extLst>
      <p:ext uri="{BB962C8B-B14F-4D97-AF65-F5344CB8AC3E}">
        <p14:creationId xmlns:p14="http://schemas.microsoft.com/office/powerpoint/2010/main" val="26096434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GD &amp; H</a:t>
            </a:r>
          </a:p>
        </p:txBody>
      </p:sp>
    </p:spTree>
    <p:extLst>
      <p:ext uri="{BB962C8B-B14F-4D97-AF65-F5344CB8AC3E}">
        <p14:creationId xmlns:p14="http://schemas.microsoft.com/office/powerpoint/2010/main" val="16267502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47750" y="1724025"/>
            <a:ext cx="3438525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8675" y="1724025"/>
            <a:ext cx="3438525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GD &amp; H</a:t>
            </a:r>
          </a:p>
        </p:txBody>
      </p:sp>
    </p:spTree>
    <p:extLst>
      <p:ext uri="{BB962C8B-B14F-4D97-AF65-F5344CB8AC3E}">
        <p14:creationId xmlns:p14="http://schemas.microsoft.com/office/powerpoint/2010/main" val="28643458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GD &amp; H</a:t>
            </a:r>
          </a:p>
        </p:txBody>
      </p:sp>
    </p:spTree>
    <p:extLst>
      <p:ext uri="{BB962C8B-B14F-4D97-AF65-F5344CB8AC3E}">
        <p14:creationId xmlns:p14="http://schemas.microsoft.com/office/powerpoint/2010/main" val="42790346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GD &amp; H</a:t>
            </a:r>
          </a:p>
        </p:txBody>
      </p:sp>
    </p:spTree>
    <p:extLst>
      <p:ext uri="{BB962C8B-B14F-4D97-AF65-F5344CB8AC3E}">
        <p14:creationId xmlns:p14="http://schemas.microsoft.com/office/powerpoint/2010/main" val="3046483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GD &amp; H</a:t>
            </a:r>
          </a:p>
        </p:txBody>
      </p:sp>
    </p:spTree>
    <p:extLst>
      <p:ext uri="{BB962C8B-B14F-4D97-AF65-F5344CB8AC3E}">
        <p14:creationId xmlns:p14="http://schemas.microsoft.com/office/powerpoint/2010/main" val="7890824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GD &amp; H</a:t>
            </a:r>
          </a:p>
        </p:txBody>
      </p:sp>
    </p:spTree>
    <p:extLst>
      <p:ext uri="{BB962C8B-B14F-4D97-AF65-F5344CB8AC3E}">
        <p14:creationId xmlns:p14="http://schemas.microsoft.com/office/powerpoint/2010/main" val="969706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GD &amp; H</a:t>
            </a:r>
          </a:p>
        </p:txBody>
      </p:sp>
    </p:spTree>
    <p:extLst>
      <p:ext uri="{BB962C8B-B14F-4D97-AF65-F5344CB8AC3E}">
        <p14:creationId xmlns:p14="http://schemas.microsoft.com/office/powerpoint/2010/main" val="4731360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GD &amp; H</a:t>
            </a:r>
          </a:p>
        </p:txBody>
      </p:sp>
    </p:spTree>
    <p:extLst>
      <p:ext uri="{BB962C8B-B14F-4D97-AF65-F5344CB8AC3E}">
        <p14:creationId xmlns:p14="http://schemas.microsoft.com/office/powerpoint/2010/main" val="20437863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72275" y="0"/>
            <a:ext cx="2171700" cy="58388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7175" y="0"/>
            <a:ext cx="6362700" cy="58388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GD &amp; H</a:t>
            </a:r>
          </a:p>
        </p:txBody>
      </p:sp>
    </p:spTree>
    <p:extLst>
      <p:ext uri="{BB962C8B-B14F-4D97-AF65-F5344CB8AC3E}">
        <p14:creationId xmlns:p14="http://schemas.microsoft.com/office/powerpoint/2010/main" val="36161807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gradFill rotWithShape="0">
            <a:gsLst>
              <a:gs pos="0">
                <a:srgbClr val="99CCFF"/>
              </a:gs>
              <a:gs pos="100000">
                <a:schemeClr val="bg2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defRPr/>
            </a:pPr>
            <a:endParaRPr lang="en-GB" altLang="en-US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257175" y="0"/>
            <a:ext cx="8686800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8" name="Rectangle 69"/>
          <p:cNvSpPr>
            <a:spLocks noChangeArrowheads="1"/>
          </p:cNvSpPr>
          <p:nvPr/>
        </p:nvSpPr>
        <p:spPr bwMode="auto">
          <a:xfrm>
            <a:off x="7934325" y="6537325"/>
            <a:ext cx="1209675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defRPr/>
            </a:pPr>
            <a:r>
              <a:rPr lang="en-US" altLang="en-US" sz="1000" smtClean="0"/>
              <a:t>Mike Dacey</a:t>
            </a:r>
            <a:endParaRPr lang="en-US" altLang="en-US" sz="1400" smtClean="0">
              <a:latin typeface="Times New Roman" panose="02020603050405020304" pitchFamily="18" charset="0"/>
            </a:endParaRPr>
          </a:p>
        </p:txBody>
      </p:sp>
      <p:sp>
        <p:nvSpPr>
          <p:cNvPr id="1029" name="Text Box 70"/>
          <p:cNvSpPr txBox="1">
            <a:spLocks noChangeArrowheads="1"/>
          </p:cNvSpPr>
          <p:nvPr/>
        </p:nvSpPr>
        <p:spPr bwMode="auto">
          <a:xfrm>
            <a:off x="4268788" y="6546850"/>
            <a:ext cx="33972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50000"/>
              </a:spcBef>
              <a:defRPr/>
            </a:pPr>
            <a:fld id="{1E487A41-A559-4E40-BF54-AB81835D1608}" type="slidenum">
              <a:rPr lang="en-US" altLang="en-US" sz="1000" smtClean="0"/>
              <a:pPr algn="ctr">
                <a:spcBef>
                  <a:spcPct val="50000"/>
                </a:spcBef>
                <a:defRPr/>
              </a:pPr>
              <a:t>‹#›</a:t>
            </a:fld>
            <a:endParaRPr lang="en-US" altLang="en-US" sz="1000" smtClean="0"/>
          </a:p>
        </p:txBody>
      </p:sp>
      <p:sp>
        <p:nvSpPr>
          <p:cNvPr id="32923" name="Rectangle 15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/>
            </a:lvl1pPr>
          </a:lstStyle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1031" name="Freeform 233"/>
          <p:cNvSpPr>
            <a:spLocks/>
          </p:cNvSpPr>
          <p:nvPr/>
        </p:nvSpPr>
        <p:spPr bwMode="auto">
          <a:xfrm>
            <a:off x="930275" y="1852613"/>
            <a:ext cx="34925" cy="17462"/>
          </a:xfrm>
          <a:custGeom>
            <a:avLst/>
            <a:gdLst>
              <a:gd name="T0" fmla="*/ 2147483646 w 79"/>
              <a:gd name="T1" fmla="*/ 2147483646 h 29"/>
              <a:gd name="T2" fmla="*/ 2147483646 w 79"/>
              <a:gd name="T3" fmla="*/ 2147483646 h 29"/>
              <a:gd name="T4" fmla="*/ 2147483646 w 79"/>
              <a:gd name="T5" fmla="*/ 2147483646 h 29"/>
              <a:gd name="T6" fmla="*/ 2147483646 w 79"/>
              <a:gd name="T7" fmla="*/ 2147483646 h 29"/>
              <a:gd name="T8" fmla="*/ 2147483646 w 79"/>
              <a:gd name="T9" fmla="*/ 2147483646 h 29"/>
              <a:gd name="T10" fmla="*/ 2147483646 w 79"/>
              <a:gd name="T11" fmla="*/ 2147483646 h 29"/>
              <a:gd name="T12" fmla="*/ 2147483646 w 79"/>
              <a:gd name="T13" fmla="*/ 2147483646 h 29"/>
              <a:gd name="T14" fmla="*/ 2147483646 w 79"/>
              <a:gd name="T15" fmla="*/ 2147483646 h 29"/>
              <a:gd name="T16" fmla="*/ 2147483646 w 79"/>
              <a:gd name="T17" fmla="*/ 2147483646 h 29"/>
              <a:gd name="T18" fmla="*/ 2147483646 w 79"/>
              <a:gd name="T19" fmla="*/ 2147483646 h 29"/>
              <a:gd name="T20" fmla="*/ 2147483646 w 79"/>
              <a:gd name="T21" fmla="*/ 2147483646 h 29"/>
              <a:gd name="T22" fmla="*/ 2147483646 w 79"/>
              <a:gd name="T23" fmla="*/ 2147483646 h 29"/>
              <a:gd name="T24" fmla="*/ 2147483646 w 79"/>
              <a:gd name="T25" fmla="*/ 2147483646 h 29"/>
              <a:gd name="T26" fmla="*/ 2147483646 w 79"/>
              <a:gd name="T27" fmla="*/ 2147483646 h 29"/>
              <a:gd name="T28" fmla="*/ 2147483646 w 79"/>
              <a:gd name="T29" fmla="*/ 2147483646 h 29"/>
              <a:gd name="T30" fmla="*/ 2147483646 w 79"/>
              <a:gd name="T31" fmla="*/ 2147483646 h 29"/>
              <a:gd name="T32" fmla="*/ 2147483646 w 79"/>
              <a:gd name="T33" fmla="*/ 2147483646 h 29"/>
              <a:gd name="T34" fmla="*/ 2147483646 w 79"/>
              <a:gd name="T35" fmla="*/ 2147483646 h 29"/>
              <a:gd name="T36" fmla="*/ 2147483646 w 79"/>
              <a:gd name="T37" fmla="*/ 2147483646 h 29"/>
              <a:gd name="T38" fmla="*/ 2147483646 w 79"/>
              <a:gd name="T39" fmla="*/ 0 h 29"/>
              <a:gd name="T40" fmla="*/ 2147483646 w 79"/>
              <a:gd name="T41" fmla="*/ 2147483646 h 29"/>
              <a:gd name="T42" fmla="*/ 2147483646 w 79"/>
              <a:gd name="T43" fmla="*/ 2147483646 h 29"/>
              <a:gd name="T44" fmla="*/ 2147483646 w 79"/>
              <a:gd name="T45" fmla="*/ 2147483646 h 29"/>
              <a:gd name="T46" fmla="*/ 0 w 79"/>
              <a:gd name="T47" fmla="*/ 2147483646 h 29"/>
              <a:gd name="T48" fmla="*/ 2147483646 w 79"/>
              <a:gd name="T49" fmla="*/ 2147483646 h 29"/>
              <a:gd name="T50" fmla="*/ 2147483646 w 79"/>
              <a:gd name="T51" fmla="*/ 2147483646 h 29"/>
              <a:gd name="T52" fmla="*/ 2147483646 w 79"/>
              <a:gd name="T53" fmla="*/ 2147483646 h 29"/>
              <a:gd name="T54" fmla="*/ 2147483646 w 79"/>
              <a:gd name="T55" fmla="*/ 2147483646 h 29"/>
              <a:gd name="T56" fmla="*/ 2147483646 w 79"/>
              <a:gd name="T57" fmla="*/ 2147483646 h 29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</a:gdLst>
            <a:ahLst/>
            <a:cxnLst>
              <a:cxn ang="T58">
                <a:pos x="T0" y="T1"/>
              </a:cxn>
              <a:cxn ang="T59">
                <a:pos x="T2" y="T3"/>
              </a:cxn>
              <a:cxn ang="T60">
                <a:pos x="T4" y="T5"/>
              </a:cxn>
              <a:cxn ang="T61">
                <a:pos x="T6" y="T7"/>
              </a:cxn>
              <a:cxn ang="T62">
                <a:pos x="T8" y="T9"/>
              </a:cxn>
              <a:cxn ang="T63">
                <a:pos x="T10" y="T11"/>
              </a:cxn>
              <a:cxn ang="T64">
                <a:pos x="T12" y="T13"/>
              </a:cxn>
              <a:cxn ang="T65">
                <a:pos x="T14" y="T15"/>
              </a:cxn>
              <a:cxn ang="T66">
                <a:pos x="T16" y="T17"/>
              </a:cxn>
              <a:cxn ang="T67">
                <a:pos x="T18" y="T19"/>
              </a:cxn>
              <a:cxn ang="T68">
                <a:pos x="T20" y="T21"/>
              </a:cxn>
              <a:cxn ang="T69">
                <a:pos x="T22" y="T23"/>
              </a:cxn>
              <a:cxn ang="T70">
                <a:pos x="T24" y="T25"/>
              </a:cxn>
              <a:cxn ang="T71">
                <a:pos x="T26" y="T27"/>
              </a:cxn>
              <a:cxn ang="T72">
                <a:pos x="T28" y="T29"/>
              </a:cxn>
              <a:cxn ang="T73">
                <a:pos x="T30" y="T31"/>
              </a:cxn>
              <a:cxn ang="T74">
                <a:pos x="T32" y="T33"/>
              </a:cxn>
              <a:cxn ang="T75">
                <a:pos x="T34" y="T35"/>
              </a:cxn>
              <a:cxn ang="T76">
                <a:pos x="T36" y="T37"/>
              </a:cxn>
              <a:cxn ang="T77">
                <a:pos x="T38" y="T39"/>
              </a:cxn>
              <a:cxn ang="T78">
                <a:pos x="T40" y="T41"/>
              </a:cxn>
              <a:cxn ang="T79">
                <a:pos x="T42" y="T43"/>
              </a:cxn>
              <a:cxn ang="T80">
                <a:pos x="T44" y="T45"/>
              </a:cxn>
              <a:cxn ang="T81">
                <a:pos x="T46" y="T47"/>
              </a:cxn>
              <a:cxn ang="T82">
                <a:pos x="T48" y="T49"/>
              </a:cxn>
              <a:cxn ang="T83">
                <a:pos x="T50" y="T51"/>
              </a:cxn>
              <a:cxn ang="T84">
                <a:pos x="T52" y="T53"/>
              </a:cxn>
              <a:cxn ang="T85">
                <a:pos x="T54" y="T55"/>
              </a:cxn>
              <a:cxn ang="T86">
                <a:pos x="T56" y="T57"/>
              </a:cxn>
            </a:cxnLst>
            <a:rect l="0" t="0" r="r" b="b"/>
            <a:pathLst>
              <a:path w="79" h="29">
                <a:moveTo>
                  <a:pt x="21" y="24"/>
                </a:moveTo>
                <a:lnTo>
                  <a:pt x="26" y="25"/>
                </a:lnTo>
                <a:lnTo>
                  <a:pt x="34" y="26"/>
                </a:lnTo>
                <a:lnTo>
                  <a:pt x="42" y="27"/>
                </a:lnTo>
                <a:lnTo>
                  <a:pt x="51" y="28"/>
                </a:lnTo>
                <a:lnTo>
                  <a:pt x="59" y="29"/>
                </a:lnTo>
                <a:lnTo>
                  <a:pt x="68" y="29"/>
                </a:lnTo>
                <a:lnTo>
                  <a:pt x="72" y="29"/>
                </a:lnTo>
                <a:lnTo>
                  <a:pt x="76" y="27"/>
                </a:lnTo>
                <a:lnTo>
                  <a:pt x="78" y="23"/>
                </a:lnTo>
                <a:lnTo>
                  <a:pt x="79" y="19"/>
                </a:lnTo>
                <a:lnTo>
                  <a:pt x="79" y="16"/>
                </a:lnTo>
                <a:lnTo>
                  <a:pt x="79" y="15"/>
                </a:lnTo>
                <a:lnTo>
                  <a:pt x="74" y="13"/>
                </a:lnTo>
                <a:lnTo>
                  <a:pt x="65" y="11"/>
                </a:lnTo>
                <a:lnTo>
                  <a:pt x="55" y="9"/>
                </a:lnTo>
                <a:lnTo>
                  <a:pt x="47" y="6"/>
                </a:ln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close/>
              </a:path>
            </a:pathLst>
          </a:custGeom>
          <a:solidFill>
            <a:srgbClr val="284C7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2" name="Freeform 234"/>
          <p:cNvSpPr>
            <a:spLocks/>
          </p:cNvSpPr>
          <p:nvPr/>
        </p:nvSpPr>
        <p:spPr bwMode="auto">
          <a:xfrm>
            <a:off x="930275" y="1852613"/>
            <a:ext cx="28575" cy="17462"/>
          </a:xfrm>
          <a:custGeom>
            <a:avLst/>
            <a:gdLst>
              <a:gd name="T0" fmla="*/ 2147483646 w 64"/>
              <a:gd name="T1" fmla="*/ 2147483646 h 27"/>
              <a:gd name="T2" fmla="*/ 2147483646 w 64"/>
              <a:gd name="T3" fmla="*/ 2147483646 h 27"/>
              <a:gd name="T4" fmla="*/ 2147483646 w 64"/>
              <a:gd name="T5" fmla="*/ 2147483646 h 27"/>
              <a:gd name="T6" fmla="*/ 2147483646 w 64"/>
              <a:gd name="T7" fmla="*/ 0 h 27"/>
              <a:gd name="T8" fmla="*/ 2147483646 w 64"/>
              <a:gd name="T9" fmla="*/ 2147483646 h 27"/>
              <a:gd name="T10" fmla="*/ 2147483646 w 64"/>
              <a:gd name="T11" fmla="*/ 2147483646 h 27"/>
              <a:gd name="T12" fmla="*/ 2147483646 w 64"/>
              <a:gd name="T13" fmla="*/ 2147483646 h 27"/>
              <a:gd name="T14" fmla="*/ 0 w 64"/>
              <a:gd name="T15" fmla="*/ 2147483646 h 27"/>
              <a:gd name="T16" fmla="*/ 2147483646 w 64"/>
              <a:gd name="T17" fmla="*/ 2147483646 h 27"/>
              <a:gd name="T18" fmla="*/ 2147483646 w 64"/>
              <a:gd name="T19" fmla="*/ 2147483646 h 27"/>
              <a:gd name="T20" fmla="*/ 2147483646 w 64"/>
              <a:gd name="T21" fmla="*/ 2147483646 h 27"/>
              <a:gd name="T22" fmla="*/ 2147483646 w 64"/>
              <a:gd name="T23" fmla="*/ 2147483646 h 27"/>
              <a:gd name="T24" fmla="*/ 2147483646 w 64"/>
              <a:gd name="T25" fmla="*/ 2147483646 h 27"/>
              <a:gd name="T26" fmla="*/ 2147483646 w 64"/>
              <a:gd name="T27" fmla="*/ 2147483646 h 27"/>
              <a:gd name="T28" fmla="*/ 2147483646 w 64"/>
              <a:gd name="T29" fmla="*/ 2147483646 h 27"/>
              <a:gd name="T30" fmla="*/ 2147483646 w 64"/>
              <a:gd name="T31" fmla="*/ 2147483646 h 27"/>
              <a:gd name="T32" fmla="*/ 2147483646 w 64"/>
              <a:gd name="T33" fmla="*/ 2147483646 h 27"/>
              <a:gd name="T34" fmla="*/ 2147483646 w 64"/>
              <a:gd name="T35" fmla="*/ 2147483646 h 27"/>
              <a:gd name="T36" fmla="*/ 2147483646 w 64"/>
              <a:gd name="T37" fmla="*/ 2147483646 h 27"/>
              <a:gd name="T38" fmla="*/ 2147483646 w 64"/>
              <a:gd name="T39" fmla="*/ 2147483646 h 27"/>
              <a:gd name="T40" fmla="*/ 2147483646 w 64"/>
              <a:gd name="T41" fmla="*/ 2147483646 h 27"/>
              <a:gd name="T42" fmla="*/ 2147483646 w 64"/>
              <a:gd name="T43" fmla="*/ 2147483646 h 27"/>
              <a:gd name="T44" fmla="*/ 2147483646 w 64"/>
              <a:gd name="T45" fmla="*/ 2147483646 h 27"/>
              <a:gd name="T46" fmla="*/ 2147483646 w 64"/>
              <a:gd name="T47" fmla="*/ 2147483646 h 27"/>
              <a:gd name="T48" fmla="*/ 2147483646 w 64"/>
              <a:gd name="T49" fmla="*/ 2147483646 h 27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0" t="0" r="r" b="b"/>
            <a:pathLst>
              <a:path w="64" h="27">
                <a:moveTo>
                  <a:pt x="47" y="6"/>
                </a:move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lnTo>
                  <a:pt x="26" y="25"/>
                </a:lnTo>
                <a:lnTo>
                  <a:pt x="32" y="26"/>
                </a:lnTo>
                <a:lnTo>
                  <a:pt x="39" y="26"/>
                </a:lnTo>
                <a:lnTo>
                  <a:pt x="46" y="27"/>
                </a:lnTo>
                <a:lnTo>
                  <a:pt x="51" y="27"/>
                </a:lnTo>
                <a:lnTo>
                  <a:pt x="57" y="26"/>
                </a:lnTo>
                <a:lnTo>
                  <a:pt x="62" y="26"/>
                </a:lnTo>
                <a:lnTo>
                  <a:pt x="64" y="24"/>
                </a:lnTo>
                <a:lnTo>
                  <a:pt x="64" y="21"/>
                </a:lnTo>
                <a:lnTo>
                  <a:pt x="63" y="17"/>
                </a:lnTo>
                <a:lnTo>
                  <a:pt x="57" y="11"/>
                </a:lnTo>
                <a:lnTo>
                  <a:pt x="47" y="6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3" name="Freeform 235"/>
          <p:cNvSpPr>
            <a:spLocks/>
          </p:cNvSpPr>
          <p:nvPr/>
        </p:nvSpPr>
        <p:spPr bwMode="auto">
          <a:xfrm>
            <a:off x="1485900" y="1817688"/>
            <a:ext cx="44450" cy="30162"/>
          </a:xfrm>
          <a:custGeom>
            <a:avLst/>
            <a:gdLst>
              <a:gd name="T0" fmla="*/ 2147483646 w 103"/>
              <a:gd name="T1" fmla="*/ 2147483646 h 53"/>
              <a:gd name="T2" fmla="*/ 2147483646 w 103"/>
              <a:gd name="T3" fmla="*/ 2147483646 h 53"/>
              <a:gd name="T4" fmla="*/ 2147483646 w 103"/>
              <a:gd name="T5" fmla="*/ 2147483646 h 53"/>
              <a:gd name="T6" fmla="*/ 2147483646 w 103"/>
              <a:gd name="T7" fmla="*/ 2147483646 h 53"/>
              <a:gd name="T8" fmla="*/ 2147483646 w 103"/>
              <a:gd name="T9" fmla="*/ 2147483646 h 53"/>
              <a:gd name="T10" fmla="*/ 2147483646 w 103"/>
              <a:gd name="T11" fmla="*/ 2147483646 h 53"/>
              <a:gd name="T12" fmla="*/ 2147483646 w 103"/>
              <a:gd name="T13" fmla="*/ 2147483646 h 53"/>
              <a:gd name="T14" fmla="*/ 2147483646 w 103"/>
              <a:gd name="T15" fmla="*/ 2147483646 h 53"/>
              <a:gd name="T16" fmla="*/ 2147483646 w 103"/>
              <a:gd name="T17" fmla="*/ 2147483646 h 53"/>
              <a:gd name="T18" fmla="*/ 2147483646 w 103"/>
              <a:gd name="T19" fmla="*/ 2147483646 h 53"/>
              <a:gd name="T20" fmla="*/ 2147483646 w 103"/>
              <a:gd name="T21" fmla="*/ 2147483646 h 53"/>
              <a:gd name="T22" fmla="*/ 2147483646 w 103"/>
              <a:gd name="T23" fmla="*/ 2147483646 h 53"/>
              <a:gd name="T24" fmla="*/ 0 w 103"/>
              <a:gd name="T25" fmla="*/ 2147483646 h 53"/>
              <a:gd name="T26" fmla="*/ 2147483646 w 103"/>
              <a:gd name="T27" fmla="*/ 2147483646 h 53"/>
              <a:gd name="T28" fmla="*/ 2147483646 w 103"/>
              <a:gd name="T29" fmla="*/ 2147483646 h 53"/>
              <a:gd name="T30" fmla="*/ 2147483646 w 103"/>
              <a:gd name="T31" fmla="*/ 2147483646 h 53"/>
              <a:gd name="T32" fmla="*/ 2147483646 w 103"/>
              <a:gd name="T33" fmla="*/ 2147483646 h 53"/>
              <a:gd name="T34" fmla="*/ 2147483646 w 103"/>
              <a:gd name="T35" fmla="*/ 2147483646 h 53"/>
              <a:gd name="T36" fmla="*/ 2147483646 w 103"/>
              <a:gd name="T37" fmla="*/ 2147483646 h 53"/>
              <a:gd name="T38" fmla="*/ 2147483646 w 103"/>
              <a:gd name="T39" fmla="*/ 2147483646 h 53"/>
              <a:gd name="T40" fmla="*/ 2147483646 w 103"/>
              <a:gd name="T41" fmla="*/ 2147483646 h 53"/>
              <a:gd name="T42" fmla="*/ 2147483646 w 103"/>
              <a:gd name="T43" fmla="*/ 2147483646 h 53"/>
              <a:gd name="T44" fmla="*/ 2147483646 w 103"/>
              <a:gd name="T45" fmla="*/ 0 h 53"/>
              <a:gd name="T46" fmla="*/ 2147483646 w 103"/>
              <a:gd name="T47" fmla="*/ 0 h 53"/>
              <a:gd name="T48" fmla="*/ 2147483646 w 103"/>
              <a:gd name="T49" fmla="*/ 2147483646 h 53"/>
              <a:gd name="T50" fmla="*/ 2147483646 w 103"/>
              <a:gd name="T51" fmla="*/ 2147483646 h 53"/>
              <a:gd name="T52" fmla="*/ 2147483646 w 103"/>
              <a:gd name="T53" fmla="*/ 2147483646 h 53"/>
              <a:gd name="T54" fmla="*/ 2147483646 w 103"/>
              <a:gd name="T55" fmla="*/ 2147483646 h 53"/>
              <a:gd name="T56" fmla="*/ 2147483646 w 103"/>
              <a:gd name="T57" fmla="*/ 2147483646 h 53"/>
              <a:gd name="T58" fmla="*/ 2147483646 w 103"/>
              <a:gd name="T59" fmla="*/ 2147483646 h 53"/>
              <a:gd name="T60" fmla="*/ 2147483646 w 103"/>
              <a:gd name="T61" fmla="*/ 2147483646 h 53"/>
              <a:gd name="T62" fmla="*/ 2147483646 w 103"/>
              <a:gd name="T63" fmla="*/ 2147483646 h 53"/>
              <a:gd name="T64" fmla="*/ 2147483646 w 103"/>
              <a:gd name="T65" fmla="*/ 2147483646 h 53"/>
              <a:gd name="T66" fmla="*/ 2147483646 w 103"/>
              <a:gd name="T67" fmla="*/ 2147483646 h 53"/>
              <a:gd name="T68" fmla="*/ 2147483646 w 103"/>
              <a:gd name="T69" fmla="*/ 2147483646 h 53"/>
              <a:gd name="T70" fmla="*/ 2147483646 w 103"/>
              <a:gd name="T71" fmla="*/ 2147483646 h 53"/>
              <a:gd name="T72" fmla="*/ 2147483646 w 103"/>
              <a:gd name="T73" fmla="*/ 2147483646 h 53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03" h="53">
                <a:moveTo>
                  <a:pt x="82" y="52"/>
                </a:moveTo>
                <a:lnTo>
                  <a:pt x="79" y="53"/>
                </a:lnTo>
                <a:lnTo>
                  <a:pt x="73" y="52"/>
                </a:lnTo>
                <a:lnTo>
                  <a:pt x="64" y="51"/>
                </a:lnTo>
                <a:lnTo>
                  <a:pt x="53" y="50"/>
                </a:lnTo>
                <a:lnTo>
                  <a:pt x="43" y="48"/>
                </a:lnTo>
                <a:lnTo>
                  <a:pt x="34" y="45"/>
                </a:lnTo>
                <a:lnTo>
                  <a:pt x="27" y="43"/>
                </a:lnTo>
                <a:lnTo>
                  <a:pt x="22" y="41"/>
                </a:lnTo>
                <a:lnTo>
                  <a:pt x="18" y="38"/>
                </a:lnTo>
                <a:lnTo>
                  <a:pt x="14" y="36"/>
                </a:lnTo>
                <a:lnTo>
                  <a:pt x="8" y="36"/>
                </a:lnTo>
                <a:lnTo>
                  <a:pt x="0" y="36"/>
                </a:lnTo>
                <a:lnTo>
                  <a:pt x="5" y="34"/>
                </a:lnTo>
                <a:lnTo>
                  <a:pt x="10" y="31"/>
                </a:lnTo>
                <a:lnTo>
                  <a:pt x="13" y="28"/>
                </a:lnTo>
                <a:lnTo>
                  <a:pt x="18" y="23"/>
                </a:lnTo>
                <a:lnTo>
                  <a:pt x="22" y="19"/>
                </a:lnTo>
                <a:lnTo>
                  <a:pt x="28" y="14"/>
                </a:lnTo>
                <a:lnTo>
                  <a:pt x="33" y="10"/>
                </a:lnTo>
                <a:lnTo>
                  <a:pt x="38" y="5"/>
                </a:lnTo>
                <a:lnTo>
                  <a:pt x="44" y="1"/>
                </a:lnTo>
                <a:lnTo>
                  <a:pt x="51" y="0"/>
                </a:lnTo>
                <a:lnTo>
                  <a:pt x="57" y="0"/>
                </a:lnTo>
                <a:lnTo>
                  <a:pt x="64" y="3"/>
                </a:lnTo>
                <a:lnTo>
                  <a:pt x="70" y="5"/>
                </a:lnTo>
                <a:lnTo>
                  <a:pt x="75" y="7"/>
                </a:lnTo>
                <a:lnTo>
                  <a:pt x="81" y="11"/>
                </a:lnTo>
                <a:lnTo>
                  <a:pt x="86" y="14"/>
                </a:lnTo>
                <a:lnTo>
                  <a:pt x="93" y="20"/>
                </a:lnTo>
                <a:lnTo>
                  <a:pt x="99" y="26"/>
                </a:lnTo>
                <a:lnTo>
                  <a:pt x="103" y="30"/>
                </a:lnTo>
                <a:lnTo>
                  <a:pt x="98" y="31"/>
                </a:lnTo>
                <a:lnTo>
                  <a:pt x="90" y="33"/>
                </a:lnTo>
                <a:lnTo>
                  <a:pt x="85" y="35"/>
                </a:lnTo>
                <a:lnTo>
                  <a:pt x="82" y="42"/>
                </a:lnTo>
                <a:lnTo>
                  <a:pt x="82" y="52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4" name="Rectangle 312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47750" y="1724025"/>
            <a:ext cx="702945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32" r:id="rId1"/>
    <p:sldLayoutId id="2147484022" r:id="rId2"/>
    <p:sldLayoutId id="2147484023" r:id="rId3"/>
    <p:sldLayoutId id="2147484024" r:id="rId4"/>
    <p:sldLayoutId id="2147484025" r:id="rId5"/>
    <p:sldLayoutId id="2147484026" r:id="rId6"/>
    <p:sldLayoutId id="2147484027" r:id="rId7"/>
    <p:sldLayoutId id="2147484028" r:id="rId8"/>
    <p:sldLayoutId id="2147484029" r:id="rId9"/>
    <p:sldLayoutId id="2147484030" r:id="rId10"/>
    <p:sldLayoutId id="2147484031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3200" b="1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Monotype Sorts" pitchFamily="2" charset="2"/>
        <a:buChar char="n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Monotype Sorts" pitchFamily="2" charset="2"/>
        <a:buChar char="F"/>
        <a:defRPr kumimoj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rgbClr val="33CC33"/>
        </a:buClr>
        <a:buSzPct val="90000"/>
        <a:buFont typeface="Monotype Sorts" pitchFamily="2" charset="2"/>
        <a:buChar char="4"/>
        <a:defRPr kumimoj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Char char="–"/>
        <a:defRPr kumimoj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Visio_2003-2010_Drawing1.vsd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 smtClean="0"/>
              <a:t>GD &amp; H</a:t>
            </a:r>
          </a:p>
        </p:txBody>
      </p:sp>
      <p:sp>
        <p:nvSpPr>
          <p:cNvPr id="512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/>
              <a:t>Week </a:t>
            </a:r>
            <a:r>
              <a:rPr lang="en-GB" altLang="en-US" dirty="0" smtClean="0"/>
              <a:t>14 </a:t>
            </a:r>
            <a:r>
              <a:rPr lang="en-GB" altLang="en-US" dirty="0" smtClean="0"/>
              <a:t>C# </a:t>
            </a:r>
            <a:r>
              <a:rPr lang="en-GB" altLang="en-US" dirty="0" smtClean="0"/>
              <a:t>OOP Inheritance</a:t>
            </a:r>
            <a:endParaRPr lang="en-US" altLang="en-US" dirty="0" smtClean="0"/>
          </a:p>
        </p:txBody>
      </p:sp>
      <p:sp>
        <p:nvSpPr>
          <p:cNvPr id="51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47750" y="1230313"/>
            <a:ext cx="7029450" cy="4924425"/>
          </a:xfrm>
        </p:spPr>
        <p:txBody>
          <a:bodyPr/>
          <a:lstStyle/>
          <a:p>
            <a:endParaRPr lang="en-US" alt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Inheritance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95632"/>
            <a:ext cx="7029450" cy="881449"/>
          </a:xfrm>
        </p:spPr>
        <p:txBody>
          <a:bodyPr/>
          <a:lstStyle/>
          <a:p>
            <a:r>
              <a:rPr lang="en-US" dirty="0"/>
              <a:t>Inheritance allows us to avoid this duplication by creating a parent-child relationship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GD &amp; H</a:t>
            </a:r>
            <a:endParaRPr lang="en-US" altLang="en-US"/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1804086" y="2476500"/>
            <a:ext cx="9144000" cy="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6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88241712"/>
              </p:ext>
            </p:extLst>
          </p:nvPr>
        </p:nvGraphicFramePr>
        <p:xfrm>
          <a:off x="642551" y="2228163"/>
          <a:ext cx="7723361" cy="356140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1" name="Visio" r:id="rId3" imgW="5365615" imgH="2473355" progId="Visio.Drawing.11">
                  <p:embed/>
                </p:oleObj>
              </mc:Choice>
              <mc:Fallback>
                <p:oleObj name="Visio" r:id="rId3" imgW="5365615" imgH="2473355" progId="Visio.Drawing.11">
                  <p:embed/>
                  <p:pic>
                    <p:nvPicPr>
                      <p:cNvPr id="0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2551" y="2228163"/>
                        <a:ext cx="7723361" cy="3561405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39442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Classification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30876"/>
            <a:ext cx="7029450" cy="535459"/>
          </a:xfrm>
        </p:spPr>
        <p:txBody>
          <a:bodyPr/>
          <a:lstStyle/>
          <a:p>
            <a:r>
              <a:rPr lang="en-US" dirty="0"/>
              <a:t>This idea of classification is common in the real world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GD &amp; H</a:t>
            </a:r>
            <a:endParaRPr lang="en-US" altLang="en-US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7750" y="1466335"/>
            <a:ext cx="6825122" cy="34434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Content Placeholder 2"/>
          <p:cNvSpPr txBox="1">
            <a:spLocks/>
          </p:cNvSpPr>
          <p:nvPr/>
        </p:nvSpPr>
        <p:spPr bwMode="auto">
          <a:xfrm>
            <a:off x="1047750" y="5239597"/>
            <a:ext cx="7029450" cy="939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A Reptile is a </a:t>
            </a:r>
            <a:r>
              <a:rPr lang="en-US" b="1" dirty="0"/>
              <a:t>kind of</a:t>
            </a:r>
            <a:r>
              <a:rPr lang="en-US" dirty="0"/>
              <a:t> Animal</a:t>
            </a:r>
            <a:endParaRPr lang="en-GB" dirty="0"/>
          </a:p>
          <a:p>
            <a:r>
              <a:rPr lang="en-US" dirty="0"/>
              <a:t>A Reptile is a </a:t>
            </a:r>
            <a:r>
              <a:rPr lang="en-US" b="1" dirty="0"/>
              <a:t>type of</a:t>
            </a:r>
            <a:r>
              <a:rPr lang="en-US" dirty="0"/>
              <a:t> Animal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50437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GD &amp; H</a:t>
            </a:r>
            <a:endParaRPr lang="en-US" altLang="en-US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49476648"/>
              </p:ext>
            </p:extLst>
          </p:nvPr>
        </p:nvGraphicFramePr>
        <p:xfrm>
          <a:off x="257174" y="1793631"/>
          <a:ext cx="8686800" cy="3094892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{2D5ABB26-0587-4C30-8999-92F81FD0307C}</a:tableStyleId>
              </a:tblPr>
              <a:tblGrid>
                <a:gridCol w="4343400"/>
                <a:gridCol w="4343400"/>
              </a:tblGrid>
              <a:tr h="1934307">
                <a:tc gridSpan="2">
                  <a:txBody>
                    <a:bodyPr/>
                    <a:lstStyle/>
                    <a:p>
                      <a:pPr marL="1828800"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public class Employee</a:t>
                      </a:r>
                    </a:p>
                    <a:p>
                      <a:pPr marL="1828800"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{</a:t>
                      </a:r>
                    </a:p>
                    <a:p>
                      <a:pPr marL="1828800"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}</a:t>
                      </a:r>
                    </a:p>
                    <a:p>
                      <a:pPr marL="1828800"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 </a:t>
                      </a:r>
                    </a:p>
                    <a:p>
                      <a:pPr marL="1828800"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 </a:t>
                      </a:r>
                      <a:endParaRPr lang="en-GB" sz="2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116058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public </a:t>
                      </a:r>
                      <a:r>
                        <a:rPr lang="en-GB" sz="2400" dirty="0" err="1">
                          <a:effectLst/>
                        </a:rPr>
                        <a:t>PartTimer</a:t>
                      </a:r>
                      <a:r>
                        <a:rPr lang="en-GB" sz="2800" b="1" dirty="0">
                          <a:effectLst/>
                        </a:rPr>
                        <a:t> : </a:t>
                      </a:r>
                      <a:r>
                        <a:rPr lang="en-GB" sz="2400" b="1" dirty="0">
                          <a:effectLst/>
                        </a:rPr>
                        <a:t>Employee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{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}</a:t>
                      </a:r>
                      <a:endParaRPr lang="en-GB" sz="2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public </a:t>
                      </a:r>
                      <a:r>
                        <a:rPr lang="en-GB" sz="2400" dirty="0" err="1">
                          <a:effectLst/>
                        </a:rPr>
                        <a:t>FullTimer</a:t>
                      </a:r>
                      <a:r>
                        <a:rPr lang="en-GB" sz="2800" b="1" dirty="0">
                          <a:effectLst/>
                        </a:rPr>
                        <a:t> : </a:t>
                      </a:r>
                      <a:r>
                        <a:rPr lang="en-GB" sz="2400" b="1" dirty="0">
                          <a:effectLst/>
                        </a:rPr>
                        <a:t>Employee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{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}</a:t>
                      </a:r>
                      <a:endParaRPr lang="en-GB" sz="2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6" name="Line 1"/>
          <p:cNvSpPr>
            <a:spLocks noChangeShapeType="1"/>
          </p:cNvSpPr>
          <p:nvPr/>
        </p:nvSpPr>
        <p:spPr bwMode="auto">
          <a:xfrm flipH="1">
            <a:off x="2648682" y="2833687"/>
            <a:ext cx="1143000" cy="57150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Line 2"/>
          <p:cNvSpPr>
            <a:spLocks noChangeShapeType="1"/>
          </p:cNvSpPr>
          <p:nvPr/>
        </p:nvSpPr>
        <p:spPr bwMode="auto">
          <a:xfrm>
            <a:off x="3791682" y="2833687"/>
            <a:ext cx="1257300" cy="57150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2876320" y="1285120"/>
            <a:ext cx="1544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smtClean="0"/>
              <a:t>Parent class</a:t>
            </a:r>
            <a:endParaRPr lang="en-GB" b="1" u="sng" dirty="0"/>
          </a:p>
        </p:txBody>
      </p:sp>
      <p:sp>
        <p:nvSpPr>
          <p:cNvPr id="9" name="TextBox 8"/>
          <p:cNvSpPr txBox="1"/>
          <p:nvPr/>
        </p:nvSpPr>
        <p:spPr>
          <a:xfrm>
            <a:off x="6523892" y="3035855"/>
            <a:ext cx="16594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smtClean="0"/>
              <a:t>Child classes</a:t>
            </a: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37339059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Constructors for Parent and Child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90246"/>
            <a:ext cx="7029450" cy="756139"/>
          </a:xfrm>
        </p:spPr>
        <p:txBody>
          <a:bodyPr/>
          <a:lstStyle/>
          <a:p>
            <a:r>
              <a:rPr lang="en-GB" dirty="0" smtClean="0"/>
              <a:t>To pass values to the parent constructor we use the keyword “</a:t>
            </a:r>
            <a:r>
              <a:rPr lang="en-GB" b="1" dirty="0" smtClean="0"/>
              <a:t>base”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GD &amp; H</a:t>
            </a:r>
            <a:endParaRPr lang="en-US" altLang="en-US"/>
          </a:p>
        </p:txBody>
      </p:sp>
      <p:sp>
        <p:nvSpPr>
          <p:cNvPr id="5" name="TextBox 4"/>
          <p:cNvSpPr txBox="1"/>
          <p:nvPr/>
        </p:nvSpPr>
        <p:spPr>
          <a:xfrm>
            <a:off x="474162" y="2074679"/>
            <a:ext cx="2980303" cy="2585323"/>
          </a:xfrm>
          <a:prstGeom prst="rect">
            <a:avLst/>
          </a:prstGeom>
          <a:noFill/>
          <a:ln w="19050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dirty="0" smtClean="0"/>
              <a:t>class </a:t>
            </a:r>
            <a:r>
              <a:rPr lang="en-GB" b="1" dirty="0" smtClean="0"/>
              <a:t>Parent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{</a:t>
            </a:r>
            <a:br>
              <a:rPr lang="en-GB" dirty="0" smtClean="0"/>
            </a:br>
            <a:r>
              <a:rPr lang="en-GB" dirty="0" smtClean="0"/>
              <a:t>    private string </a:t>
            </a:r>
            <a:r>
              <a:rPr lang="en-GB" dirty="0" smtClean="0"/>
              <a:t>_text;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   public </a:t>
            </a:r>
            <a:r>
              <a:rPr lang="en-GB" dirty="0" smtClean="0"/>
              <a:t>Parent(string </a:t>
            </a:r>
            <a:r>
              <a:rPr lang="en-GB" b="1" dirty="0" smtClean="0"/>
              <a:t>text</a:t>
            </a:r>
            <a:r>
              <a:rPr lang="en-GB" dirty="0" smtClean="0"/>
              <a:t>)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   {</a:t>
            </a:r>
            <a:br>
              <a:rPr lang="en-GB" dirty="0" smtClean="0"/>
            </a:br>
            <a:r>
              <a:rPr lang="en-GB" dirty="0" smtClean="0"/>
              <a:t>          </a:t>
            </a:r>
            <a:r>
              <a:rPr lang="en-GB" dirty="0" smtClean="0"/>
              <a:t>_text </a:t>
            </a:r>
            <a:r>
              <a:rPr lang="en-GB" dirty="0" smtClean="0"/>
              <a:t>= </a:t>
            </a:r>
            <a:r>
              <a:rPr lang="en-GB" dirty="0" smtClean="0"/>
              <a:t>text;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   }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}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4336915" y="3545926"/>
            <a:ext cx="3476144" cy="2031325"/>
          </a:xfrm>
          <a:prstGeom prst="rect">
            <a:avLst/>
          </a:prstGeom>
          <a:noFill/>
          <a:ln w="19050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dirty="0" smtClean="0"/>
              <a:t>class </a:t>
            </a:r>
            <a:r>
              <a:rPr lang="en-GB" b="1" dirty="0" smtClean="0"/>
              <a:t>Child : Parent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{</a:t>
            </a:r>
            <a:br>
              <a:rPr lang="en-GB" dirty="0" smtClean="0"/>
            </a:br>
            <a:r>
              <a:rPr lang="en-GB" dirty="0" smtClean="0"/>
              <a:t>    </a:t>
            </a:r>
            <a:r>
              <a:rPr lang="en-GB" dirty="0" smtClean="0"/>
              <a:t>public </a:t>
            </a:r>
            <a:r>
              <a:rPr lang="en-GB" dirty="0" smtClean="0"/>
              <a:t>Child(string </a:t>
            </a:r>
            <a:r>
              <a:rPr lang="en-GB" b="1" dirty="0" err="1" smtClean="0"/>
              <a:t>someText</a:t>
            </a:r>
            <a:r>
              <a:rPr lang="en-GB" dirty="0" smtClean="0"/>
              <a:t>)</a:t>
            </a:r>
            <a:br>
              <a:rPr lang="en-GB" dirty="0" smtClean="0"/>
            </a:br>
            <a:r>
              <a:rPr lang="en-GB" dirty="0" smtClean="0"/>
              <a:t>     </a:t>
            </a:r>
            <a:r>
              <a:rPr lang="en-GB" dirty="0"/>
              <a:t>: base(</a:t>
            </a:r>
            <a:r>
              <a:rPr lang="en-GB" b="1" dirty="0" err="1"/>
              <a:t>someText</a:t>
            </a:r>
            <a:r>
              <a:rPr lang="en-GB" dirty="0"/>
              <a:t>)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   {</a:t>
            </a:r>
            <a:br>
              <a:rPr lang="en-GB" dirty="0" smtClean="0"/>
            </a:br>
            <a:r>
              <a:rPr lang="en-GB" dirty="0" smtClean="0"/>
              <a:t>    }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}</a:t>
            </a:r>
            <a:endParaRPr lang="en-GB" dirty="0"/>
          </a:p>
        </p:txBody>
      </p:sp>
      <p:sp>
        <p:nvSpPr>
          <p:cNvPr id="7" name="Freeform 6"/>
          <p:cNvSpPr/>
          <p:nvPr/>
        </p:nvSpPr>
        <p:spPr bwMode="auto">
          <a:xfrm>
            <a:off x="2894428" y="2512494"/>
            <a:ext cx="3010718" cy="3391394"/>
          </a:xfrm>
          <a:custGeom>
            <a:avLst/>
            <a:gdLst>
              <a:gd name="connsiteX0" fmla="*/ 2996418 w 3010718"/>
              <a:gd name="connsiteY0" fmla="*/ 2270521 h 3391394"/>
              <a:gd name="connsiteX1" fmla="*/ 2978834 w 3010718"/>
              <a:gd name="connsiteY1" fmla="*/ 2551875 h 3391394"/>
              <a:gd name="connsiteX2" fmla="*/ 2715064 w 3010718"/>
              <a:gd name="connsiteY2" fmla="*/ 3167337 h 3391394"/>
              <a:gd name="connsiteX3" fmla="*/ 1818249 w 3010718"/>
              <a:gd name="connsiteY3" fmla="*/ 3378352 h 3391394"/>
              <a:gd name="connsiteX4" fmla="*/ 1290710 w 3010718"/>
              <a:gd name="connsiteY4" fmla="*/ 3325598 h 3391394"/>
              <a:gd name="connsiteX5" fmla="*/ 921434 w 3010718"/>
              <a:gd name="connsiteY5" fmla="*/ 2973906 h 3391394"/>
              <a:gd name="connsiteX6" fmla="*/ 763172 w 3010718"/>
              <a:gd name="connsiteY6" fmla="*/ 2393614 h 3391394"/>
              <a:gd name="connsiteX7" fmla="*/ 956603 w 3010718"/>
              <a:gd name="connsiteY7" fmla="*/ 1813321 h 3391394"/>
              <a:gd name="connsiteX8" fmla="*/ 1290710 w 3010718"/>
              <a:gd name="connsiteY8" fmla="*/ 1162691 h 3391394"/>
              <a:gd name="connsiteX9" fmla="*/ 1361049 w 3010718"/>
              <a:gd name="connsiteY9" fmla="*/ 177952 h 3391394"/>
              <a:gd name="connsiteX10" fmla="*/ 939018 w 3010718"/>
              <a:gd name="connsiteY10" fmla="*/ 2106 h 3391394"/>
              <a:gd name="connsiteX11" fmla="*/ 77372 w 3010718"/>
              <a:gd name="connsiteY11" fmla="*/ 125198 h 3391394"/>
              <a:gd name="connsiteX12" fmla="*/ 94957 w 3010718"/>
              <a:gd name="connsiteY12" fmla="*/ 705491 h 3391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010718" h="3391394">
                <a:moveTo>
                  <a:pt x="2996418" y="2270521"/>
                </a:moveTo>
                <a:cubicBezTo>
                  <a:pt x="3011072" y="2336463"/>
                  <a:pt x="3025726" y="2402406"/>
                  <a:pt x="2978834" y="2551875"/>
                </a:cubicBezTo>
                <a:cubicBezTo>
                  <a:pt x="2931942" y="2701344"/>
                  <a:pt x="2908495" y="3029591"/>
                  <a:pt x="2715064" y="3167337"/>
                </a:cubicBezTo>
                <a:cubicBezTo>
                  <a:pt x="2521633" y="3305083"/>
                  <a:pt x="2055641" y="3351975"/>
                  <a:pt x="1818249" y="3378352"/>
                </a:cubicBezTo>
                <a:cubicBezTo>
                  <a:pt x="1580857" y="3404729"/>
                  <a:pt x="1440179" y="3393006"/>
                  <a:pt x="1290710" y="3325598"/>
                </a:cubicBezTo>
                <a:cubicBezTo>
                  <a:pt x="1141241" y="3258190"/>
                  <a:pt x="1009357" y="3129237"/>
                  <a:pt x="921434" y="2973906"/>
                </a:cubicBezTo>
                <a:cubicBezTo>
                  <a:pt x="833511" y="2818575"/>
                  <a:pt x="757311" y="2587045"/>
                  <a:pt x="763172" y="2393614"/>
                </a:cubicBezTo>
                <a:cubicBezTo>
                  <a:pt x="769033" y="2200183"/>
                  <a:pt x="868680" y="2018475"/>
                  <a:pt x="956603" y="1813321"/>
                </a:cubicBezTo>
                <a:cubicBezTo>
                  <a:pt x="1044526" y="1608167"/>
                  <a:pt x="1223302" y="1435252"/>
                  <a:pt x="1290710" y="1162691"/>
                </a:cubicBezTo>
                <a:cubicBezTo>
                  <a:pt x="1358118" y="890129"/>
                  <a:pt x="1419664" y="371383"/>
                  <a:pt x="1361049" y="177952"/>
                </a:cubicBezTo>
                <a:cubicBezTo>
                  <a:pt x="1302434" y="-15479"/>
                  <a:pt x="1152964" y="10898"/>
                  <a:pt x="939018" y="2106"/>
                </a:cubicBezTo>
                <a:cubicBezTo>
                  <a:pt x="725072" y="-6686"/>
                  <a:pt x="218049" y="7967"/>
                  <a:pt x="77372" y="125198"/>
                </a:cubicBezTo>
                <a:cubicBezTo>
                  <a:pt x="-63305" y="242429"/>
                  <a:pt x="15826" y="473960"/>
                  <a:pt x="94957" y="705491"/>
                </a:cubicBezTo>
              </a:path>
            </a:pathLst>
          </a:custGeom>
          <a:noFill/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776320" y="2123395"/>
            <a:ext cx="1806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</a:t>
            </a:r>
            <a:r>
              <a:rPr lang="en-GB" dirty="0" smtClean="0"/>
              <a:t>ext = </a:t>
            </a:r>
            <a:r>
              <a:rPr lang="en-GB" dirty="0" err="1" smtClean="0"/>
              <a:t>someText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37372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Class Inheritance Pattern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2490" y="1231656"/>
            <a:ext cx="8036169" cy="4114800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class </a:t>
            </a:r>
            <a:r>
              <a:rPr lang="en-GB" i="1" dirty="0" err="1" smtClean="0"/>
              <a:t>ClassName</a:t>
            </a:r>
            <a:r>
              <a:rPr lang="en-GB" dirty="0" smtClean="0"/>
              <a:t> </a:t>
            </a:r>
            <a:r>
              <a:rPr lang="en-GB" sz="2800" b="1" dirty="0" smtClean="0"/>
              <a:t>:</a:t>
            </a:r>
            <a:r>
              <a:rPr lang="en-GB" b="1" dirty="0" smtClean="0"/>
              <a:t> </a:t>
            </a:r>
            <a:r>
              <a:rPr lang="en-GB" b="1" i="1" dirty="0" err="1" smtClean="0"/>
              <a:t>ParentClassName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{</a:t>
            </a:r>
          </a:p>
          <a:p>
            <a:pPr marL="0" indent="0">
              <a:buNone/>
            </a:pPr>
            <a:r>
              <a:rPr lang="en-GB" dirty="0" smtClean="0"/>
              <a:t>      // Constructor</a:t>
            </a:r>
            <a:br>
              <a:rPr lang="en-GB" dirty="0" smtClean="0"/>
            </a:br>
            <a:r>
              <a:rPr lang="en-GB" dirty="0" smtClean="0"/>
              <a:t>      public </a:t>
            </a:r>
            <a:r>
              <a:rPr lang="en-GB" i="1" dirty="0" err="1" smtClean="0"/>
              <a:t>ClassName</a:t>
            </a:r>
            <a:r>
              <a:rPr lang="en-GB" dirty="0" smtClean="0"/>
              <a:t>(</a:t>
            </a:r>
            <a:r>
              <a:rPr lang="en-GB" altLang="en-US" i="1" dirty="0" smtClean="0"/>
              <a:t>argDeclaration1</a:t>
            </a:r>
            <a:r>
              <a:rPr lang="en-GB" altLang="en-US" dirty="0"/>
              <a:t>, </a:t>
            </a:r>
            <a:r>
              <a:rPr lang="en-GB" altLang="en-US" i="1" dirty="0" smtClean="0"/>
              <a:t>argDeclaration2</a:t>
            </a:r>
            <a:r>
              <a:rPr lang="en-GB" altLang="en-US" dirty="0"/>
              <a:t>, </a:t>
            </a:r>
            <a:r>
              <a:rPr lang="en-GB" altLang="en-US" dirty="0" smtClean="0"/>
              <a:t>….)</a:t>
            </a:r>
            <a:br>
              <a:rPr lang="en-GB" altLang="en-US" dirty="0" smtClean="0"/>
            </a:br>
            <a:r>
              <a:rPr lang="en-GB" altLang="en-US" dirty="0" smtClean="0"/>
              <a:t>          </a:t>
            </a:r>
            <a:r>
              <a:rPr lang="en-GB" altLang="en-US" sz="2800" b="1" dirty="0" smtClean="0"/>
              <a:t>:</a:t>
            </a:r>
            <a:r>
              <a:rPr lang="en-GB" altLang="en-US" dirty="0" smtClean="0"/>
              <a:t> </a:t>
            </a:r>
            <a:r>
              <a:rPr lang="en-GB" altLang="en-US" b="1" dirty="0" smtClean="0"/>
              <a:t>base(parentArgDeclaration1, parentA</a:t>
            </a:r>
            <a:r>
              <a:rPr lang="en-GB" altLang="en-US" b="1" i="1" dirty="0" smtClean="0"/>
              <a:t>rgDeclaration2</a:t>
            </a:r>
            <a:r>
              <a:rPr lang="en-GB" altLang="en-US" b="1" dirty="0"/>
              <a:t>, </a:t>
            </a:r>
            <a:r>
              <a:rPr lang="en-GB" altLang="en-US" b="1" dirty="0" smtClean="0"/>
              <a:t>….)</a:t>
            </a:r>
            <a:r>
              <a:rPr lang="en-GB" altLang="en-US" dirty="0" smtClean="0"/>
              <a:t/>
            </a:r>
            <a:br>
              <a:rPr lang="en-GB" altLang="en-US" dirty="0" smtClean="0"/>
            </a:br>
            <a:r>
              <a:rPr lang="en-GB" altLang="en-US" dirty="0" smtClean="0"/>
              <a:t>      {</a:t>
            </a:r>
            <a:br>
              <a:rPr lang="en-GB" altLang="en-US" dirty="0" smtClean="0"/>
            </a:br>
            <a:r>
              <a:rPr lang="en-GB" altLang="en-US" dirty="0" smtClean="0"/>
              <a:t>            </a:t>
            </a:r>
            <a:br>
              <a:rPr lang="en-GB" altLang="en-US" dirty="0" smtClean="0"/>
            </a:br>
            <a:r>
              <a:rPr lang="en-GB" altLang="en-US" dirty="0" smtClean="0"/>
              <a:t>      }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}</a:t>
            </a:r>
          </a:p>
          <a:p>
            <a:endParaRPr lang="en-GB" dirty="0"/>
          </a:p>
          <a:p>
            <a:r>
              <a:rPr lang="en-GB" i="1" dirty="0" err="1" smtClean="0"/>
              <a:t>ParentClassName</a:t>
            </a:r>
            <a:r>
              <a:rPr lang="en-GB" dirty="0" smtClean="0"/>
              <a:t> : name of the parent class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GD &amp; H</a:t>
            </a: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532868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2344511" cy="844550"/>
          </a:xfrm>
        </p:spPr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4975" y="106486"/>
            <a:ext cx="5746994" cy="491391"/>
          </a:xfrm>
        </p:spPr>
        <p:txBody>
          <a:bodyPr/>
          <a:lstStyle/>
          <a:p>
            <a:r>
              <a:rPr lang="en-GB" dirty="0" smtClean="0"/>
              <a:t>A </a:t>
            </a:r>
            <a:r>
              <a:rPr lang="en-GB" dirty="0" smtClean="0"/>
              <a:t>Car and a Bike are both types of Vehicles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GD &amp; H</a:t>
            </a:r>
            <a:endParaRPr lang="en-US" altLang="en-US"/>
          </a:p>
        </p:txBody>
      </p:sp>
      <p:sp>
        <p:nvSpPr>
          <p:cNvPr id="5" name="TextBox 4"/>
          <p:cNvSpPr txBox="1"/>
          <p:nvPr/>
        </p:nvSpPr>
        <p:spPr>
          <a:xfrm>
            <a:off x="257175" y="926311"/>
            <a:ext cx="3608745" cy="2862322"/>
          </a:xfrm>
          <a:prstGeom prst="rect">
            <a:avLst/>
          </a:prstGeom>
          <a:noFill/>
          <a:ln w="19050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dirty="0" smtClean="0"/>
              <a:t>PARENT CLASS </a:t>
            </a:r>
            <a:r>
              <a:rPr lang="en-GB" dirty="0" smtClean="0"/>
              <a:t>DECLARATION</a:t>
            </a:r>
          </a:p>
          <a:p>
            <a:r>
              <a:rPr lang="en-GB" dirty="0" smtClean="0"/>
              <a:t>class </a:t>
            </a:r>
            <a:r>
              <a:rPr lang="en-GB" b="1" dirty="0" smtClean="0"/>
              <a:t>Vehicle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{</a:t>
            </a:r>
            <a:br>
              <a:rPr lang="en-GB" dirty="0" smtClean="0"/>
            </a:br>
            <a:r>
              <a:rPr lang="en-GB" dirty="0" smtClean="0"/>
              <a:t>    private string </a:t>
            </a:r>
            <a:r>
              <a:rPr lang="en-GB" dirty="0" smtClean="0"/>
              <a:t>_</a:t>
            </a:r>
            <a:r>
              <a:rPr lang="en-GB" dirty="0" err="1" smtClean="0"/>
              <a:t>ownerName</a:t>
            </a:r>
            <a:r>
              <a:rPr lang="en-GB" dirty="0" smtClean="0"/>
              <a:t>;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   public </a:t>
            </a:r>
            <a:r>
              <a:rPr lang="en-GB" dirty="0" smtClean="0"/>
              <a:t>Vehicle(string owner)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   {</a:t>
            </a:r>
            <a:br>
              <a:rPr lang="en-GB" dirty="0" smtClean="0"/>
            </a:br>
            <a:r>
              <a:rPr lang="en-GB" dirty="0" smtClean="0"/>
              <a:t>          </a:t>
            </a:r>
            <a:r>
              <a:rPr lang="en-GB" dirty="0"/>
              <a:t>_</a:t>
            </a:r>
            <a:r>
              <a:rPr lang="en-GB" dirty="0" err="1" smtClean="0"/>
              <a:t>ownerName</a:t>
            </a:r>
            <a:r>
              <a:rPr lang="en-GB" dirty="0" smtClean="0"/>
              <a:t>= </a:t>
            </a:r>
            <a:r>
              <a:rPr lang="en-GB" dirty="0" smtClean="0"/>
              <a:t>owner;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   </a:t>
            </a:r>
            <a:r>
              <a:rPr lang="en-GB" dirty="0" smtClean="0"/>
              <a:t>}</a:t>
            </a:r>
            <a:br>
              <a:rPr lang="en-GB" dirty="0" smtClean="0"/>
            </a:br>
            <a:r>
              <a:rPr lang="en-GB" dirty="0" smtClean="0"/>
              <a:t>}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1105949" y="4312305"/>
            <a:ext cx="4700967" cy="1754326"/>
          </a:xfrm>
          <a:prstGeom prst="rect">
            <a:avLst/>
          </a:prstGeom>
          <a:noFill/>
          <a:ln w="19050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altLang="en-US" dirty="0" smtClean="0"/>
              <a:t>OBJECT CREATION</a:t>
            </a:r>
          </a:p>
          <a:p>
            <a:endParaRPr lang="en-GB" altLang="en-US" dirty="0"/>
          </a:p>
          <a:p>
            <a:r>
              <a:rPr lang="en-GB" altLang="en-US" dirty="0" smtClean="0"/>
              <a:t>static </a:t>
            </a:r>
            <a:r>
              <a:rPr lang="en-GB" altLang="en-US" dirty="0"/>
              <a:t>void Main(string[] </a:t>
            </a:r>
            <a:r>
              <a:rPr lang="en-GB" altLang="en-US" dirty="0" err="1"/>
              <a:t>args</a:t>
            </a:r>
            <a:r>
              <a:rPr lang="en-GB" altLang="en-US" dirty="0"/>
              <a:t>)</a:t>
            </a:r>
          </a:p>
          <a:p>
            <a:r>
              <a:rPr lang="en-GB" altLang="en-US" dirty="0"/>
              <a:t>{</a:t>
            </a:r>
            <a:br>
              <a:rPr lang="en-GB" altLang="en-US" dirty="0"/>
            </a:br>
            <a:r>
              <a:rPr lang="en-GB" altLang="en-US" dirty="0"/>
              <a:t>     </a:t>
            </a:r>
            <a:r>
              <a:rPr lang="en-GB" altLang="en-US" b="1" dirty="0" smtClean="0"/>
              <a:t>Car </a:t>
            </a:r>
            <a:r>
              <a:rPr lang="en-GB" altLang="en-US" dirty="0" err="1" smtClean="0"/>
              <a:t>myCar</a:t>
            </a:r>
            <a:r>
              <a:rPr lang="en-GB" altLang="en-US" dirty="0" smtClean="0"/>
              <a:t> </a:t>
            </a:r>
            <a:r>
              <a:rPr lang="en-GB" altLang="en-US" dirty="0" smtClean="0"/>
              <a:t>= </a:t>
            </a:r>
            <a:r>
              <a:rPr lang="en-GB" altLang="en-US" dirty="0" smtClean="0"/>
              <a:t>new </a:t>
            </a:r>
            <a:r>
              <a:rPr lang="en-GB" altLang="en-US" b="1" dirty="0" smtClean="0"/>
              <a:t>Car</a:t>
            </a:r>
            <a:r>
              <a:rPr lang="en-GB" altLang="en-US" dirty="0" smtClean="0"/>
              <a:t>(“Bob Thomas”, 4);</a:t>
            </a:r>
            <a:endParaRPr lang="en-GB" altLang="en-US" dirty="0"/>
          </a:p>
          <a:p>
            <a:r>
              <a:rPr lang="en-GB" altLang="en-US" dirty="0"/>
              <a:t>}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044099" y="939805"/>
            <a:ext cx="3954993" cy="3139321"/>
          </a:xfrm>
          <a:prstGeom prst="rect">
            <a:avLst/>
          </a:prstGeom>
          <a:noFill/>
          <a:ln w="19050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dirty="0" smtClean="0"/>
              <a:t>CHILD CLASS </a:t>
            </a:r>
            <a:r>
              <a:rPr lang="en-GB" dirty="0" smtClean="0"/>
              <a:t>DECLARATION</a:t>
            </a:r>
          </a:p>
          <a:p>
            <a:r>
              <a:rPr lang="en-GB" dirty="0" smtClean="0"/>
              <a:t>class Car</a:t>
            </a:r>
            <a:r>
              <a:rPr lang="en-GB" b="1" dirty="0" smtClean="0"/>
              <a:t> : Vehicle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{</a:t>
            </a:r>
            <a:br>
              <a:rPr lang="en-GB" dirty="0" smtClean="0"/>
            </a:br>
            <a:r>
              <a:rPr lang="en-GB" dirty="0" smtClean="0"/>
              <a:t>    private </a:t>
            </a:r>
            <a:r>
              <a:rPr lang="en-GB" dirty="0" err="1" smtClean="0"/>
              <a:t>int</a:t>
            </a:r>
            <a:r>
              <a:rPr lang="en-GB" dirty="0" smtClean="0"/>
              <a:t>  _</a:t>
            </a:r>
            <a:r>
              <a:rPr lang="en-GB" dirty="0" err="1" smtClean="0"/>
              <a:t>numOfDoors</a:t>
            </a:r>
            <a:r>
              <a:rPr lang="en-GB" dirty="0" smtClean="0"/>
              <a:t>;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   public </a:t>
            </a:r>
            <a:r>
              <a:rPr lang="en-GB" dirty="0" smtClean="0"/>
              <a:t>Car(string owner, </a:t>
            </a:r>
            <a:r>
              <a:rPr lang="en-GB" dirty="0" err="1" smtClean="0"/>
              <a:t>int</a:t>
            </a:r>
            <a:r>
              <a:rPr lang="en-GB" dirty="0" smtClean="0"/>
              <a:t>  doors)</a:t>
            </a:r>
            <a:br>
              <a:rPr lang="en-GB" dirty="0" smtClean="0"/>
            </a:br>
            <a:r>
              <a:rPr lang="en-GB" dirty="0" smtClean="0"/>
              <a:t>      </a:t>
            </a:r>
            <a:r>
              <a:rPr lang="en-GB" b="1" dirty="0" smtClean="0"/>
              <a:t> : base</a:t>
            </a:r>
            <a:r>
              <a:rPr lang="en-GB" dirty="0" smtClean="0"/>
              <a:t>(owner)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   {</a:t>
            </a:r>
            <a:br>
              <a:rPr lang="en-GB" dirty="0" smtClean="0"/>
            </a:br>
            <a:r>
              <a:rPr lang="en-GB" dirty="0" smtClean="0"/>
              <a:t>          </a:t>
            </a:r>
            <a:r>
              <a:rPr lang="en-GB" dirty="0" smtClean="0"/>
              <a:t>_</a:t>
            </a:r>
            <a:r>
              <a:rPr lang="en-GB" dirty="0" err="1" smtClean="0"/>
              <a:t>numOfDoors</a:t>
            </a:r>
            <a:r>
              <a:rPr lang="en-GB" dirty="0" smtClean="0"/>
              <a:t> = doors;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   }</a:t>
            </a:r>
            <a:br>
              <a:rPr lang="en-GB" dirty="0" smtClean="0"/>
            </a:br>
            <a:r>
              <a:rPr lang="en-GB" dirty="0" smtClean="0"/>
              <a:t>}</a:t>
            </a:r>
            <a:endParaRPr lang="en-GB" dirty="0"/>
          </a:p>
        </p:txBody>
      </p:sp>
      <p:sp>
        <p:nvSpPr>
          <p:cNvPr id="9" name="Freeform 8"/>
          <p:cNvSpPr/>
          <p:nvPr/>
        </p:nvSpPr>
        <p:spPr bwMode="auto">
          <a:xfrm>
            <a:off x="4396154" y="995504"/>
            <a:ext cx="4409873" cy="4402973"/>
          </a:xfrm>
          <a:custGeom>
            <a:avLst/>
            <a:gdLst>
              <a:gd name="connsiteX0" fmla="*/ 0 w 4409873"/>
              <a:gd name="connsiteY0" fmla="*/ 4402973 h 4402973"/>
              <a:gd name="connsiteX1" fmla="*/ 2373923 w 4409873"/>
              <a:gd name="connsiteY1" fmla="*/ 4191958 h 4402973"/>
              <a:gd name="connsiteX2" fmla="*/ 3974123 w 4409873"/>
              <a:gd name="connsiteY2" fmla="*/ 3769927 h 4402973"/>
              <a:gd name="connsiteX3" fmla="*/ 4378569 w 4409873"/>
              <a:gd name="connsiteY3" fmla="*/ 2591758 h 4402973"/>
              <a:gd name="connsiteX4" fmla="*/ 4378569 w 4409873"/>
              <a:gd name="connsiteY4" fmla="*/ 1308081 h 4402973"/>
              <a:gd name="connsiteX5" fmla="*/ 4343400 w 4409873"/>
              <a:gd name="connsiteY5" fmla="*/ 745373 h 4402973"/>
              <a:gd name="connsiteX6" fmla="*/ 3780692 w 4409873"/>
              <a:gd name="connsiteY6" fmla="*/ 77158 h 4402973"/>
              <a:gd name="connsiteX7" fmla="*/ 2778369 w 4409873"/>
              <a:gd name="connsiteY7" fmla="*/ 94742 h 4402973"/>
              <a:gd name="connsiteX8" fmla="*/ 2110154 w 4409873"/>
              <a:gd name="connsiteY8" fmla="*/ 798127 h 4402973"/>
              <a:gd name="connsiteX9" fmla="*/ 2022231 w 4409873"/>
              <a:gd name="connsiteY9" fmla="*/ 1413588 h 44029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9873" h="4402973">
                <a:moveTo>
                  <a:pt x="0" y="4402973"/>
                </a:moveTo>
                <a:cubicBezTo>
                  <a:pt x="855784" y="4350219"/>
                  <a:pt x="1711569" y="4297466"/>
                  <a:pt x="2373923" y="4191958"/>
                </a:cubicBezTo>
                <a:cubicBezTo>
                  <a:pt x="3036277" y="4086450"/>
                  <a:pt x="3640015" y="4036627"/>
                  <a:pt x="3974123" y="3769927"/>
                </a:cubicBezTo>
                <a:cubicBezTo>
                  <a:pt x="4308231" y="3503227"/>
                  <a:pt x="4311161" y="3002066"/>
                  <a:pt x="4378569" y="2591758"/>
                </a:cubicBezTo>
                <a:cubicBezTo>
                  <a:pt x="4445977" y="2181450"/>
                  <a:pt x="4384430" y="1615812"/>
                  <a:pt x="4378569" y="1308081"/>
                </a:cubicBezTo>
                <a:cubicBezTo>
                  <a:pt x="4372708" y="1000350"/>
                  <a:pt x="4443046" y="950527"/>
                  <a:pt x="4343400" y="745373"/>
                </a:cubicBezTo>
                <a:cubicBezTo>
                  <a:pt x="4243754" y="540219"/>
                  <a:pt x="4041530" y="185596"/>
                  <a:pt x="3780692" y="77158"/>
                </a:cubicBezTo>
                <a:cubicBezTo>
                  <a:pt x="3519854" y="-31280"/>
                  <a:pt x="3056792" y="-25419"/>
                  <a:pt x="2778369" y="94742"/>
                </a:cubicBezTo>
                <a:cubicBezTo>
                  <a:pt x="2499946" y="214903"/>
                  <a:pt x="2236177" y="578319"/>
                  <a:pt x="2110154" y="798127"/>
                </a:cubicBezTo>
                <a:cubicBezTo>
                  <a:pt x="1984131" y="1017935"/>
                  <a:pt x="2003181" y="1215761"/>
                  <a:pt x="2022231" y="1413588"/>
                </a:cubicBezTo>
              </a:path>
            </a:pathLst>
          </a:custGeom>
          <a:noFill/>
          <a:ln w="34925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0" name="Freeform 9"/>
          <p:cNvSpPr/>
          <p:nvPr/>
        </p:nvSpPr>
        <p:spPr bwMode="auto">
          <a:xfrm>
            <a:off x="2730105" y="1293968"/>
            <a:ext cx="2876820" cy="2979141"/>
          </a:xfrm>
          <a:custGeom>
            <a:avLst/>
            <a:gdLst>
              <a:gd name="connsiteX0" fmla="*/ 2861803 w 2876820"/>
              <a:gd name="connsiteY0" fmla="*/ 1642663 h 2979141"/>
              <a:gd name="connsiteX1" fmla="*/ 2703541 w 2876820"/>
              <a:gd name="connsiteY1" fmla="*/ 2609817 h 2979141"/>
              <a:gd name="connsiteX2" fmla="*/ 1630880 w 2876820"/>
              <a:gd name="connsiteY2" fmla="*/ 2979094 h 2979141"/>
              <a:gd name="connsiteX3" fmla="*/ 821987 w 2876820"/>
              <a:gd name="connsiteY3" fmla="*/ 2627401 h 2979141"/>
              <a:gd name="connsiteX4" fmla="*/ 927495 w 2876820"/>
              <a:gd name="connsiteY4" fmla="*/ 1642663 h 2979141"/>
              <a:gd name="connsiteX5" fmla="*/ 1367110 w 2876820"/>
              <a:gd name="connsiteY5" fmla="*/ 1079955 h 2979141"/>
              <a:gd name="connsiteX6" fmla="*/ 1261603 w 2876820"/>
              <a:gd name="connsiteY6" fmla="*/ 183140 h 2979141"/>
              <a:gd name="connsiteX7" fmla="*/ 382372 w 2876820"/>
              <a:gd name="connsiteY7" fmla="*/ 42463 h 2979141"/>
              <a:gd name="connsiteX8" fmla="*/ 13095 w 2876820"/>
              <a:gd name="connsiteY8" fmla="*/ 728263 h 2979141"/>
              <a:gd name="connsiteX9" fmla="*/ 118603 w 2876820"/>
              <a:gd name="connsiteY9" fmla="*/ 1027201 h 29791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876820" h="2979141">
                <a:moveTo>
                  <a:pt x="2861803" y="1642663"/>
                </a:moveTo>
                <a:cubicBezTo>
                  <a:pt x="2885249" y="2014871"/>
                  <a:pt x="2908695" y="2387079"/>
                  <a:pt x="2703541" y="2609817"/>
                </a:cubicBezTo>
                <a:cubicBezTo>
                  <a:pt x="2498387" y="2832555"/>
                  <a:pt x="1944472" y="2976163"/>
                  <a:pt x="1630880" y="2979094"/>
                </a:cubicBezTo>
                <a:cubicBezTo>
                  <a:pt x="1317288" y="2982025"/>
                  <a:pt x="939218" y="2850139"/>
                  <a:pt x="821987" y="2627401"/>
                </a:cubicBezTo>
                <a:cubicBezTo>
                  <a:pt x="704756" y="2404663"/>
                  <a:pt x="836641" y="1900571"/>
                  <a:pt x="927495" y="1642663"/>
                </a:cubicBezTo>
                <a:cubicBezTo>
                  <a:pt x="1018349" y="1384755"/>
                  <a:pt x="1311425" y="1323209"/>
                  <a:pt x="1367110" y="1079955"/>
                </a:cubicBezTo>
                <a:cubicBezTo>
                  <a:pt x="1422795" y="836701"/>
                  <a:pt x="1425726" y="356055"/>
                  <a:pt x="1261603" y="183140"/>
                </a:cubicBezTo>
                <a:cubicBezTo>
                  <a:pt x="1097480" y="10225"/>
                  <a:pt x="590457" y="-48391"/>
                  <a:pt x="382372" y="42463"/>
                </a:cubicBezTo>
                <a:cubicBezTo>
                  <a:pt x="174287" y="133317"/>
                  <a:pt x="57056" y="564140"/>
                  <a:pt x="13095" y="728263"/>
                </a:cubicBezTo>
                <a:cubicBezTo>
                  <a:pt x="-30867" y="892386"/>
                  <a:pt x="43868" y="959793"/>
                  <a:pt x="118603" y="1027201"/>
                </a:cubicBezTo>
              </a:path>
            </a:pathLst>
          </a:custGeom>
          <a:noFill/>
          <a:ln w="41275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973318" y="3747735"/>
            <a:ext cx="25898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owner = “Bob Thomas”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62722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0"/>
            <a:ext cx="7029450" cy="4994275"/>
          </a:xfrm>
        </p:spPr>
        <p:txBody>
          <a:bodyPr/>
          <a:lstStyle/>
          <a:p>
            <a:r>
              <a:rPr lang="en-GB" dirty="0" smtClean="0"/>
              <a:t>Create two types of buildings: House and Tower Block</a:t>
            </a:r>
            <a:br>
              <a:rPr lang="en-GB" dirty="0" smtClean="0"/>
            </a:br>
            <a:r>
              <a:rPr lang="en-GB" dirty="0" smtClean="0"/>
              <a:t>Each building has a windows and doors</a:t>
            </a:r>
            <a:br>
              <a:rPr lang="en-GB" dirty="0" smtClean="0"/>
            </a:br>
            <a:r>
              <a:rPr lang="en-GB" dirty="0" smtClean="0"/>
              <a:t>A house may have a garage</a:t>
            </a:r>
            <a:br>
              <a:rPr lang="en-GB" dirty="0" smtClean="0"/>
            </a:br>
            <a:r>
              <a:rPr lang="en-GB" dirty="0" smtClean="0"/>
              <a:t>A Tower block has one or more fire escapes</a:t>
            </a:r>
            <a:br>
              <a:rPr lang="en-GB" dirty="0" smtClean="0"/>
            </a:br>
            <a:r>
              <a:rPr lang="en-GB" dirty="0" smtClean="0"/>
              <a:t>Build the classes with attributes and properties</a:t>
            </a:r>
          </a:p>
          <a:p>
            <a:endParaRPr lang="en-GB" dirty="0"/>
          </a:p>
          <a:p>
            <a:r>
              <a:rPr lang="en-GB" dirty="0" smtClean="0"/>
              <a:t>A company has two types of customers, those that buy services as they wish and those that subscribe to use the service for a given period of time</a:t>
            </a:r>
            <a:br>
              <a:rPr lang="en-GB" dirty="0" smtClean="0"/>
            </a:br>
            <a:r>
              <a:rPr lang="en-GB" dirty="0" smtClean="0"/>
              <a:t>User have a name and address (first line will do)</a:t>
            </a:r>
            <a:br>
              <a:rPr lang="en-GB" dirty="0" smtClean="0"/>
            </a:br>
            <a:r>
              <a:rPr lang="en-GB" dirty="0" smtClean="0"/>
              <a:t>Standard users purchase a service for a single day</a:t>
            </a:r>
            <a:br>
              <a:rPr lang="en-GB" dirty="0" smtClean="0"/>
            </a:br>
            <a:r>
              <a:rPr lang="en-GB" dirty="0" smtClean="0"/>
              <a:t>Subscription users purchase service with a specified start and end date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GD &amp; H</a:t>
            </a: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220272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509954"/>
          </a:xfrm>
        </p:spPr>
        <p:txBody>
          <a:bodyPr/>
          <a:lstStyle/>
          <a:p>
            <a:r>
              <a:rPr lang="en-GB" dirty="0" smtClean="0"/>
              <a:t>Properties and Method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5850" y="503407"/>
            <a:ext cx="7029450" cy="896327"/>
          </a:xfrm>
        </p:spPr>
        <p:txBody>
          <a:bodyPr/>
          <a:lstStyle/>
          <a:p>
            <a:r>
              <a:rPr lang="en-GB" dirty="0" smtClean="0"/>
              <a:t>Properties and methods of the parent class can be used by the child classes and when using the object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GD &amp; H</a:t>
            </a:r>
            <a:endParaRPr lang="en-US" altLang="en-US"/>
          </a:p>
        </p:txBody>
      </p:sp>
      <p:sp>
        <p:nvSpPr>
          <p:cNvPr id="5" name="TextBox 4"/>
          <p:cNvSpPr txBox="1"/>
          <p:nvPr/>
        </p:nvSpPr>
        <p:spPr>
          <a:xfrm>
            <a:off x="180975" y="1231895"/>
            <a:ext cx="3608745" cy="4247317"/>
          </a:xfrm>
          <a:prstGeom prst="rect">
            <a:avLst/>
          </a:prstGeom>
          <a:noFill/>
          <a:ln w="19050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dirty="0" smtClean="0"/>
              <a:t>PARENT CLASS </a:t>
            </a:r>
            <a:r>
              <a:rPr lang="en-GB" dirty="0" smtClean="0"/>
              <a:t>DECLARATION</a:t>
            </a:r>
          </a:p>
          <a:p>
            <a:r>
              <a:rPr lang="en-GB" dirty="0" smtClean="0"/>
              <a:t>class </a:t>
            </a:r>
            <a:r>
              <a:rPr lang="en-GB" b="1" dirty="0" smtClean="0"/>
              <a:t>Vehicle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{</a:t>
            </a:r>
            <a:br>
              <a:rPr lang="en-GB" dirty="0" smtClean="0"/>
            </a:br>
            <a:r>
              <a:rPr lang="en-GB" dirty="0" smtClean="0"/>
              <a:t>    private string </a:t>
            </a:r>
            <a:r>
              <a:rPr lang="en-GB" dirty="0" smtClean="0"/>
              <a:t>_</a:t>
            </a:r>
            <a:r>
              <a:rPr lang="en-GB" dirty="0" err="1" smtClean="0"/>
              <a:t>ownerName</a:t>
            </a:r>
            <a:r>
              <a:rPr lang="en-GB" dirty="0" smtClean="0"/>
              <a:t>;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   public </a:t>
            </a:r>
            <a:r>
              <a:rPr lang="en-GB" dirty="0" smtClean="0"/>
              <a:t>Vehicle(string owner)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   {</a:t>
            </a:r>
            <a:br>
              <a:rPr lang="en-GB" dirty="0" smtClean="0"/>
            </a:br>
            <a:r>
              <a:rPr lang="en-GB" dirty="0" smtClean="0"/>
              <a:t>          </a:t>
            </a:r>
            <a:r>
              <a:rPr lang="en-GB" dirty="0"/>
              <a:t>_</a:t>
            </a:r>
            <a:r>
              <a:rPr lang="en-GB" dirty="0" err="1" smtClean="0"/>
              <a:t>ownerName</a:t>
            </a:r>
            <a:r>
              <a:rPr lang="en-GB" dirty="0" smtClean="0"/>
              <a:t>= </a:t>
            </a:r>
            <a:r>
              <a:rPr lang="en-GB" dirty="0" smtClean="0"/>
              <a:t>owner;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   }</a:t>
            </a:r>
          </a:p>
          <a:p>
            <a:endParaRPr lang="en-GB" dirty="0"/>
          </a:p>
          <a:p>
            <a:r>
              <a:rPr lang="en-GB" dirty="0" smtClean="0"/>
              <a:t>    public string </a:t>
            </a:r>
            <a:r>
              <a:rPr lang="en-GB" b="1" dirty="0" err="1" smtClean="0"/>
              <a:t>GetOwnerName</a:t>
            </a:r>
            <a:r>
              <a:rPr lang="en-GB" dirty="0" smtClean="0"/>
              <a:t>()</a:t>
            </a:r>
            <a:br>
              <a:rPr lang="en-GB" dirty="0" smtClean="0"/>
            </a:br>
            <a:r>
              <a:rPr lang="en-GB" dirty="0" smtClean="0"/>
              <a:t>    {</a:t>
            </a:r>
            <a:br>
              <a:rPr lang="en-GB" dirty="0" smtClean="0"/>
            </a:br>
            <a:r>
              <a:rPr lang="en-GB" dirty="0" smtClean="0"/>
              <a:t>         return _</a:t>
            </a:r>
            <a:r>
              <a:rPr lang="en-GB" dirty="0" err="1" smtClean="0"/>
              <a:t>ownerName</a:t>
            </a:r>
            <a:r>
              <a:rPr lang="en-GB" dirty="0" smtClean="0"/>
              <a:t>;</a:t>
            </a:r>
            <a:br>
              <a:rPr lang="en-GB" dirty="0" smtClean="0"/>
            </a:br>
            <a:r>
              <a:rPr lang="en-GB" dirty="0" smtClean="0"/>
              <a:t>    }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}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3981779" y="1210220"/>
            <a:ext cx="4861267" cy="5632311"/>
          </a:xfrm>
          <a:prstGeom prst="rect">
            <a:avLst/>
          </a:prstGeom>
          <a:noFill/>
          <a:ln w="19050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dirty="0" smtClean="0"/>
              <a:t>CHILD CLASS </a:t>
            </a:r>
            <a:r>
              <a:rPr lang="en-GB" dirty="0" smtClean="0"/>
              <a:t>DECLARATION</a:t>
            </a:r>
          </a:p>
          <a:p>
            <a:r>
              <a:rPr lang="en-GB" dirty="0" smtClean="0"/>
              <a:t>class Car</a:t>
            </a:r>
            <a:r>
              <a:rPr lang="en-GB" b="1" dirty="0" smtClean="0"/>
              <a:t> : Vehicle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{</a:t>
            </a:r>
            <a:br>
              <a:rPr lang="en-GB" dirty="0" smtClean="0"/>
            </a:br>
            <a:r>
              <a:rPr lang="en-GB" dirty="0" smtClean="0"/>
              <a:t>    private </a:t>
            </a:r>
            <a:r>
              <a:rPr lang="en-GB" dirty="0" err="1" smtClean="0"/>
              <a:t>int</a:t>
            </a:r>
            <a:r>
              <a:rPr lang="en-GB" dirty="0" smtClean="0"/>
              <a:t>  _</a:t>
            </a:r>
            <a:r>
              <a:rPr lang="en-GB" dirty="0" err="1" smtClean="0"/>
              <a:t>numOfDoors</a:t>
            </a:r>
            <a:r>
              <a:rPr lang="en-GB" dirty="0" smtClean="0"/>
              <a:t>;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   public </a:t>
            </a:r>
            <a:r>
              <a:rPr lang="en-GB" dirty="0" smtClean="0"/>
              <a:t>Car(string owner, </a:t>
            </a:r>
            <a:r>
              <a:rPr lang="en-GB" dirty="0" err="1" smtClean="0"/>
              <a:t>int</a:t>
            </a:r>
            <a:r>
              <a:rPr lang="en-GB" dirty="0" smtClean="0"/>
              <a:t>  doors)</a:t>
            </a:r>
            <a:br>
              <a:rPr lang="en-GB" dirty="0" smtClean="0"/>
            </a:br>
            <a:r>
              <a:rPr lang="en-GB" dirty="0" smtClean="0"/>
              <a:t>      </a:t>
            </a:r>
            <a:r>
              <a:rPr lang="en-GB" b="1" dirty="0" smtClean="0"/>
              <a:t> : base</a:t>
            </a:r>
            <a:r>
              <a:rPr lang="en-GB" dirty="0" smtClean="0"/>
              <a:t>(owner)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   {</a:t>
            </a:r>
            <a:br>
              <a:rPr lang="en-GB" dirty="0" smtClean="0"/>
            </a:br>
            <a:r>
              <a:rPr lang="en-GB" dirty="0" smtClean="0"/>
              <a:t>          </a:t>
            </a:r>
            <a:r>
              <a:rPr lang="en-GB" dirty="0" smtClean="0"/>
              <a:t>_</a:t>
            </a:r>
            <a:r>
              <a:rPr lang="en-GB" dirty="0" err="1" smtClean="0"/>
              <a:t>numOfDoors</a:t>
            </a:r>
            <a:r>
              <a:rPr lang="en-GB" dirty="0" smtClean="0"/>
              <a:t> = doors;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   </a:t>
            </a:r>
            <a:r>
              <a:rPr lang="en-GB" dirty="0" smtClean="0"/>
              <a:t>}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   public void </a:t>
            </a:r>
            <a:r>
              <a:rPr lang="en-GB" dirty="0" err="1" smtClean="0"/>
              <a:t>DisplayDetails</a:t>
            </a:r>
            <a:r>
              <a:rPr lang="en-GB" dirty="0" smtClean="0"/>
              <a:t>()</a:t>
            </a:r>
            <a:br>
              <a:rPr lang="en-GB" dirty="0" smtClean="0"/>
            </a:br>
            <a:r>
              <a:rPr lang="en-GB" dirty="0" smtClean="0"/>
              <a:t>    {</a:t>
            </a:r>
            <a:br>
              <a:rPr lang="en-GB" dirty="0" smtClean="0"/>
            </a:br>
            <a:r>
              <a:rPr lang="en-GB" dirty="0" smtClean="0"/>
              <a:t>         string owner = </a:t>
            </a:r>
            <a:r>
              <a:rPr lang="en-GB" b="1" dirty="0" err="1" smtClean="0"/>
              <a:t>GetOwnerName</a:t>
            </a:r>
            <a:r>
              <a:rPr lang="en-GB" b="1" dirty="0" smtClean="0"/>
              <a:t>()</a:t>
            </a:r>
            <a:r>
              <a:rPr lang="en-GB" dirty="0" smtClean="0"/>
              <a:t>;</a:t>
            </a:r>
            <a:br>
              <a:rPr lang="en-GB" dirty="0" smtClean="0"/>
            </a:br>
            <a:r>
              <a:rPr lang="en-GB" dirty="0" smtClean="0"/>
              <a:t>         </a:t>
            </a:r>
            <a:r>
              <a:rPr lang="en-GB" dirty="0" err="1" smtClean="0"/>
              <a:t>Console.WriteLine</a:t>
            </a:r>
            <a:r>
              <a:rPr lang="en-GB" dirty="0" smtClean="0"/>
              <a:t>(“Car is owned by {0}</a:t>
            </a:r>
            <a:br>
              <a:rPr lang="en-GB" dirty="0" smtClean="0"/>
            </a:br>
            <a:r>
              <a:rPr lang="en-GB" dirty="0" smtClean="0"/>
              <a:t>                 and has {1} doors”, </a:t>
            </a:r>
            <a:br>
              <a:rPr lang="en-GB" dirty="0" smtClean="0"/>
            </a:br>
            <a:r>
              <a:rPr lang="en-GB" dirty="0" smtClean="0"/>
              <a:t>                 owner,</a:t>
            </a:r>
            <a:br>
              <a:rPr lang="en-GB" dirty="0" smtClean="0"/>
            </a:br>
            <a:r>
              <a:rPr lang="en-GB" dirty="0" smtClean="0"/>
              <a:t>                 _</a:t>
            </a:r>
            <a:r>
              <a:rPr lang="en-GB" dirty="0" err="1" smtClean="0"/>
              <a:t>numOfDoors</a:t>
            </a:r>
            <a:r>
              <a:rPr lang="en-GB" dirty="0" smtClean="0"/>
              <a:t>);</a:t>
            </a:r>
            <a:br>
              <a:rPr lang="en-GB" dirty="0" smtClean="0"/>
            </a:br>
            <a:r>
              <a:rPr lang="en-GB" dirty="0" smtClean="0"/>
              <a:t>    }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}</a:t>
            </a:r>
            <a:endParaRPr lang="en-GB" dirty="0"/>
          </a:p>
        </p:txBody>
      </p:sp>
      <p:sp>
        <p:nvSpPr>
          <p:cNvPr id="7" name="Freeform 6"/>
          <p:cNvSpPr/>
          <p:nvPr/>
        </p:nvSpPr>
        <p:spPr bwMode="auto">
          <a:xfrm>
            <a:off x="2711938" y="2259623"/>
            <a:ext cx="6086392" cy="2726206"/>
          </a:xfrm>
          <a:custGeom>
            <a:avLst/>
            <a:gdLst>
              <a:gd name="connsiteX0" fmla="*/ 5535247 w 6086392"/>
              <a:gd name="connsiteY0" fmla="*/ 2646485 h 2726206"/>
              <a:gd name="connsiteX1" fmla="*/ 5851770 w 6086392"/>
              <a:gd name="connsiteY1" fmla="*/ 2628900 h 2726206"/>
              <a:gd name="connsiteX2" fmla="*/ 6080370 w 6086392"/>
              <a:gd name="connsiteY2" fmla="*/ 1679331 h 2726206"/>
              <a:gd name="connsiteX3" fmla="*/ 5605585 w 6086392"/>
              <a:gd name="connsiteY3" fmla="*/ 905608 h 2726206"/>
              <a:gd name="connsiteX4" fmla="*/ 4884616 w 6086392"/>
              <a:gd name="connsiteY4" fmla="*/ 96715 h 2726206"/>
              <a:gd name="connsiteX5" fmla="*/ 1156677 w 6086392"/>
              <a:gd name="connsiteY5" fmla="*/ 61546 h 2726206"/>
              <a:gd name="connsiteX6" fmla="*/ 207108 w 6086392"/>
              <a:gd name="connsiteY6" fmla="*/ 518746 h 2726206"/>
              <a:gd name="connsiteX7" fmla="*/ 13677 w 6086392"/>
              <a:gd name="connsiteY7" fmla="*/ 1345223 h 2726206"/>
              <a:gd name="connsiteX8" fmla="*/ 31262 w 6086392"/>
              <a:gd name="connsiteY8" fmla="*/ 1732085 h 27262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086392" h="2726206">
                <a:moveTo>
                  <a:pt x="5535247" y="2646485"/>
                </a:moveTo>
                <a:cubicBezTo>
                  <a:pt x="5648081" y="2718288"/>
                  <a:pt x="5760916" y="2790092"/>
                  <a:pt x="5851770" y="2628900"/>
                </a:cubicBezTo>
                <a:cubicBezTo>
                  <a:pt x="5942624" y="2467708"/>
                  <a:pt x="6121401" y="1966546"/>
                  <a:pt x="6080370" y="1679331"/>
                </a:cubicBezTo>
                <a:cubicBezTo>
                  <a:pt x="6039339" y="1392116"/>
                  <a:pt x="5804877" y="1169377"/>
                  <a:pt x="5605585" y="905608"/>
                </a:cubicBezTo>
                <a:cubicBezTo>
                  <a:pt x="5406293" y="641839"/>
                  <a:pt x="5626101" y="237392"/>
                  <a:pt x="4884616" y="96715"/>
                </a:cubicBezTo>
                <a:cubicBezTo>
                  <a:pt x="4143131" y="-43962"/>
                  <a:pt x="1936262" y="-8793"/>
                  <a:pt x="1156677" y="61546"/>
                </a:cubicBezTo>
                <a:cubicBezTo>
                  <a:pt x="377092" y="131884"/>
                  <a:pt x="397608" y="304800"/>
                  <a:pt x="207108" y="518746"/>
                </a:cubicBezTo>
                <a:cubicBezTo>
                  <a:pt x="16608" y="732692"/>
                  <a:pt x="42985" y="1143000"/>
                  <a:pt x="13677" y="1345223"/>
                </a:cubicBezTo>
                <a:cubicBezTo>
                  <a:pt x="-15631" y="1547446"/>
                  <a:pt x="7815" y="1639765"/>
                  <a:pt x="31262" y="1732085"/>
                </a:cubicBezTo>
              </a:path>
            </a:pathLst>
          </a:custGeom>
          <a:noFill/>
          <a:ln w="34925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042694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GD &amp; H</a:t>
            </a:r>
            <a:endParaRPr lang="en-US" altLang="en-US"/>
          </a:p>
        </p:txBody>
      </p:sp>
      <p:sp>
        <p:nvSpPr>
          <p:cNvPr id="5" name="TextBox 4"/>
          <p:cNvSpPr txBox="1"/>
          <p:nvPr/>
        </p:nvSpPr>
        <p:spPr>
          <a:xfrm>
            <a:off x="180975" y="1231895"/>
            <a:ext cx="3608745" cy="4247317"/>
          </a:xfrm>
          <a:prstGeom prst="rect">
            <a:avLst/>
          </a:prstGeom>
          <a:noFill/>
          <a:ln w="19050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dirty="0" smtClean="0"/>
              <a:t>PARENT CLASS </a:t>
            </a:r>
            <a:r>
              <a:rPr lang="en-GB" dirty="0" smtClean="0"/>
              <a:t>DECLARATION</a:t>
            </a:r>
          </a:p>
          <a:p>
            <a:r>
              <a:rPr lang="en-GB" dirty="0" smtClean="0"/>
              <a:t>class </a:t>
            </a:r>
            <a:r>
              <a:rPr lang="en-GB" b="1" dirty="0" smtClean="0"/>
              <a:t>Vehicle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{</a:t>
            </a:r>
            <a:br>
              <a:rPr lang="en-GB" dirty="0" smtClean="0"/>
            </a:br>
            <a:r>
              <a:rPr lang="en-GB" dirty="0" smtClean="0"/>
              <a:t>    private string </a:t>
            </a:r>
            <a:r>
              <a:rPr lang="en-GB" dirty="0" smtClean="0"/>
              <a:t>_</a:t>
            </a:r>
            <a:r>
              <a:rPr lang="en-GB" dirty="0" err="1" smtClean="0"/>
              <a:t>ownerName</a:t>
            </a:r>
            <a:r>
              <a:rPr lang="en-GB" dirty="0" smtClean="0"/>
              <a:t>;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   public </a:t>
            </a:r>
            <a:r>
              <a:rPr lang="en-GB" dirty="0" smtClean="0"/>
              <a:t>Vehicle(string owner)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   {</a:t>
            </a:r>
            <a:br>
              <a:rPr lang="en-GB" dirty="0" smtClean="0"/>
            </a:br>
            <a:r>
              <a:rPr lang="en-GB" dirty="0" smtClean="0"/>
              <a:t>          </a:t>
            </a:r>
            <a:r>
              <a:rPr lang="en-GB" dirty="0"/>
              <a:t>_</a:t>
            </a:r>
            <a:r>
              <a:rPr lang="en-GB" dirty="0" err="1" smtClean="0"/>
              <a:t>ownerName</a:t>
            </a:r>
            <a:r>
              <a:rPr lang="en-GB" dirty="0" smtClean="0"/>
              <a:t>= </a:t>
            </a:r>
            <a:r>
              <a:rPr lang="en-GB" dirty="0" smtClean="0"/>
              <a:t>owner;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   }</a:t>
            </a:r>
          </a:p>
          <a:p>
            <a:endParaRPr lang="en-GB" dirty="0"/>
          </a:p>
          <a:p>
            <a:r>
              <a:rPr lang="en-GB" dirty="0" smtClean="0"/>
              <a:t>    public string </a:t>
            </a:r>
            <a:r>
              <a:rPr lang="en-GB" b="1" dirty="0" err="1" smtClean="0"/>
              <a:t>GetOwnerName</a:t>
            </a:r>
            <a:r>
              <a:rPr lang="en-GB" dirty="0" smtClean="0"/>
              <a:t>()</a:t>
            </a:r>
            <a:br>
              <a:rPr lang="en-GB" dirty="0" smtClean="0"/>
            </a:br>
            <a:r>
              <a:rPr lang="en-GB" dirty="0" smtClean="0"/>
              <a:t>    {</a:t>
            </a:r>
            <a:br>
              <a:rPr lang="en-GB" dirty="0" smtClean="0"/>
            </a:br>
            <a:r>
              <a:rPr lang="en-GB" dirty="0" smtClean="0"/>
              <a:t>         return _</a:t>
            </a:r>
            <a:r>
              <a:rPr lang="en-GB" dirty="0" err="1" smtClean="0"/>
              <a:t>ownerName</a:t>
            </a:r>
            <a:r>
              <a:rPr lang="en-GB" dirty="0" smtClean="0"/>
              <a:t>;</a:t>
            </a:r>
            <a:br>
              <a:rPr lang="en-GB" dirty="0" smtClean="0"/>
            </a:br>
            <a:r>
              <a:rPr lang="en-GB" dirty="0" smtClean="0"/>
              <a:t>    }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}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3981779" y="1210220"/>
            <a:ext cx="4769319" cy="1754326"/>
          </a:xfrm>
          <a:prstGeom prst="rect">
            <a:avLst/>
          </a:prstGeom>
          <a:noFill/>
          <a:ln w="19050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altLang="en-US" dirty="0"/>
              <a:t>static void Main(string[] </a:t>
            </a:r>
            <a:r>
              <a:rPr lang="en-GB" altLang="en-US" dirty="0" err="1"/>
              <a:t>args</a:t>
            </a:r>
            <a:r>
              <a:rPr lang="en-GB" altLang="en-US" dirty="0"/>
              <a:t>)</a:t>
            </a:r>
          </a:p>
          <a:p>
            <a:r>
              <a:rPr lang="en-GB" altLang="en-US" dirty="0"/>
              <a:t>{</a:t>
            </a:r>
            <a:br>
              <a:rPr lang="en-GB" altLang="en-US" dirty="0"/>
            </a:br>
            <a:r>
              <a:rPr lang="en-GB" altLang="en-US" dirty="0"/>
              <a:t>     </a:t>
            </a:r>
            <a:r>
              <a:rPr lang="en-GB" altLang="en-US" b="1" dirty="0"/>
              <a:t>Car </a:t>
            </a:r>
            <a:r>
              <a:rPr lang="en-GB" altLang="en-US" dirty="0" err="1"/>
              <a:t>myCar</a:t>
            </a:r>
            <a:r>
              <a:rPr lang="en-GB" altLang="en-US" dirty="0"/>
              <a:t> = new </a:t>
            </a:r>
            <a:r>
              <a:rPr lang="en-GB" altLang="en-US" b="1" dirty="0"/>
              <a:t>Car</a:t>
            </a:r>
            <a:r>
              <a:rPr lang="en-GB" altLang="en-US" dirty="0"/>
              <a:t>(“Bob Thomas”, 4</a:t>
            </a:r>
            <a:r>
              <a:rPr lang="en-GB" altLang="en-US" dirty="0" smtClean="0"/>
              <a:t>);</a:t>
            </a:r>
            <a:br>
              <a:rPr lang="en-GB" altLang="en-US" dirty="0" smtClean="0"/>
            </a:br>
            <a:r>
              <a:rPr lang="en-GB" altLang="en-US" dirty="0" smtClean="0"/>
              <a:t/>
            </a:r>
            <a:br>
              <a:rPr lang="en-GB" altLang="en-US" dirty="0" smtClean="0"/>
            </a:br>
            <a:r>
              <a:rPr lang="en-GB" altLang="en-US" dirty="0" smtClean="0"/>
              <a:t>      string owner = </a:t>
            </a:r>
            <a:r>
              <a:rPr lang="en-GB" altLang="en-US" dirty="0" err="1" smtClean="0"/>
              <a:t>myCar.</a:t>
            </a:r>
            <a:r>
              <a:rPr lang="en-GB" altLang="en-US" b="1" dirty="0" err="1" smtClean="0"/>
              <a:t>GetOwnerName</a:t>
            </a:r>
            <a:r>
              <a:rPr lang="en-GB" altLang="en-US" b="1" dirty="0" smtClean="0"/>
              <a:t>()</a:t>
            </a:r>
            <a:r>
              <a:rPr lang="en-GB" altLang="en-US" dirty="0" smtClean="0"/>
              <a:t>;</a:t>
            </a:r>
            <a:endParaRPr lang="en-GB" altLang="en-US" dirty="0"/>
          </a:p>
          <a:p>
            <a:r>
              <a:rPr lang="en-GB" altLang="en-US" dirty="0"/>
              <a:t>}</a:t>
            </a:r>
            <a:endParaRPr lang="en-GB" altLang="en-US" dirty="0"/>
          </a:p>
        </p:txBody>
      </p:sp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4281031" y="3197292"/>
            <a:ext cx="4170814" cy="896327"/>
          </a:xfrm>
        </p:spPr>
        <p:txBody>
          <a:bodyPr/>
          <a:lstStyle/>
          <a:p>
            <a:r>
              <a:rPr lang="en-GB" dirty="0" smtClean="0"/>
              <a:t>The object can do everything </a:t>
            </a:r>
            <a:r>
              <a:rPr lang="en-GB" b="1" u="sng" dirty="0" smtClean="0"/>
              <a:t>both</a:t>
            </a:r>
            <a:r>
              <a:rPr lang="en-GB" dirty="0" smtClean="0"/>
              <a:t> the Parent and Child classes can individually do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6361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703386"/>
          </a:xfrm>
        </p:spPr>
        <p:txBody>
          <a:bodyPr/>
          <a:lstStyle/>
          <a:p>
            <a:r>
              <a:rPr lang="en-GB" dirty="0" smtClean="0"/>
              <a:t>Exercise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703386"/>
            <a:ext cx="7029450" cy="5978768"/>
          </a:xfrm>
        </p:spPr>
        <p:txBody>
          <a:bodyPr/>
          <a:lstStyle/>
          <a:p>
            <a:r>
              <a:rPr lang="en-GB" dirty="0" smtClean="0"/>
              <a:t>There are two types of arcade machines, a number guessing game and word guessing game. To play a game the user must “pay a coin” i.e. add one to the cash takings. At the end of the day the total cash taken should be </a:t>
            </a:r>
            <a:r>
              <a:rPr lang="en-GB" b="1" dirty="0" smtClean="0"/>
              <a:t>read from</a:t>
            </a:r>
            <a:r>
              <a:rPr lang="en-GB" dirty="0" smtClean="0"/>
              <a:t> each arcade machine and displayed.</a:t>
            </a:r>
            <a:br>
              <a:rPr lang="en-GB" dirty="0" smtClean="0"/>
            </a:br>
            <a:r>
              <a:rPr lang="en-GB" dirty="0" smtClean="0"/>
              <a:t>The number guessing game involves the player guessing a number known to the machine.</a:t>
            </a:r>
            <a:br>
              <a:rPr lang="en-GB" dirty="0" smtClean="0"/>
            </a:br>
            <a:r>
              <a:rPr lang="en-GB" dirty="0" smtClean="0"/>
              <a:t>Likewise, the word guessing game involves guessing a word known to the machine.</a:t>
            </a:r>
            <a:br>
              <a:rPr lang="en-GB" dirty="0" smtClean="0"/>
            </a:br>
            <a:r>
              <a:rPr lang="en-GB" dirty="0" smtClean="0"/>
              <a:t>Should the player guess correctly they are paid 2 coins (deduct 2 coins from machines takings).</a:t>
            </a:r>
            <a:br>
              <a:rPr lang="en-GB" dirty="0" smtClean="0"/>
            </a:br>
            <a:r>
              <a:rPr lang="en-GB" dirty="0" smtClean="0"/>
              <a:t>Both the number/word and the initial cash balance held by the machine, should be set when the object is created..</a:t>
            </a:r>
          </a:p>
          <a:p>
            <a:r>
              <a:rPr lang="en-GB" dirty="0" smtClean="0"/>
              <a:t>Create the parent and child classes required</a:t>
            </a:r>
          </a:p>
          <a:p>
            <a:r>
              <a:rPr lang="en-GB" dirty="0" smtClean="0"/>
              <a:t>The parent class will need methods to change the cash takings and to note when player has paid</a:t>
            </a:r>
          </a:p>
          <a:p>
            <a:r>
              <a:rPr lang="en-GB" dirty="0" smtClean="0"/>
              <a:t>The child classes will need check answers provided by player 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GD &amp; H</a:t>
            </a: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423987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Using a Parent Class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125415"/>
            <a:ext cx="7029450" cy="4713410"/>
          </a:xfrm>
        </p:spPr>
        <p:txBody>
          <a:bodyPr/>
          <a:lstStyle/>
          <a:p>
            <a:r>
              <a:rPr lang="en-GB" dirty="0" smtClean="0"/>
              <a:t>Wherever a variable uses the parent class type, we can supply an object of the child class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Animal   </a:t>
            </a:r>
            <a:r>
              <a:rPr lang="en-GB" dirty="0" err="1" smtClean="0"/>
              <a:t>myPet</a:t>
            </a:r>
            <a:r>
              <a:rPr lang="en-GB" dirty="0" smtClean="0"/>
              <a:t> = new Dog();</a:t>
            </a:r>
          </a:p>
          <a:p>
            <a:pPr marL="0" indent="0">
              <a:buNone/>
            </a:pPr>
            <a:r>
              <a:rPr lang="en-GB" dirty="0" err="1" smtClean="0"/>
              <a:t>myPet</a:t>
            </a:r>
            <a:r>
              <a:rPr lang="en-GB" dirty="0" smtClean="0"/>
              <a:t> = new Cat();</a:t>
            </a:r>
          </a:p>
          <a:p>
            <a:pPr marL="0" indent="0">
              <a:buNone/>
            </a:pPr>
            <a:r>
              <a:rPr lang="en-GB" dirty="0" err="1" smtClean="0"/>
              <a:t>myPet</a:t>
            </a:r>
            <a:r>
              <a:rPr lang="en-GB" dirty="0" smtClean="0"/>
              <a:t> = new Parrot();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Or keep an array/list</a:t>
            </a:r>
          </a:p>
          <a:p>
            <a:pPr marL="0" indent="0">
              <a:buNone/>
            </a:pP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Animal[] </a:t>
            </a:r>
            <a:r>
              <a:rPr lang="en-GB" dirty="0" err="1" smtClean="0"/>
              <a:t>myPets</a:t>
            </a:r>
            <a:r>
              <a:rPr lang="en-GB" dirty="0" smtClean="0"/>
              <a:t> = new Animals[3];   </a:t>
            </a:r>
            <a:r>
              <a:rPr lang="en-GB" dirty="0" smtClean="0">
                <a:sym typeface="Wingdings" panose="05000000000000000000" pitchFamily="2" charset="2"/>
              </a:rPr>
              <a:t> Three pets</a:t>
            </a:r>
          </a:p>
          <a:p>
            <a:pPr marL="0" indent="0">
              <a:buNone/>
            </a:pPr>
            <a:r>
              <a:rPr lang="en-GB" dirty="0" err="1" smtClean="0">
                <a:sym typeface="Wingdings" panose="05000000000000000000" pitchFamily="2" charset="2"/>
              </a:rPr>
              <a:t>myPets</a:t>
            </a:r>
            <a:r>
              <a:rPr lang="en-GB" dirty="0" smtClean="0">
                <a:sym typeface="Wingdings" panose="05000000000000000000" pitchFamily="2" charset="2"/>
              </a:rPr>
              <a:t>[0] = new Dog();</a:t>
            </a:r>
          </a:p>
          <a:p>
            <a:pPr marL="0" indent="0">
              <a:buNone/>
            </a:pPr>
            <a:r>
              <a:rPr lang="en-GB" dirty="0" err="1" smtClean="0">
                <a:sym typeface="Wingdings" panose="05000000000000000000" pitchFamily="2" charset="2"/>
              </a:rPr>
              <a:t>myPets</a:t>
            </a:r>
            <a:r>
              <a:rPr lang="en-GB" dirty="0" smtClean="0">
                <a:sym typeface="Wingdings" panose="05000000000000000000" pitchFamily="2" charset="2"/>
              </a:rPr>
              <a:t>[1] = new Cat();</a:t>
            </a:r>
          </a:p>
          <a:p>
            <a:pPr marL="0" indent="0">
              <a:buNone/>
            </a:pPr>
            <a:r>
              <a:rPr lang="en-GB" dirty="0" err="1" smtClean="0">
                <a:sym typeface="Wingdings" panose="05000000000000000000" pitchFamily="2" charset="2"/>
              </a:rPr>
              <a:t>myPets</a:t>
            </a:r>
            <a:r>
              <a:rPr lang="en-GB" smtClean="0">
                <a:sym typeface="Wingdings" panose="05000000000000000000" pitchFamily="2" charset="2"/>
              </a:rPr>
              <a:t>[2] = new Parrot();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GD &amp; H</a:t>
            </a: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09797750"/>
      </p:ext>
    </p:extLst>
  </p:cSld>
  <p:clrMapOvr>
    <a:masterClrMapping/>
  </p:clrMapOvr>
</p:sld>
</file>

<file path=ppt/theme/theme1.xml><?xml version="1.0" encoding="utf-8"?>
<a:theme xmlns:a="http://schemas.openxmlformats.org/drawingml/2006/main" name="os-slides">
  <a:themeElements>
    <a:clrScheme name="">
      <a:dk1>
        <a:srgbClr val="660066"/>
      </a:dk1>
      <a:lt1>
        <a:srgbClr val="FFFFFF"/>
      </a:lt1>
      <a:dk2>
        <a:srgbClr val="006600"/>
      </a:dk2>
      <a:lt2>
        <a:srgbClr val="FFCC99"/>
      </a:lt2>
      <a:accent1>
        <a:srgbClr val="99FF99"/>
      </a:accent1>
      <a:accent2>
        <a:srgbClr val="CC66FF"/>
      </a:accent2>
      <a:accent3>
        <a:srgbClr val="FFFFFF"/>
      </a:accent3>
      <a:accent4>
        <a:srgbClr val="560056"/>
      </a:accent4>
      <a:accent5>
        <a:srgbClr val="CAFFCA"/>
      </a:accent5>
      <a:accent6>
        <a:srgbClr val="B95CE7"/>
      </a:accent6>
      <a:hlink>
        <a:srgbClr val="FF99CC"/>
      </a:hlink>
      <a:folHlink>
        <a:srgbClr val="006600"/>
      </a:folHlink>
    </a:clrScheme>
    <a:fontScheme name="os-slides">
      <a:majorFont>
        <a:latin typeface="Helvetica"/>
        <a:ea typeface=""/>
        <a:cs typeface=""/>
      </a:majorFont>
      <a:minorFont>
        <a:latin typeface="Helvetic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lnDef>
  </a:objectDefaults>
  <a:extraClrSchemeLst>
    <a:extraClrScheme>
      <a:clrScheme name="os-slides 1">
        <a:dk1>
          <a:srgbClr val="000000"/>
        </a:dk1>
        <a:lt1>
          <a:srgbClr val="FFFFFF"/>
        </a:lt1>
        <a:dk2>
          <a:srgbClr val="6600CC"/>
        </a:dk2>
        <a:lt2>
          <a:srgbClr val="CCECFF"/>
        </a:lt2>
        <a:accent1>
          <a:srgbClr val="00FFCC"/>
        </a:accent1>
        <a:accent2>
          <a:srgbClr val="9933FF"/>
        </a:accent2>
        <a:accent3>
          <a:srgbClr val="B8AAE2"/>
        </a:accent3>
        <a:accent4>
          <a:srgbClr val="DADADA"/>
        </a:accent4>
        <a:accent5>
          <a:srgbClr val="AAFFE2"/>
        </a:accent5>
        <a:accent6>
          <a:srgbClr val="8A2DE7"/>
        </a:accent6>
        <a:hlink>
          <a:srgbClr val="660066"/>
        </a:hlink>
        <a:folHlink>
          <a:srgbClr val="00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s-slides 2">
        <a:dk1>
          <a:srgbClr val="660066"/>
        </a:dk1>
        <a:lt1>
          <a:srgbClr val="FFFFFF"/>
        </a:lt1>
        <a:dk2>
          <a:srgbClr val="FF00FF"/>
        </a:dk2>
        <a:lt2>
          <a:srgbClr val="FFCC99"/>
        </a:lt2>
        <a:accent1>
          <a:srgbClr val="99FF99"/>
        </a:accent1>
        <a:accent2>
          <a:srgbClr val="CC66FF"/>
        </a:accent2>
        <a:accent3>
          <a:srgbClr val="FFFFFF"/>
        </a:accent3>
        <a:accent4>
          <a:srgbClr val="560056"/>
        </a:accent4>
        <a:accent5>
          <a:srgbClr val="CAFFCA"/>
        </a:accent5>
        <a:accent6>
          <a:srgbClr val="B95CE7"/>
        </a:accent6>
        <a:hlink>
          <a:srgbClr val="FF99CC"/>
        </a:hlink>
        <a:folHlink>
          <a:srgbClr val="00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4">
        <a:dk1>
          <a:srgbClr val="000000"/>
        </a:dk1>
        <a:lt1>
          <a:srgbClr val="FFFFFF"/>
        </a:lt1>
        <a:dk2>
          <a:srgbClr val="CC0099"/>
        </a:dk2>
        <a:lt2>
          <a:srgbClr val="FFCCFF"/>
        </a:lt2>
        <a:accent1>
          <a:srgbClr val="00FF00"/>
        </a:accent1>
        <a:accent2>
          <a:srgbClr val="9933FF"/>
        </a:accent2>
        <a:accent3>
          <a:srgbClr val="E2AACA"/>
        </a:accent3>
        <a:accent4>
          <a:srgbClr val="DADADA"/>
        </a:accent4>
        <a:accent5>
          <a:srgbClr val="AAFFAA"/>
        </a:accent5>
        <a:accent6>
          <a:srgbClr val="8A2DE7"/>
        </a:accent6>
        <a:hlink>
          <a:srgbClr val="660066"/>
        </a:hlink>
        <a:folHlink>
          <a:srgbClr val="0066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">
    <a:dk1>
      <a:srgbClr val="003300"/>
    </a:dk1>
    <a:lt1>
      <a:srgbClr val="FFFFFF"/>
    </a:lt1>
    <a:dk2>
      <a:srgbClr val="0000FF"/>
    </a:dk2>
    <a:lt2>
      <a:srgbClr val="FFCC99"/>
    </a:lt2>
    <a:accent1>
      <a:srgbClr val="99FF99"/>
    </a:accent1>
    <a:accent2>
      <a:srgbClr val="CC66FF"/>
    </a:accent2>
    <a:accent3>
      <a:srgbClr val="FFFFFF"/>
    </a:accent3>
    <a:accent4>
      <a:srgbClr val="002A00"/>
    </a:accent4>
    <a:accent5>
      <a:srgbClr val="CAFFCA"/>
    </a:accent5>
    <a:accent6>
      <a:srgbClr val="B95CE7"/>
    </a:accent6>
    <a:hlink>
      <a:srgbClr val="FF99CC"/>
    </a:hlink>
    <a:folHlink>
      <a:srgbClr val="0066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C:\apps\Microsoft Office\Templates\Presentations\os-slides.pot</Template>
  <TotalTime>19869</TotalTime>
  <Words>348</Words>
  <Application>Microsoft Office PowerPoint</Application>
  <PresentationFormat>On-screen Show (4:3)</PresentationFormat>
  <Paragraphs>92</Paragraphs>
  <Slides>12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1" baseType="lpstr">
      <vt:lpstr>Arial</vt:lpstr>
      <vt:lpstr>Helvetica</vt:lpstr>
      <vt:lpstr>Helvetica-Narrow</vt:lpstr>
      <vt:lpstr>Impact</vt:lpstr>
      <vt:lpstr>Monotype Sorts</vt:lpstr>
      <vt:lpstr>Times New Roman</vt:lpstr>
      <vt:lpstr>Wingdings</vt:lpstr>
      <vt:lpstr>os-slides</vt:lpstr>
      <vt:lpstr>Microsoft Visio 2003-2010 Drawing</vt:lpstr>
      <vt:lpstr>Week 14 C# OOP Inheritance</vt:lpstr>
      <vt:lpstr>Inheritance</vt:lpstr>
      <vt:lpstr>Classification</vt:lpstr>
      <vt:lpstr>PowerPoint Presentation</vt:lpstr>
      <vt:lpstr>Constructors for Parent and Child</vt:lpstr>
      <vt:lpstr>Class Inheritance Pattern</vt:lpstr>
      <vt:lpstr>Example</vt:lpstr>
      <vt:lpstr>Exercise 1</vt:lpstr>
      <vt:lpstr>Properties and Method</vt:lpstr>
      <vt:lpstr>PowerPoint Presentation</vt:lpstr>
      <vt:lpstr>Exercise 2</vt:lpstr>
      <vt:lpstr>Using a Parent Class</vt:lpstr>
    </vt:vector>
  </TitlesOfParts>
  <Company>SIHE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CourseContent</dc:title>
  <dc:creator>Mike Dacey</dc:creator>
  <cp:lastModifiedBy>Michael Dacey</cp:lastModifiedBy>
  <cp:revision>296</cp:revision>
  <cp:lastPrinted>2001-06-14T13:58:17Z</cp:lastPrinted>
  <dcterms:created xsi:type="dcterms:W3CDTF">1999-06-25T18:38:26Z</dcterms:created>
  <dcterms:modified xsi:type="dcterms:W3CDTF">2017-11-07T14:02:42Z</dcterms:modified>
</cp:coreProperties>
</file>