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57"/>
  </p:notesMasterIdLst>
  <p:handoutMasterIdLst>
    <p:handoutMasterId r:id="rId58"/>
  </p:handoutMasterIdLst>
  <p:sldIdLst>
    <p:sldId id="303" r:id="rId6"/>
    <p:sldId id="284" r:id="rId7"/>
    <p:sldId id="309" r:id="rId8"/>
    <p:sldId id="287" r:id="rId9"/>
    <p:sldId id="289" r:id="rId10"/>
    <p:sldId id="290" r:id="rId11"/>
    <p:sldId id="292" r:id="rId12"/>
    <p:sldId id="310" r:id="rId13"/>
    <p:sldId id="294" r:id="rId14"/>
    <p:sldId id="295" r:id="rId15"/>
    <p:sldId id="311" r:id="rId16"/>
    <p:sldId id="296" r:id="rId17"/>
    <p:sldId id="307" r:id="rId18"/>
    <p:sldId id="298" r:id="rId19"/>
    <p:sldId id="299" r:id="rId20"/>
    <p:sldId id="300" r:id="rId21"/>
    <p:sldId id="315" r:id="rId22"/>
    <p:sldId id="316" r:id="rId23"/>
    <p:sldId id="335" r:id="rId24"/>
    <p:sldId id="336" r:id="rId25"/>
    <p:sldId id="286" r:id="rId26"/>
    <p:sldId id="337" r:id="rId27"/>
    <p:sldId id="318" r:id="rId28"/>
    <p:sldId id="338" r:id="rId29"/>
    <p:sldId id="288" r:id="rId30"/>
    <p:sldId id="339" r:id="rId31"/>
    <p:sldId id="319" r:id="rId32"/>
    <p:sldId id="340" r:id="rId33"/>
    <p:sldId id="320" r:id="rId34"/>
    <p:sldId id="291" r:id="rId35"/>
    <p:sldId id="321" r:id="rId36"/>
    <p:sldId id="341" r:id="rId37"/>
    <p:sldId id="322" r:id="rId38"/>
    <p:sldId id="293" r:id="rId39"/>
    <p:sldId id="323" r:id="rId40"/>
    <p:sldId id="342" r:id="rId41"/>
    <p:sldId id="324" r:id="rId42"/>
    <p:sldId id="325" r:id="rId43"/>
    <p:sldId id="343" r:id="rId44"/>
    <p:sldId id="327" r:id="rId45"/>
    <p:sldId id="328" r:id="rId46"/>
    <p:sldId id="329" r:id="rId47"/>
    <p:sldId id="344" r:id="rId48"/>
    <p:sldId id="302" r:id="rId49"/>
    <p:sldId id="331" r:id="rId50"/>
    <p:sldId id="304" r:id="rId51"/>
    <p:sldId id="305" r:id="rId52"/>
    <p:sldId id="306" r:id="rId53"/>
    <p:sldId id="332" r:id="rId54"/>
    <p:sldId id="333" r:id="rId55"/>
    <p:sldId id="334" r:id="rId5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906" userDrawn="1">
          <p15:clr>
            <a:srgbClr val="A4A3A4"/>
          </p15:clr>
        </p15:guide>
        <p15:guide id="2" pos="2880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 pos="91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D99C21"/>
    <a:srgbClr val="585858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96F954-9C67-F443-824D-A181FB95B3A0}" v="1012" dt="2025-01-24T12:58:47.7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399" autoAdjust="0"/>
    <p:restoredTop sz="86446" autoAdjust="0"/>
  </p:normalViewPr>
  <p:slideViewPr>
    <p:cSldViewPr>
      <p:cViewPr varScale="1">
        <p:scale>
          <a:sx n="89" d="100"/>
          <a:sy n="89" d="100"/>
        </p:scale>
        <p:origin x="832" y="168"/>
      </p:cViewPr>
      <p:guideLst>
        <p:guide orient="horz" pos="906"/>
        <p:guide pos="2880"/>
        <p:guide orient="horz" pos="1008"/>
        <p:guide orient="horz" pos="912"/>
      </p:guideLst>
    </p:cSldViewPr>
  </p:slideViewPr>
  <p:outlineViewPr>
    <p:cViewPr>
      <p:scale>
        <a:sx n="33" d="100"/>
        <a:sy n="33" d="100"/>
      </p:scale>
      <p:origin x="0" y="121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61" Type="http://schemas.openxmlformats.org/officeDocument/2006/relationships/theme" Target="theme/theme1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presProps" Target="pres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473FC-82D1-4BF2-B9D1-47FDE9D00C9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303A68F-34AF-417B-BA10-7AB415574C0B}">
      <dgm:prSet/>
      <dgm:spPr/>
      <dgm:t>
        <a:bodyPr/>
        <a:lstStyle/>
        <a:p>
          <a:r>
            <a:rPr lang="en-US" b="1"/>
            <a:t>White Blood Cells</a:t>
          </a:r>
          <a:r>
            <a:rPr lang="en-US"/>
            <a:t> (leukocytes)—produced in the red bone marrow and lymphatic tissue</a:t>
          </a:r>
        </a:p>
      </dgm:t>
    </dgm:pt>
    <dgm:pt modelId="{DBEAC4AE-A1D7-480A-BDF3-E9AF66BCF29D}" type="parTrans" cxnId="{AF0B1E1B-38A6-4180-AF39-48987A7BA680}">
      <dgm:prSet/>
      <dgm:spPr/>
      <dgm:t>
        <a:bodyPr/>
        <a:lstStyle/>
        <a:p>
          <a:endParaRPr lang="en-US"/>
        </a:p>
      </dgm:t>
    </dgm:pt>
    <dgm:pt modelId="{F5D8372C-61F1-400E-8073-258CAD24E157}" type="sibTrans" cxnId="{AF0B1E1B-38A6-4180-AF39-48987A7BA680}">
      <dgm:prSet/>
      <dgm:spPr/>
      <dgm:t>
        <a:bodyPr/>
        <a:lstStyle/>
        <a:p>
          <a:endParaRPr lang="en-US"/>
        </a:p>
      </dgm:t>
    </dgm:pt>
    <dgm:pt modelId="{A7AB4DBA-F186-43C7-9B03-1B28EDD1A699}">
      <dgm:prSet/>
      <dgm:spPr/>
      <dgm:t>
        <a:bodyPr/>
        <a:lstStyle/>
        <a:p>
          <a:r>
            <a:rPr lang="en-US"/>
            <a:t>Structure: larger than R B C's; have nuclei:</a:t>
          </a:r>
        </a:p>
      </dgm:t>
    </dgm:pt>
    <dgm:pt modelId="{1DEE6869-5FBE-43BC-BEAB-4020F5DFA001}" type="parTrans" cxnId="{A78CEF7C-C7AA-4B4C-B4F0-85632828E343}">
      <dgm:prSet/>
      <dgm:spPr/>
      <dgm:t>
        <a:bodyPr/>
        <a:lstStyle/>
        <a:p>
          <a:endParaRPr lang="en-US"/>
        </a:p>
      </dgm:t>
    </dgm:pt>
    <dgm:pt modelId="{390B3BFE-25F5-469F-BA08-688A7C8E58DE}" type="sibTrans" cxnId="{A78CEF7C-C7AA-4B4C-B4F0-85632828E343}">
      <dgm:prSet/>
      <dgm:spPr/>
      <dgm:t>
        <a:bodyPr/>
        <a:lstStyle/>
        <a:p>
          <a:endParaRPr lang="en-US"/>
        </a:p>
      </dgm:t>
    </dgm:pt>
    <dgm:pt modelId="{A8D9452B-8C7E-4BB3-BABB-047088A69AC3}">
      <dgm:prSet/>
      <dgm:spPr/>
      <dgm:t>
        <a:bodyPr/>
        <a:lstStyle/>
        <a:p>
          <a:r>
            <a:rPr lang="en-US"/>
            <a:t>Granular W B C's: neutrophils, eosinophils, and basophils</a:t>
          </a:r>
        </a:p>
      </dgm:t>
    </dgm:pt>
    <dgm:pt modelId="{45E82F3F-945E-4D44-BE11-E29CB82AFE3B}" type="parTrans" cxnId="{92826E51-ABEE-4996-B0D4-C0FD791A6A65}">
      <dgm:prSet/>
      <dgm:spPr/>
      <dgm:t>
        <a:bodyPr/>
        <a:lstStyle/>
        <a:p>
          <a:endParaRPr lang="en-US"/>
        </a:p>
      </dgm:t>
    </dgm:pt>
    <dgm:pt modelId="{9DE00E5F-8333-4E32-B5FF-F1CD2266757A}" type="sibTrans" cxnId="{92826E51-ABEE-4996-B0D4-C0FD791A6A65}">
      <dgm:prSet/>
      <dgm:spPr/>
      <dgm:t>
        <a:bodyPr/>
        <a:lstStyle/>
        <a:p>
          <a:endParaRPr lang="en-US"/>
        </a:p>
      </dgm:t>
    </dgm:pt>
    <dgm:pt modelId="{0BE17374-BC9A-4DB8-889D-30F8993E8DAC}">
      <dgm:prSet/>
      <dgm:spPr/>
      <dgm:t>
        <a:bodyPr/>
        <a:lstStyle/>
        <a:p>
          <a:r>
            <a:rPr lang="en-US"/>
            <a:t>Agranular W B C's: lymphocytes and monocytes</a:t>
          </a:r>
        </a:p>
      </dgm:t>
    </dgm:pt>
    <dgm:pt modelId="{19BC95D8-6204-4C85-A252-49B80366AB10}" type="parTrans" cxnId="{23CC61C6-8650-4BE5-A9E4-9E60A02F0C11}">
      <dgm:prSet/>
      <dgm:spPr/>
      <dgm:t>
        <a:bodyPr/>
        <a:lstStyle/>
        <a:p>
          <a:endParaRPr lang="en-US"/>
        </a:p>
      </dgm:t>
    </dgm:pt>
    <dgm:pt modelId="{38A0072E-5092-4A83-A6A7-A8CBD49AF20B}" type="sibTrans" cxnId="{23CC61C6-8650-4BE5-A9E4-9E60A02F0C11}">
      <dgm:prSet/>
      <dgm:spPr/>
      <dgm:t>
        <a:bodyPr/>
        <a:lstStyle/>
        <a:p>
          <a:endParaRPr lang="en-US"/>
        </a:p>
      </dgm:t>
    </dgm:pt>
    <dgm:pt modelId="{42E84D50-FFBC-4320-B6A1-B56F8304EA2B}">
      <dgm:prSet/>
      <dgm:spPr/>
      <dgm:t>
        <a:bodyPr/>
        <a:lstStyle/>
        <a:p>
          <a:r>
            <a:rPr lang="en-US"/>
            <a:t>W B C's often carry out their functions in tissue fluid and lymphatic tissue.</a:t>
          </a:r>
        </a:p>
      </dgm:t>
    </dgm:pt>
    <dgm:pt modelId="{93C41DD9-D74D-4A45-BA00-92B322A298AF}" type="parTrans" cxnId="{34F92B1E-9764-4624-A234-40EE8F204AB4}">
      <dgm:prSet/>
      <dgm:spPr/>
      <dgm:t>
        <a:bodyPr/>
        <a:lstStyle/>
        <a:p>
          <a:endParaRPr lang="en-US"/>
        </a:p>
      </dgm:t>
    </dgm:pt>
    <dgm:pt modelId="{822620C0-9434-4088-8252-ABA036BACCEB}" type="sibTrans" cxnId="{34F92B1E-9764-4624-A234-40EE8F204AB4}">
      <dgm:prSet/>
      <dgm:spPr/>
      <dgm:t>
        <a:bodyPr/>
        <a:lstStyle/>
        <a:p>
          <a:endParaRPr lang="en-US"/>
        </a:p>
      </dgm:t>
    </dgm:pt>
    <dgm:pt modelId="{1BA0DCE6-CD7C-4385-A76F-ADB8972F73F9}" type="pres">
      <dgm:prSet presAssocID="{7EF473FC-82D1-4BF2-B9D1-47FDE9D00C9D}" presName="root" presStyleCnt="0">
        <dgm:presLayoutVars>
          <dgm:dir/>
          <dgm:resizeHandles val="exact"/>
        </dgm:presLayoutVars>
      </dgm:prSet>
      <dgm:spPr/>
    </dgm:pt>
    <dgm:pt modelId="{C8514C98-F6C2-4A7D-8382-D76190114E7F}" type="pres">
      <dgm:prSet presAssocID="{2303A68F-34AF-417B-BA10-7AB415574C0B}" presName="compNode" presStyleCnt="0"/>
      <dgm:spPr/>
    </dgm:pt>
    <dgm:pt modelId="{BD26E6CC-638F-40E3-8B9A-2549960A16ED}" type="pres">
      <dgm:prSet presAssocID="{2303A68F-34AF-417B-BA10-7AB415574C0B}" presName="bgRect" presStyleLbl="bgShp" presStyleIdx="0" presStyleCnt="5"/>
      <dgm:spPr/>
    </dgm:pt>
    <dgm:pt modelId="{69D3A3E5-E002-43CB-BCF0-938C1F99EE2A}" type="pres">
      <dgm:prSet presAssocID="{2303A68F-34AF-417B-BA10-7AB415574C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D297F1EC-E5B6-495B-BFF8-D2B801BA26A0}" type="pres">
      <dgm:prSet presAssocID="{2303A68F-34AF-417B-BA10-7AB415574C0B}" presName="spaceRect" presStyleCnt="0"/>
      <dgm:spPr/>
    </dgm:pt>
    <dgm:pt modelId="{F402DFD8-B0A1-4A47-A4FE-4D8FD2194452}" type="pres">
      <dgm:prSet presAssocID="{2303A68F-34AF-417B-BA10-7AB415574C0B}" presName="parTx" presStyleLbl="revTx" presStyleIdx="0" presStyleCnt="5">
        <dgm:presLayoutVars>
          <dgm:chMax val="0"/>
          <dgm:chPref val="0"/>
        </dgm:presLayoutVars>
      </dgm:prSet>
      <dgm:spPr/>
    </dgm:pt>
    <dgm:pt modelId="{3F9B71D3-8242-413F-80A4-AE8EF668AF6B}" type="pres">
      <dgm:prSet presAssocID="{F5D8372C-61F1-400E-8073-258CAD24E157}" presName="sibTrans" presStyleCnt="0"/>
      <dgm:spPr/>
    </dgm:pt>
    <dgm:pt modelId="{3F02A678-FA13-4FBF-8754-DA898AEAFF53}" type="pres">
      <dgm:prSet presAssocID="{A7AB4DBA-F186-43C7-9B03-1B28EDD1A699}" presName="compNode" presStyleCnt="0"/>
      <dgm:spPr/>
    </dgm:pt>
    <dgm:pt modelId="{CF1F4DE0-10A0-453E-B3C6-E0BEE3B81455}" type="pres">
      <dgm:prSet presAssocID="{A7AB4DBA-F186-43C7-9B03-1B28EDD1A699}" presName="bgRect" presStyleLbl="bgShp" presStyleIdx="1" presStyleCnt="5"/>
      <dgm:spPr/>
    </dgm:pt>
    <dgm:pt modelId="{7A9EF6EF-9863-4B42-810C-D7D3D061B2D6}" type="pres">
      <dgm:prSet presAssocID="{A7AB4DBA-F186-43C7-9B03-1B28EDD1A69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F7701278-AED4-4331-9B0A-F06EBEEB9A55}" type="pres">
      <dgm:prSet presAssocID="{A7AB4DBA-F186-43C7-9B03-1B28EDD1A699}" presName="spaceRect" presStyleCnt="0"/>
      <dgm:spPr/>
    </dgm:pt>
    <dgm:pt modelId="{444EF60E-85DE-4F92-B0CF-D21883266AE8}" type="pres">
      <dgm:prSet presAssocID="{A7AB4DBA-F186-43C7-9B03-1B28EDD1A699}" presName="parTx" presStyleLbl="revTx" presStyleIdx="1" presStyleCnt="5">
        <dgm:presLayoutVars>
          <dgm:chMax val="0"/>
          <dgm:chPref val="0"/>
        </dgm:presLayoutVars>
      </dgm:prSet>
      <dgm:spPr/>
    </dgm:pt>
    <dgm:pt modelId="{1843F4E0-F6BD-4A0B-8DE9-B15D09520E5E}" type="pres">
      <dgm:prSet presAssocID="{390B3BFE-25F5-469F-BA08-688A7C8E58DE}" presName="sibTrans" presStyleCnt="0"/>
      <dgm:spPr/>
    </dgm:pt>
    <dgm:pt modelId="{D395D62B-4C88-46DE-806E-1E63D3D402DB}" type="pres">
      <dgm:prSet presAssocID="{A8D9452B-8C7E-4BB3-BABB-047088A69AC3}" presName="compNode" presStyleCnt="0"/>
      <dgm:spPr/>
    </dgm:pt>
    <dgm:pt modelId="{3229B089-061A-4A88-A756-1758EAFB1357}" type="pres">
      <dgm:prSet presAssocID="{A8D9452B-8C7E-4BB3-BABB-047088A69AC3}" presName="bgRect" presStyleLbl="bgShp" presStyleIdx="2" presStyleCnt="5"/>
      <dgm:spPr/>
    </dgm:pt>
    <dgm:pt modelId="{08BEB77B-35A4-44FE-81F7-FE8B849C0598}" type="pres">
      <dgm:prSet presAssocID="{A8D9452B-8C7E-4BB3-BABB-047088A69AC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637A3F24-4FEA-4296-AF89-8920F7786F59}" type="pres">
      <dgm:prSet presAssocID="{A8D9452B-8C7E-4BB3-BABB-047088A69AC3}" presName="spaceRect" presStyleCnt="0"/>
      <dgm:spPr/>
    </dgm:pt>
    <dgm:pt modelId="{8B382D3C-67A2-4ECF-8A4F-362A99F9D9A7}" type="pres">
      <dgm:prSet presAssocID="{A8D9452B-8C7E-4BB3-BABB-047088A69AC3}" presName="parTx" presStyleLbl="revTx" presStyleIdx="2" presStyleCnt="5">
        <dgm:presLayoutVars>
          <dgm:chMax val="0"/>
          <dgm:chPref val="0"/>
        </dgm:presLayoutVars>
      </dgm:prSet>
      <dgm:spPr/>
    </dgm:pt>
    <dgm:pt modelId="{D732D4C0-D364-4DEE-9EAC-415115EE2183}" type="pres">
      <dgm:prSet presAssocID="{9DE00E5F-8333-4E32-B5FF-F1CD2266757A}" presName="sibTrans" presStyleCnt="0"/>
      <dgm:spPr/>
    </dgm:pt>
    <dgm:pt modelId="{1398F66E-0C2D-4142-AEB2-74EEA5CA42A1}" type="pres">
      <dgm:prSet presAssocID="{0BE17374-BC9A-4DB8-889D-30F8993E8DAC}" presName="compNode" presStyleCnt="0"/>
      <dgm:spPr/>
    </dgm:pt>
    <dgm:pt modelId="{A9DAC02E-F082-4FDD-89D5-BDDE4C77C0AC}" type="pres">
      <dgm:prSet presAssocID="{0BE17374-BC9A-4DB8-889D-30F8993E8DAC}" presName="bgRect" presStyleLbl="bgShp" presStyleIdx="3" presStyleCnt="5"/>
      <dgm:spPr/>
    </dgm:pt>
    <dgm:pt modelId="{75F221E0-3945-4309-B3DB-D5C428F9D08B}" type="pres">
      <dgm:prSet presAssocID="{0BE17374-BC9A-4DB8-889D-30F8993E8DA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F50DFFA-C5C0-4A45-A0DC-85904F101A1C}" type="pres">
      <dgm:prSet presAssocID="{0BE17374-BC9A-4DB8-889D-30F8993E8DAC}" presName="spaceRect" presStyleCnt="0"/>
      <dgm:spPr/>
    </dgm:pt>
    <dgm:pt modelId="{39045AD4-B709-4DFF-BC5C-2C787801C808}" type="pres">
      <dgm:prSet presAssocID="{0BE17374-BC9A-4DB8-889D-30F8993E8DAC}" presName="parTx" presStyleLbl="revTx" presStyleIdx="3" presStyleCnt="5">
        <dgm:presLayoutVars>
          <dgm:chMax val="0"/>
          <dgm:chPref val="0"/>
        </dgm:presLayoutVars>
      </dgm:prSet>
      <dgm:spPr/>
    </dgm:pt>
    <dgm:pt modelId="{B6A5B200-5182-4B2D-B3F0-A625CA3C71C9}" type="pres">
      <dgm:prSet presAssocID="{38A0072E-5092-4A83-A6A7-A8CBD49AF20B}" presName="sibTrans" presStyleCnt="0"/>
      <dgm:spPr/>
    </dgm:pt>
    <dgm:pt modelId="{FF010811-8FA9-4778-9D0E-C339825F86CB}" type="pres">
      <dgm:prSet presAssocID="{42E84D50-FFBC-4320-B6A1-B56F8304EA2B}" presName="compNode" presStyleCnt="0"/>
      <dgm:spPr/>
    </dgm:pt>
    <dgm:pt modelId="{407BB526-A033-4126-9A7C-5664C622BEC8}" type="pres">
      <dgm:prSet presAssocID="{42E84D50-FFBC-4320-B6A1-B56F8304EA2B}" presName="bgRect" presStyleLbl="bgShp" presStyleIdx="4" presStyleCnt="5"/>
      <dgm:spPr/>
    </dgm:pt>
    <dgm:pt modelId="{AE365664-3174-4088-912B-25C31CA83720}" type="pres">
      <dgm:prSet presAssocID="{42E84D50-FFBC-4320-B6A1-B56F8304EA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881C1C10-36BC-41F1-904C-6BB8CB66933B}" type="pres">
      <dgm:prSet presAssocID="{42E84D50-FFBC-4320-B6A1-B56F8304EA2B}" presName="spaceRect" presStyleCnt="0"/>
      <dgm:spPr/>
    </dgm:pt>
    <dgm:pt modelId="{FB5A5DA6-CAC2-4ED4-B5B4-D63E2927B7D2}" type="pres">
      <dgm:prSet presAssocID="{42E84D50-FFBC-4320-B6A1-B56F8304EA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AAEFD10-AF18-40AF-8094-6EEA71401350}" type="presOf" srcId="{42E84D50-FFBC-4320-B6A1-B56F8304EA2B}" destId="{FB5A5DA6-CAC2-4ED4-B5B4-D63E2927B7D2}" srcOrd="0" destOrd="0" presId="urn:microsoft.com/office/officeart/2018/2/layout/IconVerticalSolidList"/>
    <dgm:cxn modelId="{AF0B1E1B-38A6-4180-AF39-48987A7BA680}" srcId="{7EF473FC-82D1-4BF2-B9D1-47FDE9D00C9D}" destId="{2303A68F-34AF-417B-BA10-7AB415574C0B}" srcOrd="0" destOrd="0" parTransId="{DBEAC4AE-A1D7-480A-BDF3-E9AF66BCF29D}" sibTransId="{F5D8372C-61F1-400E-8073-258CAD24E157}"/>
    <dgm:cxn modelId="{FCF85B1D-9F0B-433E-8827-2AED647FF3FE}" type="presOf" srcId="{7EF473FC-82D1-4BF2-B9D1-47FDE9D00C9D}" destId="{1BA0DCE6-CD7C-4385-A76F-ADB8972F73F9}" srcOrd="0" destOrd="0" presId="urn:microsoft.com/office/officeart/2018/2/layout/IconVerticalSolidList"/>
    <dgm:cxn modelId="{34F92B1E-9764-4624-A234-40EE8F204AB4}" srcId="{7EF473FC-82D1-4BF2-B9D1-47FDE9D00C9D}" destId="{42E84D50-FFBC-4320-B6A1-B56F8304EA2B}" srcOrd="4" destOrd="0" parTransId="{93C41DD9-D74D-4A45-BA00-92B322A298AF}" sibTransId="{822620C0-9434-4088-8252-ABA036BACCEB}"/>
    <dgm:cxn modelId="{EF83AE49-F537-4FCC-ACDA-F2A1D8313EEC}" type="presOf" srcId="{2303A68F-34AF-417B-BA10-7AB415574C0B}" destId="{F402DFD8-B0A1-4A47-A4FE-4D8FD2194452}" srcOrd="0" destOrd="0" presId="urn:microsoft.com/office/officeart/2018/2/layout/IconVerticalSolidList"/>
    <dgm:cxn modelId="{92826E51-ABEE-4996-B0D4-C0FD791A6A65}" srcId="{7EF473FC-82D1-4BF2-B9D1-47FDE9D00C9D}" destId="{A8D9452B-8C7E-4BB3-BABB-047088A69AC3}" srcOrd="2" destOrd="0" parTransId="{45E82F3F-945E-4D44-BE11-E29CB82AFE3B}" sibTransId="{9DE00E5F-8333-4E32-B5FF-F1CD2266757A}"/>
    <dgm:cxn modelId="{7C044359-FDB3-4F4A-95F4-D6FCB23565C8}" type="presOf" srcId="{A7AB4DBA-F186-43C7-9B03-1B28EDD1A699}" destId="{444EF60E-85DE-4F92-B0CF-D21883266AE8}" srcOrd="0" destOrd="0" presId="urn:microsoft.com/office/officeart/2018/2/layout/IconVerticalSolidList"/>
    <dgm:cxn modelId="{DA6F3971-8BF5-4627-A444-E17996F4FAB2}" type="presOf" srcId="{0BE17374-BC9A-4DB8-889D-30F8993E8DAC}" destId="{39045AD4-B709-4DFF-BC5C-2C787801C808}" srcOrd="0" destOrd="0" presId="urn:microsoft.com/office/officeart/2018/2/layout/IconVerticalSolidList"/>
    <dgm:cxn modelId="{A78CEF7C-C7AA-4B4C-B4F0-85632828E343}" srcId="{7EF473FC-82D1-4BF2-B9D1-47FDE9D00C9D}" destId="{A7AB4DBA-F186-43C7-9B03-1B28EDD1A699}" srcOrd="1" destOrd="0" parTransId="{1DEE6869-5FBE-43BC-BEAB-4020F5DFA001}" sibTransId="{390B3BFE-25F5-469F-BA08-688A7C8E58DE}"/>
    <dgm:cxn modelId="{CFAF95BB-8101-40CE-8DE0-B53ECCF58437}" type="presOf" srcId="{A8D9452B-8C7E-4BB3-BABB-047088A69AC3}" destId="{8B382D3C-67A2-4ECF-8A4F-362A99F9D9A7}" srcOrd="0" destOrd="0" presId="urn:microsoft.com/office/officeart/2018/2/layout/IconVerticalSolidList"/>
    <dgm:cxn modelId="{23CC61C6-8650-4BE5-A9E4-9E60A02F0C11}" srcId="{7EF473FC-82D1-4BF2-B9D1-47FDE9D00C9D}" destId="{0BE17374-BC9A-4DB8-889D-30F8993E8DAC}" srcOrd="3" destOrd="0" parTransId="{19BC95D8-6204-4C85-A252-49B80366AB10}" sibTransId="{38A0072E-5092-4A83-A6A7-A8CBD49AF20B}"/>
    <dgm:cxn modelId="{8D7A7445-1B50-4F2E-AC23-A0CBD9036F28}" type="presParOf" srcId="{1BA0DCE6-CD7C-4385-A76F-ADB8972F73F9}" destId="{C8514C98-F6C2-4A7D-8382-D76190114E7F}" srcOrd="0" destOrd="0" presId="urn:microsoft.com/office/officeart/2018/2/layout/IconVerticalSolidList"/>
    <dgm:cxn modelId="{44A43780-4E83-402C-9ED9-27B0C0D8C83F}" type="presParOf" srcId="{C8514C98-F6C2-4A7D-8382-D76190114E7F}" destId="{BD26E6CC-638F-40E3-8B9A-2549960A16ED}" srcOrd="0" destOrd="0" presId="urn:microsoft.com/office/officeart/2018/2/layout/IconVerticalSolidList"/>
    <dgm:cxn modelId="{36F99F3D-687A-4688-87D6-0F1AEDD5FA3A}" type="presParOf" srcId="{C8514C98-F6C2-4A7D-8382-D76190114E7F}" destId="{69D3A3E5-E002-43CB-BCF0-938C1F99EE2A}" srcOrd="1" destOrd="0" presId="urn:microsoft.com/office/officeart/2018/2/layout/IconVerticalSolidList"/>
    <dgm:cxn modelId="{5CE8443F-4E11-49E4-A796-809767ECE2E9}" type="presParOf" srcId="{C8514C98-F6C2-4A7D-8382-D76190114E7F}" destId="{D297F1EC-E5B6-495B-BFF8-D2B801BA26A0}" srcOrd="2" destOrd="0" presId="urn:microsoft.com/office/officeart/2018/2/layout/IconVerticalSolidList"/>
    <dgm:cxn modelId="{6171FA8D-9A8A-4C69-B1EC-6896FB6BBCA8}" type="presParOf" srcId="{C8514C98-F6C2-4A7D-8382-D76190114E7F}" destId="{F402DFD8-B0A1-4A47-A4FE-4D8FD2194452}" srcOrd="3" destOrd="0" presId="urn:microsoft.com/office/officeart/2018/2/layout/IconVerticalSolidList"/>
    <dgm:cxn modelId="{F36479E1-E4BF-4D17-9ED6-AD868AEB58AB}" type="presParOf" srcId="{1BA0DCE6-CD7C-4385-A76F-ADB8972F73F9}" destId="{3F9B71D3-8242-413F-80A4-AE8EF668AF6B}" srcOrd="1" destOrd="0" presId="urn:microsoft.com/office/officeart/2018/2/layout/IconVerticalSolidList"/>
    <dgm:cxn modelId="{5FF299FA-C28B-45AF-8AAF-EA9BB11F8609}" type="presParOf" srcId="{1BA0DCE6-CD7C-4385-A76F-ADB8972F73F9}" destId="{3F02A678-FA13-4FBF-8754-DA898AEAFF53}" srcOrd="2" destOrd="0" presId="urn:microsoft.com/office/officeart/2018/2/layout/IconVerticalSolidList"/>
    <dgm:cxn modelId="{D678566E-1E18-42A6-BD3C-B2EE0E9D91B7}" type="presParOf" srcId="{3F02A678-FA13-4FBF-8754-DA898AEAFF53}" destId="{CF1F4DE0-10A0-453E-B3C6-E0BEE3B81455}" srcOrd="0" destOrd="0" presId="urn:microsoft.com/office/officeart/2018/2/layout/IconVerticalSolidList"/>
    <dgm:cxn modelId="{C3FD752F-7A82-4C4E-93D7-5DD5A43BC99A}" type="presParOf" srcId="{3F02A678-FA13-4FBF-8754-DA898AEAFF53}" destId="{7A9EF6EF-9863-4B42-810C-D7D3D061B2D6}" srcOrd="1" destOrd="0" presId="urn:microsoft.com/office/officeart/2018/2/layout/IconVerticalSolidList"/>
    <dgm:cxn modelId="{B7BA7C55-6543-45A5-860F-E5BDF697FE8E}" type="presParOf" srcId="{3F02A678-FA13-4FBF-8754-DA898AEAFF53}" destId="{F7701278-AED4-4331-9B0A-F06EBEEB9A55}" srcOrd="2" destOrd="0" presId="urn:microsoft.com/office/officeart/2018/2/layout/IconVerticalSolidList"/>
    <dgm:cxn modelId="{2D981F9D-1C14-458D-913B-1832EC04B51A}" type="presParOf" srcId="{3F02A678-FA13-4FBF-8754-DA898AEAFF53}" destId="{444EF60E-85DE-4F92-B0CF-D21883266AE8}" srcOrd="3" destOrd="0" presId="urn:microsoft.com/office/officeart/2018/2/layout/IconVerticalSolidList"/>
    <dgm:cxn modelId="{91959C36-2198-4230-82E1-FD1ED834DB65}" type="presParOf" srcId="{1BA0DCE6-CD7C-4385-A76F-ADB8972F73F9}" destId="{1843F4E0-F6BD-4A0B-8DE9-B15D09520E5E}" srcOrd="3" destOrd="0" presId="urn:microsoft.com/office/officeart/2018/2/layout/IconVerticalSolidList"/>
    <dgm:cxn modelId="{A111084C-342B-4A99-AE36-4D4BF27D9440}" type="presParOf" srcId="{1BA0DCE6-CD7C-4385-A76F-ADB8972F73F9}" destId="{D395D62B-4C88-46DE-806E-1E63D3D402DB}" srcOrd="4" destOrd="0" presId="urn:microsoft.com/office/officeart/2018/2/layout/IconVerticalSolidList"/>
    <dgm:cxn modelId="{2B8B801F-4F38-454D-A2FA-4DB1C31E87CA}" type="presParOf" srcId="{D395D62B-4C88-46DE-806E-1E63D3D402DB}" destId="{3229B089-061A-4A88-A756-1758EAFB1357}" srcOrd="0" destOrd="0" presId="urn:microsoft.com/office/officeart/2018/2/layout/IconVerticalSolidList"/>
    <dgm:cxn modelId="{E1EBB913-9CF7-4D3E-94D1-FD618315BE0F}" type="presParOf" srcId="{D395D62B-4C88-46DE-806E-1E63D3D402DB}" destId="{08BEB77B-35A4-44FE-81F7-FE8B849C0598}" srcOrd="1" destOrd="0" presId="urn:microsoft.com/office/officeart/2018/2/layout/IconVerticalSolidList"/>
    <dgm:cxn modelId="{54ED50B8-D4C8-48AA-BA58-69C55B5CB3BC}" type="presParOf" srcId="{D395D62B-4C88-46DE-806E-1E63D3D402DB}" destId="{637A3F24-4FEA-4296-AF89-8920F7786F59}" srcOrd="2" destOrd="0" presId="urn:microsoft.com/office/officeart/2018/2/layout/IconVerticalSolidList"/>
    <dgm:cxn modelId="{6234B0F4-3D29-427D-AC82-CB2DA8894523}" type="presParOf" srcId="{D395D62B-4C88-46DE-806E-1E63D3D402DB}" destId="{8B382D3C-67A2-4ECF-8A4F-362A99F9D9A7}" srcOrd="3" destOrd="0" presId="urn:microsoft.com/office/officeart/2018/2/layout/IconVerticalSolidList"/>
    <dgm:cxn modelId="{E681F687-8D2E-4DCB-AD3F-1549566BB2AD}" type="presParOf" srcId="{1BA0DCE6-CD7C-4385-A76F-ADB8972F73F9}" destId="{D732D4C0-D364-4DEE-9EAC-415115EE2183}" srcOrd="5" destOrd="0" presId="urn:microsoft.com/office/officeart/2018/2/layout/IconVerticalSolidList"/>
    <dgm:cxn modelId="{78DFAFD3-B9F4-428D-9298-EB10BDEF7AC8}" type="presParOf" srcId="{1BA0DCE6-CD7C-4385-A76F-ADB8972F73F9}" destId="{1398F66E-0C2D-4142-AEB2-74EEA5CA42A1}" srcOrd="6" destOrd="0" presId="urn:microsoft.com/office/officeart/2018/2/layout/IconVerticalSolidList"/>
    <dgm:cxn modelId="{BE54318B-F1D5-4347-BABA-376CA63FA450}" type="presParOf" srcId="{1398F66E-0C2D-4142-AEB2-74EEA5CA42A1}" destId="{A9DAC02E-F082-4FDD-89D5-BDDE4C77C0AC}" srcOrd="0" destOrd="0" presId="urn:microsoft.com/office/officeart/2018/2/layout/IconVerticalSolidList"/>
    <dgm:cxn modelId="{2D34B600-F8CB-4E13-9853-5F569F3DF2D9}" type="presParOf" srcId="{1398F66E-0C2D-4142-AEB2-74EEA5CA42A1}" destId="{75F221E0-3945-4309-B3DB-D5C428F9D08B}" srcOrd="1" destOrd="0" presId="urn:microsoft.com/office/officeart/2018/2/layout/IconVerticalSolidList"/>
    <dgm:cxn modelId="{CCD6767F-5F9B-4180-987E-CE32CE1D53D2}" type="presParOf" srcId="{1398F66E-0C2D-4142-AEB2-74EEA5CA42A1}" destId="{5F50DFFA-C5C0-4A45-A0DC-85904F101A1C}" srcOrd="2" destOrd="0" presId="urn:microsoft.com/office/officeart/2018/2/layout/IconVerticalSolidList"/>
    <dgm:cxn modelId="{91F36B20-27A9-4BA8-931A-D3424A97D9F4}" type="presParOf" srcId="{1398F66E-0C2D-4142-AEB2-74EEA5CA42A1}" destId="{39045AD4-B709-4DFF-BC5C-2C787801C808}" srcOrd="3" destOrd="0" presId="urn:microsoft.com/office/officeart/2018/2/layout/IconVerticalSolidList"/>
    <dgm:cxn modelId="{C9AB7488-1E1A-462A-9F0E-035DE6EB0516}" type="presParOf" srcId="{1BA0DCE6-CD7C-4385-A76F-ADB8972F73F9}" destId="{B6A5B200-5182-4B2D-B3F0-A625CA3C71C9}" srcOrd="7" destOrd="0" presId="urn:microsoft.com/office/officeart/2018/2/layout/IconVerticalSolidList"/>
    <dgm:cxn modelId="{03F72C8C-0D15-4F96-93CE-D92630F5310D}" type="presParOf" srcId="{1BA0DCE6-CD7C-4385-A76F-ADB8972F73F9}" destId="{FF010811-8FA9-4778-9D0E-C339825F86CB}" srcOrd="8" destOrd="0" presId="urn:microsoft.com/office/officeart/2018/2/layout/IconVerticalSolidList"/>
    <dgm:cxn modelId="{2418CA00-4617-48E0-AD69-5430DFC6314C}" type="presParOf" srcId="{FF010811-8FA9-4778-9D0E-C339825F86CB}" destId="{407BB526-A033-4126-9A7C-5664C622BEC8}" srcOrd="0" destOrd="0" presId="urn:microsoft.com/office/officeart/2018/2/layout/IconVerticalSolidList"/>
    <dgm:cxn modelId="{7AEFBD14-79E6-46CE-8C17-AA8DEF9028B5}" type="presParOf" srcId="{FF010811-8FA9-4778-9D0E-C339825F86CB}" destId="{AE365664-3174-4088-912B-25C31CA83720}" srcOrd="1" destOrd="0" presId="urn:microsoft.com/office/officeart/2018/2/layout/IconVerticalSolidList"/>
    <dgm:cxn modelId="{0A6DA79E-A34A-4896-81F1-E1B0DDE69B0C}" type="presParOf" srcId="{FF010811-8FA9-4778-9D0E-C339825F86CB}" destId="{881C1C10-36BC-41F1-904C-6BB8CB66933B}" srcOrd="2" destOrd="0" presId="urn:microsoft.com/office/officeart/2018/2/layout/IconVerticalSolidList"/>
    <dgm:cxn modelId="{E6F6BFB1-9C8A-4BA0-9149-EC6AB0CB98FB}" type="presParOf" srcId="{FF010811-8FA9-4778-9D0E-C339825F86CB}" destId="{FB5A5DA6-CAC2-4ED4-B5B4-D63E2927B7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6E6CC-638F-40E3-8B9A-2549960A16ED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3A3E5-E002-43CB-BCF0-938C1F99EE2A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2DFD8-B0A1-4A47-A4FE-4D8FD2194452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White Blood Cells</a:t>
          </a:r>
          <a:r>
            <a:rPr lang="en-US" sz="1900" kern="1200"/>
            <a:t> (leukocytes)—produced in the red bone marrow and lymphatic tissue</a:t>
          </a:r>
        </a:p>
      </dsp:txBody>
      <dsp:txXfrm>
        <a:off x="869886" y="3535"/>
        <a:ext cx="7359713" cy="753148"/>
      </dsp:txXfrm>
    </dsp:sp>
    <dsp:sp modelId="{CF1F4DE0-10A0-453E-B3C6-E0BEE3B81455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EF6EF-9863-4B42-810C-D7D3D061B2D6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EF60E-85DE-4F92-B0CF-D21883266AE8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Structure: larger than R B C's; have nuclei:</a:t>
          </a:r>
        </a:p>
      </dsp:txBody>
      <dsp:txXfrm>
        <a:off x="869886" y="944971"/>
        <a:ext cx="7359713" cy="753148"/>
      </dsp:txXfrm>
    </dsp:sp>
    <dsp:sp modelId="{3229B089-061A-4A88-A756-1758EAFB1357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EB77B-35A4-44FE-81F7-FE8B849C0598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82D3C-67A2-4ECF-8A4F-362A99F9D9A7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Granular W B C's: neutrophils, eosinophils, and basophils</a:t>
          </a:r>
        </a:p>
      </dsp:txBody>
      <dsp:txXfrm>
        <a:off x="869886" y="1886407"/>
        <a:ext cx="7359713" cy="753148"/>
      </dsp:txXfrm>
    </dsp:sp>
    <dsp:sp modelId="{A9DAC02E-F082-4FDD-89D5-BDDE4C77C0AC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221E0-3945-4309-B3DB-D5C428F9D08B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045AD4-B709-4DFF-BC5C-2C787801C808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Agranular W B C's: lymphocytes and monocytes</a:t>
          </a:r>
        </a:p>
      </dsp:txBody>
      <dsp:txXfrm>
        <a:off x="869886" y="2827842"/>
        <a:ext cx="7359713" cy="753148"/>
      </dsp:txXfrm>
    </dsp:sp>
    <dsp:sp modelId="{407BB526-A033-4126-9A7C-5664C622BEC8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65664-3174-4088-912B-25C31CA83720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A5DA6-CAC2-4ED4-B5B4-D63E2927B7D2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 B C's often carry out their functions in tissue fluid and lymphatic tissue.</a:t>
          </a:r>
        </a:p>
      </dsp:txBody>
      <dsp:txXfrm>
        <a:off x="869886" y="3769278"/>
        <a:ext cx="7359713" cy="7531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1/24/25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1/24/25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861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EC4634-C4E7-4A32-B593-72293DFC551F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60499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Plasma proteins contribute to clotting and osmotic pressure – pulling tissue fluid into capillaries</a:t>
            </a:r>
          </a:p>
          <a:p>
            <a:r>
              <a:rPr lang="en-US" dirty="0"/>
              <a:t>Alpha and beta globulins carry fat</a:t>
            </a:r>
          </a:p>
          <a:p>
            <a:r>
              <a:rPr lang="en-US" dirty="0"/>
              <a:t>Gamma globulins (immunoglobulins) are antibodies – label pathogens for destruction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199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Red bone marrow mainly in flat bones – sternum, hip, vertebrae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6E4086F-507B-4982-9D9B-D310D03B79F8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522831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43219AB-3BD0-4C7C-9082-252DBF1FE520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22296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CC7D014-A5EC-4099-9A67-120BE3BAF621}" type="slidenum">
              <a:rPr lang="en-US" altLang="en-US" sz="120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239428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7C42366-C299-4999-A969-AC8E47E7AE17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898997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D87026A-DE50-4BC8-8746-58AF10AB1923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249485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17B8F93-C1C9-4EE6-B9CD-19305CA7AA1D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05455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196E28B-DBF7-42FC-9C72-2DB81CADB573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20657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AAFA7CA-38A7-492E-BDFE-5997B6DBD3A7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326872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965E7CE-534C-43DA-A63B-8C58BD7DEB10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0018052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E703558-80D0-4F18-A604-505E748C4592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19450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84A6C71-55D1-47B4-A45D-319CDFC8B89F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64915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27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3CE8428-6E49-40DA-A36D-EAC9D73AA34B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150464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704525-254D-4A38-A37E-5B93FC47A3CF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147895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3B9DA5-4BC6-4E8F-84C8-7092C112E0E9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5053956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08C92D6-D633-45A1-9F4A-B5AB6FBF7675}" type="slidenum">
              <a:rPr lang="en-US" altLang="en-US" sz="1200" smtClean="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599784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9A0EC13-1AAB-469F-8974-6B409F2D4093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967043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E7D43D4-18DF-49B0-9FDE-2D1C1F5B85F9}" type="slidenum">
              <a:rPr lang="en-US" altLang="en-US" sz="1200" smtClean="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9604740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603CF28-C61E-484F-902D-55D53329A1F3}" type="slidenum">
              <a:rPr lang="en-US" altLang="en-US" sz="1200" smtClean="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9550799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3712D30-476D-4534-90AC-5F7223DD67C6}" type="slidenum">
              <a:rPr lang="en-US" altLang="en-US" sz="1200" smtClean="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846492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3712D30-476D-4534-90AC-5F7223DD67C6}" type="slidenum">
              <a:rPr lang="en-US" altLang="en-US" sz="1200" smtClean="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846492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E6CDEC5-0789-4EB4-9EC5-52B8CA24EA97}" type="slidenum">
              <a:rPr lang="en-US" altLang="en-US" sz="1200" smtClean="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7208151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13F48F3-3588-4251-A5AB-F74B9B248C71}" type="slidenum">
              <a:rPr lang="en-US" altLang="en-US" sz="1200" smtClean="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0770836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BF4DB16-968C-48C9-890E-59F82723F4CB}" type="slidenum">
              <a:rPr lang="en-US" altLang="en-US" sz="1200" smtClean="0"/>
              <a:pPr/>
              <a:t>37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906110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958AF40-4FF9-472E-8064-6B6D9EEC5F0D}" type="slidenum">
              <a:rPr lang="en-US" altLang="en-US" sz="1200" smtClean="0"/>
              <a:pPr/>
              <a:t>38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722624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5E633F5-6DED-4AFA-9743-9C334F1C696E}" type="slidenum">
              <a:rPr lang="en-US" altLang="en-US" sz="1200" smtClean="0"/>
              <a:pPr/>
              <a:t>40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4481463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4153C70-41E9-4A82-BD5B-61B53C9BDF1D}" type="slidenum">
              <a:rPr lang="en-US" altLang="en-US" sz="1200" smtClean="0"/>
              <a:pPr/>
              <a:t>41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632016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A4B94C4-282C-4C7A-87FE-C81C7C0FBF33}" type="slidenum">
              <a:rPr lang="en-US" altLang="en-US" sz="1200" smtClean="0"/>
              <a:pPr/>
              <a:t>42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8520071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Mouse has heart rate of 200, elephant 30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E2AA18-47BB-485B-B0EF-17E26BDB2077}" type="slidenum">
              <a:rPr lang="en-US" altLang="en-US" sz="1200" smtClean="0"/>
              <a:pPr/>
              <a:t>44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436281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769286F-C519-4489-84DA-9E183C0C1F2C}" type="slidenum">
              <a:rPr lang="en-US" altLang="en-US" sz="1200" smtClean="0"/>
              <a:pPr/>
              <a:t>45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0049626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8C91492-A064-4677-B515-C355670A0E2F}" type="slidenum">
              <a:rPr lang="en-US" altLang="en-US" sz="1200" smtClean="0"/>
              <a:pPr/>
              <a:t>46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2323321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586F4E2-700F-4F71-83DA-4E2BCD019E38}" type="slidenum">
              <a:rPr lang="en-US" altLang="en-US" sz="1200" smtClean="0"/>
              <a:pPr/>
              <a:t>47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9041599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764B439-81DA-4561-A0D7-065CEF17AD24}" type="slidenum">
              <a:rPr lang="en-US" altLang="en-US" sz="1200" smtClean="0"/>
              <a:pPr/>
              <a:t>48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7270026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5D0FA88-8A05-42AE-B61E-7A818E77986B}" type="slidenum">
              <a:rPr lang="en-US" altLang="en-US" sz="1200" smtClean="0"/>
              <a:pPr/>
              <a:t>49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81990814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8BF476-AF05-4C4D-9069-194454386830}" type="slidenum">
              <a:rPr lang="en-US" altLang="en-US" sz="1200" smtClean="0"/>
              <a:pPr/>
              <a:t>50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612376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A72ED1F-CB2A-4F9F-823E-B3AE44BC18D7}" type="slidenum">
              <a:rPr lang="en-US" altLang="en-US" sz="1200" smtClean="0"/>
              <a:pPr/>
              <a:t>51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31554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239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581400"/>
            <a:ext cx="8229600" cy="2544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515433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858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3200400"/>
            <a:ext cx="8229600" cy="18288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5181600"/>
            <a:ext cx="8229600" cy="13716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8330258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270864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/>
        </p:nvPicPr>
        <p:blipFill>
          <a:blip r:embed="rId21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83" r:id="rId4"/>
    <p:sldLayoutId id="2147483693" r:id="rId5"/>
    <p:sldLayoutId id="2147483694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11</a:t>
            </a:r>
            <a:br>
              <a:rPr lang="en-US" altLang="en-US" dirty="0"/>
            </a:br>
            <a:r>
              <a:rPr lang="en-US" altLang="en-US" dirty="0"/>
              <a:t>Blood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470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General Functions of Blood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74521"/>
            <a:ext cx="8143461" cy="4308567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General Functions of Blood</a:t>
            </a:r>
            <a:r>
              <a:rPr lang="en-US" altLang="en-US" dirty="0"/>
              <a:t>—transportation, regulation, protection </a:t>
            </a:r>
          </a:p>
          <a:p>
            <a:pPr marL="347472" indent="-457200">
              <a:buNone/>
            </a:pPr>
            <a:r>
              <a:rPr lang="en-US" altLang="en-US" dirty="0"/>
              <a:t>Characteristics of blood</a:t>
            </a:r>
          </a:p>
          <a:p>
            <a:pPr marL="685800" lvl="1" indent="-347472"/>
            <a:r>
              <a:rPr lang="en-US" altLang="en-US" dirty="0"/>
              <a:t>Amount—4 to 6 liters; cells: %  plasma: %</a:t>
            </a:r>
          </a:p>
          <a:p>
            <a:pPr marL="685800" lvl="1" indent="-347472"/>
            <a:r>
              <a:rPr lang="en-US" altLang="en-US" dirty="0"/>
              <a:t>Color—arterial blood:</a:t>
            </a:r>
          </a:p>
          <a:p>
            <a:pPr marL="685800" lvl="1" indent="-347472">
              <a:buNone/>
            </a:pPr>
            <a:r>
              <a:rPr lang="en-US" altLang="en-US" dirty="0"/>
              <a:t>		 </a:t>
            </a:r>
            <a:r>
              <a:rPr lang="en-US" altLang="en-US" sz="3200" dirty="0"/>
              <a:t> </a:t>
            </a:r>
            <a:r>
              <a:rPr lang="en-US" altLang="en-US" sz="300" dirty="0"/>
              <a:t> 	</a:t>
            </a:r>
            <a:r>
              <a:rPr lang="en-US" altLang="en-US" dirty="0"/>
              <a:t>venous blood:</a:t>
            </a:r>
          </a:p>
          <a:p>
            <a:pPr marL="685800" lvl="1" indent="-347472"/>
            <a:r>
              <a:rPr lang="en-US" altLang="en-US" dirty="0"/>
              <a:t>Viscosity—resistance to flow; importance:</a:t>
            </a:r>
          </a:p>
          <a:p>
            <a:pPr marL="685800" lvl="1" indent="-347472"/>
            <a:r>
              <a:rPr lang="en-US" altLang="en-US" dirty="0"/>
              <a:t>p H—slightly alkaline</a:t>
            </a:r>
          </a:p>
        </p:txBody>
      </p:sp>
    </p:spTree>
    <p:extLst>
      <p:ext uri="{BB962C8B-B14F-4D97-AF65-F5344CB8AC3E}">
        <p14:creationId xmlns:p14="http://schemas.microsoft.com/office/powerpoint/2010/main" val="4014771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blood cells&#10;&#10;AI-generated content may be incorrect.">
            <a:extLst>
              <a:ext uri="{FF2B5EF4-FFF2-40B4-BE49-F238E27FC236}">
                <a16:creationId xmlns:a16="http://schemas.microsoft.com/office/drawing/2014/main" id="{C54E79CC-47B0-6902-0735-016AA5855A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800" y="239649"/>
            <a:ext cx="5232400" cy="6142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38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Blood Cells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2817"/>
            <a:ext cx="83588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spc="-30" dirty="0"/>
              <a:t>Blood Cells</a:t>
            </a:r>
            <a:r>
              <a:rPr lang="en-US" altLang="en-US" spc="-30" dirty="0"/>
              <a:t>—also called formed elements</a:t>
            </a:r>
            <a:r>
              <a:rPr lang="en-US" altLang="en-US" dirty="0"/>
              <a:t>: R B C's, W B C's, and platelets</a:t>
            </a:r>
          </a:p>
          <a:p>
            <a:pPr marL="346075" indent="-457200">
              <a:buNone/>
            </a:pPr>
            <a:r>
              <a:rPr lang="en-US" altLang="en-US" dirty="0"/>
              <a:t>Red bone marrow is the primary </a:t>
            </a:r>
            <a:r>
              <a:rPr lang="en-US" altLang="en-US" dirty="0" err="1"/>
              <a:t>hemopoietic</a:t>
            </a:r>
            <a:r>
              <a:rPr lang="en-US" altLang="en-US" dirty="0"/>
              <a:t> tissue; contains stem cells that can develop into all of the kinds of blood cells.</a:t>
            </a:r>
          </a:p>
          <a:p>
            <a:pPr marL="346075" indent="-457200">
              <a:buNone/>
            </a:pPr>
            <a:r>
              <a:rPr lang="en-US" altLang="en-US" dirty="0"/>
              <a:t>Lymphatic tissue—spleen, thymus, lymph nodes:</a:t>
            </a:r>
          </a:p>
        </p:txBody>
      </p:sp>
    </p:spTree>
    <p:extLst>
      <p:ext uri="{BB962C8B-B14F-4D97-AF65-F5344CB8AC3E}">
        <p14:creationId xmlns:p14="http://schemas.microsoft.com/office/powerpoint/2010/main" val="257054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Red Blood Cells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785187" y="1189037"/>
            <a:ext cx="8206413" cy="3611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Red Blood Cells</a:t>
            </a:r>
            <a:r>
              <a:rPr lang="en-US" altLang="en-US" dirty="0"/>
              <a:t> (erythrocytes)—produced in the red bone marrow (see Table 11–2 for normal values)</a:t>
            </a:r>
          </a:p>
          <a:p>
            <a:pPr marL="346075" indent="-457200">
              <a:buNone/>
            </a:pPr>
            <a:r>
              <a:rPr lang="en-US" altLang="en-US" dirty="0"/>
              <a:t>Structure: biconcave discs; no nuclei</a:t>
            </a:r>
          </a:p>
          <a:p>
            <a:pPr marL="346075" indent="-457200">
              <a:buNone/>
            </a:pPr>
            <a:r>
              <a:rPr lang="en-US" altLang="en-US" dirty="0"/>
              <a:t>Function: carry oxygen</a:t>
            </a:r>
          </a:p>
          <a:p>
            <a:pPr marL="685800" lvl="1"/>
            <a:r>
              <a:rPr lang="en-US" altLang="en-US" dirty="0"/>
              <a:t>The protein:                      </a:t>
            </a:r>
          </a:p>
          <a:p>
            <a:pPr marL="685800" lvl="1"/>
            <a:r>
              <a:rPr lang="en-US" altLang="en-US" dirty="0"/>
              <a:t>The mineral: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0"/>
          </p:nvPr>
        </p:nvSpPr>
        <p:spPr>
          <a:xfrm>
            <a:off x="795126" y="4953001"/>
            <a:ext cx="8229600" cy="1066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Stimulus for production: hypoxia </a:t>
            </a:r>
            <a:r>
              <a:rPr lang="en-US" altLang="en-US" dirty="0">
                <a:sym typeface="Wingdings" pitchFamily="2" charset="2"/>
              </a:rPr>
              <a:t> kidneys: erythropoietin: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748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Red Blood Cells (continued_1)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187" y="1189037"/>
            <a:ext cx="8229600" cy="102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Immature R B C's: </a:t>
            </a:r>
            <a:r>
              <a:rPr lang="en-US" altLang="en-US" dirty="0" err="1">
                <a:sym typeface="Wingdings" pitchFamily="2" charset="2"/>
              </a:rPr>
              <a:t>Normoblasts</a:t>
            </a:r>
            <a:r>
              <a:rPr lang="en-US" altLang="en-US" dirty="0">
                <a:sym typeface="Wingdings" pitchFamily="2" charset="2"/>
              </a:rPr>
              <a:t>:</a:t>
            </a:r>
          </a:p>
          <a:p>
            <a:pPr marL="685800" lvl="1"/>
            <a:r>
              <a:rPr lang="en-US" altLang="en-US" dirty="0">
                <a:sym typeface="Wingdings" pitchFamily="2" charset="2"/>
              </a:rPr>
              <a:t>Reticulocytes: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5187" y="2339025"/>
            <a:ext cx="8229600" cy="292209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Nutrients needed for production:</a:t>
            </a:r>
          </a:p>
          <a:p>
            <a:pPr marL="685800" lvl="1"/>
            <a:r>
              <a:rPr lang="en-US" altLang="en-US" dirty="0"/>
              <a:t>Protein and iron—</a:t>
            </a:r>
          </a:p>
          <a:p>
            <a:pPr marL="685800" lvl="1"/>
            <a:r>
              <a:rPr lang="en-US" altLang="en-US" dirty="0"/>
              <a:t>Folic acid and vitamin B</a:t>
            </a:r>
            <a:r>
              <a:rPr lang="en-US" altLang="en-US" baseline="-25000" dirty="0"/>
              <a:t>12</a:t>
            </a:r>
            <a:r>
              <a:rPr lang="en-US" altLang="en-US" dirty="0"/>
              <a:t>—</a:t>
            </a:r>
          </a:p>
          <a:p>
            <a:pPr marL="685800" lvl="1"/>
            <a:r>
              <a:rPr lang="en-US" altLang="en-US" dirty="0"/>
              <a:t>B</a:t>
            </a:r>
            <a:r>
              <a:rPr lang="en-US" altLang="en-US" baseline="-25000" dirty="0"/>
              <a:t>12</a:t>
            </a:r>
            <a:r>
              <a:rPr lang="en-US" altLang="en-US" dirty="0"/>
              <a:t> is called the extrinsic factor. The intrinsic factor is produced by the parietal cells of the stomach lining—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3305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Red Blood Cells (continued_3)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248" y="1189037"/>
            <a:ext cx="8229600" cy="26209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Blood types (genetic) </a:t>
            </a:r>
          </a:p>
          <a:p>
            <a:pPr marL="347472" indent="-457200">
              <a:buNone/>
            </a:pPr>
            <a:r>
              <a:rPr lang="en-US" altLang="en-US" dirty="0"/>
              <a:t>The A B O group (see Table 11–1)—four types:</a:t>
            </a:r>
          </a:p>
          <a:p>
            <a:pPr marL="685800" lvl="1" indent="-347472"/>
            <a:r>
              <a:rPr lang="en-US" altLang="en-US" dirty="0"/>
              <a:t>The antigens on the R B C's:</a:t>
            </a:r>
          </a:p>
          <a:p>
            <a:pPr marL="685800" lvl="1" indent="-347472"/>
            <a:r>
              <a:rPr lang="en-US" altLang="en-US" dirty="0"/>
              <a:t>The antibodies in the plasma:</a:t>
            </a:r>
          </a:p>
          <a:p>
            <a:pPr marL="685800" lvl="1" indent="-347472"/>
            <a:r>
              <a:rPr lang="en-US" altLang="en-US" dirty="0"/>
              <a:t>Importance: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5190" y="4008783"/>
            <a:ext cx="8229600" cy="1325563"/>
          </a:xfrm>
        </p:spPr>
        <p:txBody>
          <a:bodyPr/>
          <a:lstStyle/>
          <a:p>
            <a:pPr marL="347472" indent="-457200">
              <a:buFont typeface="+mj-lt"/>
              <a:buNone/>
            </a:pPr>
            <a:r>
              <a:rPr lang="en-US" altLang="en-US" dirty="0"/>
              <a:t>The R h factor (the D antigen)</a:t>
            </a:r>
          </a:p>
          <a:p>
            <a:pPr marL="685800" lvl="1" indent="-347472"/>
            <a:r>
              <a:rPr lang="en-US" altLang="en-US" dirty="0"/>
              <a:t>R h positive:                   R h negative: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421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CAEB592E-14A9-1DE3-560A-7A028EBCBF73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8056A67-B6E6-B494-5CC0-CBAEC27DF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a diagram of human organs&#10;&#10;AI-generated content may be incorrect.">
            <a:extLst>
              <a:ext uri="{FF2B5EF4-FFF2-40B4-BE49-F238E27FC236}">
                <a16:creationId xmlns:a16="http://schemas.microsoft.com/office/drawing/2014/main" id="{4A6466E9-B903-9DAF-381B-443BE63562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550" y="406400"/>
            <a:ext cx="6184900" cy="604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6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White Blood Cells</a:t>
            </a:r>
          </a:p>
        </p:txBody>
      </p:sp>
      <p:graphicFrame>
        <p:nvGraphicFramePr>
          <p:cNvPr id="17413" name="Rectangle 3">
            <a:extLst>
              <a:ext uri="{FF2B5EF4-FFF2-40B4-BE49-F238E27FC236}">
                <a16:creationId xmlns:a16="http://schemas.microsoft.com/office/drawing/2014/main" id="{C19B39C3-FF82-D9D9-7CF0-4CBD0B3EB2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7113307"/>
              </p:ext>
            </p:extLst>
          </p:nvPr>
        </p:nvGraphicFramePr>
        <p:xfrm>
          <a:off x="457200" y="11890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0903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White Blood Cells (continued)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610061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Functions</a:t>
            </a:r>
          </a:p>
          <a:p>
            <a:pPr marL="346075" indent="-457200">
              <a:buNone/>
            </a:pPr>
            <a:r>
              <a:rPr lang="en-US" altLang="en-US" dirty="0"/>
              <a:t>Neutrophils and monocytes— phagocytize pathogens</a:t>
            </a:r>
          </a:p>
          <a:p>
            <a:pPr marL="346075" indent="-457200">
              <a:buNone/>
            </a:pPr>
            <a:r>
              <a:rPr lang="en-US" altLang="en-US" dirty="0"/>
              <a:t>Eosinophils— phagocytize anything labelled with </a:t>
            </a:r>
            <a:r>
              <a:rPr lang="en-US" altLang="en-US" dirty="0" err="1"/>
              <a:t>anitbodies</a:t>
            </a:r>
            <a:r>
              <a:rPr lang="en-US" altLang="en-US" dirty="0"/>
              <a:t>; detoxify proteins during allergic reactions</a:t>
            </a:r>
          </a:p>
        </p:txBody>
      </p:sp>
    </p:spTree>
    <p:extLst>
      <p:ext uri="{BB962C8B-B14F-4D97-AF65-F5344CB8AC3E}">
        <p14:creationId xmlns:p14="http://schemas.microsoft.com/office/powerpoint/2010/main" val="675295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E7530-DAC6-2802-3FA1-27BB6B6E2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White Blood Cells 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2EF09-3FB1-A7F6-4BD1-0EAB05699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Basophils— contain anticoagulant heparin and histamine, which make capillaries more permeable during inflammation</a:t>
            </a:r>
          </a:p>
          <a:p>
            <a:pPr marL="346075" indent="-457200">
              <a:buNone/>
            </a:pPr>
            <a:r>
              <a:rPr lang="en-US" altLang="en-US" dirty="0"/>
              <a:t>Lymphocytes:</a:t>
            </a:r>
          </a:p>
          <a:p>
            <a:pPr marL="685800" lvl="1"/>
            <a:r>
              <a:rPr lang="en-US" altLang="en-US" dirty="0"/>
              <a:t>T cells: </a:t>
            </a:r>
            <a:r>
              <a:rPr lang="en-US" altLang="en-US" dirty="0" err="1"/>
              <a:t>recognise</a:t>
            </a:r>
            <a:r>
              <a:rPr lang="en-US" altLang="en-US" dirty="0"/>
              <a:t> and destroy foreign antigens, provide memory for antigens.</a:t>
            </a:r>
          </a:p>
          <a:p>
            <a:pPr marL="685800" lvl="1"/>
            <a:r>
              <a:rPr lang="en-US" altLang="en-US" dirty="0"/>
              <a:t>B cells: produce antibodies to foreign </a:t>
            </a:r>
            <a:r>
              <a:rPr lang="en-US" altLang="en-US" dirty="0" err="1"/>
              <a:t>antingens</a:t>
            </a:r>
            <a:endParaRPr lang="en-US" altLang="en-US" dirty="0"/>
          </a:p>
          <a:p>
            <a:pPr marL="685800" lvl="1"/>
            <a:r>
              <a:rPr lang="en-US" altLang="en-US" dirty="0"/>
              <a:t>Natural killer cells: destroy foreign cells by rupturing membrane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197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Platelets 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Platelets</a:t>
            </a:r>
            <a:r>
              <a:rPr lang="en-US" altLang="en-US" dirty="0"/>
              <a:t> (thrombocytes)—produced in the red bone marrow</a:t>
            </a:r>
          </a:p>
          <a:p>
            <a:pPr marL="346075" indent="-457200">
              <a:buNone/>
            </a:pPr>
            <a:r>
              <a:rPr lang="en-US" altLang="en-US" dirty="0"/>
              <a:t>Structure: fragments of megakaryocytes</a:t>
            </a:r>
          </a:p>
          <a:p>
            <a:pPr marL="346075" indent="-457200">
              <a:buNone/>
            </a:pPr>
            <a:r>
              <a:rPr lang="en-US" altLang="en-US" dirty="0"/>
              <a:t>Platelets help maintain the vascular endothelium and contribute to all mechanisms of hemostasis.</a:t>
            </a:r>
          </a:p>
        </p:txBody>
      </p:sp>
    </p:spTree>
    <p:extLst>
      <p:ext uri="{BB962C8B-B14F-4D97-AF65-F5344CB8AC3E}">
        <p14:creationId xmlns:p14="http://schemas.microsoft.com/office/powerpoint/2010/main" val="1975933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ym typeface="Wingdings" pitchFamily="2" charset="2"/>
              </a:rPr>
              <a:t>Questions</a:t>
            </a:r>
            <a:r>
              <a:rPr lang="en-US" altLang="en-US" dirty="0"/>
              <a:t>  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94666" y="1181100"/>
            <a:ext cx="8229600" cy="1104900"/>
          </a:xfrm>
        </p:spPr>
        <p:txBody>
          <a:bodyPr/>
          <a:lstStyle/>
          <a:p>
            <a:pPr indent="-457200"/>
            <a:r>
              <a:rPr lang="en-US" altLang="en-US" dirty="0">
                <a:sym typeface="Wingdings" pitchFamily="2" charset="2"/>
              </a:rPr>
              <a:t>What mineral is necessary for chemical clotting? For which stages?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105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781547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mineral calcium is necessary for chemical clotting. </a:t>
            </a:r>
          </a:p>
          <a:p>
            <a:pPr marL="346075" indent="-457200">
              <a:buNone/>
            </a:pPr>
            <a:r>
              <a:rPr lang="en-US" altLang="en-US" dirty="0"/>
              <a:t>Calcium is part of all three stages of chemical clotting.</a:t>
            </a:r>
          </a:p>
        </p:txBody>
      </p:sp>
    </p:spTree>
    <p:extLst>
      <p:ext uri="{BB962C8B-B14F-4D97-AF65-F5344CB8AC3E}">
        <p14:creationId xmlns:p14="http://schemas.microsoft.com/office/powerpoint/2010/main" val="3228744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Questions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81878" y="1172817"/>
            <a:ext cx="8229600" cy="1092200"/>
          </a:xfrm>
        </p:spPr>
        <p:txBody>
          <a:bodyPr/>
          <a:lstStyle/>
          <a:p>
            <a:pPr indent="-457200"/>
            <a:r>
              <a:rPr lang="en-US" altLang="en-US" dirty="0"/>
              <a:t>What is the term for a stationary clot? A moving clot?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715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  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01756" y="1189037"/>
            <a:ext cx="750404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 stationary clot is a thrombus.</a:t>
            </a:r>
          </a:p>
          <a:p>
            <a:pPr marL="346075" indent="-457200">
              <a:buNone/>
            </a:pPr>
            <a:r>
              <a:rPr lang="en-US" altLang="en-US" dirty="0"/>
              <a:t>A moving clot is an embolus.</a:t>
            </a:r>
          </a:p>
        </p:txBody>
      </p:sp>
    </p:spTree>
    <p:extLst>
      <p:ext uri="{BB962C8B-B14F-4D97-AF65-F5344CB8AC3E}">
        <p14:creationId xmlns:p14="http://schemas.microsoft.com/office/powerpoint/2010/main" val="3646781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12</a:t>
            </a:r>
            <a:br>
              <a:rPr lang="en-US" altLang="en-US" dirty="0"/>
            </a:br>
            <a:r>
              <a:rPr lang="en-US" altLang="en-US" dirty="0"/>
              <a:t>The Heart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850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11695" y="1219200"/>
            <a:ext cx="7951305" cy="37338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The heart pumps blood, which creates blood pressure in the vascular system.</a:t>
            </a:r>
          </a:p>
          <a:p>
            <a:pPr marL="347472" indent="-457200">
              <a:buNone/>
            </a:pPr>
            <a:r>
              <a:rPr lang="en-US" altLang="en-US" dirty="0"/>
              <a:t>The pumping of the heart circulates oxygen, nutrients, and other substances.</a:t>
            </a:r>
          </a:p>
          <a:p>
            <a:pPr marL="347472" indent="-457200">
              <a:buNone/>
            </a:pPr>
            <a:r>
              <a:rPr lang="en-US" altLang="en-US" dirty="0"/>
              <a:t>The cone-shaped heart is located in a thoracic area called the mediastinum.</a:t>
            </a:r>
          </a:p>
        </p:txBody>
      </p:sp>
    </p:spTree>
    <p:extLst>
      <p:ext uri="{BB962C8B-B14F-4D97-AF65-F5344CB8AC3E}">
        <p14:creationId xmlns:p14="http://schemas.microsoft.com/office/powerpoint/2010/main" val="656055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1BA64668-805D-55C0-2D6E-FB6B78CCA940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943EF2-42C1-3124-3CD1-79F0C7462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a human heart&#10;&#10;AI-generated content may be incorrect.">
            <a:extLst>
              <a:ext uri="{FF2B5EF4-FFF2-40B4-BE49-F238E27FC236}">
                <a16:creationId xmlns:a16="http://schemas.microsoft.com/office/drawing/2014/main" id="{B98394D0-3A12-F4DB-DE77-635108B3F3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59249"/>
            <a:ext cx="7969250" cy="539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857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905C8F58-9179-9CB8-8BB0-644DBBB3C2B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EF345F-1F10-3203-3F46-D1D980872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heart&#10;&#10;AI-generated content may be incorrect.">
            <a:extLst>
              <a:ext uri="{FF2B5EF4-FFF2-40B4-BE49-F238E27FC236}">
                <a16:creationId xmlns:a16="http://schemas.microsoft.com/office/drawing/2014/main" id="{40C6885D-6B8C-E79A-4141-C024BC01CB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267081"/>
            <a:ext cx="8040651" cy="525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7832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Cardiac Muscle Tissue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85922" cy="5135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sz="3100" b="1" dirty="0"/>
              <a:t>Cardiac Muscle Tissue</a:t>
            </a:r>
            <a:r>
              <a:rPr lang="en-US" altLang="en-US" sz="3100" dirty="0"/>
              <a:t>—myocardium </a:t>
            </a:r>
          </a:p>
          <a:p>
            <a:pPr marL="346075" indent="-457200">
              <a:buNone/>
            </a:pPr>
            <a:r>
              <a:rPr lang="en-US" altLang="en-US" sz="3100" dirty="0"/>
              <a:t>Cardiac muscle fibers—units of contraction are sarcomeres: myosin and actin</a:t>
            </a:r>
          </a:p>
          <a:p>
            <a:pPr marL="346075" indent="-457200">
              <a:buNone/>
            </a:pPr>
            <a:r>
              <a:rPr lang="en-US" altLang="en-US" sz="3100" dirty="0"/>
              <a:t>Mitochondria:</a:t>
            </a:r>
          </a:p>
          <a:p>
            <a:pPr marL="346075" indent="-457200">
              <a:buNone/>
            </a:pPr>
            <a:r>
              <a:rPr lang="en-US" altLang="en-US" sz="3100" dirty="0"/>
              <a:t>Cardiac </a:t>
            </a:r>
            <a:r>
              <a:rPr lang="en-US" altLang="en-US" sz="3100" dirty="0" err="1"/>
              <a:t>myocytes</a:t>
            </a:r>
            <a:r>
              <a:rPr lang="en-US" altLang="en-US" sz="3100" dirty="0"/>
              <a:t> generate their own action potentials.  Intercalated discs—</a:t>
            </a:r>
          </a:p>
          <a:p>
            <a:pPr marL="346075" indent="-457200">
              <a:buNone/>
            </a:pPr>
            <a:r>
              <a:rPr lang="en-US" altLang="en-US" sz="3100" dirty="0"/>
              <a:t>Atrial natriuretic peptide (A N P)—produced when the atrial walls are stretched by greater blood volume</a:t>
            </a:r>
          </a:p>
          <a:p>
            <a:pPr marL="685800" lvl="1"/>
            <a:r>
              <a:rPr lang="en-US" altLang="en-US" dirty="0"/>
              <a:t>Function:</a:t>
            </a:r>
          </a:p>
        </p:txBody>
      </p:sp>
    </p:spTree>
    <p:extLst>
      <p:ext uri="{BB962C8B-B14F-4D97-AF65-F5344CB8AC3E}">
        <p14:creationId xmlns:p14="http://schemas.microsoft.com/office/powerpoint/2010/main" val="4059767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3860DA86-7F24-01C7-EFDB-F5266CAF29A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177083" y="900303"/>
            <a:ext cx="8311390" cy="5385013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F30ABD0-DA06-77D1-6895-AEA8E8283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muscles of the human body&#10;&#10;AI-generated content may be incorrect.">
            <a:extLst>
              <a:ext uri="{FF2B5EF4-FFF2-40B4-BE49-F238E27FC236}">
                <a16:creationId xmlns:a16="http://schemas.microsoft.com/office/drawing/2014/main" id="{D71C97B5-7C03-D196-EE23-CE014FB01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782" y="1473507"/>
            <a:ext cx="7748435" cy="357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1302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Pericardial Membranes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76337"/>
            <a:ext cx="7904922" cy="49831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Pericardial Membranes</a:t>
            </a:r>
            <a:r>
              <a:rPr lang="en-US" altLang="en-US" dirty="0"/>
              <a:t>—three layers that enclose the heart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Fibrous pericardium—the outer layer, a loose-fitting sac: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Parietal pericardium—a serous membrane; lines the fibrous pericardium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Visceral pericardium or </a:t>
            </a:r>
            <a:r>
              <a:rPr lang="en-US" altLang="en-US" dirty="0" err="1"/>
              <a:t>epicardium</a:t>
            </a:r>
            <a:r>
              <a:rPr lang="en-US" altLang="en-US" dirty="0"/>
              <a:t>—a serous membrane on the surface of the myocardium</a:t>
            </a:r>
          </a:p>
          <a:p>
            <a:pPr marL="346075" indent="-457200">
              <a:lnSpc>
                <a:spcPts val="3600"/>
              </a:lnSpc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59871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FCAEB535-4C11-9B9B-CD84-B167D50C2066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5E59FF6-B11A-4CD4-2EC5-E9D0E99D4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stomach&#10;&#10;AI-generated content may be incorrect.">
            <a:extLst>
              <a:ext uri="{FF2B5EF4-FFF2-40B4-BE49-F238E27FC236}">
                <a16:creationId xmlns:a16="http://schemas.microsoft.com/office/drawing/2014/main" id="{FAF15FBB-972D-1667-2427-4E7709A5B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430522"/>
            <a:ext cx="4991100" cy="612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921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Chambers of the Heart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2544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Chambers of the Heart</a:t>
            </a:r>
            <a:r>
              <a:rPr lang="en-US" altLang="en-US" dirty="0"/>
              <a:t>—the walls of the four chambers are made of myocardium</a:t>
            </a:r>
          </a:p>
          <a:p>
            <a:pPr marL="346075" indent="-457200">
              <a:buNone/>
            </a:pPr>
            <a:r>
              <a:rPr lang="en-US" altLang="en-US" dirty="0"/>
              <a:t>Endocardium—simple squamous epithelium that lines the chambers and covers the valves</a:t>
            </a:r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74700" y="3848100"/>
            <a:ext cx="8229600" cy="1066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Right and left atria—upper chambers:</a:t>
            </a:r>
          </a:p>
          <a:p>
            <a:pPr marL="395287" lvl="1" indent="0">
              <a:buNone/>
            </a:pP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62000" y="5105400"/>
            <a:ext cx="8229600" cy="11430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Right and left ventricles—lower chambers:</a:t>
            </a:r>
          </a:p>
        </p:txBody>
      </p:sp>
    </p:spTree>
    <p:extLst>
      <p:ext uri="{BB962C8B-B14F-4D97-AF65-F5344CB8AC3E}">
        <p14:creationId xmlns:p14="http://schemas.microsoft.com/office/powerpoint/2010/main" val="22756874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4A593-BE33-8C6F-61D8-61E247A79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83E4B190-FDF8-C98A-C905-4D581DA55455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7782E0-FB20-A3A2-D298-2D52A5BD0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heart&#10;&#10;AI-generated content may be incorrect.">
            <a:extLst>
              <a:ext uri="{FF2B5EF4-FFF2-40B4-BE49-F238E27FC236}">
                <a16:creationId xmlns:a16="http://schemas.microsoft.com/office/drawing/2014/main" id="{7CAA2FE6-8467-A55E-EE24-A8C2EDC31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267081"/>
            <a:ext cx="8040651" cy="525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536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Right Atrium (see Table 12–1)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554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Receives blood from:</a:t>
            </a:r>
          </a:p>
          <a:p>
            <a:pPr marL="685800" lvl="1"/>
            <a:r>
              <a:rPr lang="en-US" altLang="en-US" dirty="0"/>
              <a:t>Superior vena cava—</a:t>
            </a:r>
          </a:p>
          <a:p>
            <a:pPr marL="685800" lvl="1"/>
            <a:r>
              <a:rPr lang="en-US" altLang="en-US" dirty="0"/>
              <a:t>Inferior vena cava—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7400" y="28448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tricuspid valve (right A V valve)—at the opening of the atrium to the right ventricle</a:t>
            </a:r>
          </a:p>
          <a:p>
            <a:pPr marL="395287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779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6246B941-0A7C-FAFA-0A69-C52B751E01E6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-2450166" y="991378"/>
            <a:ext cx="11698941" cy="5623734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A763801-61CA-98E7-4D3B-407C04E3C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a heart&#10;&#10;AI-generated content may be incorrect.">
            <a:extLst>
              <a:ext uri="{FF2B5EF4-FFF2-40B4-BE49-F238E27FC236}">
                <a16:creationId xmlns:a16="http://schemas.microsoft.com/office/drawing/2014/main" id="{160E62B9-D56D-3340-A52A-C9F9EC4BF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5975" y="675979"/>
            <a:ext cx="4972050" cy="5128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8958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Left Atrium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89037"/>
            <a:ext cx="797118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Receives blood from the pulmonary veins—</a:t>
            </a:r>
          </a:p>
          <a:p>
            <a:pPr marL="346075" indent="-457200">
              <a:buNone/>
            </a:pPr>
            <a:r>
              <a:rPr lang="en-US" altLang="en-US" dirty="0"/>
              <a:t>The mitral valve (left A V or bicuspid valve)—at the opening of the atrium to the left ventricle</a:t>
            </a:r>
          </a:p>
          <a:p>
            <a:pPr marL="395287" lvl="1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677908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Right Ventricle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2697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Right Ventricle</a:t>
            </a:r>
            <a:r>
              <a:rPr lang="en-US" altLang="en-US" dirty="0"/>
              <a:t>—has relatively thin walls</a:t>
            </a:r>
          </a:p>
          <a:p>
            <a:pPr marL="346075" indent="-457200">
              <a:buNone/>
            </a:pPr>
            <a:r>
              <a:rPr lang="en-US" altLang="en-US" dirty="0"/>
              <a:t>Pumps blood into the pulmonary artery— </a:t>
            </a:r>
          </a:p>
          <a:p>
            <a:pPr marL="346075" indent="-457200">
              <a:buNone/>
            </a:pPr>
            <a:r>
              <a:rPr lang="en-US" altLang="en-US" dirty="0"/>
              <a:t>The pulmonary semilunar valve is at the junction of the artery with the ventricle.</a:t>
            </a:r>
          </a:p>
          <a:p>
            <a:pPr marL="395287" lvl="1" indent="0">
              <a:buNone/>
            </a:pPr>
            <a:endParaRPr lang="en-US" altLang="en-US" dirty="0"/>
          </a:p>
          <a:p>
            <a:pPr marL="346075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87400" y="40259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Papillary muscles and chordae tendineae—anchor the A V valve flaps to the floor of the ventricle</a:t>
            </a:r>
          </a:p>
        </p:txBody>
      </p:sp>
    </p:spTree>
    <p:extLst>
      <p:ext uri="{BB962C8B-B14F-4D97-AF65-F5344CB8AC3E}">
        <p14:creationId xmlns:p14="http://schemas.microsoft.com/office/powerpoint/2010/main" val="1670451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Left Ventricle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189037"/>
            <a:ext cx="8229600" cy="2697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Left Ventricle</a:t>
            </a:r>
            <a:r>
              <a:rPr lang="en-US" altLang="en-US" dirty="0"/>
              <a:t>—has relatively thick walls</a:t>
            </a:r>
          </a:p>
          <a:p>
            <a:pPr marL="347472" indent="-457200">
              <a:buNone/>
            </a:pPr>
            <a:r>
              <a:rPr lang="en-US" altLang="en-US" dirty="0"/>
              <a:t>Pumps blood into the aorta—   </a:t>
            </a:r>
          </a:p>
          <a:p>
            <a:pPr marL="347472" indent="-457200">
              <a:buNone/>
            </a:pPr>
            <a:r>
              <a:rPr lang="en-US" altLang="en-US" dirty="0"/>
              <a:t>The aortic semilunar valve is at the junction of the aorta with the ventricle.</a:t>
            </a:r>
          </a:p>
          <a:p>
            <a:pPr marL="338328" lvl="1" indent="0"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812800" y="3962401"/>
            <a:ext cx="8229600" cy="16002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heart is a double pump; both pumps work simultaneously. The right side receives blood from the body and pumps it to the lungs.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507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A72BD-B724-87F5-93A6-63BA53389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43B4B316-DF4A-130D-D637-A4934A19687A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B4CB8A-7E07-0037-2517-B3F2B6677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the heart&#10;&#10;AI-generated content may be incorrect.">
            <a:extLst>
              <a:ext uri="{FF2B5EF4-FFF2-40B4-BE49-F238E27FC236}">
                <a16:creationId xmlns:a16="http://schemas.microsoft.com/office/drawing/2014/main" id="{E04ABEEF-AEF4-217C-3E39-376A62CCE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267081"/>
            <a:ext cx="8040651" cy="525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4560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7848600" cy="590550"/>
          </a:xfrm>
        </p:spPr>
        <p:txBody>
          <a:bodyPr/>
          <a:lstStyle/>
          <a:p>
            <a:r>
              <a:rPr lang="en-US" altLang="en-US" dirty="0"/>
              <a:t>Question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81878" y="1244601"/>
            <a:ext cx="8057322" cy="457200"/>
          </a:xfrm>
        </p:spPr>
        <p:txBody>
          <a:bodyPr/>
          <a:lstStyle/>
          <a:p>
            <a:pPr indent="-457200"/>
            <a:r>
              <a:rPr lang="en-US" altLang="en-US" dirty="0"/>
              <a:t>What does the left side of the heart do?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8704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01756" y="1189037"/>
            <a:ext cx="7656444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left side of the heart receives blood from the lungs and pumps it to the body.</a:t>
            </a:r>
          </a:p>
        </p:txBody>
      </p:sp>
    </p:spTree>
    <p:extLst>
      <p:ext uri="{BB962C8B-B14F-4D97-AF65-F5344CB8AC3E}">
        <p14:creationId xmlns:p14="http://schemas.microsoft.com/office/powerpoint/2010/main" val="2817181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Coronary Vessels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Pathway: ascending aorta </a:t>
            </a:r>
            <a:r>
              <a:rPr lang="en-US" altLang="en-US" dirty="0">
                <a:sym typeface="Wingdings" pitchFamily="2" charset="2"/>
              </a:rPr>
              <a:t> coronary arteries  coronary capillaries  coronary veins  coronary sinus  right atrium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Purpose: the system of coronary vessels circulates oxygenated blood throughout the myocardium.</a:t>
            </a:r>
          </a:p>
          <a:p>
            <a:pPr marL="346075" indent="-457200">
              <a:buNone/>
            </a:pPr>
            <a:r>
              <a:rPr lang="en-US" altLang="en-US" dirty="0"/>
              <a:t>Myocardial infarction— </a:t>
            </a:r>
          </a:p>
        </p:txBody>
      </p:sp>
    </p:spTree>
    <p:extLst>
      <p:ext uri="{BB962C8B-B14F-4D97-AF65-F5344CB8AC3E}">
        <p14:creationId xmlns:p14="http://schemas.microsoft.com/office/powerpoint/2010/main" val="4025717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the heart&#10;&#10;AI-generated content may be incorrect.">
            <a:extLst>
              <a:ext uri="{FF2B5EF4-FFF2-40B4-BE49-F238E27FC236}">
                <a16:creationId xmlns:a16="http://schemas.microsoft.com/office/drawing/2014/main" id="{4CB0C3CE-383B-7A77-76AE-BD9269109F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12" y="571499"/>
            <a:ext cx="7405688" cy="5699771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FF573-B1CB-6096-8C5B-6E02F74C0E8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E2F296-6DA2-9B89-C226-B2123B921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3874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Cycle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78020"/>
            <a:ext cx="8229600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Cardiac Cycle</a:t>
            </a:r>
            <a:r>
              <a:rPr lang="en-US" altLang="en-US" dirty="0"/>
              <a:t>—the sequence of events in one heartbeat</a:t>
            </a:r>
          </a:p>
          <a:p>
            <a:pPr marL="346075" indent="-457200">
              <a:buNone/>
            </a:pPr>
            <a:r>
              <a:rPr lang="en-US" altLang="en-US" dirty="0"/>
              <a:t>Systole— </a:t>
            </a:r>
          </a:p>
          <a:p>
            <a:pPr marL="346075" indent="-457200">
              <a:buNone/>
            </a:pPr>
            <a:r>
              <a:rPr lang="en-US" altLang="en-US" dirty="0"/>
              <a:t>Diastole— 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The atria continually receive blood from the veins; pressure within the atria increases. The A V valves are opened.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Two-thirds of atrial blood flows passively into the ventricles. Atrial systole—</a:t>
            </a:r>
          </a:p>
        </p:txBody>
      </p:sp>
    </p:spTree>
    <p:extLst>
      <p:ext uri="{BB962C8B-B14F-4D97-AF65-F5344CB8AC3E}">
        <p14:creationId xmlns:p14="http://schemas.microsoft.com/office/powerpoint/2010/main" val="25462446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Cycle (continued)   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76337"/>
            <a:ext cx="7894983" cy="4233863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The beginning of ventricular systole closes the A V valves and opens the arterial semilunar valves.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All blood that enters the pulmonary artery and aorta is pumped by ventricular systole.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The ventricles relax, and because blood is flowing into the atria, the cycle begins again. </a:t>
            </a:r>
          </a:p>
        </p:txBody>
      </p:sp>
    </p:spTree>
    <p:extLst>
      <p:ext uri="{BB962C8B-B14F-4D97-AF65-F5344CB8AC3E}">
        <p14:creationId xmlns:p14="http://schemas.microsoft.com/office/powerpoint/2010/main" val="249854834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C64E205F-E1D9-E1EF-53C1-A5B45221041E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A5722B0-B5B0-4EB7-B200-9407ADD25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diagram of blood pressure&#10;&#10;AI-generated content may be incorrect.">
            <a:extLst>
              <a:ext uri="{FF2B5EF4-FFF2-40B4-BE49-F238E27FC236}">
                <a16:creationId xmlns:a16="http://schemas.microsoft.com/office/drawing/2014/main" id="{9CE02AFF-4442-D456-D6B7-1EB617D73E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800" y="276224"/>
            <a:ext cx="5918200" cy="582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4934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Heart Sounds   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805732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Heart Sounds</a:t>
            </a:r>
            <a:r>
              <a:rPr lang="en-US" altLang="en-US" dirty="0"/>
              <a:t>—two sounds per heartbeat</a:t>
            </a:r>
          </a:p>
          <a:p>
            <a:pPr marL="346075" indent="-457200">
              <a:buNone/>
            </a:pPr>
            <a:r>
              <a:rPr lang="en-US" altLang="en-US" dirty="0"/>
              <a:t>First sound—created by the closure of the A V valves during ventricular systole</a:t>
            </a:r>
          </a:p>
          <a:p>
            <a:pPr marL="346075" indent="-457200">
              <a:buNone/>
            </a:pPr>
            <a:r>
              <a:rPr lang="en-US" altLang="en-US" dirty="0"/>
              <a:t>Second sound—created by closure of the aortic and pulmonary semilunar valves</a:t>
            </a:r>
          </a:p>
          <a:p>
            <a:pPr marL="346075" indent="-45720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039888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Conduction Pathway    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89037"/>
            <a:ext cx="7971183" cy="498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Cardiac Conduction Pathway</a:t>
            </a:r>
            <a:r>
              <a:rPr lang="en-US" altLang="en-US" dirty="0"/>
              <a:t>—the pathway of electrical impulses (action potentials) during the cardiac cycle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</a:t>
            </a:r>
            <a:r>
              <a:rPr lang="en-US" altLang="en-US" dirty="0" err="1"/>
              <a:t>Sinoatrial</a:t>
            </a:r>
            <a:r>
              <a:rPr lang="en-US" altLang="en-US" dirty="0"/>
              <a:t> (S A) node—in the wall of the right atrium</a:t>
            </a:r>
          </a:p>
          <a:p>
            <a:pPr marL="457200" indent="-457200">
              <a:buNone/>
            </a:pPr>
            <a:r>
              <a:rPr lang="en-US" altLang="en-US" dirty="0"/>
              <a:t>    Cells of the S A node are more permeable 	than other cardiac cells to N a</a:t>
            </a:r>
            <a:r>
              <a:rPr lang="en-US" altLang="en-US" baseline="30000" dirty="0"/>
              <a:t>+</a:t>
            </a:r>
            <a:r>
              <a:rPr lang="en-US" altLang="en-US" dirty="0"/>
              <a:t> ions—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</a:t>
            </a:r>
            <a:r>
              <a:rPr lang="en-US" altLang="en-US" dirty="0" err="1"/>
              <a:t>Atrioventricular</a:t>
            </a:r>
            <a:r>
              <a:rPr lang="en-US" altLang="en-US" dirty="0"/>
              <a:t> (A V) node—in the lower </a:t>
            </a:r>
            <a:r>
              <a:rPr lang="en-US" altLang="en-US" dirty="0" err="1"/>
              <a:t>interatrial</a:t>
            </a:r>
            <a:r>
              <a:rPr lang="en-US" altLang="en-US" dirty="0"/>
              <a:t> septum</a:t>
            </a:r>
          </a:p>
        </p:txBody>
      </p:sp>
    </p:spTree>
    <p:extLst>
      <p:ext uri="{BB962C8B-B14F-4D97-AF65-F5344CB8AC3E}">
        <p14:creationId xmlns:p14="http://schemas.microsoft.com/office/powerpoint/2010/main" val="13161103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Cardiac Conduction Pathway (continued)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6149"/>
            <a:ext cx="7981122" cy="4419600"/>
          </a:xfrm>
        </p:spPr>
        <p:txBody>
          <a:bodyPr/>
          <a:lstStyle/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The </a:t>
            </a:r>
            <a:r>
              <a:rPr lang="en-US" altLang="en-US" dirty="0" err="1"/>
              <a:t>atrioventricular</a:t>
            </a:r>
            <a:r>
              <a:rPr lang="en-US" altLang="en-US" dirty="0"/>
              <a:t> (A V) bundle, or bundle of His, is in the upper </a:t>
            </a:r>
            <a:r>
              <a:rPr lang="en-US" altLang="en-US" dirty="0" err="1"/>
              <a:t>interventricular</a:t>
            </a:r>
            <a:r>
              <a:rPr lang="en-US" altLang="en-US" dirty="0"/>
              <a:t> septum.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Right and left bundle branches—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Purkinje fibers—</a:t>
            </a:r>
          </a:p>
          <a:p>
            <a:pPr marL="346075" indent="-457200">
              <a:buNone/>
            </a:pPr>
            <a:r>
              <a:rPr lang="en-US" altLang="en-US" dirty="0"/>
              <a:t>If part of the pathway malfunctions, the next part will initiate the heartbeat—</a:t>
            </a:r>
          </a:p>
        </p:txBody>
      </p:sp>
    </p:spTree>
    <p:extLst>
      <p:ext uri="{BB962C8B-B14F-4D97-AF65-F5344CB8AC3E}">
        <p14:creationId xmlns:p14="http://schemas.microsoft.com/office/powerpoint/2010/main" val="1846465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able Placeholder 1">
            <a:extLst>
              <a:ext uri="{FF2B5EF4-FFF2-40B4-BE49-F238E27FC236}">
                <a16:creationId xmlns:a16="http://schemas.microsoft.com/office/drawing/2014/main" id="{4C1800B4-4ABE-5156-D128-22AE61BAB7E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311150" y="881061"/>
            <a:ext cx="8329188" cy="5297979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diagram of a heart&#10;&#10;AI-generated content may be incorrect.">
            <a:extLst>
              <a:ext uri="{FF2B5EF4-FFF2-40B4-BE49-F238E27FC236}">
                <a16:creationId xmlns:a16="http://schemas.microsoft.com/office/drawing/2014/main" id="{A79DE05F-B8CD-87FD-F7AF-045C5B62D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1352664"/>
            <a:ext cx="7431887" cy="375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387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Heart Rate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1890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Healthy adult—heart rate of 60 to 80 b p m</a:t>
            </a:r>
          </a:p>
          <a:p>
            <a:pPr marL="685800" lvl="1"/>
            <a:r>
              <a:rPr lang="en-US" altLang="en-US" dirty="0"/>
              <a:t>Bradycardia: &lt;60bpm (except athletes)</a:t>
            </a:r>
          </a:p>
          <a:p>
            <a:pPr marL="685800" lvl="1"/>
            <a:r>
              <a:rPr lang="en-US" altLang="en-US" dirty="0"/>
              <a:t>Tachycardia: &gt;100bpm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800100" y="3352800"/>
            <a:ext cx="8229600" cy="9906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Children and infants—faster heart rates:</a:t>
            </a:r>
          </a:p>
          <a:p>
            <a:pPr marL="685800" lvl="1"/>
            <a:r>
              <a:rPr lang="en-US" altLang="en-US" dirty="0"/>
              <a:t>This is a size factor: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1"/>
          </p:nvPr>
        </p:nvSpPr>
        <p:spPr>
          <a:xfrm>
            <a:off x="787400" y="4559300"/>
            <a:ext cx="8229600" cy="1447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An adult in excellent physical condition—the heart is a more efficient pump, therefore: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016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56356" y="271610"/>
            <a:ext cx="8235244" cy="590931"/>
          </a:xfrm>
        </p:spPr>
        <p:txBody>
          <a:bodyPr/>
          <a:lstStyle/>
          <a:p>
            <a:r>
              <a:rPr lang="en-US" altLang="en-US" dirty="0"/>
              <a:t>Cardiac Output (see Table 12–2)     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51" y="1189037"/>
            <a:ext cx="8368749" cy="490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sz="3100" dirty="0"/>
              <a:t>Cardiac output (C O) is the amount of blood pumped by a ventricle in 1 minute.</a:t>
            </a:r>
          </a:p>
          <a:p>
            <a:pPr marL="346075" indent="-457200">
              <a:buNone/>
            </a:pPr>
            <a:r>
              <a:rPr lang="en-US" altLang="en-US" sz="3100" dirty="0"/>
              <a:t>C O depends on pulse and stroke volume.</a:t>
            </a:r>
          </a:p>
          <a:p>
            <a:pPr marL="346075" indent="-457200">
              <a:buNone/>
            </a:pPr>
            <a:r>
              <a:rPr lang="en-US" altLang="en-US" sz="3100" dirty="0"/>
              <a:t>Stroke volume is the amount of blood pumped by a ventricle in one beat; average: 60 to 80 </a:t>
            </a:r>
            <a:r>
              <a:rPr lang="en-US" sz="3100" dirty="0"/>
              <a:t>milliliter</a:t>
            </a:r>
            <a:r>
              <a:rPr lang="en-US" altLang="en-US" sz="3100" dirty="0"/>
              <a:t>.</a:t>
            </a:r>
          </a:p>
          <a:p>
            <a:pPr marL="346075" indent="-457200">
              <a:buNone/>
            </a:pPr>
            <a:r>
              <a:rPr lang="en-US" altLang="en-US" sz="3100" dirty="0"/>
              <a:t>Cardiac output = stroke volume </a:t>
            </a:r>
            <a:r>
              <a:rPr lang="en-US" sz="2800" dirty="0"/>
              <a:t>multiplied by</a:t>
            </a:r>
            <a:r>
              <a:rPr lang="en-US" altLang="en-US" sz="3100" dirty="0"/>
              <a:t> pulse</a:t>
            </a:r>
          </a:p>
          <a:p>
            <a:pPr marL="685800" lvl="1"/>
            <a:r>
              <a:rPr lang="en-US" altLang="en-US" sz="2700" dirty="0"/>
              <a:t>Example: stroke volume, 70 </a:t>
            </a:r>
            <a:r>
              <a:rPr lang="en-US" sz="2700" dirty="0"/>
              <a:t>milliliter</a:t>
            </a:r>
            <a:r>
              <a:rPr lang="en-US" altLang="en-US" sz="2700" dirty="0"/>
              <a:t>; pulse, 70 </a:t>
            </a:r>
            <a:r>
              <a:rPr lang="en-US" sz="2700" dirty="0"/>
              <a:t>b p m</a:t>
            </a:r>
            <a:endParaRPr lang="en-US" altLang="en-US" sz="2700" dirty="0"/>
          </a:p>
          <a:p>
            <a:pPr marL="685800" lvl="1"/>
            <a:r>
              <a:rPr lang="en-US" altLang="en-US" sz="2700" dirty="0"/>
              <a:t>Cardiac output =  </a:t>
            </a:r>
          </a:p>
        </p:txBody>
      </p:sp>
    </p:spTree>
    <p:extLst>
      <p:ext uri="{BB962C8B-B14F-4D97-AF65-F5344CB8AC3E}">
        <p14:creationId xmlns:p14="http://schemas.microsoft.com/office/powerpoint/2010/main" val="31147497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Output (continued_1)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For the athlete:</a:t>
            </a:r>
          </a:p>
          <a:p>
            <a:pPr marL="685800" lvl="1"/>
            <a:r>
              <a:rPr lang="en-US" altLang="en-US" dirty="0"/>
              <a:t>Resting cardiac output: 5000 </a:t>
            </a:r>
            <a:r>
              <a:rPr lang="en-US" dirty="0"/>
              <a:t>milliliter</a:t>
            </a:r>
            <a:endParaRPr lang="en-US" altLang="en-US" dirty="0"/>
          </a:p>
          <a:p>
            <a:pPr marL="685800" lvl="1"/>
            <a:r>
              <a:rPr lang="en-US" altLang="en-US" dirty="0"/>
              <a:t>Resting pulse: 50 </a:t>
            </a:r>
            <a:r>
              <a:rPr lang="en-US" dirty="0"/>
              <a:t>b p m</a:t>
            </a:r>
            <a:endParaRPr lang="en-US" altLang="en-US" dirty="0"/>
          </a:p>
          <a:p>
            <a:pPr marL="685800" lvl="1"/>
            <a:r>
              <a:rPr lang="en-US" altLang="en-US" dirty="0"/>
              <a:t>Therefore, resting stroke volume =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0"/>
          </p:nvPr>
        </p:nvSpPr>
        <p:spPr>
          <a:xfrm>
            <a:off x="774700" y="3429000"/>
            <a:ext cx="79121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athlete’s more efficient heart pumps more blood per beat and, therefore, needs fewer b p m to provide sufficient cardiac output.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50149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Cardiac Output (continued_2)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During exercise:</a:t>
            </a:r>
          </a:p>
          <a:p>
            <a:pPr marL="685800" lvl="1"/>
            <a:r>
              <a:rPr lang="en-US" altLang="en-US" dirty="0"/>
              <a:t>Stroke volume: 100 </a:t>
            </a:r>
            <a:r>
              <a:rPr lang="en-US" dirty="0"/>
              <a:t>milliliter</a:t>
            </a:r>
            <a:endParaRPr lang="en-US" altLang="en-US" dirty="0"/>
          </a:p>
          <a:p>
            <a:pPr marL="685800" lvl="1"/>
            <a:r>
              <a:rPr lang="en-US" altLang="en-US" dirty="0"/>
              <a:t>Pulse: 100 </a:t>
            </a:r>
            <a:r>
              <a:rPr lang="en-US" dirty="0"/>
              <a:t>b p m</a:t>
            </a:r>
            <a:endParaRPr lang="en-US" altLang="en-US" dirty="0"/>
          </a:p>
          <a:p>
            <a:pPr marL="685800" lvl="1"/>
            <a:r>
              <a:rPr lang="en-US" altLang="en-US" dirty="0"/>
              <a:t>Exercise cardiac output =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2000" y="33909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Cardiac reserve: the difference between resting cardiac output and maximum cardiac output: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50559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Heart Rate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1935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Regulation of Heart Rate</a:t>
            </a:r>
            <a:r>
              <a:rPr lang="en-US" altLang="en-US" dirty="0"/>
              <a:t>—the heart generates its own beat; rate may be changed by the nervous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56356" y="3461808"/>
            <a:ext cx="8229600" cy="1935163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Sympathetic impulses to the heart: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Parasympathetic (</a:t>
            </a:r>
            <a:r>
              <a:rPr lang="en-US" altLang="en-US" dirty="0" err="1"/>
              <a:t>vagus</a:t>
            </a:r>
            <a:r>
              <a:rPr lang="en-US" altLang="en-US" dirty="0"/>
              <a:t> nerves) impulses: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Information for changes in rate comes from </a:t>
            </a:r>
            <a:r>
              <a:rPr lang="en-US" altLang="en-US" dirty="0" err="1"/>
              <a:t>pressoreceptors</a:t>
            </a:r>
            <a:r>
              <a:rPr lang="en-US" altLang="en-US" dirty="0"/>
              <a:t> and chemoreceptors. </a:t>
            </a:r>
          </a:p>
          <a:p>
            <a:pPr marL="346075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6712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Regulation of Heart Rate (continued_1)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700" y="1189037"/>
            <a:ext cx="8229600" cy="2087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 err="1"/>
              <a:t>Pressoreceptors</a:t>
            </a:r>
            <a:r>
              <a:rPr lang="en-US" altLang="en-US" dirty="0"/>
              <a:t>—detect changes in blood pressure;</a:t>
            </a:r>
          </a:p>
          <a:p>
            <a:pPr marL="685800" lvl="1"/>
            <a:r>
              <a:rPr lang="en-US" altLang="en-US" dirty="0"/>
              <a:t>located in the carotid sinuses and the aortic sinus</a:t>
            </a:r>
          </a:p>
          <a:p>
            <a:pPr marL="685800" lvl="1"/>
            <a:r>
              <a:rPr lang="en-US" altLang="en-US" dirty="0"/>
              <a:t>Sensory nerves: carotid—	aortic—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74700" y="3454400"/>
            <a:ext cx="8229600" cy="2163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Chemoreceptors—detect changes in blood oxygen level;  </a:t>
            </a:r>
          </a:p>
          <a:p>
            <a:pPr marL="685800" lvl="1"/>
            <a:r>
              <a:rPr lang="en-US" altLang="en-US" dirty="0"/>
              <a:t>located in the carotid bodies and the aortic body</a:t>
            </a:r>
          </a:p>
          <a:p>
            <a:pPr marL="685800" lvl="1"/>
            <a:r>
              <a:rPr lang="en-US" altLang="en-US" dirty="0"/>
              <a:t>Sensory nerves: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34954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Questions           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771939" y="1219200"/>
            <a:ext cx="8229600" cy="1981200"/>
          </a:xfrm>
        </p:spPr>
        <p:txBody>
          <a:bodyPr/>
          <a:lstStyle/>
          <a:p>
            <a:pPr indent="-457200"/>
            <a:r>
              <a:rPr lang="en-US" altLang="en-US" dirty="0"/>
              <a:t>Name the hormone that stimulates increased heart rate and force of contraction.</a:t>
            </a:r>
          </a:p>
          <a:p>
            <a:pPr indent="-457200">
              <a:spcBef>
                <a:spcPts val="268"/>
              </a:spcBef>
            </a:pPr>
            <a:r>
              <a:rPr lang="en-US" altLang="en-US" dirty="0"/>
              <a:t>Name the gland that produces this hormone, and state when it does so.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94673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1189037"/>
            <a:ext cx="80010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Epinephrine stimulates increased heart rate and force of contraction.</a:t>
            </a:r>
          </a:p>
          <a:p>
            <a:pPr marL="346075" indent="-457200">
              <a:buNone/>
            </a:pPr>
            <a:r>
              <a:rPr lang="en-US" dirty="0"/>
              <a:t>The adrenal medulla secretes epinephrine during stressful situations (fear, anger, exertion).</a:t>
            </a:r>
          </a:p>
        </p:txBody>
      </p:sp>
    </p:spTree>
    <p:extLst>
      <p:ext uri="{BB962C8B-B14F-4D97-AF65-F5344CB8AC3E}">
        <p14:creationId xmlns:p14="http://schemas.microsoft.com/office/powerpoint/2010/main" val="1008238615"/>
      </p:ext>
    </p:extLst>
  </p:cSld>
  <p:clrMapOvr>
    <a:masterClrMapping/>
  </p:clrMapOvr>
</p:sld>
</file>

<file path=ppt/theme/theme1.xml><?xml version="1.0" encoding="utf-8"?>
<a:theme xmlns:a="http://schemas.openxmlformats.org/drawingml/2006/main" name="FAD_Nursing_Template_Sampl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purl.org/dc/elements/1.1/"/>
    <ds:schemaRef ds:uri="http://purl.org/dc/terms/"/>
    <ds:schemaRef ds:uri="71d46e88-8733-4645-9284-85cf006978cc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microsoft.com/office/2006/metadata/properties"/>
    <ds:schemaRef ds:uri="88135b7f-3fab-49b6-8009-71309f2107a8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FAD_Nursing_Template_Sample</Template>
  <TotalTime>285</TotalTime>
  <Words>1715</Words>
  <Application>Microsoft Macintosh PowerPoint</Application>
  <PresentationFormat>On-screen Show (4:3)</PresentationFormat>
  <Paragraphs>225</Paragraphs>
  <Slides>51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Arial</vt:lpstr>
      <vt:lpstr>Calibri</vt:lpstr>
      <vt:lpstr>Wingdings</vt:lpstr>
      <vt:lpstr>FAD_Nursing_Template_Sample</vt:lpstr>
      <vt:lpstr>Chapter 11 Blood</vt:lpstr>
      <vt:lpstr>General Functions of Blood</vt:lpstr>
      <vt:lpstr>PowerPoint Presentation</vt:lpstr>
      <vt:lpstr>Blood Cells</vt:lpstr>
      <vt:lpstr>Red Blood Cells</vt:lpstr>
      <vt:lpstr>Red Blood Cells (continued_1)</vt:lpstr>
      <vt:lpstr>Red Blood Cells (continued_3) </vt:lpstr>
      <vt:lpstr>PowerPoint Presentation</vt:lpstr>
      <vt:lpstr>White Blood Cells</vt:lpstr>
      <vt:lpstr>White Blood Cells (continued)</vt:lpstr>
      <vt:lpstr>White Blood Cells (continued)</vt:lpstr>
      <vt:lpstr>Platelets  </vt:lpstr>
      <vt:lpstr>Questions    </vt:lpstr>
      <vt:lpstr>Answers  </vt:lpstr>
      <vt:lpstr>Questions  </vt:lpstr>
      <vt:lpstr>Answers   </vt:lpstr>
      <vt:lpstr>Chapter 12 The Heart</vt:lpstr>
      <vt:lpstr>  </vt:lpstr>
      <vt:lpstr>PowerPoint Presentation</vt:lpstr>
      <vt:lpstr>PowerPoint Presentation</vt:lpstr>
      <vt:lpstr>Cardiac Muscle Tissue</vt:lpstr>
      <vt:lpstr>PowerPoint Presentation</vt:lpstr>
      <vt:lpstr>Pericardial Membranes</vt:lpstr>
      <vt:lpstr>PowerPoint Presentation</vt:lpstr>
      <vt:lpstr>Chambers of the Heart</vt:lpstr>
      <vt:lpstr>PowerPoint Presentation</vt:lpstr>
      <vt:lpstr>Right Atrium (see Table 12–1)</vt:lpstr>
      <vt:lpstr>PowerPoint Presentation</vt:lpstr>
      <vt:lpstr>Left Atrium</vt:lpstr>
      <vt:lpstr>Right Ventricle </vt:lpstr>
      <vt:lpstr>Left Ventricle</vt:lpstr>
      <vt:lpstr>PowerPoint Presentation</vt:lpstr>
      <vt:lpstr>Question</vt:lpstr>
      <vt:lpstr>Answer </vt:lpstr>
      <vt:lpstr>Coronary Vessels</vt:lpstr>
      <vt:lpstr>PowerPoint Presentation</vt:lpstr>
      <vt:lpstr>Cardiac Cycle</vt:lpstr>
      <vt:lpstr>Cardiac Cycle (continued)    </vt:lpstr>
      <vt:lpstr>PowerPoint Presentation</vt:lpstr>
      <vt:lpstr>Heart Sounds    </vt:lpstr>
      <vt:lpstr>Cardiac Conduction Pathway      </vt:lpstr>
      <vt:lpstr>Cardiac Conduction Pathway (continued)</vt:lpstr>
      <vt:lpstr>PowerPoint Presentation</vt:lpstr>
      <vt:lpstr>Heart Rate </vt:lpstr>
      <vt:lpstr>Cardiac Output (see Table 12–2)      </vt:lpstr>
      <vt:lpstr>Cardiac Output (continued_1)</vt:lpstr>
      <vt:lpstr>Cardiac Output (continued_2) </vt:lpstr>
      <vt:lpstr>Regulation of Heart Rate            </vt:lpstr>
      <vt:lpstr>Regulation of Heart Rate (continued_1)            </vt:lpstr>
      <vt:lpstr>Questions            </vt:lpstr>
      <vt:lpstr>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11 Blood</dc:title>
  <dc:creator>admin</dc:creator>
  <cp:lastModifiedBy>Geraint Forster</cp:lastModifiedBy>
  <cp:revision>91</cp:revision>
  <dcterms:created xsi:type="dcterms:W3CDTF">2018-06-23T05:56:41Z</dcterms:created>
  <dcterms:modified xsi:type="dcterms:W3CDTF">2025-01-24T12:59:44Z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