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38B1855-1B75-4FBE-930C-398BA8C253C6}" styleName="Themed Style 2 –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–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780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19759" y="505142"/>
            <a:ext cx="9946640" cy="86988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7575" y="1052022"/>
            <a:ext cx="9990455" cy="40309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715765" y="2509456"/>
            <a:ext cx="5006975" cy="8496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400" spc="-35" dirty="0">
                <a:solidFill>
                  <a:srgbClr val="00AFEF"/>
                </a:solidFill>
                <a:latin typeface="Calibri Light"/>
                <a:cs typeface="Calibri Light"/>
              </a:rPr>
              <a:t>Assessment</a:t>
            </a:r>
            <a:r>
              <a:rPr sz="5400" spc="-235" dirty="0">
                <a:solidFill>
                  <a:srgbClr val="00AFEF"/>
                </a:solidFill>
                <a:latin typeface="Calibri Light"/>
                <a:cs typeface="Calibri Light"/>
              </a:rPr>
              <a:t> </a:t>
            </a:r>
            <a:r>
              <a:rPr sz="5400" spc="-495" dirty="0">
                <a:solidFill>
                  <a:srgbClr val="00AFEF"/>
                </a:solidFill>
                <a:latin typeface="Calibri Light"/>
                <a:cs typeface="Calibri Light"/>
              </a:rPr>
              <a:t>T</a:t>
            </a:r>
            <a:r>
              <a:rPr sz="5400" spc="20" dirty="0">
                <a:solidFill>
                  <a:srgbClr val="00AFEF"/>
                </a:solidFill>
                <a:latin typeface="Calibri Light"/>
                <a:cs typeface="Calibri Light"/>
              </a:rPr>
              <a:t>a</a:t>
            </a:r>
            <a:r>
              <a:rPr sz="5400" spc="-40" dirty="0">
                <a:solidFill>
                  <a:srgbClr val="00AFEF"/>
                </a:solidFill>
                <a:latin typeface="Calibri Light"/>
                <a:cs typeface="Calibri Light"/>
              </a:rPr>
              <a:t>s</a:t>
            </a:r>
            <a:r>
              <a:rPr sz="5400" spc="20" dirty="0">
                <a:solidFill>
                  <a:srgbClr val="00AFEF"/>
                </a:solidFill>
                <a:latin typeface="Calibri Light"/>
                <a:cs typeface="Calibri Light"/>
              </a:rPr>
              <a:t>k</a:t>
            </a:r>
            <a:r>
              <a:rPr sz="5400" spc="-180" dirty="0">
                <a:solidFill>
                  <a:srgbClr val="00AFEF"/>
                </a:solidFill>
                <a:latin typeface="Calibri Light"/>
                <a:cs typeface="Calibri Light"/>
              </a:rPr>
              <a:t> </a:t>
            </a:r>
            <a:r>
              <a:rPr sz="5400" spc="-50" dirty="0">
                <a:solidFill>
                  <a:srgbClr val="00AFEF"/>
                </a:solidFill>
                <a:latin typeface="Calibri Light"/>
                <a:cs typeface="Calibri Light"/>
              </a:rPr>
              <a:t>2</a:t>
            </a:r>
            <a:endParaRPr sz="54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59884" y="4083430"/>
            <a:ext cx="2879725" cy="3924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10" dirty="0">
                <a:latin typeface="Calibri"/>
                <a:cs typeface="Calibri"/>
              </a:rPr>
              <a:t>Presentation</a:t>
            </a:r>
            <a:r>
              <a:rPr sz="2400" b="1" spc="-50" dirty="0">
                <a:latin typeface="Calibri"/>
                <a:cs typeface="Calibri"/>
              </a:rPr>
              <a:t> </a:t>
            </a:r>
            <a:r>
              <a:rPr sz="2400" b="1" spc="-25" dirty="0">
                <a:latin typeface="Calibri"/>
                <a:cs typeface="Calibri"/>
              </a:rPr>
              <a:t>Template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53440">
              <a:lnSpc>
                <a:spcPct val="100000"/>
              </a:lnSpc>
              <a:spcBef>
                <a:spcPts val="105"/>
              </a:spcBef>
            </a:pPr>
            <a:r>
              <a:rPr sz="5400" dirty="0">
                <a:latin typeface="Calibri"/>
                <a:cs typeface="Calibri"/>
              </a:rPr>
              <a:t>Enterprise</a:t>
            </a:r>
            <a:r>
              <a:rPr sz="5400" spc="-60" dirty="0">
                <a:latin typeface="Calibri"/>
                <a:cs typeface="Calibri"/>
              </a:rPr>
              <a:t> </a:t>
            </a:r>
            <a:r>
              <a:rPr sz="5400" dirty="0">
                <a:latin typeface="Calibri"/>
                <a:cs typeface="Calibri"/>
              </a:rPr>
              <a:t>and</a:t>
            </a:r>
            <a:r>
              <a:rPr sz="5400" spc="-90" dirty="0">
                <a:latin typeface="Calibri"/>
                <a:cs typeface="Calibri"/>
              </a:rPr>
              <a:t> </a:t>
            </a:r>
            <a:r>
              <a:rPr sz="5400" spc="-20" dirty="0">
                <a:latin typeface="Calibri"/>
                <a:cs typeface="Calibri"/>
              </a:rPr>
              <a:t>Entrepreneurship</a:t>
            </a:r>
            <a:endParaRPr sz="5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73587" y="1375028"/>
            <a:ext cx="3044825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dirty="0">
                <a:latin typeface="Calibri Light"/>
                <a:cs typeface="Calibri Light"/>
              </a:rPr>
              <a:t>Business</a:t>
            </a:r>
            <a:r>
              <a:rPr sz="4400" spc="-85" dirty="0">
                <a:latin typeface="Calibri Light"/>
                <a:cs typeface="Calibri Light"/>
              </a:rPr>
              <a:t> </a:t>
            </a:r>
            <a:r>
              <a:rPr sz="4400" spc="-20" dirty="0">
                <a:latin typeface="Calibri Light"/>
                <a:cs typeface="Calibri Light"/>
              </a:rPr>
              <a:t>Plan</a:t>
            </a:r>
            <a:endParaRPr sz="4400" dirty="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1218" y="2244914"/>
            <a:ext cx="10711181" cy="30322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Enterprise and Entrepreneurship</a:t>
            </a:r>
            <a:br>
              <a:rPr lang="en-GB" sz="2800" dirty="0"/>
            </a:br>
            <a:r>
              <a:rPr lang="en-GB" sz="2800" b="1" dirty="0"/>
              <a:t>Module Code: </a:t>
            </a:r>
            <a:r>
              <a:rPr lang="en-GB" sz="2800" dirty="0"/>
              <a:t>LCLM4006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Individual Business Plan Presentation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Business Name: </a:t>
            </a:r>
            <a:r>
              <a:rPr lang="en-GB" sz="2800" dirty="0" err="1"/>
              <a:t>ReFill&amp;Go</a:t>
            </a:r>
            <a:r>
              <a:rPr lang="en-GB" sz="2800" dirty="0"/>
              <a:t> – A Zero-Waste Refill Station Shop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Student Name: Joaquim Freire</a:t>
            </a:r>
            <a:br>
              <a:rPr lang="en-GB" sz="2800" dirty="0"/>
            </a:br>
            <a:r>
              <a:rPr lang="en-GB" sz="2800" b="1" dirty="0"/>
              <a:t>Student ID: </a:t>
            </a:r>
            <a:r>
              <a:rPr lang="en-GB" sz="2800" dirty="0"/>
              <a:t>[2415568]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Lecturer’s Name: </a:t>
            </a:r>
            <a:r>
              <a:rPr lang="en-GB" sz="2800" dirty="0"/>
              <a:t>[Insert Lecturer Name]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8236" rIns="0" bIns="0" rtlCol="0">
            <a:spAutoFit/>
          </a:bodyPr>
          <a:lstStyle/>
          <a:p>
            <a:pPr marL="944244">
              <a:lnSpc>
                <a:spcPct val="100000"/>
              </a:lnSpc>
              <a:spcBef>
                <a:spcPts val="130"/>
              </a:spcBef>
            </a:pPr>
            <a:r>
              <a:rPr sz="3200" b="1" dirty="0">
                <a:latin typeface="Calibri"/>
                <a:cs typeface="Calibri"/>
              </a:rPr>
              <a:t>Slide</a:t>
            </a:r>
            <a:r>
              <a:rPr sz="3200" b="1" spc="-6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1</a:t>
            </a:r>
            <a:r>
              <a:rPr sz="3200" b="1" spc="-1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-</a:t>
            </a:r>
            <a:r>
              <a:rPr sz="3200" b="1" spc="-3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cover</a:t>
            </a:r>
            <a:r>
              <a:rPr sz="3200" b="1" spc="-30" dirty="0">
                <a:latin typeface="Calibri"/>
                <a:cs typeface="Calibri"/>
              </a:rPr>
              <a:t> </a:t>
            </a:r>
            <a:r>
              <a:rPr sz="3200" b="1" spc="-20" dirty="0">
                <a:latin typeface="Calibri"/>
                <a:cs typeface="Calibri"/>
              </a:rPr>
              <a:t>page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7575" y="1897380"/>
            <a:ext cx="9619615" cy="3500317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Overview of the Business Idea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Legal Format &amp; Management Structure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PESTEL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Marketing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Funding &amp; Financial Forecast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Break-even Point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Q&amp;A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8236" rIns="0" bIns="0" rtlCol="0">
            <a:spAutoFit/>
          </a:bodyPr>
          <a:lstStyle/>
          <a:p>
            <a:pPr marL="944244">
              <a:lnSpc>
                <a:spcPct val="100000"/>
              </a:lnSpc>
              <a:spcBef>
                <a:spcPts val="130"/>
              </a:spcBef>
            </a:pPr>
            <a:r>
              <a:rPr sz="3200" b="1" dirty="0">
                <a:latin typeface="Calibri"/>
                <a:cs typeface="Calibri"/>
              </a:rPr>
              <a:t>Slide</a:t>
            </a:r>
            <a:r>
              <a:rPr sz="3200" b="1" spc="-6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2</a:t>
            </a:r>
            <a:r>
              <a:rPr sz="3200" b="1" spc="-2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-</a:t>
            </a:r>
            <a:r>
              <a:rPr sz="3200" b="1" spc="-35" dirty="0">
                <a:latin typeface="Calibri"/>
                <a:cs typeface="Calibri"/>
              </a:rPr>
              <a:t> Table</a:t>
            </a:r>
            <a:r>
              <a:rPr sz="3200" b="1" spc="-5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of</a:t>
            </a:r>
            <a:r>
              <a:rPr sz="3200" b="1" spc="15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Contents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19759" y="1281020"/>
            <a:ext cx="11049000" cy="5187317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My name is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Joaquim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founder of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ReFill&amp;Go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 sustainability-focused retail concept.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Inspired by my personal experience with refill stores and volunteering in local eco-projects.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UK generates over 2 million tonnes of plastic packaging waste annually (HMRC,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ReFill&amp;Go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aims to reduce single-use plastic by offering a convenient refill shopping model.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Purpose of this presentation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present a realistic, ethical, and financially viable business plan.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explain how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ReFill&amp;Go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meets environmental needs while being commercially sustainable.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Showcase a business that is affordable, scalable, and aligned with current eco-consumer values.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7802" rIns="0" bIns="0" rtlCol="0">
            <a:spAutoFit/>
          </a:bodyPr>
          <a:lstStyle/>
          <a:p>
            <a:pPr marL="449580">
              <a:lnSpc>
                <a:spcPct val="100000"/>
              </a:lnSpc>
              <a:spcBef>
                <a:spcPts val="130"/>
              </a:spcBef>
            </a:pPr>
            <a:r>
              <a:rPr sz="3200" b="1" spc="-10" dirty="0">
                <a:latin typeface="Calibri"/>
                <a:cs typeface="Calibri"/>
              </a:rPr>
              <a:t>Introduction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44743" y="1072275"/>
            <a:ext cx="10038249" cy="5654561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1" dirty="0" err="1"/>
              <a:t>ReFill&amp;Go</a:t>
            </a:r>
            <a:r>
              <a:rPr lang="en-US" sz="2400" dirty="0"/>
              <a:t> is a </a:t>
            </a:r>
            <a:r>
              <a:rPr lang="en-US" sz="2400" b="1" dirty="0"/>
              <a:t>zero-waste refill station shop</a:t>
            </a:r>
            <a:r>
              <a:rPr lang="en-US" sz="2400" dirty="0"/>
              <a:t> offering dry food, personal care, and cleaning products.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Customers bring their own containers to refill items in bulk, eliminating single-use packaging.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Responds directly to the growing demand for low-waste, ethical shopping options (World Economic Forum, 2021).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1" dirty="0"/>
              <a:t>Target audience</a:t>
            </a:r>
            <a:r>
              <a:rPr lang="en-US" sz="2400" dirty="0"/>
              <a:t>: eco-conscious consumers aged 18–40, especially students, young families, and professionals (</a:t>
            </a:r>
            <a:r>
              <a:rPr lang="en-US" sz="2400" dirty="0" err="1"/>
              <a:t>Patreau</a:t>
            </a:r>
            <a:r>
              <a:rPr lang="en-US" sz="2400" dirty="0"/>
              <a:t> et al., 2023).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Located in urban areas to meet sustainability-minded lifestyles and habits.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Fills a gap in the UK market by making zero-waste retail convenient and accessible.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Business model supports circular economy principles and </a:t>
            </a:r>
            <a:r>
              <a:rPr lang="en-US" sz="2400" dirty="0" err="1"/>
              <a:t>behaviour</a:t>
            </a:r>
            <a:r>
              <a:rPr lang="en-US" sz="2400" dirty="0"/>
              <a:t> change.</a:t>
            </a:r>
          </a:p>
          <a:p>
            <a:pPr marL="241300" marR="5080" indent="-229235" algn="just">
              <a:lnSpc>
                <a:spcPts val="3080"/>
              </a:lnSpc>
              <a:spcBef>
                <a:spcPts val="415"/>
              </a:spcBef>
              <a:buFont typeface="Arial MT"/>
              <a:buChar char="•"/>
              <a:tabLst>
                <a:tab pos="241300" algn="l"/>
              </a:tabLst>
            </a:pPr>
            <a:endParaRPr sz="24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4743" y="152400"/>
            <a:ext cx="9946640" cy="869886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b="1" dirty="0">
                <a:latin typeface="Calibri"/>
                <a:cs typeface="Calibri"/>
              </a:rPr>
              <a:t>Section</a:t>
            </a:r>
            <a:r>
              <a:rPr sz="3200" b="1" spc="-9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1</a:t>
            </a:r>
            <a:r>
              <a:rPr sz="3200" b="1" spc="-2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-</a:t>
            </a:r>
            <a:r>
              <a:rPr sz="3200" b="1" spc="-4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Overview</a:t>
            </a:r>
            <a:r>
              <a:rPr sz="3200" b="1" spc="-9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of</a:t>
            </a:r>
            <a:r>
              <a:rPr sz="3200" b="1" spc="-5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the</a:t>
            </a:r>
            <a:r>
              <a:rPr sz="3200" b="1" spc="-6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Business</a:t>
            </a:r>
            <a:r>
              <a:rPr sz="3200" b="1" spc="-95" dirty="0">
                <a:latin typeface="Calibri"/>
                <a:cs typeface="Calibri"/>
              </a:rPr>
              <a:t> </a:t>
            </a:r>
            <a:r>
              <a:rPr sz="3200" b="1" spc="-20" dirty="0">
                <a:latin typeface="Calibri"/>
                <a:cs typeface="Calibri"/>
              </a:rPr>
              <a:t>Idea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7802" rIns="0" bIns="0" rtlCol="0">
            <a:spAutoFit/>
          </a:bodyPr>
          <a:lstStyle/>
          <a:p>
            <a:pPr marL="310515">
              <a:lnSpc>
                <a:spcPct val="100000"/>
              </a:lnSpc>
              <a:spcBef>
                <a:spcPts val="130"/>
              </a:spcBef>
            </a:pPr>
            <a:r>
              <a:rPr sz="3200" b="1" dirty="0">
                <a:latin typeface="Calibri"/>
                <a:cs typeface="Calibri"/>
              </a:rPr>
              <a:t>Section</a:t>
            </a:r>
            <a:r>
              <a:rPr sz="3200" b="1" spc="-114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2</a:t>
            </a:r>
            <a:r>
              <a:rPr sz="3200" b="1" spc="-6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-</a:t>
            </a:r>
            <a:r>
              <a:rPr sz="3200" b="1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Legal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Format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Management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Structure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53AC35-B49F-110E-CE10-0E274C29B325}"/>
              </a:ext>
            </a:extLst>
          </p:cNvPr>
          <p:cNvSpPr txBox="1"/>
          <p:nvPr/>
        </p:nvSpPr>
        <p:spPr>
          <a:xfrm>
            <a:off x="619759" y="1752600"/>
            <a:ext cx="1117250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Sole Proprietorship – easy to set up, low-cost, full founder control (Blank &amp; Dorf, 2020).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Suitable for early-stage startups and small-scale eco-retail operations.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Future plan: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Convert to a Private Limited Company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for liability protection and investor readiness.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Founder manages operations, supplier relationships, and customer service.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One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part-time employee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assists with inventory and store maintenance.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External accountant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handles bookkeeping and compliance.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UK-based, aligned with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circular economy standards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reusable packaging practices (Kuks et al., 2023; Kortsen et al., 2023).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Business values: transparency, sustainability, and ethical sourcing.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1706" rIns="0" bIns="0" rtlCol="0">
            <a:spAutoFit/>
          </a:bodyPr>
          <a:lstStyle/>
          <a:p>
            <a:pPr marL="310515">
              <a:lnSpc>
                <a:spcPct val="100000"/>
              </a:lnSpc>
              <a:spcBef>
                <a:spcPts val="105"/>
              </a:spcBef>
            </a:pPr>
            <a:r>
              <a:rPr sz="3600" spc="-10" dirty="0"/>
              <a:t>Example:</a:t>
            </a:r>
            <a:r>
              <a:rPr sz="3600" spc="-80" dirty="0"/>
              <a:t> </a:t>
            </a:r>
            <a:r>
              <a:rPr sz="3600" dirty="0"/>
              <a:t>An</a:t>
            </a:r>
            <a:r>
              <a:rPr sz="3600" spc="-40" dirty="0"/>
              <a:t> </a:t>
            </a:r>
            <a:r>
              <a:rPr sz="3600" spc="-10" dirty="0"/>
              <a:t>organisational</a:t>
            </a:r>
            <a:r>
              <a:rPr sz="3600" spc="-80" dirty="0"/>
              <a:t> </a:t>
            </a:r>
            <a:r>
              <a:rPr sz="3600" dirty="0"/>
              <a:t>chart</a:t>
            </a:r>
            <a:r>
              <a:rPr sz="3600" spc="-90" dirty="0"/>
              <a:t> </a:t>
            </a:r>
            <a:r>
              <a:rPr sz="3600" dirty="0"/>
              <a:t>of</a:t>
            </a:r>
            <a:r>
              <a:rPr sz="3600" spc="-60" dirty="0"/>
              <a:t> </a:t>
            </a:r>
            <a:r>
              <a:rPr sz="3600" dirty="0"/>
              <a:t>a</a:t>
            </a:r>
            <a:r>
              <a:rPr sz="3600" spc="-15" dirty="0"/>
              <a:t> </a:t>
            </a:r>
            <a:r>
              <a:rPr sz="3600" spc="-10" dirty="0"/>
              <a:t>restaurant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11179175" y="643445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0" dirty="0">
                <a:solidFill>
                  <a:srgbClr val="888888"/>
                </a:solidFill>
                <a:latin typeface="Calibri"/>
                <a:cs typeface="Calibri"/>
              </a:rPr>
              <a:t>7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45244" y="1752600"/>
            <a:ext cx="8101512" cy="285786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002030" y="5291772"/>
            <a:ext cx="541655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Created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using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MS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Visio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–</a:t>
            </a:r>
            <a:r>
              <a:rPr sz="1800" spc="-10" dirty="0">
                <a:latin typeface="Calibri"/>
                <a:cs typeface="Calibri"/>
              </a:rPr>
              <a:t> refer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week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3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lecture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recording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7295" y="381000"/>
            <a:ext cx="4535170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b="1" dirty="0">
                <a:latin typeface="Calibri"/>
                <a:cs typeface="Calibri"/>
              </a:rPr>
              <a:t>Section</a:t>
            </a:r>
            <a:r>
              <a:rPr sz="3200" b="1" spc="-10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3</a:t>
            </a:r>
            <a:r>
              <a:rPr sz="3200" b="1" spc="-4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–</a:t>
            </a:r>
            <a:r>
              <a:rPr sz="3200" b="1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PESTEL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Analysis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6986" y="1406995"/>
            <a:ext cx="5723256" cy="444801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r>
              <a:rPr lang="en-US" b="1" dirty="0"/>
              <a:t>Political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Plastic Packaging Tax (2022)</a:t>
            </a:r>
            <a:r>
              <a:rPr lang="en-US" dirty="0"/>
              <a:t> encourages use of recycled materials (HMRC,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Strategy: ReFill&amp;Go avoids packaging altogether, reducing regulatory risk.</a:t>
            </a:r>
          </a:p>
          <a:p>
            <a:r>
              <a:rPr lang="en-US" b="1" dirty="0"/>
              <a:t>Economic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Rising </a:t>
            </a:r>
            <a:r>
              <a:rPr lang="en-US" b="1" dirty="0"/>
              <a:t>inflation</a:t>
            </a:r>
            <a:r>
              <a:rPr lang="en-US" dirty="0"/>
              <a:t> and </a:t>
            </a:r>
            <a:r>
              <a:rPr lang="en-US" b="1" dirty="0"/>
              <a:t>cost-of-living</a:t>
            </a:r>
            <a:r>
              <a:rPr lang="en-US" dirty="0"/>
              <a:t> push consumers toward bulk, cost-saving models (Nurani et al., 2022; Carney,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Strategy: Pay-per-weight model offers flexibility and affordability.</a:t>
            </a:r>
          </a:p>
          <a:p>
            <a:r>
              <a:rPr lang="en-US" b="1" dirty="0"/>
              <a:t>Social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Gen Z and Millennials </a:t>
            </a:r>
            <a:r>
              <a:rPr lang="en-US" dirty="0" err="1"/>
              <a:t>favour</a:t>
            </a:r>
            <a:r>
              <a:rPr lang="en-US" dirty="0"/>
              <a:t> </a:t>
            </a:r>
            <a:r>
              <a:rPr lang="en-US" b="1" dirty="0"/>
              <a:t>ethical, sustainable brands</a:t>
            </a:r>
            <a:r>
              <a:rPr lang="en-US" dirty="0"/>
              <a:t> (Philip et al., 2021; Fetner &amp; Miller,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Strategy: Build loyalty through reuse education, eco-friendly store design, and community events.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CC7083-3C7B-2F49-F8AF-BB76858D53B9}"/>
              </a:ext>
            </a:extLst>
          </p:cNvPr>
          <p:cNvSpPr txBox="1"/>
          <p:nvPr/>
        </p:nvSpPr>
        <p:spPr>
          <a:xfrm>
            <a:off x="6377066" y="1368843"/>
            <a:ext cx="5327948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Technological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 of </a:t>
            </a:r>
            <a:r>
              <a:rPr lang="en-US" b="1" dirty="0"/>
              <a:t>POS systems, digital scales, and inventory tools</a:t>
            </a:r>
            <a:r>
              <a:rPr lang="en-US" dirty="0"/>
              <a:t> improves accuracy and efficiency.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Future plan: </a:t>
            </a:r>
            <a:r>
              <a:rPr lang="en-US" b="1" dirty="0"/>
              <a:t>Mobile loyalty app</a:t>
            </a:r>
            <a:r>
              <a:rPr lang="en-US" dirty="0"/>
              <a:t> to reward sustainable </a:t>
            </a:r>
            <a:r>
              <a:rPr lang="en-US" dirty="0" err="1"/>
              <a:t>behaviour</a:t>
            </a:r>
            <a:r>
              <a:rPr lang="en-US" dirty="0"/>
              <a:t> and drive customer retention.</a:t>
            </a:r>
          </a:p>
          <a:p>
            <a:pPr>
              <a:buNone/>
            </a:pPr>
            <a:r>
              <a:rPr lang="en-US" b="1" dirty="0"/>
              <a:t>Environmental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UK generates over </a:t>
            </a:r>
            <a:r>
              <a:rPr lang="en-US" b="1" dirty="0"/>
              <a:t>5 million tonnes of plastic waste</a:t>
            </a:r>
            <a:r>
              <a:rPr lang="en-US" dirty="0"/>
              <a:t> annually (WRAP, 2023; Smith,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Strategy: Offer practical, everyday refill options to promote </a:t>
            </a:r>
            <a:r>
              <a:rPr lang="en-US" b="1" dirty="0"/>
              <a:t>reuse over single-use</a:t>
            </a:r>
            <a:r>
              <a:rPr lang="en-US" dirty="0"/>
              <a:t>.</a:t>
            </a:r>
          </a:p>
          <a:p>
            <a:pPr>
              <a:buNone/>
            </a:pPr>
            <a:r>
              <a:rPr lang="en-US" b="1" dirty="0"/>
              <a:t>Legal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Must meet </a:t>
            </a:r>
            <a:r>
              <a:rPr lang="en-US" b="1" dirty="0"/>
              <a:t>UK trading standards</a:t>
            </a:r>
            <a:r>
              <a:rPr lang="en-US" dirty="0"/>
              <a:t> and WRAP’s food and hygiene guidelines (WRAP,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Strategy: Train staff on safe refill practices and work only with </a:t>
            </a:r>
            <a:r>
              <a:rPr lang="en-US" b="1" dirty="0"/>
              <a:t>WRAP-compliant suppliers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38200" y="1370961"/>
            <a:ext cx="9907905" cy="46333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r>
              <a:rPr lang="en-US" sz="2000" b="1" dirty="0"/>
              <a:t>Segmentation &amp; Targeting (STP)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Focused on </a:t>
            </a:r>
            <a:r>
              <a:rPr lang="en-US" sz="2000" b="1" dirty="0"/>
              <a:t>eco-conscious urban consumers</a:t>
            </a:r>
            <a:r>
              <a:rPr lang="en-US" sz="2000" dirty="0"/>
              <a:t>, aged 18–40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Key groups: university students, young professionals, and green-minded families (</a:t>
            </a:r>
            <a:r>
              <a:rPr lang="en-US" sz="2000" dirty="0" err="1"/>
              <a:t>Patreau</a:t>
            </a:r>
            <a:r>
              <a:rPr lang="en-US" sz="2000" dirty="0"/>
              <a:t> et al., 2023)</a:t>
            </a:r>
          </a:p>
          <a:p>
            <a:r>
              <a:rPr lang="en-US" sz="2000" b="1" dirty="0"/>
              <a:t>Positioning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Positioned as a </a:t>
            </a:r>
            <a:r>
              <a:rPr lang="en-US" sz="2000" b="1" dirty="0"/>
              <a:t>sustainable, affordable, and ethical alternative</a:t>
            </a:r>
            <a:r>
              <a:rPr lang="en-US" sz="2000" dirty="0"/>
              <a:t> to supermarkets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/>
              <a:t>Emphasises</a:t>
            </a:r>
            <a:r>
              <a:rPr lang="en-US" sz="2000" dirty="0"/>
              <a:t> </a:t>
            </a:r>
            <a:r>
              <a:rPr lang="en-US" sz="2000" b="1" dirty="0"/>
              <a:t>zero-waste shopping without sacrificing convenience or quality</a:t>
            </a:r>
            <a:endParaRPr lang="en-US" sz="2000" dirty="0"/>
          </a:p>
          <a:p>
            <a:r>
              <a:rPr lang="en-US" sz="2000" b="1" dirty="0"/>
              <a:t>Marketing Channels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Instagram &amp; TikTok</a:t>
            </a:r>
            <a:r>
              <a:rPr lang="en-US" sz="2000" dirty="0"/>
              <a:t> for visual storytelling and product highlights (Philip et al., 2021)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Micro-influencer partnerships</a:t>
            </a:r>
            <a:r>
              <a:rPr lang="en-US" sz="2000" dirty="0"/>
              <a:t> build community trust and brand visibility</a:t>
            </a:r>
          </a:p>
          <a:p>
            <a:r>
              <a:rPr lang="en-US" sz="2000" b="1" dirty="0"/>
              <a:t>Local Outreach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Attend </a:t>
            </a:r>
            <a:r>
              <a:rPr lang="en-US" sz="2000" b="1" dirty="0"/>
              <a:t>green fairs, sustainability events, and university eco markets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Distribute </a:t>
            </a:r>
            <a:r>
              <a:rPr lang="en-US" sz="2000" b="1" dirty="0"/>
              <a:t>recycled leaflets</a:t>
            </a:r>
            <a:r>
              <a:rPr lang="en-US" sz="2000" dirty="0"/>
              <a:t> in eco-friendly cafés and coworking spaces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Launch </a:t>
            </a:r>
            <a:r>
              <a:rPr lang="en-US" sz="2000" b="1" dirty="0"/>
              <a:t>loyalty card </a:t>
            </a:r>
            <a:r>
              <a:rPr lang="en-US" sz="2000" b="1" dirty="0" err="1"/>
              <a:t>programme</a:t>
            </a:r>
            <a:r>
              <a:rPr lang="en-US" sz="2000" dirty="0"/>
              <a:t> to encourage refill habits and repeat visits (Bagui &amp; Arellano, 2021)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7802" rIns="0" bIns="0" rtlCol="0">
            <a:spAutoFit/>
          </a:bodyPr>
          <a:lstStyle/>
          <a:p>
            <a:pPr marL="310515">
              <a:lnSpc>
                <a:spcPct val="100000"/>
              </a:lnSpc>
              <a:spcBef>
                <a:spcPts val="130"/>
              </a:spcBef>
            </a:pPr>
            <a:r>
              <a:rPr sz="3200" b="1" dirty="0">
                <a:latin typeface="Calibri"/>
                <a:cs typeface="Calibri"/>
              </a:rPr>
              <a:t>Section</a:t>
            </a:r>
            <a:r>
              <a:rPr sz="3200" b="1" spc="-10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4</a:t>
            </a:r>
            <a:r>
              <a:rPr sz="3200" b="1" spc="-3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-</a:t>
            </a:r>
            <a:r>
              <a:rPr sz="3200" b="1" spc="-5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Marketing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Strategies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xfrm>
            <a:off x="917575" y="1052022"/>
            <a:ext cx="9990455" cy="5340564"/>
          </a:xfrm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r>
              <a:rPr lang="en-US" sz="2000" dirty="0"/>
              <a:t>Total Funding Required</a:t>
            </a:r>
          </a:p>
          <a:p>
            <a:r>
              <a:rPr lang="en-US" sz="2000" dirty="0"/>
              <a:t>£36,750 total</a:t>
            </a:r>
          </a:p>
          <a:p>
            <a:pPr lvl="1"/>
            <a:r>
              <a:rPr lang="en-US" sz="2000" dirty="0"/>
              <a:t>£34,000 startup costs</a:t>
            </a:r>
          </a:p>
          <a:p>
            <a:pPr lvl="1"/>
            <a:r>
              <a:rPr lang="en-US" sz="2000" dirty="0"/>
              <a:t>£2,750 to cover early-stage losses</a:t>
            </a:r>
          </a:p>
          <a:p>
            <a:r>
              <a:rPr lang="en-US" sz="2000" dirty="0"/>
              <a:t>Startup Cost Breakdown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Rent &amp; Deposit: £10,000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Fixtures &amp; Equipment: £8,000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Initial Inventory: £7,000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Branding &amp; Marketing: £5,000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Website &amp; Systems: £2,000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Contingency: £2,000</a:t>
            </a:r>
          </a:p>
          <a:p>
            <a:r>
              <a:rPr lang="en-US" sz="2000" dirty="0"/>
              <a:t>Revenue Forecast (First 6 Months)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Grows from £2,500 in Jan → £8,000 by June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Assumes 25–30 customers/day, £6–£8 spend</a:t>
            </a:r>
          </a:p>
          <a:p>
            <a:r>
              <a:rPr lang="en-US" sz="2000" dirty="0"/>
              <a:t>Break-even 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Achieved in Month 3 (March)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dirty="0"/>
              <a:t>Business becomes cash-flow positive and sustainable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7575" y="515874"/>
            <a:ext cx="8200390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b="1" dirty="0">
                <a:latin typeface="Calibri"/>
                <a:cs typeface="Calibri"/>
              </a:rPr>
              <a:t>Section</a:t>
            </a:r>
            <a:r>
              <a:rPr sz="3200" b="1" spc="-8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5</a:t>
            </a:r>
            <a:r>
              <a:rPr sz="3200" b="1" spc="-2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-</a:t>
            </a:r>
            <a:r>
              <a:rPr sz="3200" b="1" spc="-35" dirty="0"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374151"/>
                </a:solidFill>
                <a:latin typeface="Calibri"/>
                <a:cs typeface="Calibri"/>
              </a:rPr>
              <a:t>Funding</a:t>
            </a:r>
            <a:r>
              <a:rPr sz="3200" b="1" spc="-1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374151"/>
                </a:solidFill>
                <a:latin typeface="Calibri"/>
                <a:cs typeface="Calibri"/>
              </a:rPr>
              <a:t>Requirements</a:t>
            </a:r>
            <a:r>
              <a:rPr sz="3200" b="1" spc="-1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374151"/>
                </a:solidFill>
                <a:latin typeface="Calibri"/>
                <a:cs typeface="Calibri"/>
              </a:rPr>
              <a:t>and</a:t>
            </a:r>
            <a:r>
              <a:rPr sz="3200" b="1" spc="-10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3200" b="1" spc="-10" dirty="0">
                <a:solidFill>
                  <a:srgbClr val="374151"/>
                </a:solidFill>
                <a:latin typeface="Calibri"/>
                <a:cs typeface="Calibri"/>
              </a:rPr>
              <a:t>Allocation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600200" cy="5791200"/>
          </a:xfrm>
          <a:custGeom>
            <a:avLst/>
            <a:gdLst/>
            <a:ahLst/>
            <a:cxnLst/>
            <a:rect l="l" t="t" r="r" b="b"/>
            <a:pathLst>
              <a:path w="1981200" h="6858000">
                <a:moveTo>
                  <a:pt x="1375029" y="0"/>
                </a:moveTo>
                <a:lnTo>
                  <a:pt x="0" y="0"/>
                </a:lnTo>
                <a:lnTo>
                  <a:pt x="0" y="6857999"/>
                </a:lnTo>
                <a:lnTo>
                  <a:pt x="1981200" y="6857999"/>
                </a:lnTo>
                <a:lnTo>
                  <a:pt x="1935057" y="6830765"/>
                </a:lnTo>
                <a:lnTo>
                  <a:pt x="1843499" y="6774963"/>
                </a:lnTo>
                <a:lnTo>
                  <a:pt x="1797589" y="6747728"/>
                </a:lnTo>
                <a:lnTo>
                  <a:pt x="1751263" y="6721828"/>
                </a:lnTo>
                <a:lnTo>
                  <a:pt x="1704272" y="6697928"/>
                </a:lnTo>
                <a:lnTo>
                  <a:pt x="1656371" y="6676697"/>
                </a:lnTo>
                <a:lnTo>
                  <a:pt x="1607312" y="6658800"/>
                </a:lnTo>
                <a:lnTo>
                  <a:pt x="1568987" y="6645073"/>
                </a:lnTo>
                <a:lnTo>
                  <a:pt x="1532787" y="6627363"/>
                </a:lnTo>
                <a:lnTo>
                  <a:pt x="1500446" y="6604300"/>
                </a:lnTo>
                <a:lnTo>
                  <a:pt x="1473699" y="6574517"/>
                </a:lnTo>
                <a:lnTo>
                  <a:pt x="1454280" y="6536644"/>
                </a:lnTo>
                <a:lnTo>
                  <a:pt x="1443926" y="6489312"/>
                </a:lnTo>
                <a:lnTo>
                  <a:pt x="1444371" y="6431153"/>
                </a:lnTo>
                <a:lnTo>
                  <a:pt x="1441797" y="6401640"/>
                </a:lnTo>
                <a:lnTo>
                  <a:pt x="1430448" y="6379130"/>
                </a:lnTo>
                <a:lnTo>
                  <a:pt x="1411741" y="6366627"/>
                </a:lnTo>
                <a:lnTo>
                  <a:pt x="1387094" y="6367132"/>
                </a:lnTo>
                <a:lnTo>
                  <a:pt x="1341213" y="6369296"/>
                </a:lnTo>
                <a:lnTo>
                  <a:pt x="1304944" y="6349787"/>
                </a:lnTo>
                <a:lnTo>
                  <a:pt x="1274322" y="6317604"/>
                </a:lnTo>
                <a:lnTo>
                  <a:pt x="1245387" y="6281750"/>
                </a:lnTo>
                <a:lnTo>
                  <a:pt x="1210737" y="6240898"/>
                </a:lnTo>
                <a:lnTo>
                  <a:pt x="1175249" y="6201526"/>
                </a:lnTo>
                <a:lnTo>
                  <a:pt x="1137581" y="6165710"/>
                </a:lnTo>
                <a:lnTo>
                  <a:pt x="1096395" y="6135524"/>
                </a:lnTo>
                <a:lnTo>
                  <a:pt x="1050350" y="6113043"/>
                </a:lnTo>
                <a:lnTo>
                  <a:pt x="998105" y="6100343"/>
                </a:lnTo>
                <a:lnTo>
                  <a:pt x="1016480" y="6064664"/>
                </a:lnTo>
                <a:lnTo>
                  <a:pt x="1038812" y="6049659"/>
                </a:lnTo>
                <a:lnTo>
                  <a:pt x="1063406" y="6049324"/>
                </a:lnTo>
                <a:lnTo>
                  <a:pt x="1088567" y="6057658"/>
                </a:lnTo>
                <a:lnTo>
                  <a:pt x="1132299" y="6075708"/>
                </a:lnTo>
                <a:lnTo>
                  <a:pt x="1307188" y="6149883"/>
                </a:lnTo>
                <a:lnTo>
                  <a:pt x="1350899" y="6167932"/>
                </a:lnTo>
                <a:lnTo>
                  <a:pt x="1394158" y="6184881"/>
                </a:lnTo>
                <a:lnTo>
                  <a:pt x="1439132" y="6199498"/>
                </a:lnTo>
                <a:lnTo>
                  <a:pt x="1487487" y="6205448"/>
                </a:lnTo>
                <a:lnTo>
                  <a:pt x="1540891" y="6196393"/>
                </a:lnTo>
                <a:lnTo>
                  <a:pt x="1509897" y="6147486"/>
                </a:lnTo>
                <a:lnTo>
                  <a:pt x="1474516" y="6109156"/>
                </a:lnTo>
                <a:lnTo>
                  <a:pt x="1435911" y="6079350"/>
                </a:lnTo>
                <a:lnTo>
                  <a:pt x="1395247" y="6056015"/>
                </a:lnTo>
                <a:lnTo>
                  <a:pt x="1353688" y="6037099"/>
                </a:lnTo>
                <a:lnTo>
                  <a:pt x="1272540" y="6004306"/>
                </a:lnTo>
                <a:lnTo>
                  <a:pt x="1227308" y="5980434"/>
                </a:lnTo>
                <a:lnTo>
                  <a:pt x="1186561" y="5951833"/>
                </a:lnTo>
                <a:lnTo>
                  <a:pt x="1149245" y="5919000"/>
                </a:lnTo>
                <a:lnTo>
                  <a:pt x="1114305" y="5882434"/>
                </a:lnTo>
                <a:lnTo>
                  <a:pt x="1080684" y="5842632"/>
                </a:lnTo>
                <a:lnTo>
                  <a:pt x="1047327" y="5800091"/>
                </a:lnTo>
                <a:lnTo>
                  <a:pt x="1013180" y="5755309"/>
                </a:lnTo>
                <a:lnTo>
                  <a:pt x="1058776" y="5749536"/>
                </a:lnTo>
                <a:lnTo>
                  <a:pt x="1099306" y="5760321"/>
                </a:lnTo>
                <a:lnTo>
                  <a:pt x="1136942" y="5778616"/>
                </a:lnTo>
                <a:lnTo>
                  <a:pt x="1173855" y="5795375"/>
                </a:lnTo>
                <a:lnTo>
                  <a:pt x="1212215" y="5801550"/>
                </a:lnTo>
                <a:lnTo>
                  <a:pt x="1221257" y="5769546"/>
                </a:lnTo>
                <a:lnTo>
                  <a:pt x="1178336" y="5742176"/>
                </a:lnTo>
                <a:lnTo>
                  <a:pt x="1142273" y="5709145"/>
                </a:lnTo>
                <a:lnTo>
                  <a:pt x="1112539" y="5670890"/>
                </a:lnTo>
                <a:lnTo>
                  <a:pt x="1088608" y="5627845"/>
                </a:lnTo>
                <a:lnTo>
                  <a:pt x="1069952" y="5580448"/>
                </a:lnTo>
                <a:lnTo>
                  <a:pt x="1056042" y="5529132"/>
                </a:lnTo>
                <a:lnTo>
                  <a:pt x="1046353" y="5474335"/>
                </a:lnTo>
                <a:lnTo>
                  <a:pt x="1036127" y="5431438"/>
                </a:lnTo>
                <a:lnTo>
                  <a:pt x="1016573" y="5400532"/>
                </a:lnTo>
                <a:lnTo>
                  <a:pt x="990801" y="5376269"/>
                </a:lnTo>
                <a:lnTo>
                  <a:pt x="961923" y="5353304"/>
                </a:lnTo>
                <a:lnTo>
                  <a:pt x="921884" y="5320492"/>
                </a:lnTo>
                <a:lnTo>
                  <a:pt x="841119" y="5255339"/>
                </a:lnTo>
                <a:lnTo>
                  <a:pt x="800863" y="5222272"/>
                </a:lnTo>
                <a:lnTo>
                  <a:pt x="761006" y="5188394"/>
                </a:lnTo>
                <a:lnTo>
                  <a:pt x="721781" y="5153343"/>
                </a:lnTo>
                <a:lnTo>
                  <a:pt x="683425" y="5116755"/>
                </a:lnTo>
                <a:lnTo>
                  <a:pt x="646173" y="5078268"/>
                </a:lnTo>
                <a:lnTo>
                  <a:pt x="610259" y="5037520"/>
                </a:lnTo>
                <a:lnTo>
                  <a:pt x="575919" y="4994148"/>
                </a:lnTo>
                <a:lnTo>
                  <a:pt x="623390" y="5004378"/>
                </a:lnTo>
                <a:lnTo>
                  <a:pt x="669025" y="5020651"/>
                </a:lnTo>
                <a:lnTo>
                  <a:pt x="713529" y="5041341"/>
                </a:lnTo>
                <a:lnTo>
                  <a:pt x="757610" y="5064823"/>
                </a:lnTo>
                <a:lnTo>
                  <a:pt x="801974" y="5089472"/>
                </a:lnTo>
                <a:lnTo>
                  <a:pt x="847326" y="5113662"/>
                </a:lnTo>
                <a:lnTo>
                  <a:pt x="894375" y="5135769"/>
                </a:lnTo>
                <a:lnTo>
                  <a:pt x="943825" y="5154168"/>
                </a:lnTo>
                <a:lnTo>
                  <a:pt x="910307" y="5107346"/>
                </a:lnTo>
                <a:lnTo>
                  <a:pt x="875070" y="5064657"/>
                </a:lnTo>
                <a:lnTo>
                  <a:pt x="838384" y="5025548"/>
                </a:lnTo>
                <a:lnTo>
                  <a:pt x="800522" y="4989466"/>
                </a:lnTo>
                <a:lnTo>
                  <a:pt x="761755" y="4955857"/>
                </a:lnTo>
                <a:lnTo>
                  <a:pt x="722355" y="4924168"/>
                </a:lnTo>
                <a:lnTo>
                  <a:pt x="682593" y="4893847"/>
                </a:lnTo>
                <a:lnTo>
                  <a:pt x="603071" y="4835092"/>
                </a:lnTo>
                <a:lnTo>
                  <a:pt x="563854" y="4805553"/>
                </a:lnTo>
                <a:lnTo>
                  <a:pt x="475270" y="4733544"/>
                </a:lnTo>
                <a:lnTo>
                  <a:pt x="429421" y="4701540"/>
                </a:lnTo>
                <a:lnTo>
                  <a:pt x="379895" y="4677537"/>
                </a:lnTo>
                <a:lnTo>
                  <a:pt x="359684" y="4669869"/>
                </a:lnTo>
                <a:lnTo>
                  <a:pt x="340318" y="4656201"/>
                </a:lnTo>
                <a:lnTo>
                  <a:pt x="329435" y="4634531"/>
                </a:lnTo>
                <a:lnTo>
                  <a:pt x="334670" y="4602861"/>
                </a:lnTo>
                <a:lnTo>
                  <a:pt x="350780" y="4580580"/>
                </a:lnTo>
                <a:lnTo>
                  <a:pt x="370851" y="4573968"/>
                </a:lnTo>
                <a:lnTo>
                  <a:pt x="393186" y="4577357"/>
                </a:lnTo>
                <a:lnTo>
                  <a:pt x="416090" y="4585081"/>
                </a:lnTo>
                <a:lnTo>
                  <a:pt x="460359" y="4598963"/>
                </a:lnTo>
                <a:lnTo>
                  <a:pt x="506798" y="4607384"/>
                </a:lnTo>
                <a:lnTo>
                  <a:pt x="556132" y="4611708"/>
                </a:lnTo>
                <a:lnTo>
                  <a:pt x="609084" y="4613301"/>
                </a:lnTo>
                <a:lnTo>
                  <a:pt x="666381" y="4613529"/>
                </a:lnTo>
                <a:lnTo>
                  <a:pt x="635876" y="4574540"/>
                </a:lnTo>
                <a:lnTo>
                  <a:pt x="601473" y="4545751"/>
                </a:lnTo>
                <a:lnTo>
                  <a:pt x="564414" y="4524172"/>
                </a:lnTo>
                <a:lnTo>
                  <a:pt x="525940" y="4506814"/>
                </a:lnTo>
                <a:lnTo>
                  <a:pt x="487291" y="4490688"/>
                </a:lnTo>
                <a:lnTo>
                  <a:pt x="449710" y="4472803"/>
                </a:lnTo>
                <a:lnTo>
                  <a:pt x="414436" y="4450171"/>
                </a:lnTo>
                <a:lnTo>
                  <a:pt x="382712" y="4419801"/>
                </a:lnTo>
                <a:lnTo>
                  <a:pt x="355777" y="4378706"/>
                </a:lnTo>
                <a:lnTo>
                  <a:pt x="407716" y="4371821"/>
                </a:lnTo>
                <a:lnTo>
                  <a:pt x="455748" y="4377397"/>
                </a:lnTo>
                <a:lnTo>
                  <a:pt x="501031" y="4389971"/>
                </a:lnTo>
                <a:lnTo>
                  <a:pt x="544720" y="4404081"/>
                </a:lnTo>
                <a:lnTo>
                  <a:pt x="587971" y="4414266"/>
                </a:lnTo>
                <a:lnTo>
                  <a:pt x="628454" y="4415321"/>
                </a:lnTo>
                <a:lnTo>
                  <a:pt x="651687" y="4401375"/>
                </a:lnTo>
                <a:lnTo>
                  <a:pt x="659652" y="4370760"/>
                </a:lnTo>
                <a:lnTo>
                  <a:pt x="654329" y="4321810"/>
                </a:lnTo>
                <a:lnTo>
                  <a:pt x="647290" y="4266543"/>
                </a:lnTo>
                <a:lnTo>
                  <a:pt x="650303" y="4222242"/>
                </a:lnTo>
                <a:lnTo>
                  <a:pt x="663370" y="4189793"/>
                </a:lnTo>
                <a:lnTo>
                  <a:pt x="686489" y="4170087"/>
                </a:lnTo>
                <a:lnTo>
                  <a:pt x="719662" y="4164012"/>
                </a:lnTo>
                <a:lnTo>
                  <a:pt x="816225" y="4182681"/>
                </a:lnTo>
                <a:lnTo>
                  <a:pt x="843554" y="4168902"/>
                </a:lnTo>
                <a:lnTo>
                  <a:pt x="849398" y="4136453"/>
                </a:lnTo>
                <a:lnTo>
                  <a:pt x="838276" y="4090670"/>
                </a:lnTo>
                <a:lnTo>
                  <a:pt x="826061" y="4042478"/>
                </a:lnTo>
                <a:lnTo>
                  <a:pt x="823981" y="3997070"/>
                </a:lnTo>
                <a:lnTo>
                  <a:pt x="829606" y="3953652"/>
                </a:lnTo>
                <a:lnTo>
                  <a:pt x="840510" y="3911430"/>
                </a:lnTo>
                <a:lnTo>
                  <a:pt x="854263" y="3869610"/>
                </a:lnTo>
                <a:lnTo>
                  <a:pt x="868438" y="3827399"/>
                </a:lnTo>
                <a:lnTo>
                  <a:pt x="882811" y="3776166"/>
                </a:lnTo>
                <a:lnTo>
                  <a:pt x="889641" y="3731081"/>
                </a:lnTo>
                <a:lnTo>
                  <a:pt x="888769" y="3690468"/>
                </a:lnTo>
                <a:lnTo>
                  <a:pt x="880038" y="3652652"/>
                </a:lnTo>
                <a:lnTo>
                  <a:pt x="863288" y="3615958"/>
                </a:lnTo>
                <a:lnTo>
                  <a:pt x="838363" y="3578711"/>
                </a:lnTo>
                <a:lnTo>
                  <a:pt x="805103" y="3539236"/>
                </a:lnTo>
                <a:lnTo>
                  <a:pt x="774174" y="3508028"/>
                </a:lnTo>
                <a:lnTo>
                  <a:pt x="742233" y="3478186"/>
                </a:lnTo>
                <a:lnTo>
                  <a:pt x="708267" y="3449368"/>
                </a:lnTo>
                <a:lnTo>
                  <a:pt x="671260" y="3421233"/>
                </a:lnTo>
                <a:lnTo>
                  <a:pt x="630199" y="3393440"/>
                </a:lnTo>
                <a:lnTo>
                  <a:pt x="673754" y="3383030"/>
                </a:lnTo>
                <a:lnTo>
                  <a:pt x="696957" y="3368904"/>
                </a:lnTo>
                <a:lnTo>
                  <a:pt x="704474" y="3351821"/>
                </a:lnTo>
                <a:lnTo>
                  <a:pt x="700970" y="3332544"/>
                </a:lnTo>
                <a:lnTo>
                  <a:pt x="691112" y="3311832"/>
                </a:lnTo>
                <a:lnTo>
                  <a:pt x="679567" y="3290447"/>
                </a:lnTo>
                <a:lnTo>
                  <a:pt x="671001" y="3269150"/>
                </a:lnTo>
                <a:lnTo>
                  <a:pt x="670079" y="3248702"/>
                </a:lnTo>
                <a:lnTo>
                  <a:pt x="681469" y="3229864"/>
                </a:lnTo>
                <a:lnTo>
                  <a:pt x="719900" y="3229264"/>
                </a:lnTo>
                <a:lnTo>
                  <a:pt x="757290" y="3239510"/>
                </a:lnTo>
                <a:lnTo>
                  <a:pt x="794382" y="3257201"/>
                </a:lnTo>
                <a:lnTo>
                  <a:pt x="870653" y="3301332"/>
                </a:lnTo>
                <a:lnTo>
                  <a:pt x="911320" y="3320974"/>
                </a:lnTo>
                <a:lnTo>
                  <a:pt x="954668" y="3334470"/>
                </a:lnTo>
                <a:lnTo>
                  <a:pt x="1001442" y="3338422"/>
                </a:lnTo>
                <a:lnTo>
                  <a:pt x="1052385" y="3329432"/>
                </a:lnTo>
                <a:lnTo>
                  <a:pt x="1010695" y="3299597"/>
                </a:lnTo>
                <a:lnTo>
                  <a:pt x="968483" y="3272271"/>
                </a:lnTo>
                <a:lnTo>
                  <a:pt x="925969" y="3246907"/>
                </a:lnTo>
                <a:lnTo>
                  <a:pt x="883369" y="3222961"/>
                </a:lnTo>
                <a:lnTo>
                  <a:pt x="798782" y="3177146"/>
                </a:lnTo>
                <a:lnTo>
                  <a:pt x="757231" y="3154187"/>
                </a:lnTo>
                <a:lnTo>
                  <a:pt x="716464" y="3130469"/>
                </a:lnTo>
                <a:lnTo>
                  <a:pt x="676699" y="3105446"/>
                </a:lnTo>
                <a:lnTo>
                  <a:pt x="638153" y="3078573"/>
                </a:lnTo>
                <a:lnTo>
                  <a:pt x="601045" y="3049307"/>
                </a:lnTo>
                <a:lnTo>
                  <a:pt x="565592" y="3017103"/>
                </a:lnTo>
                <a:lnTo>
                  <a:pt x="532010" y="2981415"/>
                </a:lnTo>
                <a:lnTo>
                  <a:pt x="500519" y="2941701"/>
                </a:lnTo>
                <a:lnTo>
                  <a:pt x="525304" y="2923420"/>
                </a:lnTo>
                <a:lnTo>
                  <a:pt x="549524" y="2923476"/>
                </a:lnTo>
                <a:lnTo>
                  <a:pt x="572612" y="2928199"/>
                </a:lnTo>
                <a:lnTo>
                  <a:pt x="600245" y="2922638"/>
                </a:lnTo>
                <a:lnTo>
                  <a:pt x="643763" y="2923974"/>
                </a:lnTo>
                <a:lnTo>
                  <a:pt x="676768" y="2923652"/>
                </a:lnTo>
                <a:lnTo>
                  <a:pt x="714423" y="2920711"/>
                </a:lnTo>
                <a:lnTo>
                  <a:pt x="754591" y="2913681"/>
                </a:lnTo>
                <a:lnTo>
                  <a:pt x="795135" y="2901092"/>
                </a:lnTo>
                <a:lnTo>
                  <a:pt x="833921" y="2881474"/>
                </a:lnTo>
                <a:lnTo>
                  <a:pt x="868811" y="2853358"/>
                </a:lnTo>
                <a:lnTo>
                  <a:pt x="897671" y="2815274"/>
                </a:lnTo>
                <a:lnTo>
                  <a:pt x="918362" y="2765751"/>
                </a:lnTo>
                <a:lnTo>
                  <a:pt x="928751" y="2703322"/>
                </a:lnTo>
                <a:lnTo>
                  <a:pt x="940803" y="2703322"/>
                </a:lnTo>
                <a:lnTo>
                  <a:pt x="946835" y="2692654"/>
                </a:lnTo>
                <a:lnTo>
                  <a:pt x="962150" y="2655482"/>
                </a:lnTo>
                <a:lnTo>
                  <a:pt x="967571" y="2611310"/>
                </a:lnTo>
                <a:lnTo>
                  <a:pt x="976950" y="2573139"/>
                </a:lnTo>
                <a:lnTo>
                  <a:pt x="1004138" y="2553970"/>
                </a:lnTo>
                <a:lnTo>
                  <a:pt x="1048947" y="2545135"/>
                </a:lnTo>
                <a:lnTo>
                  <a:pt x="1093473" y="2533967"/>
                </a:lnTo>
                <a:lnTo>
                  <a:pt x="1138565" y="2527466"/>
                </a:lnTo>
                <a:lnTo>
                  <a:pt x="1185075" y="2532634"/>
                </a:lnTo>
                <a:lnTo>
                  <a:pt x="1221782" y="2543635"/>
                </a:lnTo>
                <a:lnTo>
                  <a:pt x="1259346" y="2553970"/>
                </a:lnTo>
                <a:lnTo>
                  <a:pt x="1297483" y="2561637"/>
                </a:lnTo>
                <a:lnTo>
                  <a:pt x="1335913" y="2564638"/>
                </a:lnTo>
                <a:lnTo>
                  <a:pt x="1360267" y="2570868"/>
                </a:lnTo>
                <a:lnTo>
                  <a:pt x="1386107" y="2584875"/>
                </a:lnTo>
                <a:lnTo>
                  <a:pt x="1412324" y="2599627"/>
                </a:lnTo>
                <a:lnTo>
                  <a:pt x="1437804" y="2608097"/>
                </a:lnTo>
                <a:lnTo>
                  <a:pt x="1461439" y="2603256"/>
                </a:lnTo>
                <a:lnTo>
                  <a:pt x="1482117" y="2578074"/>
                </a:lnTo>
                <a:lnTo>
                  <a:pt x="1498727" y="2525522"/>
                </a:lnTo>
                <a:lnTo>
                  <a:pt x="1514133" y="2524299"/>
                </a:lnTo>
                <a:lnTo>
                  <a:pt x="1551876" y="2529078"/>
                </a:lnTo>
                <a:lnTo>
                  <a:pt x="1643507" y="2543302"/>
                </a:lnTo>
                <a:lnTo>
                  <a:pt x="1676370" y="2551414"/>
                </a:lnTo>
                <a:lnTo>
                  <a:pt x="1709816" y="2557526"/>
                </a:lnTo>
                <a:lnTo>
                  <a:pt x="1741001" y="2550302"/>
                </a:lnTo>
                <a:lnTo>
                  <a:pt x="1767077" y="2518410"/>
                </a:lnTo>
                <a:lnTo>
                  <a:pt x="1763514" y="2484572"/>
                </a:lnTo>
                <a:lnTo>
                  <a:pt x="1736185" y="2447734"/>
                </a:lnTo>
                <a:lnTo>
                  <a:pt x="1694140" y="2416897"/>
                </a:lnTo>
                <a:lnTo>
                  <a:pt x="1646427" y="2401062"/>
                </a:lnTo>
                <a:lnTo>
                  <a:pt x="1603517" y="2396061"/>
                </a:lnTo>
                <a:lnTo>
                  <a:pt x="1560893" y="2393061"/>
                </a:lnTo>
                <a:lnTo>
                  <a:pt x="1518840" y="2394061"/>
                </a:lnTo>
                <a:lnTo>
                  <a:pt x="1477645" y="2401062"/>
                </a:lnTo>
                <a:lnTo>
                  <a:pt x="1433308" y="2405893"/>
                </a:lnTo>
                <a:lnTo>
                  <a:pt x="1399174" y="2394378"/>
                </a:lnTo>
                <a:lnTo>
                  <a:pt x="1374114" y="2367504"/>
                </a:lnTo>
                <a:lnTo>
                  <a:pt x="1356995" y="2326259"/>
                </a:lnTo>
                <a:lnTo>
                  <a:pt x="1337826" y="2281142"/>
                </a:lnTo>
                <a:lnTo>
                  <a:pt x="1312140" y="2245360"/>
                </a:lnTo>
                <a:lnTo>
                  <a:pt x="1280226" y="2216245"/>
                </a:lnTo>
                <a:lnTo>
                  <a:pt x="1242377" y="2191130"/>
                </a:lnTo>
                <a:lnTo>
                  <a:pt x="1198337" y="2164609"/>
                </a:lnTo>
                <a:lnTo>
                  <a:pt x="1110805" y="2110396"/>
                </a:lnTo>
                <a:lnTo>
                  <a:pt x="1066914" y="2083699"/>
                </a:lnTo>
                <a:lnTo>
                  <a:pt x="1022676" y="2057939"/>
                </a:lnTo>
                <a:lnTo>
                  <a:pt x="977892" y="2033613"/>
                </a:lnTo>
                <a:lnTo>
                  <a:pt x="932362" y="2011218"/>
                </a:lnTo>
                <a:lnTo>
                  <a:pt x="885890" y="1991253"/>
                </a:lnTo>
                <a:lnTo>
                  <a:pt x="838276" y="1974214"/>
                </a:lnTo>
                <a:lnTo>
                  <a:pt x="817214" y="1966934"/>
                </a:lnTo>
                <a:lnTo>
                  <a:pt x="796434" y="1953307"/>
                </a:lnTo>
                <a:lnTo>
                  <a:pt x="778481" y="1929655"/>
                </a:lnTo>
                <a:lnTo>
                  <a:pt x="765898" y="1892300"/>
                </a:lnTo>
                <a:lnTo>
                  <a:pt x="814721" y="1904602"/>
                </a:lnTo>
                <a:lnTo>
                  <a:pt x="863203" y="1918250"/>
                </a:lnTo>
                <a:lnTo>
                  <a:pt x="911383" y="1933069"/>
                </a:lnTo>
                <a:lnTo>
                  <a:pt x="959295" y="1948887"/>
                </a:lnTo>
                <a:lnTo>
                  <a:pt x="1006978" y="1965531"/>
                </a:lnTo>
                <a:lnTo>
                  <a:pt x="1054467" y="1982829"/>
                </a:lnTo>
                <a:lnTo>
                  <a:pt x="1101799" y="2000607"/>
                </a:lnTo>
                <a:lnTo>
                  <a:pt x="1290286" y="2073069"/>
                </a:lnTo>
                <a:lnTo>
                  <a:pt x="1337381" y="2090658"/>
                </a:lnTo>
                <a:lnTo>
                  <a:pt x="1384538" y="2107690"/>
                </a:lnTo>
                <a:lnTo>
                  <a:pt x="1431794" y="2123994"/>
                </a:lnTo>
                <a:lnTo>
                  <a:pt x="1479185" y="2139395"/>
                </a:lnTo>
                <a:lnTo>
                  <a:pt x="1526748" y="2153722"/>
                </a:lnTo>
                <a:lnTo>
                  <a:pt x="1574519" y="2166801"/>
                </a:lnTo>
                <a:lnTo>
                  <a:pt x="1622536" y="2178460"/>
                </a:lnTo>
                <a:lnTo>
                  <a:pt x="1670834" y="2188526"/>
                </a:lnTo>
                <a:lnTo>
                  <a:pt x="1719450" y="2196826"/>
                </a:lnTo>
                <a:lnTo>
                  <a:pt x="1768421" y="2203187"/>
                </a:lnTo>
                <a:lnTo>
                  <a:pt x="1817783" y="2207437"/>
                </a:lnTo>
                <a:lnTo>
                  <a:pt x="1867572" y="2209402"/>
                </a:lnTo>
                <a:lnTo>
                  <a:pt x="1917827" y="2208911"/>
                </a:lnTo>
                <a:lnTo>
                  <a:pt x="1876225" y="2184005"/>
                </a:lnTo>
                <a:lnTo>
                  <a:pt x="1833024" y="2164349"/>
                </a:lnTo>
                <a:lnTo>
                  <a:pt x="1788612" y="2148528"/>
                </a:lnTo>
                <a:lnTo>
                  <a:pt x="1743376" y="2135124"/>
                </a:lnTo>
                <a:lnTo>
                  <a:pt x="1697706" y="2122719"/>
                </a:lnTo>
                <a:lnTo>
                  <a:pt x="1651990" y="2109898"/>
                </a:lnTo>
                <a:lnTo>
                  <a:pt x="1606616" y="2095244"/>
                </a:lnTo>
                <a:lnTo>
                  <a:pt x="1561973" y="2077339"/>
                </a:lnTo>
                <a:lnTo>
                  <a:pt x="1611976" y="2062858"/>
                </a:lnTo>
                <a:lnTo>
                  <a:pt x="1660827" y="2063058"/>
                </a:lnTo>
                <a:lnTo>
                  <a:pt x="1708807" y="2072986"/>
                </a:lnTo>
                <a:lnTo>
                  <a:pt x="1803273" y="2102230"/>
                </a:lnTo>
                <a:lnTo>
                  <a:pt x="1841947" y="2110395"/>
                </a:lnTo>
                <a:lnTo>
                  <a:pt x="1876872" y="2110367"/>
                </a:lnTo>
                <a:lnTo>
                  <a:pt x="1905731" y="2097366"/>
                </a:lnTo>
                <a:lnTo>
                  <a:pt x="1926209" y="2066614"/>
                </a:lnTo>
                <a:lnTo>
                  <a:pt x="1935988" y="2013330"/>
                </a:lnTo>
                <a:lnTo>
                  <a:pt x="1935988" y="1984883"/>
                </a:lnTo>
                <a:lnTo>
                  <a:pt x="1893014" y="1931923"/>
                </a:lnTo>
                <a:lnTo>
                  <a:pt x="1836420" y="1902967"/>
                </a:lnTo>
                <a:lnTo>
                  <a:pt x="1817290" y="1896133"/>
                </a:lnTo>
                <a:lnTo>
                  <a:pt x="1798732" y="1885632"/>
                </a:lnTo>
                <a:lnTo>
                  <a:pt x="1784699" y="1870463"/>
                </a:lnTo>
                <a:lnTo>
                  <a:pt x="1779143" y="1849627"/>
                </a:lnTo>
                <a:lnTo>
                  <a:pt x="1774033" y="1795892"/>
                </a:lnTo>
                <a:lnTo>
                  <a:pt x="1757275" y="1754011"/>
                </a:lnTo>
                <a:lnTo>
                  <a:pt x="1731295" y="1721612"/>
                </a:lnTo>
                <a:lnTo>
                  <a:pt x="1698521" y="1696324"/>
                </a:lnTo>
                <a:lnTo>
                  <a:pt x="1661379" y="1675779"/>
                </a:lnTo>
                <a:lnTo>
                  <a:pt x="1622298" y="1657603"/>
                </a:lnTo>
                <a:lnTo>
                  <a:pt x="1652920" y="1629267"/>
                </a:lnTo>
                <a:lnTo>
                  <a:pt x="1681543" y="1625600"/>
                </a:lnTo>
                <a:lnTo>
                  <a:pt x="1708451" y="1632600"/>
                </a:lnTo>
                <a:lnTo>
                  <a:pt x="1733931" y="1636267"/>
                </a:lnTo>
                <a:lnTo>
                  <a:pt x="1749413" y="1633156"/>
                </a:lnTo>
                <a:lnTo>
                  <a:pt x="1762918" y="1627377"/>
                </a:lnTo>
                <a:lnTo>
                  <a:pt x="1772471" y="1616265"/>
                </a:lnTo>
                <a:lnTo>
                  <a:pt x="1776095" y="1597152"/>
                </a:lnTo>
                <a:lnTo>
                  <a:pt x="1774356" y="1577760"/>
                </a:lnTo>
                <a:lnTo>
                  <a:pt x="1768951" y="1559369"/>
                </a:lnTo>
                <a:lnTo>
                  <a:pt x="1759592" y="1545645"/>
                </a:lnTo>
                <a:lnTo>
                  <a:pt x="1745995" y="1540255"/>
                </a:lnTo>
                <a:lnTo>
                  <a:pt x="1703713" y="1533339"/>
                </a:lnTo>
                <a:lnTo>
                  <a:pt x="1664682" y="1516816"/>
                </a:lnTo>
                <a:lnTo>
                  <a:pt x="1627909" y="1493468"/>
                </a:lnTo>
                <a:lnTo>
                  <a:pt x="1592403" y="1466078"/>
                </a:lnTo>
                <a:lnTo>
                  <a:pt x="1557172" y="1437428"/>
                </a:lnTo>
                <a:lnTo>
                  <a:pt x="1521224" y="1410302"/>
                </a:lnTo>
                <a:lnTo>
                  <a:pt x="1483567" y="1387480"/>
                </a:lnTo>
                <a:lnTo>
                  <a:pt x="1443209" y="1371747"/>
                </a:lnTo>
                <a:lnTo>
                  <a:pt x="1399159" y="1365885"/>
                </a:lnTo>
                <a:lnTo>
                  <a:pt x="1372645" y="1358591"/>
                </a:lnTo>
                <a:lnTo>
                  <a:pt x="1370014" y="1339544"/>
                </a:lnTo>
                <a:lnTo>
                  <a:pt x="1391134" y="1283175"/>
                </a:lnTo>
                <a:lnTo>
                  <a:pt x="1392250" y="1254348"/>
                </a:lnTo>
                <a:lnTo>
                  <a:pt x="1371981" y="1230757"/>
                </a:lnTo>
                <a:lnTo>
                  <a:pt x="1372643" y="1222422"/>
                </a:lnTo>
                <a:lnTo>
                  <a:pt x="1390523" y="1214755"/>
                </a:lnTo>
                <a:lnTo>
                  <a:pt x="1415736" y="1209754"/>
                </a:lnTo>
                <a:lnTo>
                  <a:pt x="1438402" y="1209421"/>
                </a:lnTo>
                <a:lnTo>
                  <a:pt x="1456118" y="1215088"/>
                </a:lnTo>
                <a:lnTo>
                  <a:pt x="1473835" y="1222756"/>
                </a:lnTo>
                <a:lnTo>
                  <a:pt x="1492694" y="1226423"/>
                </a:lnTo>
                <a:lnTo>
                  <a:pt x="1513840" y="1220089"/>
                </a:lnTo>
                <a:lnTo>
                  <a:pt x="1515826" y="1178917"/>
                </a:lnTo>
                <a:lnTo>
                  <a:pt x="1502870" y="1149413"/>
                </a:lnTo>
                <a:lnTo>
                  <a:pt x="1453515" y="1113409"/>
                </a:lnTo>
                <a:lnTo>
                  <a:pt x="1406364" y="1087280"/>
                </a:lnTo>
                <a:lnTo>
                  <a:pt x="1358801" y="1061475"/>
                </a:lnTo>
                <a:lnTo>
                  <a:pt x="1310383" y="1038053"/>
                </a:lnTo>
                <a:lnTo>
                  <a:pt x="1260665" y="1019075"/>
                </a:lnTo>
                <a:lnTo>
                  <a:pt x="1209205" y="1006601"/>
                </a:lnTo>
                <a:lnTo>
                  <a:pt x="1188986" y="1001212"/>
                </a:lnTo>
                <a:lnTo>
                  <a:pt x="1174141" y="990155"/>
                </a:lnTo>
                <a:lnTo>
                  <a:pt x="1165519" y="973097"/>
                </a:lnTo>
                <a:lnTo>
                  <a:pt x="1163967" y="949705"/>
                </a:lnTo>
                <a:lnTo>
                  <a:pt x="1172543" y="925258"/>
                </a:lnTo>
                <a:lnTo>
                  <a:pt x="1187337" y="916813"/>
                </a:lnTo>
                <a:lnTo>
                  <a:pt x="1205524" y="917701"/>
                </a:lnTo>
                <a:lnTo>
                  <a:pt x="1224280" y="921258"/>
                </a:lnTo>
                <a:lnTo>
                  <a:pt x="1235586" y="924591"/>
                </a:lnTo>
                <a:lnTo>
                  <a:pt x="1246893" y="926591"/>
                </a:lnTo>
                <a:lnTo>
                  <a:pt x="1258203" y="923258"/>
                </a:lnTo>
                <a:lnTo>
                  <a:pt x="1269517" y="910589"/>
                </a:lnTo>
                <a:lnTo>
                  <a:pt x="1220200" y="876283"/>
                </a:lnTo>
                <a:lnTo>
                  <a:pt x="1172898" y="845290"/>
                </a:lnTo>
                <a:lnTo>
                  <a:pt x="1127368" y="817293"/>
                </a:lnTo>
                <a:lnTo>
                  <a:pt x="1083368" y="791978"/>
                </a:lnTo>
                <a:lnTo>
                  <a:pt x="1040655" y="769029"/>
                </a:lnTo>
                <a:lnTo>
                  <a:pt x="998988" y="748130"/>
                </a:lnTo>
                <a:lnTo>
                  <a:pt x="958123" y="728965"/>
                </a:lnTo>
                <a:lnTo>
                  <a:pt x="917820" y="711219"/>
                </a:lnTo>
                <a:lnTo>
                  <a:pt x="877834" y="694576"/>
                </a:lnTo>
                <a:lnTo>
                  <a:pt x="837926" y="678720"/>
                </a:lnTo>
                <a:lnTo>
                  <a:pt x="797851" y="663335"/>
                </a:lnTo>
                <a:lnTo>
                  <a:pt x="674207" y="616853"/>
                </a:lnTo>
                <a:lnTo>
                  <a:pt x="631045" y="600197"/>
                </a:lnTo>
                <a:lnTo>
                  <a:pt x="586506" y="582434"/>
                </a:lnTo>
                <a:lnTo>
                  <a:pt x="540347" y="563248"/>
                </a:lnTo>
                <a:lnTo>
                  <a:pt x="492326" y="542324"/>
                </a:lnTo>
                <a:lnTo>
                  <a:pt x="442201" y="519345"/>
                </a:lnTo>
                <a:lnTo>
                  <a:pt x="389730" y="493997"/>
                </a:lnTo>
                <a:lnTo>
                  <a:pt x="334670" y="465963"/>
                </a:lnTo>
                <a:lnTo>
                  <a:pt x="396065" y="447905"/>
                </a:lnTo>
                <a:lnTo>
                  <a:pt x="450391" y="446849"/>
                </a:lnTo>
                <a:lnTo>
                  <a:pt x="499628" y="454461"/>
                </a:lnTo>
                <a:lnTo>
                  <a:pt x="545757" y="462407"/>
                </a:lnTo>
                <a:lnTo>
                  <a:pt x="591806" y="469692"/>
                </a:lnTo>
                <a:lnTo>
                  <a:pt x="620679" y="478020"/>
                </a:lnTo>
                <a:lnTo>
                  <a:pt x="638102" y="487097"/>
                </a:lnTo>
                <a:lnTo>
                  <a:pt x="661497" y="506336"/>
                </a:lnTo>
                <a:lnTo>
                  <a:pt x="678918" y="515913"/>
                </a:lnTo>
                <a:lnTo>
                  <a:pt x="707788" y="525074"/>
                </a:lnTo>
                <a:lnTo>
                  <a:pt x="753833" y="533526"/>
                </a:lnTo>
                <a:lnTo>
                  <a:pt x="796705" y="541976"/>
                </a:lnTo>
                <a:lnTo>
                  <a:pt x="839141" y="550766"/>
                </a:lnTo>
                <a:lnTo>
                  <a:pt x="882157" y="554265"/>
                </a:lnTo>
                <a:lnTo>
                  <a:pt x="926764" y="546840"/>
                </a:lnTo>
                <a:lnTo>
                  <a:pt x="973975" y="522859"/>
                </a:lnTo>
                <a:lnTo>
                  <a:pt x="1010096" y="508464"/>
                </a:lnTo>
                <a:lnTo>
                  <a:pt x="1051570" y="509260"/>
                </a:lnTo>
                <a:lnTo>
                  <a:pt x="1095792" y="520810"/>
                </a:lnTo>
                <a:lnTo>
                  <a:pt x="1140159" y="538676"/>
                </a:lnTo>
                <a:lnTo>
                  <a:pt x="1182065" y="558419"/>
                </a:lnTo>
                <a:lnTo>
                  <a:pt x="1223050" y="575421"/>
                </a:lnTo>
                <a:lnTo>
                  <a:pt x="1265723" y="582422"/>
                </a:lnTo>
                <a:lnTo>
                  <a:pt x="1311792" y="577421"/>
                </a:lnTo>
                <a:lnTo>
                  <a:pt x="1362964" y="558419"/>
                </a:lnTo>
                <a:lnTo>
                  <a:pt x="1272906" y="529081"/>
                </a:lnTo>
                <a:lnTo>
                  <a:pt x="1232806" y="516413"/>
                </a:lnTo>
                <a:lnTo>
                  <a:pt x="1194117" y="505078"/>
                </a:lnTo>
                <a:lnTo>
                  <a:pt x="1165988" y="494188"/>
                </a:lnTo>
                <a:lnTo>
                  <a:pt x="1145492" y="476630"/>
                </a:lnTo>
                <a:lnTo>
                  <a:pt x="1133477" y="451072"/>
                </a:lnTo>
                <a:lnTo>
                  <a:pt x="1130795" y="416178"/>
                </a:lnTo>
                <a:lnTo>
                  <a:pt x="1129851" y="393398"/>
                </a:lnTo>
                <a:lnTo>
                  <a:pt x="1130038" y="369950"/>
                </a:lnTo>
                <a:lnTo>
                  <a:pt x="1135879" y="349170"/>
                </a:lnTo>
                <a:lnTo>
                  <a:pt x="1151902" y="334391"/>
                </a:lnTo>
                <a:lnTo>
                  <a:pt x="1171224" y="328779"/>
                </a:lnTo>
                <a:lnTo>
                  <a:pt x="1191109" y="332168"/>
                </a:lnTo>
                <a:lnTo>
                  <a:pt x="1208729" y="342892"/>
                </a:lnTo>
                <a:lnTo>
                  <a:pt x="1221257" y="359283"/>
                </a:lnTo>
                <a:lnTo>
                  <a:pt x="1233135" y="392731"/>
                </a:lnTo>
                <a:lnTo>
                  <a:pt x="1248398" y="421513"/>
                </a:lnTo>
                <a:lnTo>
                  <a:pt x="1270436" y="442293"/>
                </a:lnTo>
                <a:lnTo>
                  <a:pt x="1302639" y="451738"/>
                </a:lnTo>
                <a:lnTo>
                  <a:pt x="1336426" y="450850"/>
                </a:lnTo>
                <a:lnTo>
                  <a:pt x="1342247" y="439292"/>
                </a:lnTo>
                <a:lnTo>
                  <a:pt x="1320800" y="394842"/>
                </a:lnTo>
                <a:lnTo>
                  <a:pt x="1319857" y="370673"/>
                </a:lnTo>
                <a:lnTo>
                  <a:pt x="1331356" y="356171"/>
                </a:lnTo>
                <a:lnTo>
                  <a:pt x="1349642" y="350337"/>
                </a:lnTo>
                <a:lnTo>
                  <a:pt x="1369060" y="352171"/>
                </a:lnTo>
                <a:lnTo>
                  <a:pt x="1414511" y="361653"/>
                </a:lnTo>
                <a:lnTo>
                  <a:pt x="1460387" y="361653"/>
                </a:lnTo>
                <a:lnTo>
                  <a:pt x="1506601" y="357504"/>
                </a:lnTo>
                <a:lnTo>
                  <a:pt x="1553068" y="354541"/>
                </a:lnTo>
                <a:lnTo>
                  <a:pt x="1599706" y="358097"/>
                </a:lnTo>
                <a:lnTo>
                  <a:pt x="1646427" y="373507"/>
                </a:lnTo>
                <a:lnTo>
                  <a:pt x="1631968" y="321787"/>
                </a:lnTo>
                <a:lnTo>
                  <a:pt x="1612156" y="279832"/>
                </a:lnTo>
                <a:lnTo>
                  <a:pt x="1586150" y="246761"/>
                </a:lnTo>
                <a:lnTo>
                  <a:pt x="1553106" y="221690"/>
                </a:lnTo>
                <a:lnTo>
                  <a:pt x="1512181" y="203738"/>
                </a:lnTo>
                <a:lnTo>
                  <a:pt x="1462532" y="192024"/>
                </a:lnTo>
                <a:lnTo>
                  <a:pt x="1432690" y="190579"/>
                </a:lnTo>
                <a:lnTo>
                  <a:pt x="1402588" y="188468"/>
                </a:lnTo>
                <a:lnTo>
                  <a:pt x="1344930" y="163575"/>
                </a:lnTo>
                <a:lnTo>
                  <a:pt x="1317767" y="132905"/>
                </a:lnTo>
                <a:lnTo>
                  <a:pt x="1312658" y="113069"/>
                </a:lnTo>
                <a:lnTo>
                  <a:pt x="1317752" y="88900"/>
                </a:lnTo>
                <a:lnTo>
                  <a:pt x="1327064" y="74620"/>
                </a:lnTo>
                <a:lnTo>
                  <a:pt x="1340342" y="68008"/>
                </a:lnTo>
                <a:lnTo>
                  <a:pt x="1355881" y="67397"/>
                </a:lnTo>
                <a:lnTo>
                  <a:pt x="1371981" y="71120"/>
                </a:lnTo>
                <a:lnTo>
                  <a:pt x="1416188" y="88455"/>
                </a:lnTo>
                <a:lnTo>
                  <a:pt x="1461144" y="101938"/>
                </a:lnTo>
                <a:lnTo>
                  <a:pt x="1506601" y="112458"/>
                </a:lnTo>
                <a:lnTo>
                  <a:pt x="1552311" y="120903"/>
                </a:lnTo>
                <a:lnTo>
                  <a:pt x="1598029" y="128164"/>
                </a:lnTo>
                <a:lnTo>
                  <a:pt x="1643507" y="135127"/>
                </a:lnTo>
                <a:lnTo>
                  <a:pt x="1654768" y="137739"/>
                </a:lnTo>
                <a:lnTo>
                  <a:pt x="1666065" y="137350"/>
                </a:lnTo>
                <a:lnTo>
                  <a:pt x="1677386" y="129627"/>
                </a:lnTo>
                <a:lnTo>
                  <a:pt x="1688719" y="110235"/>
                </a:lnTo>
                <a:lnTo>
                  <a:pt x="1643650" y="95918"/>
                </a:lnTo>
                <a:lnTo>
                  <a:pt x="1598837" y="80606"/>
                </a:lnTo>
                <a:lnTo>
                  <a:pt x="1554178" y="64609"/>
                </a:lnTo>
                <a:lnTo>
                  <a:pt x="1464910" y="31807"/>
                </a:lnTo>
                <a:lnTo>
                  <a:pt x="1420097" y="15623"/>
                </a:lnTo>
                <a:lnTo>
                  <a:pt x="1375029" y="0"/>
                </a:lnTo>
                <a:close/>
              </a:path>
            </a:pathLst>
          </a:custGeom>
          <a:solidFill>
            <a:srgbClr val="E7E6E6">
              <a:alpha val="5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CE1035A-8C7E-2DF2-103E-2C590EE340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2417042"/>
              </p:ext>
            </p:extLst>
          </p:nvPr>
        </p:nvGraphicFramePr>
        <p:xfrm>
          <a:off x="762000" y="990600"/>
          <a:ext cx="5042218" cy="3657600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2984818">
                  <a:extLst>
                    <a:ext uri="{9D8B030D-6E8A-4147-A177-3AD203B41FA5}">
                      <a16:colId xmlns:a16="http://schemas.microsoft.com/office/drawing/2014/main" val="477087825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479079713"/>
                    </a:ext>
                  </a:extLst>
                </a:gridCol>
              </a:tblGrid>
              <a:tr h="3088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Startup Cost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4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66806570"/>
                  </a:ext>
                </a:extLst>
              </a:tr>
              <a:tr h="3088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0" dirty="0"/>
                        <a:t>Fixtures &amp; Equipment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£8,000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6628051"/>
                  </a:ext>
                </a:extLst>
              </a:tr>
              <a:tr h="3088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0" dirty="0"/>
                        <a:t>Branding &amp; Marketing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£5,000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4409463"/>
                  </a:ext>
                </a:extLst>
              </a:tr>
              <a:tr h="3088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0" dirty="0"/>
                        <a:t>Initial Inventory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£7,000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5182546"/>
                  </a:ext>
                </a:extLst>
              </a:tr>
              <a:tr h="3088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0" dirty="0"/>
                        <a:t>Website &amp; Systems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£2,000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0154097"/>
                  </a:ext>
                </a:extLst>
              </a:tr>
              <a:tr h="3088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0" dirty="0"/>
                        <a:t>Rent &amp; Deposit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£10,000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6517892"/>
                  </a:ext>
                </a:extLst>
              </a:tr>
              <a:tr h="3088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0" dirty="0"/>
                        <a:t>Contingency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£2,000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466903"/>
                  </a:ext>
                </a:extLst>
              </a:tr>
              <a:tr h="3088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0" dirty="0"/>
                        <a:t>Total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£34,000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204500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9CCF90F-ED73-853A-7248-6B450B7421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2201017"/>
              </p:ext>
            </p:extLst>
          </p:nvPr>
        </p:nvGraphicFramePr>
        <p:xfrm>
          <a:off x="6637655" y="990600"/>
          <a:ext cx="4246684" cy="448056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123342">
                  <a:extLst>
                    <a:ext uri="{9D8B030D-6E8A-4147-A177-3AD203B41FA5}">
                      <a16:colId xmlns:a16="http://schemas.microsoft.com/office/drawing/2014/main" val="483643629"/>
                    </a:ext>
                  </a:extLst>
                </a:gridCol>
                <a:gridCol w="2123342">
                  <a:extLst>
                    <a:ext uri="{9D8B030D-6E8A-4147-A177-3AD203B41FA5}">
                      <a16:colId xmlns:a16="http://schemas.microsoft.com/office/drawing/2014/main" val="496601114"/>
                    </a:ext>
                  </a:extLst>
                </a:gridCol>
              </a:tblGrid>
              <a:tr h="4468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/>
                        <a:t>Fixed Costs</a:t>
                      </a:r>
                      <a:endParaRPr lang="en-GB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/>
                        <a:t>Per Month</a:t>
                      </a:r>
                      <a:endParaRPr lang="en-GB" sz="2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00902238"/>
                  </a:ext>
                </a:extLst>
              </a:tr>
              <a:tr h="4468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Rent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£1,500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5214909"/>
                  </a:ext>
                </a:extLst>
              </a:tr>
              <a:tr h="4468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Business Rates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£300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1627380"/>
                  </a:ext>
                </a:extLst>
              </a:tr>
              <a:tr h="4468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Utilities (Gas)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£150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07034931"/>
                  </a:ext>
                </a:extLst>
              </a:tr>
              <a:tr h="4468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Employee Salary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£2,800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948380"/>
                  </a:ext>
                </a:extLst>
              </a:tr>
              <a:tr h="4468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Accountant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£100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42609949"/>
                  </a:ext>
                </a:extLst>
              </a:tr>
              <a:tr h="4468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/>
                        <a:t>Total Cost</a:t>
                      </a:r>
                      <a:endParaRPr lang="en-GB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/>
                        <a:t>£4,850</a:t>
                      </a:r>
                      <a:endParaRPr lang="en-GB" sz="2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79102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6246" y="13741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9E7E7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36702" y="13741"/>
            <a:ext cx="11106150" cy="6858000"/>
            <a:chOff x="542948" y="0"/>
            <a:chExt cx="11106150" cy="6858000"/>
          </a:xfrm>
        </p:grpSpPr>
        <p:sp>
          <p:nvSpPr>
            <p:cNvPr id="4" name="object 4"/>
            <p:cNvSpPr/>
            <p:nvPr/>
          </p:nvSpPr>
          <p:spPr>
            <a:xfrm>
              <a:off x="904875" y="0"/>
              <a:ext cx="10344150" cy="6858000"/>
            </a:xfrm>
            <a:custGeom>
              <a:avLst/>
              <a:gdLst/>
              <a:ahLst/>
              <a:cxnLst/>
              <a:rect l="l" t="t" r="r" b="b"/>
              <a:pathLst>
                <a:path w="10344150" h="6858000">
                  <a:moveTo>
                    <a:pt x="8514715" y="0"/>
                  </a:moveTo>
                  <a:lnTo>
                    <a:pt x="1829435" y="0"/>
                  </a:lnTo>
                  <a:lnTo>
                    <a:pt x="1804543" y="14985"/>
                  </a:lnTo>
                  <a:lnTo>
                    <a:pt x="1764360" y="41029"/>
                  </a:lnTo>
                  <a:lnTo>
                    <a:pt x="1724593" y="67555"/>
                  </a:lnTo>
                  <a:lnTo>
                    <a:pt x="1685243" y="94560"/>
                  </a:lnTo>
                  <a:lnTo>
                    <a:pt x="1646312" y="122038"/>
                  </a:lnTo>
                  <a:lnTo>
                    <a:pt x="1607801" y="149987"/>
                  </a:lnTo>
                  <a:lnTo>
                    <a:pt x="1569710" y="178403"/>
                  </a:lnTo>
                  <a:lnTo>
                    <a:pt x="1532042" y="207281"/>
                  </a:lnTo>
                  <a:lnTo>
                    <a:pt x="1494798" y="236618"/>
                  </a:lnTo>
                  <a:lnTo>
                    <a:pt x="1457979" y="266410"/>
                  </a:lnTo>
                  <a:lnTo>
                    <a:pt x="1421586" y="296653"/>
                  </a:lnTo>
                  <a:lnTo>
                    <a:pt x="1385620" y="327344"/>
                  </a:lnTo>
                  <a:lnTo>
                    <a:pt x="1350083" y="358478"/>
                  </a:lnTo>
                  <a:lnTo>
                    <a:pt x="1314976" y="390051"/>
                  </a:lnTo>
                  <a:lnTo>
                    <a:pt x="1280301" y="422061"/>
                  </a:lnTo>
                  <a:lnTo>
                    <a:pt x="1246058" y="454502"/>
                  </a:lnTo>
                  <a:lnTo>
                    <a:pt x="1212249" y="487371"/>
                  </a:lnTo>
                  <a:lnTo>
                    <a:pt x="1178875" y="520664"/>
                  </a:lnTo>
                  <a:lnTo>
                    <a:pt x="1145937" y="554378"/>
                  </a:lnTo>
                  <a:lnTo>
                    <a:pt x="1113437" y="588508"/>
                  </a:lnTo>
                  <a:lnTo>
                    <a:pt x="1081376" y="623051"/>
                  </a:lnTo>
                  <a:lnTo>
                    <a:pt x="1049756" y="658002"/>
                  </a:lnTo>
                  <a:lnTo>
                    <a:pt x="1018577" y="693358"/>
                  </a:lnTo>
                  <a:lnTo>
                    <a:pt x="987840" y="729115"/>
                  </a:lnTo>
                  <a:lnTo>
                    <a:pt x="957548" y="765269"/>
                  </a:lnTo>
                  <a:lnTo>
                    <a:pt x="927701" y="801817"/>
                  </a:lnTo>
                  <a:lnTo>
                    <a:pt x="898301" y="838754"/>
                  </a:lnTo>
                  <a:lnTo>
                    <a:pt x="869349" y="876076"/>
                  </a:lnTo>
                  <a:lnTo>
                    <a:pt x="840846" y="913781"/>
                  </a:lnTo>
                  <a:lnTo>
                    <a:pt x="812793" y="951863"/>
                  </a:lnTo>
                  <a:lnTo>
                    <a:pt x="785192" y="990319"/>
                  </a:lnTo>
                  <a:lnTo>
                    <a:pt x="758045" y="1029145"/>
                  </a:lnTo>
                  <a:lnTo>
                    <a:pt x="731351" y="1068337"/>
                  </a:lnTo>
                  <a:lnTo>
                    <a:pt x="705113" y="1107892"/>
                  </a:lnTo>
                  <a:lnTo>
                    <a:pt x="679332" y="1147805"/>
                  </a:lnTo>
                  <a:lnTo>
                    <a:pt x="654010" y="1188073"/>
                  </a:lnTo>
                  <a:lnTo>
                    <a:pt x="629146" y="1228692"/>
                  </a:lnTo>
                  <a:lnTo>
                    <a:pt x="604744" y="1269658"/>
                  </a:lnTo>
                  <a:lnTo>
                    <a:pt x="580803" y="1310967"/>
                  </a:lnTo>
                  <a:lnTo>
                    <a:pt x="557325" y="1352615"/>
                  </a:lnTo>
                  <a:lnTo>
                    <a:pt x="534313" y="1394599"/>
                  </a:lnTo>
                  <a:lnTo>
                    <a:pt x="511765" y="1436914"/>
                  </a:lnTo>
                  <a:lnTo>
                    <a:pt x="489685" y="1479557"/>
                  </a:lnTo>
                  <a:lnTo>
                    <a:pt x="468074" y="1522523"/>
                  </a:lnTo>
                  <a:lnTo>
                    <a:pt x="446932" y="1565810"/>
                  </a:lnTo>
                  <a:lnTo>
                    <a:pt x="426261" y="1609412"/>
                  </a:lnTo>
                  <a:lnTo>
                    <a:pt x="406062" y="1653327"/>
                  </a:lnTo>
                  <a:lnTo>
                    <a:pt x="386337" y="1697550"/>
                  </a:lnTo>
                  <a:lnTo>
                    <a:pt x="367086" y="1742078"/>
                  </a:lnTo>
                  <a:lnTo>
                    <a:pt x="348312" y="1786907"/>
                  </a:lnTo>
                  <a:lnTo>
                    <a:pt x="330015" y="1832032"/>
                  </a:lnTo>
                  <a:lnTo>
                    <a:pt x="312196" y="1877450"/>
                  </a:lnTo>
                  <a:lnTo>
                    <a:pt x="294857" y="1923157"/>
                  </a:lnTo>
                  <a:lnTo>
                    <a:pt x="278000" y="1969150"/>
                  </a:lnTo>
                  <a:lnTo>
                    <a:pt x="261625" y="2015424"/>
                  </a:lnTo>
                  <a:lnTo>
                    <a:pt x="245734" y="2061975"/>
                  </a:lnTo>
                  <a:lnTo>
                    <a:pt x="230327" y="2108800"/>
                  </a:lnTo>
                  <a:lnTo>
                    <a:pt x="215407" y="2155895"/>
                  </a:lnTo>
                  <a:lnTo>
                    <a:pt x="200975" y="2203256"/>
                  </a:lnTo>
                  <a:lnTo>
                    <a:pt x="187031" y="2250878"/>
                  </a:lnTo>
                  <a:lnTo>
                    <a:pt x="173577" y="2298760"/>
                  </a:lnTo>
                  <a:lnTo>
                    <a:pt x="160615" y="2346895"/>
                  </a:lnTo>
                  <a:lnTo>
                    <a:pt x="148145" y="2395281"/>
                  </a:lnTo>
                  <a:lnTo>
                    <a:pt x="136170" y="2443913"/>
                  </a:lnTo>
                  <a:lnTo>
                    <a:pt x="124690" y="2492789"/>
                  </a:lnTo>
                  <a:lnTo>
                    <a:pt x="113706" y="2541903"/>
                  </a:lnTo>
                  <a:lnTo>
                    <a:pt x="103220" y="2591252"/>
                  </a:lnTo>
                  <a:lnTo>
                    <a:pt x="93232" y="2640833"/>
                  </a:lnTo>
                  <a:lnTo>
                    <a:pt x="83746" y="2690640"/>
                  </a:lnTo>
                  <a:lnTo>
                    <a:pt x="74761" y="2740672"/>
                  </a:lnTo>
                  <a:lnTo>
                    <a:pt x="66278" y="2790923"/>
                  </a:lnTo>
                  <a:lnTo>
                    <a:pt x="58300" y="2841389"/>
                  </a:lnTo>
                  <a:lnTo>
                    <a:pt x="50828" y="2892068"/>
                  </a:lnTo>
                  <a:lnTo>
                    <a:pt x="43862" y="2942955"/>
                  </a:lnTo>
                  <a:lnTo>
                    <a:pt x="37404" y="2994046"/>
                  </a:lnTo>
                  <a:lnTo>
                    <a:pt x="31456" y="3045337"/>
                  </a:lnTo>
                  <a:lnTo>
                    <a:pt x="26018" y="3096825"/>
                  </a:lnTo>
                  <a:lnTo>
                    <a:pt x="21091" y="3148505"/>
                  </a:lnTo>
                  <a:lnTo>
                    <a:pt x="16678" y="3200374"/>
                  </a:lnTo>
                  <a:lnTo>
                    <a:pt x="12780" y="3252428"/>
                  </a:lnTo>
                  <a:lnTo>
                    <a:pt x="9397" y="3304663"/>
                  </a:lnTo>
                  <a:lnTo>
                    <a:pt x="6531" y="3357075"/>
                  </a:lnTo>
                  <a:lnTo>
                    <a:pt x="4183" y="3409660"/>
                  </a:lnTo>
                  <a:lnTo>
                    <a:pt x="2355" y="3462415"/>
                  </a:lnTo>
                  <a:lnTo>
                    <a:pt x="1047" y="3515336"/>
                  </a:lnTo>
                  <a:lnTo>
                    <a:pt x="262" y="3568418"/>
                  </a:lnTo>
                  <a:lnTo>
                    <a:pt x="0" y="3621658"/>
                  </a:lnTo>
                  <a:lnTo>
                    <a:pt x="527" y="3673798"/>
                  </a:lnTo>
                  <a:lnTo>
                    <a:pt x="2100" y="3725226"/>
                  </a:lnTo>
                  <a:lnTo>
                    <a:pt x="4706" y="3775955"/>
                  </a:lnTo>
                  <a:lnTo>
                    <a:pt x="8331" y="3825995"/>
                  </a:lnTo>
                  <a:lnTo>
                    <a:pt x="12961" y="3875357"/>
                  </a:lnTo>
                  <a:lnTo>
                    <a:pt x="18582" y="3924053"/>
                  </a:lnTo>
                  <a:lnTo>
                    <a:pt x="25183" y="3972094"/>
                  </a:lnTo>
                  <a:lnTo>
                    <a:pt x="32748" y="4019491"/>
                  </a:lnTo>
                  <a:lnTo>
                    <a:pt x="41264" y="4066255"/>
                  </a:lnTo>
                  <a:lnTo>
                    <a:pt x="50718" y="4112398"/>
                  </a:lnTo>
                  <a:lnTo>
                    <a:pt x="61096" y="4157930"/>
                  </a:lnTo>
                  <a:lnTo>
                    <a:pt x="72386" y="4202863"/>
                  </a:lnTo>
                  <a:lnTo>
                    <a:pt x="84572" y="4247208"/>
                  </a:lnTo>
                  <a:lnTo>
                    <a:pt x="97643" y="4290977"/>
                  </a:lnTo>
                  <a:lnTo>
                    <a:pt x="111583" y="4334180"/>
                  </a:lnTo>
                  <a:lnTo>
                    <a:pt x="126381" y="4376828"/>
                  </a:lnTo>
                  <a:lnTo>
                    <a:pt x="142022" y="4418934"/>
                  </a:lnTo>
                  <a:lnTo>
                    <a:pt x="158492" y="4460507"/>
                  </a:lnTo>
                  <a:lnTo>
                    <a:pt x="175779" y="4501560"/>
                  </a:lnTo>
                  <a:lnTo>
                    <a:pt x="193868" y="4542103"/>
                  </a:lnTo>
                  <a:lnTo>
                    <a:pt x="212747" y="4582148"/>
                  </a:lnTo>
                  <a:lnTo>
                    <a:pt x="232401" y="4621706"/>
                  </a:lnTo>
                  <a:lnTo>
                    <a:pt x="252818" y="4660788"/>
                  </a:lnTo>
                  <a:lnTo>
                    <a:pt x="273983" y="4699405"/>
                  </a:lnTo>
                  <a:lnTo>
                    <a:pt x="295884" y="4737568"/>
                  </a:lnTo>
                  <a:lnTo>
                    <a:pt x="318506" y="4775289"/>
                  </a:lnTo>
                  <a:lnTo>
                    <a:pt x="341837" y="4812579"/>
                  </a:lnTo>
                  <a:lnTo>
                    <a:pt x="365862" y="4849449"/>
                  </a:lnTo>
                  <a:lnTo>
                    <a:pt x="390568" y="4885910"/>
                  </a:lnTo>
                  <a:lnTo>
                    <a:pt x="415942" y="4921974"/>
                  </a:lnTo>
                  <a:lnTo>
                    <a:pt x="441970" y="4957651"/>
                  </a:lnTo>
                  <a:lnTo>
                    <a:pt x="468639" y="4992953"/>
                  </a:lnTo>
                  <a:lnTo>
                    <a:pt x="495935" y="5027891"/>
                  </a:lnTo>
                  <a:lnTo>
                    <a:pt x="523844" y="5062476"/>
                  </a:lnTo>
                  <a:lnTo>
                    <a:pt x="552354" y="5096720"/>
                  </a:lnTo>
                  <a:lnTo>
                    <a:pt x="581450" y="5130633"/>
                  </a:lnTo>
                  <a:lnTo>
                    <a:pt x="611120" y="5164228"/>
                  </a:lnTo>
                  <a:lnTo>
                    <a:pt x="641349" y="5197514"/>
                  </a:lnTo>
                  <a:lnTo>
                    <a:pt x="672124" y="5230503"/>
                  </a:lnTo>
                  <a:lnTo>
                    <a:pt x="703432" y="5263207"/>
                  </a:lnTo>
                  <a:lnTo>
                    <a:pt x="735258" y="5295636"/>
                  </a:lnTo>
                  <a:lnTo>
                    <a:pt x="767591" y="5327802"/>
                  </a:lnTo>
                  <a:lnTo>
                    <a:pt x="800415" y="5359717"/>
                  </a:lnTo>
                  <a:lnTo>
                    <a:pt x="833718" y="5391390"/>
                  </a:lnTo>
                  <a:lnTo>
                    <a:pt x="867486" y="5422834"/>
                  </a:lnTo>
                  <a:lnTo>
                    <a:pt x="901705" y="5454059"/>
                  </a:lnTo>
                  <a:lnTo>
                    <a:pt x="936363" y="5485077"/>
                  </a:lnTo>
                  <a:lnTo>
                    <a:pt x="971445" y="5515900"/>
                  </a:lnTo>
                  <a:lnTo>
                    <a:pt x="1006938" y="5546537"/>
                  </a:lnTo>
                  <a:lnTo>
                    <a:pt x="1042829" y="5577001"/>
                  </a:lnTo>
                  <a:lnTo>
                    <a:pt x="1079103" y="5607302"/>
                  </a:lnTo>
                  <a:lnTo>
                    <a:pt x="1115748" y="5637452"/>
                  </a:lnTo>
                  <a:lnTo>
                    <a:pt x="1152750" y="5667462"/>
                  </a:lnTo>
                  <a:lnTo>
                    <a:pt x="1190096" y="5697344"/>
                  </a:lnTo>
                  <a:lnTo>
                    <a:pt x="1227771" y="5727107"/>
                  </a:lnTo>
                  <a:lnTo>
                    <a:pt x="1265763" y="5756765"/>
                  </a:lnTo>
                  <a:lnTo>
                    <a:pt x="1304058" y="5786327"/>
                  </a:lnTo>
                  <a:lnTo>
                    <a:pt x="1381502" y="5845210"/>
                  </a:lnTo>
                  <a:lnTo>
                    <a:pt x="1459997" y="5903847"/>
                  </a:lnTo>
                  <a:lnTo>
                    <a:pt x="1539432" y="5962326"/>
                  </a:lnTo>
                  <a:lnTo>
                    <a:pt x="1660115" y="6049948"/>
                  </a:lnTo>
                  <a:lnTo>
                    <a:pt x="1988332" y="6285163"/>
                  </a:lnTo>
                  <a:lnTo>
                    <a:pt x="2195852" y="6434866"/>
                  </a:lnTo>
                  <a:lnTo>
                    <a:pt x="2320288" y="6524003"/>
                  </a:lnTo>
                  <a:lnTo>
                    <a:pt x="2403252" y="6582615"/>
                  </a:lnTo>
                  <a:lnTo>
                    <a:pt x="2486325" y="6640425"/>
                  </a:lnTo>
                  <a:lnTo>
                    <a:pt x="2569596" y="6697305"/>
                  </a:lnTo>
                  <a:lnTo>
                    <a:pt x="2611333" y="6725356"/>
                  </a:lnTo>
                  <a:lnTo>
                    <a:pt x="2653153" y="6753125"/>
                  </a:lnTo>
                  <a:lnTo>
                    <a:pt x="2695066" y="6780598"/>
                  </a:lnTo>
                  <a:lnTo>
                    <a:pt x="2821051" y="6857999"/>
                  </a:lnTo>
                  <a:lnTo>
                    <a:pt x="7523099" y="6857999"/>
                  </a:lnTo>
                  <a:lnTo>
                    <a:pt x="7649083" y="6780598"/>
                  </a:lnTo>
                  <a:lnTo>
                    <a:pt x="7690996" y="6753125"/>
                  </a:lnTo>
                  <a:lnTo>
                    <a:pt x="7732816" y="6725356"/>
                  </a:lnTo>
                  <a:lnTo>
                    <a:pt x="7774553" y="6697305"/>
                  </a:lnTo>
                  <a:lnTo>
                    <a:pt x="7857824" y="6640425"/>
                  </a:lnTo>
                  <a:lnTo>
                    <a:pt x="7940897" y="6582615"/>
                  </a:lnTo>
                  <a:lnTo>
                    <a:pt x="8023861" y="6524003"/>
                  </a:lnTo>
                  <a:lnTo>
                    <a:pt x="8106805" y="6464720"/>
                  </a:lnTo>
                  <a:lnTo>
                    <a:pt x="8272895" y="6344806"/>
                  </a:lnTo>
                  <a:lnTo>
                    <a:pt x="8724447" y="6020739"/>
                  </a:lnTo>
                  <a:lnTo>
                    <a:pt x="8844545" y="5933101"/>
                  </a:lnTo>
                  <a:lnTo>
                    <a:pt x="8923524" y="5874554"/>
                  </a:lnTo>
                  <a:lnTo>
                    <a:pt x="9001507" y="5815805"/>
                  </a:lnTo>
                  <a:lnTo>
                    <a:pt x="9078386" y="5756765"/>
                  </a:lnTo>
                  <a:lnTo>
                    <a:pt x="9116378" y="5727107"/>
                  </a:lnTo>
                  <a:lnTo>
                    <a:pt x="9154053" y="5697344"/>
                  </a:lnTo>
                  <a:lnTo>
                    <a:pt x="9191399" y="5667462"/>
                  </a:lnTo>
                  <a:lnTo>
                    <a:pt x="9228401" y="5637452"/>
                  </a:lnTo>
                  <a:lnTo>
                    <a:pt x="9265046" y="5607302"/>
                  </a:lnTo>
                  <a:lnTo>
                    <a:pt x="9301320" y="5577001"/>
                  </a:lnTo>
                  <a:lnTo>
                    <a:pt x="9337211" y="5546537"/>
                  </a:lnTo>
                  <a:lnTo>
                    <a:pt x="9372704" y="5515900"/>
                  </a:lnTo>
                  <a:lnTo>
                    <a:pt x="9407786" y="5485077"/>
                  </a:lnTo>
                  <a:lnTo>
                    <a:pt x="9442444" y="5454059"/>
                  </a:lnTo>
                  <a:lnTo>
                    <a:pt x="9476663" y="5422834"/>
                  </a:lnTo>
                  <a:lnTo>
                    <a:pt x="9510431" y="5391390"/>
                  </a:lnTo>
                  <a:lnTo>
                    <a:pt x="9543734" y="5359717"/>
                  </a:lnTo>
                  <a:lnTo>
                    <a:pt x="9576558" y="5327802"/>
                  </a:lnTo>
                  <a:lnTo>
                    <a:pt x="9608891" y="5295636"/>
                  </a:lnTo>
                  <a:lnTo>
                    <a:pt x="9640717" y="5263207"/>
                  </a:lnTo>
                  <a:lnTo>
                    <a:pt x="9672025" y="5230503"/>
                  </a:lnTo>
                  <a:lnTo>
                    <a:pt x="9702800" y="5197514"/>
                  </a:lnTo>
                  <a:lnTo>
                    <a:pt x="9733029" y="5164228"/>
                  </a:lnTo>
                  <a:lnTo>
                    <a:pt x="9762699" y="5130633"/>
                  </a:lnTo>
                  <a:lnTo>
                    <a:pt x="9791795" y="5096720"/>
                  </a:lnTo>
                  <a:lnTo>
                    <a:pt x="9820305" y="5062476"/>
                  </a:lnTo>
                  <a:lnTo>
                    <a:pt x="9848214" y="5027891"/>
                  </a:lnTo>
                  <a:lnTo>
                    <a:pt x="9875510" y="4992953"/>
                  </a:lnTo>
                  <a:lnTo>
                    <a:pt x="9902179" y="4957651"/>
                  </a:lnTo>
                  <a:lnTo>
                    <a:pt x="9928207" y="4921974"/>
                  </a:lnTo>
                  <a:lnTo>
                    <a:pt x="9953581" y="4885910"/>
                  </a:lnTo>
                  <a:lnTo>
                    <a:pt x="9978287" y="4849449"/>
                  </a:lnTo>
                  <a:lnTo>
                    <a:pt x="10002312" y="4812579"/>
                  </a:lnTo>
                  <a:lnTo>
                    <a:pt x="10025643" y="4775289"/>
                  </a:lnTo>
                  <a:lnTo>
                    <a:pt x="10048265" y="4737568"/>
                  </a:lnTo>
                  <a:lnTo>
                    <a:pt x="10070166" y="4699405"/>
                  </a:lnTo>
                  <a:lnTo>
                    <a:pt x="10091331" y="4660788"/>
                  </a:lnTo>
                  <a:lnTo>
                    <a:pt x="10111748" y="4621706"/>
                  </a:lnTo>
                  <a:lnTo>
                    <a:pt x="10131402" y="4582148"/>
                  </a:lnTo>
                  <a:lnTo>
                    <a:pt x="10150281" y="4542103"/>
                  </a:lnTo>
                  <a:lnTo>
                    <a:pt x="10168370" y="4501560"/>
                  </a:lnTo>
                  <a:lnTo>
                    <a:pt x="10185657" y="4460507"/>
                  </a:lnTo>
                  <a:lnTo>
                    <a:pt x="10202127" y="4418934"/>
                  </a:lnTo>
                  <a:lnTo>
                    <a:pt x="10217768" y="4376828"/>
                  </a:lnTo>
                  <a:lnTo>
                    <a:pt x="10232566" y="4334180"/>
                  </a:lnTo>
                  <a:lnTo>
                    <a:pt x="10246506" y="4290977"/>
                  </a:lnTo>
                  <a:lnTo>
                    <a:pt x="10259577" y="4247208"/>
                  </a:lnTo>
                  <a:lnTo>
                    <a:pt x="10271763" y="4202863"/>
                  </a:lnTo>
                  <a:lnTo>
                    <a:pt x="10283053" y="4157930"/>
                  </a:lnTo>
                  <a:lnTo>
                    <a:pt x="10293431" y="4112398"/>
                  </a:lnTo>
                  <a:lnTo>
                    <a:pt x="10302885" y="4066255"/>
                  </a:lnTo>
                  <a:lnTo>
                    <a:pt x="10311401" y="4019491"/>
                  </a:lnTo>
                  <a:lnTo>
                    <a:pt x="10318966" y="3972094"/>
                  </a:lnTo>
                  <a:lnTo>
                    <a:pt x="10325567" y="3924053"/>
                  </a:lnTo>
                  <a:lnTo>
                    <a:pt x="10331188" y="3875357"/>
                  </a:lnTo>
                  <a:lnTo>
                    <a:pt x="10335818" y="3825995"/>
                  </a:lnTo>
                  <a:lnTo>
                    <a:pt x="10339443" y="3775955"/>
                  </a:lnTo>
                  <a:lnTo>
                    <a:pt x="10342049" y="3725226"/>
                  </a:lnTo>
                  <a:lnTo>
                    <a:pt x="10343622" y="3673798"/>
                  </a:lnTo>
                  <a:lnTo>
                    <a:pt x="10344150" y="3621658"/>
                  </a:lnTo>
                  <a:lnTo>
                    <a:pt x="10343887" y="3568418"/>
                  </a:lnTo>
                  <a:lnTo>
                    <a:pt x="10343102" y="3515336"/>
                  </a:lnTo>
                  <a:lnTo>
                    <a:pt x="10341794" y="3462415"/>
                  </a:lnTo>
                  <a:lnTo>
                    <a:pt x="10339966" y="3409660"/>
                  </a:lnTo>
                  <a:lnTo>
                    <a:pt x="10337618" y="3357075"/>
                  </a:lnTo>
                  <a:lnTo>
                    <a:pt x="10334752" y="3304663"/>
                  </a:lnTo>
                  <a:lnTo>
                    <a:pt x="10331369" y="3252428"/>
                  </a:lnTo>
                  <a:lnTo>
                    <a:pt x="10327471" y="3200374"/>
                  </a:lnTo>
                  <a:lnTo>
                    <a:pt x="10323058" y="3148505"/>
                  </a:lnTo>
                  <a:lnTo>
                    <a:pt x="10318131" y="3096825"/>
                  </a:lnTo>
                  <a:lnTo>
                    <a:pt x="10312693" y="3045337"/>
                  </a:lnTo>
                  <a:lnTo>
                    <a:pt x="10306745" y="2994046"/>
                  </a:lnTo>
                  <a:lnTo>
                    <a:pt x="10300287" y="2942955"/>
                  </a:lnTo>
                  <a:lnTo>
                    <a:pt x="10293321" y="2892068"/>
                  </a:lnTo>
                  <a:lnTo>
                    <a:pt x="10285849" y="2841389"/>
                  </a:lnTo>
                  <a:lnTo>
                    <a:pt x="10277871" y="2790923"/>
                  </a:lnTo>
                  <a:lnTo>
                    <a:pt x="10269388" y="2740672"/>
                  </a:lnTo>
                  <a:lnTo>
                    <a:pt x="10260403" y="2690640"/>
                  </a:lnTo>
                  <a:lnTo>
                    <a:pt x="10250917" y="2640833"/>
                  </a:lnTo>
                  <a:lnTo>
                    <a:pt x="10240929" y="2591252"/>
                  </a:lnTo>
                  <a:lnTo>
                    <a:pt x="10230443" y="2541903"/>
                  </a:lnTo>
                  <a:lnTo>
                    <a:pt x="10219459" y="2492789"/>
                  </a:lnTo>
                  <a:lnTo>
                    <a:pt x="10207979" y="2443913"/>
                  </a:lnTo>
                  <a:lnTo>
                    <a:pt x="10196004" y="2395281"/>
                  </a:lnTo>
                  <a:lnTo>
                    <a:pt x="10183534" y="2346895"/>
                  </a:lnTo>
                  <a:lnTo>
                    <a:pt x="10170572" y="2298760"/>
                  </a:lnTo>
                  <a:lnTo>
                    <a:pt x="10157118" y="2250878"/>
                  </a:lnTo>
                  <a:lnTo>
                    <a:pt x="10143174" y="2203256"/>
                  </a:lnTo>
                  <a:lnTo>
                    <a:pt x="10128742" y="2155895"/>
                  </a:lnTo>
                  <a:lnTo>
                    <a:pt x="10113822" y="2108800"/>
                  </a:lnTo>
                  <a:lnTo>
                    <a:pt x="10098415" y="2061975"/>
                  </a:lnTo>
                  <a:lnTo>
                    <a:pt x="10082524" y="2015424"/>
                  </a:lnTo>
                  <a:lnTo>
                    <a:pt x="10066149" y="1969150"/>
                  </a:lnTo>
                  <a:lnTo>
                    <a:pt x="10049292" y="1923157"/>
                  </a:lnTo>
                  <a:lnTo>
                    <a:pt x="10031953" y="1877450"/>
                  </a:lnTo>
                  <a:lnTo>
                    <a:pt x="10014134" y="1832032"/>
                  </a:lnTo>
                  <a:lnTo>
                    <a:pt x="9995837" y="1786907"/>
                  </a:lnTo>
                  <a:lnTo>
                    <a:pt x="9977063" y="1742078"/>
                  </a:lnTo>
                  <a:lnTo>
                    <a:pt x="9957812" y="1697550"/>
                  </a:lnTo>
                  <a:lnTo>
                    <a:pt x="9938087" y="1653327"/>
                  </a:lnTo>
                  <a:lnTo>
                    <a:pt x="9917888" y="1609412"/>
                  </a:lnTo>
                  <a:lnTo>
                    <a:pt x="9897217" y="1565810"/>
                  </a:lnTo>
                  <a:lnTo>
                    <a:pt x="9876075" y="1522523"/>
                  </a:lnTo>
                  <a:lnTo>
                    <a:pt x="9854464" y="1479557"/>
                  </a:lnTo>
                  <a:lnTo>
                    <a:pt x="9832384" y="1436914"/>
                  </a:lnTo>
                  <a:lnTo>
                    <a:pt x="9809836" y="1394599"/>
                  </a:lnTo>
                  <a:lnTo>
                    <a:pt x="9786824" y="1352615"/>
                  </a:lnTo>
                  <a:lnTo>
                    <a:pt x="9763346" y="1310967"/>
                  </a:lnTo>
                  <a:lnTo>
                    <a:pt x="9739405" y="1269658"/>
                  </a:lnTo>
                  <a:lnTo>
                    <a:pt x="9715003" y="1228692"/>
                  </a:lnTo>
                  <a:lnTo>
                    <a:pt x="9690139" y="1188073"/>
                  </a:lnTo>
                  <a:lnTo>
                    <a:pt x="9664817" y="1147805"/>
                  </a:lnTo>
                  <a:lnTo>
                    <a:pt x="9639036" y="1107892"/>
                  </a:lnTo>
                  <a:lnTo>
                    <a:pt x="9612798" y="1068337"/>
                  </a:lnTo>
                  <a:lnTo>
                    <a:pt x="9586104" y="1029145"/>
                  </a:lnTo>
                  <a:lnTo>
                    <a:pt x="9558957" y="990319"/>
                  </a:lnTo>
                  <a:lnTo>
                    <a:pt x="9531356" y="951863"/>
                  </a:lnTo>
                  <a:lnTo>
                    <a:pt x="9503303" y="913781"/>
                  </a:lnTo>
                  <a:lnTo>
                    <a:pt x="9474800" y="876076"/>
                  </a:lnTo>
                  <a:lnTo>
                    <a:pt x="9445848" y="838754"/>
                  </a:lnTo>
                  <a:lnTo>
                    <a:pt x="9416448" y="801817"/>
                  </a:lnTo>
                  <a:lnTo>
                    <a:pt x="9386601" y="765269"/>
                  </a:lnTo>
                  <a:lnTo>
                    <a:pt x="9356309" y="729115"/>
                  </a:lnTo>
                  <a:lnTo>
                    <a:pt x="9325572" y="693358"/>
                  </a:lnTo>
                  <a:lnTo>
                    <a:pt x="9294393" y="658002"/>
                  </a:lnTo>
                  <a:lnTo>
                    <a:pt x="9262773" y="623051"/>
                  </a:lnTo>
                  <a:lnTo>
                    <a:pt x="9230712" y="588508"/>
                  </a:lnTo>
                  <a:lnTo>
                    <a:pt x="9198212" y="554378"/>
                  </a:lnTo>
                  <a:lnTo>
                    <a:pt x="9165274" y="520664"/>
                  </a:lnTo>
                  <a:lnTo>
                    <a:pt x="9131900" y="487371"/>
                  </a:lnTo>
                  <a:lnTo>
                    <a:pt x="9098091" y="454502"/>
                  </a:lnTo>
                  <a:lnTo>
                    <a:pt x="9063848" y="422061"/>
                  </a:lnTo>
                  <a:lnTo>
                    <a:pt x="9029173" y="390051"/>
                  </a:lnTo>
                  <a:lnTo>
                    <a:pt x="8994066" y="358478"/>
                  </a:lnTo>
                  <a:lnTo>
                    <a:pt x="8958529" y="327344"/>
                  </a:lnTo>
                  <a:lnTo>
                    <a:pt x="8922563" y="296653"/>
                  </a:lnTo>
                  <a:lnTo>
                    <a:pt x="8886170" y="266410"/>
                  </a:lnTo>
                  <a:lnTo>
                    <a:pt x="8849351" y="236618"/>
                  </a:lnTo>
                  <a:lnTo>
                    <a:pt x="8812107" y="207281"/>
                  </a:lnTo>
                  <a:lnTo>
                    <a:pt x="8774439" y="178403"/>
                  </a:lnTo>
                  <a:lnTo>
                    <a:pt x="8736348" y="149987"/>
                  </a:lnTo>
                  <a:lnTo>
                    <a:pt x="8697837" y="122038"/>
                  </a:lnTo>
                  <a:lnTo>
                    <a:pt x="8658906" y="94560"/>
                  </a:lnTo>
                  <a:lnTo>
                    <a:pt x="8619556" y="67555"/>
                  </a:lnTo>
                  <a:lnTo>
                    <a:pt x="8579789" y="41029"/>
                  </a:lnTo>
                  <a:lnTo>
                    <a:pt x="8539607" y="14985"/>
                  </a:lnTo>
                  <a:lnTo>
                    <a:pt x="8514715" y="0"/>
                  </a:lnTo>
                  <a:close/>
                </a:path>
              </a:pathLst>
            </a:custGeom>
            <a:solidFill>
              <a:srgbClr val="FFFFFF">
                <a:alpha val="3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42937" y="0"/>
              <a:ext cx="11106150" cy="6858000"/>
            </a:xfrm>
            <a:custGeom>
              <a:avLst/>
              <a:gdLst/>
              <a:ahLst/>
              <a:cxnLst/>
              <a:rect l="l" t="t" r="r" b="b"/>
              <a:pathLst>
                <a:path w="11106150" h="6858000">
                  <a:moveTo>
                    <a:pt x="2209787" y="6858000"/>
                  </a:moveTo>
                  <a:lnTo>
                    <a:pt x="1991093" y="6681648"/>
                  </a:lnTo>
                  <a:lnTo>
                    <a:pt x="1952599" y="6650291"/>
                  </a:lnTo>
                  <a:lnTo>
                    <a:pt x="1571701" y="6342354"/>
                  </a:lnTo>
                  <a:lnTo>
                    <a:pt x="1459966" y="6250749"/>
                  </a:lnTo>
                  <a:lnTo>
                    <a:pt x="1386420" y="6189535"/>
                  </a:lnTo>
                  <a:lnTo>
                    <a:pt x="1313764" y="6128067"/>
                  </a:lnTo>
                  <a:lnTo>
                    <a:pt x="1242072" y="6066269"/>
                  </a:lnTo>
                  <a:lnTo>
                    <a:pt x="1206614" y="6035192"/>
                  </a:lnTo>
                  <a:lnTo>
                    <a:pt x="1171448" y="6004001"/>
                  </a:lnTo>
                  <a:lnTo>
                    <a:pt x="1136561" y="5972657"/>
                  </a:lnTo>
                  <a:lnTo>
                    <a:pt x="1101991" y="5941161"/>
                  </a:lnTo>
                  <a:lnTo>
                    <a:pt x="1067727" y="5909500"/>
                  </a:lnTo>
                  <a:lnTo>
                    <a:pt x="1033792" y="5877649"/>
                  </a:lnTo>
                  <a:lnTo>
                    <a:pt x="1000201" y="5845607"/>
                  </a:lnTo>
                  <a:lnTo>
                    <a:pt x="966952" y="5813349"/>
                  </a:lnTo>
                  <a:lnTo>
                    <a:pt x="934085" y="5780875"/>
                  </a:lnTo>
                  <a:lnTo>
                    <a:pt x="901573" y="5748159"/>
                  </a:lnTo>
                  <a:lnTo>
                    <a:pt x="869467" y="5715190"/>
                  </a:lnTo>
                  <a:lnTo>
                    <a:pt x="837755" y="5681967"/>
                  </a:lnTo>
                  <a:lnTo>
                    <a:pt x="806450" y="5648452"/>
                  </a:lnTo>
                  <a:lnTo>
                    <a:pt x="775576" y="5614657"/>
                  </a:lnTo>
                  <a:lnTo>
                    <a:pt x="745147" y="5580545"/>
                  </a:lnTo>
                  <a:lnTo>
                    <a:pt x="715149" y="5546115"/>
                  </a:lnTo>
                  <a:lnTo>
                    <a:pt x="685622" y="5511355"/>
                  </a:lnTo>
                  <a:lnTo>
                    <a:pt x="656577" y="5476252"/>
                  </a:lnTo>
                  <a:lnTo>
                    <a:pt x="628002" y="5440794"/>
                  </a:lnTo>
                  <a:lnTo>
                    <a:pt x="599935" y="5404955"/>
                  </a:lnTo>
                  <a:lnTo>
                    <a:pt x="572376" y="5368722"/>
                  </a:lnTo>
                  <a:lnTo>
                    <a:pt x="545338" y="5332095"/>
                  </a:lnTo>
                  <a:lnTo>
                    <a:pt x="518833" y="5295062"/>
                  </a:lnTo>
                  <a:lnTo>
                    <a:pt x="492874" y="5257584"/>
                  </a:lnTo>
                  <a:lnTo>
                    <a:pt x="467474" y="5219674"/>
                  </a:lnTo>
                  <a:lnTo>
                    <a:pt x="442645" y="5181308"/>
                  </a:lnTo>
                  <a:lnTo>
                    <a:pt x="418388" y="5142471"/>
                  </a:lnTo>
                  <a:lnTo>
                    <a:pt x="394741" y="5103165"/>
                  </a:lnTo>
                  <a:lnTo>
                    <a:pt x="371690" y="5063350"/>
                  </a:lnTo>
                  <a:lnTo>
                    <a:pt x="349262" y="5023015"/>
                  </a:lnTo>
                  <a:lnTo>
                    <a:pt x="327469" y="4982172"/>
                  </a:lnTo>
                  <a:lnTo>
                    <a:pt x="306311" y="4940782"/>
                  </a:lnTo>
                  <a:lnTo>
                    <a:pt x="285813" y="4898847"/>
                  </a:lnTo>
                  <a:lnTo>
                    <a:pt x="265988" y="4856353"/>
                  </a:lnTo>
                  <a:lnTo>
                    <a:pt x="246837" y="4813274"/>
                  </a:lnTo>
                  <a:lnTo>
                    <a:pt x="228371" y="4769599"/>
                  </a:lnTo>
                  <a:lnTo>
                    <a:pt x="210616" y="4725327"/>
                  </a:lnTo>
                  <a:lnTo>
                    <a:pt x="193573" y="4680432"/>
                  </a:lnTo>
                  <a:lnTo>
                    <a:pt x="177266" y="4634916"/>
                  </a:lnTo>
                  <a:lnTo>
                    <a:pt x="161696" y="4588738"/>
                  </a:lnTo>
                  <a:lnTo>
                    <a:pt x="146875" y="4541913"/>
                  </a:lnTo>
                  <a:lnTo>
                    <a:pt x="132816" y="4494403"/>
                  </a:lnTo>
                  <a:lnTo>
                    <a:pt x="119532" y="4446206"/>
                  </a:lnTo>
                  <a:lnTo>
                    <a:pt x="107048" y="4397324"/>
                  </a:lnTo>
                  <a:lnTo>
                    <a:pt x="95351" y="4347718"/>
                  </a:lnTo>
                  <a:lnTo>
                    <a:pt x="84480" y="4297375"/>
                  </a:lnTo>
                  <a:lnTo>
                    <a:pt x="74422" y="4246308"/>
                  </a:lnTo>
                  <a:lnTo>
                    <a:pt x="65214" y="4194467"/>
                  </a:lnTo>
                  <a:lnTo>
                    <a:pt x="56845" y="4141876"/>
                  </a:lnTo>
                  <a:lnTo>
                    <a:pt x="49339" y="4088485"/>
                  </a:lnTo>
                  <a:lnTo>
                    <a:pt x="42710" y="4034307"/>
                  </a:lnTo>
                  <a:lnTo>
                    <a:pt x="36969" y="3979329"/>
                  </a:lnTo>
                  <a:lnTo>
                    <a:pt x="32118" y="3923512"/>
                  </a:lnTo>
                  <a:lnTo>
                    <a:pt x="28181" y="3866870"/>
                  </a:lnTo>
                  <a:lnTo>
                    <a:pt x="25171" y="3809365"/>
                  </a:lnTo>
                  <a:lnTo>
                    <a:pt x="22936" y="3753777"/>
                  </a:lnTo>
                  <a:lnTo>
                    <a:pt x="21132" y="3698329"/>
                  </a:lnTo>
                  <a:lnTo>
                    <a:pt x="19773" y="3643007"/>
                  </a:lnTo>
                  <a:lnTo>
                    <a:pt x="18846" y="3587851"/>
                  </a:lnTo>
                  <a:lnTo>
                    <a:pt x="18351" y="3532835"/>
                  </a:lnTo>
                  <a:lnTo>
                    <a:pt x="18288" y="3477984"/>
                  </a:lnTo>
                  <a:lnTo>
                    <a:pt x="18669" y="3423285"/>
                  </a:lnTo>
                  <a:lnTo>
                    <a:pt x="19469" y="3368751"/>
                  </a:lnTo>
                  <a:lnTo>
                    <a:pt x="20701" y="3314382"/>
                  </a:lnTo>
                  <a:lnTo>
                    <a:pt x="22364" y="3260179"/>
                  </a:lnTo>
                  <a:lnTo>
                    <a:pt x="24447" y="3206165"/>
                  </a:lnTo>
                  <a:lnTo>
                    <a:pt x="26962" y="3152317"/>
                  </a:lnTo>
                  <a:lnTo>
                    <a:pt x="29908" y="3098647"/>
                  </a:lnTo>
                  <a:lnTo>
                    <a:pt x="33286" y="3045180"/>
                  </a:lnTo>
                  <a:lnTo>
                    <a:pt x="37084" y="2991891"/>
                  </a:lnTo>
                  <a:lnTo>
                    <a:pt x="41300" y="2938792"/>
                  </a:lnTo>
                  <a:lnTo>
                    <a:pt x="45935" y="2885897"/>
                  </a:lnTo>
                  <a:lnTo>
                    <a:pt x="51003" y="2833205"/>
                  </a:lnTo>
                  <a:lnTo>
                    <a:pt x="56489" y="2780715"/>
                  </a:lnTo>
                  <a:lnTo>
                    <a:pt x="62407" y="2728442"/>
                  </a:lnTo>
                  <a:lnTo>
                    <a:pt x="68732" y="2676372"/>
                  </a:lnTo>
                  <a:lnTo>
                    <a:pt x="75476" y="2624518"/>
                  </a:lnTo>
                  <a:lnTo>
                    <a:pt x="82638" y="2572893"/>
                  </a:lnTo>
                  <a:lnTo>
                    <a:pt x="90220" y="2521483"/>
                  </a:lnTo>
                  <a:lnTo>
                    <a:pt x="98221" y="2470302"/>
                  </a:lnTo>
                  <a:lnTo>
                    <a:pt x="106641" y="2419362"/>
                  </a:lnTo>
                  <a:lnTo>
                    <a:pt x="115468" y="2368651"/>
                  </a:lnTo>
                  <a:lnTo>
                    <a:pt x="124714" y="2318181"/>
                  </a:lnTo>
                  <a:lnTo>
                    <a:pt x="134366" y="2267966"/>
                  </a:lnTo>
                  <a:lnTo>
                    <a:pt x="144437" y="2217978"/>
                  </a:lnTo>
                  <a:lnTo>
                    <a:pt x="154914" y="2168258"/>
                  </a:lnTo>
                  <a:lnTo>
                    <a:pt x="165811" y="2118779"/>
                  </a:lnTo>
                  <a:lnTo>
                    <a:pt x="177114" y="2069579"/>
                  </a:lnTo>
                  <a:lnTo>
                    <a:pt x="188823" y="2020620"/>
                  </a:lnTo>
                  <a:lnTo>
                    <a:pt x="200939" y="1971941"/>
                  </a:lnTo>
                  <a:lnTo>
                    <a:pt x="213461" y="1923529"/>
                  </a:lnTo>
                  <a:lnTo>
                    <a:pt x="226390" y="1875396"/>
                  </a:lnTo>
                  <a:lnTo>
                    <a:pt x="239737" y="1827530"/>
                  </a:lnTo>
                  <a:lnTo>
                    <a:pt x="253479" y="1779955"/>
                  </a:lnTo>
                  <a:lnTo>
                    <a:pt x="267614" y="1732673"/>
                  </a:lnTo>
                  <a:lnTo>
                    <a:pt x="282168" y="1685671"/>
                  </a:lnTo>
                  <a:lnTo>
                    <a:pt x="297116" y="1638960"/>
                  </a:lnTo>
                  <a:lnTo>
                    <a:pt x="312470" y="1592554"/>
                  </a:lnTo>
                  <a:lnTo>
                    <a:pt x="328218" y="1546440"/>
                  </a:lnTo>
                  <a:lnTo>
                    <a:pt x="344373" y="1500644"/>
                  </a:lnTo>
                  <a:lnTo>
                    <a:pt x="360921" y="1455153"/>
                  </a:lnTo>
                  <a:lnTo>
                    <a:pt x="377863" y="1409966"/>
                  </a:lnTo>
                  <a:lnTo>
                    <a:pt x="395211" y="1365110"/>
                  </a:lnTo>
                  <a:lnTo>
                    <a:pt x="412953" y="1320558"/>
                  </a:lnTo>
                  <a:lnTo>
                    <a:pt x="431088" y="1276337"/>
                  </a:lnTo>
                  <a:lnTo>
                    <a:pt x="449618" y="1232458"/>
                  </a:lnTo>
                  <a:lnTo>
                    <a:pt x="468541" y="1188897"/>
                  </a:lnTo>
                  <a:lnTo>
                    <a:pt x="487857" y="1145679"/>
                  </a:lnTo>
                  <a:lnTo>
                    <a:pt x="507568" y="1102791"/>
                  </a:lnTo>
                  <a:lnTo>
                    <a:pt x="527672" y="1060259"/>
                  </a:lnTo>
                  <a:lnTo>
                    <a:pt x="548157" y="1018070"/>
                  </a:lnTo>
                  <a:lnTo>
                    <a:pt x="569036" y="976223"/>
                  </a:lnTo>
                  <a:lnTo>
                    <a:pt x="590308" y="934745"/>
                  </a:lnTo>
                  <a:lnTo>
                    <a:pt x="611962" y="893622"/>
                  </a:lnTo>
                  <a:lnTo>
                    <a:pt x="633996" y="852855"/>
                  </a:lnTo>
                  <a:lnTo>
                    <a:pt x="656424" y="812457"/>
                  </a:lnTo>
                  <a:lnTo>
                    <a:pt x="679234" y="772439"/>
                  </a:lnTo>
                  <a:lnTo>
                    <a:pt x="702437" y="732790"/>
                  </a:lnTo>
                  <a:lnTo>
                    <a:pt x="726008" y="693521"/>
                  </a:lnTo>
                  <a:lnTo>
                    <a:pt x="749973" y="654634"/>
                  </a:lnTo>
                  <a:lnTo>
                    <a:pt x="774319" y="616127"/>
                  </a:lnTo>
                  <a:lnTo>
                    <a:pt x="799045" y="578015"/>
                  </a:lnTo>
                  <a:lnTo>
                    <a:pt x="824153" y="540296"/>
                  </a:lnTo>
                  <a:lnTo>
                    <a:pt x="849630" y="502970"/>
                  </a:lnTo>
                  <a:lnTo>
                    <a:pt x="875499" y="466051"/>
                  </a:lnTo>
                  <a:lnTo>
                    <a:pt x="901738" y="429539"/>
                  </a:lnTo>
                  <a:lnTo>
                    <a:pt x="928344" y="393433"/>
                  </a:lnTo>
                  <a:lnTo>
                    <a:pt x="955344" y="357746"/>
                  </a:lnTo>
                  <a:lnTo>
                    <a:pt x="982700" y="322465"/>
                  </a:lnTo>
                  <a:lnTo>
                    <a:pt x="1010450" y="287616"/>
                  </a:lnTo>
                  <a:lnTo>
                    <a:pt x="1038555" y="253187"/>
                  </a:lnTo>
                  <a:lnTo>
                    <a:pt x="1067041" y="219189"/>
                  </a:lnTo>
                  <a:lnTo>
                    <a:pt x="1095895" y="185610"/>
                  </a:lnTo>
                  <a:lnTo>
                    <a:pt x="1125131" y="152488"/>
                  </a:lnTo>
                  <a:lnTo>
                    <a:pt x="1154722" y="119786"/>
                  </a:lnTo>
                  <a:lnTo>
                    <a:pt x="1184694" y="87541"/>
                  </a:lnTo>
                  <a:lnTo>
                    <a:pt x="1215021" y="55740"/>
                  </a:lnTo>
                  <a:lnTo>
                    <a:pt x="1245730" y="24384"/>
                  </a:lnTo>
                  <a:lnTo>
                    <a:pt x="1271765" y="0"/>
                  </a:lnTo>
                  <a:lnTo>
                    <a:pt x="1254493" y="0"/>
                  </a:lnTo>
                  <a:lnTo>
                    <a:pt x="1196733" y="56629"/>
                  </a:lnTo>
                  <a:lnTo>
                    <a:pt x="1166406" y="88430"/>
                  </a:lnTo>
                  <a:lnTo>
                    <a:pt x="1136434" y="120675"/>
                  </a:lnTo>
                  <a:lnTo>
                    <a:pt x="1106843" y="153377"/>
                  </a:lnTo>
                  <a:lnTo>
                    <a:pt x="1077607" y="186499"/>
                  </a:lnTo>
                  <a:lnTo>
                    <a:pt x="1048753" y="220078"/>
                  </a:lnTo>
                  <a:lnTo>
                    <a:pt x="1020267" y="254076"/>
                  </a:lnTo>
                  <a:lnTo>
                    <a:pt x="992162" y="288505"/>
                  </a:lnTo>
                  <a:lnTo>
                    <a:pt x="964412" y="323354"/>
                  </a:lnTo>
                  <a:lnTo>
                    <a:pt x="937056" y="358635"/>
                  </a:lnTo>
                  <a:lnTo>
                    <a:pt x="910056" y="394322"/>
                  </a:lnTo>
                  <a:lnTo>
                    <a:pt x="883450" y="430428"/>
                  </a:lnTo>
                  <a:lnTo>
                    <a:pt x="857211" y="466940"/>
                  </a:lnTo>
                  <a:lnTo>
                    <a:pt x="831342" y="503859"/>
                  </a:lnTo>
                  <a:lnTo>
                    <a:pt x="805865" y="541185"/>
                  </a:lnTo>
                  <a:lnTo>
                    <a:pt x="780757" y="578904"/>
                  </a:lnTo>
                  <a:lnTo>
                    <a:pt x="756031" y="617016"/>
                  </a:lnTo>
                  <a:lnTo>
                    <a:pt x="731685" y="655523"/>
                  </a:lnTo>
                  <a:lnTo>
                    <a:pt x="707720" y="694410"/>
                  </a:lnTo>
                  <a:lnTo>
                    <a:pt x="684149" y="733679"/>
                  </a:lnTo>
                  <a:lnTo>
                    <a:pt x="660946" y="773328"/>
                  </a:lnTo>
                  <a:lnTo>
                    <a:pt x="638136" y="813346"/>
                  </a:lnTo>
                  <a:lnTo>
                    <a:pt x="615708" y="853744"/>
                  </a:lnTo>
                  <a:lnTo>
                    <a:pt x="593674" y="894511"/>
                  </a:lnTo>
                  <a:lnTo>
                    <a:pt x="572020" y="935634"/>
                  </a:lnTo>
                  <a:lnTo>
                    <a:pt x="550748" y="977112"/>
                  </a:lnTo>
                  <a:lnTo>
                    <a:pt x="529869" y="1018959"/>
                  </a:lnTo>
                  <a:lnTo>
                    <a:pt x="509384" y="1061148"/>
                  </a:lnTo>
                  <a:lnTo>
                    <a:pt x="489280" y="1103680"/>
                  </a:lnTo>
                  <a:lnTo>
                    <a:pt x="469569" y="1146568"/>
                  </a:lnTo>
                  <a:lnTo>
                    <a:pt x="450253" y="1189786"/>
                  </a:lnTo>
                  <a:lnTo>
                    <a:pt x="431330" y="1233347"/>
                  </a:lnTo>
                  <a:lnTo>
                    <a:pt x="412800" y="1277226"/>
                  </a:lnTo>
                  <a:lnTo>
                    <a:pt x="394665" y="1321447"/>
                  </a:lnTo>
                  <a:lnTo>
                    <a:pt x="376923" y="1365999"/>
                  </a:lnTo>
                  <a:lnTo>
                    <a:pt x="359575" y="1410855"/>
                  </a:lnTo>
                  <a:lnTo>
                    <a:pt x="342633" y="1456042"/>
                  </a:lnTo>
                  <a:lnTo>
                    <a:pt x="326085" y="1501533"/>
                  </a:lnTo>
                  <a:lnTo>
                    <a:pt x="309930" y="1547329"/>
                  </a:lnTo>
                  <a:lnTo>
                    <a:pt x="294182" y="1593443"/>
                  </a:lnTo>
                  <a:lnTo>
                    <a:pt x="278828" y="1639849"/>
                  </a:lnTo>
                  <a:lnTo>
                    <a:pt x="263880" y="1686560"/>
                  </a:lnTo>
                  <a:lnTo>
                    <a:pt x="249326" y="1733562"/>
                  </a:lnTo>
                  <a:lnTo>
                    <a:pt x="235191" y="1780844"/>
                  </a:lnTo>
                  <a:lnTo>
                    <a:pt x="221449" y="1828419"/>
                  </a:lnTo>
                  <a:lnTo>
                    <a:pt x="208102" y="1876285"/>
                  </a:lnTo>
                  <a:lnTo>
                    <a:pt x="195173" y="1924418"/>
                  </a:lnTo>
                  <a:lnTo>
                    <a:pt x="182651" y="1972830"/>
                  </a:lnTo>
                  <a:lnTo>
                    <a:pt x="170535" y="2021509"/>
                  </a:lnTo>
                  <a:lnTo>
                    <a:pt x="158826" y="2070468"/>
                  </a:lnTo>
                  <a:lnTo>
                    <a:pt x="147523" y="2119668"/>
                  </a:lnTo>
                  <a:lnTo>
                    <a:pt x="136626" y="2169147"/>
                  </a:lnTo>
                  <a:lnTo>
                    <a:pt x="126149" y="2218867"/>
                  </a:lnTo>
                  <a:lnTo>
                    <a:pt x="116078" y="2268855"/>
                  </a:lnTo>
                  <a:lnTo>
                    <a:pt x="106426" y="2319070"/>
                  </a:lnTo>
                  <a:lnTo>
                    <a:pt x="97180" y="2369540"/>
                  </a:lnTo>
                  <a:lnTo>
                    <a:pt x="88353" y="2420251"/>
                  </a:lnTo>
                  <a:lnTo>
                    <a:pt x="79933" y="2471191"/>
                  </a:lnTo>
                  <a:lnTo>
                    <a:pt x="71932" y="2522372"/>
                  </a:lnTo>
                  <a:lnTo>
                    <a:pt x="64350" y="2573782"/>
                  </a:lnTo>
                  <a:lnTo>
                    <a:pt x="57188" y="2625407"/>
                  </a:lnTo>
                  <a:lnTo>
                    <a:pt x="50444" y="2677261"/>
                  </a:lnTo>
                  <a:lnTo>
                    <a:pt x="44119" y="2729331"/>
                  </a:lnTo>
                  <a:lnTo>
                    <a:pt x="38201" y="2781604"/>
                  </a:lnTo>
                  <a:lnTo>
                    <a:pt x="32715" y="2834094"/>
                  </a:lnTo>
                  <a:lnTo>
                    <a:pt x="27647" y="2886786"/>
                  </a:lnTo>
                  <a:lnTo>
                    <a:pt x="23012" y="2939681"/>
                  </a:lnTo>
                  <a:lnTo>
                    <a:pt x="18796" y="2992780"/>
                  </a:lnTo>
                  <a:lnTo>
                    <a:pt x="14998" y="3046069"/>
                  </a:lnTo>
                  <a:lnTo>
                    <a:pt x="11620" y="3099536"/>
                  </a:lnTo>
                  <a:lnTo>
                    <a:pt x="8674" y="3153206"/>
                  </a:lnTo>
                  <a:lnTo>
                    <a:pt x="6159" y="3207054"/>
                  </a:lnTo>
                  <a:lnTo>
                    <a:pt x="4076" y="3261068"/>
                  </a:lnTo>
                  <a:lnTo>
                    <a:pt x="2413" y="3315271"/>
                  </a:lnTo>
                  <a:lnTo>
                    <a:pt x="1181" y="3369640"/>
                  </a:lnTo>
                  <a:lnTo>
                    <a:pt x="381" y="3424174"/>
                  </a:lnTo>
                  <a:lnTo>
                    <a:pt x="0" y="3478873"/>
                  </a:lnTo>
                  <a:lnTo>
                    <a:pt x="63" y="3533724"/>
                  </a:lnTo>
                  <a:lnTo>
                    <a:pt x="558" y="3588740"/>
                  </a:lnTo>
                  <a:lnTo>
                    <a:pt x="1485" y="3643896"/>
                  </a:lnTo>
                  <a:lnTo>
                    <a:pt x="2844" y="3699218"/>
                  </a:lnTo>
                  <a:lnTo>
                    <a:pt x="4648" y="3754666"/>
                  </a:lnTo>
                  <a:lnTo>
                    <a:pt x="6883" y="3810254"/>
                  </a:lnTo>
                  <a:lnTo>
                    <a:pt x="9893" y="3867759"/>
                  </a:lnTo>
                  <a:lnTo>
                    <a:pt x="13830" y="3924401"/>
                  </a:lnTo>
                  <a:lnTo>
                    <a:pt x="18681" y="3980218"/>
                  </a:lnTo>
                  <a:lnTo>
                    <a:pt x="24422" y="4035196"/>
                  </a:lnTo>
                  <a:lnTo>
                    <a:pt x="31051" y="4089374"/>
                  </a:lnTo>
                  <a:lnTo>
                    <a:pt x="38557" y="4142765"/>
                  </a:lnTo>
                  <a:lnTo>
                    <a:pt x="46926" y="4195356"/>
                  </a:lnTo>
                  <a:lnTo>
                    <a:pt x="56146" y="4247197"/>
                  </a:lnTo>
                  <a:lnTo>
                    <a:pt x="66192" y="4298264"/>
                  </a:lnTo>
                  <a:lnTo>
                    <a:pt x="77076" y="4348607"/>
                  </a:lnTo>
                  <a:lnTo>
                    <a:pt x="88760" y="4398213"/>
                  </a:lnTo>
                  <a:lnTo>
                    <a:pt x="101257" y="4447095"/>
                  </a:lnTo>
                  <a:lnTo>
                    <a:pt x="114528" y="4495292"/>
                  </a:lnTo>
                  <a:lnTo>
                    <a:pt x="128587" y="4542790"/>
                  </a:lnTo>
                  <a:lnTo>
                    <a:pt x="143408" y="4589627"/>
                  </a:lnTo>
                  <a:lnTo>
                    <a:pt x="158978" y="4635792"/>
                  </a:lnTo>
                  <a:lnTo>
                    <a:pt x="175298" y="4681321"/>
                  </a:lnTo>
                  <a:lnTo>
                    <a:pt x="192328" y="4726216"/>
                  </a:lnTo>
                  <a:lnTo>
                    <a:pt x="210096" y="4770488"/>
                  </a:lnTo>
                  <a:lnTo>
                    <a:pt x="228549" y="4814163"/>
                  </a:lnTo>
                  <a:lnTo>
                    <a:pt x="247700" y="4857242"/>
                  </a:lnTo>
                  <a:lnTo>
                    <a:pt x="267538" y="4899736"/>
                  </a:lnTo>
                  <a:lnTo>
                    <a:pt x="288036" y="4941671"/>
                  </a:lnTo>
                  <a:lnTo>
                    <a:pt x="309181" y="4983061"/>
                  </a:lnTo>
                  <a:lnTo>
                    <a:pt x="330987" y="5023904"/>
                  </a:lnTo>
                  <a:lnTo>
                    <a:pt x="353415" y="5064226"/>
                  </a:lnTo>
                  <a:lnTo>
                    <a:pt x="376453" y="5104041"/>
                  </a:lnTo>
                  <a:lnTo>
                    <a:pt x="400113" y="5143360"/>
                  </a:lnTo>
                  <a:lnTo>
                    <a:pt x="424357" y="5182197"/>
                  </a:lnTo>
                  <a:lnTo>
                    <a:pt x="449186" y="5220563"/>
                  </a:lnTo>
                  <a:lnTo>
                    <a:pt x="474586" y="5258473"/>
                  </a:lnTo>
                  <a:lnTo>
                    <a:pt x="500545" y="5295938"/>
                  </a:lnTo>
                  <a:lnTo>
                    <a:pt x="527050" y="5332984"/>
                  </a:lnTo>
                  <a:lnTo>
                    <a:pt x="554088" y="5369611"/>
                  </a:lnTo>
                  <a:lnTo>
                    <a:pt x="581647" y="5405831"/>
                  </a:lnTo>
                  <a:lnTo>
                    <a:pt x="609727" y="5441670"/>
                  </a:lnTo>
                  <a:lnTo>
                    <a:pt x="638289" y="5477129"/>
                  </a:lnTo>
                  <a:lnTo>
                    <a:pt x="667346" y="5512232"/>
                  </a:lnTo>
                  <a:lnTo>
                    <a:pt x="696874" y="5546991"/>
                  </a:lnTo>
                  <a:lnTo>
                    <a:pt x="726859" y="5581421"/>
                  </a:lnTo>
                  <a:lnTo>
                    <a:pt x="757301" y="5615533"/>
                  </a:lnTo>
                  <a:lnTo>
                    <a:pt x="788174" y="5649328"/>
                  </a:lnTo>
                  <a:lnTo>
                    <a:pt x="819467" y="5682831"/>
                  </a:lnTo>
                  <a:lnTo>
                    <a:pt x="851179" y="5716067"/>
                  </a:lnTo>
                  <a:lnTo>
                    <a:pt x="883297" y="5749036"/>
                  </a:lnTo>
                  <a:lnTo>
                    <a:pt x="915797" y="5781751"/>
                  </a:lnTo>
                  <a:lnTo>
                    <a:pt x="948677" y="5814225"/>
                  </a:lnTo>
                  <a:lnTo>
                    <a:pt x="981913" y="5846483"/>
                  </a:lnTo>
                  <a:lnTo>
                    <a:pt x="1015504" y="5878525"/>
                  </a:lnTo>
                  <a:lnTo>
                    <a:pt x="1049439" y="5910364"/>
                  </a:lnTo>
                  <a:lnTo>
                    <a:pt x="1083703" y="5942038"/>
                  </a:lnTo>
                  <a:lnTo>
                    <a:pt x="1118273" y="5973534"/>
                  </a:lnTo>
                  <a:lnTo>
                    <a:pt x="1153160" y="6004865"/>
                  </a:lnTo>
                  <a:lnTo>
                    <a:pt x="1188326" y="6036068"/>
                  </a:lnTo>
                  <a:lnTo>
                    <a:pt x="1223784" y="6067133"/>
                  </a:lnTo>
                  <a:lnTo>
                    <a:pt x="1295476" y="6128944"/>
                  </a:lnTo>
                  <a:lnTo>
                    <a:pt x="1368132" y="6190399"/>
                  </a:lnTo>
                  <a:lnTo>
                    <a:pt x="1441678" y="6251613"/>
                  </a:lnTo>
                  <a:lnTo>
                    <a:pt x="1553413" y="6343218"/>
                  </a:lnTo>
                  <a:lnTo>
                    <a:pt x="1972805" y="6682511"/>
                  </a:lnTo>
                  <a:lnTo>
                    <a:pt x="2190483" y="6858000"/>
                  </a:lnTo>
                  <a:lnTo>
                    <a:pt x="2209787" y="6858000"/>
                  </a:lnTo>
                  <a:close/>
                </a:path>
                <a:path w="11106150" h="6858000">
                  <a:moveTo>
                    <a:pt x="2647937" y="6858000"/>
                  </a:moveTo>
                  <a:lnTo>
                    <a:pt x="2537701" y="6780606"/>
                  </a:lnTo>
                  <a:lnTo>
                    <a:pt x="2498217" y="6751002"/>
                  </a:lnTo>
                  <a:lnTo>
                    <a:pt x="2458821" y="6721068"/>
                  </a:lnTo>
                  <a:lnTo>
                    <a:pt x="2419515" y="6690804"/>
                  </a:lnTo>
                  <a:lnTo>
                    <a:pt x="2380284" y="6660235"/>
                  </a:lnTo>
                  <a:lnTo>
                    <a:pt x="2301976" y="6598272"/>
                  </a:lnTo>
                  <a:lnTo>
                    <a:pt x="2223808" y="6535344"/>
                  </a:lnTo>
                  <a:lnTo>
                    <a:pt x="2106574" y="6439471"/>
                  </a:lnTo>
                  <a:lnTo>
                    <a:pt x="1911908" y="6278981"/>
                  </a:lnTo>
                  <a:lnTo>
                    <a:pt x="1643202" y="6058878"/>
                  </a:lnTo>
                  <a:lnTo>
                    <a:pt x="1530223" y="5965177"/>
                  </a:lnTo>
                  <a:lnTo>
                    <a:pt x="1455902" y="5902630"/>
                  </a:lnTo>
                  <a:lnTo>
                    <a:pt x="1382534" y="5839917"/>
                  </a:lnTo>
                  <a:lnTo>
                    <a:pt x="1310220" y="5776900"/>
                  </a:lnTo>
                  <a:lnTo>
                    <a:pt x="1274495" y="5745251"/>
                  </a:lnTo>
                  <a:lnTo>
                    <a:pt x="1239088" y="5713488"/>
                  </a:lnTo>
                  <a:lnTo>
                    <a:pt x="1203985" y="5681599"/>
                  </a:lnTo>
                  <a:lnTo>
                    <a:pt x="1169238" y="5649557"/>
                  </a:lnTo>
                  <a:lnTo>
                    <a:pt x="1134833" y="5617375"/>
                  </a:lnTo>
                  <a:lnTo>
                    <a:pt x="1100797" y="5585015"/>
                  </a:lnTo>
                  <a:lnTo>
                    <a:pt x="1067142" y="5552478"/>
                  </a:lnTo>
                  <a:lnTo>
                    <a:pt x="1033881" y="5519750"/>
                  </a:lnTo>
                  <a:lnTo>
                    <a:pt x="1001026" y="5486806"/>
                  </a:lnTo>
                  <a:lnTo>
                    <a:pt x="968603" y="5453634"/>
                  </a:lnTo>
                  <a:lnTo>
                    <a:pt x="936612" y="5420233"/>
                  </a:lnTo>
                  <a:lnTo>
                    <a:pt x="905078" y="5386578"/>
                  </a:lnTo>
                  <a:lnTo>
                    <a:pt x="874014" y="5352656"/>
                  </a:lnTo>
                  <a:lnTo>
                    <a:pt x="843419" y="5318455"/>
                  </a:lnTo>
                  <a:lnTo>
                    <a:pt x="813333" y="5283962"/>
                  </a:lnTo>
                  <a:lnTo>
                    <a:pt x="783755" y="5249164"/>
                  </a:lnTo>
                  <a:lnTo>
                    <a:pt x="754697" y="5214048"/>
                  </a:lnTo>
                  <a:lnTo>
                    <a:pt x="726173" y="5178603"/>
                  </a:lnTo>
                  <a:lnTo>
                    <a:pt x="698220" y="5142801"/>
                  </a:lnTo>
                  <a:lnTo>
                    <a:pt x="670826" y="5106657"/>
                  </a:lnTo>
                  <a:lnTo>
                    <a:pt x="644017" y="5070119"/>
                  </a:lnTo>
                  <a:lnTo>
                    <a:pt x="617804" y="5033200"/>
                  </a:lnTo>
                  <a:lnTo>
                    <a:pt x="592201" y="4995888"/>
                  </a:lnTo>
                  <a:lnTo>
                    <a:pt x="567220" y="4958156"/>
                  </a:lnTo>
                  <a:lnTo>
                    <a:pt x="542886" y="4919992"/>
                  </a:lnTo>
                  <a:lnTo>
                    <a:pt x="519214" y="4881384"/>
                  </a:lnTo>
                  <a:lnTo>
                    <a:pt x="496201" y="4842319"/>
                  </a:lnTo>
                  <a:lnTo>
                    <a:pt x="473875" y="4802784"/>
                  </a:lnTo>
                  <a:lnTo>
                    <a:pt x="452247" y="4762766"/>
                  </a:lnTo>
                  <a:lnTo>
                    <a:pt x="431330" y="4722253"/>
                  </a:lnTo>
                  <a:lnTo>
                    <a:pt x="411149" y="4681232"/>
                  </a:lnTo>
                  <a:lnTo>
                    <a:pt x="391706" y="4639678"/>
                  </a:lnTo>
                  <a:lnTo>
                    <a:pt x="373011" y="4597590"/>
                  </a:lnTo>
                  <a:lnTo>
                    <a:pt x="355092" y="4554956"/>
                  </a:lnTo>
                  <a:lnTo>
                    <a:pt x="337959" y="4511751"/>
                  </a:lnTo>
                  <a:lnTo>
                    <a:pt x="321627" y="4467961"/>
                  </a:lnTo>
                  <a:lnTo>
                    <a:pt x="306108" y="4423588"/>
                  </a:lnTo>
                  <a:lnTo>
                    <a:pt x="291414" y="4378604"/>
                  </a:lnTo>
                  <a:lnTo>
                    <a:pt x="277571" y="4332998"/>
                  </a:lnTo>
                  <a:lnTo>
                    <a:pt x="264579" y="4286758"/>
                  </a:lnTo>
                  <a:lnTo>
                    <a:pt x="252463" y="4239869"/>
                  </a:lnTo>
                  <a:lnTo>
                    <a:pt x="241236" y="4192308"/>
                  </a:lnTo>
                  <a:lnTo>
                    <a:pt x="230898" y="4144086"/>
                  </a:lnTo>
                  <a:lnTo>
                    <a:pt x="221488" y="4095178"/>
                  </a:lnTo>
                  <a:lnTo>
                    <a:pt x="213004" y="4045559"/>
                  </a:lnTo>
                  <a:lnTo>
                    <a:pt x="205460" y="3995216"/>
                  </a:lnTo>
                  <a:lnTo>
                    <a:pt x="198882" y="3944150"/>
                  </a:lnTo>
                  <a:lnTo>
                    <a:pt x="193268" y="3892346"/>
                  </a:lnTo>
                  <a:lnTo>
                    <a:pt x="188645" y="3839781"/>
                  </a:lnTo>
                  <a:lnTo>
                    <a:pt x="185026" y="3786441"/>
                  </a:lnTo>
                  <a:lnTo>
                    <a:pt x="182422" y="3732326"/>
                  </a:lnTo>
                  <a:lnTo>
                    <a:pt x="180848" y="3677399"/>
                  </a:lnTo>
                  <a:lnTo>
                    <a:pt x="180327" y="3621659"/>
                  </a:lnTo>
                  <a:lnTo>
                    <a:pt x="180568" y="3566503"/>
                  </a:lnTo>
                  <a:lnTo>
                    <a:pt x="181305" y="3511512"/>
                  </a:lnTo>
                  <a:lnTo>
                    <a:pt x="182537" y="3456698"/>
                  </a:lnTo>
                  <a:lnTo>
                    <a:pt x="184251" y="3402050"/>
                  </a:lnTo>
                  <a:lnTo>
                    <a:pt x="186448" y="3347593"/>
                  </a:lnTo>
                  <a:lnTo>
                    <a:pt x="189141" y="3293326"/>
                  </a:lnTo>
                  <a:lnTo>
                    <a:pt x="192316" y="3239249"/>
                  </a:lnTo>
                  <a:lnTo>
                    <a:pt x="195973" y="3185363"/>
                  </a:lnTo>
                  <a:lnTo>
                    <a:pt x="200126" y="3131680"/>
                  </a:lnTo>
                  <a:lnTo>
                    <a:pt x="204749" y="3078200"/>
                  </a:lnTo>
                  <a:lnTo>
                    <a:pt x="209854" y="3024924"/>
                  </a:lnTo>
                  <a:lnTo>
                    <a:pt x="215430" y="2971863"/>
                  </a:lnTo>
                  <a:lnTo>
                    <a:pt x="221500" y="2919031"/>
                  </a:lnTo>
                  <a:lnTo>
                    <a:pt x="228028" y="2866402"/>
                  </a:lnTo>
                  <a:lnTo>
                    <a:pt x="235051" y="2814002"/>
                  </a:lnTo>
                  <a:lnTo>
                    <a:pt x="242531" y="2761843"/>
                  </a:lnTo>
                  <a:lnTo>
                    <a:pt x="250494" y="2709913"/>
                  </a:lnTo>
                  <a:lnTo>
                    <a:pt x="258927" y="2658211"/>
                  </a:lnTo>
                  <a:lnTo>
                    <a:pt x="267817" y="2606764"/>
                  </a:lnTo>
                  <a:lnTo>
                    <a:pt x="277190" y="2555557"/>
                  </a:lnTo>
                  <a:lnTo>
                    <a:pt x="287032" y="2504605"/>
                  </a:lnTo>
                  <a:lnTo>
                    <a:pt x="297332" y="2453906"/>
                  </a:lnTo>
                  <a:lnTo>
                    <a:pt x="308102" y="2403475"/>
                  </a:lnTo>
                  <a:lnTo>
                    <a:pt x="319341" y="2353297"/>
                  </a:lnTo>
                  <a:lnTo>
                    <a:pt x="331038" y="2303399"/>
                  </a:lnTo>
                  <a:lnTo>
                    <a:pt x="343192" y="2253767"/>
                  </a:lnTo>
                  <a:lnTo>
                    <a:pt x="355815" y="2204402"/>
                  </a:lnTo>
                  <a:lnTo>
                    <a:pt x="368884" y="2155329"/>
                  </a:lnTo>
                  <a:lnTo>
                    <a:pt x="382422" y="2106549"/>
                  </a:lnTo>
                  <a:lnTo>
                    <a:pt x="396417" y="2058047"/>
                  </a:lnTo>
                  <a:lnTo>
                    <a:pt x="410870" y="2009838"/>
                  </a:lnTo>
                  <a:lnTo>
                    <a:pt x="425767" y="1961934"/>
                  </a:lnTo>
                  <a:lnTo>
                    <a:pt x="441121" y="1914334"/>
                  </a:lnTo>
                  <a:lnTo>
                    <a:pt x="456920" y="1867039"/>
                  </a:lnTo>
                  <a:lnTo>
                    <a:pt x="473176" y="1820049"/>
                  </a:lnTo>
                  <a:lnTo>
                    <a:pt x="489889" y="1773377"/>
                  </a:lnTo>
                  <a:lnTo>
                    <a:pt x="507034" y="1727034"/>
                  </a:lnTo>
                  <a:lnTo>
                    <a:pt x="524637" y="1681010"/>
                  </a:lnTo>
                  <a:lnTo>
                    <a:pt x="542683" y="1635302"/>
                  </a:lnTo>
                  <a:lnTo>
                    <a:pt x="561174" y="1589938"/>
                  </a:lnTo>
                  <a:lnTo>
                    <a:pt x="580110" y="1544916"/>
                  </a:lnTo>
                  <a:lnTo>
                    <a:pt x="599478" y="1500225"/>
                  </a:lnTo>
                  <a:lnTo>
                    <a:pt x="619290" y="1455889"/>
                  </a:lnTo>
                  <a:lnTo>
                    <a:pt x="639546" y="1411897"/>
                  </a:lnTo>
                  <a:lnTo>
                    <a:pt x="660234" y="1368259"/>
                  </a:lnTo>
                  <a:lnTo>
                    <a:pt x="681367" y="1324991"/>
                  </a:lnTo>
                  <a:lnTo>
                    <a:pt x="702932" y="1282077"/>
                  </a:lnTo>
                  <a:lnTo>
                    <a:pt x="724928" y="1239520"/>
                  </a:lnTo>
                  <a:lnTo>
                    <a:pt x="747356" y="1197343"/>
                  </a:lnTo>
                  <a:lnTo>
                    <a:pt x="770216" y="1155547"/>
                  </a:lnTo>
                  <a:lnTo>
                    <a:pt x="793508" y="1114132"/>
                  </a:lnTo>
                  <a:lnTo>
                    <a:pt x="817232" y="1073086"/>
                  </a:lnTo>
                  <a:lnTo>
                    <a:pt x="841375" y="1032446"/>
                  </a:lnTo>
                  <a:lnTo>
                    <a:pt x="865962" y="992187"/>
                  </a:lnTo>
                  <a:lnTo>
                    <a:pt x="890955" y="952334"/>
                  </a:lnTo>
                  <a:lnTo>
                    <a:pt x="916381" y="912876"/>
                  </a:lnTo>
                  <a:lnTo>
                    <a:pt x="942225" y="873823"/>
                  </a:lnTo>
                  <a:lnTo>
                    <a:pt x="968502" y="835177"/>
                  </a:lnTo>
                  <a:lnTo>
                    <a:pt x="995197" y="796963"/>
                  </a:lnTo>
                  <a:lnTo>
                    <a:pt x="1022299" y="759155"/>
                  </a:lnTo>
                  <a:lnTo>
                    <a:pt x="1049832" y="721766"/>
                  </a:lnTo>
                  <a:lnTo>
                    <a:pt x="1077772" y="684809"/>
                  </a:lnTo>
                  <a:lnTo>
                    <a:pt x="1106131" y="648284"/>
                  </a:lnTo>
                  <a:lnTo>
                    <a:pt x="1134910" y="612190"/>
                  </a:lnTo>
                  <a:lnTo>
                    <a:pt x="1164094" y="576541"/>
                  </a:lnTo>
                  <a:lnTo>
                    <a:pt x="1193698" y="541337"/>
                  </a:lnTo>
                  <a:lnTo>
                    <a:pt x="1223708" y="506577"/>
                  </a:lnTo>
                  <a:lnTo>
                    <a:pt x="1254125" y="472274"/>
                  </a:lnTo>
                  <a:lnTo>
                    <a:pt x="1284947" y="438429"/>
                  </a:lnTo>
                  <a:lnTo>
                    <a:pt x="1316189" y="405041"/>
                  </a:lnTo>
                  <a:lnTo>
                    <a:pt x="1347825" y="372122"/>
                  </a:lnTo>
                  <a:lnTo>
                    <a:pt x="1379867" y="339674"/>
                  </a:lnTo>
                  <a:lnTo>
                    <a:pt x="1412316" y="307695"/>
                  </a:lnTo>
                  <a:lnTo>
                    <a:pt x="1445171" y="276199"/>
                  </a:lnTo>
                  <a:lnTo>
                    <a:pt x="1478419" y="245198"/>
                  </a:lnTo>
                  <a:lnTo>
                    <a:pt x="1512062" y="214668"/>
                  </a:lnTo>
                  <a:lnTo>
                    <a:pt x="1546110" y="184632"/>
                  </a:lnTo>
                  <a:lnTo>
                    <a:pt x="1580553" y="155092"/>
                  </a:lnTo>
                  <a:lnTo>
                    <a:pt x="1615389" y="126060"/>
                  </a:lnTo>
                  <a:lnTo>
                    <a:pt x="1650619" y="97523"/>
                  </a:lnTo>
                  <a:lnTo>
                    <a:pt x="1686255" y="69494"/>
                  </a:lnTo>
                  <a:lnTo>
                    <a:pt x="1722272" y="41986"/>
                  </a:lnTo>
                  <a:lnTo>
                    <a:pt x="1758683" y="14986"/>
                  </a:lnTo>
                  <a:lnTo>
                    <a:pt x="1780527" y="0"/>
                  </a:lnTo>
                  <a:lnTo>
                    <a:pt x="1762112" y="0"/>
                  </a:lnTo>
                  <a:lnTo>
                    <a:pt x="1703971" y="41986"/>
                  </a:lnTo>
                  <a:lnTo>
                    <a:pt x="1667954" y="69494"/>
                  </a:lnTo>
                  <a:lnTo>
                    <a:pt x="1632318" y="97523"/>
                  </a:lnTo>
                  <a:lnTo>
                    <a:pt x="1597088" y="126060"/>
                  </a:lnTo>
                  <a:lnTo>
                    <a:pt x="1562239" y="155092"/>
                  </a:lnTo>
                  <a:lnTo>
                    <a:pt x="1527797" y="184632"/>
                  </a:lnTo>
                  <a:lnTo>
                    <a:pt x="1493748" y="214668"/>
                  </a:lnTo>
                  <a:lnTo>
                    <a:pt x="1460093" y="245198"/>
                  </a:lnTo>
                  <a:lnTo>
                    <a:pt x="1426845" y="276199"/>
                  </a:lnTo>
                  <a:lnTo>
                    <a:pt x="1393990" y="307695"/>
                  </a:lnTo>
                  <a:lnTo>
                    <a:pt x="1361541" y="339674"/>
                  </a:lnTo>
                  <a:lnTo>
                    <a:pt x="1329486" y="372122"/>
                  </a:lnTo>
                  <a:lnTo>
                    <a:pt x="1297851" y="405041"/>
                  </a:lnTo>
                  <a:lnTo>
                    <a:pt x="1266609" y="438429"/>
                  </a:lnTo>
                  <a:lnTo>
                    <a:pt x="1235786" y="472274"/>
                  </a:lnTo>
                  <a:lnTo>
                    <a:pt x="1205357" y="506577"/>
                  </a:lnTo>
                  <a:lnTo>
                    <a:pt x="1175346" y="541337"/>
                  </a:lnTo>
                  <a:lnTo>
                    <a:pt x="1145743" y="576541"/>
                  </a:lnTo>
                  <a:lnTo>
                    <a:pt x="1116558" y="612190"/>
                  </a:lnTo>
                  <a:lnTo>
                    <a:pt x="1087780" y="648284"/>
                  </a:lnTo>
                  <a:lnTo>
                    <a:pt x="1059408" y="684809"/>
                  </a:lnTo>
                  <a:lnTo>
                    <a:pt x="1031468" y="721766"/>
                  </a:lnTo>
                  <a:lnTo>
                    <a:pt x="1003935" y="759155"/>
                  </a:lnTo>
                  <a:lnTo>
                    <a:pt x="976820" y="796963"/>
                  </a:lnTo>
                  <a:lnTo>
                    <a:pt x="950125" y="835177"/>
                  </a:lnTo>
                  <a:lnTo>
                    <a:pt x="923861" y="873823"/>
                  </a:lnTo>
                  <a:lnTo>
                    <a:pt x="898004" y="912876"/>
                  </a:lnTo>
                  <a:lnTo>
                    <a:pt x="872578" y="952334"/>
                  </a:lnTo>
                  <a:lnTo>
                    <a:pt x="847572" y="992187"/>
                  </a:lnTo>
                  <a:lnTo>
                    <a:pt x="822998" y="1032446"/>
                  </a:lnTo>
                  <a:lnTo>
                    <a:pt x="798842" y="1073086"/>
                  </a:lnTo>
                  <a:lnTo>
                    <a:pt x="775119" y="1114132"/>
                  </a:lnTo>
                  <a:lnTo>
                    <a:pt x="751827" y="1155547"/>
                  </a:lnTo>
                  <a:lnTo>
                    <a:pt x="728967" y="1197343"/>
                  </a:lnTo>
                  <a:lnTo>
                    <a:pt x="706539" y="1239520"/>
                  </a:lnTo>
                  <a:lnTo>
                    <a:pt x="684530" y="1282077"/>
                  </a:lnTo>
                  <a:lnTo>
                    <a:pt x="662965" y="1324991"/>
                  </a:lnTo>
                  <a:lnTo>
                    <a:pt x="641845" y="1368259"/>
                  </a:lnTo>
                  <a:lnTo>
                    <a:pt x="621144" y="1411897"/>
                  </a:lnTo>
                  <a:lnTo>
                    <a:pt x="600900" y="1455889"/>
                  </a:lnTo>
                  <a:lnTo>
                    <a:pt x="581075" y="1500225"/>
                  </a:lnTo>
                  <a:lnTo>
                    <a:pt x="561708" y="1544916"/>
                  </a:lnTo>
                  <a:lnTo>
                    <a:pt x="542772" y="1589938"/>
                  </a:lnTo>
                  <a:lnTo>
                    <a:pt x="524281" y="1635302"/>
                  </a:lnTo>
                  <a:lnTo>
                    <a:pt x="506234" y="1681010"/>
                  </a:lnTo>
                  <a:lnTo>
                    <a:pt x="488632" y="1727034"/>
                  </a:lnTo>
                  <a:lnTo>
                    <a:pt x="471487" y="1773377"/>
                  </a:lnTo>
                  <a:lnTo>
                    <a:pt x="454774" y="1820049"/>
                  </a:lnTo>
                  <a:lnTo>
                    <a:pt x="438518" y="1867039"/>
                  </a:lnTo>
                  <a:lnTo>
                    <a:pt x="422719" y="1914334"/>
                  </a:lnTo>
                  <a:lnTo>
                    <a:pt x="407352" y="1961934"/>
                  </a:lnTo>
                  <a:lnTo>
                    <a:pt x="392455" y="2009838"/>
                  </a:lnTo>
                  <a:lnTo>
                    <a:pt x="378002" y="2058047"/>
                  </a:lnTo>
                  <a:lnTo>
                    <a:pt x="364020" y="2106549"/>
                  </a:lnTo>
                  <a:lnTo>
                    <a:pt x="350481" y="2155329"/>
                  </a:lnTo>
                  <a:lnTo>
                    <a:pt x="337400" y="2204402"/>
                  </a:lnTo>
                  <a:lnTo>
                    <a:pt x="324777" y="2253767"/>
                  </a:lnTo>
                  <a:lnTo>
                    <a:pt x="312623" y="2303399"/>
                  </a:lnTo>
                  <a:lnTo>
                    <a:pt x="300926" y="2353297"/>
                  </a:lnTo>
                  <a:lnTo>
                    <a:pt x="289699" y="2403475"/>
                  </a:lnTo>
                  <a:lnTo>
                    <a:pt x="278917" y="2453906"/>
                  </a:lnTo>
                  <a:lnTo>
                    <a:pt x="268617" y="2504605"/>
                  </a:lnTo>
                  <a:lnTo>
                    <a:pt x="258775" y="2555557"/>
                  </a:lnTo>
                  <a:lnTo>
                    <a:pt x="249415" y="2606764"/>
                  </a:lnTo>
                  <a:lnTo>
                    <a:pt x="240512" y="2658211"/>
                  </a:lnTo>
                  <a:lnTo>
                    <a:pt x="232079" y="2709913"/>
                  </a:lnTo>
                  <a:lnTo>
                    <a:pt x="224116" y="2761843"/>
                  </a:lnTo>
                  <a:lnTo>
                    <a:pt x="216636" y="2814002"/>
                  </a:lnTo>
                  <a:lnTo>
                    <a:pt x="209613" y="2866402"/>
                  </a:lnTo>
                  <a:lnTo>
                    <a:pt x="203085" y="2919031"/>
                  </a:lnTo>
                  <a:lnTo>
                    <a:pt x="197015" y="2971863"/>
                  </a:lnTo>
                  <a:lnTo>
                    <a:pt x="191439" y="3024924"/>
                  </a:lnTo>
                  <a:lnTo>
                    <a:pt x="186334" y="3078200"/>
                  </a:lnTo>
                  <a:lnTo>
                    <a:pt x="181711" y="3131680"/>
                  </a:lnTo>
                  <a:lnTo>
                    <a:pt x="177558" y="3185363"/>
                  </a:lnTo>
                  <a:lnTo>
                    <a:pt x="173901" y="3239249"/>
                  </a:lnTo>
                  <a:lnTo>
                    <a:pt x="170726" y="3293326"/>
                  </a:lnTo>
                  <a:lnTo>
                    <a:pt x="168033" y="3347593"/>
                  </a:lnTo>
                  <a:lnTo>
                    <a:pt x="165836" y="3402050"/>
                  </a:lnTo>
                  <a:lnTo>
                    <a:pt x="164122" y="3456698"/>
                  </a:lnTo>
                  <a:lnTo>
                    <a:pt x="162890" y="3511512"/>
                  </a:lnTo>
                  <a:lnTo>
                    <a:pt x="162153" y="3566503"/>
                  </a:lnTo>
                  <a:lnTo>
                    <a:pt x="161912" y="3621659"/>
                  </a:lnTo>
                  <a:lnTo>
                    <a:pt x="162433" y="3677399"/>
                  </a:lnTo>
                  <a:lnTo>
                    <a:pt x="164007" y="3732326"/>
                  </a:lnTo>
                  <a:lnTo>
                    <a:pt x="166611" y="3786441"/>
                  </a:lnTo>
                  <a:lnTo>
                    <a:pt x="170230" y="3839781"/>
                  </a:lnTo>
                  <a:lnTo>
                    <a:pt x="174853" y="3892346"/>
                  </a:lnTo>
                  <a:lnTo>
                    <a:pt x="180467" y="3944150"/>
                  </a:lnTo>
                  <a:lnTo>
                    <a:pt x="187045" y="3995216"/>
                  </a:lnTo>
                  <a:lnTo>
                    <a:pt x="194589" y="4045559"/>
                  </a:lnTo>
                  <a:lnTo>
                    <a:pt x="203073" y="4095178"/>
                  </a:lnTo>
                  <a:lnTo>
                    <a:pt x="212483" y="4144086"/>
                  </a:lnTo>
                  <a:lnTo>
                    <a:pt x="222821" y="4192308"/>
                  </a:lnTo>
                  <a:lnTo>
                    <a:pt x="234048" y="4239869"/>
                  </a:lnTo>
                  <a:lnTo>
                    <a:pt x="246164" y="4286758"/>
                  </a:lnTo>
                  <a:lnTo>
                    <a:pt x="259156" y="4332998"/>
                  </a:lnTo>
                  <a:lnTo>
                    <a:pt x="272999" y="4378604"/>
                  </a:lnTo>
                  <a:lnTo>
                    <a:pt x="287693" y="4423588"/>
                  </a:lnTo>
                  <a:lnTo>
                    <a:pt x="303212" y="4467961"/>
                  </a:lnTo>
                  <a:lnTo>
                    <a:pt x="319544" y="4511751"/>
                  </a:lnTo>
                  <a:lnTo>
                    <a:pt x="336677" y="4554956"/>
                  </a:lnTo>
                  <a:lnTo>
                    <a:pt x="354596" y="4597590"/>
                  </a:lnTo>
                  <a:lnTo>
                    <a:pt x="373291" y="4639678"/>
                  </a:lnTo>
                  <a:lnTo>
                    <a:pt x="392734" y="4681232"/>
                  </a:lnTo>
                  <a:lnTo>
                    <a:pt x="412915" y="4722253"/>
                  </a:lnTo>
                  <a:lnTo>
                    <a:pt x="433832" y="4762766"/>
                  </a:lnTo>
                  <a:lnTo>
                    <a:pt x="455460" y="4802784"/>
                  </a:lnTo>
                  <a:lnTo>
                    <a:pt x="477786" y="4842319"/>
                  </a:lnTo>
                  <a:lnTo>
                    <a:pt x="500799" y="4881384"/>
                  </a:lnTo>
                  <a:lnTo>
                    <a:pt x="524471" y="4919992"/>
                  </a:lnTo>
                  <a:lnTo>
                    <a:pt x="548805" y="4958156"/>
                  </a:lnTo>
                  <a:lnTo>
                    <a:pt x="573786" y="4995888"/>
                  </a:lnTo>
                  <a:lnTo>
                    <a:pt x="599389" y="5033200"/>
                  </a:lnTo>
                  <a:lnTo>
                    <a:pt x="625602" y="5070119"/>
                  </a:lnTo>
                  <a:lnTo>
                    <a:pt x="652411" y="5106657"/>
                  </a:lnTo>
                  <a:lnTo>
                    <a:pt x="679805" y="5142801"/>
                  </a:lnTo>
                  <a:lnTo>
                    <a:pt x="707758" y="5178603"/>
                  </a:lnTo>
                  <a:lnTo>
                    <a:pt x="736282" y="5214048"/>
                  </a:lnTo>
                  <a:lnTo>
                    <a:pt x="765340" y="5249164"/>
                  </a:lnTo>
                  <a:lnTo>
                    <a:pt x="794918" y="5283962"/>
                  </a:lnTo>
                  <a:lnTo>
                    <a:pt x="825004" y="5318455"/>
                  </a:lnTo>
                  <a:lnTo>
                    <a:pt x="855599" y="5352656"/>
                  </a:lnTo>
                  <a:lnTo>
                    <a:pt x="886663" y="5386578"/>
                  </a:lnTo>
                  <a:lnTo>
                    <a:pt x="918197" y="5420233"/>
                  </a:lnTo>
                  <a:lnTo>
                    <a:pt x="950188" y="5453634"/>
                  </a:lnTo>
                  <a:lnTo>
                    <a:pt x="982611" y="5486806"/>
                  </a:lnTo>
                  <a:lnTo>
                    <a:pt x="1015466" y="5519750"/>
                  </a:lnTo>
                  <a:lnTo>
                    <a:pt x="1048727" y="5552478"/>
                  </a:lnTo>
                  <a:lnTo>
                    <a:pt x="1082382" y="5585015"/>
                  </a:lnTo>
                  <a:lnTo>
                    <a:pt x="1116418" y="5617375"/>
                  </a:lnTo>
                  <a:lnTo>
                    <a:pt x="1150823" y="5649557"/>
                  </a:lnTo>
                  <a:lnTo>
                    <a:pt x="1185570" y="5681599"/>
                  </a:lnTo>
                  <a:lnTo>
                    <a:pt x="1220673" y="5713488"/>
                  </a:lnTo>
                  <a:lnTo>
                    <a:pt x="1256080" y="5745251"/>
                  </a:lnTo>
                  <a:lnTo>
                    <a:pt x="1291805" y="5776900"/>
                  </a:lnTo>
                  <a:lnTo>
                    <a:pt x="1364119" y="5839917"/>
                  </a:lnTo>
                  <a:lnTo>
                    <a:pt x="1437487" y="5902630"/>
                  </a:lnTo>
                  <a:lnTo>
                    <a:pt x="1511808" y="5965177"/>
                  </a:lnTo>
                  <a:lnTo>
                    <a:pt x="1624787" y="6058878"/>
                  </a:lnTo>
                  <a:lnTo>
                    <a:pt x="1971052" y="6342735"/>
                  </a:lnTo>
                  <a:lnTo>
                    <a:pt x="2127250" y="6471602"/>
                  </a:lnTo>
                  <a:lnTo>
                    <a:pt x="2205393" y="6535344"/>
                  </a:lnTo>
                  <a:lnTo>
                    <a:pt x="2283561" y="6598272"/>
                  </a:lnTo>
                  <a:lnTo>
                    <a:pt x="2361869" y="6660235"/>
                  </a:lnTo>
                  <a:lnTo>
                    <a:pt x="2401100" y="6690804"/>
                  </a:lnTo>
                  <a:lnTo>
                    <a:pt x="2440406" y="6721068"/>
                  </a:lnTo>
                  <a:lnTo>
                    <a:pt x="2479802" y="6751002"/>
                  </a:lnTo>
                  <a:lnTo>
                    <a:pt x="2519286" y="6780606"/>
                  </a:lnTo>
                  <a:lnTo>
                    <a:pt x="2629522" y="6858000"/>
                  </a:lnTo>
                  <a:lnTo>
                    <a:pt x="2647937" y="6858000"/>
                  </a:lnTo>
                  <a:close/>
                </a:path>
                <a:path w="11106150" h="6858000">
                  <a:moveTo>
                    <a:pt x="10915637" y="3621659"/>
                  </a:moveTo>
                  <a:lnTo>
                    <a:pt x="10915383" y="3566503"/>
                  </a:lnTo>
                  <a:lnTo>
                    <a:pt x="10914647" y="3511512"/>
                  </a:lnTo>
                  <a:lnTo>
                    <a:pt x="10913415" y="3456698"/>
                  </a:lnTo>
                  <a:lnTo>
                    <a:pt x="10911700" y="3402050"/>
                  </a:lnTo>
                  <a:lnTo>
                    <a:pt x="10909503" y="3347593"/>
                  </a:lnTo>
                  <a:lnTo>
                    <a:pt x="10906811" y="3293326"/>
                  </a:lnTo>
                  <a:lnTo>
                    <a:pt x="10903636" y="3239249"/>
                  </a:lnTo>
                  <a:lnTo>
                    <a:pt x="10899978" y="3185363"/>
                  </a:lnTo>
                  <a:lnTo>
                    <a:pt x="10895825" y="3131680"/>
                  </a:lnTo>
                  <a:lnTo>
                    <a:pt x="10891203" y="3078200"/>
                  </a:lnTo>
                  <a:lnTo>
                    <a:pt x="10886097" y="3024924"/>
                  </a:lnTo>
                  <a:lnTo>
                    <a:pt x="10880522" y="2971863"/>
                  </a:lnTo>
                  <a:lnTo>
                    <a:pt x="10874451" y="2919031"/>
                  </a:lnTo>
                  <a:lnTo>
                    <a:pt x="10867923" y="2866402"/>
                  </a:lnTo>
                  <a:lnTo>
                    <a:pt x="10860900" y="2814002"/>
                  </a:lnTo>
                  <a:lnTo>
                    <a:pt x="10853420" y="2761843"/>
                  </a:lnTo>
                  <a:lnTo>
                    <a:pt x="10845457" y="2709913"/>
                  </a:lnTo>
                  <a:lnTo>
                    <a:pt x="10837024" y="2658211"/>
                  </a:lnTo>
                  <a:lnTo>
                    <a:pt x="10828122" y="2606764"/>
                  </a:lnTo>
                  <a:lnTo>
                    <a:pt x="10818762" y="2555557"/>
                  </a:lnTo>
                  <a:lnTo>
                    <a:pt x="10808919" y="2504605"/>
                  </a:lnTo>
                  <a:lnTo>
                    <a:pt x="10798620" y="2453906"/>
                  </a:lnTo>
                  <a:lnTo>
                    <a:pt x="10787837" y="2403475"/>
                  </a:lnTo>
                  <a:lnTo>
                    <a:pt x="10776610" y="2353297"/>
                  </a:lnTo>
                  <a:lnTo>
                    <a:pt x="10764914" y="2303399"/>
                  </a:lnTo>
                  <a:lnTo>
                    <a:pt x="10752760" y="2253767"/>
                  </a:lnTo>
                  <a:lnTo>
                    <a:pt x="10740136" y="2204402"/>
                  </a:lnTo>
                  <a:lnTo>
                    <a:pt x="10727055" y="2155329"/>
                  </a:lnTo>
                  <a:lnTo>
                    <a:pt x="10713517" y="2106549"/>
                  </a:lnTo>
                  <a:lnTo>
                    <a:pt x="10699534" y="2058047"/>
                  </a:lnTo>
                  <a:lnTo>
                    <a:pt x="10685082" y="2009838"/>
                  </a:lnTo>
                  <a:lnTo>
                    <a:pt x="10670184" y="1961934"/>
                  </a:lnTo>
                  <a:lnTo>
                    <a:pt x="10654817" y="1914334"/>
                  </a:lnTo>
                  <a:lnTo>
                    <a:pt x="10639019" y="1867039"/>
                  </a:lnTo>
                  <a:lnTo>
                    <a:pt x="10622763" y="1820049"/>
                  </a:lnTo>
                  <a:lnTo>
                    <a:pt x="10606049" y="1773377"/>
                  </a:lnTo>
                  <a:lnTo>
                    <a:pt x="10588904" y="1727034"/>
                  </a:lnTo>
                  <a:lnTo>
                    <a:pt x="10571302" y="1681010"/>
                  </a:lnTo>
                  <a:lnTo>
                    <a:pt x="10553256" y="1635302"/>
                  </a:lnTo>
                  <a:lnTo>
                    <a:pt x="10534764" y="1589938"/>
                  </a:lnTo>
                  <a:lnTo>
                    <a:pt x="10515829" y="1544916"/>
                  </a:lnTo>
                  <a:lnTo>
                    <a:pt x="10496461" y="1500225"/>
                  </a:lnTo>
                  <a:lnTo>
                    <a:pt x="10476636" y="1455889"/>
                  </a:lnTo>
                  <a:lnTo>
                    <a:pt x="10456393" y="1411897"/>
                  </a:lnTo>
                  <a:lnTo>
                    <a:pt x="10435692" y="1368259"/>
                  </a:lnTo>
                  <a:lnTo>
                    <a:pt x="10414571" y="1324991"/>
                  </a:lnTo>
                  <a:lnTo>
                    <a:pt x="10393007" y="1282077"/>
                  </a:lnTo>
                  <a:lnTo>
                    <a:pt x="10370998" y="1239520"/>
                  </a:lnTo>
                  <a:lnTo>
                    <a:pt x="10348570" y="1197343"/>
                  </a:lnTo>
                  <a:lnTo>
                    <a:pt x="10325710" y="1155547"/>
                  </a:lnTo>
                  <a:lnTo>
                    <a:pt x="10302418" y="1114132"/>
                  </a:lnTo>
                  <a:lnTo>
                    <a:pt x="10278694" y="1073086"/>
                  </a:lnTo>
                  <a:lnTo>
                    <a:pt x="10254539" y="1032446"/>
                  </a:lnTo>
                  <a:lnTo>
                    <a:pt x="10229964" y="992187"/>
                  </a:lnTo>
                  <a:lnTo>
                    <a:pt x="10204958" y="952334"/>
                  </a:lnTo>
                  <a:lnTo>
                    <a:pt x="10179533" y="912876"/>
                  </a:lnTo>
                  <a:lnTo>
                    <a:pt x="10153675" y="873823"/>
                  </a:lnTo>
                  <a:lnTo>
                    <a:pt x="10127412" y="835177"/>
                  </a:lnTo>
                  <a:lnTo>
                    <a:pt x="10100716" y="796963"/>
                  </a:lnTo>
                  <a:lnTo>
                    <a:pt x="10073602" y="759155"/>
                  </a:lnTo>
                  <a:lnTo>
                    <a:pt x="10046068" y="721766"/>
                  </a:lnTo>
                  <a:lnTo>
                    <a:pt x="10018128" y="684809"/>
                  </a:lnTo>
                  <a:lnTo>
                    <a:pt x="9989756" y="648284"/>
                  </a:lnTo>
                  <a:lnTo>
                    <a:pt x="9960978" y="612190"/>
                  </a:lnTo>
                  <a:lnTo>
                    <a:pt x="9931794" y="576541"/>
                  </a:lnTo>
                  <a:lnTo>
                    <a:pt x="9902190" y="541337"/>
                  </a:lnTo>
                  <a:lnTo>
                    <a:pt x="9872180" y="506577"/>
                  </a:lnTo>
                  <a:lnTo>
                    <a:pt x="9841751" y="472274"/>
                  </a:lnTo>
                  <a:lnTo>
                    <a:pt x="9810928" y="438429"/>
                  </a:lnTo>
                  <a:lnTo>
                    <a:pt x="9779686" y="405041"/>
                  </a:lnTo>
                  <a:lnTo>
                    <a:pt x="9748050" y="372122"/>
                  </a:lnTo>
                  <a:lnTo>
                    <a:pt x="9715995" y="339674"/>
                  </a:lnTo>
                  <a:lnTo>
                    <a:pt x="9683547" y="307695"/>
                  </a:lnTo>
                  <a:lnTo>
                    <a:pt x="9650692" y="276199"/>
                  </a:lnTo>
                  <a:lnTo>
                    <a:pt x="9617443" y="245198"/>
                  </a:lnTo>
                  <a:lnTo>
                    <a:pt x="9583788" y="214668"/>
                  </a:lnTo>
                  <a:lnTo>
                    <a:pt x="9549740" y="184632"/>
                  </a:lnTo>
                  <a:lnTo>
                    <a:pt x="9515297" y="155092"/>
                  </a:lnTo>
                  <a:lnTo>
                    <a:pt x="9480448" y="126060"/>
                  </a:lnTo>
                  <a:lnTo>
                    <a:pt x="9445219" y="97523"/>
                  </a:lnTo>
                  <a:lnTo>
                    <a:pt x="9409582" y="69494"/>
                  </a:lnTo>
                  <a:lnTo>
                    <a:pt x="9373565" y="41986"/>
                  </a:lnTo>
                  <a:lnTo>
                    <a:pt x="9337154" y="14986"/>
                  </a:lnTo>
                  <a:lnTo>
                    <a:pt x="9315437" y="0"/>
                  </a:lnTo>
                  <a:lnTo>
                    <a:pt x="9297022" y="0"/>
                  </a:lnTo>
                  <a:lnTo>
                    <a:pt x="9318866" y="14986"/>
                  </a:lnTo>
                  <a:lnTo>
                    <a:pt x="9355264" y="41986"/>
                  </a:lnTo>
                  <a:lnTo>
                    <a:pt x="9391282" y="69494"/>
                  </a:lnTo>
                  <a:lnTo>
                    <a:pt x="9426918" y="97523"/>
                  </a:lnTo>
                  <a:lnTo>
                    <a:pt x="9462148" y="126060"/>
                  </a:lnTo>
                  <a:lnTo>
                    <a:pt x="9496984" y="155092"/>
                  </a:lnTo>
                  <a:lnTo>
                    <a:pt x="9531426" y="184632"/>
                  </a:lnTo>
                  <a:lnTo>
                    <a:pt x="9565475" y="214668"/>
                  </a:lnTo>
                  <a:lnTo>
                    <a:pt x="9599117" y="245198"/>
                  </a:lnTo>
                  <a:lnTo>
                    <a:pt x="9632366" y="276199"/>
                  </a:lnTo>
                  <a:lnTo>
                    <a:pt x="9665221" y="307695"/>
                  </a:lnTo>
                  <a:lnTo>
                    <a:pt x="9697669" y="339674"/>
                  </a:lnTo>
                  <a:lnTo>
                    <a:pt x="9729711" y="372122"/>
                  </a:lnTo>
                  <a:lnTo>
                    <a:pt x="9761347" y="405041"/>
                  </a:lnTo>
                  <a:lnTo>
                    <a:pt x="9792589" y="438429"/>
                  </a:lnTo>
                  <a:lnTo>
                    <a:pt x="9823412" y="472274"/>
                  </a:lnTo>
                  <a:lnTo>
                    <a:pt x="9853828" y="506577"/>
                  </a:lnTo>
                  <a:lnTo>
                    <a:pt x="9883838" y="541337"/>
                  </a:lnTo>
                  <a:lnTo>
                    <a:pt x="9913442" y="576541"/>
                  </a:lnTo>
                  <a:lnTo>
                    <a:pt x="9942627" y="612190"/>
                  </a:lnTo>
                  <a:lnTo>
                    <a:pt x="9971405" y="648284"/>
                  </a:lnTo>
                  <a:lnTo>
                    <a:pt x="9999764" y="684809"/>
                  </a:lnTo>
                  <a:lnTo>
                    <a:pt x="10027704" y="721766"/>
                  </a:lnTo>
                  <a:lnTo>
                    <a:pt x="10055238" y="759155"/>
                  </a:lnTo>
                  <a:lnTo>
                    <a:pt x="10082339" y="796963"/>
                  </a:lnTo>
                  <a:lnTo>
                    <a:pt x="10109035" y="835177"/>
                  </a:lnTo>
                  <a:lnTo>
                    <a:pt x="10135311" y="873823"/>
                  </a:lnTo>
                  <a:lnTo>
                    <a:pt x="10161156" y="912876"/>
                  </a:lnTo>
                  <a:lnTo>
                    <a:pt x="10186581" y="952334"/>
                  </a:lnTo>
                  <a:lnTo>
                    <a:pt x="10211575" y="992187"/>
                  </a:lnTo>
                  <a:lnTo>
                    <a:pt x="10236162" y="1032446"/>
                  </a:lnTo>
                  <a:lnTo>
                    <a:pt x="10260305" y="1073086"/>
                  </a:lnTo>
                  <a:lnTo>
                    <a:pt x="10284028" y="1114132"/>
                  </a:lnTo>
                  <a:lnTo>
                    <a:pt x="10307320" y="1155547"/>
                  </a:lnTo>
                  <a:lnTo>
                    <a:pt x="10330180" y="1197343"/>
                  </a:lnTo>
                  <a:lnTo>
                    <a:pt x="10352608" y="1239520"/>
                  </a:lnTo>
                  <a:lnTo>
                    <a:pt x="10374605" y="1282077"/>
                  </a:lnTo>
                  <a:lnTo>
                    <a:pt x="10396169" y="1324991"/>
                  </a:lnTo>
                  <a:lnTo>
                    <a:pt x="10417302" y="1368259"/>
                  </a:lnTo>
                  <a:lnTo>
                    <a:pt x="10437990" y="1411897"/>
                  </a:lnTo>
                  <a:lnTo>
                    <a:pt x="10458247" y="1455889"/>
                  </a:lnTo>
                  <a:lnTo>
                    <a:pt x="10478059" y="1500225"/>
                  </a:lnTo>
                  <a:lnTo>
                    <a:pt x="10497426" y="1544916"/>
                  </a:lnTo>
                  <a:lnTo>
                    <a:pt x="10516362" y="1589938"/>
                  </a:lnTo>
                  <a:lnTo>
                    <a:pt x="10534853" y="1635302"/>
                  </a:lnTo>
                  <a:lnTo>
                    <a:pt x="10552900" y="1681010"/>
                  </a:lnTo>
                  <a:lnTo>
                    <a:pt x="10570502" y="1727034"/>
                  </a:lnTo>
                  <a:lnTo>
                    <a:pt x="10587647" y="1773377"/>
                  </a:lnTo>
                  <a:lnTo>
                    <a:pt x="10604360" y="1820049"/>
                  </a:lnTo>
                  <a:lnTo>
                    <a:pt x="10620616" y="1867039"/>
                  </a:lnTo>
                  <a:lnTo>
                    <a:pt x="10636415" y="1914334"/>
                  </a:lnTo>
                  <a:lnTo>
                    <a:pt x="10651769" y="1961934"/>
                  </a:lnTo>
                  <a:lnTo>
                    <a:pt x="10666667" y="2009838"/>
                  </a:lnTo>
                  <a:lnTo>
                    <a:pt x="10681119" y="2058047"/>
                  </a:lnTo>
                  <a:lnTo>
                    <a:pt x="10695115" y="2106549"/>
                  </a:lnTo>
                  <a:lnTo>
                    <a:pt x="10708653" y="2155329"/>
                  </a:lnTo>
                  <a:lnTo>
                    <a:pt x="10721721" y="2204402"/>
                  </a:lnTo>
                  <a:lnTo>
                    <a:pt x="10734345" y="2253767"/>
                  </a:lnTo>
                  <a:lnTo>
                    <a:pt x="10746499" y="2303399"/>
                  </a:lnTo>
                  <a:lnTo>
                    <a:pt x="10758195" y="2353297"/>
                  </a:lnTo>
                  <a:lnTo>
                    <a:pt x="10769435" y="2403475"/>
                  </a:lnTo>
                  <a:lnTo>
                    <a:pt x="10780205" y="2453906"/>
                  </a:lnTo>
                  <a:lnTo>
                    <a:pt x="10790504" y="2504605"/>
                  </a:lnTo>
                  <a:lnTo>
                    <a:pt x="10800347" y="2555557"/>
                  </a:lnTo>
                  <a:lnTo>
                    <a:pt x="10809719" y="2606764"/>
                  </a:lnTo>
                  <a:lnTo>
                    <a:pt x="10818609" y="2658211"/>
                  </a:lnTo>
                  <a:lnTo>
                    <a:pt x="10827042" y="2709913"/>
                  </a:lnTo>
                  <a:lnTo>
                    <a:pt x="10835005" y="2761843"/>
                  </a:lnTo>
                  <a:lnTo>
                    <a:pt x="10842485" y="2814002"/>
                  </a:lnTo>
                  <a:lnTo>
                    <a:pt x="10849508" y="2866402"/>
                  </a:lnTo>
                  <a:lnTo>
                    <a:pt x="10856036" y="2919031"/>
                  </a:lnTo>
                  <a:lnTo>
                    <a:pt x="10862107" y="2971863"/>
                  </a:lnTo>
                  <a:lnTo>
                    <a:pt x="10867682" y="3024924"/>
                  </a:lnTo>
                  <a:lnTo>
                    <a:pt x="10872788" y="3078200"/>
                  </a:lnTo>
                  <a:lnTo>
                    <a:pt x="10877410" y="3131680"/>
                  </a:lnTo>
                  <a:lnTo>
                    <a:pt x="10881563" y="3185363"/>
                  </a:lnTo>
                  <a:lnTo>
                    <a:pt x="10885221" y="3239249"/>
                  </a:lnTo>
                  <a:lnTo>
                    <a:pt x="10888396" y="3293326"/>
                  </a:lnTo>
                  <a:lnTo>
                    <a:pt x="10891088" y="3347593"/>
                  </a:lnTo>
                  <a:lnTo>
                    <a:pt x="10893285" y="3402050"/>
                  </a:lnTo>
                  <a:lnTo>
                    <a:pt x="10895000" y="3456698"/>
                  </a:lnTo>
                  <a:lnTo>
                    <a:pt x="10896232" y="3511512"/>
                  </a:lnTo>
                  <a:lnTo>
                    <a:pt x="10896968" y="3566503"/>
                  </a:lnTo>
                  <a:lnTo>
                    <a:pt x="10897222" y="3621659"/>
                  </a:lnTo>
                  <a:lnTo>
                    <a:pt x="10896689" y="3677399"/>
                  </a:lnTo>
                  <a:lnTo>
                    <a:pt x="10895114" y="3732326"/>
                  </a:lnTo>
                  <a:lnTo>
                    <a:pt x="10892511" y="3786441"/>
                  </a:lnTo>
                  <a:lnTo>
                    <a:pt x="10888891" y="3839781"/>
                  </a:lnTo>
                  <a:lnTo>
                    <a:pt x="10884268" y="3892346"/>
                  </a:lnTo>
                  <a:lnTo>
                    <a:pt x="10878655" y="3944150"/>
                  </a:lnTo>
                  <a:lnTo>
                    <a:pt x="10872076" y="3995216"/>
                  </a:lnTo>
                  <a:lnTo>
                    <a:pt x="10864533" y="4045559"/>
                  </a:lnTo>
                  <a:lnTo>
                    <a:pt x="10856049" y="4095178"/>
                  </a:lnTo>
                  <a:lnTo>
                    <a:pt x="10846638" y="4144086"/>
                  </a:lnTo>
                  <a:lnTo>
                    <a:pt x="10836300" y="4192308"/>
                  </a:lnTo>
                  <a:lnTo>
                    <a:pt x="10825074" y="4239869"/>
                  </a:lnTo>
                  <a:lnTo>
                    <a:pt x="10812958" y="4286758"/>
                  </a:lnTo>
                  <a:lnTo>
                    <a:pt x="10799966" y="4332998"/>
                  </a:lnTo>
                  <a:lnTo>
                    <a:pt x="10786123" y="4378604"/>
                  </a:lnTo>
                  <a:lnTo>
                    <a:pt x="10771429" y="4423588"/>
                  </a:lnTo>
                  <a:lnTo>
                    <a:pt x="10755909" y="4467961"/>
                  </a:lnTo>
                  <a:lnTo>
                    <a:pt x="10739577" y="4511751"/>
                  </a:lnTo>
                  <a:lnTo>
                    <a:pt x="10722445" y="4554956"/>
                  </a:lnTo>
                  <a:lnTo>
                    <a:pt x="10704525" y="4597590"/>
                  </a:lnTo>
                  <a:lnTo>
                    <a:pt x="10685831" y="4639678"/>
                  </a:lnTo>
                  <a:lnTo>
                    <a:pt x="10666387" y="4681232"/>
                  </a:lnTo>
                  <a:lnTo>
                    <a:pt x="10646207" y="4722253"/>
                  </a:lnTo>
                  <a:lnTo>
                    <a:pt x="10625290" y="4762766"/>
                  </a:lnTo>
                  <a:lnTo>
                    <a:pt x="10603662" y="4802784"/>
                  </a:lnTo>
                  <a:lnTo>
                    <a:pt x="10581335" y="4842319"/>
                  </a:lnTo>
                  <a:lnTo>
                    <a:pt x="10558323" y="4881384"/>
                  </a:lnTo>
                  <a:lnTo>
                    <a:pt x="10534650" y="4919992"/>
                  </a:lnTo>
                  <a:lnTo>
                    <a:pt x="10510317" y="4958156"/>
                  </a:lnTo>
                  <a:lnTo>
                    <a:pt x="10485336" y="4995888"/>
                  </a:lnTo>
                  <a:lnTo>
                    <a:pt x="10459733" y="5033200"/>
                  </a:lnTo>
                  <a:lnTo>
                    <a:pt x="10433520" y="5070119"/>
                  </a:lnTo>
                  <a:lnTo>
                    <a:pt x="10406710" y="5106657"/>
                  </a:lnTo>
                  <a:lnTo>
                    <a:pt x="10379316" y="5142801"/>
                  </a:lnTo>
                  <a:lnTo>
                    <a:pt x="10351364" y="5178603"/>
                  </a:lnTo>
                  <a:lnTo>
                    <a:pt x="10322839" y="5214048"/>
                  </a:lnTo>
                  <a:lnTo>
                    <a:pt x="10293782" y="5249164"/>
                  </a:lnTo>
                  <a:lnTo>
                    <a:pt x="10264203" y="5283962"/>
                  </a:lnTo>
                  <a:lnTo>
                    <a:pt x="10234117" y="5318455"/>
                  </a:lnTo>
                  <a:lnTo>
                    <a:pt x="10203523" y="5352656"/>
                  </a:lnTo>
                  <a:lnTo>
                    <a:pt x="10172459" y="5386578"/>
                  </a:lnTo>
                  <a:lnTo>
                    <a:pt x="10140925" y="5420233"/>
                  </a:lnTo>
                  <a:lnTo>
                    <a:pt x="10108933" y="5453634"/>
                  </a:lnTo>
                  <a:lnTo>
                    <a:pt x="10076510" y="5486806"/>
                  </a:lnTo>
                  <a:lnTo>
                    <a:pt x="10043655" y="5519750"/>
                  </a:lnTo>
                  <a:lnTo>
                    <a:pt x="10010394" y="5552478"/>
                  </a:lnTo>
                  <a:lnTo>
                    <a:pt x="9976739" y="5585015"/>
                  </a:lnTo>
                  <a:lnTo>
                    <a:pt x="9942703" y="5617375"/>
                  </a:lnTo>
                  <a:lnTo>
                    <a:pt x="9908299" y="5649557"/>
                  </a:lnTo>
                  <a:lnTo>
                    <a:pt x="9873551" y="5681599"/>
                  </a:lnTo>
                  <a:lnTo>
                    <a:pt x="9838449" y="5713488"/>
                  </a:lnTo>
                  <a:lnTo>
                    <a:pt x="9803041" y="5745251"/>
                  </a:lnTo>
                  <a:lnTo>
                    <a:pt x="9767316" y="5776900"/>
                  </a:lnTo>
                  <a:lnTo>
                    <a:pt x="9695002" y="5839917"/>
                  </a:lnTo>
                  <a:lnTo>
                    <a:pt x="9621634" y="5902630"/>
                  </a:lnTo>
                  <a:lnTo>
                    <a:pt x="9547314" y="5965177"/>
                  </a:lnTo>
                  <a:lnTo>
                    <a:pt x="9434335" y="6058878"/>
                  </a:lnTo>
                  <a:lnTo>
                    <a:pt x="9165628" y="6278981"/>
                  </a:lnTo>
                  <a:lnTo>
                    <a:pt x="8970962" y="6439471"/>
                  </a:lnTo>
                  <a:lnTo>
                    <a:pt x="8853729" y="6535344"/>
                  </a:lnTo>
                  <a:lnTo>
                    <a:pt x="8775560" y="6598272"/>
                  </a:lnTo>
                  <a:lnTo>
                    <a:pt x="8697252" y="6660235"/>
                  </a:lnTo>
                  <a:lnTo>
                    <a:pt x="8658022" y="6690804"/>
                  </a:lnTo>
                  <a:lnTo>
                    <a:pt x="8618715" y="6721068"/>
                  </a:lnTo>
                  <a:lnTo>
                    <a:pt x="8579320" y="6751002"/>
                  </a:lnTo>
                  <a:lnTo>
                    <a:pt x="8539848" y="6780606"/>
                  </a:lnTo>
                  <a:lnTo>
                    <a:pt x="8429612" y="6858000"/>
                  </a:lnTo>
                  <a:lnTo>
                    <a:pt x="8448027" y="6858000"/>
                  </a:lnTo>
                  <a:lnTo>
                    <a:pt x="8558263" y="6780606"/>
                  </a:lnTo>
                  <a:lnTo>
                    <a:pt x="8597735" y="6751002"/>
                  </a:lnTo>
                  <a:lnTo>
                    <a:pt x="8637130" y="6721068"/>
                  </a:lnTo>
                  <a:lnTo>
                    <a:pt x="8676437" y="6690804"/>
                  </a:lnTo>
                  <a:lnTo>
                    <a:pt x="8715667" y="6660235"/>
                  </a:lnTo>
                  <a:lnTo>
                    <a:pt x="8793975" y="6598272"/>
                  </a:lnTo>
                  <a:lnTo>
                    <a:pt x="8872144" y="6535344"/>
                  </a:lnTo>
                  <a:lnTo>
                    <a:pt x="8950287" y="6471602"/>
                  </a:lnTo>
                  <a:lnTo>
                    <a:pt x="9106484" y="6342735"/>
                  </a:lnTo>
                  <a:lnTo>
                    <a:pt x="9452750" y="6058878"/>
                  </a:lnTo>
                  <a:lnTo>
                    <a:pt x="9565729" y="5965177"/>
                  </a:lnTo>
                  <a:lnTo>
                    <a:pt x="9640049" y="5902630"/>
                  </a:lnTo>
                  <a:lnTo>
                    <a:pt x="9713417" y="5839917"/>
                  </a:lnTo>
                  <a:lnTo>
                    <a:pt x="9785731" y="5776900"/>
                  </a:lnTo>
                  <a:lnTo>
                    <a:pt x="9821456" y="5745251"/>
                  </a:lnTo>
                  <a:lnTo>
                    <a:pt x="9856864" y="5713488"/>
                  </a:lnTo>
                  <a:lnTo>
                    <a:pt x="9891966" y="5681599"/>
                  </a:lnTo>
                  <a:lnTo>
                    <a:pt x="9926714" y="5649557"/>
                  </a:lnTo>
                  <a:lnTo>
                    <a:pt x="9961118" y="5617375"/>
                  </a:lnTo>
                  <a:lnTo>
                    <a:pt x="9995154" y="5585015"/>
                  </a:lnTo>
                  <a:lnTo>
                    <a:pt x="10028809" y="5552478"/>
                  </a:lnTo>
                  <a:lnTo>
                    <a:pt x="10062070" y="5519750"/>
                  </a:lnTo>
                  <a:lnTo>
                    <a:pt x="10094925" y="5486806"/>
                  </a:lnTo>
                  <a:lnTo>
                    <a:pt x="10127348" y="5453634"/>
                  </a:lnTo>
                  <a:lnTo>
                    <a:pt x="10159340" y="5420233"/>
                  </a:lnTo>
                  <a:lnTo>
                    <a:pt x="10190874" y="5386578"/>
                  </a:lnTo>
                  <a:lnTo>
                    <a:pt x="10221938" y="5352656"/>
                  </a:lnTo>
                  <a:lnTo>
                    <a:pt x="10252532" y="5318455"/>
                  </a:lnTo>
                  <a:lnTo>
                    <a:pt x="10282618" y="5283962"/>
                  </a:lnTo>
                  <a:lnTo>
                    <a:pt x="10312197" y="5249164"/>
                  </a:lnTo>
                  <a:lnTo>
                    <a:pt x="10341254" y="5214048"/>
                  </a:lnTo>
                  <a:lnTo>
                    <a:pt x="10369779" y="5178603"/>
                  </a:lnTo>
                  <a:lnTo>
                    <a:pt x="10397731" y="5142801"/>
                  </a:lnTo>
                  <a:lnTo>
                    <a:pt x="10425125" y="5106657"/>
                  </a:lnTo>
                  <a:lnTo>
                    <a:pt x="10451935" y="5070119"/>
                  </a:lnTo>
                  <a:lnTo>
                    <a:pt x="10478148" y="5033200"/>
                  </a:lnTo>
                  <a:lnTo>
                    <a:pt x="10503751" y="4995888"/>
                  </a:lnTo>
                  <a:lnTo>
                    <a:pt x="10528732" y="4958156"/>
                  </a:lnTo>
                  <a:lnTo>
                    <a:pt x="10553065" y="4919992"/>
                  </a:lnTo>
                  <a:lnTo>
                    <a:pt x="10576738" y="4881384"/>
                  </a:lnTo>
                  <a:lnTo>
                    <a:pt x="10599750" y="4842319"/>
                  </a:lnTo>
                  <a:lnTo>
                    <a:pt x="10622077" y="4802784"/>
                  </a:lnTo>
                  <a:lnTo>
                    <a:pt x="10643705" y="4762766"/>
                  </a:lnTo>
                  <a:lnTo>
                    <a:pt x="10664622" y="4722253"/>
                  </a:lnTo>
                  <a:lnTo>
                    <a:pt x="10684802" y="4681232"/>
                  </a:lnTo>
                  <a:lnTo>
                    <a:pt x="10704246" y="4639678"/>
                  </a:lnTo>
                  <a:lnTo>
                    <a:pt x="10722940" y="4597590"/>
                  </a:lnTo>
                  <a:lnTo>
                    <a:pt x="10740860" y="4554956"/>
                  </a:lnTo>
                  <a:lnTo>
                    <a:pt x="10757992" y="4511751"/>
                  </a:lnTo>
                  <a:lnTo>
                    <a:pt x="10774324" y="4467961"/>
                  </a:lnTo>
                  <a:lnTo>
                    <a:pt x="10789844" y="4423588"/>
                  </a:lnTo>
                  <a:lnTo>
                    <a:pt x="10804538" y="4378604"/>
                  </a:lnTo>
                  <a:lnTo>
                    <a:pt x="10818381" y="4332998"/>
                  </a:lnTo>
                  <a:lnTo>
                    <a:pt x="10831373" y="4286758"/>
                  </a:lnTo>
                  <a:lnTo>
                    <a:pt x="10843489" y="4239869"/>
                  </a:lnTo>
                  <a:lnTo>
                    <a:pt x="10854715" y="4192308"/>
                  </a:lnTo>
                  <a:lnTo>
                    <a:pt x="10865053" y="4144086"/>
                  </a:lnTo>
                  <a:lnTo>
                    <a:pt x="10874464" y="4095178"/>
                  </a:lnTo>
                  <a:lnTo>
                    <a:pt x="10882948" y="4045559"/>
                  </a:lnTo>
                  <a:lnTo>
                    <a:pt x="10890491" y="3995216"/>
                  </a:lnTo>
                  <a:lnTo>
                    <a:pt x="10897070" y="3944150"/>
                  </a:lnTo>
                  <a:lnTo>
                    <a:pt x="10902683" y="3892346"/>
                  </a:lnTo>
                  <a:lnTo>
                    <a:pt x="10907306" y="3839781"/>
                  </a:lnTo>
                  <a:lnTo>
                    <a:pt x="10910926" y="3786441"/>
                  </a:lnTo>
                  <a:lnTo>
                    <a:pt x="10913529" y="3732326"/>
                  </a:lnTo>
                  <a:lnTo>
                    <a:pt x="10915104" y="3677399"/>
                  </a:lnTo>
                  <a:lnTo>
                    <a:pt x="10915637" y="3621659"/>
                  </a:lnTo>
                  <a:close/>
                </a:path>
                <a:path w="11106150" h="6858000">
                  <a:moveTo>
                    <a:pt x="11106150" y="3478873"/>
                  </a:moveTo>
                  <a:lnTo>
                    <a:pt x="11105769" y="3424174"/>
                  </a:lnTo>
                  <a:lnTo>
                    <a:pt x="11104969" y="3369640"/>
                  </a:lnTo>
                  <a:lnTo>
                    <a:pt x="11103737" y="3315271"/>
                  </a:lnTo>
                  <a:lnTo>
                    <a:pt x="11102073" y="3261068"/>
                  </a:lnTo>
                  <a:lnTo>
                    <a:pt x="11099991" y="3207054"/>
                  </a:lnTo>
                  <a:lnTo>
                    <a:pt x="11097463" y="3153206"/>
                  </a:lnTo>
                  <a:lnTo>
                    <a:pt x="11094517" y="3099536"/>
                  </a:lnTo>
                  <a:lnTo>
                    <a:pt x="11091151" y="3046069"/>
                  </a:lnTo>
                  <a:lnTo>
                    <a:pt x="11087354" y="2992780"/>
                  </a:lnTo>
                  <a:lnTo>
                    <a:pt x="11083138" y="2939681"/>
                  </a:lnTo>
                  <a:lnTo>
                    <a:pt x="11078489" y="2886786"/>
                  </a:lnTo>
                  <a:lnTo>
                    <a:pt x="11073422" y="2834094"/>
                  </a:lnTo>
                  <a:lnTo>
                    <a:pt x="11067936" y="2781604"/>
                  </a:lnTo>
                  <a:lnTo>
                    <a:pt x="11062030" y="2729331"/>
                  </a:lnTo>
                  <a:lnTo>
                    <a:pt x="11055706" y="2677261"/>
                  </a:lnTo>
                  <a:lnTo>
                    <a:pt x="11048949" y="2625407"/>
                  </a:lnTo>
                  <a:lnTo>
                    <a:pt x="11041786" y="2573782"/>
                  </a:lnTo>
                  <a:lnTo>
                    <a:pt x="11034205" y="2522372"/>
                  </a:lnTo>
                  <a:lnTo>
                    <a:pt x="11026204" y="2471191"/>
                  </a:lnTo>
                  <a:lnTo>
                    <a:pt x="11017783" y="2420251"/>
                  </a:lnTo>
                  <a:lnTo>
                    <a:pt x="11008957" y="2369540"/>
                  </a:lnTo>
                  <a:lnTo>
                    <a:pt x="10999711" y="2319070"/>
                  </a:lnTo>
                  <a:lnTo>
                    <a:pt x="10990059" y="2268855"/>
                  </a:lnTo>
                  <a:lnTo>
                    <a:pt x="10979988" y="2218867"/>
                  </a:lnTo>
                  <a:lnTo>
                    <a:pt x="10969511" y="2169147"/>
                  </a:lnTo>
                  <a:lnTo>
                    <a:pt x="10958614" y="2119668"/>
                  </a:lnTo>
                  <a:lnTo>
                    <a:pt x="10947311" y="2070468"/>
                  </a:lnTo>
                  <a:lnTo>
                    <a:pt x="10935602" y="2021509"/>
                  </a:lnTo>
                  <a:lnTo>
                    <a:pt x="10923486" y="1972830"/>
                  </a:lnTo>
                  <a:lnTo>
                    <a:pt x="10910964" y="1924418"/>
                  </a:lnTo>
                  <a:lnTo>
                    <a:pt x="10898022" y="1876285"/>
                  </a:lnTo>
                  <a:lnTo>
                    <a:pt x="10884687" y="1828419"/>
                  </a:lnTo>
                  <a:lnTo>
                    <a:pt x="10870946" y="1780844"/>
                  </a:lnTo>
                  <a:lnTo>
                    <a:pt x="10856798" y="1733562"/>
                  </a:lnTo>
                  <a:lnTo>
                    <a:pt x="10842257" y="1686560"/>
                  </a:lnTo>
                  <a:lnTo>
                    <a:pt x="10827296" y="1639849"/>
                  </a:lnTo>
                  <a:lnTo>
                    <a:pt x="10811955" y="1593443"/>
                  </a:lnTo>
                  <a:lnTo>
                    <a:pt x="10796194" y="1547329"/>
                  </a:lnTo>
                  <a:lnTo>
                    <a:pt x="10780039" y="1501533"/>
                  </a:lnTo>
                  <a:lnTo>
                    <a:pt x="10763491" y="1456042"/>
                  </a:lnTo>
                  <a:lnTo>
                    <a:pt x="10746550" y="1410855"/>
                  </a:lnTo>
                  <a:lnTo>
                    <a:pt x="10729201" y="1365999"/>
                  </a:lnTo>
                  <a:lnTo>
                    <a:pt x="10711459" y="1321447"/>
                  </a:lnTo>
                  <a:lnTo>
                    <a:pt x="10693324" y="1277226"/>
                  </a:lnTo>
                  <a:lnTo>
                    <a:pt x="10674795" y="1233347"/>
                  </a:lnTo>
                  <a:lnTo>
                    <a:pt x="10655872" y="1189786"/>
                  </a:lnTo>
                  <a:lnTo>
                    <a:pt x="10636555" y="1146568"/>
                  </a:lnTo>
                  <a:lnTo>
                    <a:pt x="10616844" y="1103680"/>
                  </a:lnTo>
                  <a:lnTo>
                    <a:pt x="10596740" y="1061148"/>
                  </a:lnTo>
                  <a:lnTo>
                    <a:pt x="10576255" y="1018959"/>
                  </a:lnTo>
                  <a:lnTo>
                    <a:pt x="10555376" y="977112"/>
                  </a:lnTo>
                  <a:lnTo>
                    <a:pt x="10534104" y="935634"/>
                  </a:lnTo>
                  <a:lnTo>
                    <a:pt x="10512450" y="894511"/>
                  </a:lnTo>
                  <a:lnTo>
                    <a:pt x="10490403" y="853744"/>
                  </a:lnTo>
                  <a:lnTo>
                    <a:pt x="10467975" y="813346"/>
                  </a:lnTo>
                  <a:lnTo>
                    <a:pt x="10445166" y="773328"/>
                  </a:lnTo>
                  <a:lnTo>
                    <a:pt x="10421976" y="733679"/>
                  </a:lnTo>
                  <a:lnTo>
                    <a:pt x="10398392" y="694410"/>
                  </a:lnTo>
                  <a:lnTo>
                    <a:pt x="10374427" y="655523"/>
                  </a:lnTo>
                  <a:lnTo>
                    <a:pt x="10350081" y="617016"/>
                  </a:lnTo>
                  <a:lnTo>
                    <a:pt x="10325354" y="578904"/>
                  </a:lnTo>
                  <a:lnTo>
                    <a:pt x="10300259" y="541185"/>
                  </a:lnTo>
                  <a:lnTo>
                    <a:pt x="10274770" y="503859"/>
                  </a:lnTo>
                  <a:lnTo>
                    <a:pt x="10248913" y="466940"/>
                  </a:lnTo>
                  <a:lnTo>
                    <a:pt x="10222674" y="430428"/>
                  </a:lnTo>
                  <a:lnTo>
                    <a:pt x="10196055" y="394322"/>
                  </a:lnTo>
                  <a:lnTo>
                    <a:pt x="10169068" y="358635"/>
                  </a:lnTo>
                  <a:lnTo>
                    <a:pt x="10141699" y="323354"/>
                  </a:lnTo>
                  <a:lnTo>
                    <a:pt x="10113950" y="288505"/>
                  </a:lnTo>
                  <a:lnTo>
                    <a:pt x="10085845" y="254076"/>
                  </a:lnTo>
                  <a:lnTo>
                    <a:pt x="10057359" y="220078"/>
                  </a:lnTo>
                  <a:lnTo>
                    <a:pt x="10028504" y="186499"/>
                  </a:lnTo>
                  <a:lnTo>
                    <a:pt x="9999269" y="153377"/>
                  </a:lnTo>
                  <a:lnTo>
                    <a:pt x="9969678" y="120675"/>
                  </a:lnTo>
                  <a:lnTo>
                    <a:pt x="9939706" y="88430"/>
                  </a:lnTo>
                  <a:lnTo>
                    <a:pt x="9909378" y="56629"/>
                  </a:lnTo>
                  <a:lnTo>
                    <a:pt x="9878682" y="25273"/>
                  </a:lnTo>
                  <a:lnTo>
                    <a:pt x="9851631" y="0"/>
                  </a:lnTo>
                  <a:lnTo>
                    <a:pt x="9834359" y="0"/>
                  </a:lnTo>
                  <a:lnTo>
                    <a:pt x="9860394" y="24384"/>
                  </a:lnTo>
                  <a:lnTo>
                    <a:pt x="9891090" y="55740"/>
                  </a:lnTo>
                  <a:lnTo>
                    <a:pt x="9921418" y="87541"/>
                  </a:lnTo>
                  <a:lnTo>
                    <a:pt x="9951390" y="119786"/>
                  </a:lnTo>
                  <a:lnTo>
                    <a:pt x="9980981" y="152488"/>
                  </a:lnTo>
                  <a:lnTo>
                    <a:pt x="10010216" y="185610"/>
                  </a:lnTo>
                  <a:lnTo>
                    <a:pt x="10039071" y="219189"/>
                  </a:lnTo>
                  <a:lnTo>
                    <a:pt x="10067557" y="253187"/>
                  </a:lnTo>
                  <a:lnTo>
                    <a:pt x="10095662" y="287616"/>
                  </a:lnTo>
                  <a:lnTo>
                    <a:pt x="10123411" y="322465"/>
                  </a:lnTo>
                  <a:lnTo>
                    <a:pt x="10150780" y="357746"/>
                  </a:lnTo>
                  <a:lnTo>
                    <a:pt x="10177767" y="393433"/>
                  </a:lnTo>
                  <a:lnTo>
                    <a:pt x="10204386" y="429539"/>
                  </a:lnTo>
                  <a:lnTo>
                    <a:pt x="10230625" y="466051"/>
                  </a:lnTo>
                  <a:lnTo>
                    <a:pt x="10256482" y="502970"/>
                  </a:lnTo>
                  <a:lnTo>
                    <a:pt x="10281971" y="540296"/>
                  </a:lnTo>
                  <a:lnTo>
                    <a:pt x="10307066" y="578015"/>
                  </a:lnTo>
                  <a:lnTo>
                    <a:pt x="10331793" y="616127"/>
                  </a:lnTo>
                  <a:lnTo>
                    <a:pt x="10356139" y="654634"/>
                  </a:lnTo>
                  <a:lnTo>
                    <a:pt x="10380104" y="693521"/>
                  </a:lnTo>
                  <a:lnTo>
                    <a:pt x="10403688" y="732790"/>
                  </a:lnTo>
                  <a:lnTo>
                    <a:pt x="10426878" y="772439"/>
                  </a:lnTo>
                  <a:lnTo>
                    <a:pt x="10449687" y="812457"/>
                  </a:lnTo>
                  <a:lnTo>
                    <a:pt x="10472115" y="852855"/>
                  </a:lnTo>
                  <a:lnTo>
                    <a:pt x="10494162" y="893622"/>
                  </a:lnTo>
                  <a:lnTo>
                    <a:pt x="10515816" y="934745"/>
                  </a:lnTo>
                  <a:lnTo>
                    <a:pt x="10537088" y="976223"/>
                  </a:lnTo>
                  <a:lnTo>
                    <a:pt x="10557967" y="1018070"/>
                  </a:lnTo>
                  <a:lnTo>
                    <a:pt x="10578452" y="1060259"/>
                  </a:lnTo>
                  <a:lnTo>
                    <a:pt x="10598556" y="1102791"/>
                  </a:lnTo>
                  <a:lnTo>
                    <a:pt x="10618267" y="1145679"/>
                  </a:lnTo>
                  <a:lnTo>
                    <a:pt x="10637584" y="1188897"/>
                  </a:lnTo>
                  <a:lnTo>
                    <a:pt x="10656507" y="1232458"/>
                  </a:lnTo>
                  <a:lnTo>
                    <a:pt x="10675036" y="1276337"/>
                  </a:lnTo>
                  <a:lnTo>
                    <a:pt x="10693171" y="1320558"/>
                  </a:lnTo>
                  <a:lnTo>
                    <a:pt x="10710913" y="1365110"/>
                  </a:lnTo>
                  <a:lnTo>
                    <a:pt x="10728262" y="1409966"/>
                  </a:lnTo>
                  <a:lnTo>
                    <a:pt x="10745203" y="1455153"/>
                  </a:lnTo>
                  <a:lnTo>
                    <a:pt x="10761751" y="1500644"/>
                  </a:lnTo>
                  <a:lnTo>
                    <a:pt x="10777906" y="1546440"/>
                  </a:lnTo>
                  <a:lnTo>
                    <a:pt x="10793667" y="1592554"/>
                  </a:lnTo>
                  <a:lnTo>
                    <a:pt x="10809008" y="1638960"/>
                  </a:lnTo>
                  <a:lnTo>
                    <a:pt x="10823969" y="1685671"/>
                  </a:lnTo>
                  <a:lnTo>
                    <a:pt x="10838510" y="1732673"/>
                  </a:lnTo>
                  <a:lnTo>
                    <a:pt x="10852658" y="1779955"/>
                  </a:lnTo>
                  <a:lnTo>
                    <a:pt x="10866399" y="1827530"/>
                  </a:lnTo>
                  <a:lnTo>
                    <a:pt x="10879734" y="1875396"/>
                  </a:lnTo>
                  <a:lnTo>
                    <a:pt x="10892676" y="1923529"/>
                  </a:lnTo>
                  <a:lnTo>
                    <a:pt x="10905198" y="1971941"/>
                  </a:lnTo>
                  <a:lnTo>
                    <a:pt x="10917314" y="2020620"/>
                  </a:lnTo>
                  <a:lnTo>
                    <a:pt x="10929023" y="2069579"/>
                  </a:lnTo>
                  <a:lnTo>
                    <a:pt x="10940326" y="2118779"/>
                  </a:lnTo>
                  <a:lnTo>
                    <a:pt x="10951223" y="2168258"/>
                  </a:lnTo>
                  <a:lnTo>
                    <a:pt x="10961700" y="2217978"/>
                  </a:lnTo>
                  <a:lnTo>
                    <a:pt x="10971771" y="2267966"/>
                  </a:lnTo>
                  <a:lnTo>
                    <a:pt x="10981423" y="2318181"/>
                  </a:lnTo>
                  <a:lnTo>
                    <a:pt x="10990669" y="2368651"/>
                  </a:lnTo>
                  <a:lnTo>
                    <a:pt x="10999495" y="2419362"/>
                  </a:lnTo>
                  <a:lnTo>
                    <a:pt x="11007916" y="2470302"/>
                  </a:lnTo>
                  <a:lnTo>
                    <a:pt x="11015917" y="2521483"/>
                  </a:lnTo>
                  <a:lnTo>
                    <a:pt x="11023498" y="2572893"/>
                  </a:lnTo>
                  <a:lnTo>
                    <a:pt x="11030661" y="2624518"/>
                  </a:lnTo>
                  <a:lnTo>
                    <a:pt x="11037418" y="2676372"/>
                  </a:lnTo>
                  <a:lnTo>
                    <a:pt x="11043742" y="2728442"/>
                  </a:lnTo>
                  <a:lnTo>
                    <a:pt x="11049648" y="2780715"/>
                  </a:lnTo>
                  <a:lnTo>
                    <a:pt x="11055134" y="2833205"/>
                  </a:lnTo>
                  <a:lnTo>
                    <a:pt x="11060201" y="2885897"/>
                  </a:lnTo>
                  <a:lnTo>
                    <a:pt x="11064850" y="2938792"/>
                  </a:lnTo>
                  <a:lnTo>
                    <a:pt x="11069066" y="2991891"/>
                  </a:lnTo>
                  <a:lnTo>
                    <a:pt x="11072863" y="3045180"/>
                  </a:lnTo>
                  <a:lnTo>
                    <a:pt x="11076229" y="3098647"/>
                  </a:lnTo>
                  <a:lnTo>
                    <a:pt x="11079175" y="3152317"/>
                  </a:lnTo>
                  <a:lnTo>
                    <a:pt x="11081703" y="3206165"/>
                  </a:lnTo>
                  <a:lnTo>
                    <a:pt x="11083785" y="3260179"/>
                  </a:lnTo>
                  <a:lnTo>
                    <a:pt x="11085449" y="3314382"/>
                  </a:lnTo>
                  <a:lnTo>
                    <a:pt x="11086681" y="3368751"/>
                  </a:lnTo>
                  <a:lnTo>
                    <a:pt x="11087481" y="3423285"/>
                  </a:lnTo>
                  <a:lnTo>
                    <a:pt x="11087862" y="3477984"/>
                  </a:lnTo>
                  <a:lnTo>
                    <a:pt x="11087799" y="3532835"/>
                  </a:lnTo>
                  <a:lnTo>
                    <a:pt x="11087303" y="3587851"/>
                  </a:lnTo>
                  <a:lnTo>
                    <a:pt x="11086376" y="3643007"/>
                  </a:lnTo>
                  <a:lnTo>
                    <a:pt x="11085017" y="3698329"/>
                  </a:lnTo>
                  <a:lnTo>
                    <a:pt x="11083214" y="3753777"/>
                  </a:lnTo>
                  <a:lnTo>
                    <a:pt x="11080991" y="3809365"/>
                  </a:lnTo>
                  <a:lnTo>
                    <a:pt x="11077969" y="3866870"/>
                  </a:lnTo>
                  <a:lnTo>
                    <a:pt x="11074032" y="3923512"/>
                  </a:lnTo>
                  <a:lnTo>
                    <a:pt x="11069180" y="3979329"/>
                  </a:lnTo>
                  <a:lnTo>
                    <a:pt x="11063440" y="4034307"/>
                  </a:lnTo>
                  <a:lnTo>
                    <a:pt x="11056811" y="4088485"/>
                  </a:lnTo>
                  <a:lnTo>
                    <a:pt x="11049305" y="4141876"/>
                  </a:lnTo>
                  <a:lnTo>
                    <a:pt x="11040936" y="4194467"/>
                  </a:lnTo>
                  <a:lnTo>
                    <a:pt x="11031728" y="4246308"/>
                  </a:lnTo>
                  <a:lnTo>
                    <a:pt x="11021670" y="4297375"/>
                  </a:lnTo>
                  <a:lnTo>
                    <a:pt x="11010798" y="4347718"/>
                  </a:lnTo>
                  <a:lnTo>
                    <a:pt x="10999102" y="4397324"/>
                  </a:lnTo>
                  <a:lnTo>
                    <a:pt x="10986618" y="4446206"/>
                  </a:lnTo>
                  <a:lnTo>
                    <a:pt x="10973333" y="4494403"/>
                  </a:lnTo>
                  <a:lnTo>
                    <a:pt x="10959275" y="4541913"/>
                  </a:lnTo>
                  <a:lnTo>
                    <a:pt x="10944454" y="4588738"/>
                  </a:lnTo>
                  <a:lnTo>
                    <a:pt x="10928883" y="4634916"/>
                  </a:lnTo>
                  <a:lnTo>
                    <a:pt x="10912577" y="4680432"/>
                  </a:lnTo>
                  <a:lnTo>
                    <a:pt x="10895533" y="4725327"/>
                  </a:lnTo>
                  <a:lnTo>
                    <a:pt x="10877779" y="4769599"/>
                  </a:lnTo>
                  <a:lnTo>
                    <a:pt x="10859313" y="4813274"/>
                  </a:lnTo>
                  <a:lnTo>
                    <a:pt x="10840161" y="4856353"/>
                  </a:lnTo>
                  <a:lnTo>
                    <a:pt x="10820337" y="4898847"/>
                  </a:lnTo>
                  <a:lnTo>
                    <a:pt x="10799839" y="4940782"/>
                  </a:lnTo>
                  <a:lnTo>
                    <a:pt x="10778681" y="4982172"/>
                  </a:lnTo>
                  <a:lnTo>
                    <a:pt x="10756887" y="5023015"/>
                  </a:lnTo>
                  <a:lnTo>
                    <a:pt x="10734446" y="5063350"/>
                  </a:lnTo>
                  <a:lnTo>
                    <a:pt x="10711409" y="5103165"/>
                  </a:lnTo>
                  <a:lnTo>
                    <a:pt x="10687749" y="5142471"/>
                  </a:lnTo>
                  <a:lnTo>
                    <a:pt x="10663504" y="5181308"/>
                  </a:lnTo>
                  <a:lnTo>
                    <a:pt x="10638676" y="5219674"/>
                  </a:lnTo>
                  <a:lnTo>
                    <a:pt x="10613276" y="5257584"/>
                  </a:lnTo>
                  <a:lnTo>
                    <a:pt x="10587304" y="5295062"/>
                  </a:lnTo>
                  <a:lnTo>
                    <a:pt x="10560799" y="5332095"/>
                  </a:lnTo>
                  <a:lnTo>
                    <a:pt x="10533761" y="5368722"/>
                  </a:lnTo>
                  <a:lnTo>
                    <a:pt x="10506202" y="5404955"/>
                  </a:lnTo>
                  <a:lnTo>
                    <a:pt x="10478135" y="5440794"/>
                  </a:lnTo>
                  <a:lnTo>
                    <a:pt x="10449560" y="5476252"/>
                  </a:lnTo>
                  <a:lnTo>
                    <a:pt x="10420502" y="5511355"/>
                  </a:lnTo>
                  <a:lnTo>
                    <a:pt x="10390975" y="5546115"/>
                  </a:lnTo>
                  <a:lnTo>
                    <a:pt x="10360990" y="5580545"/>
                  </a:lnTo>
                  <a:lnTo>
                    <a:pt x="10330548" y="5614657"/>
                  </a:lnTo>
                  <a:lnTo>
                    <a:pt x="10299675" y="5648452"/>
                  </a:lnTo>
                  <a:lnTo>
                    <a:pt x="10268382" y="5681967"/>
                  </a:lnTo>
                  <a:lnTo>
                    <a:pt x="10236670" y="5715190"/>
                  </a:lnTo>
                  <a:lnTo>
                    <a:pt x="10204552" y="5748159"/>
                  </a:lnTo>
                  <a:lnTo>
                    <a:pt x="10172052" y="5780875"/>
                  </a:lnTo>
                  <a:lnTo>
                    <a:pt x="10139172" y="5813349"/>
                  </a:lnTo>
                  <a:lnTo>
                    <a:pt x="10105923" y="5845607"/>
                  </a:lnTo>
                  <a:lnTo>
                    <a:pt x="10072332" y="5877649"/>
                  </a:lnTo>
                  <a:lnTo>
                    <a:pt x="10038397" y="5909500"/>
                  </a:lnTo>
                  <a:lnTo>
                    <a:pt x="10004133" y="5941161"/>
                  </a:lnTo>
                  <a:lnTo>
                    <a:pt x="9969563" y="5972657"/>
                  </a:lnTo>
                  <a:lnTo>
                    <a:pt x="9934677" y="6004001"/>
                  </a:lnTo>
                  <a:lnTo>
                    <a:pt x="9899510" y="6035192"/>
                  </a:lnTo>
                  <a:lnTo>
                    <a:pt x="9864052" y="6066269"/>
                  </a:lnTo>
                  <a:lnTo>
                    <a:pt x="9792360" y="6128067"/>
                  </a:lnTo>
                  <a:lnTo>
                    <a:pt x="9719691" y="6189535"/>
                  </a:lnTo>
                  <a:lnTo>
                    <a:pt x="9646158" y="6250749"/>
                  </a:lnTo>
                  <a:lnTo>
                    <a:pt x="9534411" y="6342354"/>
                  </a:lnTo>
                  <a:lnTo>
                    <a:pt x="9115031" y="6681648"/>
                  </a:lnTo>
                  <a:lnTo>
                    <a:pt x="8896337" y="6858000"/>
                  </a:lnTo>
                  <a:lnTo>
                    <a:pt x="8915641" y="6858000"/>
                  </a:lnTo>
                  <a:lnTo>
                    <a:pt x="9133319" y="6682511"/>
                  </a:lnTo>
                  <a:lnTo>
                    <a:pt x="9171800" y="6651155"/>
                  </a:lnTo>
                  <a:lnTo>
                    <a:pt x="9552699" y="6343218"/>
                  </a:lnTo>
                  <a:lnTo>
                    <a:pt x="9664446" y="6251613"/>
                  </a:lnTo>
                  <a:lnTo>
                    <a:pt x="9737979" y="6190399"/>
                  </a:lnTo>
                  <a:lnTo>
                    <a:pt x="9810648" y="6128944"/>
                  </a:lnTo>
                  <a:lnTo>
                    <a:pt x="9882340" y="6067133"/>
                  </a:lnTo>
                  <a:lnTo>
                    <a:pt x="9917798" y="6036068"/>
                  </a:lnTo>
                  <a:lnTo>
                    <a:pt x="9952965" y="6004865"/>
                  </a:lnTo>
                  <a:lnTo>
                    <a:pt x="9987851" y="5973534"/>
                  </a:lnTo>
                  <a:lnTo>
                    <a:pt x="10022421" y="5942038"/>
                  </a:lnTo>
                  <a:lnTo>
                    <a:pt x="10056685" y="5910364"/>
                  </a:lnTo>
                  <a:lnTo>
                    <a:pt x="10090620" y="5878525"/>
                  </a:lnTo>
                  <a:lnTo>
                    <a:pt x="10124211" y="5846483"/>
                  </a:lnTo>
                  <a:lnTo>
                    <a:pt x="10157460" y="5814225"/>
                  </a:lnTo>
                  <a:lnTo>
                    <a:pt x="10190340" y="5781751"/>
                  </a:lnTo>
                  <a:lnTo>
                    <a:pt x="10222840" y="5749036"/>
                  </a:lnTo>
                  <a:lnTo>
                    <a:pt x="10254958" y="5716067"/>
                  </a:lnTo>
                  <a:lnTo>
                    <a:pt x="10286670" y="5682831"/>
                  </a:lnTo>
                  <a:lnTo>
                    <a:pt x="10317963" y="5649328"/>
                  </a:lnTo>
                  <a:lnTo>
                    <a:pt x="10348836" y="5615533"/>
                  </a:lnTo>
                  <a:lnTo>
                    <a:pt x="10379278" y="5581421"/>
                  </a:lnTo>
                  <a:lnTo>
                    <a:pt x="10409263" y="5546991"/>
                  </a:lnTo>
                  <a:lnTo>
                    <a:pt x="10438790" y="5512232"/>
                  </a:lnTo>
                  <a:lnTo>
                    <a:pt x="10467848" y="5477129"/>
                  </a:lnTo>
                  <a:lnTo>
                    <a:pt x="10496423" y="5441670"/>
                  </a:lnTo>
                  <a:lnTo>
                    <a:pt x="10524490" y="5405831"/>
                  </a:lnTo>
                  <a:lnTo>
                    <a:pt x="10552049" y="5369611"/>
                  </a:lnTo>
                  <a:lnTo>
                    <a:pt x="10579087" y="5332984"/>
                  </a:lnTo>
                  <a:lnTo>
                    <a:pt x="10605592" y="5295938"/>
                  </a:lnTo>
                  <a:lnTo>
                    <a:pt x="10631564" y="5258473"/>
                  </a:lnTo>
                  <a:lnTo>
                    <a:pt x="10656964" y="5220563"/>
                  </a:lnTo>
                  <a:lnTo>
                    <a:pt x="10681792" y="5182197"/>
                  </a:lnTo>
                  <a:lnTo>
                    <a:pt x="10706037" y="5143360"/>
                  </a:lnTo>
                  <a:lnTo>
                    <a:pt x="10729697" y="5104041"/>
                  </a:lnTo>
                  <a:lnTo>
                    <a:pt x="10752734" y="5064226"/>
                  </a:lnTo>
                  <a:lnTo>
                    <a:pt x="10775175" y="5023904"/>
                  </a:lnTo>
                  <a:lnTo>
                    <a:pt x="10796969" y="4983061"/>
                  </a:lnTo>
                  <a:lnTo>
                    <a:pt x="10818127" y="4941671"/>
                  </a:lnTo>
                  <a:lnTo>
                    <a:pt x="10838625" y="4899736"/>
                  </a:lnTo>
                  <a:lnTo>
                    <a:pt x="10858449" y="4857242"/>
                  </a:lnTo>
                  <a:lnTo>
                    <a:pt x="10877601" y="4814163"/>
                  </a:lnTo>
                  <a:lnTo>
                    <a:pt x="10896067" y="4770488"/>
                  </a:lnTo>
                  <a:lnTo>
                    <a:pt x="10913821" y="4726216"/>
                  </a:lnTo>
                  <a:lnTo>
                    <a:pt x="10930865" y="4681321"/>
                  </a:lnTo>
                  <a:lnTo>
                    <a:pt x="10947171" y="4635792"/>
                  </a:lnTo>
                  <a:lnTo>
                    <a:pt x="10962742" y="4589627"/>
                  </a:lnTo>
                  <a:lnTo>
                    <a:pt x="10977563" y="4542790"/>
                  </a:lnTo>
                  <a:lnTo>
                    <a:pt x="10991621" y="4495292"/>
                  </a:lnTo>
                  <a:lnTo>
                    <a:pt x="11004906" y="4447095"/>
                  </a:lnTo>
                  <a:lnTo>
                    <a:pt x="11017390" y="4398213"/>
                  </a:lnTo>
                  <a:lnTo>
                    <a:pt x="11029086" y="4348607"/>
                  </a:lnTo>
                  <a:lnTo>
                    <a:pt x="11039958" y="4298264"/>
                  </a:lnTo>
                  <a:lnTo>
                    <a:pt x="11050016" y="4247197"/>
                  </a:lnTo>
                  <a:lnTo>
                    <a:pt x="11059224" y="4195356"/>
                  </a:lnTo>
                  <a:lnTo>
                    <a:pt x="11067593" y="4142765"/>
                  </a:lnTo>
                  <a:lnTo>
                    <a:pt x="11075099" y="4089374"/>
                  </a:lnTo>
                  <a:lnTo>
                    <a:pt x="11081728" y="4035196"/>
                  </a:lnTo>
                  <a:lnTo>
                    <a:pt x="11087468" y="3980218"/>
                  </a:lnTo>
                  <a:lnTo>
                    <a:pt x="11092320" y="3924401"/>
                  </a:lnTo>
                  <a:lnTo>
                    <a:pt x="11096257" y="3867759"/>
                  </a:lnTo>
                  <a:lnTo>
                    <a:pt x="11099279" y="3810254"/>
                  </a:lnTo>
                  <a:lnTo>
                    <a:pt x="11101502" y="3754666"/>
                  </a:lnTo>
                  <a:lnTo>
                    <a:pt x="11103305" y="3699218"/>
                  </a:lnTo>
                  <a:lnTo>
                    <a:pt x="11104664" y="3643896"/>
                  </a:lnTo>
                  <a:lnTo>
                    <a:pt x="11105591" y="3588740"/>
                  </a:lnTo>
                  <a:lnTo>
                    <a:pt x="11106087" y="3533724"/>
                  </a:lnTo>
                  <a:lnTo>
                    <a:pt x="11106150" y="3478873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6" name="object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144013"/>
              </p:ext>
            </p:extLst>
          </p:nvPr>
        </p:nvGraphicFramePr>
        <p:xfrm>
          <a:off x="1060554" y="332637"/>
          <a:ext cx="8686798" cy="410070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614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8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294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294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2940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294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940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9051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Variable Costs</a:t>
                      </a:r>
                      <a:endParaRPr lang="en-GB" sz="2400" dirty="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A6C8E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b="1"/>
                        <a:t>Jan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A6C8E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b="1"/>
                        <a:t>Feb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A6C8E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b="1"/>
                        <a:t>Mar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A6C8E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b="1"/>
                        <a:t>Apr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A6C8E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b="1"/>
                        <a:t>May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A6C8EB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b="1"/>
                        <a:t>June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A6C8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2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Electricity</a:t>
                      </a:r>
                      <a:endParaRPr lang="en-GB" sz="2400" dirty="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£300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£400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£450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£500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£550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£600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51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Raw Materials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dirty="0"/>
                        <a:t>£800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dirty="0"/>
                        <a:t>£1,000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£1,250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£1,500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£1,600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£1,800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51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Hourly Paid Employee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£400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dirty="0"/>
                        <a:t>£500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£600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£600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£700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51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Total Variable Cost</a:t>
                      </a:r>
                      <a:endParaRPr lang="en-GB" sz="240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£1,100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£1,800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/>
                        <a:t>£2,200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dirty="0"/>
                        <a:t>£2,600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dirty="0"/>
                        <a:t>£2,750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2400" dirty="0"/>
                        <a:t>£3,100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6250" y="476250"/>
            <a:ext cx="11239500" cy="5905500"/>
          </a:xfrm>
          <a:custGeom>
            <a:avLst/>
            <a:gdLst/>
            <a:ahLst/>
            <a:cxnLst/>
            <a:rect l="l" t="t" r="r" b="b"/>
            <a:pathLst>
              <a:path w="11239500" h="5905500">
                <a:moveTo>
                  <a:pt x="11239500" y="0"/>
                </a:moveTo>
                <a:lnTo>
                  <a:pt x="0" y="0"/>
                </a:lnTo>
                <a:lnTo>
                  <a:pt x="0" y="5905500"/>
                </a:lnTo>
                <a:lnTo>
                  <a:pt x="11239500" y="5905500"/>
                </a:lnTo>
                <a:lnTo>
                  <a:pt x="112395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4693489"/>
              </p:ext>
            </p:extLst>
          </p:nvPr>
        </p:nvGraphicFramePr>
        <p:xfrm>
          <a:off x="747128" y="807466"/>
          <a:ext cx="10419710" cy="38703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453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63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63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63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445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944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9636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134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R w="6350">
                      <a:solidFill>
                        <a:srgbClr val="000000"/>
                      </a:solidFill>
                      <a:prstDash val="solid"/>
                    </a:lnR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Jan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4D92D9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Feb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4D92D9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Mar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4D92D9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Apr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4D92D9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May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4D92D9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June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4D92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13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Fixed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£4,850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£4,850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£4,850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£4,850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£4,850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£4,850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C9EC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42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Variable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AE1D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£1,100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AE1D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£1,800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AE1D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£2,200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AE1D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£2,600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AE1D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£2,750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AE1D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£3,100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AE1D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07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Total Cost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CEEE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£5,950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CEEE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£6,650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CEEE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£7,050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CEEE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£7,450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CEEE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£7,600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CEEE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£7,950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C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13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Revenue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£2,500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£3,500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£5,000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£6,500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£7,500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£8,000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13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Profit / Loss</a:t>
                      </a:r>
                      <a:endParaRPr lang="en-GB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-£3,450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B5E6A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-£3,150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B5E6A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-£2,050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B5E6A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-£950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B5E6A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/>
                        <a:t>-£100</a:t>
                      </a:r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B5E6A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 dirty="0"/>
                        <a:t>£50</a:t>
                      </a:r>
                      <a:endParaRPr lang="en-GB" dirty="0"/>
                    </a:p>
                  </a:txBody>
                  <a:tcPr anchor="ctr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B5E6A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993775" y="4794567"/>
            <a:ext cx="7598409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950" b="1" spc="-215" dirty="0">
                <a:latin typeface="Trebuchet MS"/>
                <a:cs typeface="Trebuchet MS"/>
              </a:rPr>
              <a:t>Investment</a:t>
            </a:r>
            <a:r>
              <a:rPr sz="3950" b="1" spc="-409" dirty="0">
                <a:latin typeface="Trebuchet MS"/>
                <a:cs typeface="Trebuchet MS"/>
              </a:rPr>
              <a:t> </a:t>
            </a:r>
            <a:r>
              <a:rPr sz="3950" b="1" spc="-155" dirty="0">
                <a:latin typeface="Trebuchet MS"/>
                <a:cs typeface="Trebuchet MS"/>
              </a:rPr>
              <a:t>capital</a:t>
            </a:r>
            <a:r>
              <a:rPr sz="3950" b="1" spc="-450" dirty="0">
                <a:latin typeface="Trebuchet MS"/>
                <a:cs typeface="Trebuchet MS"/>
              </a:rPr>
              <a:t> </a:t>
            </a:r>
            <a:r>
              <a:rPr sz="3950" b="1" spc="-235" dirty="0">
                <a:latin typeface="Trebuchet MS"/>
                <a:cs typeface="Trebuchet MS"/>
              </a:rPr>
              <a:t>needed</a:t>
            </a:r>
            <a:r>
              <a:rPr sz="3950" b="1" spc="-420" dirty="0">
                <a:latin typeface="Trebuchet MS"/>
                <a:cs typeface="Trebuchet MS"/>
              </a:rPr>
              <a:t> </a:t>
            </a:r>
            <a:r>
              <a:rPr sz="3950" b="1" spc="-305" dirty="0">
                <a:latin typeface="Trebuchet MS"/>
                <a:cs typeface="Trebuchet MS"/>
              </a:rPr>
              <a:t>=</a:t>
            </a:r>
            <a:r>
              <a:rPr sz="3950" b="1" spc="-409" dirty="0">
                <a:latin typeface="Trebuchet MS"/>
                <a:cs typeface="Trebuchet MS"/>
              </a:rPr>
              <a:t> </a:t>
            </a:r>
            <a:r>
              <a:rPr sz="3950" b="1" spc="-270" dirty="0">
                <a:latin typeface="Trebuchet MS"/>
                <a:cs typeface="Trebuchet MS"/>
              </a:rPr>
              <a:t>£</a:t>
            </a:r>
            <a:r>
              <a:rPr lang="en-GB" sz="4000" b="1" dirty="0"/>
              <a:t>34</a:t>
            </a:r>
            <a:r>
              <a:rPr sz="3950" b="1" spc="-270" dirty="0">
                <a:latin typeface="Trebuchet MS"/>
                <a:cs typeface="Trebuchet MS"/>
              </a:rPr>
              <a:t>000</a:t>
            </a:r>
            <a:endParaRPr sz="3950" dirty="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159628" y="5814466"/>
            <a:ext cx="1680845" cy="285750"/>
          </a:xfrm>
          <a:custGeom>
            <a:avLst/>
            <a:gdLst/>
            <a:ahLst/>
            <a:cxnLst/>
            <a:rect l="l" t="t" r="r" b="b"/>
            <a:pathLst>
              <a:path w="1680845" h="285750">
                <a:moveTo>
                  <a:pt x="1680463" y="0"/>
                </a:moveTo>
                <a:lnTo>
                  <a:pt x="0" y="0"/>
                </a:lnTo>
                <a:lnTo>
                  <a:pt x="0" y="285750"/>
                </a:lnTo>
                <a:lnTo>
                  <a:pt x="1680463" y="285750"/>
                </a:lnTo>
                <a:lnTo>
                  <a:pt x="1680463" y="0"/>
                </a:lnTo>
                <a:close/>
              </a:path>
            </a:pathLst>
          </a:custGeom>
          <a:solidFill>
            <a:srgbClr val="00F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005839" y="5814466"/>
            <a:ext cx="1908810" cy="28575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150"/>
              </a:lnSpc>
            </a:pPr>
            <a:r>
              <a:rPr sz="1800" spc="-45" dirty="0">
                <a:latin typeface="Trebuchet MS"/>
                <a:cs typeface="Trebuchet MS"/>
              </a:rPr>
              <a:t>Investment</a:t>
            </a:r>
            <a:r>
              <a:rPr sz="1800" spc="-60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needed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936875" y="5800407"/>
            <a:ext cx="14795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0" dirty="0">
                <a:latin typeface="Trebuchet MS"/>
                <a:cs typeface="Trebuchet MS"/>
              </a:rPr>
              <a:t>=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115691" y="5814466"/>
            <a:ext cx="1763395" cy="285750"/>
          </a:xfrm>
          <a:prstGeom prst="rect">
            <a:avLst/>
          </a:prstGeom>
          <a:solidFill>
            <a:srgbClr val="00FFFF"/>
          </a:solidFill>
        </p:spPr>
        <p:txBody>
          <a:bodyPr vert="horz" wrap="square" lIns="0" tIns="0" rIns="0" bIns="0" rtlCol="0">
            <a:spAutoFit/>
          </a:bodyPr>
          <a:lstStyle/>
          <a:p>
            <a:pPr marL="1905">
              <a:lnSpc>
                <a:spcPts val="2150"/>
              </a:lnSpc>
            </a:pPr>
            <a:r>
              <a:rPr sz="1800" spc="-114" dirty="0">
                <a:latin typeface="Trebuchet MS"/>
                <a:cs typeface="Trebuchet MS"/>
              </a:rPr>
              <a:t>Total</a:t>
            </a:r>
            <a:r>
              <a:rPr sz="1800" spc="-135" dirty="0">
                <a:latin typeface="Trebuchet MS"/>
                <a:cs typeface="Trebuchet MS"/>
              </a:rPr>
              <a:t> </a:t>
            </a:r>
            <a:r>
              <a:rPr sz="1800" spc="-35" dirty="0">
                <a:latin typeface="Trebuchet MS"/>
                <a:cs typeface="Trebuchet MS"/>
              </a:rPr>
              <a:t>Startup</a:t>
            </a:r>
            <a:r>
              <a:rPr sz="1800" spc="-155" dirty="0">
                <a:latin typeface="Trebuchet MS"/>
                <a:cs typeface="Trebuchet MS"/>
              </a:rPr>
              <a:t> </a:t>
            </a:r>
            <a:r>
              <a:rPr sz="1800" spc="-20" dirty="0">
                <a:latin typeface="Trebuchet MS"/>
                <a:cs typeface="Trebuchet MS"/>
              </a:rPr>
              <a:t>Cost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915915" y="5800407"/>
            <a:ext cx="204787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rebuchet MS"/>
                <a:cs typeface="Trebuchet MS"/>
              </a:rPr>
              <a:t>+</a:t>
            </a:r>
            <a:r>
              <a:rPr sz="1800" spc="-110" dirty="0">
                <a:latin typeface="Trebuchet MS"/>
                <a:cs typeface="Trebuchet MS"/>
              </a:rPr>
              <a:t> </a:t>
            </a:r>
            <a:r>
              <a:rPr sz="1800" spc="-55" dirty="0">
                <a:latin typeface="Trebuchet MS"/>
                <a:cs typeface="Trebuchet MS"/>
              </a:rPr>
              <a:t>(Operational</a:t>
            </a:r>
            <a:r>
              <a:rPr sz="1800" spc="-145" dirty="0">
                <a:latin typeface="Trebuchet MS"/>
                <a:cs typeface="Trebuchet MS"/>
              </a:rPr>
              <a:t> </a:t>
            </a:r>
            <a:r>
              <a:rPr sz="1800" spc="55" dirty="0">
                <a:latin typeface="Trebuchet MS"/>
                <a:cs typeface="Trebuchet MS"/>
              </a:rPr>
              <a:t>Cost–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990968" y="5814466"/>
            <a:ext cx="866140" cy="285750"/>
          </a:xfrm>
          <a:prstGeom prst="rect">
            <a:avLst/>
          </a:prstGeom>
          <a:solidFill>
            <a:srgbClr val="FF00FF"/>
          </a:solidFill>
        </p:spPr>
        <p:txBody>
          <a:bodyPr vert="horz" wrap="square" lIns="0" tIns="0" rIns="0" bIns="0" rtlCol="0">
            <a:spAutoFit/>
          </a:bodyPr>
          <a:lstStyle/>
          <a:p>
            <a:pPr marL="5080">
              <a:lnSpc>
                <a:spcPts val="2150"/>
              </a:lnSpc>
            </a:pPr>
            <a:r>
              <a:rPr sz="1800" spc="-30" dirty="0">
                <a:latin typeface="Trebuchet MS"/>
                <a:cs typeface="Trebuchet MS"/>
              </a:rPr>
              <a:t>Revenue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929626" y="5800407"/>
            <a:ext cx="265938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Trebuchet MS"/>
                <a:cs typeface="Trebuchet MS"/>
              </a:rPr>
              <a:t>up</a:t>
            </a:r>
            <a:r>
              <a:rPr sz="1800" spc="-105" dirty="0">
                <a:latin typeface="Trebuchet MS"/>
                <a:cs typeface="Trebuchet MS"/>
              </a:rPr>
              <a:t> </a:t>
            </a:r>
            <a:r>
              <a:rPr sz="1800" spc="-90" dirty="0">
                <a:latin typeface="Trebuchet MS"/>
                <a:cs typeface="Trebuchet MS"/>
              </a:rPr>
              <a:t>to</a:t>
            </a:r>
            <a:r>
              <a:rPr sz="1800" spc="-165" dirty="0">
                <a:latin typeface="Trebuchet MS"/>
                <a:cs typeface="Trebuchet MS"/>
              </a:rPr>
              <a:t> </a:t>
            </a:r>
            <a:r>
              <a:rPr sz="1800" spc="-60" dirty="0">
                <a:latin typeface="Trebuchet MS"/>
                <a:cs typeface="Trebuchet MS"/>
              </a:rPr>
              <a:t>the</a:t>
            </a:r>
            <a:r>
              <a:rPr sz="1800" spc="-114" dirty="0">
                <a:latin typeface="Trebuchet MS"/>
                <a:cs typeface="Trebuchet MS"/>
              </a:rPr>
              <a:t> </a:t>
            </a:r>
            <a:r>
              <a:rPr sz="1800" spc="-50" dirty="0">
                <a:latin typeface="Trebuchet MS"/>
                <a:cs typeface="Trebuchet MS"/>
              </a:rPr>
              <a:t>break-</a:t>
            </a:r>
            <a:r>
              <a:rPr sz="1800" spc="-55" dirty="0">
                <a:latin typeface="Trebuchet MS"/>
                <a:cs typeface="Trebuchet MS"/>
              </a:rPr>
              <a:t>even</a:t>
            </a:r>
            <a:r>
              <a:rPr sz="1800" spc="-165" dirty="0">
                <a:latin typeface="Trebuchet MS"/>
                <a:cs typeface="Trebuchet MS"/>
              </a:rPr>
              <a:t> </a:t>
            </a:r>
            <a:r>
              <a:rPr sz="1800" spc="-35" dirty="0">
                <a:latin typeface="Trebuchet MS"/>
                <a:cs typeface="Trebuchet MS"/>
              </a:rPr>
              <a:t>point)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22485"/>
            <a:ext cx="9946640" cy="798936"/>
          </a:xfrm>
          <a:prstGeom prst="rect">
            <a:avLst/>
          </a:prstGeom>
        </p:spPr>
        <p:txBody>
          <a:bodyPr vert="horz" wrap="square" lIns="0" tIns="120649" rIns="0" bIns="0" rtlCol="0">
            <a:spAutoFit/>
          </a:bodyPr>
          <a:lstStyle/>
          <a:p>
            <a:pPr marL="4223385">
              <a:lnSpc>
                <a:spcPct val="100000"/>
              </a:lnSpc>
              <a:spcBef>
                <a:spcPts val="130"/>
              </a:spcBef>
            </a:pPr>
            <a:r>
              <a:rPr b="1" spc="-10" dirty="0"/>
              <a:t>Questions?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762000"/>
            <a:ext cx="12192000" cy="609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F502C3-DB65-829F-C17B-3DD294F1D31E}"/>
              </a:ext>
            </a:extLst>
          </p:cNvPr>
          <p:cNvSpPr txBox="1"/>
          <p:nvPr/>
        </p:nvSpPr>
        <p:spPr>
          <a:xfrm>
            <a:off x="2133600" y="1371600"/>
            <a:ext cx="92202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chemeClr val="tx1"/>
                </a:solidFill>
              </a:rPr>
              <a:t>Thank you for your time and attention.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chemeClr val="tx1"/>
                </a:solidFill>
              </a:rPr>
              <a:t>I’m happy to answer any questions about ReFill&amp;Go.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chemeClr val="tx1"/>
                </a:solidFill>
              </a:rPr>
              <a:t>Open to feedback or suggestions on the business model.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1155</Words>
  <Application>Microsoft Office PowerPoint</Application>
  <PresentationFormat>Widescreen</PresentationFormat>
  <Paragraphs>216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MT</vt:lpstr>
      <vt:lpstr>Calibri</vt:lpstr>
      <vt:lpstr>Calibri Light</vt:lpstr>
      <vt:lpstr>Trebuchet MS</vt:lpstr>
      <vt:lpstr>Office Theme</vt:lpstr>
      <vt:lpstr>Enterprise and Entrepreneurship</vt:lpstr>
      <vt:lpstr>Slide 1 - cover page</vt:lpstr>
      <vt:lpstr>Slide 2 - Table of Contents</vt:lpstr>
      <vt:lpstr>Introduction</vt:lpstr>
      <vt:lpstr>Section 1 - Overview of the Business Idea</vt:lpstr>
      <vt:lpstr>Section 2 - Legal Format and Management Structure</vt:lpstr>
      <vt:lpstr>Example: An organisational chart of a restaurant</vt:lpstr>
      <vt:lpstr>Section 3 – PESTEL Analysis</vt:lpstr>
      <vt:lpstr>Section 4 - Marketing Strategies</vt:lpstr>
      <vt:lpstr>Section 5 - Funding Requirements and Allocation</vt:lpstr>
      <vt:lpstr>PowerPoint Presentation</vt:lpstr>
      <vt:lpstr>PowerPoint Presentation</vt:lpstr>
      <vt:lpstr>PowerPoint Presentation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Joaquim Marcos De Sousa Freire (2415568)</cp:lastModifiedBy>
  <cp:revision>1</cp:revision>
  <dcterms:created xsi:type="dcterms:W3CDTF">2025-08-06T11:01:39Z</dcterms:created>
  <dcterms:modified xsi:type="dcterms:W3CDTF">2025-08-09T10:52:34Z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2025-07-08T00:00:00Z</vt:filetime>
  </property>
  <property fmtid="{D5CDD505-2E9C-101B-9397-08002B2CF9AE}" pid="3" name="LastSaved">
    <vt:filetime>2025-08-06T00:00:00Z</vt:filetime>
  </property>
</Properties>
</file>