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65" r:id="rId3"/>
    <p:sldId id="257" r:id="rId4"/>
    <p:sldId id="258" r:id="rId5"/>
    <p:sldId id="259" r:id="rId6"/>
    <p:sldId id="273" r:id="rId7"/>
    <p:sldId id="260" r:id="rId8"/>
    <p:sldId id="261" r:id="rId9"/>
    <p:sldId id="268" r:id="rId10"/>
    <p:sldId id="269" r:id="rId11"/>
    <p:sldId id="270" r:id="rId12"/>
    <p:sldId id="262" r:id="rId13"/>
    <p:sldId id="263" r:id="rId14"/>
    <p:sldId id="264" r:id="rId15"/>
    <p:sldId id="271" r:id="rId16"/>
    <p:sldId id="266" r:id="rId17"/>
    <p:sldId id="267" r:id="rId18"/>
    <p:sldId id="272" r:id="rId19"/>
    <p:sldId id="275" r:id="rId20"/>
    <p:sldId id="276" r:id="rId21"/>
    <p:sldId id="277" r:id="rId22"/>
    <p:sldId id="278" r:id="rId23"/>
    <p:sldId id="279" r:id="rId24"/>
    <p:sldId id="280" r:id="rId25"/>
    <p:sldId id="281" r:id="rId26"/>
    <p:sldId id="282" r:id="rId27"/>
    <p:sldId id="283" r:id="rId2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5" d="100"/>
          <a:sy n="85" d="100"/>
        </p:scale>
        <p:origin x="-96" y="-492"/>
      </p:cViewPr>
      <p:guideLst>
        <p:guide orient="horz" pos="2160"/>
        <p:guide pos="2880"/>
      </p:guideLst>
    </p:cSldViewPr>
  </p:slideViewPr>
  <p:notesTextViewPr>
    <p:cViewPr>
      <p:scale>
        <a:sx n="3" d="2"/>
        <a:sy n="3" d="2"/>
      </p:scale>
      <p:origin x="0" y="0"/>
    </p:cViewPr>
  </p:notesTextViewPr>
  <p:sorterViewPr>
    <p:cViewPr varScale="1">
      <p:scale>
        <a:sx n="1" d="1"/>
        <a:sy n="1" d="1"/>
      </p:scale>
      <p:origin x="0" y="-372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7E9885EF-ADB5-4F1A-A8E0-1F64A0EC749A}"/>
    <pc:docChg chg="delSld">
      <pc:chgData name="Sian Bowen" userId="c345053a-4abb-4e43-8ff7-c21186a2fa29" providerId="ADAL" clId="{7E9885EF-ADB5-4F1A-A8E0-1F64A0EC749A}" dt="2025-02-06T14:24:19.066" v="0" actId="47"/>
      <pc:docMkLst>
        <pc:docMk/>
      </pc:docMkLst>
      <pc:sldChg chg="del">
        <pc:chgData name="Sian Bowen" userId="c345053a-4abb-4e43-8ff7-c21186a2fa29" providerId="ADAL" clId="{7E9885EF-ADB5-4F1A-A8E0-1F64A0EC749A}" dt="2025-02-06T14:24:19.066" v="0" actId="47"/>
        <pc:sldMkLst>
          <pc:docMk/>
          <pc:sldMk cId="0"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2F22E84-EFDB-4801-B91A-F8F348586159}" type="datetimeFigureOut">
              <a:rPr lang="en-GB" smtClean="0"/>
              <a:t>06/02/2025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F61CE9A7-38DC-40C0-8A46-E9390A397478}"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CDB7D36-91EF-4705-83F9-E66F86F7C14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A69D8-5FE0-40E4-96B0-00A9ECB3312B}"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5878F82-32ED-49DA-8A8B-6315B6526CB9}"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862A3DF-507A-4720-8C52-C9EF6AEF81A6}"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1220607-D37B-4D0E-B495-498DE24030D7}"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FD24389-489B-4D24-809B-ED9504BB6A76}"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B5A377ED-FDEC-4F68-81BF-63A270949FB9}"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3731CFF-DB63-4732-854D-B235339F3141}"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84934942-AA44-452E-B046-399ABC788E14}"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B15CE3A-8A63-4FEE-9910-DA332ADDF546}"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611EA38-4F98-4EE3-BA84-3A1B5112DE0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62139B-691C-4F06-97EB-801FD9AD4734}"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CE64E7C-54AD-4BFF-A386-235D595A62F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0E4EE4F4-57E0-4DCB-B1DB-F70739F61B04}"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cs typeface="Arial" charset="0"/>
        </a:defRPr>
      </a:lvl2pPr>
      <a:lvl3pPr algn="ctr" rtl="0" fontAlgn="base">
        <a:spcBef>
          <a:spcPct val="0"/>
        </a:spcBef>
        <a:spcAft>
          <a:spcPct val="0"/>
        </a:spcAft>
        <a:defRPr sz="4400">
          <a:solidFill>
            <a:schemeClr val="tx2"/>
          </a:solidFill>
          <a:latin typeface="Arial" charset="0"/>
          <a:cs typeface="Arial" charset="0"/>
        </a:defRPr>
      </a:lvl3pPr>
      <a:lvl4pPr algn="ctr" rtl="0" fontAlgn="base">
        <a:spcBef>
          <a:spcPct val="0"/>
        </a:spcBef>
        <a:spcAft>
          <a:spcPct val="0"/>
        </a:spcAft>
        <a:defRPr sz="4400">
          <a:solidFill>
            <a:schemeClr val="tx2"/>
          </a:solidFill>
          <a:latin typeface="Arial" charset="0"/>
          <a:cs typeface="Arial" charset="0"/>
        </a:defRPr>
      </a:lvl4pPr>
      <a:lvl5pPr algn="ctr" rtl="0" fontAlgn="base">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cs typeface="+mn-cs"/>
        </a:defRPr>
      </a:lvl2pPr>
      <a:lvl3pPr marL="1143000" indent="-228600" algn="l" rtl="0" fontAlgn="base">
        <a:spcBef>
          <a:spcPct val="20000"/>
        </a:spcBef>
        <a:spcAft>
          <a:spcPct val="0"/>
        </a:spcAft>
        <a:buChar char="•"/>
        <a:defRPr sz="2400">
          <a:solidFill>
            <a:schemeClr val="tx1"/>
          </a:solidFill>
          <a:latin typeface="+mn-lt"/>
          <a:cs typeface="+mn-cs"/>
        </a:defRPr>
      </a:lvl3pPr>
      <a:lvl4pPr marL="1600200" indent="-228600" algn="l" rtl="0" fontAlgn="base">
        <a:spcBef>
          <a:spcPct val="20000"/>
        </a:spcBef>
        <a:spcAft>
          <a:spcPct val="0"/>
        </a:spcAft>
        <a:buChar char="–"/>
        <a:defRPr sz="2000">
          <a:solidFill>
            <a:schemeClr val="tx1"/>
          </a:solidFill>
          <a:latin typeface="+mn-lt"/>
          <a:cs typeface="+mn-cs"/>
        </a:defRPr>
      </a:lvl4pPr>
      <a:lvl5pPr marL="2057400" indent="-228600" algn="l" rtl="0" fontAlgn="base">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The Thoracic Spine</a:t>
            </a:r>
          </a:p>
        </p:txBody>
      </p:sp>
      <p:sp>
        <p:nvSpPr>
          <p:cNvPr id="2051" name="Rectangle 3"/>
          <p:cNvSpPr>
            <a:spLocks noGrp="1" noChangeArrowheads="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90" name="Rectangle 6"/>
          <p:cNvSpPr>
            <a:spLocks noGrp="1" noChangeArrowheads="1"/>
          </p:cNvSpPr>
          <p:nvPr>
            <p:ph type="title"/>
          </p:nvPr>
        </p:nvSpPr>
        <p:spPr/>
        <p:txBody>
          <a:bodyPr/>
          <a:lstStyle/>
          <a:p>
            <a:r>
              <a:rPr lang="en-GB"/>
              <a:t>The Thoracic Spine</a:t>
            </a:r>
          </a:p>
        </p:txBody>
      </p:sp>
      <p:sp>
        <p:nvSpPr>
          <p:cNvPr id="16392" name="Rectangle 8"/>
          <p:cNvSpPr>
            <a:spLocks noGrp="1" noChangeArrowheads="1"/>
          </p:cNvSpPr>
          <p:nvPr>
            <p:ph type="body" sz="half" idx="2"/>
          </p:nvPr>
        </p:nvSpPr>
        <p:spPr/>
        <p:txBody>
          <a:bodyPr/>
          <a:lstStyle/>
          <a:p>
            <a:r>
              <a:rPr lang="en-GB" sz="2800"/>
              <a:t>How many Vertebrae?</a:t>
            </a:r>
          </a:p>
          <a:p>
            <a:r>
              <a:rPr lang="en-GB" sz="2800"/>
              <a:t>What type of curve?</a:t>
            </a:r>
          </a:p>
          <a:p>
            <a:r>
              <a:rPr lang="en-GB" sz="2800"/>
              <a:t>Where do the nerves exit?</a:t>
            </a:r>
          </a:p>
          <a:p>
            <a:r>
              <a:rPr lang="en-GB" sz="2800"/>
              <a:t>What is different about the thoracic spine?</a:t>
            </a:r>
          </a:p>
        </p:txBody>
      </p:sp>
      <p:pic>
        <p:nvPicPr>
          <p:cNvPr id="16393" name="Picture 9" descr="thoracic_spine_intro01"/>
          <p:cNvPicPr>
            <a:picLocks noGrp="1" noChangeAspect="1" noChangeArrowheads="1"/>
          </p:cNvPicPr>
          <p:nvPr>
            <p:ph sz="half" idx="1"/>
          </p:nvPr>
        </p:nvPicPr>
        <p:blipFill>
          <a:blip r:embed="rId2" cstate="print"/>
          <a:srcRect/>
          <a:stretch>
            <a:fillRect/>
          </a:stretch>
        </p:blipFill>
        <p:spPr>
          <a:xfrm>
            <a:off x="539750" y="1925638"/>
            <a:ext cx="3744913" cy="3744912"/>
          </a:xfrm>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6"/>
          <p:cNvSpPr>
            <a:spLocks noGrp="1" noChangeArrowheads="1"/>
          </p:cNvSpPr>
          <p:nvPr>
            <p:ph type="title"/>
          </p:nvPr>
        </p:nvSpPr>
        <p:spPr/>
        <p:txBody>
          <a:bodyPr/>
          <a:lstStyle/>
          <a:p>
            <a:r>
              <a:rPr lang="en-GB"/>
              <a:t>Comparison of Vertebrae</a:t>
            </a:r>
          </a:p>
        </p:txBody>
      </p:sp>
      <p:pic>
        <p:nvPicPr>
          <p:cNvPr id="4101" name="Picture 5" descr="compare vertebrae"/>
          <p:cNvPicPr>
            <a:picLocks noGrp="1" noChangeAspect="1" noChangeArrowheads="1"/>
          </p:cNvPicPr>
          <p:nvPr>
            <p:ph idx="1"/>
          </p:nvPr>
        </p:nvPicPr>
        <p:blipFill>
          <a:blip r:embed="rId2" cstate="print"/>
          <a:srcRect/>
          <a:stretch>
            <a:fillRect/>
          </a:stretch>
        </p:blipFill>
        <p:spPr>
          <a:xfrm>
            <a:off x="2228850" y="1412875"/>
            <a:ext cx="4498975" cy="5111750"/>
          </a:xfrm>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p:txBody>
          <a:bodyPr/>
          <a:lstStyle/>
          <a:p>
            <a:r>
              <a:rPr lang="en-GB"/>
              <a:t>Thoracic Vertebra</a:t>
            </a:r>
          </a:p>
        </p:txBody>
      </p:sp>
      <p:pic>
        <p:nvPicPr>
          <p:cNvPr id="7174" name="Picture 6" descr="thoracic_vertebra"/>
          <p:cNvPicPr>
            <a:picLocks noGrp="1" noChangeAspect="1" noChangeArrowheads="1"/>
          </p:cNvPicPr>
          <p:nvPr>
            <p:ph idx="1"/>
          </p:nvPr>
        </p:nvPicPr>
        <p:blipFill>
          <a:blip r:embed="rId2" cstate="print"/>
          <a:srcRect/>
          <a:stretch>
            <a:fillRect/>
          </a:stretch>
        </p:blipFill>
        <p:spPr>
          <a:xfrm>
            <a:off x="1187450" y="1598613"/>
            <a:ext cx="6480175" cy="4960937"/>
          </a:xfrm>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p:txBody>
          <a:bodyPr/>
          <a:lstStyle/>
          <a:p>
            <a:endParaRPr lang="en-US"/>
          </a:p>
        </p:txBody>
      </p:sp>
      <p:pic>
        <p:nvPicPr>
          <p:cNvPr id="9222" name="Picture 6" descr="thoracicspine"/>
          <p:cNvPicPr>
            <a:picLocks noGrp="1" noChangeAspect="1" noChangeArrowheads="1"/>
          </p:cNvPicPr>
          <p:nvPr>
            <p:ph idx="1"/>
          </p:nvPr>
        </p:nvPicPr>
        <p:blipFill>
          <a:blip r:embed="rId2" cstate="print"/>
          <a:srcRect/>
          <a:stretch>
            <a:fillRect/>
          </a:stretch>
        </p:blipFill>
        <p:spPr>
          <a:xfrm>
            <a:off x="971550" y="980728"/>
            <a:ext cx="7200900" cy="5359400"/>
          </a:xfrm>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Rib Attachment to Tsp</a:t>
            </a:r>
          </a:p>
        </p:txBody>
      </p:sp>
      <p:pic>
        <p:nvPicPr>
          <p:cNvPr id="4" name="Content Placeholder 3" descr="rib.gif"/>
          <p:cNvPicPr>
            <a:picLocks noGrp="1" noChangeAspect="1"/>
          </p:cNvPicPr>
          <p:nvPr>
            <p:ph idx="1"/>
          </p:nvPr>
        </p:nvPicPr>
        <p:blipFill>
          <a:blip r:embed="rId2" cstate="print"/>
          <a:stretch>
            <a:fillRect/>
          </a:stretch>
        </p:blipFill>
        <p:spPr>
          <a:xfrm>
            <a:off x="1797832" y="1532725"/>
            <a:ext cx="5582479" cy="463258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Anatomy</a:t>
            </a:r>
          </a:p>
        </p:txBody>
      </p:sp>
      <p:sp>
        <p:nvSpPr>
          <p:cNvPr id="11267" name="Rectangle 3"/>
          <p:cNvSpPr>
            <a:spLocks noGrp="1" noChangeArrowheads="1"/>
          </p:cNvSpPr>
          <p:nvPr>
            <p:ph type="body" idx="1"/>
          </p:nvPr>
        </p:nvSpPr>
        <p:spPr>
          <a:xfrm>
            <a:off x="457200" y="1600200"/>
            <a:ext cx="8229600" cy="4781550"/>
          </a:xfrm>
        </p:spPr>
        <p:txBody>
          <a:bodyPr/>
          <a:lstStyle/>
          <a:p>
            <a:pPr>
              <a:lnSpc>
                <a:spcPct val="80000"/>
              </a:lnSpc>
            </a:pPr>
            <a:r>
              <a:rPr lang="en-GB" sz="2000"/>
              <a:t>The superior articular processes project upwards from the junction of the pedicles and laminae. The articular facets are flat and are directed backwards and a little laterally and upwards. This direction permits rotatory movements of the spine. </a:t>
            </a:r>
          </a:p>
          <a:p>
            <a:pPr>
              <a:lnSpc>
                <a:spcPct val="80000"/>
              </a:lnSpc>
            </a:pPr>
            <a:r>
              <a:rPr lang="en-GB" sz="2000"/>
              <a:t>The inferior articular processes are fused to the laminae. Their articular facets are directed forwards and slightly downwards and medially. </a:t>
            </a:r>
          </a:p>
          <a:p>
            <a:pPr>
              <a:lnSpc>
                <a:spcPct val="80000"/>
              </a:lnSpc>
            </a:pPr>
            <a:r>
              <a:rPr lang="en-GB" sz="2000"/>
              <a:t>The transverse processes are large, and are directed laterally and backwards from the junction of the pedicles and laminae. The anterior surface of each process bears a facet near its tip, for articulation with the tubercile of the corresponding rib. In the upper 6 vertebrae the costal facets on the transverse processes are concave, and face forwards and laterally. In others the facets are flat and face upwards, laterally and slightly forwards. </a:t>
            </a:r>
          </a:p>
          <a:p>
            <a:pPr>
              <a:lnSpc>
                <a:spcPct val="80000"/>
              </a:lnSpc>
            </a:pPr>
            <a:r>
              <a:rPr lang="en-GB" sz="2000"/>
              <a:t>The spine is long, and is directed downwards and backwards. The 5th to 9th spines are the longest, more vertical and overlap each other. The upper and lower spines are less oblique in direction.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z="4000" b="1"/>
              <a:t>Attachments on a typical thoracic vertebra</a:t>
            </a:r>
          </a:p>
        </p:txBody>
      </p:sp>
      <p:sp>
        <p:nvSpPr>
          <p:cNvPr id="12291" name="Rectangle 3"/>
          <p:cNvSpPr>
            <a:spLocks noGrp="1" noChangeArrowheads="1"/>
          </p:cNvSpPr>
          <p:nvPr>
            <p:ph type="body" idx="1"/>
          </p:nvPr>
        </p:nvSpPr>
        <p:spPr>
          <a:xfrm>
            <a:off x="457200" y="1600200"/>
            <a:ext cx="8229600" cy="5500688"/>
          </a:xfrm>
        </p:spPr>
        <p:txBody>
          <a:bodyPr/>
          <a:lstStyle/>
          <a:p>
            <a:pPr marL="609600" indent="-609600">
              <a:lnSpc>
                <a:spcPct val="80000"/>
              </a:lnSpc>
            </a:pPr>
            <a:r>
              <a:rPr lang="en-GB" sz="2000"/>
              <a:t>The upper and lower borders of the body give attachment, in front and behind respectively, to the anterior and posterior longitudinal ligaments. </a:t>
            </a:r>
          </a:p>
          <a:p>
            <a:pPr marL="609600" indent="-609600">
              <a:lnSpc>
                <a:spcPct val="80000"/>
              </a:lnSpc>
            </a:pPr>
            <a:r>
              <a:rPr lang="en-GB" sz="2000"/>
              <a:t>The upper borders and lower parts of the anterior surfaces of the laminae provide attachment to the ligamenta flava. </a:t>
            </a:r>
          </a:p>
          <a:p>
            <a:pPr marL="609600" indent="-609600">
              <a:lnSpc>
                <a:spcPct val="80000"/>
              </a:lnSpc>
            </a:pPr>
            <a:r>
              <a:rPr lang="en-GB" sz="2000"/>
              <a:t>The transverse process gives attachment to (i) the lateral costotransverse ligament (at the tip); (ii) the superior costotransverse ligament (lower border); the inferior costotransverse ligament (anterior surface); (iv) the intertransverse muscles (to upper and lower borders); (v) the levator costae (posterior surface). </a:t>
            </a:r>
          </a:p>
          <a:p>
            <a:pPr marL="609600" indent="-609600">
              <a:lnSpc>
                <a:spcPct val="80000"/>
              </a:lnSpc>
            </a:pPr>
            <a:r>
              <a:rPr lang="en-GB" sz="2000"/>
              <a:t>The spines gives attachment to the supraspinous and interspinous ligaments. They also give attachment to several muscles including the trapezius, the rhomboids, the latissimus dorsi, the serrate posterior superior and inferior, and many deep muscles of the back.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p:txBody>
          <a:bodyPr/>
          <a:lstStyle/>
          <a:p>
            <a:endParaRPr lang="en-US"/>
          </a:p>
        </p:txBody>
      </p:sp>
      <p:pic>
        <p:nvPicPr>
          <p:cNvPr id="24582" name="Picture 6" descr="german ligs"/>
          <p:cNvPicPr>
            <a:picLocks noGrp="1" noChangeAspect="1" noChangeArrowheads="1"/>
          </p:cNvPicPr>
          <p:nvPr>
            <p:ph idx="1"/>
          </p:nvPr>
        </p:nvPicPr>
        <p:blipFill>
          <a:blip r:embed="rId2" cstate="print"/>
          <a:srcRect/>
          <a:stretch>
            <a:fillRect/>
          </a:stretch>
        </p:blipFill>
        <p:spPr>
          <a:xfrm>
            <a:off x="2492375" y="1557338"/>
            <a:ext cx="4284663" cy="4751387"/>
          </a:xfrm>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p:cNvSpPr>
            <a:spLocks noGrp="1" noChangeArrowheads="1"/>
          </p:cNvSpPr>
          <p:nvPr>
            <p:ph type="title"/>
          </p:nvPr>
        </p:nvSpPr>
        <p:spPr/>
        <p:txBody>
          <a:bodyPr/>
          <a:lstStyle/>
          <a:p>
            <a:r>
              <a:rPr lang="en-GB"/>
              <a:t>Spinal Ligaments</a:t>
            </a:r>
          </a:p>
        </p:txBody>
      </p:sp>
      <p:pic>
        <p:nvPicPr>
          <p:cNvPr id="26630" name="Picture 6" descr="spinal ligaments"/>
          <p:cNvPicPr>
            <a:picLocks noGrp="1" noChangeAspect="1" noChangeArrowheads="1"/>
          </p:cNvPicPr>
          <p:nvPr>
            <p:ph idx="1"/>
          </p:nvPr>
        </p:nvPicPr>
        <p:blipFill>
          <a:blip r:embed="rId2" cstate="print"/>
          <a:srcRect/>
          <a:stretch>
            <a:fillRect/>
          </a:stretch>
        </p:blipFill>
        <p:spPr>
          <a:xfrm>
            <a:off x="2284413" y="1628775"/>
            <a:ext cx="4505325" cy="4537075"/>
          </a:xfrm>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Spinal Ligaments</a:t>
            </a:r>
          </a:p>
        </p:txBody>
      </p:sp>
      <p:pic>
        <p:nvPicPr>
          <p:cNvPr id="28677" name="Picture 5" descr="b_12_1_1a"/>
          <p:cNvPicPr>
            <a:picLocks noGrp="1" noChangeAspect="1" noChangeArrowheads="1"/>
          </p:cNvPicPr>
          <p:nvPr>
            <p:ph idx="1"/>
          </p:nvPr>
        </p:nvPicPr>
        <p:blipFill>
          <a:blip r:embed="rId2" cstate="print"/>
          <a:srcRect/>
          <a:stretch>
            <a:fillRect/>
          </a:stretch>
        </p:blipFill>
        <p:spPr>
          <a:xfrm>
            <a:off x="2173288" y="1600200"/>
            <a:ext cx="4797425" cy="4525963"/>
          </a:xfrm>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b="1"/>
              <a:t>The First Thoracic Vertebra</a:t>
            </a:r>
          </a:p>
        </p:txBody>
      </p:sp>
      <p:sp>
        <p:nvSpPr>
          <p:cNvPr id="13315" name="Rectangle 3"/>
          <p:cNvSpPr>
            <a:spLocks noGrp="1" noChangeArrowheads="1"/>
          </p:cNvSpPr>
          <p:nvPr>
            <p:ph type="body" idx="1"/>
          </p:nvPr>
        </p:nvSpPr>
        <p:spPr/>
        <p:txBody>
          <a:bodyPr/>
          <a:lstStyle/>
          <a:p>
            <a:pPr>
              <a:lnSpc>
                <a:spcPct val="90000"/>
              </a:lnSpc>
            </a:pPr>
            <a:r>
              <a:rPr lang="en-GB" sz="2800"/>
              <a:t>The body resembles that of a cervical vertebra. It is broad and not heart shaped. Its upper surface is lipped laterally and beveled anteriorly. The superior costal facet on the body is complete. It articulates with the head of the first rib. The inferior costal facet is a “demifacet” for the second rib. </a:t>
            </a:r>
          </a:p>
          <a:p>
            <a:pPr>
              <a:lnSpc>
                <a:spcPct val="90000"/>
              </a:lnSpc>
            </a:pPr>
            <a:r>
              <a:rPr lang="en-GB" sz="2800"/>
              <a:t>The spine is thick, long and nearly horizontal. </a:t>
            </a:r>
          </a:p>
          <a:p>
            <a:pPr>
              <a:lnSpc>
                <a:spcPct val="90000"/>
              </a:lnSpc>
            </a:pPr>
            <a:r>
              <a:rPr lang="en-GB" sz="2800"/>
              <a:t>The superior vertebral notches are well marked, as in cervical vertebrae.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T9 – T11</a:t>
            </a:r>
          </a:p>
        </p:txBody>
      </p:sp>
      <p:sp>
        <p:nvSpPr>
          <p:cNvPr id="14339" name="Rectangle 3"/>
          <p:cNvSpPr>
            <a:spLocks noGrp="1" noChangeArrowheads="1"/>
          </p:cNvSpPr>
          <p:nvPr>
            <p:ph type="body" idx="1"/>
          </p:nvPr>
        </p:nvSpPr>
        <p:spPr/>
        <p:txBody>
          <a:bodyPr/>
          <a:lstStyle/>
          <a:p>
            <a:pPr>
              <a:lnSpc>
                <a:spcPct val="80000"/>
              </a:lnSpc>
              <a:buFontTx/>
              <a:buNone/>
            </a:pPr>
            <a:r>
              <a:rPr lang="en-GB" sz="2400" b="1"/>
              <a:t>The Ninth Thoracic Vertebra</a:t>
            </a:r>
            <a:br>
              <a:rPr lang="en-GB" sz="2400"/>
            </a:br>
            <a:r>
              <a:rPr lang="en-GB" sz="2400"/>
              <a:t>It resembles a typical thoracic vertebra except that the body has only the superior costal facets (demifacets). The inferior costal facets are absent.</a:t>
            </a:r>
            <a:endParaRPr lang="en-GB" sz="2400" b="1"/>
          </a:p>
          <a:p>
            <a:pPr>
              <a:lnSpc>
                <a:spcPct val="80000"/>
              </a:lnSpc>
              <a:buFontTx/>
              <a:buNone/>
            </a:pPr>
            <a:r>
              <a:rPr lang="en-GB" sz="2400" b="1"/>
              <a:t>The Tenth Thoracic Vertebra</a:t>
            </a:r>
            <a:br>
              <a:rPr lang="en-GB" sz="2400"/>
            </a:br>
            <a:r>
              <a:rPr lang="en-GB" sz="2400"/>
              <a:t>It resembles a typical thoracic vertebra except that the body has a single complete superior costal facet on each side, extending on to the root of the pedicle.</a:t>
            </a:r>
            <a:endParaRPr lang="en-GB" sz="2400" b="1"/>
          </a:p>
          <a:p>
            <a:pPr>
              <a:lnSpc>
                <a:spcPct val="80000"/>
              </a:lnSpc>
              <a:buFontTx/>
              <a:buNone/>
            </a:pPr>
            <a:r>
              <a:rPr lang="en-GB" sz="2400" b="1"/>
              <a:t>The Eleventh Thoracic Vertebrae</a:t>
            </a:r>
            <a:endParaRPr lang="en-GB" sz="2400"/>
          </a:p>
          <a:p>
            <a:pPr>
              <a:lnSpc>
                <a:spcPct val="80000"/>
              </a:lnSpc>
            </a:pPr>
            <a:r>
              <a:rPr lang="en-GB" sz="2400"/>
              <a:t>The body has a single large costal facet on each side, extending on to the upper part of the pedicle. </a:t>
            </a:r>
          </a:p>
          <a:p>
            <a:pPr>
              <a:lnSpc>
                <a:spcPct val="80000"/>
              </a:lnSpc>
            </a:pPr>
            <a:r>
              <a:rPr lang="en-GB" sz="2400"/>
              <a:t>The transverse process is small, and has no articular facet. Sometimes it is difficult to differentiate between vertebrae T10 and T11. </a:t>
            </a:r>
          </a:p>
          <a:p>
            <a:pPr>
              <a:lnSpc>
                <a:spcPct val="80000"/>
              </a:lnSpc>
            </a:pPr>
            <a:endParaRPr lang="en-GB"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T12</a:t>
            </a:r>
          </a:p>
        </p:txBody>
      </p:sp>
      <p:sp>
        <p:nvSpPr>
          <p:cNvPr id="15363" name="Rectangle 3"/>
          <p:cNvSpPr>
            <a:spLocks noGrp="1" noChangeArrowheads="1"/>
          </p:cNvSpPr>
          <p:nvPr>
            <p:ph type="body" idx="1"/>
          </p:nvPr>
        </p:nvSpPr>
        <p:spPr/>
        <p:txBody>
          <a:bodyPr/>
          <a:lstStyle/>
          <a:p>
            <a:pPr>
              <a:lnSpc>
                <a:spcPct val="80000"/>
              </a:lnSpc>
            </a:pPr>
            <a:r>
              <a:rPr lang="en-GB" sz="2800"/>
              <a:t>The shape of the body, pedicles, transverse processes and spine are similar to those of a lumbar vertebra. However the body bears a single costal facet on each side, which lies more on the lower part of the pedicle than on the body. </a:t>
            </a:r>
          </a:p>
          <a:p>
            <a:pPr>
              <a:lnSpc>
                <a:spcPct val="80000"/>
              </a:lnSpc>
            </a:pPr>
            <a:r>
              <a:rPr lang="en-GB" sz="2800"/>
              <a:t>The transverse process is small and has no facet, but has superior, inferior and lateral tubercles. </a:t>
            </a:r>
          </a:p>
          <a:p>
            <a:pPr>
              <a:lnSpc>
                <a:spcPct val="80000"/>
              </a:lnSpc>
            </a:pPr>
            <a:r>
              <a:rPr lang="en-GB" sz="2800"/>
              <a:t>The inferior articular facets are lumbar in type, and are directed laterally (everted), but the superior articular facets are thoracic in type.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Rule of Three</a:t>
            </a:r>
          </a:p>
        </p:txBody>
      </p:sp>
      <p:sp>
        <p:nvSpPr>
          <p:cNvPr id="3" name="Content Placeholder 2"/>
          <p:cNvSpPr>
            <a:spLocks noGrp="1"/>
          </p:cNvSpPr>
          <p:nvPr>
            <p:ph idx="1"/>
          </p:nvPr>
        </p:nvSpPr>
        <p:spPr/>
        <p:txBody>
          <a:bodyPr/>
          <a:lstStyle/>
          <a:p>
            <a:r>
              <a:rPr lang="en-GB" dirty="0"/>
              <a:t>T1 – T3: </a:t>
            </a:r>
            <a:r>
              <a:rPr lang="en-GB" dirty="0" err="1"/>
              <a:t>spinous</a:t>
            </a:r>
            <a:r>
              <a:rPr lang="en-GB" dirty="0"/>
              <a:t> process (SP) = transverse process (TP)</a:t>
            </a:r>
          </a:p>
          <a:p>
            <a:r>
              <a:rPr lang="en-GB" dirty="0"/>
              <a:t>T4 – T6: SP is half a TP lower</a:t>
            </a:r>
          </a:p>
          <a:p>
            <a:r>
              <a:rPr lang="en-GB" dirty="0"/>
              <a:t>T7 – T9: SP is whole TP lower</a:t>
            </a:r>
          </a:p>
          <a:p>
            <a:r>
              <a:rPr lang="en-GB" dirty="0"/>
              <a:t>T10 = T7 – T9</a:t>
            </a:r>
          </a:p>
          <a:p>
            <a:r>
              <a:rPr lang="en-GB" dirty="0"/>
              <a:t>T11 = T4 – T6</a:t>
            </a:r>
          </a:p>
          <a:p>
            <a:r>
              <a:rPr lang="en-GB" dirty="0"/>
              <a:t>T12 = T1 – T3</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4"/>
          <p:cNvSpPr>
            <a:spLocks noGrp="1" noChangeArrowheads="1"/>
          </p:cNvSpPr>
          <p:nvPr>
            <p:ph type="title"/>
          </p:nvPr>
        </p:nvSpPr>
        <p:spPr/>
        <p:txBody>
          <a:bodyPr/>
          <a:lstStyle/>
          <a:p>
            <a:r>
              <a:rPr lang="en-GB"/>
              <a:t>Chest</a:t>
            </a:r>
          </a:p>
        </p:txBody>
      </p:sp>
      <p:pic>
        <p:nvPicPr>
          <p:cNvPr id="20486" name="Picture 6" descr="Chest"/>
          <p:cNvPicPr>
            <a:picLocks noGrp="1" noChangeAspect="1" noChangeArrowheads="1"/>
          </p:cNvPicPr>
          <p:nvPr>
            <p:ph idx="1"/>
          </p:nvPr>
        </p:nvPicPr>
        <p:blipFill>
          <a:blip r:embed="rId2" cstate="print"/>
          <a:srcRect/>
          <a:stretch>
            <a:fillRect/>
          </a:stretch>
        </p:blipFill>
        <p:spPr>
          <a:xfrm>
            <a:off x="1908175" y="1600200"/>
            <a:ext cx="5256213" cy="5162550"/>
          </a:xfrm>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4"/>
          <p:cNvSpPr>
            <a:spLocks noGrp="1" noChangeArrowheads="1"/>
          </p:cNvSpPr>
          <p:nvPr>
            <p:ph type="title"/>
          </p:nvPr>
        </p:nvSpPr>
        <p:spPr/>
        <p:txBody>
          <a:bodyPr/>
          <a:lstStyle/>
          <a:p>
            <a:r>
              <a:rPr lang="en-GB"/>
              <a:t>Back Muscles</a:t>
            </a:r>
          </a:p>
        </p:txBody>
      </p:sp>
      <p:pic>
        <p:nvPicPr>
          <p:cNvPr id="9" name="Content Placeholder 8" descr="muscles_of_the_back.jpg"/>
          <p:cNvPicPr>
            <a:picLocks noGrp="1" noChangeAspect="1"/>
          </p:cNvPicPr>
          <p:nvPr>
            <p:ph idx="1"/>
          </p:nvPr>
        </p:nvPicPr>
        <p:blipFill>
          <a:blip r:embed="rId2" cstate="print"/>
          <a:stretch>
            <a:fillRect/>
          </a:stretch>
        </p:blipFill>
        <p:spPr>
          <a:xfrm>
            <a:off x="1619672" y="1174646"/>
            <a:ext cx="5832648" cy="5583881"/>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Muscles of the Trunk</a:t>
            </a:r>
          </a:p>
        </p:txBody>
      </p:sp>
      <p:pic>
        <p:nvPicPr>
          <p:cNvPr id="4" name="Content Placeholder 3" descr="muscles_of_the_abdomen.jpg"/>
          <p:cNvPicPr>
            <a:picLocks noGrp="1" noChangeAspect="1"/>
          </p:cNvPicPr>
          <p:nvPr>
            <p:ph idx="1"/>
          </p:nvPr>
        </p:nvPicPr>
        <p:blipFill>
          <a:blip r:embed="rId2" cstate="print"/>
          <a:stretch>
            <a:fillRect/>
          </a:stretch>
        </p:blipFill>
        <p:spPr>
          <a:xfrm>
            <a:off x="1763688" y="1267832"/>
            <a:ext cx="5368694" cy="5437968"/>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Bones of the Anterior Thoracic Cage</a:t>
            </a:r>
          </a:p>
        </p:txBody>
      </p:sp>
      <p:sp>
        <p:nvSpPr>
          <p:cNvPr id="3" name="Content Placeholder 2"/>
          <p:cNvSpPr>
            <a:spLocks noGrp="1"/>
          </p:cNvSpPr>
          <p:nvPr>
            <p:ph idx="1"/>
          </p:nvPr>
        </p:nvSpPr>
        <p:spPr/>
        <p:txBody>
          <a:bodyPr>
            <a:normAutofit/>
          </a:bodyPr>
          <a:lstStyle/>
          <a:p>
            <a:r>
              <a:rPr lang="en-GB" sz="2400" dirty="0"/>
              <a:t>Anterior Thoracic Cavity Consists of:</a:t>
            </a:r>
          </a:p>
          <a:p>
            <a:r>
              <a:rPr lang="en-GB" sz="2400" dirty="0"/>
              <a:t>Clavicle</a:t>
            </a:r>
          </a:p>
          <a:p>
            <a:r>
              <a:rPr lang="en-GB" sz="2400" dirty="0"/>
              <a:t>Manubrium</a:t>
            </a:r>
          </a:p>
          <a:p>
            <a:r>
              <a:rPr lang="en-GB" sz="2400" dirty="0"/>
              <a:t>Sternum</a:t>
            </a:r>
          </a:p>
          <a:p>
            <a:r>
              <a:rPr lang="en-GB" sz="2400" dirty="0"/>
              <a:t>Xiphoid Process </a:t>
            </a:r>
          </a:p>
          <a:p>
            <a:r>
              <a:rPr lang="en-GB" sz="2400" dirty="0"/>
              <a:t>Costal Cartilage </a:t>
            </a:r>
          </a:p>
          <a:p>
            <a:r>
              <a:rPr lang="en-GB" sz="2400" dirty="0"/>
              <a:t>Ribs</a:t>
            </a:r>
          </a:p>
          <a:p>
            <a:endParaRPr lang="en-GB" sz="2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Surface Anatomy </a:t>
            </a:r>
            <a:br>
              <a:rPr lang="en-GB" sz="3600" dirty="0"/>
            </a:br>
            <a:r>
              <a:rPr lang="en-GB" sz="3600" dirty="0"/>
              <a:t>Anterior Thoracic Cage</a:t>
            </a:r>
          </a:p>
        </p:txBody>
      </p:sp>
      <p:sp>
        <p:nvSpPr>
          <p:cNvPr id="5" name="Content Placeholder 4"/>
          <p:cNvSpPr>
            <a:spLocks noGrp="1"/>
          </p:cNvSpPr>
          <p:nvPr>
            <p:ph idx="1"/>
          </p:nvPr>
        </p:nvSpPr>
        <p:spPr/>
        <p:txBody>
          <a:bodyPr>
            <a:normAutofit/>
          </a:bodyPr>
          <a:lstStyle/>
          <a:p>
            <a:pPr lvl="8"/>
            <a:r>
              <a:rPr lang="en-GB" sz="1200" dirty="0"/>
              <a:t>    </a:t>
            </a:r>
          </a:p>
          <a:p>
            <a:pPr lvl="8"/>
            <a:r>
              <a:rPr lang="en-GB" sz="1200" dirty="0"/>
              <a:t>    </a:t>
            </a:r>
          </a:p>
          <a:p>
            <a:pPr lvl="8">
              <a:buNone/>
            </a:pPr>
            <a:r>
              <a:rPr lang="en-GB" sz="1200" dirty="0"/>
              <a:t>         	Thoracic Inlet</a:t>
            </a:r>
          </a:p>
          <a:p>
            <a:pPr lvl="8">
              <a:buNone/>
            </a:pPr>
            <a:r>
              <a:rPr lang="en-GB" sz="1200" dirty="0"/>
              <a:t>              	Clavicle</a:t>
            </a:r>
          </a:p>
          <a:p>
            <a:pPr lvl="8"/>
            <a:r>
              <a:rPr lang="en-GB" sz="1200" dirty="0"/>
              <a:t>              	Suprasternal Notch</a:t>
            </a:r>
          </a:p>
          <a:p>
            <a:pPr lvl="8"/>
            <a:r>
              <a:rPr lang="en-GB" sz="1200" dirty="0"/>
              <a:t>              	Manubrium</a:t>
            </a:r>
          </a:p>
          <a:p>
            <a:pPr lvl="8"/>
            <a:r>
              <a:rPr lang="en-GB" sz="1200" dirty="0"/>
              <a:t>     	Sternal Angle (Angle of Louis)</a:t>
            </a:r>
          </a:p>
          <a:p>
            <a:pPr lvl="8"/>
            <a:endParaRPr lang="en-GB" sz="1200" dirty="0"/>
          </a:p>
          <a:p>
            <a:pPr lvl="8"/>
            <a:r>
              <a:rPr lang="en-GB" sz="1200" dirty="0"/>
              <a:t>    	Body of Sternum</a:t>
            </a:r>
          </a:p>
          <a:p>
            <a:pPr lvl="8"/>
            <a:endParaRPr lang="en-GB" sz="1200" dirty="0"/>
          </a:p>
          <a:p>
            <a:pPr lvl="8">
              <a:buNone/>
            </a:pPr>
            <a:r>
              <a:rPr lang="en-GB" sz="1200" dirty="0"/>
              <a:t>       	Xiphoid Process</a:t>
            </a:r>
          </a:p>
          <a:p>
            <a:pPr lvl="8"/>
            <a:endParaRPr lang="en-GB" sz="1200" dirty="0"/>
          </a:p>
          <a:p>
            <a:pPr lvl="8"/>
            <a:r>
              <a:rPr lang="en-GB" sz="1200" dirty="0"/>
              <a:t>       	Costal Cartilage</a:t>
            </a:r>
          </a:p>
          <a:p>
            <a:pPr lvl="8">
              <a:buNone/>
            </a:pPr>
            <a:r>
              <a:rPr lang="en-GB" sz="1200" dirty="0"/>
              <a:t>    	</a:t>
            </a:r>
          </a:p>
          <a:p>
            <a:pPr lvl="8"/>
            <a:r>
              <a:rPr lang="en-GB" sz="1200" dirty="0"/>
              <a:t>    	Thoracic Outlet</a:t>
            </a:r>
          </a:p>
          <a:p>
            <a:pPr lvl="8"/>
            <a:r>
              <a:rPr lang="en-GB" sz="1200" dirty="0"/>
              <a:t>      	</a:t>
            </a:r>
          </a:p>
          <a:p>
            <a:pPr lvl="8"/>
            <a:r>
              <a:rPr lang="en-GB" sz="1200" dirty="0"/>
              <a:t> 	10</a:t>
            </a:r>
            <a:r>
              <a:rPr lang="en-GB" sz="1200" baseline="30000" dirty="0"/>
              <a:t>th</a:t>
            </a:r>
            <a:r>
              <a:rPr lang="en-GB" sz="1200" dirty="0"/>
              <a:t> Rib</a:t>
            </a:r>
          </a:p>
        </p:txBody>
      </p:sp>
      <p:pic>
        <p:nvPicPr>
          <p:cNvPr id="6" name="Content Placeholder 3"/>
          <p:cNvPicPr>
            <a:picLocks/>
          </p:cNvPicPr>
          <p:nvPr/>
        </p:nvPicPr>
        <p:blipFill>
          <a:blip r:embed="rId2" cstate="print"/>
          <a:srcRect/>
          <a:stretch>
            <a:fillRect/>
          </a:stretch>
        </p:blipFill>
        <p:spPr bwMode="auto">
          <a:xfrm>
            <a:off x="539552" y="1700808"/>
            <a:ext cx="4011168" cy="4328160"/>
          </a:xfrm>
          <a:prstGeom prst="rect">
            <a:avLst/>
          </a:prstGeom>
          <a:noFill/>
        </p:spPr>
      </p:pic>
      <p:cxnSp>
        <p:nvCxnSpPr>
          <p:cNvPr id="9" name="Straight Connector 8"/>
          <p:cNvCxnSpPr/>
          <p:nvPr/>
        </p:nvCxnSpPr>
        <p:spPr>
          <a:xfrm>
            <a:off x="4499992" y="2204864"/>
            <a:ext cx="57606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499992" y="2348880"/>
            <a:ext cx="576064"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499992" y="2492896"/>
            <a:ext cx="576064"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99992" y="2636912"/>
            <a:ext cx="576064"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499992" y="2852936"/>
            <a:ext cx="576064"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4499992" y="3501008"/>
            <a:ext cx="57606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499992" y="4005064"/>
            <a:ext cx="57606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499992" y="4365104"/>
            <a:ext cx="57606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flipV="1">
            <a:off x="4572000" y="4869160"/>
            <a:ext cx="504056"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4499992" y="5229200"/>
            <a:ext cx="576064"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Bony Anatomy of the Anterior Thoracic Cage</a:t>
            </a:r>
          </a:p>
        </p:txBody>
      </p:sp>
      <p:sp>
        <p:nvSpPr>
          <p:cNvPr id="7" name="Content Placeholder 6"/>
          <p:cNvSpPr>
            <a:spLocks noGrp="1"/>
          </p:cNvSpPr>
          <p:nvPr>
            <p:ph idx="1"/>
          </p:nvPr>
        </p:nvSpPr>
        <p:spPr>
          <a:xfrm>
            <a:off x="467544" y="1556792"/>
            <a:ext cx="8229600" cy="4525963"/>
          </a:xfrm>
        </p:spPr>
        <p:txBody>
          <a:bodyPr>
            <a:normAutofit/>
          </a:bodyPr>
          <a:lstStyle/>
          <a:p>
            <a:pPr algn="ctr">
              <a:buNone/>
            </a:pPr>
            <a:r>
              <a:rPr lang="en-GB" sz="1200" dirty="0"/>
              <a:t>       Rib 1 </a:t>
            </a:r>
          </a:p>
          <a:p>
            <a:pPr algn="ctr">
              <a:buNone/>
            </a:pPr>
            <a:endParaRPr lang="en-GB" sz="1200" dirty="0"/>
          </a:p>
          <a:p>
            <a:pPr algn="ctr">
              <a:buNone/>
            </a:pPr>
            <a:endParaRPr lang="en-GB" sz="1200" dirty="0"/>
          </a:p>
          <a:p>
            <a:pPr algn="ctr">
              <a:buNone/>
            </a:pPr>
            <a:r>
              <a:rPr lang="en-GB" sz="1200" dirty="0"/>
              <a:t>	          Manubrium</a:t>
            </a:r>
          </a:p>
          <a:p>
            <a:pPr algn="ctr">
              <a:buNone/>
            </a:pPr>
            <a:r>
              <a:rPr lang="en-GB" sz="1200" dirty="0"/>
              <a:t>        	                                         Sternal Angle (Angle of Louis)</a:t>
            </a:r>
          </a:p>
          <a:p>
            <a:pPr algn="ctr">
              <a:buNone/>
            </a:pPr>
            <a:r>
              <a:rPr lang="en-GB" sz="1200" dirty="0"/>
              <a:t>	             	   Body of Sternum</a:t>
            </a:r>
          </a:p>
          <a:p>
            <a:pPr algn="ctr">
              <a:buNone/>
            </a:pPr>
            <a:r>
              <a:rPr lang="en-GB" sz="1200" dirty="0"/>
              <a:t>          	  Xiphoid Process</a:t>
            </a:r>
          </a:p>
          <a:p>
            <a:pPr algn="ctr">
              <a:buNone/>
            </a:pPr>
            <a:r>
              <a:rPr lang="en-GB" sz="1200" dirty="0"/>
              <a:t>         		  </a:t>
            </a:r>
          </a:p>
          <a:p>
            <a:pPr algn="ctr">
              <a:buNone/>
            </a:pPr>
            <a:r>
              <a:rPr lang="en-GB" sz="1200" dirty="0"/>
              <a:t>		 Costal Cartilage</a:t>
            </a:r>
          </a:p>
          <a:p>
            <a:pPr algn="ctr">
              <a:buNone/>
            </a:pPr>
            <a:r>
              <a:rPr lang="en-GB" sz="1200" dirty="0"/>
              <a:t>		     </a:t>
            </a:r>
          </a:p>
          <a:p>
            <a:pPr algn="ctr">
              <a:buNone/>
            </a:pPr>
            <a:endParaRPr lang="en-GB" sz="1200" dirty="0"/>
          </a:p>
          <a:p>
            <a:pPr algn="ctr">
              <a:buNone/>
            </a:pPr>
            <a:r>
              <a:rPr lang="en-GB" sz="1200" dirty="0"/>
              <a:t> 12</a:t>
            </a:r>
            <a:r>
              <a:rPr lang="en-GB" sz="1200" baseline="30000" dirty="0"/>
              <a:t>th                                                 </a:t>
            </a:r>
            <a:r>
              <a:rPr lang="en-GB" sz="1200" dirty="0" err="1"/>
              <a:t>12</a:t>
            </a:r>
            <a:r>
              <a:rPr lang="en-GB" sz="1200" baseline="30000" dirty="0" err="1"/>
              <a:t>th</a:t>
            </a:r>
            <a:r>
              <a:rPr lang="en-GB" sz="1200" dirty="0"/>
              <a:t> Thoracic Vertebra </a:t>
            </a:r>
          </a:p>
          <a:p>
            <a:pPr algn="ctr">
              <a:buNone/>
            </a:pPr>
            <a:r>
              <a:rPr lang="en-GB" sz="1200" dirty="0"/>
              <a:t>		Thoracic Outlet</a:t>
            </a:r>
          </a:p>
          <a:p>
            <a:pPr algn="ctr">
              <a:buNone/>
            </a:pPr>
            <a:endParaRPr lang="en-GB" sz="1200" dirty="0"/>
          </a:p>
          <a:p>
            <a:pPr algn="ctr">
              <a:buNone/>
            </a:pPr>
            <a:endParaRPr lang="en-GB" sz="1200" dirty="0"/>
          </a:p>
          <a:p>
            <a:pPr algn="ctr">
              <a:buNone/>
            </a:pPr>
            <a:endParaRPr lang="en-GB" sz="1200" dirty="0"/>
          </a:p>
          <a:p>
            <a:pPr algn="ctr">
              <a:buNone/>
            </a:pPr>
            <a:endParaRPr lang="en-GB" sz="1200" dirty="0"/>
          </a:p>
          <a:p>
            <a:pPr algn="just">
              <a:buNone/>
            </a:pPr>
            <a:r>
              <a:rPr lang="en-GB" sz="1200" dirty="0"/>
              <a:t>Floating Ribs (11 &amp; 12)</a:t>
            </a:r>
          </a:p>
        </p:txBody>
      </p:sp>
      <p:pic>
        <p:nvPicPr>
          <p:cNvPr id="8" name="Picture 2"/>
          <p:cNvPicPr>
            <a:picLocks noChangeAspect="1" noChangeArrowheads="1"/>
          </p:cNvPicPr>
          <p:nvPr/>
        </p:nvPicPr>
        <p:blipFill>
          <a:blip r:embed="rId2" cstate="print"/>
          <a:srcRect/>
          <a:stretch>
            <a:fillRect/>
          </a:stretch>
        </p:blipFill>
        <p:spPr bwMode="auto">
          <a:xfrm>
            <a:off x="467544" y="1700808"/>
            <a:ext cx="3767336" cy="3560071"/>
          </a:xfrm>
          <a:prstGeom prst="rect">
            <a:avLst/>
          </a:prstGeom>
          <a:noFill/>
        </p:spPr>
      </p:pic>
      <p:cxnSp>
        <p:nvCxnSpPr>
          <p:cNvPr id="12" name="Straight Arrow Connector 11"/>
          <p:cNvCxnSpPr/>
          <p:nvPr/>
        </p:nvCxnSpPr>
        <p:spPr>
          <a:xfrm rot="10800000" flipV="1">
            <a:off x="2411760" y="2348880"/>
            <a:ext cx="1728192" cy="7200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10800000" flipV="1">
            <a:off x="2411760" y="2564904"/>
            <a:ext cx="1728192" cy="7200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10800000" flipV="1">
            <a:off x="2339752" y="3068960"/>
            <a:ext cx="1728192" cy="64807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10800000" flipV="1">
            <a:off x="2339752" y="4149080"/>
            <a:ext cx="1800200" cy="144016"/>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Surface &amp; Bony Anatomy</a:t>
            </a:r>
            <a:br>
              <a:rPr lang="en-GB" sz="3600" dirty="0"/>
            </a:br>
            <a:r>
              <a:rPr lang="en-GB" sz="3600" dirty="0"/>
              <a:t>Posterior Thoracic Cage</a:t>
            </a:r>
          </a:p>
        </p:txBody>
      </p:sp>
      <p:sp>
        <p:nvSpPr>
          <p:cNvPr id="5" name="Content Placeholder 4"/>
          <p:cNvSpPr>
            <a:spLocks noGrp="1"/>
          </p:cNvSpPr>
          <p:nvPr>
            <p:ph idx="1"/>
          </p:nvPr>
        </p:nvSpPr>
        <p:spPr/>
        <p:txBody>
          <a:bodyPr>
            <a:normAutofit fontScale="92500" lnSpcReduction="20000"/>
          </a:bodyPr>
          <a:lstStyle/>
          <a:p>
            <a:pPr algn="ctr">
              <a:buNone/>
            </a:pPr>
            <a:endParaRPr lang="en-GB" sz="1200" dirty="0"/>
          </a:p>
          <a:p>
            <a:pPr algn="ctr">
              <a:buNone/>
            </a:pPr>
            <a:endParaRPr lang="en-GB" sz="1200" dirty="0"/>
          </a:p>
          <a:p>
            <a:pPr algn="ctr">
              <a:buNone/>
            </a:pPr>
            <a:r>
              <a:rPr lang="en-GB" sz="1200" dirty="0"/>
              <a:t>    Spinous Process of T</a:t>
            </a:r>
            <a:r>
              <a:rPr lang="en-GB" sz="1100" dirty="0"/>
              <a:t>1</a:t>
            </a:r>
          </a:p>
          <a:p>
            <a:pPr algn="ctr">
              <a:buNone/>
            </a:pPr>
            <a:r>
              <a:rPr lang="en-GB" sz="1100" dirty="0"/>
              <a:t>Spinous Process of T3</a:t>
            </a:r>
          </a:p>
          <a:p>
            <a:pPr algn="ctr">
              <a:buNone/>
            </a:pPr>
            <a:r>
              <a:rPr lang="en-GB" sz="1100" dirty="0"/>
              <a:t>      Transverse Process of T4</a:t>
            </a:r>
          </a:p>
          <a:p>
            <a:pPr algn="ctr">
              <a:buNone/>
            </a:pPr>
            <a:endParaRPr lang="en-GB" sz="1100" dirty="0"/>
          </a:p>
          <a:p>
            <a:pPr>
              <a:buNone/>
            </a:pPr>
            <a:r>
              <a:rPr lang="en-GB" sz="1100" dirty="0"/>
              <a:t>                                                                                                                    </a:t>
            </a:r>
          </a:p>
          <a:p>
            <a:pPr>
              <a:buNone/>
            </a:pPr>
            <a:r>
              <a:rPr lang="en-GB" sz="1100" dirty="0"/>
              <a:t> </a:t>
            </a:r>
          </a:p>
          <a:p>
            <a:pPr>
              <a:buNone/>
            </a:pPr>
            <a:r>
              <a:rPr lang="en-GB" sz="1100" dirty="0"/>
              <a:t> 				                           Costotransverse Joint of 6</a:t>
            </a:r>
            <a:r>
              <a:rPr lang="en-GB" sz="1100" baseline="30000" dirty="0"/>
              <a:t>th</a:t>
            </a:r>
            <a:r>
              <a:rPr lang="en-GB" sz="1100" dirty="0"/>
              <a:t> Vertebra</a:t>
            </a:r>
          </a:p>
          <a:p>
            <a:pPr>
              <a:buNone/>
            </a:pPr>
            <a:r>
              <a:rPr lang="en-GB" sz="1100" dirty="0"/>
              <a:t>				                                      			                     </a:t>
            </a:r>
          </a:p>
          <a:p>
            <a:pPr>
              <a:buNone/>
            </a:pPr>
            <a:r>
              <a:rPr lang="en-GB" sz="1100" dirty="0"/>
              <a:t>				</a:t>
            </a:r>
          </a:p>
          <a:p>
            <a:pPr algn="ctr">
              <a:buNone/>
            </a:pPr>
            <a:r>
              <a:rPr lang="en-GB" sz="1100" dirty="0"/>
              <a:t>Spinous Process of T6</a:t>
            </a:r>
          </a:p>
          <a:p>
            <a:pPr algn="ctr">
              <a:buNone/>
            </a:pPr>
            <a:r>
              <a:rPr lang="en-GB" sz="1100" dirty="0"/>
              <a:t>Costotransverse Joint </a:t>
            </a:r>
          </a:p>
          <a:p>
            <a:pPr algn="ctr">
              <a:buNone/>
            </a:pPr>
            <a:r>
              <a:rPr lang="en-GB" sz="1100" dirty="0"/>
              <a:t>     Anterior to TP of T8 and </a:t>
            </a:r>
          </a:p>
          <a:p>
            <a:pPr algn="ctr">
              <a:buNone/>
            </a:pPr>
            <a:r>
              <a:rPr lang="en-GB" sz="1100" dirty="0"/>
              <a:t>              Posterior to Tubercle of Rib 8</a:t>
            </a:r>
          </a:p>
          <a:p>
            <a:pPr algn="ctr">
              <a:buNone/>
            </a:pPr>
            <a:endParaRPr lang="en-GB" sz="1100" dirty="0"/>
          </a:p>
          <a:p>
            <a:pPr algn="ctr">
              <a:buNone/>
            </a:pPr>
            <a:endParaRPr lang="en-GB" sz="1100" dirty="0"/>
          </a:p>
          <a:p>
            <a:pPr algn="ctr">
              <a:buNone/>
            </a:pPr>
            <a:endParaRPr lang="en-GB" sz="1100" dirty="0"/>
          </a:p>
          <a:p>
            <a:pPr algn="ctr">
              <a:buNone/>
            </a:pPr>
            <a:endParaRPr lang="en-GB" sz="1100" dirty="0"/>
          </a:p>
          <a:p>
            <a:pPr algn="ctr">
              <a:buNone/>
            </a:pPr>
            <a:r>
              <a:rPr lang="en-GB" sz="1100" dirty="0"/>
              <a:t>Spinous Process of T12</a:t>
            </a:r>
          </a:p>
          <a:p>
            <a:pPr algn="ctr">
              <a:buNone/>
            </a:pPr>
            <a:endParaRPr lang="en-GB" sz="1100" dirty="0"/>
          </a:p>
          <a:p>
            <a:pPr algn="ctr">
              <a:buNone/>
            </a:pPr>
            <a:endParaRPr lang="en-GB" sz="1100" dirty="0"/>
          </a:p>
          <a:p>
            <a:pPr algn="ctr">
              <a:buNone/>
            </a:pPr>
            <a:r>
              <a:rPr lang="en-GB" sz="1100" dirty="0"/>
              <a:t>				                               </a:t>
            </a:r>
          </a:p>
          <a:p>
            <a:pPr algn="ctr">
              <a:buNone/>
            </a:pPr>
            <a:r>
              <a:rPr lang="en-GB" sz="1100" dirty="0"/>
              <a:t>					             </a:t>
            </a:r>
            <a:r>
              <a:rPr lang="en-GB" sz="900" dirty="0"/>
              <a:t>CT Joint</a:t>
            </a:r>
          </a:p>
          <a:p>
            <a:pPr algn="ctr">
              <a:buNone/>
            </a:pPr>
            <a:r>
              <a:rPr lang="en-GB" sz="900" dirty="0"/>
              <a:t>				                    	Tubercle</a:t>
            </a:r>
          </a:p>
          <a:p>
            <a:pPr algn="ctr">
              <a:buNone/>
            </a:pPr>
            <a:r>
              <a:rPr lang="en-GB" sz="900" dirty="0"/>
              <a:t>			                                    </a:t>
            </a:r>
          </a:p>
          <a:p>
            <a:pPr algn="ctr">
              <a:buNone/>
            </a:pPr>
            <a:r>
              <a:rPr lang="en-GB" sz="900" dirty="0"/>
              <a:t>				Transverse Process</a:t>
            </a:r>
          </a:p>
          <a:p>
            <a:pPr algn="ctr">
              <a:buNone/>
            </a:pPr>
            <a:r>
              <a:rPr lang="en-GB" sz="900" dirty="0"/>
              <a:t>			</a:t>
            </a:r>
          </a:p>
          <a:p>
            <a:pPr algn="ctr">
              <a:buNone/>
            </a:pPr>
            <a:r>
              <a:rPr lang="en-GB" sz="900" dirty="0"/>
              <a:t>				Costovertebral Joint</a:t>
            </a:r>
          </a:p>
          <a:p>
            <a:pPr algn="ctr">
              <a:buNone/>
            </a:pPr>
            <a:r>
              <a:rPr lang="en-GB" sz="1100" dirty="0"/>
              <a:t>				</a:t>
            </a:r>
            <a:endParaRPr lang="en-GB" sz="1200" dirty="0"/>
          </a:p>
        </p:txBody>
      </p:sp>
      <p:pic>
        <p:nvPicPr>
          <p:cNvPr id="6" name="Content Placeholder 3"/>
          <p:cNvPicPr>
            <a:picLocks/>
          </p:cNvPicPr>
          <p:nvPr/>
        </p:nvPicPr>
        <p:blipFill>
          <a:blip r:embed="rId2" cstate="print"/>
          <a:srcRect/>
          <a:stretch>
            <a:fillRect/>
          </a:stretch>
        </p:blipFill>
        <p:spPr bwMode="auto">
          <a:xfrm>
            <a:off x="611560" y="1628800"/>
            <a:ext cx="3133344" cy="4401312"/>
          </a:xfrm>
          <a:prstGeom prst="rect">
            <a:avLst/>
          </a:prstGeom>
          <a:noFill/>
        </p:spPr>
      </p:pic>
      <p:cxnSp>
        <p:nvCxnSpPr>
          <p:cNvPr id="8" name="Elbow Connector 7"/>
          <p:cNvCxnSpPr/>
          <p:nvPr/>
        </p:nvCxnSpPr>
        <p:spPr>
          <a:xfrm rot="10800000" flipV="1">
            <a:off x="2267744" y="2132856"/>
            <a:ext cx="1512168" cy="216024"/>
          </a:xfrm>
          <a:prstGeom prst="bentConnector3">
            <a:avLst>
              <a:gd name="adj1" fmla="val 10020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2411760" y="2348880"/>
            <a:ext cx="136815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p:cNvPicPr/>
          <p:nvPr/>
        </p:nvPicPr>
        <p:blipFill>
          <a:blip r:embed="rId3" cstate="print"/>
          <a:srcRect/>
          <a:stretch>
            <a:fillRect/>
          </a:stretch>
        </p:blipFill>
        <p:spPr bwMode="auto">
          <a:xfrm>
            <a:off x="6660232" y="1484784"/>
            <a:ext cx="1440160" cy="3168352"/>
          </a:xfrm>
          <a:prstGeom prst="rect">
            <a:avLst/>
          </a:prstGeom>
          <a:noFill/>
        </p:spPr>
      </p:pic>
      <p:pic>
        <p:nvPicPr>
          <p:cNvPr id="18" name="Picture 17"/>
          <p:cNvPicPr/>
          <p:nvPr/>
        </p:nvPicPr>
        <p:blipFill>
          <a:blip r:embed="rId4" cstate="print"/>
          <a:srcRect/>
          <a:stretch>
            <a:fillRect/>
          </a:stretch>
        </p:blipFill>
        <p:spPr bwMode="auto">
          <a:xfrm>
            <a:off x="6588224" y="5301208"/>
            <a:ext cx="1224136" cy="720080"/>
          </a:xfrm>
          <a:prstGeom prst="rect">
            <a:avLst/>
          </a:prstGeom>
          <a:noFill/>
        </p:spPr>
      </p:pic>
      <p:cxnSp>
        <p:nvCxnSpPr>
          <p:cNvPr id="23" name="Straight Connector 22"/>
          <p:cNvCxnSpPr/>
          <p:nvPr/>
        </p:nvCxnSpPr>
        <p:spPr>
          <a:xfrm rot="16200000" flipH="1">
            <a:off x="6894258" y="4851158"/>
            <a:ext cx="576064" cy="3600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V="1">
            <a:off x="5652120" y="1844824"/>
            <a:ext cx="1152128"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5580112" y="2132856"/>
            <a:ext cx="1152128"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0800000" flipV="1">
            <a:off x="6084168" y="2780928"/>
            <a:ext cx="1152128"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V="1">
            <a:off x="5724128" y="3140968"/>
            <a:ext cx="1224136" cy="21602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flipV="1">
            <a:off x="5436096" y="4437112"/>
            <a:ext cx="1512168"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flipV="1">
            <a:off x="5724128" y="3284984"/>
            <a:ext cx="1152128" cy="28803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Thoracic Vertebrae</a:t>
            </a:r>
          </a:p>
        </p:txBody>
      </p:sp>
      <p:sp>
        <p:nvSpPr>
          <p:cNvPr id="5" name="Content Placeholder 4"/>
          <p:cNvSpPr>
            <a:spLocks noGrp="1"/>
          </p:cNvSpPr>
          <p:nvPr>
            <p:ph idx="1"/>
          </p:nvPr>
        </p:nvSpPr>
        <p:spPr/>
        <p:txBody>
          <a:bodyPr>
            <a:normAutofit/>
          </a:bodyPr>
          <a:lstStyle/>
          <a:p>
            <a:pPr>
              <a:buNone/>
            </a:pPr>
            <a:endParaRPr lang="en-GB" sz="800" dirty="0"/>
          </a:p>
          <a:p>
            <a:pPr>
              <a:buNone/>
            </a:pPr>
            <a:r>
              <a:rPr lang="en-GB" sz="1200" dirty="0"/>
              <a:t>	</a:t>
            </a:r>
            <a:r>
              <a:rPr lang="en-GB" sz="1100" dirty="0"/>
              <a:t>Spinous Process of T1</a:t>
            </a:r>
          </a:p>
          <a:p>
            <a:pPr>
              <a:buNone/>
            </a:pPr>
            <a:r>
              <a:rPr lang="en-GB" sz="1100" dirty="0"/>
              <a:t>	Spinous Process of T3</a:t>
            </a:r>
          </a:p>
          <a:p>
            <a:pPr>
              <a:buNone/>
            </a:pPr>
            <a:endParaRPr lang="en-GB" sz="1100" dirty="0"/>
          </a:p>
          <a:p>
            <a:pPr>
              <a:buNone/>
            </a:pPr>
            <a:r>
              <a:rPr lang="en-GB" sz="1100" dirty="0"/>
              <a:t>Transverse Process of T4</a:t>
            </a:r>
          </a:p>
          <a:p>
            <a:pPr>
              <a:buNone/>
            </a:pPr>
            <a:endParaRPr lang="en-GB" sz="1100" dirty="0"/>
          </a:p>
          <a:p>
            <a:pPr>
              <a:buNone/>
            </a:pPr>
            <a:r>
              <a:rPr lang="en-GB" sz="1100" dirty="0"/>
              <a:t>Spinous Process of T4</a:t>
            </a:r>
          </a:p>
          <a:p>
            <a:pPr>
              <a:buNone/>
            </a:pPr>
            <a:endParaRPr lang="en-GB" sz="1100" dirty="0"/>
          </a:p>
          <a:p>
            <a:pPr>
              <a:buNone/>
            </a:pPr>
            <a:endParaRPr lang="en-GB" sz="1100" dirty="0"/>
          </a:p>
          <a:p>
            <a:pPr>
              <a:buNone/>
            </a:pPr>
            <a:endParaRPr lang="en-GB" sz="1100" dirty="0"/>
          </a:p>
          <a:p>
            <a:pPr>
              <a:buNone/>
            </a:pPr>
            <a:endParaRPr lang="en-GB" sz="1100" dirty="0"/>
          </a:p>
          <a:p>
            <a:pPr>
              <a:buNone/>
            </a:pPr>
            <a:endParaRPr lang="en-GB" sz="1100" dirty="0"/>
          </a:p>
          <a:p>
            <a:pPr>
              <a:buNone/>
            </a:pPr>
            <a:r>
              <a:rPr lang="en-GB" sz="1100" dirty="0"/>
              <a:t>Transverse Process of T10</a:t>
            </a:r>
          </a:p>
          <a:p>
            <a:pPr>
              <a:buNone/>
            </a:pPr>
            <a:r>
              <a:rPr lang="en-GB" sz="1100" dirty="0"/>
              <a:t>Spinous Process of T9</a:t>
            </a:r>
          </a:p>
          <a:p>
            <a:pPr>
              <a:buNone/>
            </a:pPr>
            <a:r>
              <a:rPr lang="en-GB" sz="1100" dirty="0"/>
              <a:t>Spinous Process of T10</a:t>
            </a:r>
          </a:p>
          <a:p>
            <a:pPr>
              <a:buNone/>
            </a:pPr>
            <a:r>
              <a:rPr lang="en-GB" sz="1100" dirty="0"/>
              <a:t>Spinous Process of T12</a:t>
            </a:r>
          </a:p>
          <a:p>
            <a:pPr>
              <a:buNone/>
            </a:pPr>
            <a:endParaRPr lang="en-GB" sz="1200" dirty="0"/>
          </a:p>
        </p:txBody>
      </p:sp>
      <p:pic>
        <p:nvPicPr>
          <p:cNvPr id="6" name="Picture 3"/>
          <p:cNvPicPr>
            <a:picLocks noChangeAspect="1" noChangeArrowheads="1"/>
          </p:cNvPicPr>
          <p:nvPr/>
        </p:nvPicPr>
        <p:blipFill>
          <a:blip r:embed="rId2" cstate="print"/>
          <a:srcRect/>
          <a:stretch>
            <a:fillRect/>
          </a:stretch>
        </p:blipFill>
        <p:spPr bwMode="auto">
          <a:xfrm>
            <a:off x="2223046" y="1735358"/>
            <a:ext cx="4221162" cy="3709866"/>
          </a:xfrm>
          <a:prstGeom prst="rect">
            <a:avLst/>
          </a:prstGeom>
          <a:noFill/>
        </p:spPr>
      </p:pic>
      <p:cxnSp>
        <p:nvCxnSpPr>
          <p:cNvPr id="8" name="Straight Connector 7"/>
          <p:cNvCxnSpPr/>
          <p:nvPr/>
        </p:nvCxnSpPr>
        <p:spPr>
          <a:xfrm>
            <a:off x="2195736" y="1988840"/>
            <a:ext cx="1584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3275856" y="2348880"/>
            <a:ext cx="792088"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427984" y="2420888"/>
            <a:ext cx="18002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V="1">
            <a:off x="4644008" y="1916832"/>
            <a:ext cx="1224136"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0800000">
            <a:off x="2195736" y="2492896"/>
            <a:ext cx="38884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10800000">
            <a:off x="2195736" y="2852936"/>
            <a:ext cx="15121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0800000" flipV="1">
            <a:off x="4499992" y="2780928"/>
            <a:ext cx="1152128"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0800000">
            <a:off x="2195736" y="4077072"/>
            <a:ext cx="165618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0800000">
            <a:off x="2195736" y="4293096"/>
            <a:ext cx="165618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V="1">
            <a:off x="2195736" y="4437112"/>
            <a:ext cx="1656184" cy="7200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2195736" y="4725144"/>
            <a:ext cx="1728192" cy="3600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Palpation of Anterior Thorax</a:t>
            </a:r>
          </a:p>
        </p:txBody>
      </p:sp>
      <p:sp>
        <p:nvSpPr>
          <p:cNvPr id="3" name="Content Placeholder 2"/>
          <p:cNvSpPr>
            <a:spLocks noGrp="1"/>
          </p:cNvSpPr>
          <p:nvPr>
            <p:ph idx="1"/>
          </p:nvPr>
        </p:nvSpPr>
        <p:spPr/>
        <p:txBody>
          <a:bodyPr>
            <a:normAutofit/>
          </a:bodyPr>
          <a:lstStyle/>
          <a:p>
            <a:r>
              <a:rPr lang="en-GB" sz="2000" dirty="0"/>
              <a:t>Locate the Suprasternal Notch (Superior Border of Manubrium)</a:t>
            </a:r>
          </a:p>
          <a:p>
            <a:r>
              <a:rPr lang="en-GB" sz="2000" dirty="0"/>
              <a:t>Palpate laterally and trace  the clavicle to the acromioclavicular joint</a:t>
            </a:r>
          </a:p>
          <a:p>
            <a:r>
              <a:rPr lang="en-GB" sz="2000" dirty="0"/>
              <a:t>Palpate inferiorly  to locate the body of the manubrium and the sternal angle / Angle of Louis / Manubriosternal Joint</a:t>
            </a:r>
          </a:p>
          <a:p>
            <a:r>
              <a:rPr lang="en-GB" sz="2000" dirty="0"/>
              <a:t>Palpate laterally to locate the costal cartilage of rib 2 (articulates with Manubrium and </a:t>
            </a:r>
            <a:r>
              <a:rPr lang="en-GB" sz="2000" dirty="0" err="1"/>
              <a:t>Strenum</a:t>
            </a:r>
            <a:r>
              <a:rPr lang="en-GB" sz="2000" dirty="0"/>
              <a:t>)</a:t>
            </a:r>
          </a:p>
          <a:p>
            <a:r>
              <a:rPr lang="en-GB" sz="2000" dirty="0"/>
              <a:t>Palpate inferiorly on the lateral border of the sternum and locate and identify ribs 3-7 and their corresponding costal cartilage</a:t>
            </a:r>
          </a:p>
          <a:p>
            <a:r>
              <a:rPr lang="en-GB" sz="2000" dirty="0"/>
              <a:t>Follow the lateral border of the sternum inferiorly to locate and identify the </a:t>
            </a:r>
            <a:r>
              <a:rPr lang="en-GB" sz="2000" dirty="0" err="1"/>
              <a:t>Xiphisternal</a:t>
            </a:r>
            <a:r>
              <a:rPr lang="en-GB" sz="2000" dirty="0"/>
              <a:t> junction and Xiphoid Process</a:t>
            </a:r>
          </a:p>
          <a:p>
            <a:endParaRPr lang="en-GB"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Palpation of Posterior Thorax</a:t>
            </a:r>
            <a:br>
              <a:rPr lang="en-GB" sz="3600" dirty="0"/>
            </a:br>
            <a:r>
              <a:rPr lang="en-GB" sz="3600" dirty="0"/>
              <a:t>The Vertebrae</a:t>
            </a:r>
          </a:p>
        </p:txBody>
      </p:sp>
      <p:sp>
        <p:nvSpPr>
          <p:cNvPr id="3" name="Content Placeholder 2"/>
          <p:cNvSpPr>
            <a:spLocks noGrp="1"/>
          </p:cNvSpPr>
          <p:nvPr>
            <p:ph idx="1"/>
          </p:nvPr>
        </p:nvSpPr>
        <p:spPr/>
        <p:txBody>
          <a:bodyPr>
            <a:normAutofit/>
          </a:bodyPr>
          <a:lstStyle/>
          <a:p>
            <a:r>
              <a:rPr lang="en-GB" sz="2000" dirty="0"/>
              <a:t>Partner sitting slumped putting chin on chest</a:t>
            </a:r>
          </a:p>
          <a:p>
            <a:r>
              <a:rPr lang="en-GB" sz="2000" dirty="0"/>
              <a:t>Locate spinous process of T1, most prominent at base of cervical spine</a:t>
            </a:r>
          </a:p>
          <a:p>
            <a:r>
              <a:rPr lang="en-GB" sz="2000" dirty="0"/>
              <a:t>Palpate using both hands to identify spinous process of T1-T12, spinous process will feel pointy until you reach the lower thoracic vertebrae where they become flattened</a:t>
            </a:r>
          </a:p>
          <a:p>
            <a:r>
              <a:rPr lang="en-GB" sz="2000" dirty="0"/>
              <a:t>Locate the spinous process of T1-T12, approximately 3cm laterally you will locate the transverse process. However, be aware that the spinous process lies ≥ 1cm below the transverse process</a:t>
            </a:r>
          </a:p>
          <a:p>
            <a:r>
              <a:rPr lang="en-GB" sz="2000" dirty="0"/>
              <a:t>Locate the transverse process of T1-T12, move laterally to locate a groove which is an indicator of the costotransverse joints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Palpation of Posterior Thorax</a:t>
            </a:r>
            <a:br>
              <a:rPr lang="en-GB" dirty="0"/>
            </a:br>
            <a:r>
              <a:rPr lang="en-GB" dirty="0"/>
              <a:t>The Ribs</a:t>
            </a:r>
          </a:p>
        </p:txBody>
      </p:sp>
      <p:sp>
        <p:nvSpPr>
          <p:cNvPr id="3" name="Content Placeholder 2"/>
          <p:cNvSpPr>
            <a:spLocks noGrp="1"/>
          </p:cNvSpPr>
          <p:nvPr>
            <p:ph idx="1"/>
          </p:nvPr>
        </p:nvSpPr>
        <p:spPr/>
        <p:txBody>
          <a:bodyPr>
            <a:normAutofit lnSpcReduction="10000"/>
          </a:bodyPr>
          <a:lstStyle/>
          <a:p>
            <a:r>
              <a:rPr lang="en-GB" sz="2000" dirty="0"/>
              <a:t>Partner in prone lying position with arms hanging over side of plinth, thus enabling trunk muscles to relax</a:t>
            </a:r>
          </a:p>
          <a:p>
            <a:r>
              <a:rPr lang="en-GB" sz="2000" dirty="0"/>
              <a:t>Lateral to the tip of the transverse process the posterior aspect of each rib can be palpated</a:t>
            </a:r>
          </a:p>
          <a:p>
            <a:r>
              <a:rPr lang="en-GB" sz="2000" dirty="0"/>
              <a:t>3-4cm lateral to the transverse process the rib angle can be located (1</a:t>
            </a:r>
            <a:r>
              <a:rPr lang="en-GB" sz="2000" baseline="30000" dirty="0"/>
              <a:t>st</a:t>
            </a:r>
            <a:r>
              <a:rPr lang="en-GB" sz="2000" dirty="0"/>
              <a:t> rib does not have an angle)</a:t>
            </a:r>
          </a:p>
          <a:p>
            <a:pPr>
              <a:buNone/>
            </a:pPr>
            <a:r>
              <a:rPr lang="en-GB" sz="1200" dirty="0"/>
              <a:t>				</a:t>
            </a:r>
          </a:p>
          <a:p>
            <a:pPr>
              <a:buNone/>
            </a:pPr>
            <a:r>
              <a:rPr lang="en-GB" sz="1200" dirty="0"/>
              <a:t>				            Neck	        Tubercle</a:t>
            </a:r>
          </a:p>
          <a:p>
            <a:pPr>
              <a:buNone/>
            </a:pPr>
            <a:endParaRPr lang="en-GB" sz="1200" dirty="0"/>
          </a:p>
          <a:p>
            <a:pPr>
              <a:buNone/>
            </a:pPr>
            <a:endParaRPr lang="en-GB" sz="1200" dirty="0"/>
          </a:p>
          <a:p>
            <a:pPr>
              <a:buNone/>
            </a:pPr>
            <a:r>
              <a:rPr lang="en-GB" sz="1200" dirty="0"/>
              <a:t>			                      Head</a:t>
            </a:r>
          </a:p>
          <a:p>
            <a:pPr>
              <a:buNone/>
            </a:pPr>
            <a:endParaRPr lang="en-GB" sz="1200" dirty="0"/>
          </a:p>
          <a:p>
            <a:pPr>
              <a:buNone/>
            </a:pPr>
            <a:endParaRPr lang="en-GB" sz="1200" dirty="0"/>
          </a:p>
          <a:p>
            <a:pPr>
              <a:buNone/>
            </a:pPr>
            <a:endParaRPr lang="en-GB" sz="1200" dirty="0"/>
          </a:p>
          <a:p>
            <a:pPr>
              <a:buNone/>
            </a:pPr>
            <a:r>
              <a:rPr lang="en-GB" sz="1200" dirty="0"/>
              <a:t>					                     Groove for Subclavian Artery</a:t>
            </a:r>
          </a:p>
          <a:p>
            <a:pPr>
              <a:buNone/>
            </a:pPr>
            <a:endParaRPr lang="en-GB" sz="1200" dirty="0"/>
          </a:p>
          <a:p>
            <a:pPr>
              <a:buNone/>
            </a:pPr>
            <a:endParaRPr lang="en-GB" sz="1200" dirty="0"/>
          </a:p>
          <a:p>
            <a:pPr>
              <a:buNone/>
            </a:pPr>
            <a:r>
              <a:rPr lang="en-GB" sz="1200" dirty="0"/>
              <a:t>						</a:t>
            </a:r>
          </a:p>
          <a:p>
            <a:pPr>
              <a:buNone/>
            </a:pPr>
            <a:r>
              <a:rPr lang="en-GB" sz="1200" dirty="0"/>
              <a:t>					                    Groove for Subclavian Vein</a:t>
            </a:r>
          </a:p>
        </p:txBody>
      </p:sp>
      <p:pic>
        <p:nvPicPr>
          <p:cNvPr id="4" name="Picture 2"/>
          <p:cNvPicPr>
            <a:picLocks noChangeAspect="1" noChangeArrowheads="1"/>
          </p:cNvPicPr>
          <p:nvPr/>
        </p:nvPicPr>
        <p:blipFill>
          <a:blip r:embed="rId2" cstate="print"/>
          <a:srcRect/>
          <a:stretch>
            <a:fillRect/>
          </a:stretch>
        </p:blipFill>
        <p:spPr bwMode="auto">
          <a:xfrm>
            <a:off x="3563888" y="3861048"/>
            <a:ext cx="1327451" cy="2564904"/>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Ribs cont..</a:t>
            </a:r>
          </a:p>
        </p:txBody>
      </p:sp>
      <p:sp>
        <p:nvSpPr>
          <p:cNvPr id="3" name="Content Placeholder 2"/>
          <p:cNvSpPr>
            <a:spLocks noGrp="1"/>
          </p:cNvSpPr>
          <p:nvPr>
            <p:ph idx="1"/>
          </p:nvPr>
        </p:nvSpPr>
        <p:spPr/>
        <p:txBody>
          <a:bodyPr>
            <a:normAutofit/>
          </a:bodyPr>
          <a:lstStyle/>
          <a:p>
            <a:r>
              <a:rPr lang="en-GB" sz="2000" dirty="0"/>
              <a:t>Trace each rib and intercostal space anteriorly to the sternum</a:t>
            </a:r>
          </a:p>
          <a:p>
            <a:r>
              <a:rPr lang="en-GB" sz="2000" dirty="0"/>
              <a:t>2</a:t>
            </a:r>
            <a:r>
              <a:rPr lang="en-GB" sz="2000" baseline="30000" dirty="0"/>
              <a:t>nd</a:t>
            </a:r>
            <a:r>
              <a:rPr lang="en-GB" sz="2000" dirty="0"/>
              <a:t>  to 7</a:t>
            </a:r>
            <a:r>
              <a:rPr lang="en-GB" sz="2000" baseline="30000" dirty="0"/>
              <a:t>th</a:t>
            </a:r>
            <a:r>
              <a:rPr lang="en-GB" sz="2000" dirty="0"/>
              <a:t> or 8</a:t>
            </a:r>
            <a:r>
              <a:rPr lang="en-GB" sz="2000" baseline="30000" dirty="0"/>
              <a:t>th</a:t>
            </a:r>
            <a:r>
              <a:rPr lang="en-GB" sz="2000" dirty="0"/>
              <a:t> rib are hidden posteriorly by the Scapulae</a:t>
            </a:r>
          </a:p>
          <a:p>
            <a:r>
              <a:rPr lang="en-GB" sz="2000" dirty="0"/>
              <a:t>11</a:t>
            </a:r>
            <a:r>
              <a:rPr lang="en-GB" sz="2000" baseline="30000" dirty="0"/>
              <a:t>th</a:t>
            </a:r>
            <a:r>
              <a:rPr lang="en-GB" sz="2000" dirty="0"/>
              <a:t> and 12</a:t>
            </a:r>
            <a:r>
              <a:rPr lang="en-GB" sz="2000" baseline="30000" dirty="0"/>
              <a:t>th</a:t>
            </a:r>
            <a:r>
              <a:rPr lang="en-GB" sz="2000" dirty="0"/>
              <a:t> rib end posterolaterlly</a:t>
            </a:r>
          </a:p>
          <a:p>
            <a:r>
              <a:rPr lang="en-GB" sz="2000" dirty="0"/>
              <a:t>1</a:t>
            </a:r>
            <a:r>
              <a:rPr lang="en-GB" sz="2000" baseline="30000" dirty="0"/>
              <a:t>st</a:t>
            </a:r>
            <a:r>
              <a:rPr lang="en-GB" sz="2000" dirty="0"/>
              <a:t> rib is most difficult to palpate, located inferiorly to the clavicle anteriorly and deep to the Trapezius and Levator Scapulae posteriorly. If deep pressure is applied 1cm lateral to the medial end of the clavicle the articulation of the 1</a:t>
            </a:r>
            <a:r>
              <a:rPr lang="en-GB" sz="2000" baseline="30000" dirty="0"/>
              <a:t>st</a:t>
            </a:r>
            <a:r>
              <a:rPr lang="en-GB" sz="2000" dirty="0"/>
              <a:t> rib and manubrium can be located.</a:t>
            </a:r>
          </a:p>
          <a:p>
            <a:r>
              <a:rPr lang="en-GB" sz="2000" dirty="0"/>
              <a:t>Partner sitting or supine lying, locate the mid point of the clavicle in the thoracic inlet (supraclavicular fossa), ask partner to take a deep inhalation you may feel 1</a:t>
            </a:r>
            <a:r>
              <a:rPr lang="en-GB" sz="2000" baseline="30000" dirty="0"/>
              <a:t>st</a:t>
            </a:r>
            <a:r>
              <a:rPr lang="en-GB" sz="2000" dirty="0"/>
              <a:t> rib raise. This may be tender due to delicate structures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1898</TotalTime>
  <Words>1470</Words>
  <Application>Microsoft Office PowerPoint</Application>
  <PresentationFormat>On-screen Show (4:3)</PresentationFormat>
  <Paragraphs>174</Paragraphs>
  <Slides>27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27</vt:i4>
      </vt:variant>
    </vt:vector>
  </HeadingPairs>
  <TitlesOfParts>
    <vt:vector size="29" baseType="lpstr">
      <vt:lpstr>Arial</vt:lpstr>
      <vt:lpstr>Default Design</vt:lpstr>
      <vt:lpstr>The Thoracic Spine</vt:lpstr>
      <vt:lpstr>The Thoracic Spine</vt:lpstr>
      <vt:lpstr>Comparison of Vertebrae</vt:lpstr>
      <vt:lpstr>Thoracic Vertebra</vt:lpstr>
      <vt:lpstr>PowerPoint Presentation</vt:lpstr>
      <vt:lpstr>Rib Attachment to Tsp</vt:lpstr>
      <vt:lpstr>Anatomy</vt:lpstr>
      <vt:lpstr>Attachments on a typical thoracic vertebra</vt:lpstr>
      <vt:lpstr>PowerPoint Presentation</vt:lpstr>
      <vt:lpstr>Spinal Ligaments</vt:lpstr>
      <vt:lpstr>Spinal Ligaments</vt:lpstr>
      <vt:lpstr>The First Thoracic Vertebra</vt:lpstr>
      <vt:lpstr>T9 – T11</vt:lpstr>
      <vt:lpstr>T12</vt:lpstr>
      <vt:lpstr>The Rule of Three</vt:lpstr>
      <vt:lpstr>Chest</vt:lpstr>
      <vt:lpstr>Back Muscles</vt:lpstr>
      <vt:lpstr>Muscles of the Trunk</vt:lpstr>
      <vt:lpstr>Bones of the Anterior Thoracic Cage</vt:lpstr>
      <vt:lpstr>Surface Anatomy  Anterior Thoracic Cage</vt:lpstr>
      <vt:lpstr>Bony Anatomy of the Anterior Thoracic Cage</vt:lpstr>
      <vt:lpstr>Surface &amp; Bony Anatomy Posterior Thoracic Cage</vt:lpstr>
      <vt:lpstr>The Thoracic Vertebrae</vt:lpstr>
      <vt:lpstr>Palpation of Anterior Thorax</vt:lpstr>
      <vt:lpstr>Palpation of Posterior Thorax The Vertebrae</vt:lpstr>
      <vt:lpstr>Palpation of Posterior Thorax The Ribs</vt:lpstr>
      <vt:lpstr>The Ribs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hcaosteopaths</dc:creator>
  <cp:lastModifiedBy>Sian Bowen</cp:lastModifiedBy>
  <cp:revision>28</cp:revision>
  <dcterms:created xsi:type="dcterms:W3CDTF">2010-10-12T11:18:57Z</dcterms:created>
  <dcterms:modified xsi:type="dcterms:W3CDTF">2025-02-06T14:24:25Z</dcterms:modified>
</cp:coreProperties>
</file>