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7" r:id="rId3"/>
    <p:sldId id="257" r:id="rId4"/>
    <p:sldId id="258" r:id="rId5"/>
    <p:sldId id="259" r:id="rId6"/>
    <p:sldId id="298" r:id="rId7"/>
    <p:sldId id="294" r:id="rId8"/>
    <p:sldId id="295" r:id="rId9"/>
    <p:sldId id="296" r:id="rId10"/>
    <p:sldId id="261" r:id="rId11"/>
    <p:sldId id="307" r:id="rId12"/>
    <p:sldId id="308" r:id="rId13"/>
    <p:sldId id="309" r:id="rId14"/>
    <p:sldId id="310" r:id="rId15"/>
    <p:sldId id="260" r:id="rId16"/>
    <p:sldId id="262" r:id="rId17"/>
    <p:sldId id="263" r:id="rId18"/>
    <p:sldId id="264" r:id="rId19"/>
    <p:sldId id="265" r:id="rId20"/>
    <p:sldId id="299" r:id="rId21"/>
    <p:sldId id="268" r:id="rId22"/>
    <p:sldId id="269" r:id="rId23"/>
    <p:sldId id="300" r:id="rId24"/>
    <p:sldId id="302" r:id="rId25"/>
    <p:sldId id="267" r:id="rId26"/>
    <p:sldId id="266" r:id="rId27"/>
    <p:sldId id="270" r:id="rId28"/>
    <p:sldId id="271" r:id="rId29"/>
    <p:sldId id="272" r:id="rId30"/>
    <p:sldId id="273" r:id="rId31"/>
    <p:sldId id="274" r:id="rId32"/>
    <p:sldId id="275" r:id="rId33"/>
    <p:sldId id="276" r:id="rId34"/>
    <p:sldId id="301" r:id="rId35"/>
    <p:sldId id="277" r:id="rId36"/>
    <p:sldId id="278" r:id="rId37"/>
    <p:sldId id="279" r:id="rId38"/>
    <p:sldId id="280" r:id="rId39"/>
    <p:sldId id="281" r:id="rId40"/>
    <p:sldId id="282" r:id="rId41"/>
    <p:sldId id="283" r:id="rId42"/>
    <p:sldId id="285" r:id="rId43"/>
    <p:sldId id="286" r:id="rId44"/>
    <p:sldId id="288" r:id="rId45"/>
    <p:sldId id="289" r:id="rId46"/>
    <p:sldId id="291" r:id="rId47"/>
    <p:sldId id="292" r:id="rId48"/>
    <p:sldId id="311" r:id="rId49"/>
    <p:sldId id="312" r:id="rId50"/>
    <p:sldId id="313" r:id="rId51"/>
    <p:sldId id="314" r:id="rId52"/>
    <p:sldId id="315" r:id="rId53"/>
    <p:sldId id="317" r:id="rId54"/>
    <p:sldId id="304" r:id="rId55"/>
    <p:sldId id="305" r:id="rId56"/>
    <p:sldId id="306" r:id="rId57"/>
    <p:sldId id="303" r:id="rId58"/>
    <p:sldId id="318" r:id="rId59"/>
    <p:sldId id="293" r:id="rId60"/>
    <p:sldId id="316"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p:cViewPr varScale="1">
        <p:scale>
          <a:sx n="91" d="100"/>
          <a:sy n="91" d="100"/>
        </p:scale>
        <p:origin x="73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3/4/2020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1303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04/03/2020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002%20Paraphrasing%20exercise.docx"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2Jx0TljOmo8" TargetMode="Externa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hyperlink" Target="002%20Paraphrasing%20exercise.docx"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002%20Paraphrasing%20exercise.docx" TargetMode="Externa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bbc.co.uk/programmes/p056qxh9" TargetMode="External"/><Relationship Id="rId1" Type="http://schemas.openxmlformats.org/officeDocument/2006/relationships/slideLayout" Target="../slideLayouts/slideLayout6.xml"/><Relationship Id="rId5" Type="http://schemas.openxmlformats.org/officeDocument/2006/relationships/hyperlink" Target="https://www.youtube.com/watch?v=zxw_cQ6JMKE" TargetMode="External"/><Relationship Id="rId4" Type="http://schemas.openxmlformats.org/officeDocument/2006/relationships/hyperlink" Target="https://www.youtube.com/watch?v=GVEwOtZufbY"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un.org/en/events/culturaldiversityday/" TargetMode="Externa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hyperlink" Target="https://wayback.archive-it.org/10611/20180705022135/http:/www.unesco.org/new/en/social-and-human-sciences/themes/international-migration/glossary/" TargetMode="External"/><Relationship Id="rId2" Type="http://schemas.openxmlformats.org/officeDocument/2006/relationships/hyperlink" Target="https://www.researchgate.net/publication/273450968_Othering_An_Analysis"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bbc.co.uk/programmes/p056qxh9" TargetMode="External"/><Relationship Id="rId2" Type="http://schemas.openxmlformats.org/officeDocument/2006/relationships/hyperlink" Target="https://www.youtube.com/watch?v=SVnOGsJY5RQ" TargetMode="External"/><Relationship Id="rId1" Type="http://schemas.openxmlformats.org/officeDocument/2006/relationships/slideLayout" Target="../slideLayouts/slideLayout2.xml"/><Relationship Id="rId5" Type="http://schemas.openxmlformats.org/officeDocument/2006/relationships/hyperlink" Target="https://www.youtube.com/watch?v=zxw_cQ6JMKE" TargetMode="External"/><Relationship Id="rId4" Type="http://schemas.openxmlformats.org/officeDocument/2006/relationships/hyperlink" Target="https://www.youtube.com/watch?v=GVEwOtZufb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4960332"/>
            <a:ext cx="7560840" cy="523220"/>
          </a:xfrm>
          <a:prstGeom prst="rect">
            <a:avLst/>
          </a:prstGeom>
          <a:noFill/>
        </p:spPr>
        <p:txBody>
          <a:bodyPr wrap="square" rtlCol="0">
            <a:spAutoFit/>
          </a:bodyPr>
          <a:lstStyle/>
          <a:p>
            <a:r>
              <a:rPr lang="en-GB" sz="2800" b="1" dirty="0"/>
              <a:t>Theme 5: Race, Ethnicity &amp; National Identity</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4"/>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6"/>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64697"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b="1" dirty="0"/>
              <a:t>Nationality, Race and Ethnicity</a:t>
            </a:r>
          </a:p>
        </p:txBody>
      </p:sp>
      <p:sp>
        <p:nvSpPr>
          <p:cNvPr id="3" name="TextBox 2"/>
          <p:cNvSpPr txBox="1"/>
          <p:nvPr/>
        </p:nvSpPr>
        <p:spPr>
          <a:xfrm>
            <a:off x="971600" y="1844824"/>
            <a:ext cx="7272808" cy="3539430"/>
          </a:xfrm>
          <a:prstGeom prst="rect">
            <a:avLst/>
          </a:prstGeom>
          <a:noFill/>
        </p:spPr>
        <p:txBody>
          <a:bodyPr wrap="square" rtlCol="0">
            <a:spAutoFit/>
          </a:bodyPr>
          <a:lstStyle/>
          <a:p>
            <a:pPr algn="ctr"/>
            <a:r>
              <a:rPr lang="en-GB" sz="2800" i="1" dirty="0"/>
              <a:t>Before we move on to look at these ways in which we group people take a moment to think about these three phrases.</a:t>
            </a:r>
          </a:p>
          <a:p>
            <a:pPr algn="ctr"/>
            <a:endParaRPr lang="en-GB" sz="2800" i="1" dirty="0"/>
          </a:p>
          <a:p>
            <a:pPr algn="ctr"/>
            <a:r>
              <a:rPr lang="en-GB" sz="2800" i="1" dirty="0"/>
              <a:t>What do they mean to you?</a:t>
            </a:r>
          </a:p>
          <a:p>
            <a:pPr algn="ctr"/>
            <a:r>
              <a:rPr lang="en-GB" sz="2800" i="1" dirty="0"/>
              <a:t>Are they the same?</a:t>
            </a:r>
          </a:p>
          <a:p>
            <a:pPr algn="ctr"/>
            <a:r>
              <a:rPr lang="en-GB" sz="2800" i="1" dirty="0"/>
              <a:t>How have you heard them used?</a:t>
            </a:r>
          </a:p>
          <a:p>
            <a:pPr algn="ctr"/>
            <a:endParaRPr lang="en-GB" sz="2800" i="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5115593"/>
            <a:ext cx="604435" cy="604435"/>
          </a:xfrm>
          <a:prstGeom prst="rect">
            <a:avLst/>
          </a:prstGeom>
        </p:spPr>
      </p:pic>
      <p:sp>
        <p:nvSpPr>
          <p:cNvPr id="5" name="TextBox 4"/>
          <p:cNvSpPr txBox="1"/>
          <p:nvPr/>
        </p:nvSpPr>
        <p:spPr>
          <a:xfrm>
            <a:off x="1792059" y="5199588"/>
            <a:ext cx="6812389" cy="369332"/>
          </a:xfrm>
          <a:prstGeom prst="rect">
            <a:avLst/>
          </a:prstGeom>
          <a:noFill/>
        </p:spPr>
        <p:txBody>
          <a:bodyPr wrap="square" rtlCol="0">
            <a:spAutoFit/>
          </a:bodyPr>
          <a:lstStyle/>
          <a:p>
            <a:r>
              <a:rPr lang="en-GB" dirty="0"/>
              <a:t>Guided Study Activity: First thoughts on nationality, race and ethnicity</a:t>
            </a:r>
          </a:p>
        </p:txBody>
      </p:sp>
    </p:spTree>
    <p:extLst>
      <p:ext uri="{BB962C8B-B14F-4D97-AF65-F5344CB8AC3E}">
        <p14:creationId xmlns:p14="http://schemas.microsoft.com/office/powerpoint/2010/main" val="278411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377" y="116633"/>
            <a:ext cx="6965245" cy="792088"/>
          </a:xfrm>
        </p:spPr>
        <p:txBody>
          <a:bodyPr/>
          <a:lstStyle/>
          <a:p>
            <a:r>
              <a:rPr lang="en-GB" b="1" dirty="0"/>
              <a:t>Definition of Nation</a:t>
            </a:r>
          </a:p>
        </p:txBody>
      </p:sp>
      <p:sp>
        <p:nvSpPr>
          <p:cNvPr id="3" name="Content Placeholder 2"/>
          <p:cNvSpPr>
            <a:spLocks noGrp="1"/>
          </p:cNvSpPr>
          <p:nvPr>
            <p:ph idx="1"/>
          </p:nvPr>
        </p:nvSpPr>
        <p:spPr>
          <a:xfrm>
            <a:off x="457200" y="2348880"/>
            <a:ext cx="8229600" cy="3847158"/>
          </a:xfrm>
        </p:spPr>
        <p:txBody>
          <a:bodyPr>
            <a:normAutofit/>
          </a:bodyPr>
          <a:lstStyle/>
          <a:p>
            <a:r>
              <a:rPr lang="en-GB" sz="2800" dirty="0"/>
              <a:t>A historic territory or homeland</a:t>
            </a:r>
          </a:p>
          <a:p>
            <a:r>
              <a:rPr lang="en-GB" sz="2800" dirty="0"/>
              <a:t>Common historical memories</a:t>
            </a:r>
          </a:p>
          <a:p>
            <a:r>
              <a:rPr lang="en-GB" sz="2800" dirty="0"/>
              <a:t>A common culture</a:t>
            </a:r>
          </a:p>
          <a:p>
            <a:r>
              <a:rPr lang="en-GB" sz="2800" dirty="0"/>
              <a:t>A common (political) destiny and, relatedly,</a:t>
            </a:r>
          </a:p>
          <a:p>
            <a:r>
              <a:rPr lang="en-GB" sz="2800" dirty="0"/>
              <a:t>A desire for at least some degree of social and/or political self-determination</a:t>
            </a:r>
          </a:p>
          <a:p>
            <a:pPr marL="365760" lvl="1" indent="0" algn="r">
              <a:buNone/>
            </a:pPr>
            <a:r>
              <a:rPr lang="en-GB" dirty="0"/>
              <a:t>(</a:t>
            </a:r>
            <a:r>
              <a:rPr lang="en-GB" dirty="0" err="1"/>
              <a:t>Guibernau</a:t>
            </a:r>
            <a:r>
              <a:rPr lang="en-GB" dirty="0"/>
              <a:t>, 1996</a:t>
            </a:r>
            <a:r>
              <a:rPr lang="en-GB" i="1" dirty="0"/>
              <a:t> cited in </a:t>
            </a:r>
            <a:r>
              <a:rPr lang="en-GB" dirty="0"/>
              <a:t> May, 2012: 57)</a:t>
            </a:r>
          </a:p>
        </p:txBody>
      </p:sp>
      <p:sp>
        <p:nvSpPr>
          <p:cNvPr id="4" name="TextBox 3">
            <a:extLst>
              <a:ext uri="{FF2B5EF4-FFF2-40B4-BE49-F238E27FC236}">
                <a16:creationId xmlns:a16="http://schemas.microsoft.com/office/drawing/2014/main" id="{72B2C96C-E4ED-4EE0-99B0-5E9FD11604C5}"/>
              </a:ext>
            </a:extLst>
          </p:cNvPr>
          <p:cNvSpPr txBox="1"/>
          <p:nvPr/>
        </p:nvSpPr>
        <p:spPr>
          <a:xfrm>
            <a:off x="611560" y="1124744"/>
            <a:ext cx="7443062" cy="954107"/>
          </a:xfrm>
          <a:prstGeom prst="rect">
            <a:avLst/>
          </a:prstGeom>
          <a:noFill/>
        </p:spPr>
        <p:txBody>
          <a:bodyPr wrap="square" rtlCol="0">
            <a:spAutoFit/>
          </a:bodyPr>
          <a:lstStyle/>
          <a:p>
            <a:r>
              <a:rPr lang="en-GB" sz="2800" dirty="0"/>
              <a:t>A country, a kingdom, a political state</a:t>
            </a:r>
          </a:p>
          <a:p>
            <a:pPr algn="r"/>
            <a:r>
              <a:rPr lang="en-GB" sz="2800" dirty="0"/>
              <a:t>(Shorter Oxford English Dictionary, 2009)</a:t>
            </a:r>
          </a:p>
        </p:txBody>
      </p:sp>
    </p:spTree>
    <p:extLst>
      <p:ext uri="{BB962C8B-B14F-4D97-AF65-F5344CB8AC3E}">
        <p14:creationId xmlns:p14="http://schemas.microsoft.com/office/powerpoint/2010/main" val="363816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2490"/>
            <a:ext cx="8229600" cy="720080"/>
          </a:xfrm>
        </p:spPr>
        <p:txBody>
          <a:bodyPr>
            <a:normAutofit fontScale="90000"/>
          </a:bodyPr>
          <a:lstStyle/>
          <a:p>
            <a:r>
              <a:rPr lang="en-GB" b="1" dirty="0"/>
              <a:t>Nationalism</a:t>
            </a:r>
          </a:p>
        </p:txBody>
      </p:sp>
      <p:sp>
        <p:nvSpPr>
          <p:cNvPr id="3" name="Content Placeholder 2"/>
          <p:cNvSpPr>
            <a:spLocks noGrp="1"/>
          </p:cNvSpPr>
          <p:nvPr>
            <p:ph idx="1"/>
          </p:nvPr>
        </p:nvSpPr>
        <p:spPr>
          <a:xfrm>
            <a:off x="2555776" y="5854405"/>
            <a:ext cx="6152441" cy="412605"/>
          </a:xfrm>
        </p:spPr>
        <p:txBody>
          <a:bodyPr>
            <a:noAutofit/>
          </a:bodyPr>
          <a:lstStyle/>
          <a:p>
            <a:pPr marL="0" indent="0" algn="r">
              <a:buNone/>
            </a:pPr>
            <a:r>
              <a:rPr lang="en-GB" sz="2000" dirty="0"/>
              <a:t>(</a:t>
            </a:r>
            <a:r>
              <a:rPr lang="en-GB" sz="2000" dirty="0" err="1"/>
              <a:t>Breuilly</a:t>
            </a:r>
            <a:r>
              <a:rPr lang="en-GB" sz="2000" dirty="0"/>
              <a:t>, 1993 &amp; Smith, 1994 </a:t>
            </a:r>
            <a:r>
              <a:rPr lang="en-GB" sz="2000" i="1" dirty="0"/>
              <a:t>cited in </a:t>
            </a:r>
            <a:r>
              <a:rPr lang="en-GB" sz="2000" dirty="0"/>
              <a:t> May, 2012: 58)</a:t>
            </a:r>
          </a:p>
          <a:p>
            <a:pPr marL="0" indent="0">
              <a:buNone/>
            </a:pPr>
            <a:endParaRPr lang="en-GB" sz="2000" dirty="0"/>
          </a:p>
        </p:txBody>
      </p:sp>
      <p:sp>
        <p:nvSpPr>
          <p:cNvPr id="4" name="TextBox 3">
            <a:extLst>
              <a:ext uri="{FF2B5EF4-FFF2-40B4-BE49-F238E27FC236}">
                <a16:creationId xmlns:a16="http://schemas.microsoft.com/office/drawing/2014/main" id="{1A5827C9-B4A9-4422-8FF5-D3090B86B232}"/>
              </a:ext>
            </a:extLst>
          </p:cNvPr>
          <p:cNvSpPr txBox="1"/>
          <p:nvPr/>
        </p:nvSpPr>
        <p:spPr>
          <a:xfrm>
            <a:off x="683568" y="1451480"/>
            <a:ext cx="7056785" cy="3416320"/>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The world is divided into nations</a:t>
            </a:r>
          </a:p>
          <a:p>
            <a:pPr marL="457200" indent="-457200">
              <a:spcBef>
                <a:spcPts val="600"/>
              </a:spcBef>
              <a:buFont typeface="Arial" panose="020B0604020202020204" pitchFamily="34" charset="0"/>
              <a:buChar char="•"/>
            </a:pPr>
            <a:r>
              <a:rPr lang="en-GB" sz="2800" dirty="0"/>
              <a:t>Each nation has its own identity and destiny</a:t>
            </a:r>
          </a:p>
          <a:p>
            <a:pPr marL="457200" indent="-457200">
              <a:spcBef>
                <a:spcPts val="600"/>
              </a:spcBef>
              <a:buFont typeface="Arial" panose="020B0604020202020204" pitchFamily="34" charset="0"/>
              <a:buChar char="•"/>
            </a:pPr>
            <a:r>
              <a:rPr lang="en-GB" sz="2800" dirty="0"/>
              <a:t>The nation is the sole source of political power</a:t>
            </a:r>
          </a:p>
          <a:p>
            <a:pPr marL="457200" indent="-457200">
              <a:spcBef>
                <a:spcPts val="600"/>
              </a:spcBef>
              <a:buFont typeface="Arial" panose="020B0604020202020204" pitchFamily="34" charset="0"/>
              <a:buChar char="•"/>
            </a:pPr>
            <a:r>
              <a:rPr lang="en-GB" sz="2800" dirty="0"/>
              <a:t>Every person  needs to belong to a nation to be truly free</a:t>
            </a:r>
          </a:p>
          <a:p>
            <a:pPr marL="457200" indent="-457200">
              <a:spcBef>
                <a:spcPts val="600"/>
              </a:spcBef>
              <a:buFont typeface="Arial" panose="020B0604020202020204" pitchFamily="34" charset="0"/>
              <a:buChar char="•"/>
            </a:pPr>
            <a:r>
              <a:rPr lang="en-GB" sz="2800" dirty="0"/>
              <a:t>Loyalty to the nation is pre-eminent</a:t>
            </a:r>
          </a:p>
        </p:txBody>
      </p:sp>
      <p:sp>
        <p:nvSpPr>
          <p:cNvPr id="5" name="TextBox 4">
            <a:extLst>
              <a:ext uri="{FF2B5EF4-FFF2-40B4-BE49-F238E27FC236}">
                <a16:creationId xmlns:a16="http://schemas.microsoft.com/office/drawing/2014/main" id="{C8CA8484-C616-4B97-9C1D-5C89EA33BE5B}"/>
              </a:ext>
            </a:extLst>
          </p:cNvPr>
          <p:cNvSpPr txBox="1"/>
          <p:nvPr/>
        </p:nvSpPr>
        <p:spPr>
          <a:xfrm>
            <a:off x="251520" y="829724"/>
            <a:ext cx="6408712" cy="523220"/>
          </a:xfrm>
          <a:prstGeom prst="rect">
            <a:avLst/>
          </a:prstGeom>
          <a:noFill/>
        </p:spPr>
        <p:txBody>
          <a:bodyPr wrap="square" rtlCol="0">
            <a:spAutoFit/>
          </a:bodyPr>
          <a:lstStyle/>
          <a:p>
            <a:r>
              <a:rPr lang="en-GB" sz="2800" b="1" dirty="0"/>
              <a:t>The ‘logic’ of nationalism runs as follows;</a:t>
            </a:r>
          </a:p>
        </p:txBody>
      </p:sp>
    </p:spTree>
    <p:extLst>
      <p:ext uri="{BB962C8B-B14F-4D97-AF65-F5344CB8AC3E}">
        <p14:creationId xmlns:p14="http://schemas.microsoft.com/office/powerpoint/2010/main" val="193767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421" y="116632"/>
            <a:ext cx="8229600" cy="706090"/>
          </a:xfrm>
        </p:spPr>
        <p:txBody>
          <a:bodyPr>
            <a:normAutofit fontScale="90000"/>
          </a:bodyPr>
          <a:lstStyle/>
          <a:p>
            <a:r>
              <a:rPr lang="en-GB" b="1" dirty="0"/>
              <a:t>Nationalism</a:t>
            </a:r>
          </a:p>
        </p:txBody>
      </p:sp>
      <p:sp>
        <p:nvSpPr>
          <p:cNvPr id="3" name="Content Placeholder 2"/>
          <p:cNvSpPr>
            <a:spLocks noGrp="1"/>
          </p:cNvSpPr>
          <p:nvPr>
            <p:ph idx="1"/>
          </p:nvPr>
        </p:nvSpPr>
        <p:spPr>
          <a:xfrm>
            <a:off x="269573" y="1187042"/>
            <a:ext cx="8579296" cy="2575717"/>
          </a:xfrm>
        </p:spPr>
        <p:txBody>
          <a:bodyPr>
            <a:noAutofit/>
          </a:bodyPr>
          <a:lstStyle/>
          <a:p>
            <a:r>
              <a:rPr lang="en-GB" sz="2800" dirty="0"/>
              <a:t>Nations must be as politically independent as possible</a:t>
            </a:r>
          </a:p>
          <a:p>
            <a:r>
              <a:rPr lang="en-GB" sz="2800" dirty="0"/>
              <a:t>Political autonomy or at least some degree of self-determination </a:t>
            </a:r>
            <a:r>
              <a:rPr lang="en-GB" dirty="0"/>
              <a:t>is a central tenant of nationalism</a:t>
            </a:r>
          </a:p>
          <a:p>
            <a:r>
              <a:rPr lang="en-GB" sz="2800" dirty="0"/>
              <a:t>To maintain peace and justice in the world, nations must be both;</a:t>
            </a:r>
            <a:endParaRPr lang="en-GB" dirty="0"/>
          </a:p>
        </p:txBody>
      </p:sp>
      <p:sp>
        <p:nvSpPr>
          <p:cNvPr id="4" name="TextBox 3">
            <a:extLst>
              <a:ext uri="{FF2B5EF4-FFF2-40B4-BE49-F238E27FC236}">
                <a16:creationId xmlns:a16="http://schemas.microsoft.com/office/drawing/2014/main" id="{66CF8EB7-8D01-45EF-A0AD-47C4A636DE26}"/>
              </a:ext>
            </a:extLst>
          </p:cNvPr>
          <p:cNvSpPr txBox="1"/>
          <p:nvPr/>
        </p:nvSpPr>
        <p:spPr>
          <a:xfrm>
            <a:off x="1691680" y="3793320"/>
            <a:ext cx="45365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Sufficiently free, and </a:t>
            </a:r>
          </a:p>
          <a:p>
            <a:pPr marL="457200" indent="-457200">
              <a:buFont typeface="Arial" panose="020B0604020202020204" pitchFamily="34" charset="0"/>
              <a:buChar char="•"/>
            </a:pPr>
            <a:r>
              <a:rPr lang="en-GB" sz="2800" dirty="0"/>
              <a:t>Sufficiently secure </a:t>
            </a:r>
          </a:p>
        </p:txBody>
      </p:sp>
      <p:sp>
        <p:nvSpPr>
          <p:cNvPr id="5" name="TextBox 4">
            <a:extLst>
              <a:ext uri="{FF2B5EF4-FFF2-40B4-BE49-F238E27FC236}">
                <a16:creationId xmlns:a16="http://schemas.microsoft.com/office/drawing/2014/main" id="{28B78460-8F3E-4406-A0A0-7DFCE12D5ED0}"/>
              </a:ext>
            </a:extLst>
          </p:cNvPr>
          <p:cNvSpPr txBox="1"/>
          <p:nvPr/>
        </p:nvSpPr>
        <p:spPr>
          <a:xfrm>
            <a:off x="444421" y="4777988"/>
            <a:ext cx="8579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order to pursue what is in their national interest</a:t>
            </a:r>
          </a:p>
        </p:txBody>
      </p:sp>
      <p:sp>
        <p:nvSpPr>
          <p:cNvPr id="6" name="TextBox 5">
            <a:extLst>
              <a:ext uri="{FF2B5EF4-FFF2-40B4-BE49-F238E27FC236}">
                <a16:creationId xmlns:a16="http://schemas.microsoft.com/office/drawing/2014/main" id="{ACEAE2D4-BCB8-4848-A897-8DDE688A1A47}"/>
              </a:ext>
            </a:extLst>
          </p:cNvPr>
          <p:cNvSpPr txBox="1"/>
          <p:nvPr/>
        </p:nvSpPr>
        <p:spPr>
          <a:xfrm>
            <a:off x="2639414" y="6025002"/>
            <a:ext cx="6221085" cy="400110"/>
          </a:xfrm>
          <a:prstGeom prst="rect">
            <a:avLst/>
          </a:prstGeom>
          <a:noFill/>
        </p:spPr>
        <p:txBody>
          <a:bodyPr wrap="square" rtlCol="0">
            <a:spAutoFit/>
          </a:bodyPr>
          <a:lstStyle/>
          <a:p>
            <a:r>
              <a:rPr lang="en-GB" sz="2000" dirty="0"/>
              <a:t>(</a:t>
            </a:r>
            <a:r>
              <a:rPr lang="en-GB" sz="2000" dirty="0" err="1"/>
              <a:t>Breuilly</a:t>
            </a:r>
            <a:r>
              <a:rPr lang="en-GB" sz="2000" dirty="0"/>
              <a:t>, 1993 &amp; Smith, 1994 cited in  May, 2012: 58)</a:t>
            </a:r>
          </a:p>
        </p:txBody>
      </p:sp>
    </p:spTree>
    <p:extLst>
      <p:ext uri="{BB962C8B-B14F-4D97-AF65-F5344CB8AC3E}">
        <p14:creationId xmlns:p14="http://schemas.microsoft.com/office/powerpoint/2010/main" val="103072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355508" y="168660"/>
            <a:ext cx="8229600" cy="850106"/>
          </a:xfrm>
        </p:spPr>
        <p:txBody>
          <a:bodyPr/>
          <a:lstStyle/>
          <a:p>
            <a:r>
              <a:rPr lang="en-GB" b="1" dirty="0"/>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323528" y="1196752"/>
            <a:ext cx="8229600" cy="1200329"/>
          </a:xfrm>
          <a:prstGeom prst="rect">
            <a:avLst/>
          </a:prstGeom>
          <a:noFill/>
        </p:spPr>
        <p:txBody>
          <a:bodyPr wrap="square" rtlCol="0">
            <a:spAutoFit/>
          </a:bodyPr>
          <a:lstStyle/>
          <a:p>
            <a:r>
              <a:rPr lang="en-GB" sz="3600" dirty="0"/>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350234" y="2780928"/>
            <a:ext cx="8229600" cy="2308324"/>
          </a:xfrm>
          <a:prstGeom prst="rect">
            <a:avLst/>
          </a:prstGeom>
          <a:noFill/>
        </p:spPr>
        <p:txBody>
          <a:bodyPr wrap="square" rtlCol="0">
            <a:spAutoFit/>
          </a:bodyPr>
          <a:lstStyle/>
          <a:p>
            <a:r>
              <a:rPr lang="en-GB" sz="3600" dirty="0"/>
              <a:t>‘A tribe, nation, or people, regarded as of common stock […] having in common distinct physical features or ethnic background’. </a:t>
            </a:r>
          </a:p>
        </p:txBody>
      </p:sp>
      <p:sp>
        <p:nvSpPr>
          <p:cNvPr id="5" name="TextBox 4">
            <a:extLst>
              <a:ext uri="{FF2B5EF4-FFF2-40B4-BE49-F238E27FC236}">
                <a16:creationId xmlns:a16="http://schemas.microsoft.com/office/drawing/2014/main" id="{3113F59C-1C9C-4E5C-A51B-E9C1F182B71F}"/>
              </a:ext>
            </a:extLst>
          </p:cNvPr>
          <p:cNvSpPr txBox="1"/>
          <p:nvPr/>
        </p:nvSpPr>
        <p:spPr>
          <a:xfrm>
            <a:off x="2915816" y="5445224"/>
            <a:ext cx="5904656" cy="461665"/>
          </a:xfrm>
          <a:prstGeom prst="rect">
            <a:avLst/>
          </a:prstGeom>
          <a:noFill/>
        </p:spPr>
        <p:txBody>
          <a:bodyPr wrap="square" rtlCol="0">
            <a:spAutoFit/>
          </a:bodyPr>
          <a:lstStyle/>
          <a:p>
            <a:r>
              <a:rPr lang="en-GB" sz="2400" dirty="0"/>
              <a:t>(Shorter Oxford English Dictionary, 2009)</a:t>
            </a:r>
          </a:p>
        </p:txBody>
      </p:sp>
    </p:spTree>
    <p:extLst>
      <p:ext uri="{BB962C8B-B14F-4D97-AF65-F5344CB8AC3E}">
        <p14:creationId xmlns:p14="http://schemas.microsoft.com/office/powerpoint/2010/main" val="2946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51520" y="1268760"/>
            <a:ext cx="8496944" cy="412420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t>Racial categorization is frequently (though not always) based on </a:t>
            </a:r>
            <a:r>
              <a:rPr lang="en-GB" sz="2800" u="sng" dirty="0"/>
              <a:t>phenotypical</a:t>
            </a:r>
            <a:r>
              <a:rPr lang="en-GB" sz="2800" dirty="0"/>
              <a:t> differences; that is, differences of facial characteristics, skin colour, and so forth. </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4214743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191299" y="1772816"/>
            <a:ext cx="8496944" cy="2985433"/>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GB" sz="2800" dirty="0"/>
              <a:t>But these do not correlate with </a:t>
            </a:r>
            <a:r>
              <a:rPr lang="en-GB" sz="2800" u="sng" dirty="0"/>
              <a:t>genotypical</a:t>
            </a:r>
            <a:r>
              <a:rPr lang="en-GB" sz="2800" dirty="0"/>
              <a:t> differences (differences in genetic makeup). </a:t>
            </a:r>
          </a:p>
          <a:p>
            <a:pPr marL="285750" indent="-285750">
              <a:spcBef>
                <a:spcPts val="1200"/>
              </a:spcBef>
              <a:spcAft>
                <a:spcPts val="1200"/>
              </a:spcAft>
              <a:buFont typeface="Arial" panose="020B0604020202020204" pitchFamily="34" charset="0"/>
              <a:buChar char="•"/>
            </a:pPr>
            <a:r>
              <a:rPr lang="en-GB" sz="2800" dirty="0"/>
              <a:t>Nor, reputable scientific opinion now agrees, are there innate differences of personality, intelligence, and so forth, between populations categorized on either of these bases. </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1649362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21972" y="1484784"/>
            <a:ext cx="8496944" cy="2677656"/>
          </a:xfrm>
          <a:prstGeom prst="rect">
            <a:avLst/>
          </a:prstGeom>
          <a:noFill/>
        </p:spPr>
        <p:txBody>
          <a:bodyPr wrap="square" rtlCol="0">
            <a:spAutoFit/>
          </a:bodyPr>
          <a:lstStyle/>
          <a:p>
            <a:pPr algn="ctr"/>
            <a:r>
              <a:rPr lang="en-GB" sz="2800" dirty="0"/>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t>anti-semitism</a:t>
            </a:r>
            <a:r>
              <a:rPr lang="en-GB" sz="2800" dirty="0"/>
              <a:t>)’.</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pic>
        <p:nvPicPr>
          <p:cNvPr id="6" name="Picture 5">
            <a:extLst>
              <a:ext uri="{FF2B5EF4-FFF2-40B4-BE49-F238E27FC236}">
                <a16:creationId xmlns:a16="http://schemas.microsoft.com/office/drawing/2014/main" id="{3F24E795-663D-46BC-A882-71F2B6A68FA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95736" y="4430972"/>
            <a:ext cx="638801" cy="638801"/>
          </a:xfrm>
          <a:prstGeom prst="rect">
            <a:avLst/>
          </a:prstGeom>
        </p:spPr>
      </p:pic>
      <p:sp>
        <p:nvSpPr>
          <p:cNvPr id="7" name="TextBox 6">
            <a:extLst>
              <a:ext uri="{FF2B5EF4-FFF2-40B4-BE49-F238E27FC236}">
                <a16:creationId xmlns:a16="http://schemas.microsoft.com/office/drawing/2014/main" id="{1F23D427-4A24-4A0D-8749-A89F92FB8CE7}"/>
              </a:ext>
            </a:extLst>
          </p:cNvPr>
          <p:cNvSpPr txBox="1"/>
          <p:nvPr/>
        </p:nvSpPr>
        <p:spPr>
          <a:xfrm>
            <a:off x="3059832" y="4522480"/>
            <a:ext cx="5328592" cy="369332"/>
          </a:xfrm>
          <a:prstGeom prst="rect">
            <a:avLst/>
          </a:prstGeom>
          <a:noFill/>
        </p:spPr>
        <p:txBody>
          <a:bodyPr wrap="square" rtlCol="0">
            <a:spAutoFit/>
          </a:bodyPr>
          <a:lstStyle/>
          <a:p>
            <a:r>
              <a:rPr lang="en-GB" dirty="0"/>
              <a:t>Paraphrasing: What is this quote telling us</a:t>
            </a:r>
          </a:p>
        </p:txBody>
      </p:sp>
      <p:pic>
        <p:nvPicPr>
          <p:cNvPr id="9" name="Picture 8">
            <a:hlinkClick r:id="rId3" action="ppaction://hlinkfile"/>
            <a:extLst>
              <a:ext uri="{FF2B5EF4-FFF2-40B4-BE49-F238E27FC236}">
                <a16:creationId xmlns:a16="http://schemas.microsoft.com/office/drawing/2014/main" id="{137DA396-F843-4637-8BCA-F98FF0EE3FB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95735" y="5305991"/>
            <a:ext cx="638801" cy="638801"/>
          </a:xfrm>
          <a:prstGeom prst="rect">
            <a:avLst/>
          </a:prstGeom>
        </p:spPr>
      </p:pic>
      <p:sp>
        <p:nvSpPr>
          <p:cNvPr id="14" name="TextBox 13">
            <a:extLst>
              <a:ext uri="{FF2B5EF4-FFF2-40B4-BE49-F238E27FC236}">
                <a16:creationId xmlns:a16="http://schemas.microsoft.com/office/drawing/2014/main" id="{2F5242CF-D43A-4A55-B2D6-AF15FA4A30CD}"/>
              </a:ext>
            </a:extLst>
          </p:cNvPr>
          <p:cNvSpPr txBox="1"/>
          <p:nvPr/>
        </p:nvSpPr>
        <p:spPr>
          <a:xfrm>
            <a:off x="3059832" y="5435932"/>
            <a:ext cx="5328592" cy="369332"/>
          </a:xfrm>
          <a:prstGeom prst="rect">
            <a:avLst/>
          </a:prstGeom>
          <a:noFill/>
        </p:spPr>
        <p:txBody>
          <a:bodyPr wrap="square" rtlCol="0">
            <a:spAutoFit/>
          </a:bodyPr>
          <a:lstStyle/>
          <a:p>
            <a:r>
              <a:rPr lang="en-GB" dirty="0"/>
              <a:t>Guided study activity: Paraphrasing ‘Race’</a:t>
            </a:r>
          </a:p>
        </p:txBody>
      </p:sp>
    </p:spTree>
    <p:extLst>
      <p:ext uri="{BB962C8B-B14F-4D97-AF65-F5344CB8AC3E}">
        <p14:creationId xmlns:p14="http://schemas.microsoft.com/office/powerpoint/2010/main" val="2079957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80" y="0"/>
            <a:ext cx="8229600" cy="850106"/>
          </a:xfrm>
        </p:spPr>
        <p:txBody>
          <a:bodyPr/>
          <a:lstStyle/>
          <a:p>
            <a:r>
              <a:rPr lang="en-GB" b="1" dirty="0"/>
              <a:t>The Reality of ‘Race’</a:t>
            </a:r>
          </a:p>
        </p:txBody>
      </p:sp>
      <p:sp>
        <p:nvSpPr>
          <p:cNvPr id="3" name="Content Placeholder 2"/>
          <p:cNvSpPr>
            <a:spLocks noGrp="1"/>
          </p:cNvSpPr>
          <p:nvPr>
            <p:ph idx="1"/>
          </p:nvPr>
        </p:nvSpPr>
        <p:spPr>
          <a:xfrm>
            <a:off x="288336" y="980728"/>
            <a:ext cx="8507288" cy="4525963"/>
          </a:xfrm>
        </p:spPr>
        <p:txBody>
          <a:bodyPr>
            <a:normAutofit fontScale="92500" lnSpcReduction="10000"/>
          </a:bodyPr>
          <a:lstStyle/>
          <a:p>
            <a:r>
              <a:rPr lang="en-GB" dirty="0"/>
              <a:t>It is argued that the big difference among human groups are the result of culture</a:t>
            </a:r>
          </a:p>
          <a:p>
            <a:r>
              <a:rPr lang="en-GB" dirty="0"/>
              <a:t>NOT biological inheritance or race</a:t>
            </a:r>
          </a:p>
          <a:p>
            <a:r>
              <a:rPr lang="en-GB" dirty="0"/>
              <a:t>All human beings belong to the same species and the biological features essential to human life are common to us all</a:t>
            </a:r>
          </a:p>
          <a:p>
            <a:r>
              <a:rPr lang="en-GB" dirty="0"/>
              <a:t>Yet in spite of this truth and wisdom Racism remains a major hindrance to successful intercultural communication </a:t>
            </a:r>
          </a:p>
          <a:p>
            <a:pPr marL="365760" lvl="1" indent="0" algn="r">
              <a:buNone/>
            </a:pPr>
            <a:r>
              <a:rPr lang="en-GB" sz="2400" dirty="0"/>
              <a:t>(Samovar, 2010: 178)</a:t>
            </a:r>
          </a:p>
        </p:txBody>
      </p:sp>
    </p:spTree>
    <p:extLst>
      <p:ext uri="{BB962C8B-B14F-4D97-AF65-F5344CB8AC3E}">
        <p14:creationId xmlns:p14="http://schemas.microsoft.com/office/powerpoint/2010/main" val="113216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6" name="Picture 5" descr="A parrot sitting on top of a wooden fence&#10;&#10;Description automatically generated">
            <a:extLst>
              <a:ext uri="{FF2B5EF4-FFF2-40B4-BE49-F238E27FC236}">
                <a16:creationId xmlns:a16="http://schemas.microsoft.com/office/drawing/2014/main" id="{7AB7404A-D9BA-4637-85CB-4F37D83BAA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836712"/>
            <a:ext cx="2085975" cy="2190750"/>
          </a:xfrm>
          <a:prstGeom prst="rect">
            <a:avLst/>
          </a:prstGeom>
        </p:spPr>
      </p:pic>
      <p:pic>
        <p:nvPicPr>
          <p:cNvPr id="8" name="Picture 7" descr="A bird sitting on top of a body of water&#10;&#10;Description automatically generated">
            <a:extLst>
              <a:ext uri="{FF2B5EF4-FFF2-40B4-BE49-F238E27FC236}">
                <a16:creationId xmlns:a16="http://schemas.microsoft.com/office/drawing/2014/main" id="{8D83E124-3B5F-4FCD-AC79-AC8FDA67F6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1932087"/>
            <a:ext cx="2857500" cy="1600200"/>
          </a:xfrm>
          <a:prstGeom prst="rect">
            <a:avLst/>
          </a:prstGeom>
        </p:spPr>
      </p:pic>
      <p:pic>
        <p:nvPicPr>
          <p:cNvPr id="10" name="Picture 9" descr="A bird sitting on top of a white fence&#10;&#10;Description automatically generated">
            <a:extLst>
              <a:ext uri="{FF2B5EF4-FFF2-40B4-BE49-F238E27FC236}">
                <a16:creationId xmlns:a16="http://schemas.microsoft.com/office/drawing/2014/main" id="{4E055C19-BFD6-4AFA-8254-19A9E24309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76625" y="2559605"/>
            <a:ext cx="2190750" cy="2085975"/>
          </a:xfrm>
          <a:prstGeom prst="rect">
            <a:avLst/>
          </a:prstGeom>
        </p:spPr>
      </p:pic>
      <p:pic>
        <p:nvPicPr>
          <p:cNvPr id="12" name="Picture 11" descr="A close up of a bird&#10;&#10;Description automatically generated">
            <a:extLst>
              <a:ext uri="{FF2B5EF4-FFF2-40B4-BE49-F238E27FC236}">
                <a16:creationId xmlns:a16="http://schemas.microsoft.com/office/drawing/2014/main" id="{A867587D-9E23-44A4-AAB6-D064E33996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1980" y="3429000"/>
            <a:ext cx="2219325" cy="2066925"/>
          </a:xfrm>
          <a:prstGeom prst="rect">
            <a:avLst/>
          </a:prstGeom>
        </p:spPr>
      </p:pic>
      <p:pic>
        <p:nvPicPr>
          <p:cNvPr id="14" name="Picture 13" descr="A bird standing on a sidewalk&#10;&#10;Description automatically generated">
            <a:extLst>
              <a:ext uri="{FF2B5EF4-FFF2-40B4-BE49-F238E27FC236}">
                <a16:creationId xmlns:a16="http://schemas.microsoft.com/office/drawing/2014/main" id="{A25FED33-05E0-40DE-9427-F13C375CD5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08104" y="4810464"/>
            <a:ext cx="2847975" cy="1600200"/>
          </a:xfrm>
          <a:prstGeom prst="rect">
            <a:avLst/>
          </a:prstGeom>
        </p:spPr>
      </p:pic>
    </p:spTree>
    <p:extLst>
      <p:ext uri="{BB962C8B-B14F-4D97-AF65-F5344CB8AC3E}">
        <p14:creationId xmlns:p14="http://schemas.microsoft.com/office/powerpoint/2010/main" val="3410678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10" name="Picture 9" descr="A cat sitting on top of a wooden table&#10;&#10;Description automatically generated">
            <a:extLst>
              <a:ext uri="{FF2B5EF4-FFF2-40B4-BE49-F238E27FC236}">
                <a16:creationId xmlns:a16="http://schemas.microsoft.com/office/drawing/2014/main" id="{7306D881-EDCF-49E5-9614-3EE4E3EEAC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980728"/>
            <a:ext cx="2143125" cy="2143125"/>
          </a:xfrm>
          <a:prstGeom prst="rect">
            <a:avLst/>
          </a:prstGeom>
        </p:spPr>
      </p:pic>
      <p:pic>
        <p:nvPicPr>
          <p:cNvPr id="12" name="Picture 11" descr="A cat sitting on top of a dirt field&#10;&#10;Description automatically generated">
            <a:extLst>
              <a:ext uri="{FF2B5EF4-FFF2-40B4-BE49-F238E27FC236}">
                <a16:creationId xmlns:a16="http://schemas.microsoft.com/office/drawing/2014/main" id="{FE1B099E-B253-4969-B43F-A2F0786CE2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1844824"/>
            <a:ext cx="4255305" cy="1584176"/>
          </a:xfrm>
          <a:prstGeom prst="rect">
            <a:avLst/>
          </a:prstGeom>
        </p:spPr>
      </p:pic>
      <p:pic>
        <p:nvPicPr>
          <p:cNvPr id="14" name="Picture 13" descr="A cat that is looking at the camera&#10;&#10;Description automatically generated">
            <a:extLst>
              <a:ext uri="{FF2B5EF4-FFF2-40B4-BE49-F238E27FC236}">
                <a16:creationId xmlns:a16="http://schemas.microsoft.com/office/drawing/2014/main" id="{9A5F7A38-8728-4372-8F2E-1AB36F5D2B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0437" y="2362200"/>
            <a:ext cx="2143125" cy="2133600"/>
          </a:xfrm>
          <a:prstGeom prst="rect">
            <a:avLst/>
          </a:prstGeom>
        </p:spPr>
      </p:pic>
      <p:pic>
        <p:nvPicPr>
          <p:cNvPr id="18" name="Picture 17" descr="A cat sitting in front of a window&#10;&#10;Description automatically generated">
            <a:extLst>
              <a:ext uri="{FF2B5EF4-FFF2-40B4-BE49-F238E27FC236}">
                <a16:creationId xmlns:a16="http://schemas.microsoft.com/office/drawing/2014/main" id="{C550C47B-5207-43D2-BE30-213F62DDB6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29112" y="3408919"/>
            <a:ext cx="2628900" cy="1743075"/>
          </a:xfrm>
          <a:prstGeom prst="rect">
            <a:avLst/>
          </a:prstGeom>
        </p:spPr>
      </p:pic>
      <p:pic>
        <p:nvPicPr>
          <p:cNvPr id="20" name="Picture 19" descr="A cat with its mouth open&#10;&#10;Description automatically generated">
            <a:extLst>
              <a:ext uri="{FF2B5EF4-FFF2-40B4-BE49-F238E27FC236}">
                <a16:creationId xmlns:a16="http://schemas.microsoft.com/office/drawing/2014/main" id="{EE487A69-3F52-4E27-A6F3-AD95F1B2778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96136" y="4455638"/>
            <a:ext cx="2619375" cy="1743075"/>
          </a:xfrm>
          <a:prstGeom prst="rect">
            <a:avLst/>
          </a:prstGeom>
        </p:spPr>
      </p:pic>
    </p:spTree>
    <p:extLst>
      <p:ext uri="{BB962C8B-B14F-4D97-AF65-F5344CB8AC3E}">
        <p14:creationId xmlns:p14="http://schemas.microsoft.com/office/powerpoint/2010/main" val="111232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brown and white dog looking at the camera&#10;&#10;Description automatically generated">
            <a:extLst>
              <a:ext uri="{FF2B5EF4-FFF2-40B4-BE49-F238E27FC236}">
                <a16:creationId xmlns:a16="http://schemas.microsoft.com/office/drawing/2014/main" id="{1C429CB4-DA80-4883-AE13-7F48EF5FE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552700" cy="1790700"/>
          </a:xfrm>
          <a:prstGeom prst="rect">
            <a:avLst/>
          </a:prstGeom>
        </p:spPr>
      </p:pic>
      <p:pic>
        <p:nvPicPr>
          <p:cNvPr id="6" name="Picture 5" descr="A large brown dog lying on top of a grass covered field&#10;&#10;Description automatically generated">
            <a:extLst>
              <a:ext uri="{FF2B5EF4-FFF2-40B4-BE49-F238E27FC236}">
                <a16:creationId xmlns:a16="http://schemas.microsoft.com/office/drawing/2014/main" id="{B0067A8F-7834-420A-81EF-0ACB39997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172" y="1793252"/>
            <a:ext cx="2619375" cy="1743075"/>
          </a:xfrm>
          <a:prstGeom prst="rect">
            <a:avLst/>
          </a:prstGeom>
        </p:spPr>
      </p:pic>
      <p:pic>
        <p:nvPicPr>
          <p:cNvPr id="8" name="Picture 7" descr="A brown and white dog looking at the camera&#10;&#10;Description automatically generated">
            <a:extLst>
              <a:ext uri="{FF2B5EF4-FFF2-40B4-BE49-F238E27FC236}">
                <a16:creationId xmlns:a16="http://schemas.microsoft.com/office/drawing/2014/main" id="{41FED8FF-35A2-463B-B913-F24E2DF5B6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2312" y="2557462"/>
            <a:ext cx="2619375" cy="1743075"/>
          </a:xfrm>
          <a:prstGeom prst="rect">
            <a:avLst/>
          </a:prstGeom>
        </p:spPr>
      </p:pic>
      <p:pic>
        <p:nvPicPr>
          <p:cNvPr id="10" name="Picture 9" descr="A close up of a dog&#10;&#10;Description automatically generated">
            <a:extLst>
              <a:ext uri="{FF2B5EF4-FFF2-40B4-BE49-F238E27FC236}">
                <a16:creationId xmlns:a16="http://schemas.microsoft.com/office/drawing/2014/main" id="{F6C03DFE-CD23-45AB-80A5-E9A82B7EE2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55976" y="3369297"/>
            <a:ext cx="2695575" cy="1695450"/>
          </a:xfrm>
          <a:prstGeom prst="rect">
            <a:avLst/>
          </a:prstGeom>
        </p:spPr>
      </p:pic>
      <p:pic>
        <p:nvPicPr>
          <p:cNvPr id="12" name="Picture 11" descr="A brown and white dog looking at the camera&#10;&#10;Description automatically generated">
            <a:extLst>
              <a:ext uri="{FF2B5EF4-FFF2-40B4-BE49-F238E27FC236}">
                <a16:creationId xmlns:a16="http://schemas.microsoft.com/office/drawing/2014/main" id="{374BBCD7-CBB9-4A9A-8437-DBF0F2DCA6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56176" y="4300537"/>
            <a:ext cx="2619375" cy="1743075"/>
          </a:xfrm>
          <a:prstGeom prst="rect">
            <a:avLst/>
          </a:prstGeom>
        </p:spPr>
      </p:pic>
    </p:spTree>
    <p:extLst>
      <p:ext uri="{BB962C8B-B14F-4D97-AF65-F5344CB8AC3E}">
        <p14:creationId xmlns:p14="http://schemas.microsoft.com/office/powerpoint/2010/main" val="134406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person smiling for the camera&#10;&#10;Description automatically generated">
            <a:extLst>
              <a:ext uri="{FF2B5EF4-FFF2-40B4-BE49-F238E27FC236}">
                <a16:creationId xmlns:a16="http://schemas.microsoft.com/office/drawing/2014/main" id="{C3F08175-1F62-4AA9-B730-A4CF5A580C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619375" cy="17430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F7DEFDD4-0528-4805-862E-CFCD71127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6947" y="1852265"/>
            <a:ext cx="2847975" cy="1600200"/>
          </a:xfrm>
          <a:prstGeom prst="rect">
            <a:avLst/>
          </a:prstGeom>
        </p:spPr>
      </p:pic>
      <p:pic>
        <p:nvPicPr>
          <p:cNvPr id="8" name="Picture 7" descr="A person smiling for the camera&#10;&#10;Description automatically generated">
            <a:extLst>
              <a:ext uri="{FF2B5EF4-FFF2-40B4-BE49-F238E27FC236}">
                <a16:creationId xmlns:a16="http://schemas.microsoft.com/office/drawing/2014/main" id="{D2EBAD3E-203D-4D1E-A80F-CF2EA3331F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48012" y="2628900"/>
            <a:ext cx="2847975" cy="1600200"/>
          </a:xfrm>
          <a:prstGeom prst="rect">
            <a:avLst/>
          </a:prstGeom>
        </p:spPr>
      </p:pic>
      <p:pic>
        <p:nvPicPr>
          <p:cNvPr id="10" name="Picture 9" descr="A person smiling for the camera&#10;&#10;Description automatically generated">
            <a:extLst>
              <a:ext uri="{FF2B5EF4-FFF2-40B4-BE49-F238E27FC236}">
                <a16:creationId xmlns:a16="http://schemas.microsoft.com/office/drawing/2014/main" id="{9043D5CB-6B8E-4AAE-A5E9-0A5ED72D13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1960" y="3262660"/>
            <a:ext cx="2619375" cy="1743075"/>
          </a:xfrm>
          <a:prstGeom prst="rect">
            <a:avLst/>
          </a:prstGeom>
        </p:spPr>
      </p:pic>
      <p:pic>
        <p:nvPicPr>
          <p:cNvPr id="14" name="Picture 13" descr="A person smiling for the camera&#10;&#10;Description automatically generated">
            <a:extLst>
              <a:ext uri="{FF2B5EF4-FFF2-40B4-BE49-F238E27FC236}">
                <a16:creationId xmlns:a16="http://schemas.microsoft.com/office/drawing/2014/main" id="{BE1754C1-4C1B-4134-9777-7202DBCCE8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21647" y="4106611"/>
            <a:ext cx="2619375" cy="1743075"/>
          </a:xfrm>
          <a:prstGeom prst="rect">
            <a:avLst/>
          </a:prstGeom>
        </p:spPr>
      </p:pic>
    </p:spTree>
    <p:extLst>
      <p:ext uri="{BB962C8B-B14F-4D97-AF65-F5344CB8AC3E}">
        <p14:creationId xmlns:p14="http://schemas.microsoft.com/office/powerpoint/2010/main" val="250313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Definition of Racism</a:t>
            </a:r>
          </a:p>
        </p:txBody>
      </p:sp>
      <p:sp>
        <p:nvSpPr>
          <p:cNvPr id="3" name="Content Placeholder 2"/>
          <p:cNvSpPr>
            <a:spLocks noGrp="1"/>
          </p:cNvSpPr>
          <p:nvPr>
            <p:ph idx="1"/>
          </p:nvPr>
        </p:nvSpPr>
        <p:spPr>
          <a:xfrm>
            <a:off x="457200" y="1166018"/>
            <a:ext cx="8229600" cy="4525963"/>
          </a:xfrm>
        </p:spPr>
        <p:txBody>
          <a:bodyPr>
            <a:normAutofit lnSpcReduction="10000"/>
          </a:bodyPr>
          <a:lstStyle/>
          <a:p>
            <a:r>
              <a:rPr lang="en-GB" dirty="0"/>
              <a:t>Racism is the belief in the inherent superiority of a particular race</a:t>
            </a:r>
          </a:p>
          <a:p>
            <a:r>
              <a:rPr lang="en-GB" dirty="0"/>
              <a:t>It denies the basic equality of humankind and correlates ability with physical composition</a:t>
            </a:r>
          </a:p>
          <a:p>
            <a:r>
              <a:rPr lang="en-GB" dirty="0"/>
              <a:t>Thus, it assumes that success or failure in any societal endeavour will depend upon genetic endowment rather than environment and access to opportunity </a:t>
            </a:r>
          </a:p>
          <a:p>
            <a:pPr marL="0" indent="0" algn="r">
              <a:buNone/>
            </a:pPr>
            <a:r>
              <a:rPr lang="en-GB" dirty="0"/>
              <a:t>(Samovar, 2010: 176)</a:t>
            </a:r>
          </a:p>
        </p:txBody>
      </p:sp>
    </p:spTree>
    <p:extLst>
      <p:ext uri="{BB962C8B-B14F-4D97-AF65-F5344CB8AC3E}">
        <p14:creationId xmlns:p14="http://schemas.microsoft.com/office/powerpoint/2010/main" val="285074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Racism</a:t>
            </a:r>
          </a:p>
        </p:txBody>
      </p:sp>
      <p:sp>
        <p:nvSpPr>
          <p:cNvPr id="3" name="Content Placeholder 2"/>
          <p:cNvSpPr>
            <a:spLocks noGrp="1"/>
          </p:cNvSpPr>
          <p:nvPr>
            <p:ph idx="1"/>
          </p:nvPr>
        </p:nvSpPr>
        <p:spPr>
          <a:xfrm>
            <a:off x="457200" y="2276872"/>
            <a:ext cx="8229600" cy="2980928"/>
          </a:xfrm>
        </p:spPr>
        <p:txBody>
          <a:bodyPr/>
          <a:lstStyle/>
          <a:p>
            <a:r>
              <a:rPr lang="en-GB" dirty="0"/>
              <a:t>Consists of racist acts, beliefs, attitudes, and behaviours on the part of the individual person</a:t>
            </a:r>
          </a:p>
          <a:p>
            <a:endParaRPr lang="en-GB" dirty="0"/>
          </a:p>
          <a:p>
            <a:pPr marL="0" indent="0" algn="r">
              <a:buNone/>
            </a:pPr>
            <a:r>
              <a:rPr lang="en-GB" dirty="0"/>
              <a:t>(Samovar, 2010: 176)</a:t>
            </a:r>
          </a:p>
          <a:p>
            <a:endParaRPr lang="en-GB" dirty="0"/>
          </a:p>
        </p:txBody>
      </p:sp>
    </p:spTree>
    <p:extLst>
      <p:ext uri="{BB962C8B-B14F-4D97-AF65-F5344CB8AC3E}">
        <p14:creationId xmlns:p14="http://schemas.microsoft.com/office/powerpoint/2010/main" val="145808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Institutional Racism</a:t>
            </a:r>
          </a:p>
        </p:txBody>
      </p:sp>
      <p:sp>
        <p:nvSpPr>
          <p:cNvPr id="3" name="Content Placeholder 2"/>
          <p:cNvSpPr>
            <a:spLocks noGrp="1"/>
          </p:cNvSpPr>
          <p:nvPr>
            <p:ph idx="1"/>
          </p:nvPr>
        </p:nvSpPr>
        <p:spPr/>
        <p:txBody>
          <a:bodyPr/>
          <a:lstStyle/>
          <a:p>
            <a:r>
              <a:rPr lang="en-GB" dirty="0"/>
              <a:t>Racial </a:t>
            </a:r>
            <a:r>
              <a:rPr lang="en-GB" dirty="0" err="1"/>
              <a:t>inferiorisng</a:t>
            </a:r>
            <a:r>
              <a:rPr lang="en-GB" dirty="0"/>
              <a:t> or antipathy perpetrated by specific social institutions such as schools, corporations, hospitals, or the criminal justice system as a totality</a:t>
            </a:r>
          </a:p>
          <a:p>
            <a:r>
              <a:rPr lang="en-GB" dirty="0"/>
              <a:t>It can be intentional or unintentional</a:t>
            </a:r>
          </a:p>
          <a:p>
            <a:r>
              <a:rPr lang="en-GB" dirty="0"/>
              <a:t>In either case is has a detrimental effect on specific groups and society as a whole</a:t>
            </a:r>
          </a:p>
          <a:p>
            <a:pPr marL="0" indent="0" algn="r">
              <a:buNone/>
            </a:pPr>
            <a:r>
              <a:rPr lang="en-GB" sz="2400" dirty="0"/>
              <a:t>(Samovar, 2010: 176)</a:t>
            </a:r>
          </a:p>
          <a:p>
            <a:pPr lvl="1"/>
            <a:endParaRPr lang="en-GB" dirty="0"/>
          </a:p>
        </p:txBody>
      </p:sp>
    </p:spTree>
    <p:extLst>
      <p:ext uri="{BB962C8B-B14F-4D97-AF65-F5344CB8AC3E}">
        <p14:creationId xmlns:p14="http://schemas.microsoft.com/office/powerpoint/2010/main" val="284104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Avoiding Racism</a:t>
            </a:r>
          </a:p>
        </p:txBody>
      </p:sp>
      <p:sp>
        <p:nvSpPr>
          <p:cNvPr id="3" name="Content Placeholder 2"/>
          <p:cNvSpPr>
            <a:spLocks noGrp="1"/>
          </p:cNvSpPr>
          <p:nvPr>
            <p:ph idx="1"/>
          </p:nvPr>
        </p:nvSpPr>
        <p:spPr/>
        <p:txBody>
          <a:bodyPr/>
          <a:lstStyle/>
          <a:p>
            <a:pPr marL="457200" indent="-457200">
              <a:buFont typeface="+mj-lt"/>
              <a:buAutoNum type="arabicPeriod"/>
            </a:pPr>
            <a:r>
              <a:rPr lang="en-GB" dirty="0"/>
              <a:t>Be honest with ourselves as to any racist views</a:t>
            </a:r>
          </a:p>
          <a:p>
            <a:pPr marL="457200" indent="-457200">
              <a:buFont typeface="+mj-lt"/>
              <a:buAutoNum type="arabicPeriod"/>
            </a:pPr>
            <a:r>
              <a:rPr lang="en-GB" dirty="0"/>
              <a:t>Object to racist jokes and insults whenever you hear them</a:t>
            </a:r>
          </a:p>
          <a:p>
            <a:pPr marL="457200" indent="-457200">
              <a:buFont typeface="+mj-lt"/>
              <a:buAutoNum type="arabicPeriod"/>
            </a:pPr>
            <a:r>
              <a:rPr lang="en-GB" dirty="0"/>
              <a:t>Respect freedom for all</a:t>
            </a:r>
          </a:p>
          <a:p>
            <a:pPr marL="457200" indent="-457200">
              <a:buFont typeface="+mj-lt"/>
              <a:buAutoNum type="arabicPeriod"/>
            </a:pPr>
            <a:r>
              <a:rPr lang="en-GB" dirty="0"/>
              <a:t>Examine the historical roots of racism</a:t>
            </a:r>
          </a:p>
          <a:p>
            <a:pPr marL="457200" indent="-457200">
              <a:buFont typeface="+mj-lt"/>
              <a:buAutoNum type="arabicPeriod"/>
            </a:pPr>
            <a:endParaRPr lang="en-GB" dirty="0"/>
          </a:p>
          <a:p>
            <a:pPr marL="0" indent="0" algn="r">
              <a:buNone/>
            </a:pPr>
            <a:r>
              <a:rPr lang="en-GB" dirty="0"/>
              <a:t>(Samovar, 2010: 176)</a:t>
            </a:r>
          </a:p>
          <a:p>
            <a:pPr marL="457200" indent="-457200">
              <a:buFont typeface="+mj-lt"/>
              <a:buAutoNum type="arabicPeriod"/>
            </a:pPr>
            <a:endParaRPr lang="en-GB" dirty="0"/>
          </a:p>
          <a:p>
            <a:pPr marL="82296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364572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0337"/>
            <a:ext cx="8229600" cy="1143000"/>
          </a:xfrm>
        </p:spPr>
        <p:txBody>
          <a:bodyPr/>
          <a:lstStyle/>
          <a:p>
            <a:r>
              <a:rPr lang="en-GB" b="1" dirty="0"/>
              <a:t>Early Socialisation</a:t>
            </a:r>
          </a:p>
        </p:txBody>
      </p:sp>
      <p:sp>
        <p:nvSpPr>
          <p:cNvPr id="3" name="Content Placeholder 2"/>
          <p:cNvSpPr>
            <a:spLocks noGrp="1"/>
          </p:cNvSpPr>
          <p:nvPr>
            <p:ph idx="1"/>
          </p:nvPr>
        </p:nvSpPr>
        <p:spPr>
          <a:xfrm>
            <a:off x="457200" y="2010544"/>
            <a:ext cx="8229600" cy="2836912"/>
          </a:xfrm>
        </p:spPr>
        <p:txBody>
          <a:bodyPr>
            <a:normAutofit/>
          </a:bodyPr>
          <a:lstStyle/>
          <a:p>
            <a:r>
              <a:rPr lang="en-GB" dirty="0"/>
              <a:t>Racism, stereotyping, prejudice are prevalent as they are learned early in life</a:t>
            </a:r>
          </a:p>
          <a:p>
            <a:r>
              <a:rPr lang="en-GB" dirty="0"/>
              <a:t>Learnt in the same way as culture</a:t>
            </a:r>
          </a:p>
          <a:p>
            <a:r>
              <a:rPr lang="en-GB" dirty="0"/>
              <a:t>Become part of our way of seeing the world</a:t>
            </a:r>
          </a:p>
          <a:p>
            <a:pPr marL="0" indent="0" algn="r">
              <a:buNone/>
            </a:pPr>
            <a:r>
              <a:rPr lang="en-GB" dirty="0"/>
              <a:t>(Samovar, 2010: 176)</a:t>
            </a:r>
          </a:p>
          <a:p>
            <a:endParaRPr lang="en-GB" dirty="0"/>
          </a:p>
        </p:txBody>
      </p:sp>
    </p:spTree>
    <p:extLst>
      <p:ext uri="{BB962C8B-B14F-4D97-AF65-F5344CB8AC3E}">
        <p14:creationId xmlns:p14="http://schemas.microsoft.com/office/powerpoint/2010/main" val="116970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323528" y="160337"/>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Definition of Ethnicity </a:t>
            </a:r>
            <a:endParaRPr lang="en-GB" b="1" dirty="0"/>
          </a:p>
        </p:txBody>
      </p:sp>
      <p:sp>
        <p:nvSpPr>
          <p:cNvPr id="3" name="TextBox 2">
            <a:extLst>
              <a:ext uri="{FF2B5EF4-FFF2-40B4-BE49-F238E27FC236}">
                <a16:creationId xmlns:a16="http://schemas.microsoft.com/office/drawing/2014/main" id="{C234D0BC-9062-4431-9D0F-CEAD2B63F428}"/>
              </a:ext>
            </a:extLst>
          </p:cNvPr>
          <p:cNvSpPr txBox="1"/>
          <p:nvPr/>
        </p:nvSpPr>
        <p:spPr>
          <a:xfrm>
            <a:off x="755576" y="1844824"/>
            <a:ext cx="7560840" cy="1200329"/>
          </a:xfrm>
          <a:prstGeom prst="rect">
            <a:avLst/>
          </a:prstGeom>
          <a:noFill/>
        </p:spPr>
        <p:txBody>
          <a:bodyPr wrap="square" rtlCol="0">
            <a:spAutoFit/>
          </a:bodyPr>
          <a:lstStyle/>
          <a:p>
            <a:r>
              <a:rPr lang="en-GB" sz="3600" dirty="0"/>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3347864" y="3452665"/>
            <a:ext cx="5349280" cy="461665"/>
          </a:xfrm>
          <a:prstGeom prst="rect">
            <a:avLst/>
          </a:prstGeom>
          <a:noFill/>
        </p:spPr>
        <p:txBody>
          <a:bodyPr wrap="square" rtlCol="0">
            <a:spAutoFit/>
          </a:bodyPr>
          <a:lstStyle/>
          <a:p>
            <a:r>
              <a:rPr lang="en-GB" sz="24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1547664" y="4437112"/>
            <a:ext cx="6768752" cy="523220"/>
          </a:xfrm>
          <a:prstGeom prst="rect">
            <a:avLst/>
          </a:prstGeom>
          <a:noFill/>
        </p:spPr>
        <p:txBody>
          <a:bodyPr wrap="square" rtlCol="0">
            <a:spAutoFit/>
          </a:bodyPr>
          <a:lstStyle/>
          <a:p>
            <a:pPr algn="ctr"/>
            <a:r>
              <a:rPr lang="en-GB" sz="2800" i="1" dirty="0"/>
              <a:t>But what do they mean by ethnic group?</a:t>
            </a:r>
          </a:p>
        </p:txBody>
      </p:sp>
      <p:pic>
        <p:nvPicPr>
          <p:cNvPr id="7" name="Picture 6">
            <a:extLst>
              <a:ext uri="{FF2B5EF4-FFF2-40B4-BE49-F238E27FC236}">
                <a16:creationId xmlns:a16="http://schemas.microsoft.com/office/drawing/2014/main" id="{32E57D66-8A84-4E54-9EC8-AFA9AF0DB7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5194481"/>
            <a:ext cx="926833" cy="926833"/>
          </a:xfrm>
          <a:prstGeom prst="rect">
            <a:avLst/>
          </a:prstGeom>
        </p:spPr>
      </p:pic>
    </p:spTree>
    <p:extLst>
      <p:ext uri="{BB962C8B-B14F-4D97-AF65-F5344CB8AC3E}">
        <p14:creationId xmlns:p14="http://schemas.microsoft.com/office/powerpoint/2010/main" val="417724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3293"/>
            <a:ext cx="8229600" cy="748383"/>
          </a:xfrm>
        </p:spPr>
        <p:txBody>
          <a:bodyPr>
            <a:normAutofit fontScale="90000"/>
          </a:bodyPr>
          <a:lstStyle/>
          <a:p>
            <a:r>
              <a:rPr lang="en-GB" b="1" dirty="0"/>
              <a:t>Definition of Ethnicity </a:t>
            </a:r>
          </a:p>
        </p:txBody>
      </p:sp>
      <p:sp>
        <p:nvSpPr>
          <p:cNvPr id="3" name="Content Placeholder 2"/>
          <p:cNvSpPr>
            <a:spLocks noGrp="1"/>
          </p:cNvSpPr>
          <p:nvPr>
            <p:ph idx="1"/>
          </p:nvPr>
        </p:nvSpPr>
        <p:spPr/>
        <p:txBody>
          <a:bodyPr>
            <a:normAutofit/>
          </a:bodyPr>
          <a:lstStyle/>
          <a:p>
            <a:pPr marL="822960" lvl="1" indent="-457200">
              <a:buFont typeface="+mj-lt"/>
              <a:buAutoNum type="arabicPeriod"/>
            </a:pPr>
            <a:r>
              <a:rPr lang="en-GB" dirty="0"/>
              <a:t>A group which is largely self-perpetuating</a:t>
            </a:r>
          </a:p>
          <a:p>
            <a:pPr marL="822960" lvl="1" indent="-457200">
              <a:buFont typeface="+mj-lt"/>
              <a:buAutoNum type="arabicPeriod"/>
            </a:pPr>
            <a:r>
              <a:rPr lang="en-GB" dirty="0"/>
              <a:t>A group which shares fundamental cultural values</a:t>
            </a:r>
          </a:p>
          <a:p>
            <a:pPr marL="822960" lvl="1" indent="-457200">
              <a:buFont typeface="+mj-lt"/>
              <a:buAutoNum type="arabicPeriod"/>
            </a:pPr>
            <a:r>
              <a:rPr lang="en-GB" dirty="0"/>
              <a:t>A group which makes up a field of communication and interaction</a:t>
            </a:r>
          </a:p>
          <a:p>
            <a:pPr marL="822960" lvl="1" indent="-457200">
              <a:buFont typeface="+mj-lt"/>
              <a:buAutoNum type="arabicPeriod"/>
            </a:pPr>
            <a:r>
              <a:rPr lang="en-GB" dirty="0"/>
              <a:t>A group which has a membership which identifies itself and is identified by others as constituting a category distinguishable from other categories of the same order (i.e. other ethnic groups)</a:t>
            </a:r>
          </a:p>
          <a:p>
            <a:pPr marL="365760" lvl="1" indent="0" algn="r">
              <a:buNone/>
            </a:pPr>
            <a:r>
              <a:rPr lang="en-GB" dirty="0"/>
              <a:t>(Barth </a:t>
            </a:r>
            <a:r>
              <a:rPr lang="en-GB" i="1" dirty="0"/>
              <a:t>cited in </a:t>
            </a:r>
            <a:r>
              <a:rPr lang="en-GB" dirty="0"/>
              <a:t>Fenton, 2010: 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07504" y="909902"/>
            <a:ext cx="7488832" cy="523220"/>
          </a:xfrm>
          <a:prstGeom prst="rect">
            <a:avLst/>
          </a:prstGeom>
          <a:noFill/>
        </p:spPr>
        <p:txBody>
          <a:bodyPr wrap="square" rtlCol="0">
            <a:spAutoFit/>
          </a:bodyPr>
          <a:lstStyle/>
          <a:p>
            <a:r>
              <a:rPr lang="en-GB" sz="2800" b="1" dirty="0"/>
              <a:t>Anthropologists define ethnic groups as:</a:t>
            </a:r>
          </a:p>
        </p:txBody>
      </p:sp>
    </p:spTree>
    <p:extLst>
      <p:ext uri="{BB962C8B-B14F-4D97-AF65-F5344CB8AC3E}">
        <p14:creationId xmlns:p14="http://schemas.microsoft.com/office/powerpoint/2010/main" val="42348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361"/>
            <a:ext cx="8784976" cy="1143000"/>
          </a:xfrm>
        </p:spPr>
        <p:txBody>
          <a:bodyPr>
            <a:noAutofit/>
          </a:bodyPr>
          <a:lstStyle/>
          <a:p>
            <a:r>
              <a:rPr lang="en-GB" sz="3600" b="1" dirty="0"/>
              <a:t>Emergence &amp; Persistence of Ethnicity</a:t>
            </a:r>
          </a:p>
        </p:txBody>
      </p:sp>
      <p:sp>
        <p:nvSpPr>
          <p:cNvPr id="3" name="Content Placeholder 2"/>
          <p:cNvSpPr>
            <a:spLocks noGrp="1"/>
          </p:cNvSpPr>
          <p:nvPr>
            <p:ph idx="1"/>
          </p:nvPr>
        </p:nvSpPr>
        <p:spPr>
          <a:xfrm>
            <a:off x="3697761" y="5865543"/>
            <a:ext cx="4595530" cy="523221"/>
          </a:xfrm>
        </p:spPr>
        <p:txBody>
          <a:bodyPr>
            <a:normAutofit/>
          </a:bodyPr>
          <a:lstStyle/>
          <a:p>
            <a:pPr marL="365760" lvl="1" indent="0" algn="r">
              <a:buNone/>
            </a:pPr>
            <a:r>
              <a:rPr lang="en-GB" sz="2400" dirty="0"/>
              <a:t>(Barth </a:t>
            </a:r>
            <a:r>
              <a:rPr lang="en-GB" sz="2400" i="1" dirty="0"/>
              <a:t>cited in </a:t>
            </a:r>
            <a:r>
              <a:rPr lang="en-GB" sz="2400" dirty="0"/>
              <a:t>Fenton, 2010: 91)</a:t>
            </a:r>
          </a:p>
        </p:txBody>
      </p:sp>
      <p:sp>
        <p:nvSpPr>
          <p:cNvPr id="4" name="TextBox 3">
            <a:extLst>
              <a:ext uri="{FF2B5EF4-FFF2-40B4-BE49-F238E27FC236}">
                <a16:creationId xmlns:a16="http://schemas.microsoft.com/office/drawing/2014/main" id="{8AA41D81-0125-45B0-B778-EDBCB247DFEA}"/>
              </a:ext>
            </a:extLst>
          </p:cNvPr>
          <p:cNvSpPr txBox="1"/>
          <p:nvPr/>
        </p:nvSpPr>
        <p:spPr>
          <a:xfrm>
            <a:off x="282352" y="1056852"/>
            <a:ext cx="7859216" cy="954107"/>
          </a:xfrm>
          <a:prstGeom prst="rect">
            <a:avLst/>
          </a:prstGeom>
          <a:noFill/>
        </p:spPr>
        <p:txBody>
          <a:bodyPr wrap="square" rtlCol="0">
            <a:spAutoFit/>
          </a:bodyPr>
          <a:lstStyle/>
          <a:p>
            <a:r>
              <a:rPr lang="en-GB" sz="2800" b="1" dirty="0"/>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600403" y="2030574"/>
            <a:ext cx="6768752" cy="523220"/>
          </a:xfrm>
          <a:prstGeom prst="rect">
            <a:avLst/>
          </a:prstGeom>
          <a:noFill/>
        </p:spPr>
        <p:txBody>
          <a:bodyPr wrap="square" rtlCol="0">
            <a:spAutoFit/>
          </a:bodyPr>
          <a:lstStyle/>
          <a:p>
            <a:r>
              <a:rPr lang="en-GB" sz="2800" dirty="0"/>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1331640" y="2659666"/>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611560" y="3709943"/>
            <a:ext cx="6768752" cy="954107"/>
          </a:xfrm>
          <a:prstGeom prst="rect">
            <a:avLst/>
          </a:prstGeom>
          <a:noFill/>
        </p:spPr>
        <p:txBody>
          <a:bodyPr wrap="square" rtlCol="0">
            <a:spAutoFit/>
          </a:bodyPr>
          <a:lstStyle/>
          <a:p>
            <a:r>
              <a:rPr lang="en-GB" sz="2800" dirty="0"/>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1331640" y="4751688"/>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makes a person choose to give their ethnic identity?</a:t>
            </a:r>
          </a:p>
        </p:txBody>
      </p:sp>
    </p:spTree>
    <p:extLst>
      <p:ext uri="{BB962C8B-B14F-4D97-AF65-F5344CB8AC3E}">
        <p14:creationId xmlns:p14="http://schemas.microsoft.com/office/powerpoint/2010/main" val="244237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757619"/>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59632" y="3789040"/>
            <a:ext cx="6912768" cy="523220"/>
          </a:xfrm>
          <a:prstGeom prst="rect">
            <a:avLst/>
          </a:prstGeom>
          <a:noFill/>
        </p:spPr>
        <p:txBody>
          <a:bodyPr wrap="square" rtlCol="0">
            <a:spAutoFit/>
          </a:bodyPr>
          <a:lstStyle/>
          <a:p>
            <a:pPr algn="ctr"/>
            <a:r>
              <a:rPr lang="en-GB" sz="2800" i="1" dirty="0"/>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259632" y="4414095"/>
            <a:ext cx="6912768" cy="523220"/>
          </a:xfrm>
          <a:prstGeom prst="rect">
            <a:avLst/>
          </a:prstGeom>
          <a:noFill/>
        </p:spPr>
        <p:txBody>
          <a:bodyPr wrap="square" rtlCol="0">
            <a:spAutoFit/>
          </a:bodyPr>
          <a:lstStyle/>
          <a:p>
            <a:pPr algn="ctr"/>
            <a:r>
              <a:rPr lang="en-GB" sz="2800" i="1" dirty="0"/>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245433" y="5039150"/>
            <a:ext cx="6912768" cy="523220"/>
          </a:xfrm>
          <a:prstGeom prst="rect">
            <a:avLst/>
          </a:prstGeom>
          <a:noFill/>
        </p:spPr>
        <p:txBody>
          <a:bodyPr wrap="square" rtlCol="0">
            <a:spAutoFit/>
          </a:bodyPr>
          <a:lstStyle/>
          <a:p>
            <a:pPr algn="ctr"/>
            <a:r>
              <a:rPr lang="en-GB" sz="2800" i="1" dirty="0"/>
              <a:t>Are the Welsh a separate ETHNIC GROUP?</a:t>
            </a:r>
          </a:p>
        </p:txBody>
      </p:sp>
    </p:spTree>
    <p:extLst>
      <p:ext uri="{BB962C8B-B14F-4D97-AF65-F5344CB8AC3E}">
        <p14:creationId xmlns:p14="http://schemas.microsoft.com/office/powerpoint/2010/main" val="47748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2"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699022"/>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25977" y="3497474"/>
            <a:ext cx="6912768" cy="954107"/>
          </a:xfrm>
          <a:prstGeom prst="rect">
            <a:avLst/>
          </a:prstGeom>
          <a:noFill/>
        </p:spPr>
        <p:txBody>
          <a:bodyPr wrap="square" rtlCol="0">
            <a:spAutoFit/>
          </a:bodyPr>
          <a:lstStyle/>
          <a:p>
            <a:pPr algn="ctr"/>
            <a:r>
              <a:rPr lang="en-GB" sz="2800" i="1" dirty="0"/>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187624" y="4540950"/>
            <a:ext cx="6912768" cy="523220"/>
          </a:xfrm>
          <a:prstGeom prst="rect">
            <a:avLst/>
          </a:prstGeom>
          <a:noFill/>
        </p:spPr>
        <p:txBody>
          <a:bodyPr wrap="square" rtlCol="0">
            <a:spAutoFit/>
          </a:bodyPr>
          <a:lstStyle/>
          <a:p>
            <a:pPr algn="ctr"/>
            <a:r>
              <a:rPr lang="en-GB" sz="2800" i="1" dirty="0"/>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187624" y="5373216"/>
            <a:ext cx="6912768" cy="523220"/>
          </a:xfrm>
          <a:prstGeom prst="rect">
            <a:avLst/>
          </a:prstGeom>
          <a:noFill/>
        </p:spPr>
        <p:txBody>
          <a:bodyPr wrap="square" rtlCol="0">
            <a:spAutoFit/>
          </a:bodyPr>
          <a:lstStyle/>
          <a:p>
            <a:pPr algn="ctr"/>
            <a:r>
              <a:rPr lang="en-GB" sz="2800" i="1" dirty="0"/>
              <a:t>What is it that makes a person Welsh?</a:t>
            </a:r>
          </a:p>
        </p:txBody>
      </p:sp>
    </p:spTree>
    <p:extLst>
      <p:ext uri="{BB962C8B-B14F-4D97-AF65-F5344CB8AC3E}">
        <p14:creationId xmlns:p14="http://schemas.microsoft.com/office/powerpoint/2010/main" val="391296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3" grpId="0"/>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27" y="188640"/>
            <a:ext cx="8229600" cy="850106"/>
          </a:xfrm>
        </p:spPr>
        <p:txBody>
          <a:bodyPr>
            <a:noAutofit/>
          </a:bodyPr>
          <a:lstStyle/>
          <a:p>
            <a:r>
              <a:rPr lang="en-GB" sz="4000" b="1" dirty="0"/>
              <a:t>Ancestry or Physical Attributes?</a:t>
            </a:r>
          </a:p>
        </p:txBody>
      </p:sp>
      <p:sp>
        <p:nvSpPr>
          <p:cNvPr id="3" name="Content Placeholder 2"/>
          <p:cNvSpPr>
            <a:spLocks noGrp="1"/>
          </p:cNvSpPr>
          <p:nvPr>
            <p:ph idx="1"/>
          </p:nvPr>
        </p:nvSpPr>
        <p:spPr>
          <a:xfrm>
            <a:off x="457200" y="1268760"/>
            <a:ext cx="8229600" cy="4525963"/>
          </a:xfrm>
        </p:spPr>
        <p:txBody>
          <a:bodyPr>
            <a:normAutofit lnSpcReduction="10000"/>
          </a:bodyPr>
          <a:lstStyle/>
          <a:p>
            <a:pPr marL="514350" indent="-457200"/>
            <a:r>
              <a:rPr lang="en-GB" dirty="0"/>
              <a:t>What is your ethnicity?</a:t>
            </a:r>
          </a:p>
          <a:p>
            <a:pPr marL="514350" indent="-457200"/>
            <a:r>
              <a:rPr lang="en-GB" sz="2800" dirty="0"/>
              <a:t>Other than a list of categories: white, black, Hispanic etc.</a:t>
            </a:r>
          </a:p>
          <a:p>
            <a:r>
              <a:rPr lang="en-GB" sz="2800" dirty="0"/>
              <a:t>What does the Question really mean?</a:t>
            </a:r>
          </a:p>
          <a:p>
            <a:r>
              <a:rPr lang="en-GB" dirty="0"/>
              <a:t>What is your ethnic group membership?</a:t>
            </a:r>
          </a:p>
          <a:p>
            <a:r>
              <a:rPr lang="en-GB" dirty="0"/>
              <a:t>Which ethnic group are you affiliated with?</a:t>
            </a:r>
          </a:p>
          <a:p>
            <a:r>
              <a:rPr lang="en-GB" dirty="0"/>
              <a:t>Which ethnic group do you identify yourself with?</a:t>
            </a:r>
          </a:p>
          <a:p>
            <a:pPr marL="365760" lvl="1" indent="0" algn="r">
              <a:buNone/>
            </a:pPr>
            <a:r>
              <a:rPr lang="en-GB" dirty="0"/>
              <a:t>(Barth </a:t>
            </a:r>
            <a:r>
              <a:rPr lang="en-GB" i="1" dirty="0"/>
              <a:t>cited in </a:t>
            </a:r>
            <a:r>
              <a:rPr lang="en-GB" dirty="0"/>
              <a:t>Fenton, 2010: 91)</a:t>
            </a:r>
          </a:p>
          <a:p>
            <a:pPr lvl="1"/>
            <a:endParaRPr lang="en-GB" dirty="0"/>
          </a:p>
          <a:p>
            <a:pPr lvl="1"/>
            <a:endParaRPr lang="en-GB" dirty="0"/>
          </a:p>
        </p:txBody>
      </p:sp>
    </p:spTree>
    <p:extLst>
      <p:ext uri="{BB962C8B-B14F-4D97-AF65-F5344CB8AC3E}">
        <p14:creationId xmlns:p14="http://schemas.microsoft.com/office/powerpoint/2010/main" val="483165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64" y="0"/>
            <a:ext cx="8229600" cy="1143000"/>
          </a:xfrm>
        </p:spPr>
        <p:txBody>
          <a:bodyPr/>
          <a:lstStyle/>
          <a:p>
            <a:r>
              <a:rPr lang="en-GB" b="1" dirty="0"/>
              <a:t>Ethnocentrism</a:t>
            </a:r>
          </a:p>
        </p:txBody>
      </p:sp>
      <p:sp>
        <p:nvSpPr>
          <p:cNvPr id="3" name="Content Placeholder 2"/>
          <p:cNvSpPr>
            <a:spLocks noGrp="1"/>
          </p:cNvSpPr>
          <p:nvPr>
            <p:ph idx="1"/>
          </p:nvPr>
        </p:nvSpPr>
        <p:spPr>
          <a:xfrm>
            <a:off x="457200" y="1168287"/>
            <a:ext cx="8229600" cy="4525963"/>
          </a:xfrm>
        </p:spPr>
        <p:txBody>
          <a:bodyPr>
            <a:normAutofit lnSpcReduction="10000"/>
          </a:bodyPr>
          <a:lstStyle/>
          <a:p>
            <a:r>
              <a:rPr lang="en-GB" dirty="0"/>
              <a:t>Ethnocentrism is the notion that one’s own ethnic culture is superior to any other</a:t>
            </a:r>
          </a:p>
          <a:p>
            <a:r>
              <a:rPr lang="en-GB" dirty="0"/>
              <a:t>It is the idea that other cultures should be measured by the degree to which they live up to our cultural standards</a:t>
            </a:r>
          </a:p>
          <a:p>
            <a:r>
              <a:rPr lang="en-GB" dirty="0"/>
              <a:t>We are ethnocentric when we view other cultures through the narrow lens of our own culture or social position</a:t>
            </a:r>
          </a:p>
          <a:p>
            <a:pPr marL="0" indent="0" algn="r">
              <a:buNone/>
            </a:pPr>
            <a:r>
              <a:rPr lang="en-GB" sz="2000" dirty="0"/>
              <a:t>(Samovar, 2010: 178-179)</a:t>
            </a:r>
          </a:p>
        </p:txBody>
      </p:sp>
    </p:spTree>
    <p:extLst>
      <p:ext uri="{BB962C8B-B14F-4D97-AF65-F5344CB8AC3E}">
        <p14:creationId xmlns:p14="http://schemas.microsoft.com/office/powerpoint/2010/main" val="2665105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Theoretical Perspectives on Ethnicity</a:t>
            </a:r>
          </a:p>
        </p:txBody>
      </p:sp>
      <p:sp>
        <p:nvSpPr>
          <p:cNvPr id="3" name="Content Placeholder 2"/>
          <p:cNvSpPr>
            <a:spLocks noGrp="1"/>
          </p:cNvSpPr>
          <p:nvPr>
            <p:ph idx="1"/>
          </p:nvPr>
        </p:nvSpPr>
        <p:spPr>
          <a:xfrm>
            <a:off x="2051720" y="2060848"/>
            <a:ext cx="5626968" cy="2088232"/>
          </a:xfrm>
        </p:spPr>
        <p:txBody>
          <a:bodyPr>
            <a:normAutofit/>
          </a:bodyPr>
          <a:lstStyle/>
          <a:p>
            <a:pPr marL="457200" indent="-457200">
              <a:buFont typeface="+mj-lt"/>
              <a:buAutoNum type="arabicPeriod"/>
            </a:pPr>
            <a:r>
              <a:rPr lang="en-GB" sz="3600" dirty="0" err="1"/>
              <a:t>Primordialism</a:t>
            </a:r>
            <a:endParaRPr lang="en-GB" sz="3600" dirty="0"/>
          </a:p>
          <a:p>
            <a:pPr marL="457200" indent="-457200">
              <a:buFont typeface="+mj-lt"/>
              <a:buAutoNum type="arabicPeriod"/>
            </a:pPr>
            <a:r>
              <a:rPr lang="en-GB" sz="3600" dirty="0"/>
              <a:t>Constructionism</a:t>
            </a:r>
          </a:p>
          <a:p>
            <a:pPr marL="457200" indent="-457200">
              <a:buFont typeface="+mj-lt"/>
              <a:buAutoNum type="arabicPeriod"/>
            </a:pPr>
            <a:r>
              <a:rPr lang="en-GB" sz="3600" dirty="0"/>
              <a:t>Instrumentalism </a:t>
            </a:r>
          </a:p>
        </p:txBody>
      </p:sp>
      <p:sp>
        <p:nvSpPr>
          <p:cNvPr id="4" name="TextBox 3">
            <a:extLst>
              <a:ext uri="{FF2B5EF4-FFF2-40B4-BE49-F238E27FC236}">
                <a16:creationId xmlns:a16="http://schemas.microsoft.com/office/drawing/2014/main" id="{4F3874A3-0A6E-4B30-A5DB-48FD7E5BC017}"/>
              </a:ext>
            </a:extLst>
          </p:cNvPr>
          <p:cNvSpPr txBox="1"/>
          <p:nvPr/>
        </p:nvSpPr>
        <p:spPr>
          <a:xfrm>
            <a:off x="4875312" y="4238441"/>
            <a:ext cx="3816424" cy="523220"/>
          </a:xfrm>
          <a:prstGeom prst="rect">
            <a:avLst/>
          </a:prstGeom>
          <a:noFill/>
        </p:spPr>
        <p:txBody>
          <a:bodyPr wrap="square" rtlCol="0">
            <a:spAutoFit/>
          </a:bodyPr>
          <a:lstStyle/>
          <a:p>
            <a:r>
              <a:rPr lang="en-GB" sz="2800" dirty="0"/>
              <a:t>(Yang, 2000: 42)</a:t>
            </a:r>
          </a:p>
        </p:txBody>
      </p:sp>
    </p:spTree>
    <p:extLst>
      <p:ext uri="{BB962C8B-B14F-4D97-AF65-F5344CB8AC3E}">
        <p14:creationId xmlns:p14="http://schemas.microsoft.com/office/powerpoint/2010/main" val="146018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244" y="160337"/>
            <a:ext cx="8229600" cy="1143000"/>
          </a:xfrm>
        </p:spPr>
        <p:txBody>
          <a:bodyPr/>
          <a:lstStyle/>
          <a:p>
            <a:r>
              <a:rPr lang="en-GB" b="1" dirty="0"/>
              <a:t>Primordialists</a:t>
            </a:r>
          </a:p>
        </p:txBody>
      </p:sp>
      <p:sp>
        <p:nvSpPr>
          <p:cNvPr id="3" name="Content Placeholder 2"/>
          <p:cNvSpPr>
            <a:spLocks noGrp="1"/>
          </p:cNvSpPr>
          <p:nvPr>
            <p:ph idx="1"/>
          </p:nvPr>
        </p:nvSpPr>
        <p:spPr>
          <a:xfrm>
            <a:off x="4860032" y="5805264"/>
            <a:ext cx="3189040" cy="476503"/>
          </a:xfrm>
        </p:spPr>
        <p:txBody>
          <a:bodyPr>
            <a:noAutofit/>
          </a:bodyPr>
          <a:lstStyle/>
          <a:p>
            <a:pPr marL="365760" lvl="1" indent="0" algn="r">
              <a:buNone/>
            </a:pPr>
            <a:r>
              <a:rPr lang="en-GB" sz="24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422244" y="1303337"/>
            <a:ext cx="822960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Ethnicity is an ascribed identity or assigned status that is somehow ‘given’ to us</a:t>
            </a:r>
          </a:p>
          <a:p>
            <a:pPr marL="457200" indent="-457200">
              <a:buFont typeface="Arial" panose="020B0604020202020204" pitchFamily="34" charset="0"/>
              <a:buChar char="•"/>
            </a:pPr>
            <a:r>
              <a:rPr lang="en-GB" sz="2800" dirty="0"/>
              <a:t>It is sometimes inherited from one’s ancestors</a:t>
            </a:r>
          </a:p>
          <a:p>
            <a:pPr marL="457200" indent="-457200">
              <a:buFont typeface="Arial" panose="020B0604020202020204" pitchFamily="34" charset="0"/>
              <a:buChar char="•"/>
            </a:pPr>
            <a:r>
              <a:rPr lang="en-GB" sz="2800" dirty="0"/>
              <a:t>E.g. if your forebears are Chinese then you will have inherited physical and cultural characteristics from them</a:t>
            </a:r>
          </a:p>
          <a:p>
            <a:pPr marL="457200" indent="-457200">
              <a:buFont typeface="Arial" panose="020B0604020202020204" pitchFamily="34" charset="0"/>
              <a:buChar char="•"/>
            </a:pPr>
            <a:r>
              <a:rPr lang="en-GB" sz="2800" dirty="0"/>
              <a:t>Thus, from a primordialist perspective, ethnicity is a ‘very deeply rooted, primal bond to one’s ancestral bloodline’</a:t>
            </a:r>
          </a:p>
        </p:txBody>
      </p:sp>
    </p:spTree>
    <p:extLst>
      <p:ext uri="{BB962C8B-B14F-4D97-AF65-F5344CB8AC3E}">
        <p14:creationId xmlns:p14="http://schemas.microsoft.com/office/powerpoint/2010/main" val="332634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474" y="160337"/>
            <a:ext cx="8229600" cy="1143000"/>
          </a:xfrm>
        </p:spPr>
        <p:txBody>
          <a:bodyPr/>
          <a:lstStyle/>
          <a:p>
            <a:r>
              <a:rPr lang="en-GB" b="1" dirty="0"/>
              <a:t>Primordialists</a:t>
            </a:r>
          </a:p>
        </p:txBody>
      </p:sp>
      <p:sp>
        <p:nvSpPr>
          <p:cNvPr id="3" name="Content Placeholder 2"/>
          <p:cNvSpPr>
            <a:spLocks noGrp="1"/>
          </p:cNvSpPr>
          <p:nvPr>
            <p:ph idx="1"/>
          </p:nvPr>
        </p:nvSpPr>
        <p:spPr>
          <a:xfrm>
            <a:off x="457200" y="1600201"/>
            <a:ext cx="8229600" cy="3701008"/>
          </a:xfrm>
        </p:spPr>
        <p:txBody>
          <a:bodyPr>
            <a:normAutofit/>
          </a:bodyPr>
          <a:lstStyle/>
          <a:p>
            <a:r>
              <a:rPr lang="en-GB" dirty="0"/>
              <a:t>Therefore a common ancestry determines ethnicity</a:t>
            </a:r>
          </a:p>
          <a:p>
            <a:r>
              <a:rPr lang="en-GB" dirty="0"/>
              <a:t>People belong to an ethnic group because members of that group all share common biological and cultural origins</a:t>
            </a:r>
          </a:p>
          <a:p>
            <a:pPr lvl="1"/>
            <a:endParaRPr lang="en-GB" dirty="0"/>
          </a:p>
          <a:p>
            <a:pPr marL="365760" lvl="1" indent="0" algn="r">
              <a:buNone/>
            </a:pPr>
            <a:r>
              <a:rPr lang="en-GB" sz="2400" dirty="0"/>
              <a:t>(Yang, 2000: 42)</a:t>
            </a:r>
          </a:p>
          <a:p>
            <a:pPr lvl="1"/>
            <a:endParaRPr lang="en-GB" dirty="0"/>
          </a:p>
        </p:txBody>
      </p:sp>
    </p:spTree>
    <p:extLst>
      <p:ext uri="{BB962C8B-B14F-4D97-AF65-F5344CB8AC3E}">
        <p14:creationId xmlns:p14="http://schemas.microsoft.com/office/powerpoint/2010/main" val="91278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a:xfrm>
            <a:off x="323528" y="1620065"/>
            <a:ext cx="8229600" cy="1795338"/>
          </a:xfrm>
        </p:spPr>
        <p:txBody>
          <a:bodyPr>
            <a:noAutofit/>
          </a:bodyPr>
          <a:lstStyle/>
          <a:p>
            <a:pPr>
              <a:spcBef>
                <a:spcPts val="1200"/>
              </a:spcBef>
              <a:spcAft>
                <a:spcPts val="1200"/>
              </a:spcAft>
            </a:pPr>
            <a:r>
              <a:rPr lang="en-GB" sz="2800" dirty="0"/>
              <a:t>The arguments put forward by this school of thought stress the role of primordial factors, lineage and cultural ties in determining ethnicity</a:t>
            </a:r>
          </a:p>
          <a:p>
            <a:pPr>
              <a:spcBef>
                <a:spcPts val="1200"/>
              </a:spcBef>
              <a:spcAft>
                <a:spcPts val="1200"/>
              </a:spcAft>
            </a:pPr>
            <a:r>
              <a:rPr lang="en-GB" sz="2800" dirty="0"/>
              <a:t>These bonds will give rise to and sustain ethnicity i.e. if you follow this school of thought your ethnicity is innate – it cannot change even over generations</a:t>
            </a:r>
          </a:p>
          <a:p>
            <a:pPr marL="685800" lvl="2" indent="0" algn="r">
              <a:spcBef>
                <a:spcPts val="1200"/>
              </a:spcBef>
              <a:spcAft>
                <a:spcPts val="1200"/>
              </a:spcAft>
              <a:buNone/>
            </a:pPr>
            <a:r>
              <a:rPr lang="en-GB" sz="1800" dirty="0"/>
              <a:t>(Geertz, 1973; Isaacs, 1975; van den </a:t>
            </a:r>
            <a:r>
              <a:rPr lang="en-GB" sz="1800" dirty="0" err="1"/>
              <a:t>Berghe</a:t>
            </a:r>
            <a:r>
              <a:rPr lang="en-GB" sz="1800" dirty="0"/>
              <a:t>, 1981 </a:t>
            </a:r>
            <a:r>
              <a:rPr lang="en-GB" sz="1800" i="1" dirty="0"/>
              <a:t>cited in </a:t>
            </a:r>
            <a:r>
              <a:rPr lang="en-GB" sz="1800" dirty="0"/>
              <a:t>Yang, 2000: 42)</a:t>
            </a:r>
          </a:p>
        </p:txBody>
      </p:sp>
    </p:spTree>
    <p:extLst>
      <p:ext uri="{BB962C8B-B14F-4D97-AF65-F5344CB8AC3E}">
        <p14:creationId xmlns:p14="http://schemas.microsoft.com/office/powerpoint/2010/main" val="169973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550"/>
            <a:ext cx="8229600" cy="1143000"/>
          </a:xfrm>
        </p:spPr>
        <p:txBody>
          <a:bodyPr/>
          <a:lstStyle/>
          <a:p>
            <a:r>
              <a:rPr lang="en-GB" b="1" dirty="0"/>
              <a:t>Primordialists</a:t>
            </a:r>
          </a:p>
        </p:txBody>
      </p:sp>
      <p:sp>
        <p:nvSpPr>
          <p:cNvPr id="4" name="TextBox 3">
            <a:extLst>
              <a:ext uri="{FF2B5EF4-FFF2-40B4-BE49-F238E27FC236}">
                <a16:creationId xmlns:a16="http://schemas.microsoft.com/office/drawing/2014/main" id="{4EA66B11-3607-4F46-910E-329DB43B0AE3}"/>
              </a:ext>
            </a:extLst>
          </p:cNvPr>
          <p:cNvSpPr txBox="1"/>
          <p:nvPr/>
        </p:nvSpPr>
        <p:spPr>
          <a:xfrm>
            <a:off x="467544" y="1177550"/>
            <a:ext cx="5112568" cy="523220"/>
          </a:xfrm>
          <a:prstGeom prst="rect">
            <a:avLst/>
          </a:prstGeom>
          <a:noFill/>
        </p:spPr>
        <p:txBody>
          <a:bodyPr wrap="square" rtlCol="0">
            <a:spAutoFit/>
          </a:bodyPr>
          <a:lstStyle/>
          <a:p>
            <a:r>
              <a:rPr lang="en-GB" sz="2800" b="1" dirty="0"/>
              <a:t>Tend to focus on:</a:t>
            </a:r>
          </a:p>
        </p:txBody>
      </p:sp>
      <p:sp>
        <p:nvSpPr>
          <p:cNvPr id="5" name="TextBox 4">
            <a:extLst>
              <a:ext uri="{FF2B5EF4-FFF2-40B4-BE49-F238E27FC236}">
                <a16:creationId xmlns:a16="http://schemas.microsoft.com/office/drawing/2014/main" id="{E010A6D4-B75D-4ED6-9B56-0CD953D505AC}"/>
              </a:ext>
            </a:extLst>
          </p:cNvPr>
          <p:cNvSpPr txBox="1"/>
          <p:nvPr/>
        </p:nvSpPr>
        <p:spPr>
          <a:xfrm>
            <a:off x="1187624" y="1700770"/>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Ancient beginnings</a:t>
            </a:r>
          </a:p>
          <a:p>
            <a:pPr marL="342900" indent="-342900">
              <a:buFont typeface="Arial" panose="020B0604020202020204" pitchFamily="34" charset="0"/>
              <a:buChar char="•"/>
            </a:pPr>
            <a:r>
              <a:rPr lang="en-GB" sz="2400" dirty="0"/>
              <a:t>Evolution of an ethnic group over time</a:t>
            </a:r>
          </a:p>
          <a:p>
            <a:pPr marL="342900" indent="-342900">
              <a:buFont typeface="Arial" panose="020B0604020202020204" pitchFamily="34" charset="0"/>
              <a:buChar char="•"/>
            </a:pPr>
            <a:r>
              <a:rPr lang="en-GB" sz="2400" dirty="0"/>
              <a:t>And see ethnicity as a natural state of being</a:t>
            </a:r>
          </a:p>
        </p:txBody>
      </p:sp>
      <p:sp>
        <p:nvSpPr>
          <p:cNvPr id="6" name="TextBox 5">
            <a:extLst>
              <a:ext uri="{FF2B5EF4-FFF2-40B4-BE49-F238E27FC236}">
                <a16:creationId xmlns:a16="http://schemas.microsoft.com/office/drawing/2014/main" id="{3AED3288-9AAE-4A2C-83C0-AC8A74407524}"/>
              </a:ext>
            </a:extLst>
          </p:cNvPr>
          <p:cNvSpPr txBox="1"/>
          <p:nvPr/>
        </p:nvSpPr>
        <p:spPr>
          <a:xfrm>
            <a:off x="346380" y="2877982"/>
            <a:ext cx="7731159" cy="523220"/>
          </a:xfrm>
          <a:prstGeom prst="rect">
            <a:avLst/>
          </a:prstGeom>
          <a:noFill/>
        </p:spPr>
        <p:txBody>
          <a:bodyPr wrap="square" rtlCol="0">
            <a:spAutoFit/>
          </a:bodyPr>
          <a:lstStyle/>
          <a:p>
            <a:r>
              <a:rPr lang="en-GB" sz="2800" b="1" dirty="0"/>
              <a:t>Some Primordialists view ethnicity as defined as;</a:t>
            </a:r>
          </a:p>
        </p:txBody>
      </p:sp>
      <p:sp>
        <p:nvSpPr>
          <p:cNvPr id="7" name="TextBox 6">
            <a:extLst>
              <a:ext uri="{FF2B5EF4-FFF2-40B4-BE49-F238E27FC236}">
                <a16:creationId xmlns:a16="http://schemas.microsoft.com/office/drawing/2014/main" id="{6AED7510-1B13-4504-9A11-F220E9BB9AEA}"/>
              </a:ext>
            </a:extLst>
          </p:cNvPr>
          <p:cNvSpPr txBox="1"/>
          <p:nvPr/>
        </p:nvSpPr>
        <p:spPr>
          <a:xfrm>
            <a:off x="1187624" y="3401202"/>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Defined by or intimately connected with</a:t>
            </a:r>
          </a:p>
          <a:p>
            <a:pPr marL="342900" indent="-342900">
              <a:buFont typeface="Arial" panose="020B0604020202020204" pitchFamily="34" charset="0"/>
              <a:buChar char="•"/>
            </a:pPr>
            <a:r>
              <a:rPr lang="en-GB" sz="2400" dirty="0"/>
              <a:t>Blood ties</a:t>
            </a:r>
          </a:p>
          <a:p>
            <a:pPr marL="342900" indent="-342900">
              <a:buFont typeface="Arial" panose="020B0604020202020204" pitchFamily="34" charset="0"/>
              <a:buChar char="•"/>
            </a:pPr>
            <a:r>
              <a:rPr lang="en-GB" sz="2400" dirty="0"/>
              <a:t>Or Kinship</a:t>
            </a:r>
          </a:p>
        </p:txBody>
      </p:sp>
      <p:sp>
        <p:nvSpPr>
          <p:cNvPr id="8" name="TextBox 7">
            <a:extLst>
              <a:ext uri="{FF2B5EF4-FFF2-40B4-BE49-F238E27FC236}">
                <a16:creationId xmlns:a16="http://schemas.microsoft.com/office/drawing/2014/main" id="{5CBD869C-0A72-4D77-A75D-896620BF8838}"/>
              </a:ext>
            </a:extLst>
          </p:cNvPr>
          <p:cNvSpPr txBox="1"/>
          <p:nvPr/>
        </p:nvSpPr>
        <p:spPr>
          <a:xfrm>
            <a:off x="369233" y="4585771"/>
            <a:ext cx="7731159" cy="523220"/>
          </a:xfrm>
          <a:prstGeom prst="rect">
            <a:avLst/>
          </a:prstGeom>
          <a:noFill/>
        </p:spPr>
        <p:txBody>
          <a:bodyPr wrap="square" rtlCol="0">
            <a:spAutoFit/>
          </a:bodyPr>
          <a:lstStyle/>
          <a:p>
            <a:r>
              <a:rPr lang="en-GB" sz="2800" b="1" dirty="0"/>
              <a:t>Primordialism assumes that ethnic identity is;</a:t>
            </a:r>
          </a:p>
        </p:txBody>
      </p:sp>
      <p:sp>
        <p:nvSpPr>
          <p:cNvPr id="9" name="TextBox 8">
            <a:extLst>
              <a:ext uri="{FF2B5EF4-FFF2-40B4-BE49-F238E27FC236}">
                <a16:creationId xmlns:a16="http://schemas.microsoft.com/office/drawing/2014/main" id="{0626F178-66FC-4192-AD88-E43AB14A15BF}"/>
              </a:ext>
            </a:extLst>
          </p:cNvPr>
          <p:cNvSpPr txBox="1"/>
          <p:nvPr/>
        </p:nvSpPr>
        <p:spPr>
          <a:xfrm>
            <a:off x="1210477" y="5108991"/>
            <a:ext cx="634890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Fixed at birth</a:t>
            </a:r>
          </a:p>
          <a:p>
            <a:pPr marL="342900" indent="-342900">
              <a:buFont typeface="Arial" panose="020B0604020202020204" pitchFamily="34" charset="0"/>
              <a:buChar char="•"/>
            </a:pPr>
            <a:r>
              <a:rPr lang="en-GB" sz="2400" dirty="0"/>
              <a:t>And cannot change</a:t>
            </a:r>
          </a:p>
        </p:txBody>
      </p:sp>
      <p:sp>
        <p:nvSpPr>
          <p:cNvPr id="12" name="TextBox 11">
            <a:extLst>
              <a:ext uri="{FF2B5EF4-FFF2-40B4-BE49-F238E27FC236}">
                <a16:creationId xmlns:a16="http://schemas.microsoft.com/office/drawing/2014/main" id="{7B9B0A80-BE17-4C99-B8B9-AFD483D30DC7}"/>
              </a:ext>
            </a:extLst>
          </p:cNvPr>
          <p:cNvSpPr txBox="1"/>
          <p:nvPr/>
        </p:nvSpPr>
        <p:spPr>
          <a:xfrm>
            <a:off x="2699792" y="6237312"/>
            <a:ext cx="6348906" cy="923330"/>
          </a:xfrm>
          <a:prstGeom prst="rect">
            <a:avLst/>
          </a:prstGeom>
          <a:noFill/>
        </p:spPr>
        <p:txBody>
          <a:bodyPr wrap="square" rtlCol="0">
            <a:spAutoFit/>
          </a:bodyPr>
          <a:lstStyle/>
          <a:p>
            <a:r>
              <a:rPr lang="nl-NL" dirty="0"/>
              <a:t>(Geertz, 1973; Isaacs, 1975; van den Berghe, 1981 cited in Yang, 2000: 42)</a:t>
            </a:r>
          </a:p>
          <a:p>
            <a:endParaRPr lang="en-GB" dirty="0"/>
          </a:p>
        </p:txBody>
      </p:sp>
    </p:spTree>
    <p:extLst>
      <p:ext uri="{BB962C8B-B14F-4D97-AF65-F5344CB8AC3E}">
        <p14:creationId xmlns:p14="http://schemas.microsoft.com/office/powerpoint/2010/main" val="109205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normAutofit/>
          </a:bodyPr>
          <a:lstStyle/>
          <a:p>
            <a:r>
              <a:rPr lang="en-GB" dirty="0"/>
              <a:t>Socio-biologists attempt to use scientific approaches, such as;</a:t>
            </a:r>
          </a:p>
          <a:p>
            <a:r>
              <a:rPr lang="en-GB" dirty="0"/>
              <a:t>Darwinian theories of natural selection</a:t>
            </a:r>
          </a:p>
          <a:p>
            <a:r>
              <a:rPr lang="en-GB" dirty="0"/>
              <a:t>Evolutionary biology</a:t>
            </a:r>
          </a:p>
          <a:p>
            <a:r>
              <a:rPr lang="en-GB" dirty="0"/>
              <a:t>Genetics</a:t>
            </a:r>
          </a:p>
          <a:p>
            <a:pPr lvl="1"/>
            <a:endParaRPr lang="en-GB" dirty="0"/>
          </a:p>
          <a:p>
            <a:r>
              <a:rPr lang="en-GB" dirty="0"/>
              <a:t>To explain social behaviour</a:t>
            </a:r>
          </a:p>
          <a:p>
            <a:pPr marL="0" lvl="1"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369308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In 1994 the majority Hutu population in Rwanda organised themselves and in the course of two months proceeded to murder 800,000 Tutsi people living among them – the overwhelming majority of the Tutsi population</a:t>
            </a:r>
          </a:p>
          <a:p>
            <a:r>
              <a:rPr lang="en-GB" dirty="0"/>
              <a:t>The genocide was conducted in a methodical way, often through the leadership of the local town governments</a:t>
            </a:r>
          </a:p>
          <a:p>
            <a:pPr marL="365760" lvl="1"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31077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A5F51C6-CD12-486E-9AF3-422240945EBB}"/>
              </a:ext>
            </a:extLst>
          </p:cNvPr>
          <p:cNvSpPr txBox="1">
            <a:spLocks/>
          </p:cNvSpPr>
          <p:nvPr/>
        </p:nvSpPr>
        <p:spPr>
          <a:xfrm>
            <a:off x="323528" y="1075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The Rwandan Genocide</a:t>
            </a:r>
          </a:p>
        </p:txBody>
      </p:sp>
      <p:pic>
        <p:nvPicPr>
          <p:cNvPr id="5" name="Picture 4">
            <a:hlinkClick r:id="rId2"/>
            <a:extLst>
              <a:ext uri="{FF2B5EF4-FFF2-40B4-BE49-F238E27FC236}">
                <a16:creationId xmlns:a16="http://schemas.microsoft.com/office/drawing/2014/main" id="{56CE4CE6-37C4-4F5B-AEE2-68A35DDEF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2391760"/>
            <a:ext cx="1966714" cy="2074479"/>
          </a:xfrm>
          <a:prstGeom prst="rect">
            <a:avLst/>
          </a:prstGeom>
        </p:spPr>
      </p:pic>
      <p:sp>
        <p:nvSpPr>
          <p:cNvPr id="2" name="TextBox 1">
            <a:extLst>
              <a:ext uri="{FF2B5EF4-FFF2-40B4-BE49-F238E27FC236}">
                <a16:creationId xmlns:a16="http://schemas.microsoft.com/office/drawing/2014/main" id="{47A918C1-F252-482A-89A8-07B57830F534}"/>
              </a:ext>
            </a:extLst>
          </p:cNvPr>
          <p:cNvSpPr txBox="1"/>
          <p:nvPr/>
        </p:nvSpPr>
        <p:spPr>
          <a:xfrm>
            <a:off x="2771800" y="2276872"/>
            <a:ext cx="576064" cy="523220"/>
          </a:xfrm>
          <a:prstGeom prst="rect">
            <a:avLst/>
          </a:prstGeom>
          <a:noFill/>
        </p:spPr>
        <p:txBody>
          <a:bodyPr wrap="square" rtlCol="0">
            <a:spAutoFit/>
          </a:bodyPr>
          <a:lstStyle/>
          <a:p>
            <a:pPr algn="ctr"/>
            <a:r>
              <a:rPr lang="en-GB" sz="2800" b="1" dirty="0"/>
              <a:t>1.</a:t>
            </a:r>
          </a:p>
        </p:txBody>
      </p:sp>
      <p:pic>
        <p:nvPicPr>
          <p:cNvPr id="6" name="Picture 5">
            <a:hlinkClick r:id="rId4" action="ppaction://hlinkfile"/>
            <a:extLst>
              <a:ext uri="{FF2B5EF4-FFF2-40B4-BE49-F238E27FC236}">
                <a16:creationId xmlns:a16="http://schemas.microsoft.com/office/drawing/2014/main" id="{08B6669F-6311-4495-9DA2-CA0AD663118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95735" y="5305991"/>
            <a:ext cx="638801" cy="638801"/>
          </a:xfrm>
          <a:prstGeom prst="rect">
            <a:avLst/>
          </a:prstGeom>
        </p:spPr>
      </p:pic>
      <p:sp>
        <p:nvSpPr>
          <p:cNvPr id="7" name="TextBox 6">
            <a:extLst>
              <a:ext uri="{FF2B5EF4-FFF2-40B4-BE49-F238E27FC236}">
                <a16:creationId xmlns:a16="http://schemas.microsoft.com/office/drawing/2014/main" id="{1055C677-796E-43E5-B86A-116F21B473D3}"/>
              </a:ext>
            </a:extLst>
          </p:cNvPr>
          <p:cNvSpPr txBox="1"/>
          <p:nvPr/>
        </p:nvSpPr>
        <p:spPr>
          <a:xfrm>
            <a:off x="3059832" y="5435932"/>
            <a:ext cx="5328592" cy="646331"/>
          </a:xfrm>
          <a:prstGeom prst="rect">
            <a:avLst/>
          </a:prstGeom>
          <a:noFill/>
        </p:spPr>
        <p:txBody>
          <a:bodyPr wrap="square" rtlCol="0">
            <a:spAutoFit/>
          </a:bodyPr>
          <a:lstStyle/>
          <a:p>
            <a:r>
              <a:rPr lang="en-GB" dirty="0"/>
              <a:t>Guided study activity: What were the causes of the Rwandan Genocide?</a:t>
            </a:r>
          </a:p>
        </p:txBody>
      </p:sp>
    </p:spTree>
    <p:extLst>
      <p:ext uri="{BB962C8B-B14F-4D97-AF65-F5344CB8AC3E}">
        <p14:creationId xmlns:p14="http://schemas.microsoft.com/office/powerpoint/2010/main" val="43335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lnSpcReduction="20000"/>
          </a:bodyPr>
          <a:lstStyle/>
          <a:p>
            <a:r>
              <a:rPr lang="en-GB" dirty="0"/>
              <a:t>Hutus were encouraged to kill their </a:t>
            </a:r>
            <a:r>
              <a:rPr lang="en-GB" u="sng" dirty="0"/>
              <a:t>ethnic</a:t>
            </a:r>
            <a:r>
              <a:rPr lang="en-GB" dirty="0"/>
              <a:t> Tutsi neighbours as a collective action for the public good</a:t>
            </a:r>
          </a:p>
          <a:p>
            <a:r>
              <a:rPr lang="en-GB" dirty="0"/>
              <a:t>The underlying causes of this violence were differences between the two ethnic groups that were both ancient and sustained</a:t>
            </a:r>
          </a:p>
          <a:p>
            <a:r>
              <a:rPr lang="en-GB" i="1" dirty="0">
                <a:solidFill>
                  <a:srgbClr val="FF0000"/>
                </a:solidFill>
              </a:rPr>
              <a:t>Primordialist perspective: The Hutus and Tutsis in Rwanda were unable to live together in peace because their inherent ethnic identifies set them at odds with each other</a:t>
            </a:r>
          </a:p>
          <a:p>
            <a:pPr marL="0" lvl="1"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113173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normAutofit fontScale="92500"/>
          </a:bodyPr>
          <a:lstStyle/>
          <a:p>
            <a:r>
              <a:rPr lang="en-GB" dirty="0"/>
              <a:t>This type of explanation of the Rwandan genocide i.e. that it was one of the most notable and clear examples of ethnic based violence observed in recent times is considered as a primordial justification (i.e. the clear ethnic differences between the Hutus and Tutsi were what caused the </a:t>
            </a:r>
            <a:r>
              <a:rPr lang="en-GB" dirty="0" err="1"/>
              <a:t>genoside</a:t>
            </a:r>
            <a:r>
              <a:rPr lang="en-GB" dirty="0"/>
              <a:t>)</a:t>
            </a:r>
          </a:p>
          <a:p>
            <a:pPr lvl="1"/>
            <a:endParaRPr lang="en-GB" dirty="0"/>
          </a:p>
          <a:p>
            <a:pPr marL="365760" lvl="1" indent="0" algn="r">
              <a:buNone/>
            </a:pPr>
            <a:r>
              <a:rPr lang="en-GB" dirty="0"/>
              <a:t>(</a:t>
            </a:r>
            <a:r>
              <a:rPr lang="en-GB" dirty="0" err="1"/>
              <a:t>Joireman</a:t>
            </a:r>
            <a:r>
              <a:rPr lang="en-GB" dirty="0"/>
              <a:t>, 2003: 34)</a:t>
            </a:r>
          </a:p>
          <a:p>
            <a:pPr marL="365760" lvl="1" indent="0">
              <a:buNone/>
            </a:pPr>
            <a:endParaRPr lang="en-GB" dirty="0"/>
          </a:p>
        </p:txBody>
      </p:sp>
    </p:spTree>
    <p:extLst>
      <p:ext uri="{BB962C8B-B14F-4D97-AF65-F5344CB8AC3E}">
        <p14:creationId xmlns:p14="http://schemas.microsoft.com/office/powerpoint/2010/main" val="4098513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Social constructivism</a:t>
            </a:r>
          </a:p>
          <a:p>
            <a:r>
              <a:rPr lang="en-GB" dirty="0"/>
              <a:t>Theoretical school of ethnicity</a:t>
            </a:r>
          </a:p>
          <a:p>
            <a:r>
              <a:rPr lang="en-GB" dirty="0"/>
              <a:t>Focuses on the fluid and socially constructed nature of ethnic identities</a:t>
            </a:r>
          </a:p>
          <a:p>
            <a:r>
              <a:rPr lang="en-GB" dirty="0"/>
              <a:t>It does identify the role of political and economic factors in moulding ethnicity</a:t>
            </a:r>
          </a:p>
          <a:p>
            <a:pPr lvl="1"/>
            <a:endParaRPr lang="en-GB" dirty="0"/>
          </a:p>
          <a:p>
            <a:pPr marL="365760" lvl="1"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2595155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However, it addresses the origins of ethnic groups in shared;</a:t>
            </a:r>
          </a:p>
          <a:p>
            <a:r>
              <a:rPr lang="en-GB" dirty="0"/>
              <a:t>Language</a:t>
            </a:r>
          </a:p>
          <a:p>
            <a:r>
              <a:rPr lang="en-GB" dirty="0"/>
              <a:t>Religion</a:t>
            </a:r>
          </a:p>
          <a:p>
            <a:r>
              <a:rPr lang="en-GB" dirty="0"/>
              <a:t>And/or physical characteristics</a:t>
            </a:r>
          </a:p>
          <a:p>
            <a:r>
              <a:rPr lang="en-GB" dirty="0"/>
              <a:t>Which creates a set of identities from which one can choose </a:t>
            </a:r>
          </a:p>
          <a:p>
            <a:pPr marL="365760" lvl="1"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358980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People choose an ethnic identity based on their identity set plus their own preferences</a:t>
            </a:r>
          </a:p>
          <a:p>
            <a:endParaRPr lang="en-GB" dirty="0"/>
          </a:p>
          <a:p>
            <a:r>
              <a:rPr lang="en-GB" dirty="0"/>
              <a:t>These are formed by;</a:t>
            </a:r>
          </a:p>
          <a:p>
            <a:r>
              <a:rPr lang="en-GB" dirty="0"/>
              <a:t>Economic</a:t>
            </a:r>
          </a:p>
          <a:p>
            <a:r>
              <a:rPr lang="en-GB" dirty="0"/>
              <a:t>Political</a:t>
            </a:r>
          </a:p>
          <a:p>
            <a:r>
              <a:rPr lang="en-GB" dirty="0"/>
              <a:t>and even social conditions</a:t>
            </a:r>
          </a:p>
          <a:p>
            <a:pPr marL="365760" lvl="1"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383003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Constructivism</a:t>
            </a:r>
          </a:p>
        </p:txBody>
      </p:sp>
      <p:sp>
        <p:nvSpPr>
          <p:cNvPr id="3" name="Content Placeholder 2"/>
          <p:cNvSpPr>
            <a:spLocks noGrp="1"/>
          </p:cNvSpPr>
          <p:nvPr>
            <p:ph idx="1"/>
          </p:nvPr>
        </p:nvSpPr>
        <p:spPr/>
        <p:txBody>
          <a:bodyPr/>
          <a:lstStyle/>
          <a:p>
            <a:r>
              <a:rPr lang="en-GB" dirty="0"/>
              <a:t>Is more concerned with the emergence and disappearance of ethnic groups and movement</a:t>
            </a:r>
          </a:p>
          <a:p>
            <a:pPr lvl="1"/>
            <a:endParaRPr lang="en-GB" dirty="0"/>
          </a:p>
          <a:p>
            <a:pPr marL="365760" lvl="1" indent="0" algn="r">
              <a:buNone/>
            </a:pPr>
            <a:r>
              <a:rPr lang="en-GB" dirty="0"/>
              <a:t>(</a:t>
            </a:r>
            <a:r>
              <a:rPr lang="en-GB" dirty="0" err="1"/>
              <a:t>Joireman</a:t>
            </a:r>
            <a:r>
              <a:rPr lang="en-GB" dirty="0"/>
              <a:t>, 2003: 34)</a:t>
            </a:r>
          </a:p>
          <a:p>
            <a:pPr lvl="1"/>
            <a:endParaRPr lang="en-GB" dirty="0"/>
          </a:p>
          <a:p>
            <a:endParaRPr lang="en-GB" dirty="0"/>
          </a:p>
        </p:txBody>
      </p:sp>
    </p:spTree>
    <p:extLst>
      <p:ext uri="{BB962C8B-B14F-4D97-AF65-F5344CB8AC3E}">
        <p14:creationId xmlns:p14="http://schemas.microsoft.com/office/powerpoint/2010/main" val="280274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457200" y="1417638"/>
            <a:ext cx="8229600" cy="4525963"/>
          </a:xfrm>
        </p:spPr>
        <p:txBody>
          <a:bodyPr>
            <a:normAutofit lnSpcReduction="10000"/>
          </a:bodyPr>
          <a:lstStyle/>
          <a:p>
            <a:r>
              <a:rPr lang="en-GB" dirty="0"/>
              <a:t>A social constructionist interpretation</a:t>
            </a:r>
          </a:p>
          <a:p>
            <a:r>
              <a:rPr lang="en-GB" dirty="0"/>
              <a:t>Tutsis were killed by Hutu people who desired to end the dominant role that Tutsis had played in the government and armed forces of Rwanda</a:t>
            </a:r>
          </a:p>
          <a:p>
            <a:r>
              <a:rPr lang="en-GB" dirty="0"/>
              <a:t>Moderate Hutus who opposed the violence or were involved in political alliances with the Tutsis were also killed</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4268419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Social Constructionism:</a:t>
            </a:r>
            <a:br>
              <a:rPr lang="en-GB" sz="3200" b="1" dirty="0"/>
            </a:br>
            <a:r>
              <a:rPr lang="en-GB" sz="3200" b="1" dirty="0"/>
              <a:t>The Formation of Ethnic Identity</a:t>
            </a:r>
          </a:p>
        </p:txBody>
      </p:sp>
      <p:sp>
        <p:nvSpPr>
          <p:cNvPr id="4" name="Text Placeholder 3"/>
          <p:cNvSpPr>
            <a:spLocks noGrp="1"/>
          </p:cNvSpPr>
          <p:nvPr>
            <p:ph type="body" idx="1"/>
          </p:nvPr>
        </p:nvSpPr>
        <p:spPr>
          <a:xfrm>
            <a:off x="1178667" y="2313530"/>
            <a:ext cx="2939521" cy="820208"/>
          </a:xfrm>
        </p:spPr>
        <p:txBody>
          <a:bodyPr>
            <a:normAutofit/>
          </a:bodyPr>
          <a:lstStyle/>
          <a:p>
            <a:r>
              <a:rPr lang="en-GB" sz="2800" dirty="0"/>
              <a:t>Ascribed Traits</a:t>
            </a:r>
          </a:p>
        </p:txBody>
      </p:sp>
      <p:sp>
        <p:nvSpPr>
          <p:cNvPr id="5" name="Text Placeholder 4"/>
          <p:cNvSpPr>
            <a:spLocks noGrp="1"/>
          </p:cNvSpPr>
          <p:nvPr>
            <p:ph type="body" sz="quarter" idx="3"/>
          </p:nvPr>
        </p:nvSpPr>
        <p:spPr>
          <a:xfrm>
            <a:off x="4788024" y="2392348"/>
            <a:ext cx="2944368" cy="822960"/>
          </a:xfrm>
        </p:spPr>
        <p:txBody>
          <a:bodyPr>
            <a:normAutofit/>
          </a:bodyPr>
          <a:lstStyle/>
          <a:p>
            <a:r>
              <a:rPr lang="en-GB" sz="2800" dirty="0"/>
              <a:t>Social Inputs</a:t>
            </a:r>
          </a:p>
        </p:txBody>
      </p:sp>
      <p:sp>
        <p:nvSpPr>
          <p:cNvPr id="6" name="Content Placeholder 5"/>
          <p:cNvSpPr>
            <a:spLocks noGrp="1"/>
          </p:cNvSpPr>
          <p:nvPr>
            <p:ph sz="quarter" idx="13"/>
          </p:nvPr>
        </p:nvSpPr>
        <p:spPr>
          <a:xfrm>
            <a:off x="1241810" y="3346726"/>
            <a:ext cx="3227832" cy="2779776"/>
          </a:xfrm>
        </p:spPr>
        <p:txBody>
          <a:bodyPr>
            <a:normAutofit/>
          </a:bodyPr>
          <a:lstStyle/>
          <a:p>
            <a:r>
              <a:rPr lang="en-GB" sz="2800" dirty="0"/>
              <a:t>Appearance</a:t>
            </a:r>
          </a:p>
          <a:p>
            <a:r>
              <a:rPr lang="en-GB" sz="2800" dirty="0"/>
              <a:t>Place of birth</a:t>
            </a:r>
          </a:p>
          <a:p>
            <a:r>
              <a:rPr lang="en-GB" sz="2800" dirty="0"/>
              <a:t>Language </a:t>
            </a:r>
          </a:p>
        </p:txBody>
      </p:sp>
      <p:sp>
        <p:nvSpPr>
          <p:cNvPr id="7" name="Content Placeholder 6"/>
          <p:cNvSpPr>
            <a:spLocks noGrp="1"/>
          </p:cNvSpPr>
          <p:nvPr>
            <p:ph sz="quarter" idx="14"/>
          </p:nvPr>
        </p:nvSpPr>
        <p:spPr>
          <a:xfrm>
            <a:off x="4907627" y="3458793"/>
            <a:ext cx="3736849" cy="2779776"/>
          </a:xfrm>
        </p:spPr>
        <p:txBody>
          <a:bodyPr>
            <a:normAutofit fontScale="77500" lnSpcReduction="20000"/>
          </a:bodyPr>
          <a:lstStyle/>
          <a:p>
            <a:r>
              <a:rPr lang="en-GB" dirty="0"/>
              <a:t>Ancestral myths</a:t>
            </a:r>
          </a:p>
          <a:p>
            <a:r>
              <a:rPr lang="en-GB" dirty="0"/>
              <a:t>Subjective beliefs</a:t>
            </a:r>
          </a:p>
          <a:p>
            <a:r>
              <a:rPr lang="en-GB" dirty="0"/>
              <a:t>Political power of group</a:t>
            </a:r>
          </a:p>
          <a:p>
            <a:r>
              <a:rPr lang="en-GB" dirty="0"/>
              <a:t>Economics</a:t>
            </a:r>
          </a:p>
          <a:p>
            <a:r>
              <a:rPr lang="en-GB" dirty="0"/>
              <a:t>Religion</a:t>
            </a:r>
          </a:p>
          <a:p>
            <a:r>
              <a:rPr lang="en-GB" dirty="0"/>
              <a:t>Language </a:t>
            </a:r>
          </a:p>
          <a:p>
            <a:pPr marL="365760" lvl="1" indent="0" algn="r">
              <a:buNone/>
            </a:pPr>
            <a:r>
              <a:rPr lang="en-GB" dirty="0"/>
              <a:t>(</a:t>
            </a:r>
            <a:r>
              <a:rPr lang="en-GB" dirty="0" err="1"/>
              <a:t>Joireman</a:t>
            </a:r>
            <a:r>
              <a:rPr lang="en-GB" dirty="0"/>
              <a:t>, 2003: 34)</a:t>
            </a:r>
          </a:p>
        </p:txBody>
      </p:sp>
      <p:sp>
        <p:nvSpPr>
          <p:cNvPr id="8" name="TextBox 7"/>
          <p:cNvSpPr txBox="1"/>
          <p:nvPr/>
        </p:nvSpPr>
        <p:spPr>
          <a:xfrm>
            <a:off x="685799" y="1659722"/>
            <a:ext cx="7696200" cy="523220"/>
          </a:xfrm>
          <a:prstGeom prst="rect">
            <a:avLst/>
          </a:prstGeom>
          <a:noFill/>
        </p:spPr>
        <p:txBody>
          <a:bodyPr wrap="square" rtlCol="0">
            <a:spAutoFit/>
          </a:bodyPr>
          <a:lstStyle/>
          <a:p>
            <a:pPr algn="ctr"/>
            <a:r>
              <a:rPr lang="en-GB" sz="2800" b="1" dirty="0">
                <a:solidFill>
                  <a:srgbClr val="FF0000"/>
                </a:solidFill>
              </a:rPr>
              <a:t>Ascribed Traits + Social Inputs = Ethnic Identity </a:t>
            </a:r>
          </a:p>
        </p:txBody>
      </p:sp>
    </p:spTree>
    <p:extLst>
      <p:ext uri="{BB962C8B-B14F-4D97-AF65-F5344CB8AC3E}">
        <p14:creationId xmlns:p14="http://schemas.microsoft.com/office/powerpoint/2010/main" val="147375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Instrumentalists</a:t>
            </a:r>
          </a:p>
        </p:txBody>
      </p:sp>
      <p:sp>
        <p:nvSpPr>
          <p:cNvPr id="3" name="Content Placeholder 2"/>
          <p:cNvSpPr>
            <a:spLocks noGrp="1"/>
          </p:cNvSpPr>
          <p:nvPr>
            <p:ph idx="1"/>
          </p:nvPr>
        </p:nvSpPr>
        <p:spPr/>
        <p:txBody>
          <a:bodyPr>
            <a:normAutofit fontScale="92500" lnSpcReduction="20000"/>
          </a:bodyPr>
          <a:lstStyle/>
          <a:p>
            <a:r>
              <a:rPr lang="en-GB" dirty="0"/>
              <a:t>See ethnicity as  the means to some specific political end</a:t>
            </a:r>
          </a:p>
          <a:p>
            <a:r>
              <a:rPr lang="en-GB" dirty="0"/>
              <a:t>It is focused on the goals for ethnic groups rather than the origins</a:t>
            </a:r>
          </a:p>
          <a:p>
            <a:r>
              <a:rPr lang="en-GB" dirty="0"/>
              <a:t>Instrumentalists believe ethnicity is changeable</a:t>
            </a:r>
          </a:p>
          <a:p>
            <a:r>
              <a:rPr lang="en-GB" dirty="0"/>
              <a:t>It is </a:t>
            </a:r>
            <a:r>
              <a:rPr lang="en-GB" b="1" u="sng" dirty="0"/>
              <a:t>NOT</a:t>
            </a:r>
            <a:r>
              <a:rPr lang="en-GB" dirty="0"/>
              <a:t> a characteristic acquired at birth and consistent over time</a:t>
            </a:r>
          </a:p>
          <a:p>
            <a:r>
              <a:rPr lang="en-GB" dirty="0"/>
              <a:t>Ethnic identities may be important at some times and in some circumstances and completely absent at other times</a:t>
            </a:r>
          </a:p>
          <a:p>
            <a:pPr marL="365760" lvl="1" indent="0" algn="r">
              <a:buNone/>
            </a:pPr>
            <a:r>
              <a:rPr lang="en-GB" dirty="0"/>
              <a:t>(</a:t>
            </a:r>
            <a:r>
              <a:rPr lang="en-GB" dirty="0" err="1"/>
              <a:t>Joireman</a:t>
            </a:r>
            <a:r>
              <a:rPr lang="en-GB" dirty="0"/>
              <a:t>, 2003: 54)</a:t>
            </a:r>
          </a:p>
          <a:p>
            <a:pPr lvl="1"/>
            <a:endParaRPr lang="en-GB" dirty="0"/>
          </a:p>
        </p:txBody>
      </p:sp>
    </p:spTree>
    <p:extLst>
      <p:ext uri="{BB962C8B-B14F-4D97-AF65-F5344CB8AC3E}">
        <p14:creationId xmlns:p14="http://schemas.microsoft.com/office/powerpoint/2010/main" val="304426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319"/>
            <a:ext cx="8229600" cy="706090"/>
          </a:xfrm>
        </p:spPr>
        <p:txBody>
          <a:bodyPr>
            <a:normAutofit fontScale="90000"/>
          </a:bodyPr>
          <a:lstStyle/>
          <a:p>
            <a:r>
              <a:rPr lang="en-GB" b="1" dirty="0"/>
              <a:t>Instrumentalists</a:t>
            </a:r>
          </a:p>
        </p:txBody>
      </p:sp>
      <p:sp>
        <p:nvSpPr>
          <p:cNvPr id="3" name="Content Placeholder 2"/>
          <p:cNvSpPr>
            <a:spLocks noGrp="1"/>
          </p:cNvSpPr>
          <p:nvPr>
            <p:ph idx="1"/>
          </p:nvPr>
        </p:nvSpPr>
        <p:spPr>
          <a:xfrm>
            <a:off x="683568" y="980728"/>
            <a:ext cx="8229600" cy="4691607"/>
          </a:xfrm>
        </p:spPr>
        <p:txBody>
          <a:bodyPr>
            <a:noAutofit/>
          </a:bodyPr>
          <a:lstStyle/>
          <a:p>
            <a:r>
              <a:rPr lang="en-GB" sz="2400" dirty="0"/>
              <a:t>There is an acknowledgement that object markers of ethnicity exist such as;</a:t>
            </a:r>
          </a:p>
          <a:p>
            <a:r>
              <a:rPr lang="en-GB" sz="2400" dirty="0"/>
              <a:t>Symbols</a:t>
            </a:r>
          </a:p>
          <a:p>
            <a:r>
              <a:rPr lang="en-GB" sz="2400" dirty="0"/>
              <a:t>Customs</a:t>
            </a:r>
          </a:p>
          <a:p>
            <a:r>
              <a:rPr lang="en-GB" sz="2400" dirty="0"/>
              <a:t>Language </a:t>
            </a:r>
          </a:p>
          <a:p>
            <a:r>
              <a:rPr lang="en-GB" sz="2400" dirty="0"/>
              <a:t>or even appearance</a:t>
            </a:r>
          </a:p>
          <a:p>
            <a:r>
              <a:rPr lang="en-GB" sz="2400" dirty="0"/>
              <a:t>But focuses on behaviours rather than appearance as defining an ethnic group</a:t>
            </a:r>
          </a:p>
          <a:p>
            <a:r>
              <a:rPr lang="en-GB" sz="2400" dirty="0"/>
              <a:t>We can define a person’s ethnic identity by examining their actions and choices</a:t>
            </a:r>
          </a:p>
          <a:p>
            <a:pPr marL="0" lvl="1" indent="0" algn="r">
              <a:buNone/>
            </a:pPr>
            <a:r>
              <a:rPr lang="en-GB" sz="2400" dirty="0"/>
              <a:t>(</a:t>
            </a:r>
            <a:r>
              <a:rPr lang="en-GB" sz="2400" dirty="0" err="1"/>
              <a:t>Joireman</a:t>
            </a:r>
            <a:r>
              <a:rPr lang="en-GB" sz="2400" dirty="0"/>
              <a:t>, 2003: 34)</a:t>
            </a:r>
          </a:p>
          <a:p>
            <a:endParaRPr lang="en-GB" sz="2400" dirty="0"/>
          </a:p>
        </p:txBody>
      </p:sp>
    </p:spTree>
    <p:extLst>
      <p:ext uri="{BB962C8B-B14F-4D97-AF65-F5344CB8AC3E}">
        <p14:creationId xmlns:p14="http://schemas.microsoft.com/office/powerpoint/2010/main" val="726635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77500" lnSpcReduction="20000"/>
          </a:bodyPr>
          <a:lstStyle/>
          <a:p>
            <a:r>
              <a:rPr lang="en-GB" dirty="0"/>
              <a:t>An instrumentalist interpretation</a:t>
            </a:r>
          </a:p>
          <a:p>
            <a:r>
              <a:rPr lang="en-GB" dirty="0"/>
              <a:t>When Rwanda became independent in 1962, power was supposed to change hands from the Belgium colonial administration to the hands of an indigenous government composed mostly of Hutus, the group that comprised the majority of the population.</a:t>
            </a:r>
          </a:p>
          <a:p>
            <a:r>
              <a:rPr lang="en-GB" dirty="0"/>
              <a:t>This peaceful transfer of power was blocked by the minority Tutsi groups in the Rwandan population (about 15%) who wanted to retain control of positions they had long held under the colonial administration as the favoured ethnic group</a:t>
            </a:r>
          </a:p>
          <a:p>
            <a:endParaRPr lang="en-GB" dirty="0"/>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781741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10000"/>
          </a:bodyPr>
          <a:lstStyle/>
          <a:p>
            <a:r>
              <a:rPr lang="en-GB" dirty="0"/>
              <a:t>As a result of the restrictive quotas and the violence more Tutsi left Rwanda</a:t>
            </a:r>
          </a:p>
          <a:p>
            <a:r>
              <a:rPr lang="en-GB" dirty="0"/>
              <a:t>In 1994, the Hutu people, led by members of the media and their own local governments, killed 800,000 Tutsi Rwandans and moderate Hutus over 100 days; </a:t>
            </a:r>
          </a:p>
          <a:p>
            <a:r>
              <a:rPr lang="en-GB" dirty="0"/>
              <a:t>Most of the killing was done with machetes in local communities by community members.</a:t>
            </a:r>
          </a:p>
          <a:p>
            <a:r>
              <a:rPr lang="en-GB" i="1" dirty="0">
                <a:solidFill>
                  <a:srgbClr val="FF0000"/>
                </a:solidFill>
              </a:rPr>
              <a:t>Instrumentalist perspective: The Hutus were led into the genocide violence by a desire to retain power and control of Rwanda</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77756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Instrumentalists Explanation</a:t>
            </a:r>
          </a:p>
        </p:txBody>
      </p:sp>
      <p:sp>
        <p:nvSpPr>
          <p:cNvPr id="3" name="Content Placeholder 2"/>
          <p:cNvSpPr>
            <a:spLocks noGrp="1"/>
          </p:cNvSpPr>
          <p:nvPr>
            <p:ph idx="1"/>
          </p:nvPr>
        </p:nvSpPr>
        <p:spPr>
          <a:xfrm>
            <a:off x="611560" y="1556792"/>
            <a:ext cx="7776864" cy="3976743"/>
          </a:xfrm>
        </p:spPr>
        <p:txBody>
          <a:bodyPr>
            <a:noAutofit/>
          </a:bodyPr>
          <a:lstStyle/>
          <a:p>
            <a:r>
              <a:rPr lang="en-GB" sz="2800" dirty="0"/>
              <a:t>Some would argue that the behaviour of the Hutus illustrates the instrumentalist theory of ethnicity</a:t>
            </a:r>
          </a:p>
          <a:p>
            <a:r>
              <a:rPr lang="en-GB" sz="2800" dirty="0"/>
              <a:t>Instrumentalism is a belief that </a:t>
            </a:r>
            <a:r>
              <a:rPr lang="en-GB" dirty="0"/>
              <a:t>ethnic identities develop </a:t>
            </a:r>
            <a:r>
              <a:rPr lang="en-GB" sz="2800" dirty="0"/>
              <a:t>and </a:t>
            </a:r>
            <a:r>
              <a:rPr lang="en-GB" dirty="0"/>
              <a:t>nationalism ensues </a:t>
            </a:r>
            <a:r>
              <a:rPr lang="en-GB" sz="2800" dirty="0"/>
              <a:t>in the pursuit of particular political goals</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834055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Otherness</a:t>
            </a:r>
          </a:p>
        </p:txBody>
      </p:sp>
      <p:sp>
        <p:nvSpPr>
          <p:cNvPr id="3" name="TextBox 2">
            <a:extLst>
              <a:ext uri="{FF2B5EF4-FFF2-40B4-BE49-F238E27FC236}">
                <a16:creationId xmlns:a16="http://schemas.microsoft.com/office/drawing/2014/main" id="{882ACE34-BABD-4508-8353-13133AEE447B}"/>
              </a:ext>
            </a:extLst>
          </p:cNvPr>
          <p:cNvSpPr txBox="1"/>
          <p:nvPr/>
        </p:nvSpPr>
        <p:spPr>
          <a:xfrm>
            <a:off x="457200" y="1124744"/>
            <a:ext cx="7931224"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Regardless of which theoretical interpretation of the Rwandan genocide we choose to take, the events can be seen as an example of ‘othering’</a:t>
            </a:r>
          </a:p>
          <a:p>
            <a:pPr marL="457200" indent="-457200">
              <a:spcBef>
                <a:spcPts val="600"/>
              </a:spcBef>
              <a:spcAft>
                <a:spcPts val="600"/>
              </a:spcAft>
              <a:buFont typeface="Arial" panose="020B0604020202020204" pitchFamily="34" charset="0"/>
              <a:buChar char="•"/>
            </a:pPr>
            <a:r>
              <a:rPr lang="en-GB" sz="2800" dirty="0"/>
              <a:t>The concept of ‘Otherness’ was first defined by Edmund </a:t>
            </a:r>
            <a:r>
              <a:rPr lang="en-GB" sz="2800" dirty="0" err="1"/>
              <a:t>Husserel</a:t>
            </a:r>
            <a:endParaRPr lang="en-GB" sz="2800" dirty="0"/>
          </a:p>
          <a:p>
            <a:pPr marL="457200" indent="-457200">
              <a:spcBef>
                <a:spcPts val="600"/>
              </a:spcBef>
              <a:spcAft>
                <a:spcPts val="600"/>
              </a:spcAft>
              <a:buFont typeface="Arial" panose="020B0604020202020204" pitchFamily="34" charset="0"/>
              <a:buChar char="•"/>
            </a:pPr>
            <a:r>
              <a:rPr lang="en-GB" sz="2800" dirty="0"/>
              <a:t>It refers to the concept that people can consider others who are different to be ‘alien’ to their own sense of social identity</a:t>
            </a:r>
          </a:p>
        </p:txBody>
      </p:sp>
      <p:sp>
        <p:nvSpPr>
          <p:cNvPr id="4" name="TextBox 3">
            <a:extLst>
              <a:ext uri="{FF2B5EF4-FFF2-40B4-BE49-F238E27FC236}">
                <a16:creationId xmlns:a16="http://schemas.microsoft.com/office/drawing/2014/main" id="{68EBFC53-8C90-4597-B14E-2B79B876BF1A}"/>
              </a:ext>
            </a:extLst>
          </p:cNvPr>
          <p:cNvSpPr txBox="1"/>
          <p:nvPr/>
        </p:nvSpPr>
        <p:spPr>
          <a:xfrm>
            <a:off x="5220072" y="5373216"/>
            <a:ext cx="3168352" cy="369332"/>
          </a:xfrm>
          <a:prstGeom prst="rect">
            <a:avLst/>
          </a:prstGeom>
          <a:noFill/>
        </p:spPr>
        <p:txBody>
          <a:bodyPr wrap="square" rtlCol="0">
            <a:spAutoFit/>
          </a:bodyPr>
          <a:lstStyle/>
          <a:p>
            <a:r>
              <a:rPr lang="en-GB" dirty="0"/>
              <a:t>(Bullock </a:t>
            </a:r>
            <a:r>
              <a:rPr lang="en-GB" i="1" dirty="0"/>
              <a:t>et al</a:t>
            </a:r>
            <a:r>
              <a:rPr lang="en-GB" dirty="0"/>
              <a:t>, 1999, p.620)</a:t>
            </a:r>
          </a:p>
        </p:txBody>
      </p:sp>
    </p:spTree>
    <p:extLst>
      <p:ext uri="{BB962C8B-B14F-4D97-AF65-F5344CB8AC3E}">
        <p14:creationId xmlns:p14="http://schemas.microsoft.com/office/powerpoint/2010/main" val="132355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a:t>
            </a:r>
          </a:p>
        </p:txBody>
      </p:sp>
      <p:sp>
        <p:nvSpPr>
          <p:cNvPr id="3" name="TextBox 2">
            <a:extLst>
              <a:ext uri="{FF2B5EF4-FFF2-40B4-BE49-F238E27FC236}">
                <a16:creationId xmlns:a16="http://schemas.microsoft.com/office/drawing/2014/main" id="{882ACE34-BABD-4508-8353-13133AEE447B}"/>
              </a:ext>
            </a:extLst>
          </p:cNvPr>
          <p:cNvSpPr txBox="1"/>
          <p:nvPr/>
        </p:nvSpPr>
        <p:spPr>
          <a:xfrm>
            <a:off x="481473" y="2209748"/>
            <a:ext cx="7931224"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Once other people can be considered ‘alien’ for being different this can lead to a process that Husserl called ‘othering’</a:t>
            </a:r>
          </a:p>
          <a:p>
            <a:pPr marL="457200" indent="-457200">
              <a:spcBef>
                <a:spcPts val="600"/>
              </a:spcBef>
              <a:spcAft>
                <a:spcPts val="600"/>
              </a:spcAft>
              <a:buFont typeface="Arial" panose="020B0604020202020204" pitchFamily="34" charset="0"/>
              <a:buChar char="•"/>
            </a:pPr>
            <a:r>
              <a:rPr lang="en-GB" sz="2800" dirty="0"/>
              <a:t>This means that the different ‘others’ are seen as what Husserl termed subaltern</a:t>
            </a:r>
          </a:p>
        </p:txBody>
      </p:sp>
      <p:sp>
        <p:nvSpPr>
          <p:cNvPr id="4" name="TextBox 3">
            <a:extLst>
              <a:ext uri="{FF2B5EF4-FFF2-40B4-BE49-F238E27FC236}">
                <a16:creationId xmlns:a16="http://schemas.microsoft.com/office/drawing/2014/main" id="{68EBFC53-8C90-4597-B14E-2B79B876BF1A}"/>
              </a:ext>
            </a:extLst>
          </p:cNvPr>
          <p:cNvSpPr txBox="1"/>
          <p:nvPr/>
        </p:nvSpPr>
        <p:spPr>
          <a:xfrm>
            <a:off x="5533594" y="5781407"/>
            <a:ext cx="3168352" cy="369332"/>
          </a:xfrm>
          <a:prstGeom prst="rect">
            <a:avLst/>
          </a:prstGeom>
          <a:noFill/>
        </p:spPr>
        <p:txBody>
          <a:bodyPr wrap="square" rtlCol="0">
            <a:spAutoFit/>
          </a:bodyPr>
          <a:lstStyle/>
          <a:p>
            <a:r>
              <a:rPr lang="en-GB" dirty="0"/>
              <a:t>(Bullock </a:t>
            </a:r>
            <a:r>
              <a:rPr lang="en-GB" i="1" dirty="0"/>
              <a:t>et al</a:t>
            </a:r>
            <a:r>
              <a:rPr lang="en-GB" dirty="0"/>
              <a:t>, 1999, p.620)</a:t>
            </a:r>
          </a:p>
        </p:txBody>
      </p:sp>
    </p:spTree>
    <p:extLst>
      <p:ext uri="{BB962C8B-B14F-4D97-AF65-F5344CB8AC3E}">
        <p14:creationId xmlns:p14="http://schemas.microsoft.com/office/powerpoint/2010/main" val="3798392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a:t>
            </a:r>
          </a:p>
        </p:txBody>
      </p:sp>
      <p:sp>
        <p:nvSpPr>
          <p:cNvPr id="3" name="TextBox 2">
            <a:extLst>
              <a:ext uri="{FF2B5EF4-FFF2-40B4-BE49-F238E27FC236}">
                <a16:creationId xmlns:a16="http://schemas.microsoft.com/office/drawing/2014/main" id="{882ACE34-BABD-4508-8353-13133AEE447B}"/>
              </a:ext>
            </a:extLst>
          </p:cNvPr>
          <p:cNvSpPr txBox="1"/>
          <p:nvPr/>
        </p:nvSpPr>
        <p:spPr>
          <a:xfrm>
            <a:off x="457200" y="1124744"/>
            <a:ext cx="7931224" cy="11079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err="1"/>
              <a:t>Brons</a:t>
            </a:r>
            <a:r>
              <a:rPr lang="en-GB" sz="2800" dirty="0"/>
              <a:t> argues that;</a:t>
            </a:r>
          </a:p>
          <a:p>
            <a:pPr>
              <a:spcBef>
                <a:spcPts val="600"/>
              </a:spcBef>
              <a:spcAft>
                <a:spcPts val="600"/>
              </a:spcAft>
            </a:pPr>
            <a:endParaRPr lang="en-GB" sz="2800" dirty="0"/>
          </a:p>
        </p:txBody>
      </p:sp>
      <p:sp>
        <p:nvSpPr>
          <p:cNvPr id="4" name="TextBox 3">
            <a:extLst>
              <a:ext uri="{FF2B5EF4-FFF2-40B4-BE49-F238E27FC236}">
                <a16:creationId xmlns:a16="http://schemas.microsoft.com/office/drawing/2014/main" id="{68EBFC53-8C90-4597-B14E-2B79B876BF1A}"/>
              </a:ext>
            </a:extLst>
          </p:cNvPr>
          <p:cNvSpPr txBox="1"/>
          <p:nvPr/>
        </p:nvSpPr>
        <p:spPr>
          <a:xfrm>
            <a:off x="5796136" y="5363924"/>
            <a:ext cx="3168352" cy="369332"/>
          </a:xfrm>
          <a:prstGeom prst="rect">
            <a:avLst/>
          </a:prstGeom>
          <a:noFill/>
        </p:spPr>
        <p:txBody>
          <a:bodyPr wrap="square" rtlCol="0">
            <a:spAutoFit/>
          </a:bodyPr>
          <a:lstStyle/>
          <a:p>
            <a:r>
              <a:rPr lang="en-GB" dirty="0"/>
              <a:t>(</a:t>
            </a:r>
            <a:r>
              <a:rPr lang="en-GB" dirty="0" err="1"/>
              <a:t>Brons</a:t>
            </a:r>
            <a:r>
              <a:rPr lang="en-GB" dirty="0"/>
              <a:t>, 2015, p.70)</a:t>
            </a:r>
          </a:p>
        </p:txBody>
      </p:sp>
      <p:sp>
        <p:nvSpPr>
          <p:cNvPr id="6" name="TextBox 5">
            <a:extLst>
              <a:ext uri="{FF2B5EF4-FFF2-40B4-BE49-F238E27FC236}">
                <a16:creationId xmlns:a16="http://schemas.microsoft.com/office/drawing/2014/main" id="{E3F1ECC7-68D5-4AFB-95D3-CA1C8C38D237}"/>
              </a:ext>
            </a:extLst>
          </p:cNvPr>
          <p:cNvSpPr txBox="1"/>
          <p:nvPr/>
        </p:nvSpPr>
        <p:spPr>
          <a:xfrm>
            <a:off x="755576" y="1916832"/>
            <a:ext cx="8064896" cy="3416320"/>
          </a:xfrm>
          <a:prstGeom prst="rect">
            <a:avLst/>
          </a:prstGeom>
          <a:noFill/>
        </p:spPr>
        <p:txBody>
          <a:bodyPr wrap="square" rtlCol="0">
            <a:spAutoFit/>
          </a:bodyPr>
          <a:lstStyle/>
          <a:p>
            <a:pPr algn="ctr"/>
            <a:r>
              <a:rPr lang="en-GB" sz="2400" dirty="0"/>
              <a:t>‘Othering is the simultaneous construction of the self or in-group and the other or out-group in mutual and unequal opposition through identification of some desirable characteristic that the self/in-group has and the other/out-group lacks and/or some undesirable characteristic that the other/out-group has and the self/in-group lacks.</a:t>
            </a:r>
          </a:p>
          <a:p>
            <a:pPr algn="ctr"/>
            <a:r>
              <a:rPr lang="en-GB" sz="2400" dirty="0"/>
              <a:t>Othering thus sets up a superior self/in-group in contrast to an inferior other/out-group, but this superiority/inferiority is nearly always left implicit’.</a:t>
            </a:r>
          </a:p>
        </p:txBody>
      </p:sp>
      <p:pic>
        <p:nvPicPr>
          <p:cNvPr id="7" name="Picture 6">
            <a:hlinkClick r:id="rId2" action="ppaction://hlinkfile"/>
            <a:extLst>
              <a:ext uri="{FF2B5EF4-FFF2-40B4-BE49-F238E27FC236}">
                <a16:creationId xmlns:a16="http://schemas.microsoft.com/office/drawing/2014/main" id="{8F9F1BD5-E37A-46C0-B6C6-A2502FB4BC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7783" y="5810633"/>
            <a:ext cx="638801" cy="638801"/>
          </a:xfrm>
          <a:prstGeom prst="rect">
            <a:avLst/>
          </a:prstGeom>
        </p:spPr>
      </p:pic>
      <p:sp>
        <p:nvSpPr>
          <p:cNvPr id="8" name="TextBox 7">
            <a:extLst>
              <a:ext uri="{FF2B5EF4-FFF2-40B4-BE49-F238E27FC236}">
                <a16:creationId xmlns:a16="http://schemas.microsoft.com/office/drawing/2014/main" id="{5BD48D07-1C8F-4840-9A2F-E00FF475CE60}"/>
              </a:ext>
            </a:extLst>
          </p:cNvPr>
          <p:cNvSpPr txBox="1"/>
          <p:nvPr/>
        </p:nvSpPr>
        <p:spPr>
          <a:xfrm>
            <a:off x="3491880" y="5940574"/>
            <a:ext cx="5328592" cy="369332"/>
          </a:xfrm>
          <a:prstGeom prst="rect">
            <a:avLst/>
          </a:prstGeom>
          <a:noFill/>
        </p:spPr>
        <p:txBody>
          <a:bodyPr wrap="square" rtlCol="0">
            <a:spAutoFit/>
          </a:bodyPr>
          <a:lstStyle/>
          <a:p>
            <a:r>
              <a:rPr lang="en-GB" dirty="0"/>
              <a:t>Guided study activity: Paraphrasing ‘Othering’</a:t>
            </a:r>
          </a:p>
        </p:txBody>
      </p:sp>
    </p:spTree>
    <p:extLst>
      <p:ext uri="{BB962C8B-B14F-4D97-AF65-F5344CB8AC3E}">
        <p14:creationId xmlns:p14="http://schemas.microsoft.com/office/powerpoint/2010/main" val="341688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a:t>
            </a:r>
          </a:p>
        </p:txBody>
      </p:sp>
      <p:sp>
        <p:nvSpPr>
          <p:cNvPr id="3" name="TextBox 2">
            <a:extLst>
              <a:ext uri="{FF2B5EF4-FFF2-40B4-BE49-F238E27FC236}">
                <a16:creationId xmlns:a16="http://schemas.microsoft.com/office/drawing/2014/main" id="{882ACE34-BABD-4508-8353-13133AEE447B}"/>
              </a:ext>
            </a:extLst>
          </p:cNvPr>
          <p:cNvSpPr txBox="1"/>
          <p:nvPr/>
        </p:nvSpPr>
        <p:spPr>
          <a:xfrm>
            <a:off x="457200" y="1124744"/>
            <a:ext cx="7931224" cy="544764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Othering can lead to people being seen as inferior and at worst inhuman</a:t>
            </a:r>
          </a:p>
          <a:p>
            <a:pPr marL="457200" indent="-457200">
              <a:spcBef>
                <a:spcPts val="600"/>
              </a:spcBef>
              <a:spcAft>
                <a:spcPts val="600"/>
              </a:spcAft>
              <a:buFont typeface="Arial" panose="020B0604020202020204" pitchFamily="34" charset="0"/>
              <a:buChar char="•"/>
            </a:pPr>
            <a:r>
              <a:rPr lang="en-GB" sz="2800" dirty="0"/>
              <a:t>This in turn can lead to the ‘others’ being excluded from society</a:t>
            </a:r>
          </a:p>
          <a:p>
            <a:pPr marL="457200" indent="-457200">
              <a:spcBef>
                <a:spcPts val="600"/>
              </a:spcBef>
              <a:spcAft>
                <a:spcPts val="600"/>
              </a:spcAft>
              <a:buFont typeface="Arial" panose="020B0604020202020204" pitchFamily="34" charset="0"/>
              <a:buChar char="•"/>
            </a:pPr>
            <a:r>
              <a:rPr lang="en-GB" sz="2800" dirty="0"/>
              <a:t>It can also mean that they are not perceived as having the same rights as the ‘superior’ group</a:t>
            </a:r>
          </a:p>
          <a:p>
            <a:pPr marL="457200" indent="-457200">
              <a:spcBef>
                <a:spcPts val="600"/>
              </a:spcBef>
              <a:spcAft>
                <a:spcPts val="600"/>
              </a:spcAft>
              <a:buFont typeface="Arial" panose="020B0604020202020204" pitchFamily="34" charset="0"/>
              <a:buChar char="•"/>
            </a:pPr>
            <a:r>
              <a:rPr lang="en-GB" sz="2800" dirty="0"/>
              <a:t>At its most extreme the process of othering can lead to the cruel and inhuman treatment of anyone who is different because of gender, race, sexuality etc.</a:t>
            </a:r>
          </a:p>
          <a:p>
            <a:pPr>
              <a:spcBef>
                <a:spcPts val="600"/>
              </a:spcBef>
              <a:spcAft>
                <a:spcPts val="600"/>
              </a:spcAft>
            </a:pPr>
            <a:endParaRPr lang="en-GB" sz="2800" dirty="0"/>
          </a:p>
        </p:txBody>
      </p:sp>
    </p:spTree>
    <p:extLst>
      <p:ext uri="{BB962C8B-B14F-4D97-AF65-F5344CB8AC3E}">
        <p14:creationId xmlns:p14="http://schemas.microsoft.com/office/powerpoint/2010/main" val="881120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 in Action</a:t>
            </a:r>
          </a:p>
        </p:txBody>
      </p:sp>
      <p:sp>
        <p:nvSpPr>
          <p:cNvPr id="6" name="TextBox 5">
            <a:extLst>
              <a:ext uri="{FF2B5EF4-FFF2-40B4-BE49-F238E27FC236}">
                <a16:creationId xmlns:a16="http://schemas.microsoft.com/office/drawing/2014/main" id="{7CAFABB8-D37A-48E6-8A7C-25D75734271B}"/>
              </a:ext>
            </a:extLst>
          </p:cNvPr>
          <p:cNvSpPr txBox="1"/>
          <p:nvPr/>
        </p:nvSpPr>
        <p:spPr>
          <a:xfrm>
            <a:off x="2338597" y="1654087"/>
            <a:ext cx="4466805" cy="523220"/>
          </a:xfrm>
          <a:prstGeom prst="rect">
            <a:avLst/>
          </a:prstGeom>
          <a:noFill/>
        </p:spPr>
        <p:txBody>
          <a:bodyPr wrap="square" rtlCol="0">
            <a:spAutoFit/>
          </a:bodyPr>
          <a:lstStyle/>
          <a:p>
            <a:r>
              <a:rPr lang="en-GB" sz="2800" dirty="0"/>
              <a:t>Sophie Lancaster</a:t>
            </a:r>
          </a:p>
        </p:txBody>
      </p:sp>
      <p:sp>
        <p:nvSpPr>
          <p:cNvPr id="8" name="TextBox 7">
            <a:extLst>
              <a:ext uri="{FF2B5EF4-FFF2-40B4-BE49-F238E27FC236}">
                <a16:creationId xmlns:a16="http://schemas.microsoft.com/office/drawing/2014/main" id="{D37459D0-2FB7-434B-B0E0-EEEB345A4FA6}"/>
              </a:ext>
            </a:extLst>
          </p:cNvPr>
          <p:cNvSpPr txBox="1"/>
          <p:nvPr/>
        </p:nvSpPr>
        <p:spPr>
          <a:xfrm>
            <a:off x="2338597" y="3082567"/>
            <a:ext cx="4466805" cy="523220"/>
          </a:xfrm>
          <a:prstGeom prst="rect">
            <a:avLst/>
          </a:prstGeom>
          <a:noFill/>
        </p:spPr>
        <p:txBody>
          <a:bodyPr wrap="square" rtlCol="0">
            <a:spAutoFit/>
          </a:bodyPr>
          <a:lstStyle/>
          <a:p>
            <a:r>
              <a:rPr lang="en-GB" sz="2800" dirty="0"/>
              <a:t>Brandon Teena</a:t>
            </a:r>
          </a:p>
        </p:txBody>
      </p:sp>
      <p:sp>
        <p:nvSpPr>
          <p:cNvPr id="10" name="TextBox 9">
            <a:extLst>
              <a:ext uri="{FF2B5EF4-FFF2-40B4-BE49-F238E27FC236}">
                <a16:creationId xmlns:a16="http://schemas.microsoft.com/office/drawing/2014/main" id="{D1AD5312-1C1C-4BCF-A96F-8109596A3BD9}"/>
              </a:ext>
            </a:extLst>
          </p:cNvPr>
          <p:cNvSpPr txBox="1"/>
          <p:nvPr/>
        </p:nvSpPr>
        <p:spPr>
          <a:xfrm>
            <a:off x="2348671" y="4680693"/>
            <a:ext cx="4466805" cy="523220"/>
          </a:xfrm>
          <a:prstGeom prst="rect">
            <a:avLst/>
          </a:prstGeom>
          <a:noFill/>
        </p:spPr>
        <p:txBody>
          <a:bodyPr wrap="square" rtlCol="0">
            <a:spAutoFit/>
          </a:bodyPr>
          <a:lstStyle/>
          <a:p>
            <a:r>
              <a:rPr lang="en-GB" sz="2800" dirty="0" err="1"/>
              <a:t>Mariamu</a:t>
            </a:r>
            <a:r>
              <a:rPr lang="en-GB" sz="2800" dirty="0"/>
              <a:t> </a:t>
            </a:r>
            <a:r>
              <a:rPr lang="en-GB" sz="2800" dirty="0" err="1"/>
              <a:t>Staford</a:t>
            </a:r>
            <a:endParaRPr lang="en-GB" sz="2800" dirty="0"/>
          </a:p>
        </p:txBody>
      </p:sp>
      <p:sp>
        <p:nvSpPr>
          <p:cNvPr id="11" name="TextBox 10">
            <a:extLst>
              <a:ext uri="{FF2B5EF4-FFF2-40B4-BE49-F238E27FC236}">
                <a16:creationId xmlns:a16="http://schemas.microsoft.com/office/drawing/2014/main" id="{D0166BC7-B315-4219-BC11-C734532823FC}"/>
              </a:ext>
            </a:extLst>
          </p:cNvPr>
          <p:cNvSpPr txBox="1"/>
          <p:nvPr/>
        </p:nvSpPr>
        <p:spPr>
          <a:xfrm>
            <a:off x="323528" y="1772816"/>
            <a:ext cx="502902" cy="523220"/>
          </a:xfrm>
          <a:prstGeom prst="rect">
            <a:avLst/>
          </a:prstGeom>
          <a:noFill/>
        </p:spPr>
        <p:txBody>
          <a:bodyPr wrap="square" rtlCol="0">
            <a:spAutoFit/>
          </a:bodyPr>
          <a:lstStyle/>
          <a:p>
            <a:pPr algn="ctr"/>
            <a:r>
              <a:rPr lang="en-GB" sz="2800" b="1" dirty="0"/>
              <a:t>2.</a:t>
            </a:r>
          </a:p>
        </p:txBody>
      </p:sp>
      <p:sp>
        <p:nvSpPr>
          <p:cNvPr id="12" name="TextBox 11">
            <a:extLst>
              <a:ext uri="{FF2B5EF4-FFF2-40B4-BE49-F238E27FC236}">
                <a16:creationId xmlns:a16="http://schemas.microsoft.com/office/drawing/2014/main" id="{2415447F-8FCA-4243-BE4A-95120D2CB663}"/>
              </a:ext>
            </a:extLst>
          </p:cNvPr>
          <p:cNvSpPr txBox="1"/>
          <p:nvPr/>
        </p:nvSpPr>
        <p:spPr>
          <a:xfrm>
            <a:off x="338740" y="3033493"/>
            <a:ext cx="502902" cy="523220"/>
          </a:xfrm>
          <a:prstGeom prst="rect">
            <a:avLst/>
          </a:prstGeom>
          <a:noFill/>
        </p:spPr>
        <p:txBody>
          <a:bodyPr wrap="square" rtlCol="0">
            <a:spAutoFit/>
          </a:bodyPr>
          <a:lstStyle/>
          <a:p>
            <a:pPr algn="ctr"/>
            <a:r>
              <a:rPr lang="en-GB" sz="2800" b="1" dirty="0"/>
              <a:t>3.</a:t>
            </a:r>
          </a:p>
        </p:txBody>
      </p:sp>
      <p:sp>
        <p:nvSpPr>
          <p:cNvPr id="13" name="TextBox 12">
            <a:extLst>
              <a:ext uri="{FF2B5EF4-FFF2-40B4-BE49-F238E27FC236}">
                <a16:creationId xmlns:a16="http://schemas.microsoft.com/office/drawing/2014/main" id="{884D7D1B-F8CE-4742-84F4-EEA3389F9EBF}"/>
              </a:ext>
            </a:extLst>
          </p:cNvPr>
          <p:cNvSpPr txBox="1"/>
          <p:nvPr/>
        </p:nvSpPr>
        <p:spPr>
          <a:xfrm>
            <a:off x="406187" y="4680693"/>
            <a:ext cx="502902" cy="523220"/>
          </a:xfrm>
          <a:prstGeom prst="rect">
            <a:avLst/>
          </a:prstGeom>
          <a:noFill/>
        </p:spPr>
        <p:txBody>
          <a:bodyPr wrap="square" rtlCol="0">
            <a:spAutoFit/>
          </a:bodyPr>
          <a:lstStyle/>
          <a:p>
            <a:pPr algn="ctr"/>
            <a:r>
              <a:rPr lang="en-GB" sz="2800" b="1" dirty="0"/>
              <a:t>4.</a:t>
            </a:r>
          </a:p>
        </p:txBody>
      </p:sp>
      <p:pic>
        <p:nvPicPr>
          <p:cNvPr id="15" name="Picture 14" descr="A picture containing object, light, clock&#10;&#10;Description automatically generated">
            <a:hlinkClick r:id="rId2"/>
            <a:extLst>
              <a:ext uri="{FF2B5EF4-FFF2-40B4-BE49-F238E27FC236}">
                <a16:creationId xmlns:a16="http://schemas.microsoft.com/office/drawing/2014/main" id="{AB780A69-2EE2-4E70-ACF1-1F7EFE0D13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2200" y="1517025"/>
            <a:ext cx="981046" cy="1034802"/>
          </a:xfrm>
          <a:prstGeom prst="rect">
            <a:avLst/>
          </a:prstGeom>
        </p:spPr>
      </p:pic>
      <p:pic>
        <p:nvPicPr>
          <p:cNvPr id="16" name="Picture 15" descr="A picture containing object, light, clock&#10;&#10;Description automatically generated">
            <a:hlinkClick r:id="rId4"/>
            <a:extLst>
              <a:ext uri="{FF2B5EF4-FFF2-40B4-BE49-F238E27FC236}">
                <a16:creationId xmlns:a16="http://schemas.microsoft.com/office/drawing/2014/main" id="{FE46519B-1A52-404B-9E9D-8BCD5A2788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3240" y="2826776"/>
            <a:ext cx="981046" cy="1034802"/>
          </a:xfrm>
          <a:prstGeom prst="rect">
            <a:avLst/>
          </a:prstGeom>
        </p:spPr>
      </p:pic>
      <p:pic>
        <p:nvPicPr>
          <p:cNvPr id="17" name="Picture 16" descr="A picture containing object, light, clock&#10;&#10;Description automatically generated">
            <a:hlinkClick r:id="rId5"/>
            <a:extLst>
              <a:ext uri="{FF2B5EF4-FFF2-40B4-BE49-F238E27FC236}">
                <a16:creationId xmlns:a16="http://schemas.microsoft.com/office/drawing/2014/main" id="{DD444FA3-E1B2-428F-8FDE-10A55F1701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2200" y="4424902"/>
            <a:ext cx="981046" cy="1034802"/>
          </a:xfrm>
          <a:prstGeom prst="rect">
            <a:avLst/>
          </a:prstGeom>
        </p:spPr>
      </p:pic>
    </p:spTree>
    <p:extLst>
      <p:ext uri="{BB962C8B-B14F-4D97-AF65-F5344CB8AC3E}">
        <p14:creationId xmlns:p14="http://schemas.microsoft.com/office/powerpoint/2010/main" val="713847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1" grpId="0"/>
      <p:bldP spid="12" grpId="0"/>
      <p:bldP spid="1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 in Action</a:t>
            </a:r>
          </a:p>
        </p:txBody>
      </p:sp>
      <p:sp>
        <p:nvSpPr>
          <p:cNvPr id="3" name="TextBox 2"/>
          <p:cNvSpPr txBox="1"/>
          <p:nvPr/>
        </p:nvSpPr>
        <p:spPr>
          <a:xfrm>
            <a:off x="755576" y="1268760"/>
            <a:ext cx="7416824" cy="4832092"/>
          </a:xfrm>
          <a:prstGeom prst="rect">
            <a:avLst/>
          </a:prstGeom>
          <a:noFill/>
        </p:spPr>
        <p:txBody>
          <a:bodyPr wrap="square" rtlCol="0">
            <a:spAutoFit/>
          </a:bodyPr>
          <a:lstStyle/>
          <a:p>
            <a:pPr algn="ctr"/>
            <a:r>
              <a:rPr lang="en-GB" sz="2800" i="1" dirty="0" smtClean="0"/>
              <a:t>Group Activity</a:t>
            </a:r>
          </a:p>
          <a:p>
            <a:pPr algn="ctr"/>
            <a:endParaRPr lang="en-GB" sz="2800" i="1" dirty="0"/>
          </a:p>
          <a:p>
            <a:pPr algn="ctr"/>
            <a:r>
              <a:rPr lang="en-GB" sz="2800" i="1" dirty="0" smtClean="0"/>
              <a:t>In small groups, discuss how you might recognise that a group has been ‘</a:t>
            </a:r>
            <a:r>
              <a:rPr lang="en-GB" sz="2800" i="1" dirty="0" err="1" smtClean="0"/>
              <a:t>othered</a:t>
            </a:r>
            <a:r>
              <a:rPr lang="en-GB" sz="2800" i="1" dirty="0" smtClean="0"/>
              <a:t>’.</a:t>
            </a:r>
          </a:p>
          <a:p>
            <a:pPr algn="ctr"/>
            <a:endParaRPr lang="en-GB" sz="2800" i="1" dirty="0"/>
          </a:p>
          <a:p>
            <a:pPr algn="ctr"/>
            <a:r>
              <a:rPr lang="en-GB" sz="2800" i="1" dirty="0" smtClean="0"/>
              <a:t>Feedback to your Tutor.</a:t>
            </a:r>
          </a:p>
          <a:p>
            <a:pPr algn="ctr"/>
            <a:endParaRPr lang="en-GB" sz="2800" i="1" dirty="0"/>
          </a:p>
          <a:p>
            <a:pPr algn="ctr"/>
            <a:r>
              <a:rPr lang="en-GB" sz="2800" i="1" dirty="0" smtClean="0"/>
              <a:t>Find examples of groups that have suffered from ‘othering’.</a:t>
            </a:r>
          </a:p>
          <a:p>
            <a:pPr algn="ctr"/>
            <a:endParaRPr lang="en-GB" sz="2800" i="1" dirty="0"/>
          </a:p>
          <a:p>
            <a:pPr algn="ctr"/>
            <a:r>
              <a:rPr lang="en-GB" sz="2800" i="1" dirty="0" smtClean="0"/>
              <a:t>Share these with the larger group.</a:t>
            </a:r>
            <a:endParaRPr lang="en-GB" sz="2800" i="1" dirty="0"/>
          </a:p>
        </p:txBody>
      </p:sp>
    </p:spTree>
    <p:extLst>
      <p:ext uri="{BB962C8B-B14F-4D97-AF65-F5344CB8AC3E}">
        <p14:creationId xmlns:p14="http://schemas.microsoft.com/office/powerpoint/2010/main" val="77974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395536" y="1556792"/>
            <a:ext cx="8208912" cy="4478149"/>
          </a:xfrm>
          <a:prstGeom prst="rect">
            <a:avLst/>
          </a:prstGeom>
          <a:noFill/>
        </p:spPr>
        <p:txBody>
          <a:bodyPr wrap="square" rtlCol="0">
            <a:spAutoFit/>
          </a:bodyPr>
          <a:lstStyle/>
          <a:p>
            <a:pPr marL="285750" indent="-285750">
              <a:buFont typeface="Arial" panose="020B0604020202020204" pitchFamily="34" charset="0"/>
              <a:buChar char="•"/>
            </a:pPr>
            <a:r>
              <a:rPr lang="en-GB" sz="2800" dirty="0"/>
              <a:t>Multi-culturalism is seen as a response to ‘othering’</a:t>
            </a:r>
          </a:p>
          <a:p>
            <a:pPr marL="285750" indent="-285750">
              <a:buFont typeface="Arial" panose="020B0604020202020204" pitchFamily="34" charset="0"/>
              <a:buChar char="•"/>
            </a:pPr>
            <a:r>
              <a:rPr lang="en-GB" sz="2800" dirty="0"/>
              <a:t>The </a:t>
            </a:r>
            <a:r>
              <a:rPr lang="en-GB" sz="2800" b="1" dirty="0"/>
              <a:t>demographic-descriptive </a:t>
            </a:r>
            <a:r>
              <a:rPr lang="en-GB" sz="2800" dirty="0"/>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3355442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251520" y="1268760"/>
            <a:ext cx="8568952" cy="4231928"/>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t>
            </a:r>
            <a:r>
              <a:rPr lang="en-GB" sz="2400" b="1" dirty="0"/>
              <a:t>ideological-normative</a:t>
            </a:r>
            <a:r>
              <a:rPr lang="en-GB" sz="2400" dirty="0"/>
              <a:t> usage of multiculturalism is that which generates the greatest level of debate since it constitutes a slogan and model for political action based on sociological theorising and ethical-philosophical consideration about the place of those with culturally distinct identities in contemporary society. </a:t>
            </a:r>
          </a:p>
          <a:p>
            <a:pPr marL="285750" indent="-285750">
              <a:spcBef>
                <a:spcPts val="600"/>
              </a:spcBef>
              <a:buFont typeface="Arial" panose="020B0604020202020204" pitchFamily="34" charset="0"/>
              <a:buChar char="•"/>
            </a:pPr>
            <a:r>
              <a:rPr lang="en-GB" sz="2400" dirty="0"/>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p:txBody>
      </p:sp>
    </p:spTree>
    <p:extLst>
      <p:ext uri="{BB962C8B-B14F-4D97-AF65-F5344CB8AC3E}">
        <p14:creationId xmlns:p14="http://schemas.microsoft.com/office/powerpoint/2010/main" val="240608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431288" y="1772816"/>
            <a:ext cx="7704856" cy="393954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In the </a:t>
            </a:r>
            <a:r>
              <a:rPr lang="en-GB" sz="2400" b="1" dirty="0"/>
              <a:t>programmatic-political</a:t>
            </a:r>
            <a:r>
              <a:rPr lang="en-GB" sz="2400" dirty="0"/>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t>It was in this usage that 'multiculturalism' first gained currency after it was recommended in the 1965 Report of the Royal Commission on Bilingualism and Biculturalism. T</a:t>
            </a:r>
          </a:p>
          <a:p>
            <a:pPr marL="285750" indent="-285750">
              <a:spcBef>
                <a:spcPts val="600"/>
              </a:spcBef>
              <a:buFont typeface="Arial" panose="020B0604020202020204" pitchFamily="34" charset="0"/>
              <a:buChar char="•"/>
            </a:pPr>
            <a:r>
              <a:rPr lang="en-GB" sz="2400" dirty="0"/>
              <a:t>This Report recommended that multiculturalism replace the bicultural policy based on the British and French Charter groups around whom policies for ethnic diversity in Canadian society had been organised for over a century.</a:t>
            </a:r>
          </a:p>
        </p:txBody>
      </p:sp>
    </p:spTree>
    <p:extLst>
      <p:ext uri="{BB962C8B-B14F-4D97-AF65-F5344CB8AC3E}">
        <p14:creationId xmlns:p14="http://schemas.microsoft.com/office/powerpoint/2010/main" val="97643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Multi-culturalism: A Positive Approach</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1825" y="2028825"/>
            <a:ext cx="2800350" cy="2800350"/>
          </a:xfrm>
          <a:prstGeom prst="rect">
            <a:avLst/>
          </a:prstGeom>
        </p:spPr>
      </p:pic>
    </p:spTree>
    <p:extLst>
      <p:ext uri="{BB962C8B-B14F-4D97-AF65-F5344CB8AC3E}">
        <p14:creationId xmlns:p14="http://schemas.microsoft.com/office/powerpoint/2010/main" val="84272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Multi-culturalism</a:t>
            </a:r>
            <a:endParaRPr lang="en-GB" b="1" dirty="0"/>
          </a:p>
        </p:txBody>
      </p:sp>
      <p:sp>
        <p:nvSpPr>
          <p:cNvPr id="4" name="TextBox 3"/>
          <p:cNvSpPr txBox="1"/>
          <p:nvPr/>
        </p:nvSpPr>
        <p:spPr>
          <a:xfrm>
            <a:off x="827584" y="1340768"/>
            <a:ext cx="7488832" cy="4832092"/>
          </a:xfrm>
          <a:prstGeom prst="rect">
            <a:avLst/>
          </a:prstGeom>
          <a:noFill/>
        </p:spPr>
        <p:txBody>
          <a:bodyPr wrap="square" rtlCol="0">
            <a:spAutoFit/>
          </a:bodyPr>
          <a:lstStyle/>
          <a:p>
            <a:pPr algn="ctr"/>
            <a:r>
              <a:rPr lang="en-GB" sz="2800" i="1" dirty="0" smtClean="0"/>
              <a:t>Group Discussion</a:t>
            </a:r>
          </a:p>
          <a:p>
            <a:pPr algn="ctr"/>
            <a:endParaRPr lang="en-GB" sz="2800" i="1" dirty="0"/>
          </a:p>
          <a:p>
            <a:pPr algn="ctr"/>
            <a:r>
              <a:rPr lang="en-GB" sz="2800" i="1" dirty="0" smtClean="0"/>
              <a:t>Given what we have looked at in this Theme, discuss the following questions;</a:t>
            </a:r>
          </a:p>
          <a:p>
            <a:pPr algn="ctr"/>
            <a:endParaRPr lang="en-GB" sz="2800" i="1" dirty="0"/>
          </a:p>
          <a:p>
            <a:pPr algn="ctr"/>
            <a:r>
              <a:rPr lang="en-GB" sz="2800" i="1" dirty="0" smtClean="0"/>
              <a:t>What prevents a truly ‘multi-cultural’ society from developing?</a:t>
            </a:r>
          </a:p>
          <a:p>
            <a:pPr algn="ctr"/>
            <a:endParaRPr lang="en-GB" sz="2800" i="1" dirty="0"/>
          </a:p>
          <a:p>
            <a:pPr algn="ctr"/>
            <a:r>
              <a:rPr lang="en-GB" sz="2800" i="1" dirty="0" smtClean="0"/>
              <a:t>What can we do to promote multi-culturalism?</a:t>
            </a:r>
          </a:p>
          <a:p>
            <a:pPr algn="ctr"/>
            <a:endParaRPr lang="en-GB" sz="2800" i="1" dirty="0"/>
          </a:p>
          <a:p>
            <a:pPr algn="ctr"/>
            <a:r>
              <a:rPr lang="en-GB" sz="2800" i="1" dirty="0" smtClean="0"/>
              <a:t>Feedback to the larger group.</a:t>
            </a:r>
            <a:endParaRPr lang="en-GB" sz="2800" i="1" dirty="0"/>
          </a:p>
        </p:txBody>
      </p:sp>
    </p:spTree>
    <p:extLst>
      <p:ext uri="{BB962C8B-B14F-4D97-AF65-F5344CB8AC3E}">
        <p14:creationId xmlns:p14="http://schemas.microsoft.com/office/powerpoint/2010/main" val="200759547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p>
        </p:txBody>
      </p:sp>
      <p:sp>
        <p:nvSpPr>
          <p:cNvPr id="3" name="Content Placeholder 2"/>
          <p:cNvSpPr>
            <a:spLocks noGrp="1"/>
          </p:cNvSpPr>
          <p:nvPr>
            <p:ph idx="1"/>
          </p:nvPr>
        </p:nvSpPr>
        <p:spPr>
          <a:xfrm>
            <a:off x="395536" y="1417638"/>
            <a:ext cx="8568952" cy="3976743"/>
          </a:xfrm>
        </p:spPr>
        <p:txBody>
          <a:bodyPr>
            <a:noAutofit/>
          </a:bodyPr>
          <a:lstStyle/>
          <a:p>
            <a:r>
              <a:rPr lang="en-GB" sz="1600" dirty="0" err="1"/>
              <a:t>Brons</a:t>
            </a:r>
            <a:r>
              <a:rPr lang="en-GB" sz="1600" dirty="0"/>
              <a:t>, L. (2015) ‘Othering, An Analysis’ in </a:t>
            </a:r>
            <a:r>
              <a:rPr lang="en-GB" sz="1600" i="1" dirty="0" err="1"/>
              <a:t>Transcience</a:t>
            </a:r>
            <a:r>
              <a:rPr lang="en-GB" sz="1600" dirty="0"/>
              <a:t> Vol 6 Issue 1 pp.69-90 Available at </a:t>
            </a:r>
            <a:r>
              <a:rPr lang="en-GB" sz="1600" dirty="0">
                <a:hlinkClick r:id="rId2"/>
              </a:rPr>
              <a:t>https://www.researchgate.net/publication/273450968_Othering_An_Analysis</a:t>
            </a:r>
            <a:r>
              <a:rPr lang="en-GB" sz="1600" dirty="0"/>
              <a:t> [Accessed 01/03/2020]</a:t>
            </a:r>
          </a:p>
          <a:p>
            <a:r>
              <a:rPr lang="en-GB" sz="1600" dirty="0"/>
              <a:t>Bullock, A.; Lawrie, A.; Trombley, S. (Eds) (1999)</a:t>
            </a:r>
            <a:r>
              <a:rPr lang="en-GB" sz="1600" i="1" dirty="0"/>
              <a:t>The New Fontana Dictionary of Modern Thought </a:t>
            </a:r>
            <a:r>
              <a:rPr lang="en-GB" sz="1600" dirty="0"/>
              <a:t>3rd ed. London : HarperCollins Publishers</a:t>
            </a:r>
          </a:p>
          <a:p>
            <a:r>
              <a:rPr lang="en-GB" sz="1600" dirty="0"/>
              <a:t>Fenton S (2010) </a:t>
            </a:r>
            <a:r>
              <a:rPr lang="en-GB" sz="1600" i="1" dirty="0"/>
              <a:t>Ethnicity, </a:t>
            </a:r>
            <a:r>
              <a:rPr lang="en-GB" sz="1600" dirty="0"/>
              <a:t> Cambridge: Polity Press.</a:t>
            </a:r>
          </a:p>
          <a:p>
            <a:r>
              <a:rPr lang="en-GB" sz="1600" dirty="0"/>
              <a:t>May S (2012) </a:t>
            </a:r>
            <a:r>
              <a:rPr lang="en-GB" sz="1600" i="1" dirty="0"/>
              <a:t>Language and Minority Rights: Ethnicity, Nationalism and the Politics of Language, </a:t>
            </a:r>
            <a:r>
              <a:rPr lang="en-GB" sz="1600" dirty="0"/>
              <a:t>London: Routledge.</a:t>
            </a:r>
          </a:p>
          <a:p>
            <a:r>
              <a:rPr lang="en-GB" sz="1600" dirty="0"/>
              <a:t>Samovar LA, Porter RE &amp; McDaniel ER (2010)</a:t>
            </a:r>
            <a:r>
              <a:rPr lang="en-GB" sz="1600" i="1" dirty="0"/>
              <a:t> Communication Between Cultures, </a:t>
            </a:r>
            <a:r>
              <a:rPr lang="en-GB" sz="1600" dirty="0"/>
              <a:t>Boston, MA: Wadsworth.</a:t>
            </a:r>
          </a:p>
          <a:p>
            <a:r>
              <a:rPr lang="en-GB" sz="1600" dirty="0"/>
              <a:t>Scott, J. and Marshall, G. (2009) A </a:t>
            </a:r>
            <a:r>
              <a:rPr lang="en-GB" sz="1600" i="1" dirty="0"/>
              <a:t>Dictionary of Sociology</a:t>
            </a:r>
            <a:r>
              <a:rPr lang="en-GB" sz="1600" dirty="0"/>
              <a:t> Oxford: OUP</a:t>
            </a:r>
          </a:p>
          <a:p>
            <a:r>
              <a:rPr lang="en-GB" sz="1600" dirty="0"/>
              <a:t>UNESCO (1996) </a:t>
            </a:r>
            <a:r>
              <a:rPr lang="en-GB" sz="1600" i="1" dirty="0"/>
              <a:t>Learning to Live Together</a:t>
            </a:r>
            <a:r>
              <a:rPr lang="en-GB" sz="1600" dirty="0"/>
              <a:t> Available at: </a:t>
            </a:r>
            <a:r>
              <a:rPr lang="en-GB" sz="1600" dirty="0">
                <a:hlinkClick r:id="rId3"/>
              </a:rPr>
              <a:t>https://wayback.archive-it.org/10611/20180705022135/http://www.unesco.org/new/en/social-and-human-sciences/themes/international-migration/glossary/ </a:t>
            </a:r>
            <a:r>
              <a:rPr lang="en-GB" sz="1600" dirty="0"/>
              <a:t>[Accessed01/03/2020]</a:t>
            </a:r>
          </a:p>
          <a:p>
            <a:r>
              <a:rPr lang="en-GB" sz="1600" dirty="0"/>
              <a:t>Yang PQ (2000) </a:t>
            </a:r>
            <a:r>
              <a:rPr lang="en-GB" sz="1600" i="1" dirty="0"/>
              <a:t>Ethnic Studies: </a:t>
            </a:r>
            <a:r>
              <a:rPr lang="en-GB" sz="1600" dirty="0"/>
              <a:t>Issues and Approaches, </a:t>
            </a:r>
            <a:r>
              <a:rPr lang="en-GB" sz="1600" i="1" dirty="0"/>
              <a:t> </a:t>
            </a:r>
            <a:r>
              <a:rPr lang="en-GB" sz="1600" dirty="0"/>
              <a:t>New York: State University of New York.</a:t>
            </a:r>
          </a:p>
          <a:p>
            <a:endParaRPr lang="en-GB" sz="1600" dirty="0"/>
          </a:p>
          <a:p>
            <a:endParaRPr lang="en-GB" sz="1600" i="1" dirty="0"/>
          </a:p>
        </p:txBody>
      </p:sp>
    </p:spTree>
    <p:extLst>
      <p:ext uri="{BB962C8B-B14F-4D97-AF65-F5344CB8AC3E}">
        <p14:creationId xmlns:p14="http://schemas.microsoft.com/office/powerpoint/2010/main" val="5742383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Video Reference List</a:t>
            </a:r>
          </a:p>
        </p:txBody>
      </p:sp>
      <p:sp>
        <p:nvSpPr>
          <p:cNvPr id="3" name="Content Placeholder 2"/>
          <p:cNvSpPr>
            <a:spLocks noGrp="1"/>
          </p:cNvSpPr>
          <p:nvPr>
            <p:ph idx="1"/>
          </p:nvPr>
        </p:nvSpPr>
        <p:spPr>
          <a:xfrm>
            <a:off x="395536" y="1417638"/>
            <a:ext cx="8568952" cy="3976743"/>
          </a:xfrm>
        </p:spPr>
        <p:txBody>
          <a:bodyPr>
            <a:noAutofit/>
          </a:bodyPr>
          <a:lstStyle/>
          <a:p>
            <a:endParaRPr lang="en-GB" sz="1600" dirty="0"/>
          </a:p>
          <a:p>
            <a:endParaRPr lang="en-GB" sz="1600" i="1" dirty="0"/>
          </a:p>
        </p:txBody>
      </p:sp>
      <p:sp>
        <p:nvSpPr>
          <p:cNvPr id="4" name="TextBox 3">
            <a:extLst>
              <a:ext uri="{FF2B5EF4-FFF2-40B4-BE49-F238E27FC236}">
                <a16:creationId xmlns:a16="http://schemas.microsoft.com/office/drawing/2014/main" id="{6DDFD074-2BD7-4684-8F03-8B4C5D5E8E1C}"/>
              </a:ext>
            </a:extLst>
          </p:cNvPr>
          <p:cNvSpPr txBox="1"/>
          <p:nvPr/>
        </p:nvSpPr>
        <p:spPr>
          <a:xfrm>
            <a:off x="395536" y="1556792"/>
            <a:ext cx="8568952" cy="4555093"/>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000" dirty="0"/>
              <a:t>BBC News Africa (2019) </a:t>
            </a:r>
            <a:r>
              <a:rPr lang="en-GB" sz="2000" i="1" dirty="0"/>
              <a:t>How could the Rwandan genocide happen?</a:t>
            </a:r>
            <a:r>
              <a:rPr lang="en-GB" sz="2000" dirty="0"/>
              <a:t> Available at: </a:t>
            </a:r>
            <a:r>
              <a:rPr lang="en-GB" sz="2000" dirty="0">
                <a:hlinkClick r:id="rId2"/>
              </a:rPr>
              <a:t>https://www.youtube.com/watch?v=SVnOGsJY5RQ</a:t>
            </a:r>
            <a:r>
              <a:rPr lang="en-GB" sz="2000" dirty="0"/>
              <a:t> [Accessed 01/03/2020]</a:t>
            </a:r>
            <a:endParaRPr lang="en-GB" sz="2000" i="1" dirty="0"/>
          </a:p>
          <a:p>
            <a:pPr marL="514350" indent="-514350">
              <a:spcBef>
                <a:spcPts val="600"/>
              </a:spcBef>
              <a:spcAft>
                <a:spcPts val="600"/>
              </a:spcAft>
              <a:buFont typeface="+mj-lt"/>
              <a:buAutoNum type="arabicPeriod"/>
            </a:pPr>
            <a:r>
              <a:rPr lang="en-GB" sz="2000" dirty="0"/>
              <a:t>BBC (2017) </a:t>
            </a:r>
            <a:r>
              <a:rPr lang="en-GB" sz="2000" i="1" dirty="0"/>
              <a:t>Sylvia Lancaster Interview </a:t>
            </a:r>
            <a:r>
              <a:rPr lang="en-GB" sz="2000" dirty="0"/>
              <a:t>Available at: </a:t>
            </a:r>
            <a:r>
              <a:rPr lang="en-GB" sz="2000" dirty="0">
                <a:hlinkClick r:id="rId3"/>
              </a:rPr>
              <a:t>https://www.bbc.co.uk/programmes/p056qxh9</a:t>
            </a:r>
            <a:r>
              <a:rPr lang="en-GB" sz="2000" dirty="0"/>
              <a:t> [Accessed 01/03/2020]</a:t>
            </a:r>
          </a:p>
          <a:p>
            <a:pPr marL="514350" indent="-514350">
              <a:spcBef>
                <a:spcPts val="600"/>
              </a:spcBef>
              <a:spcAft>
                <a:spcPts val="600"/>
              </a:spcAft>
              <a:buFont typeface="+mj-lt"/>
              <a:buAutoNum type="arabicPeriod"/>
            </a:pPr>
            <a:r>
              <a:rPr lang="en-GB" sz="2000" dirty="0"/>
              <a:t>LGBT Videos (2014) </a:t>
            </a:r>
            <a:r>
              <a:rPr lang="en-GB" sz="2000" i="1" dirty="0"/>
              <a:t>Brandon Teena Update 2013</a:t>
            </a:r>
            <a:r>
              <a:rPr lang="en-GB" sz="2000" dirty="0"/>
              <a:t> Available at: </a:t>
            </a:r>
            <a:r>
              <a:rPr lang="en-GB" sz="2000" dirty="0">
                <a:hlinkClick r:id="rId4"/>
              </a:rPr>
              <a:t>https://www.youtube.com/watch?v=GVEwOtZufbY</a:t>
            </a:r>
            <a:r>
              <a:rPr lang="en-GB" sz="2000" dirty="0"/>
              <a:t> [Accessed 01/03/2020]</a:t>
            </a:r>
          </a:p>
          <a:p>
            <a:pPr marL="514350" indent="-514350">
              <a:spcBef>
                <a:spcPts val="600"/>
              </a:spcBef>
              <a:spcAft>
                <a:spcPts val="600"/>
              </a:spcAft>
              <a:buFont typeface="+mj-lt"/>
              <a:buAutoNum type="arabicPeriod"/>
            </a:pPr>
            <a:r>
              <a:rPr lang="en-GB" sz="2000" dirty="0"/>
              <a:t>BBC News (2017) </a:t>
            </a:r>
            <a:r>
              <a:rPr lang="en-GB" sz="2000" i="1" dirty="0"/>
              <a:t>Tanzania albino attacks: 'My neighbour hacked off my hands’ </a:t>
            </a:r>
            <a:r>
              <a:rPr lang="en-GB" sz="2000" dirty="0"/>
              <a:t>Available at: </a:t>
            </a:r>
            <a:r>
              <a:rPr lang="en-GB" sz="2000" dirty="0">
                <a:hlinkClick r:id="rId5"/>
              </a:rPr>
              <a:t>https://www.youtube.com/watch?v=zxw_cQ6JMKE</a:t>
            </a:r>
            <a:r>
              <a:rPr lang="en-GB" sz="2000" dirty="0"/>
              <a:t> [Accessed 01/03/2020]</a:t>
            </a:r>
            <a:endParaRPr lang="en-GB" sz="2000" i="1" dirty="0"/>
          </a:p>
          <a:p>
            <a:pPr marL="514350" indent="-514350">
              <a:spcBef>
                <a:spcPts val="600"/>
              </a:spcBef>
              <a:spcAft>
                <a:spcPts val="600"/>
              </a:spcAft>
              <a:buFont typeface="+mj-lt"/>
              <a:buAutoNum type="arabicPeriod"/>
            </a:pPr>
            <a:endParaRPr lang="en-GB" sz="2000" dirty="0"/>
          </a:p>
          <a:p>
            <a:pPr>
              <a:spcBef>
                <a:spcPts val="600"/>
              </a:spcBef>
              <a:spcAft>
                <a:spcPts val="600"/>
              </a:spcAft>
            </a:pPr>
            <a:endParaRPr lang="en-GB" sz="2000" dirty="0"/>
          </a:p>
        </p:txBody>
      </p:sp>
    </p:spTree>
    <p:extLst>
      <p:ext uri="{BB962C8B-B14F-4D97-AF65-F5344CB8AC3E}">
        <p14:creationId xmlns:p14="http://schemas.microsoft.com/office/powerpoint/2010/main" val="143721142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852</TotalTime>
  <Words>3314</Words>
  <Application>Microsoft Office PowerPoint</Application>
  <PresentationFormat>On-screen Show (4:3)</PresentationFormat>
  <Paragraphs>339</Paragraphs>
  <Slides>60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60</vt:i4>
      </vt:variant>
    </vt:vector>
  </HeadingPairs>
  <TitlesOfParts>
    <vt:vector size="63" baseType="lpstr">
      <vt:lpstr>Arial</vt:lpstr>
      <vt:lpstr>Calibri</vt:lpstr>
      <vt:lpstr>UWTSD blue background</vt:lpstr>
      <vt:lpstr>PowerPoint Presentation</vt:lpstr>
      <vt:lpstr>Nationality, Race and Ethnicity</vt:lpstr>
      <vt:lpstr>Definition of Nation</vt:lpstr>
      <vt:lpstr>Nationalism</vt:lpstr>
      <vt:lpstr>Nationalism</vt:lpstr>
      <vt:lpstr>Definitions of race</vt:lpstr>
      <vt:lpstr>The problem of defining ‘race’.</vt:lpstr>
      <vt:lpstr>The problem of defining ‘race’.</vt:lpstr>
      <vt:lpstr>The problem of defining ‘race’.</vt:lpstr>
      <vt:lpstr>The Reality of ‘Race’</vt:lpstr>
      <vt:lpstr>PowerPoint Presentation</vt:lpstr>
      <vt:lpstr>PowerPoint Presentation</vt:lpstr>
      <vt:lpstr>PowerPoint Presentation</vt:lpstr>
      <vt:lpstr>PowerPoint Presentation</vt:lpstr>
      <vt:lpstr>Definition of Racism</vt:lpstr>
      <vt:lpstr>Personal Racism</vt:lpstr>
      <vt:lpstr>Institutional Racism</vt:lpstr>
      <vt:lpstr>Avoiding Racism</vt:lpstr>
      <vt:lpstr>Early Socialisation</vt:lpstr>
      <vt:lpstr>PowerPoint Presentation</vt:lpstr>
      <vt:lpstr>Definition of Ethnicity </vt:lpstr>
      <vt:lpstr>Emergence &amp; Persistence of Ethnicity</vt:lpstr>
      <vt:lpstr>Nation, Race and Ethnicity</vt:lpstr>
      <vt:lpstr>Nation, Race and Ethnicity</vt:lpstr>
      <vt:lpstr>Ancestry or Physical Attributes?</vt:lpstr>
      <vt:lpstr>Ethnocentrism</vt:lpstr>
      <vt:lpstr>Theoretical Perspectives on Ethnicity</vt:lpstr>
      <vt:lpstr>Primordialists</vt:lpstr>
      <vt:lpstr>Primordialists</vt:lpstr>
      <vt:lpstr>Primordialists</vt:lpstr>
      <vt:lpstr>Primordialists</vt:lpstr>
      <vt:lpstr>Primordialists</vt:lpstr>
      <vt:lpstr>The Rwandan Genocide</vt:lpstr>
      <vt:lpstr>PowerPoint Presentation</vt:lpstr>
      <vt:lpstr>The Rwandan Genocide</vt:lpstr>
      <vt:lpstr>Primordialists</vt:lpstr>
      <vt:lpstr>Social Constructionism</vt:lpstr>
      <vt:lpstr>Social Constructionism</vt:lpstr>
      <vt:lpstr>Social Constructionism</vt:lpstr>
      <vt:lpstr>Social Constructivism</vt:lpstr>
      <vt:lpstr>The Rwandan Genocide</vt:lpstr>
      <vt:lpstr>Social Constructionism: The Formation of Ethnic Identity</vt:lpstr>
      <vt:lpstr>Instrumentalists</vt:lpstr>
      <vt:lpstr>Instrumentalists</vt:lpstr>
      <vt:lpstr>The Rwandan Genocide</vt:lpstr>
      <vt:lpstr>The Rwandan Genocide</vt:lpstr>
      <vt:lpstr>Instrumentalists Explanation</vt:lpstr>
      <vt:lpstr>Otherness</vt:lpstr>
      <vt:lpstr>Othering</vt:lpstr>
      <vt:lpstr>Othering</vt:lpstr>
      <vt:lpstr>Othering</vt:lpstr>
      <vt:lpstr>Othering in Action</vt:lpstr>
      <vt:lpstr>Othering in Action</vt:lpstr>
      <vt:lpstr>PowerPoint Presentation</vt:lpstr>
      <vt:lpstr>PowerPoint Presentation</vt:lpstr>
      <vt:lpstr>PowerPoint Presentation</vt:lpstr>
      <vt:lpstr>Multi-culturalism: A Positive Approach</vt:lpstr>
      <vt:lpstr>Multi-culturalism</vt:lpstr>
      <vt:lpstr>Reference List</vt:lpstr>
      <vt:lpstr>Video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59</cp:revision>
  <dcterms:created xsi:type="dcterms:W3CDTF">2018-09-30T11:39:06Z</dcterms:created>
  <dcterms:modified xsi:type="dcterms:W3CDTF">2020-03-04T12:14:47Z</dcterms:modified>
</cp:coreProperties>
</file>