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8"/>
  </p:notesMasterIdLst>
  <p:handoutMasterIdLst>
    <p:handoutMasterId r:id="rId49"/>
  </p:handoutMasterIdLst>
  <p:sldIdLst>
    <p:sldId id="256" r:id="rId5"/>
    <p:sldId id="408" r:id="rId6"/>
    <p:sldId id="286" r:id="rId7"/>
    <p:sldId id="361" r:id="rId8"/>
    <p:sldId id="360" r:id="rId9"/>
    <p:sldId id="308" r:id="rId10"/>
    <p:sldId id="350" r:id="rId11"/>
    <p:sldId id="335" r:id="rId12"/>
    <p:sldId id="349" r:id="rId13"/>
    <p:sldId id="334" r:id="rId14"/>
    <p:sldId id="346" r:id="rId15"/>
    <p:sldId id="329" r:id="rId16"/>
    <p:sldId id="337" r:id="rId17"/>
    <p:sldId id="336" r:id="rId18"/>
    <p:sldId id="282" r:id="rId19"/>
    <p:sldId id="362" r:id="rId20"/>
    <p:sldId id="320" r:id="rId21"/>
    <p:sldId id="259" r:id="rId22"/>
    <p:sldId id="260" r:id="rId23"/>
    <p:sldId id="261" r:id="rId24"/>
    <p:sldId id="262" r:id="rId25"/>
    <p:sldId id="338" r:id="rId26"/>
    <p:sldId id="339" r:id="rId27"/>
    <p:sldId id="342" r:id="rId28"/>
    <p:sldId id="344" r:id="rId29"/>
    <p:sldId id="323" r:id="rId30"/>
    <p:sldId id="324" r:id="rId31"/>
    <p:sldId id="325" r:id="rId32"/>
    <p:sldId id="326" r:id="rId33"/>
    <p:sldId id="327" r:id="rId34"/>
    <p:sldId id="328" r:id="rId35"/>
    <p:sldId id="357" r:id="rId36"/>
    <p:sldId id="358" r:id="rId37"/>
    <p:sldId id="364" r:id="rId38"/>
    <p:sldId id="330" r:id="rId39"/>
    <p:sldId id="331" r:id="rId40"/>
    <p:sldId id="343" r:id="rId41"/>
    <p:sldId id="352" r:id="rId42"/>
    <p:sldId id="353" r:id="rId43"/>
    <p:sldId id="363" r:id="rId44"/>
    <p:sldId id="351" r:id="rId45"/>
    <p:sldId id="333" r:id="rId46"/>
    <p:sldId id="409" r:id="rId4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475140-5C32-4536-BB81-76066E2E48C7}" v="3" dt="2025-10-06T16:19:30.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80" autoAdjust="0"/>
    <p:restoredTop sz="83784" autoAdjust="0"/>
  </p:normalViewPr>
  <p:slideViewPr>
    <p:cSldViewPr snapToGrid="0">
      <p:cViewPr varScale="1">
        <p:scale>
          <a:sx n="87" d="100"/>
          <a:sy n="87" d="100"/>
        </p:scale>
        <p:origin x="1140" y="33"/>
      </p:cViewPr>
      <p:guideLst>
        <p:guide orient="horz" pos="2160"/>
        <p:guide pos="2880"/>
      </p:guideLst>
    </p:cSldViewPr>
  </p:slideViewPr>
  <p:outlineViewPr>
    <p:cViewPr>
      <p:scale>
        <a:sx n="33" d="100"/>
        <a:sy n="33" d="100"/>
      </p:scale>
      <p:origin x="0" y="0"/>
    </p:cViewPr>
  </p:outlineViewPr>
  <p:notesTextViewPr>
    <p:cViewPr>
      <p:scale>
        <a:sx n="3" d="2"/>
        <a:sy n="3" d="2"/>
      </p:scale>
      <p:origin x="0" y="0"/>
    </p:cViewPr>
  </p:notesTextViewPr>
  <p:notesViewPr>
    <p:cSldViewPr snapToGrid="0">
      <p:cViewPr>
        <p:scale>
          <a:sx n="1" d="2"/>
          <a:sy n="1" d="2"/>
        </p:scale>
        <p:origin x="0" y="0"/>
      </p:cViewPr>
      <p:guideLst>
        <p:guide orient="horz" pos="3072"/>
        <p:guide pos="2101"/>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handoutMaster" Target="handoutMasters/handoutMaster1.xml"/></Relationships>
</file>

<file path=ppt/diagrams/_rels/data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 Id="rId4" Type="http://schemas.openxmlformats.org/officeDocument/2006/relationships/image" Target="../media/image6.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image" Target="../media/image3.jpeg"/><Relationship Id="rId4" Type="http://schemas.openxmlformats.org/officeDocument/2006/relationships/image" Target="../media/image6.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D52AE0C-C441-D349-B6E8-F79D064BA469}" type="doc">
      <dgm:prSet loTypeId="urn:microsoft.com/office/officeart/2008/layout/BendingPictureCaption" loCatId="" qsTypeId="urn:microsoft.com/office/officeart/2005/8/quickstyle/simple4" qsCatId="simple" csTypeId="urn:microsoft.com/office/officeart/2005/8/colors/accent1_2" csCatId="accent1" phldr="1"/>
      <dgm:spPr/>
      <dgm:t>
        <a:bodyPr/>
        <a:lstStyle/>
        <a:p>
          <a:endParaRPr lang="en-US"/>
        </a:p>
      </dgm:t>
    </dgm:pt>
    <dgm:pt modelId="{4EB78B3B-81BF-4943-95C4-223C663DE9A2}">
      <dgm:prSet phldrT="[Text]" custT="1"/>
      <dgm:spPr/>
      <dgm:t>
        <a:bodyPr/>
        <a:lstStyle/>
        <a:p>
          <a:r>
            <a:rPr lang="en-US" sz="1400" dirty="0"/>
            <a:t>BA</a:t>
          </a:r>
          <a:r>
            <a:rPr lang="en-US" sz="2000" dirty="0"/>
            <a:t> </a:t>
          </a:r>
          <a:r>
            <a:rPr lang="en-US" sz="1400" dirty="0"/>
            <a:t>Business Management</a:t>
          </a:r>
        </a:p>
        <a:p>
          <a:r>
            <a:rPr lang="en-US" sz="1400" dirty="0"/>
            <a:t>MSC Human Resources Management</a:t>
          </a:r>
        </a:p>
      </dgm:t>
    </dgm:pt>
    <dgm:pt modelId="{0FBECBFC-A072-D14A-956F-CEBF413CEDBA}" type="parTrans" cxnId="{43DFA837-1EAF-1E4D-A935-A294A626D6E7}">
      <dgm:prSet/>
      <dgm:spPr/>
      <dgm:t>
        <a:bodyPr/>
        <a:lstStyle/>
        <a:p>
          <a:endParaRPr lang="en-US"/>
        </a:p>
      </dgm:t>
    </dgm:pt>
    <dgm:pt modelId="{98CD8E56-C491-C849-9205-D639DA4F5FB0}" type="sibTrans" cxnId="{43DFA837-1EAF-1E4D-A935-A294A626D6E7}">
      <dgm:prSet/>
      <dgm:spPr/>
      <dgm:t>
        <a:bodyPr/>
        <a:lstStyle/>
        <a:p>
          <a:endParaRPr lang="en-US"/>
        </a:p>
      </dgm:t>
    </dgm:pt>
    <dgm:pt modelId="{62530EDB-FCD3-3B43-B382-E815C32030E7}">
      <dgm:prSet phldrT="[Text]" custT="1"/>
      <dgm:spPr/>
      <dgm:t>
        <a:bodyPr/>
        <a:lstStyle/>
        <a:p>
          <a:r>
            <a:rPr lang="en-US" sz="2000" dirty="0"/>
            <a:t>Legal- Property</a:t>
          </a:r>
        </a:p>
      </dgm:t>
    </dgm:pt>
    <dgm:pt modelId="{46203E98-1A2A-E94C-A199-4EBB11076A9E}" type="parTrans" cxnId="{5E2394DA-07A3-5043-92C7-C7491B0FDE07}">
      <dgm:prSet/>
      <dgm:spPr/>
      <dgm:t>
        <a:bodyPr/>
        <a:lstStyle/>
        <a:p>
          <a:endParaRPr lang="en-US"/>
        </a:p>
      </dgm:t>
    </dgm:pt>
    <dgm:pt modelId="{48B13ECF-93E5-4F41-B877-338EB763C742}" type="sibTrans" cxnId="{5E2394DA-07A3-5043-92C7-C7491B0FDE07}">
      <dgm:prSet/>
      <dgm:spPr/>
      <dgm:t>
        <a:bodyPr/>
        <a:lstStyle/>
        <a:p>
          <a:endParaRPr lang="en-US"/>
        </a:p>
      </dgm:t>
    </dgm:pt>
    <dgm:pt modelId="{2BD1B64D-D568-314C-84D2-65805C39E450}">
      <dgm:prSet phldrT="[Text]" custT="1"/>
      <dgm:spPr/>
      <dgm:t>
        <a:bodyPr/>
        <a:lstStyle/>
        <a:p>
          <a:r>
            <a:rPr lang="en-US" sz="2000" dirty="0"/>
            <a:t>Manufacturing</a:t>
          </a:r>
        </a:p>
      </dgm:t>
    </dgm:pt>
    <dgm:pt modelId="{163CC206-DE36-CC48-9075-AC7FA4FA0041}" type="parTrans" cxnId="{0A96321B-58E5-C745-8910-30B77A7A773F}">
      <dgm:prSet/>
      <dgm:spPr/>
      <dgm:t>
        <a:bodyPr/>
        <a:lstStyle/>
        <a:p>
          <a:endParaRPr lang="en-US"/>
        </a:p>
      </dgm:t>
    </dgm:pt>
    <dgm:pt modelId="{DADEBC03-D3DF-C942-9B6A-81DEF229C05F}" type="sibTrans" cxnId="{0A96321B-58E5-C745-8910-30B77A7A773F}">
      <dgm:prSet/>
      <dgm:spPr/>
      <dgm:t>
        <a:bodyPr/>
        <a:lstStyle/>
        <a:p>
          <a:endParaRPr lang="en-US"/>
        </a:p>
      </dgm:t>
    </dgm:pt>
    <dgm:pt modelId="{8A802A0B-A30E-024F-986A-C284EDF782A0}">
      <dgm:prSet phldrT="[Text]" custT="1"/>
      <dgm:spPr/>
      <dgm:t>
        <a:bodyPr/>
        <a:lstStyle/>
        <a:p>
          <a:r>
            <a:rPr lang="en-US" sz="2000" dirty="0"/>
            <a:t>Chartered CIPD member </a:t>
          </a:r>
        </a:p>
      </dgm:t>
    </dgm:pt>
    <dgm:pt modelId="{3F9B1D29-B778-8647-B052-A68E3C0077C0}" type="parTrans" cxnId="{8B981C23-05CE-7D4E-9DBE-59C6E412FCF7}">
      <dgm:prSet/>
      <dgm:spPr/>
      <dgm:t>
        <a:bodyPr/>
        <a:lstStyle/>
        <a:p>
          <a:endParaRPr lang="en-US"/>
        </a:p>
      </dgm:t>
    </dgm:pt>
    <dgm:pt modelId="{BD343007-3DF1-794B-B6A9-50CE2F27DF3D}" type="sibTrans" cxnId="{8B981C23-05CE-7D4E-9DBE-59C6E412FCF7}">
      <dgm:prSet/>
      <dgm:spPr/>
      <dgm:t>
        <a:bodyPr/>
        <a:lstStyle/>
        <a:p>
          <a:endParaRPr lang="en-US"/>
        </a:p>
      </dgm:t>
    </dgm:pt>
    <dgm:pt modelId="{F16A1708-65AB-7F42-8AE6-B6289566D410}" type="pres">
      <dgm:prSet presAssocID="{7D52AE0C-C441-D349-B6E8-F79D064BA469}" presName="diagram" presStyleCnt="0">
        <dgm:presLayoutVars>
          <dgm:dir/>
        </dgm:presLayoutVars>
      </dgm:prSet>
      <dgm:spPr/>
    </dgm:pt>
    <dgm:pt modelId="{972D425D-A7D9-944A-9704-77A0E8C6213B}" type="pres">
      <dgm:prSet presAssocID="{4EB78B3B-81BF-4943-95C4-223C663DE9A2}" presName="composite" presStyleCnt="0"/>
      <dgm:spPr/>
    </dgm:pt>
    <dgm:pt modelId="{3C7908FB-ABFC-7E45-BB92-1B354AA39776}" type="pres">
      <dgm:prSet presAssocID="{4EB78B3B-81BF-4943-95C4-223C663DE9A2}" presName="Image" presStyleLbl="bgShp" presStyleIdx="0" presStyleCnt="4"/>
      <dgm:spPr>
        <a:blipFill>
          <a:blip xmlns:r="http://schemas.openxmlformats.org/officeDocument/2006/relationships" r:embed="rId1"/>
          <a:srcRect/>
          <a:stretch>
            <a:fillRect t="-8000" b="-8000"/>
          </a:stretch>
        </a:blipFill>
      </dgm:spPr>
    </dgm:pt>
    <dgm:pt modelId="{01B55C42-B162-CF48-8EFF-B369FADF007B}" type="pres">
      <dgm:prSet presAssocID="{4EB78B3B-81BF-4943-95C4-223C663DE9A2}" presName="Parent" presStyleLbl="node0" presStyleIdx="0" presStyleCnt="4" custScaleY="137703">
        <dgm:presLayoutVars>
          <dgm:bulletEnabled val="1"/>
        </dgm:presLayoutVars>
      </dgm:prSet>
      <dgm:spPr/>
    </dgm:pt>
    <dgm:pt modelId="{5907E414-B6BC-3F41-8AF5-14ACAA625C8F}" type="pres">
      <dgm:prSet presAssocID="{98CD8E56-C491-C849-9205-D639DA4F5FB0}" presName="sibTrans" presStyleCnt="0"/>
      <dgm:spPr/>
    </dgm:pt>
    <dgm:pt modelId="{6AD7D8BF-B726-6F4F-B528-CF36E2BD1976}" type="pres">
      <dgm:prSet presAssocID="{62530EDB-FCD3-3B43-B382-E815C32030E7}" presName="composite" presStyleCnt="0"/>
      <dgm:spPr/>
    </dgm:pt>
    <dgm:pt modelId="{0C1F3A38-E0AB-8D4C-9A54-FAFCBE1B2243}" type="pres">
      <dgm:prSet presAssocID="{62530EDB-FCD3-3B43-B382-E815C32030E7}" presName="Image" presStyleLbl="bgShp" presStyleIdx="1" presStyleCnt="4"/>
      <dgm:spPr>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dgm:spPr>
    </dgm:pt>
    <dgm:pt modelId="{217B036F-FAF2-3841-9B6C-0C9D0BACF491}" type="pres">
      <dgm:prSet presAssocID="{62530EDB-FCD3-3B43-B382-E815C32030E7}" presName="Parent" presStyleLbl="node0" presStyleIdx="1" presStyleCnt="4">
        <dgm:presLayoutVars>
          <dgm:bulletEnabled val="1"/>
        </dgm:presLayoutVars>
      </dgm:prSet>
      <dgm:spPr/>
    </dgm:pt>
    <dgm:pt modelId="{2BCA57B3-BA75-3348-B6D4-9BAA763E2873}" type="pres">
      <dgm:prSet presAssocID="{48B13ECF-93E5-4F41-B877-338EB763C742}" presName="sibTrans" presStyleCnt="0"/>
      <dgm:spPr/>
    </dgm:pt>
    <dgm:pt modelId="{595FDBC4-6C18-E648-857C-8123BDECB399}" type="pres">
      <dgm:prSet presAssocID="{2BD1B64D-D568-314C-84D2-65805C39E450}" presName="composite" presStyleCnt="0"/>
      <dgm:spPr/>
    </dgm:pt>
    <dgm:pt modelId="{AF70926F-4DD0-2A42-8A05-8428FD4B812F}" type="pres">
      <dgm:prSet presAssocID="{2BD1B64D-D568-314C-84D2-65805C39E450}" presName="Image" presStyleLbl="bgShp" presStyleIdx="2" presStyleCnt="4"/>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CD5F7801-2E9A-AD4D-BA4C-48FA18400720}" type="pres">
      <dgm:prSet presAssocID="{2BD1B64D-D568-314C-84D2-65805C39E450}" presName="Parent" presStyleLbl="node0" presStyleIdx="2" presStyleCnt="4">
        <dgm:presLayoutVars>
          <dgm:bulletEnabled val="1"/>
        </dgm:presLayoutVars>
      </dgm:prSet>
      <dgm:spPr/>
    </dgm:pt>
    <dgm:pt modelId="{219D70E1-E299-9343-BCD1-48C28DF9D2E5}" type="pres">
      <dgm:prSet presAssocID="{DADEBC03-D3DF-C942-9B6A-81DEF229C05F}" presName="sibTrans" presStyleCnt="0"/>
      <dgm:spPr/>
    </dgm:pt>
    <dgm:pt modelId="{F084B526-B842-7942-870A-E5A183B53EDF}" type="pres">
      <dgm:prSet presAssocID="{8A802A0B-A30E-024F-986A-C284EDF782A0}" presName="composite" presStyleCnt="0"/>
      <dgm:spPr/>
    </dgm:pt>
    <dgm:pt modelId="{D591810C-14CF-CD49-8A8A-70AFF53A5E9F}" type="pres">
      <dgm:prSet presAssocID="{8A802A0B-A30E-024F-986A-C284EDF782A0}" presName="Image" presStyleLbl="bgShp" presStyleIdx="3" presStyleCnt="4"/>
      <dgm:spPr>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dgm:spPr>
    </dgm:pt>
    <dgm:pt modelId="{18169C12-6828-6548-B297-4F0DFE3832E3}" type="pres">
      <dgm:prSet presAssocID="{8A802A0B-A30E-024F-986A-C284EDF782A0}" presName="Parent" presStyleLbl="node0" presStyleIdx="3" presStyleCnt="4">
        <dgm:presLayoutVars>
          <dgm:bulletEnabled val="1"/>
        </dgm:presLayoutVars>
      </dgm:prSet>
      <dgm:spPr/>
    </dgm:pt>
  </dgm:ptLst>
  <dgm:cxnLst>
    <dgm:cxn modelId="{BC78DB17-E27F-2D48-85BB-709AA4FA9DE3}" type="presOf" srcId="{62530EDB-FCD3-3B43-B382-E815C32030E7}" destId="{217B036F-FAF2-3841-9B6C-0C9D0BACF491}" srcOrd="0" destOrd="0" presId="urn:microsoft.com/office/officeart/2008/layout/BendingPictureCaption"/>
    <dgm:cxn modelId="{0A96321B-58E5-C745-8910-30B77A7A773F}" srcId="{7D52AE0C-C441-D349-B6E8-F79D064BA469}" destId="{2BD1B64D-D568-314C-84D2-65805C39E450}" srcOrd="2" destOrd="0" parTransId="{163CC206-DE36-CC48-9075-AC7FA4FA0041}" sibTransId="{DADEBC03-D3DF-C942-9B6A-81DEF229C05F}"/>
    <dgm:cxn modelId="{8B981C23-05CE-7D4E-9DBE-59C6E412FCF7}" srcId="{7D52AE0C-C441-D349-B6E8-F79D064BA469}" destId="{8A802A0B-A30E-024F-986A-C284EDF782A0}" srcOrd="3" destOrd="0" parTransId="{3F9B1D29-B778-8647-B052-A68E3C0077C0}" sibTransId="{BD343007-3DF1-794B-B6A9-50CE2F27DF3D}"/>
    <dgm:cxn modelId="{43DFA837-1EAF-1E4D-A935-A294A626D6E7}" srcId="{7D52AE0C-C441-D349-B6E8-F79D064BA469}" destId="{4EB78B3B-81BF-4943-95C4-223C663DE9A2}" srcOrd="0" destOrd="0" parTransId="{0FBECBFC-A072-D14A-956F-CEBF413CEDBA}" sibTransId="{98CD8E56-C491-C849-9205-D639DA4F5FB0}"/>
    <dgm:cxn modelId="{BA9A3E4F-704E-5D4B-8833-6D5A58918185}" type="presOf" srcId="{8A802A0B-A30E-024F-986A-C284EDF782A0}" destId="{18169C12-6828-6548-B297-4F0DFE3832E3}" srcOrd="0" destOrd="0" presId="urn:microsoft.com/office/officeart/2008/layout/BendingPictureCaption"/>
    <dgm:cxn modelId="{4F6F288C-B489-174D-8B39-E7B1FC808342}" type="presOf" srcId="{7D52AE0C-C441-D349-B6E8-F79D064BA469}" destId="{F16A1708-65AB-7F42-8AE6-B6289566D410}" srcOrd="0" destOrd="0" presId="urn:microsoft.com/office/officeart/2008/layout/BendingPictureCaption"/>
    <dgm:cxn modelId="{1FE1D7D9-7915-3C4D-AB20-61B6D080FD47}" type="presOf" srcId="{2BD1B64D-D568-314C-84D2-65805C39E450}" destId="{CD5F7801-2E9A-AD4D-BA4C-48FA18400720}" srcOrd="0" destOrd="0" presId="urn:microsoft.com/office/officeart/2008/layout/BendingPictureCaption"/>
    <dgm:cxn modelId="{5E2394DA-07A3-5043-92C7-C7491B0FDE07}" srcId="{7D52AE0C-C441-D349-B6E8-F79D064BA469}" destId="{62530EDB-FCD3-3B43-B382-E815C32030E7}" srcOrd="1" destOrd="0" parTransId="{46203E98-1A2A-E94C-A199-4EBB11076A9E}" sibTransId="{48B13ECF-93E5-4F41-B877-338EB763C742}"/>
    <dgm:cxn modelId="{FC267CE6-6114-814D-88BD-5D984C68B093}" type="presOf" srcId="{4EB78B3B-81BF-4943-95C4-223C663DE9A2}" destId="{01B55C42-B162-CF48-8EFF-B369FADF007B}" srcOrd="0" destOrd="0" presId="urn:microsoft.com/office/officeart/2008/layout/BendingPictureCaption"/>
    <dgm:cxn modelId="{D516C4AC-AF00-FF46-AEF7-00DAB6C484A7}" type="presParOf" srcId="{F16A1708-65AB-7F42-8AE6-B6289566D410}" destId="{972D425D-A7D9-944A-9704-77A0E8C6213B}" srcOrd="0" destOrd="0" presId="urn:microsoft.com/office/officeart/2008/layout/BendingPictureCaption"/>
    <dgm:cxn modelId="{215A10CA-423F-C64C-A6E5-1DDECFD9FFA3}" type="presParOf" srcId="{972D425D-A7D9-944A-9704-77A0E8C6213B}" destId="{3C7908FB-ABFC-7E45-BB92-1B354AA39776}" srcOrd="0" destOrd="0" presId="urn:microsoft.com/office/officeart/2008/layout/BendingPictureCaption"/>
    <dgm:cxn modelId="{ED63D7ED-A912-5F48-A49E-E97910463DAC}" type="presParOf" srcId="{972D425D-A7D9-944A-9704-77A0E8C6213B}" destId="{01B55C42-B162-CF48-8EFF-B369FADF007B}" srcOrd="1" destOrd="0" presId="urn:microsoft.com/office/officeart/2008/layout/BendingPictureCaption"/>
    <dgm:cxn modelId="{68B0BC44-772D-A745-A0BF-B5117AA97069}" type="presParOf" srcId="{F16A1708-65AB-7F42-8AE6-B6289566D410}" destId="{5907E414-B6BC-3F41-8AF5-14ACAA625C8F}" srcOrd="1" destOrd="0" presId="urn:microsoft.com/office/officeart/2008/layout/BendingPictureCaption"/>
    <dgm:cxn modelId="{EDA79811-009B-F14F-A284-1966DF046A6C}" type="presParOf" srcId="{F16A1708-65AB-7F42-8AE6-B6289566D410}" destId="{6AD7D8BF-B726-6F4F-B528-CF36E2BD1976}" srcOrd="2" destOrd="0" presId="urn:microsoft.com/office/officeart/2008/layout/BendingPictureCaption"/>
    <dgm:cxn modelId="{56CF2FE0-F3A6-7145-9FA9-5C2909A50C69}" type="presParOf" srcId="{6AD7D8BF-B726-6F4F-B528-CF36E2BD1976}" destId="{0C1F3A38-E0AB-8D4C-9A54-FAFCBE1B2243}" srcOrd="0" destOrd="0" presId="urn:microsoft.com/office/officeart/2008/layout/BendingPictureCaption"/>
    <dgm:cxn modelId="{E0587C6F-151E-B840-B3AD-D083CB5013B8}" type="presParOf" srcId="{6AD7D8BF-B726-6F4F-B528-CF36E2BD1976}" destId="{217B036F-FAF2-3841-9B6C-0C9D0BACF491}" srcOrd="1" destOrd="0" presId="urn:microsoft.com/office/officeart/2008/layout/BendingPictureCaption"/>
    <dgm:cxn modelId="{25880EFB-1CDF-C94F-9EEB-00E250CB8CB8}" type="presParOf" srcId="{F16A1708-65AB-7F42-8AE6-B6289566D410}" destId="{2BCA57B3-BA75-3348-B6D4-9BAA763E2873}" srcOrd="3" destOrd="0" presId="urn:microsoft.com/office/officeart/2008/layout/BendingPictureCaption"/>
    <dgm:cxn modelId="{85B97140-4AEE-6848-9DB7-7C3E6B5C2285}" type="presParOf" srcId="{F16A1708-65AB-7F42-8AE6-B6289566D410}" destId="{595FDBC4-6C18-E648-857C-8123BDECB399}" srcOrd="4" destOrd="0" presId="urn:microsoft.com/office/officeart/2008/layout/BendingPictureCaption"/>
    <dgm:cxn modelId="{16451810-B4B8-A048-93F2-08874391C155}" type="presParOf" srcId="{595FDBC4-6C18-E648-857C-8123BDECB399}" destId="{AF70926F-4DD0-2A42-8A05-8428FD4B812F}" srcOrd="0" destOrd="0" presId="urn:microsoft.com/office/officeart/2008/layout/BendingPictureCaption"/>
    <dgm:cxn modelId="{17D7BB89-7BFE-914E-955E-F3CAF5679439}" type="presParOf" srcId="{595FDBC4-6C18-E648-857C-8123BDECB399}" destId="{CD5F7801-2E9A-AD4D-BA4C-48FA18400720}" srcOrd="1" destOrd="0" presId="urn:microsoft.com/office/officeart/2008/layout/BendingPictureCaption"/>
    <dgm:cxn modelId="{BE5D7913-C71C-794F-9180-C0399ADFC699}" type="presParOf" srcId="{F16A1708-65AB-7F42-8AE6-B6289566D410}" destId="{219D70E1-E299-9343-BCD1-48C28DF9D2E5}" srcOrd="5" destOrd="0" presId="urn:microsoft.com/office/officeart/2008/layout/BendingPictureCaption"/>
    <dgm:cxn modelId="{13C6355A-0FC8-A44B-B311-78DC4971CDF9}" type="presParOf" srcId="{F16A1708-65AB-7F42-8AE6-B6289566D410}" destId="{F084B526-B842-7942-870A-E5A183B53EDF}" srcOrd="6" destOrd="0" presId="urn:microsoft.com/office/officeart/2008/layout/BendingPictureCaption"/>
    <dgm:cxn modelId="{2E9A8119-69A9-5E48-AFED-60D3A4473E60}" type="presParOf" srcId="{F084B526-B842-7942-870A-E5A183B53EDF}" destId="{D591810C-14CF-CD49-8A8A-70AFF53A5E9F}" srcOrd="0" destOrd="0" presId="urn:microsoft.com/office/officeart/2008/layout/BendingPictureCaption"/>
    <dgm:cxn modelId="{EFC04E0F-A13F-1C48-8BCD-05AB44DEDCF2}" type="presParOf" srcId="{F084B526-B842-7942-870A-E5A183B53EDF}" destId="{18169C12-6828-6548-B297-4F0DFE3832E3}" srcOrd="1" destOrd="0" presId="urn:microsoft.com/office/officeart/2008/layout/BendingPictureCapti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74559E-C4BF-464D-B683-8CF0A4DB7D23}" type="doc">
      <dgm:prSet loTypeId="urn:microsoft.com/office/officeart/2008/layout/LinedList" loCatId="list" qsTypeId="urn:microsoft.com/office/officeart/2005/8/quickstyle/simple2" qsCatId="simple" csTypeId="urn:microsoft.com/office/officeart/2005/8/colors/accent1_2" csCatId="accent1" phldr="1"/>
      <dgm:spPr/>
      <dgm:t>
        <a:bodyPr/>
        <a:lstStyle/>
        <a:p>
          <a:endParaRPr lang="en-US"/>
        </a:p>
      </dgm:t>
    </dgm:pt>
    <dgm:pt modelId="{8156356D-9F82-457C-ABFC-16392A341216}">
      <dgm:prSet/>
      <dgm:spPr/>
      <dgm:t>
        <a:bodyPr/>
        <a:lstStyle/>
        <a:p>
          <a:r>
            <a:rPr lang="en-GB" dirty="0"/>
            <a:t>How organisations differ in terms of sector, structure, strategy, products and services, as well as customers and how this influences people management strategy.</a:t>
          </a:r>
        </a:p>
      </dgm:t>
    </dgm:pt>
    <dgm:pt modelId="{4DA5A8C0-97CF-4AF5-BBD2-12C94C3C0E17}" type="parTrans" cxnId="{8FC2DC32-3A8B-4065-8271-ABD32331C7C1}">
      <dgm:prSet/>
      <dgm:spPr/>
      <dgm:t>
        <a:bodyPr/>
        <a:lstStyle/>
        <a:p>
          <a:endParaRPr lang="en-GB"/>
        </a:p>
      </dgm:t>
    </dgm:pt>
    <dgm:pt modelId="{549809B0-4007-4335-9E51-5CE065CEFEAD}" type="sibTrans" cxnId="{8FC2DC32-3A8B-4065-8271-ABD32331C7C1}">
      <dgm:prSet/>
      <dgm:spPr/>
      <dgm:t>
        <a:bodyPr/>
        <a:lstStyle/>
        <a:p>
          <a:endParaRPr lang="en-GB"/>
        </a:p>
      </dgm:t>
    </dgm:pt>
    <dgm:pt modelId="{F52DCD62-70CC-40FE-9381-055D8B0B0B18}">
      <dgm:prSet/>
      <dgm:spPr/>
      <dgm:t>
        <a:bodyPr/>
        <a:lstStyle/>
        <a:p>
          <a:r>
            <a:rPr lang="en-GB" dirty="0"/>
            <a:t>How external factors influence organisational and people management strategy.</a:t>
          </a:r>
        </a:p>
      </dgm:t>
    </dgm:pt>
    <dgm:pt modelId="{27CA2029-6DEB-4702-8B2C-02BC4C1B64A8}" type="parTrans" cxnId="{40C66D35-9D9C-412A-842A-1E16E695D701}">
      <dgm:prSet/>
      <dgm:spPr/>
      <dgm:t>
        <a:bodyPr/>
        <a:lstStyle/>
        <a:p>
          <a:endParaRPr lang="en-GB"/>
        </a:p>
      </dgm:t>
    </dgm:pt>
    <dgm:pt modelId="{DD05DA14-A75E-496B-B880-F7B7C760FE95}" type="sibTrans" cxnId="{40C66D35-9D9C-412A-842A-1E16E695D701}">
      <dgm:prSet/>
      <dgm:spPr/>
      <dgm:t>
        <a:bodyPr/>
        <a:lstStyle/>
        <a:p>
          <a:endParaRPr lang="en-GB"/>
        </a:p>
      </dgm:t>
    </dgm:pt>
    <dgm:pt modelId="{517FA319-FFA2-44C2-B4FF-1FE53E61F492}">
      <dgm:prSet/>
      <dgm:spPr/>
      <dgm:t>
        <a:bodyPr/>
        <a:lstStyle/>
        <a:p>
          <a:r>
            <a:rPr lang="en-GB" dirty="0"/>
            <a:t>The Political, Economic, Social, Technological, Legal, Environmental and Ethical factors that can influence organisations.</a:t>
          </a:r>
        </a:p>
      </dgm:t>
    </dgm:pt>
    <dgm:pt modelId="{181B48C7-C975-4A8B-A2E3-95DA35F764F6}" type="parTrans" cxnId="{9A780207-3B62-4846-BDFC-0BAF7019F191}">
      <dgm:prSet/>
      <dgm:spPr/>
      <dgm:t>
        <a:bodyPr/>
        <a:lstStyle/>
        <a:p>
          <a:endParaRPr lang="en-GB"/>
        </a:p>
      </dgm:t>
    </dgm:pt>
    <dgm:pt modelId="{7A34C0AB-4749-485D-820F-1713E2E7B303}" type="sibTrans" cxnId="{9A780207-3B62-4846-BDFC-0BAF7019F191}">
      <dgm:prSet/>
      <dgm:spPr/>
      <dgm:t>
        <a:bodyPr/>
        <a:lstStyle/>
        <a:p>
          <a:endParaRPr lang="en-GB"/>
        </a:p>
      </dgm:t>
    </dgm:pt>
    <dgm:pt modelId="{C7C1E0C2-16C6-46DD-9781-C6C457A45E6F}">
      <dgm:prSet/>
      <dgm:spPr/>
      <dgm:t>
        <a:bodyPr/>
        <a:lstStyle/>
        <a:p>
          <a:r>
            <a:rPr lang="en-GB" dirty="0"/>
            <a:t>Different approaches to formulating people plans and strategy and how people management strategy relates to organisational strategy.</a:t>
          </a:r>
        </a:p>
      </dgm:t>
    </dgm:pt>
    <dgm:pt modelId="{54461306-9131-4838-B2DD-53CC769AA0F5}" type="parTrans" cxnId="{32DDC1CF-584B-4546-A796-8BC5519BA069}">
      <dgm:prSet/>
      <dgm:spPr/>
      <dgm:t>
        <a:bodyPr/>
        <a:lstStyle/>
        <a:p>
          <a:endParaRPr lang="en-GB"/>
        </a:p>
      </dgm:t>
    </dgm:pt>
    <dgm:pt modelId="{F8149EA2-7F47-47E5-A0AA-FA17C9F5D808}" type="sibTrans" cxnId="{32DDC1CF-584B-4546-A796-8BC5519BA069}">
      <dgm:prSet/>
      <dgm:spPr/>
      <dgm:t>
        <a:bodyPr/>
        <a:lstStyle/>
        <a:p>
          <a:endParaRPr lang="en-GB"/>
        </a:p>
      </dgm:t>
    </dgm:pt>
    <dgm:pt modelId="{035DA32A-3D8E-4F16-AC70-3F993DE5517B}">
      <dgm:prSet/>
      <dgm:spPr/>
      <dgm:t>
        <a:bodyPr/>
        <a:lstStyle/>
        <a:p>
          <a:r>
            <a:rPr lang="en-GB" dirty="0"/>
            <a:t>What good people practice looks like in a range of organisations.</a:t>
          </a:r>
        </a:p>
      </dgm:t>
    </dgm:pt>
    <dgm:pt modelId="{FDB4AFFE-77CA-4398-AC26-DDBEBEE37F67}" type="parTrans" cxnId="{C16A0527-498B-4420-8CA4-0A9CF7809598}">
      <dgm:prSet/>
      <dgm:spPr/>
      <dgm:t>
        <a:bodyPr/>
        <a:lstStyle/>
        <a:p>
          <a:endParaRPr lang="en-GB"/>
        </a:p>
      </dgm:t>
    </dgm:pt>
    <dgm:pt modelId="{D1600D71-E385-47DE-AD57-D9368D6CD020}" type="sibTrans" cxnId="{C16A0527-498B-4420-8CA4-0A9CF7809598}">
      <dgm:prSet/>
      <dgm:spPr/>
      <dgm:t>
        <a:bodyPr/>
        <a:lstStyle/>
        <a:p>
          <a:endParaRPr lang="en-GB"/>
        </a:p>
      </dgm:t>
    </dgm:pt>
    <dgm:pt modelId="{155E0EFC-8803-47F1-88BC-F1017BE88229}">
      <dgm:prSet/>
      <dgm:spPr/>
      <dgm:t>
        <a:bodyPr/>
        <a:lstStyle/>
        <a:p>
          <a:r>
            <a:rPr lang="en-GB" dirty="0"/>
            <a:t>How to critically evaluate your organisation’s performance data to inform strategy.</a:t>
          </a:r>
        </a:p>
      </dgm:t>
    </dgm:pt>
    <dgm:pt modelId="{084C5D4C-9ECF-4548-BA7A-ED3C5470F636}" type="parTrans" cxnId="{0EE14210-1810-4516-9032-97766837C621}">
      <dgm:prSet/>
      <dgm:spPr/>
      <dgm:t>
        <a:bodyPr/>
        <a:lstStyle/>
        <a:p>
          <a:endParaRPr lang="en-GB"/>
        </a:p>
      </dgm:t>
    </dgm:pt>
    <dgm:pt modelId="{4355C5FF-1D27-4218-AA9A-BF51C2676639}" type="sibTrans" cxnId="{0EE14210-1810-4516-9032-97766837C621}">
      <dgm:prSet/>
      <dgm:spPr/>
      <dgm:t>
        <a:bodyPr/>
        <a:lstStyle/>
        <a:p>
          <a:endParaRPr lang="en-GB"/>
        </a:p>
      </dgm:t>
    </dgm:pt>
    <dgm:pt modelId="{06D55C0B-AE2A-4A71-9E46-91A5FF9ABD0A}">
      <dgm:prSet/>
      <dgm:spPr/>
      <dgm:t>
        <a:bodyPr/>
        <a:lstStyle/>
        <a:p>
          <a:r>
            <a:rPr lang="en-GB" dirty="0"/>
            <a:t>The role and purpose of ethics and governance in organisations.</a:t>
          </a:r>
        </a:p>
      </dgm:t>
    </dgm:pt>
    <dgm:pt modelId="{1F8CC6EE-FA0A-4C0A-98F0-253DF2C0A0EB}" type="parTrans" cxnId="{25D270D6-4DFA-410A-8987-6B7112DF5CF2}">
      <dgm:prSet/>
      <dgm:spPr/>
      <dgm:t>
        <a:bodyPr/>
        <a:lstStyle/>
        <a:p>
          <a:endParaRPr lang="en-GB"/>
        </a:p>
      </dgm:t>
    </dgm:pt>
    <dgm:pt modelId="{88AD5F75-1B6B-4FF6-A1E5-8635CADEBD1A}" type="sibTrans" cxnId="{25D270D6-4DFA-410A-8987-6B7112DF5CF2}">
      <dgm:prSet/>
      <dgm:spPr/>
      <dgm:t>
        <a:bodyPr/>
        <a:lstStyle/>
        <a:p>
          <a:endParaRPr lang="en-GB"/>
        </a:p>
      </dgm:t>
    </dgm:pt>
    <dgm:pt modelId="{6FD87CD6-7C3B-4AF9-9D71-3FB12419F0A4}">
      <dgm:prSet/>
      <dgm:spPr/>
      <dgm:t>
        <a:bodyPr/>
        <a:lstStyle/>
        <a:p>
          <a:r>
            <a:rPr lang="en-GB" dirty="0"/>
            <a:t>How your organisation impacts society.</a:t>
          </a:r>
        </a:p>
      </dgm:t>
    </dgm:pt>
    <dgm:pt modelId="{6476D309-0F08-41AA-91DD-A30DFBE6FCA3}" type="parTrans" cxnId="{64390909-6CAD-4081-8628-B75E4AD8D05F}">
      <dgm:prSet/>
      <dgm:spPr/>
      <dgm:t>
        <a:bodyPr/>
        <a:lstStyle/>
        <a:p>
          <a:endParaRPr lang="en-GB"/>
        </a:p>
      </dgm:t>
    </dgm:pt>
    <dgm:pt modelId="{AA94FC0C-0DF2-44BE-8037-C9C1A7556D9B}" type="sibTrans" cxnId="{64390909-6CAD-4081-8628-B75E4AD8D05F}">
      <dgm:prSet/>
      <dgm:spPr/>
      <dgm:t>
        <a:bodyPr/>
        <a:lstStyle/>
        <a:p>
          <a:endParaRPr lang="en-GB"/>
        </a:p>
      </dgm:t>
    </dgm:pt>
    <dgm:pt modelId="{7882511D-6E12-5542-89A9-E3D0FB7F00FA}" type="pres">
      <dgm:prSet presAssocID="{2974559E-C4BF-464D-B683-8CF0A4DB7D23}" presName="vert0" presStyleCnt="0">
        <dgm:presLayoutVars>
          <dgm:dir/>
          <dgm:animOne val="branch"/>
          <dgm:animLvl val="lvl"/>
        </dgm:presLayoutVars>
      </dgm:prSet>
      <dgm:spPr/>
    </dgm:pt>
    <dgm:pt modelId="{42081570-1337-41BC-9A1A-180E76B20D21}" type="pres">
      <dgm:prSet presAssocID="{8156356D-9F82-457C-ABFC-16392A341216}" presName="thickLine" presStyleLbl="alignNode1" presStyleIdx="0" presStyleCnt="8"/>
      <dgm:spPr/>
    </dgm:pt>
    <dgm:pt modelId="{60CABAA1-A127-4935-BAFF-A0C278CA38E8}" type="pres">
      <dgm:prSet presAssocID="{8156356D-9F82-457C-ABFC-16392A341216}" presName="horz1" presStyleCnt="0"/>
      <dgm:spPr/>
    </dgm:pt>
    <dgm:pt modelId="{16D98F1D-9A3F-4DF4-8CCD-23A94DC4AF3C}" type="pres">
      <dgm:prSet presAssocID="{8156356D-9F82-457C-ABFC-16392A341216}" presName="tx1" presStyleLbl="revTx" presStyleIdx="0" presStyleCnt="8"/>
      <dgm:spPr/>
    </dgm:pt>
    <dgm:pt modelId="{F572941C-E4C2-475E-9AFF-8C60A8EB6901}" type="pres">
      <dgm:prSet presAssocID="{8156356D-9F82-457C-ABFC-16392A341216}" presName="vert1" presStyleCnt="0"/>
      <dgm:spPr/>
    </dgm:pt>
    <dgm:pt modelId="{E11EE3EC-CED0-40DD-AEA7-B964E8A4DE06}" type="pres">
      <dgm:prSet presAssocID="{F52DCD62-70CC-40FE-9381-055D8B0B0B18}" presName="thickLine" presStyleLbl="alignNode1" presStyleIdx="1" presStyleCnt="8"/>
      <dgm:spPr/>
    </dgm:pt>
    <dgm:pt modelId="{402AB0A7-1C2D-42F5-9E94-C7E465EA549A}" type="pres">
      <dgm:prSet presAssocID="{F52DCD62-70CC-40FE-9381-055D8B0B0B18}" presName="horz1" presStyleCnt="0"/>
      <dgm:spPr/>
    </dgm:pt>
    <dgm:pt modelId="{FBF88B7E-9E5B-4CC6-BE7F-3E31042D19D8}" type="pres">
      <dgm:prSet presAssocID="{F52DCD62-70CC-40FE-9381-055D8B0B0B18}" presName="tx1" presStyleLbl="revTx" presStyleIdx="1" presStyleCnt="8"/>
      <dgm:spPr/>
    </dgm:pt>
    <dgm:pt modelId="{8A667C47-6C23-40FB-AA6D-8291C32EE67D}" type="pres">
      <dgm:prSet presAssocID="{F52DCD62-70CC-40FE-9381-055D8B0B0B18}" presName="vert1" presStyleCnt="0"/>
      <dgm:spPr/>
    </dgm:pt>
    <dgm:pt modelId="{7237C066-1D09-4837-B1E4-5914F6189A85}" type="pres">
      <dgm:prSet presAssocID="{517FA319-FFA2-44C2-B4FF-1FE53E61F492}" presName="thickLine" presStyleLbl="alignNode1" presStyleIdx="2" presStyleCnt="8"/>
      <dgm:spPr/>
    </dgm:pt>
    <dgm:pt modelId="{FA55BC1D-988E-4579-B113-F0F4A35B43AA}" type="pres">
      <dgm:prSet presAssocID="{517FA319-FFA2-44C2-B4FF-1FE53E61F492}" presName="horz1" presStyleCnt="0"/>
      <dgm:spPr/>
    </dgm:pt>
    <dgm:pt modelId="{2C05F003-EE9F-48DE-A847-6CBFE84B09C4}" type="pres">
      <dgm:prSet presAssocID="{517FA319-FFA2-44C2-B4FF-1FE53E61F492}" presName="tx1" presStyleLbl="revTx" presStyleIdx="2" presStyleCnt="8"/>
      <dgm:spPr/>
    </dgm:pt>
    <dgm:pt modelId="{A65BC42E-E523-4ECB-99E6-FF7AD20A4241}" type="pres">
      <dgm:prSet presAssocID="{517FA319-FFA2-44C2-B4FF-1FE53E61F492}" presName="vert1" presStyleCnt="0"/>
      <dgm:spPr/>
    </dgm:pt>
    <dgm:pt modelId="{69D9F090-5DF5-4FC2-8C55-84EF315BD162}" type="pres">
      <dgm:prSet presAssocID="{C7C1E0C2-16C6-46DD-9781-C6C457A45E6F}" presName="thickLine" presStyleLbl="alignNode1" presStyleIdx="3" presStyleCnt="8"/>
      <dgm:spPr/>
    </dgm:pt>
    <dgm:pt modelId="{78ADDEFD-C4B6-4E81-AE1C-389703FE6458}" type="pres">
      <dgm:prSet presAssocID="{C7C1E0C2-16C6-46DD-9781-C6C457A45E6F}" presName="horz1" presStyleCnt="0"/>
      <dgm:spPr/>
    </dgm:pt>
    <dgm:pt modelId="{C16CD7E8-0867-4E91-A6CE-4697C32DF225}" type="pres">
      <dgm:prSet presAssocID="{C7C1E0C2-16C6-46DD-9781-C6C457A45E6F}" presName="tx1" presStyleLbl="revTx" presStyleIdx="3" presStyleCnt="8"/>
      <dgm:spPr/>
    </dgm:pt>
    <dgm:pt modelId="{D95A23AA-250C-44B4-A330-98937F73E420}" type="pres">
      <dgm:prSet presAssocID="{C7C1E0C2-16C6-46DD-9781-C6C457A45E6F}" presName="vert1" presStyleCnt="0"/>
      <dgm:spPr/>
    </dgm:pt>
    <dgm:pt modelId="{08F8211A-1C0D-4A64-B583-6E587C7DA494}" type="pres">
      <dgm:prSet presAssocID="{035DA32A-3D8E-4F16-AC70-3F993DE5517B}" presName="thickLine" presStyleLbl="alignNode1" presStyleIdx="4" presStyleCnt="8"/>
      <dgm:spPr/>
    </dgm:pt>
    <dgm:pt modelId="{7A2F99BF-26EF-4862-9DA0-2CDAA01D7333}" type="pres">
      <dgm:prSet presAssocID="{035DA32A-3D8E-4F16-AC70-3F993DE5517B}" presName="horz1" presStyleCnt="0"/>
      <dgm:spPr/>
    </dgm:pt>
    <dgm:pt modelId="{E5BA8895-1FDE-40BF-BDD3-10DD2E1D8021}" type="pres">
      <dgm:prSet presAssocID="{035DA32A-3D8E-4F16-AC70-3F993DE5517B}" presName="tx1" presStyleLbl="revTx" presStyleIdx="4" presStyleCnt="8"/>
      <dgm:spPr/>
    </dgm:pt>
    <dgm:pt modelId="{07DB5791-1686-4F48-A591-B8F78927FF14}" type="pres">
      <dgm:prSet presAssocID="{035DA32A-3D8E-4F16-AC70-3F993DE5517B}" presName="vert1" presStyleCnt="0"/>
      <dgm:spPr/>
    </dgm:pt>
    <dgm:pt modelId="{EFC66943-B4E5-4CFE-BAFD-8829B07E4E77}" type="pres">
      <dgm:prSet presAssocID="{155E0EFC-8803-47F1-88BC-F1017BE88229}" presName="thickLine" presStyleLbl="alignNode1" presStyleIdx="5" presStyleCnt="8"/>
      <dgm:spPr/>
    </dgm:pt>
    <dgm:pt modelId="{DD81C75E-B355-4603-AAA3-564D1E4ECD7B}" type="pres">
      <dgm:prSet presAssocID="{155E0EFC-8803-47F1-88BC-F1017BE88229}" presName="horz1" presStyleCnt="0"/>
      <dgm:spPr/>
    </dgm:pt>
    <dgm:pt modelId="{9830378A-6E10-4502-B8F1-586518B368AE}" type="pres">
      <dgm:prSet presAssocID="{155E0EFC-8803-47F1-88BC-F1017BE88229}" presName="tx1" presStyleLbl="revTx" presStyleIdx="5" presStyleCnt="8"/>
      <dgm:spPr/>
    </dgm:pt>
    <dgm:pt modelId="{B3C535DD-59CC-4912-8509-6DBCC7DEE653}" type="pres">
      <dgm:prSet presAssocID="{155E0EFC-8803-47F1-88BC-F1017BE88229}" presName="vert1" presStyleCnt="0"/>
      <dgm:spPr/>
    </dgm:pt>
    <dgm:pt modelId="{1AEEB260-3A26-4A4A-BABA-6F5240CC533C}" type="pres">
      <dgm:prSet presAssocID="{06D55C0B-AE2A-4A71-9E46-91A5FF9ABD0A}" presName="thickLine" presStyleLbl="alignNode1" presStyleIdx="6" presStyleCnt="8"/>
      <dgm:spPr/>
    </dgm:pt>
    <dgm:pt modelId="{7BE38607-3C78-4DD6-B5F3-93A538A18CAE}" type="pres">
      <dgm:prSet presAssocID="{06D55C0B-AE2A-4A71-9E46-91A5FF9ABD0A}" presName="horz1" presStyleCnt="0"/>
      <dgm:spPr/>
    </dgm:pt>
    <dgm:pt modelId="{A24783C6-AC59-465D-83D4-107583CF6E09}" type="pres">
      <dgm:prSet presAssocID="{06D55C0B-AE2A-4A71-9E46-91A5FF9ABD0A}" presName="tx1" presStyleLbl="revTx" presStyleIdx="6" presStyleCnt="8"/>
      <dgm:spPr/>
    </dgm:pt>
    <dgm:pt modelId="{E166B61C-6218-4B9B-8E7A-8AF614A63E80}" type="pres">
      <dgm:prSet presAssocID="{06D55C0B-AE2A-4A71-9E46-91A5FF9ABD0A}" presName="vert1" presStyleCnt="0"/>
      <dgm:spPr/>
    </dgm:pt>
    <dgm:pt modelId="{1F477E63-841D-4B39-A090-F6C78E2E6F98}" type="pres">
      <dgm:prSet presAssocID="{6FD87CD6-7C3B-4AF9-9D71-3FB12419F0A4}" presName="thickLine" presStyleLbl="alignNode1" presStyleIdx="7" presStyleCnt="8"/>
      <dgm:spPr/>
    </dgm:pt>
    <dgm:pt modelId="{15744C06-4B1E-4ED9-A3B9-E9E398F44F43}" type="pres">
      <dgm:prSet presAssocID="{6FD87CD6-7C3B-4AF9-9D71-3FB12419F0A4}" presName="horz1" presStyleCnt="0"/>
      <dgm:spPr/>
    </dgm:pt>
    <dgm:pt modelId="{C7464F9E-EB8B-4DF0-8600-279B000CB37D}" type="pres">
      <dgm:prSet presAssocID="{6FD87CD6-7C3B-4AF9-9D71-3FB12419F0A4}" presName="tx1" presStyleLbl="revTx" presStyleIdx="7" presStyleCnt="8"/>
      <dgm:spPr/>
    </dgm:pt>
    <dgm:pt modelId="{79BEB3FC-11AE-4C98-AE64-3D8962CD376B}" type="pres">
      <dgm:prSet presAssocID="{6FD87CD6-7C3B-4AF9-9D71-3FB12419F0A4}" presName="vert1" presStyleCnt="0"/>
      <dgm:spPr/>
    </dgm:pt>
  </dgm:ptLst>
  <dgm:cxnLst>
    <dgm:cxn modelId="{9A780207-3B62-4846-BDFC-0BAF7019F191}" srcId="{2974559E-C4BF-464D-B683-8CF0A4DB7D23}" destId="{517FA319-FFA2-44C2-B4FF-1FE53E61F492}" srcOrd="2" destOrd="0" parTransId="{181B48C7-C975-4A8B-A2E3-95DA35F764F6}" sibTransId="{7A34C0AB-4749-485D-820F-1713E2E7B303}"/>
    <dgm:cxn modelId="{64390909-6CAD-4081-8628-B75E4AD8D05F}" srcId="{2974559E-C4BF-464D-B683-8CF0A4DB7D23}" destId="{6FD87CD6-7C3B-4AF9-9D71-3FB12419F0A4}" srcOrd="7" destOrd="0" parTransId="{6476D309-0F08-41AA-91DD-A30DFBE6FCA3}" sibTransId="{AA94FC0C-0DF2-44BE-8037-C9C1A7556D9B}"/>
    <dgm:cxn modelId="{A81BEE0C-1524-4592-AE0C-74D75795D104}" type="presOf" srcId="{C7C1E0C2-16C6-46DD-9781-C6C457A45E6F}" destId="{C16CD7E8-0867-4E91-A6CE-4697C32DF225}" srcOrd="0" destOrd="0" presId="urn:microsoft.com/office/officeart/2008/layout/LinedList"/>
    <dgm:cxn modelId="{0EE14210-1810-4516-9032-97766837C621}" srcId="{2974559E-C4BF-464D-B683-8CF0A4DB7D23}" destId="{155E0EFC-8803-47F1-88BC-F1017BE88229}" srcOrd="5" destOrd="0" parTransId="{084C5D4C-9ECF-4548-BA7A-ED3C5470F636}" sibTransId="{4355C5FF-1D27-4218-AA9A-BF51C2676639}"/>
    <dgm:cxn modelId="{C16A0527-498B-4420-8CA4-0A9CF7809598}" srcId="{2974559E-C4BF-464D-B683-8CF0A4DB7D23}" destId="{035DA32A-3D8E-4F16-AC70-3F993DE5517B}" srcOrd="4" destOrd="0" parTransId="{FDB4AFFE-77CA-4398-AC26-DDBEBEE37F67}" sibTransId="{D1600D71-E385-47DE-AD57-D9368D6CD020}"/>
    <dgm:cxn modelId="{8FC2DC32-3A8B-4065-8271-ABD32331C7C1}" srcId="{2974559E-C4BF-464D-B683-8CF0A4DB7D23}" destId="{8156356D-9F82-457C-ABFC-16392A341216}" srcOrd="0" destOrd="0" parTransId="{4DA5A8C0-97CF-4AF5-BBD2-12C94C3C0E17}" sibTransId="{549809B0-4007-4335-9E51-5CE065CEFEAD}"/>
    <dgm:cxn modelId="{40C66D35-9D9C-412A-842A-1E16E695D701}" srcId="{2974559E-C4BF-464D-B683-8CF0A4DB7D23}" destId="{F52DCD62-70CC-40FE-9381-055D8B0B0B18}" srcOrd="1" destOrd="0" parTransId="{27CA2029-6DEB-4702-8B2C-02BC4C1B64A8}" sibTransId="{DD05DA14-A75E-496B-B880-F7B7C760FE95}"/>
    <dgm:cxn modelId="{60F7D83F-9251-4245-AB81-A4D638BE3E9F}" type="presOf" srcId="{035DA32A-3D8E-4F16-AC70-3F993DE5517B}" destId="{E5BA8895-1FDE-40BF-BDD3-10DD2E1D8021}" srcOrd="0" destOrd="0" presId="urn:microsoft.com/office/officeart/2008/layout/LinedList"/>
    <dgm:cxn modelId="{84487C48-42DE-48A6-A8F2-48C5E7FBAC61}" type="presOf" srcId="{6FD87CD6-7C3B-4AF9-9D71-3FB12419F0A4}" destId="{C7464F9E-EB8B-4DF0-8600-279B000CB37D}" srcOrd="0" destOrd="0" presId="urn:microsoft.com/office/officeart/2008/layout/LinedList"/>
    <dgm:cxn modelId="{3A4EF983-106E-46E8-B80F-EF3FDAFA3884}" type="presOf" srcId="{8156356D-9F82-457C-ABFC-16392A341216}" destId="{16D98F1D-9A3F-4DF4-8CCD-23A94DC4AF3C}" srcOrd="0" destOrd="0" presId="urn:microsoft.com/office/officeart/2008/layout/LinedList"/>
    <dgm:cxn modelId="{6E8E4AA8-FAA5-4499-BF0F-9A0A1B91E854}" type="presOf" srcId="{517FA319-FFA2-44C2-B4FF-1FE53E61F492}" destId="{2C05F003-EE9F-48DE-A847-6CBFE84B09C4}" srcOrd="0" destOrd="0" presId="urn:microsoft.com/office/officeart/2008/layout/LinedList"/>
    <dgm:cxn modelId="{92387AAE-01D1-40BE-BD26-6553103FACC6}" type="presOf" srcId="{155E0EFC-8803-47F1-88BC-F1017BE88229}" destId="{9830378A-6E10-4502-B8F1-586518B368AE}" srcOrd="0" destOrd="0" presId="urn:microsoft.com/office/officeart/2008/layout/LinedList"/>
    <dgm:cxn modelId="{BE4024BC-8979-40D0-830A-4010904FCA57}" type="presOf" srcId="{F52DCD62-70CC-40FE-9381-055D8B0B0B18}" destId="{FBF88B7E-9E5B-4CC6-BE7F-3E31042D19D8}" srcOrd="0" destOrd="0" presId="urn:microsoft.com/office/officeart/2008/layout/LinedList"/>
    <dgm:cxn modelId="{32DDC1CF-584B-4546-A796-8BC5519BA069}" srcId="{2974559E-C4BF-464D-B683-8CF0A4DB7D23}" destId="{C7C1E0C2-16C6-46DD-9781-C6C457A45E6F}" srcOrd="3" destOrd="0" parTransId="{54461306-9131-4838-B2DD-53CC769AA0F5}" sibTransId="{F8149EA2-7F47-47E5-A0AA-FA17C9F5D808}"/>
    <dgm:cxn modelId="{529C00D2-0E5D-408C-BEFD-B4A1AC3C0D64}" type="presOf" srcId="{06D55C0B-AE2A-4A71-9E46-91A5FF9ABD0A}" destId="{A24783C6-AC59-465D-83D4-107583CF6E09}" srcOrd="0" destOrd="0" presId="urn:microsoft.com/office/officeart/2008/layout/LinedList"/>
    <dgm:cxn modelId="{25D270D6-4DFA-410A-8987-6B7112DF5CF2}" srcId="{2974559E-C4BF-464D-B683-8CF0A4DB7D23}" destId="{06D55C0B-AE2A-4A71-9E46-91A5FF9ABD0A}" srcOrd="6" destOrd="0" parTransId="{1F8CC6EE-FA0A-4C0A-98F0-253DF2C0A0EB}" sibTransId="{88AD5F75-1B6B-4FF6-A1E5-8635CADEBD1A}"/>
    <dgm:cxn modelId="{40FD10DE-F4B8-214B-85A7-94DC877866A1}" type="presOf" srcId="{2974559E-C4BF-464D-B683-8CF0A4DB7D23}" destId="{7882511D-6E12-5542-89A9-E3D0FB7F00FA}" srcOrd="0" destOrd="0" presId="urn:microsoft.com/office/officeart/2008/layout/LinedList"/>
    <dgm:cxn modelId="{0761170F-9D57-45FA-AC7F-671175282BC0}" type="presParOf" srcId="{7882511D-6E12-5542-89A9-E3D0FB7F00FA}" destId="{42081570-1337-41BC-9A1A-180E76B20D21}" srcOrd="0" destOrd="0" presId="urn:microsoft.com/office/officeart/2008/layout/LinedList"/>
    <dgm:cxn modelId="{0B47F906-4718-4D5E-BC34-889264CC9495}" type="presParOf" srcId="{7882511D-6E12-5542-89A9-E3D0FB7F00FA}" destId="{60CABAA1-A127-4935-BAFF-A0C278CA38E8}" srcOrd="1" destOrd="0" presId="urn:microsoft.com/office/officeart/2008/layout/LinedList"/>
    <dgm:cxn modelId="{2785CBE4-0944-4C19-9ECD-5AECCE7D8230}" type="presParOf" srcId="{60CABAA1-A127-4935-BAFF-A0C278CA38E8}" destId="{16D98F1D-9A3F-4DF4-8CCD-23A94DC4AF3C}" srcOrd="0" destOrd="0" presId="urn:microsoft.com/office/officeart/2008/layout/LinedList"/>
    <dgm:cxn modelId="{ECA139DD-D736-478C-A6B0-3601315113CE}" type="presParOf" srcId="{60CABAA1-A127-4935-BAFF-A0C278CA38E8}" destId="{F572941C-E4C2-475E-9AFF-8C60A8EB6901}" srcOrd="1" destOrd="0" presId="urn:microsoft.com/office/officeart/2008/layout/LinedList"/>
    <dgm:cxn modelId="{72B6CA24-83DF-44DE-8BFC-B58F8C5BCCCD}" type="presParOf" srcId="{7882511D-6E12-5542-89A9-E3D0FB7F00FA}" destId="{E11EE3EC-CED0-40DD-AEA7-B964E8A4DE06}" srcOrd="2" destOrd="0" presId="urn:microsoft.com/office/officeart/2008/layout/LinedList"/>
    <dgm:cxn modelId="{C45E4ABF-5ED6-42B6-9C00-8131FAA5BEAB}" type="presParOf" srcId="{7882511D-6E12-5542-89A9-E3D0FB7F00FA}" destId="{402AB0A7-1C2D-42F5-9E94-C7E465EA549A}" srcOrd="3" destOrd="0" presId="urn:microsoft.com/office/officeart/2008/layout/LinedList"/>
    <dgm:cxn modelId="{0829C536-AF7B-43CD-B258-0120F23FB946}" type="presParOf" srcId="{402AB0A7-1C2D-42F5-9E94-C7E465EA549A}" destId="{FBF88B7E-9E5B-4CC6-BE7F-3E31042D19D8}" srcOrd="0" destOrd="0" presId="urn:microsoft.com/office/officeart/2008/layout/LinedList"/>
    <dgm:cxn modelId="{D8413CF5-45E8-4CF1-AE4A-9B8E87B73BFE}" type="presParOf" srcId="{402AB0A7-1C2D-42F5-9E94-C7E465EA549A}" destId="{8A667C47-6C23-40FB-AA6D-8291C32EE67D}" srcOrd="1" destOrd="0" presId="urn:microsoft.com/office/officeart/2008/layout/LinedList"/>
    <dgm:cxn modelId="{2F48E993-909F-4172-87CF-37FF87DA5914}" type="presParOf" srcId="{7882511D-6E12-5542-89A9-E3D0FB7F00FA}" destId="{7237C066-1D09-4837-B1E4-5914F6189A85}" srcOrd="4" destOrd="0" presId="urn:microsoft.com/office/officeart/2008/layout/LinedList"/>
    <dgm:cxn modelId="{EF0805D4-B11C-420E-9AD5-386F72124A28}" type="presParOf" srcId="{7882511D-6E12-5542-89A9-E3D0FB7F00FA}" destId="{FA55BC1D-988E-4579-B113-F0F4A35B43AA}" srcOrd="5" destOrd="0" presId="urn:microsoft.com/office/officeart/2008/layout/LinedList"/>
    <dgm:cxn modelId="{E52F22F5-33D4-4562-B4DD-D88D8CC52A39}" type="presParOf" srcId="{FA55BC1D-988E-4579-B113-F0F4A35B43AA}" destId="{2C05F003-EE9F-48DE-A847-6CBFE84B09C4}" srcOrd="0" destOrd="0" presId="urn:microsoft.com/office/officeart/2008/layout/LinedList"/>
    <dgm:cxn modelId="{3250C8BF-0EA2-43FB-A18B-05BF45F38DC9}" type="presParOf" srcId="{FA55BC1D-988E-4579-B113-F0F4A35B43AA}" destId="{A65BC42E-E523-4ECB-99E6-FF7AD20A4241}" srcOrd="1" destOrd="0" presId="urn:microsoft.com/office/officeart/2008/layout/LinedList"/>
    <dgm:cxn modelId="{AF62F451-22FE-4263-B959-9C58F6EE89CD}" type="presParOf" srcId="{7882511D-6E12-5542-89A9-E3D0FB7F00FA}" destId="{69D9F090-5DF5-4FC2-8C55-84EF315BD162}" srcOrd="6" destOrd="0" presId="urn:microsoft.com/office/officeart/2008/layout/LinedList"/>
    <dgm:cxn modelId="{079679F6-A55A-4DC7-A85E-EA34766D00A5}" type="presParOf" srcId="{7882511D-6E12-5542-89A9-E3D0FB7F00FA}" destId="{78ADDEFD-C4B6-4E81-AE1C-389703FE6458}" srcOrd="7" destOrd="0" presId="urn:microsoft.com/office/officeart/2008/layout/LinedList"/>
    <dgm:cxn modelId="{E8A76B55-E493-407A-9550-CE92FE888D20}" type="presParOf" srcId="{78ADDEFD-C4B6-4E81-AE1C-389703FE6458}" destId="{C16CD7E8-0867-4E91-A6CE-4697C32DF225}" srcOrd="0" destOrd="0" presId="urn:microsoft.com/office/officeart/2008/layout/LinedList"/>
    <dgm:cxn modelId="{02004386-9D2B-4FD1-A3D4-DC17CB75DE14}" type="presParOf" srcId="{78ADDEFD-C4B6-4E81-AE1C-389703FE6458}" destId="{D95A23AA-250C-44B4-A330-98937F73E420}" srcOrd="1" destOrd="0" presId="urn:microsoft.com/office/officeart/2008/layout/LinedList"/>
    <dgm:cxn modelId="{DB0463D2-4C6D-46BA-AFD8-EC9ADA2AA838}" type="presParOf" srcId="{7882511D-6E12-5542-89A9-E3D0FB7F00FA}" destId="{08F8211A-1C0D-4A64-B583-6E587C7DA494}" srcOrd="8" destOrd="0" presId="urn:microsoft.com/office/officeart/2008/layout/LinedList"/>
    <dgm:cxn modelId="{12F30188-076F-441F-827A-06DF89234FBE}" type="presParOf" srcId="{7882511D-6E12-5542-89A9-E3D0FB7F00FA}" destId="{7A2F99BF-26EF-4862-9DA0-2CDAA01D7333}" srcOrd="9" destOrd="0" presId="urn:microsoft.com/office/officeart/2008/layout/LinedList"/>
    <dgm:cxn modelId="{11283F70-0516-48F2-8C25-996FA65C6409}" type="presParOf" srcId="{7A2F99BF-26EF-4862-9DA0-2CDAA01D7333}" destId="{E5BA8895-1FDE-40BF-BDD3-10DD2E1D8021}" srcOrd="0" destOrd="0" presId="urn:microsoft.com/office/officeart/2008/layout/LinedList"/>
    <dgm:cxn modelId="{74AB0FB6-F312-4FB5-A2AC-2734384E0015}" type="presParOf" srcId="{7A2F99BF-26EF-4862-9DA0-2CDAA01D7333}" destId="{07DB5791-1686-4F48-A591-B8F78927FF14}" srcOrd="1" destOrd="0" presId="urn:microsoft.com/office/officeart/2008/layout/LinedList"/>
    <dgm:cxn modelId="{E820C7C7-C722-4B3B-9744-438C36387C84}" type="presParOf" srcId="{7882511D-6E12-5542-89A9-E3D0FB7F00FA}" destId="{EFC66943-B4E5-4CFE-BAFD-8829B07E4E77}" srcOrd="10" destOrd="0" presId="urn:microsoft.com/office/officeart/2008/layout/LinedList"/>
    <dgm:cxn modelId="{C7D14795-4E6C-4C06-9EC4-41C3A806FD06}" type="presParOf" srcId="{7882511D-6E12-5542-89A9-E3D0FB7F00FA}" destId="{DD81C75E-B355-4603-AAA3-564D1E4ECD7B}" srcOrd="11" destOrd="0" presId="urn:microsoft.com/office/officeart/2008/layout/LinedList"/>
    <dgm:cxn modelId="{F36441A4-B9A1-4139-B4E0-702833697ACE}" type="presParOf" srcId="{DD81C75E-B355-4603-AAA3-564D1E4ECD7B}" destId="{9830378A-6E10-4502-B8F1-586518B368AE}" srcOrd="0" destOrd="0" presId="urn:microsoft.com/office/officeart/2008/layout/LinedList"/>
    <dgm:cxn modelId="{B1BD773E-957E-4B5C-B18D-F82819BA6F7B}" type="presParOf" srcId="{DD81C75E-B355-4603-AAA3-564D1E4ECD7B}" destId="{B3C535DD-59CC-4912-8509-6DBCC7DEE653}" srcOrd="1" destOrd="0" presId="urn:microsoft.com/office/officeart/2008/layout/LinedList"/>
    <dgm:cxn modelId="{641FDD6E-0B54-4017-88D3-FE12307691CB}" type="presParOf" srcId="{7882511D-6E12-5542-89A9-E3D0FB7F00FA}" destId="{1AEEB260-3A26-4A4A-BABA-6F5240CC533C}" srcOrd="12" destOrd="0" presId="urn:microsoft.com/office/officeart/2008/layout/LinedList"/>
    <dgm:cxn modelId="{0E55950B-6608-4FC8-8A92-64D60409B9C7}" type="presParOf" srcId="{7882511D-6E12-5542-89A9-E3D0FB7F00FA}" destId="{7BE38607-3C78-4DD6-B5F3-93A538A18CAE}" srcOrd="13" destOrd="0" presId="urn:microsoft.com/office/officeart/2008/layout/LinedList"/>
    <dgm:cxn modelId="{D493BA56-FC3E-41FD-B6D4-804F6561CC69}" type="presParOf" srcId="{7BE38607-3C78-4DD6-B5F3-93A538A18CAE}" destId="{A24783C6-AC59-465D-83D4-107583CF6E09}" srcOrd="0" destOrd="0" presId="urn:microsoft.com/office/officeart/2008/layout/LinedList"/>
    <dgm:cxn modelId="{69BEFCD7-1532-4FC9-AFC8-FB5371BC7F2F}" type="presParOf" srcId="{7BE38607-3C78-4DD6-B5F3-93A538A18CAE}" destId="{E166B61C-6218-4B9B-8E7A-8AF614A63E80}" srcOrd="1" destOrd="0" presId="urn:microsoft.com/office/officeart/2008/layout/LinedList"/>
    <dgm:cxn modelId="{A09EF17D-9439-4CC4-B1BB-AEBB7815FFA3}" type="presParOf" srcId="{7882511D-6E12-5542-89A9-E3D0FB7F00FA}" destId="{1F477E63-841D-4B39-A090-F6C78E2E6F98}" srcOrd="14" destOrd="0" presId="urn:microsoft.com/office/officeart/2008/layout/LinedList"/>
    <dgm:cxn modelId="{A05FF1DE-8CAE-4F7E-8D57-E9E6599F8B86}" type="presParOf" srcId="{7882511D-6E12-5542-89A9-E3D0FB7F00FA}" destId="{15744C06-4B1E-4ED9-A3B9-E9E398F44F43}" srcOrd="15" destOrd="0" presId="urn:microsoft.com/office/officeart/2008/layout/LinedList"/>
    <dgm:cxn modelId="{9E0D381B-8C5A-4A61-8F34-CFEE97A240B9}" type="presParOf" srcId="{15744C06-4B1E-4ED9-A3B9-E9E398F44F43}" destId="{C7464F9E-EB8B-4DF0-8600-279B000CB37D}" srcOrd="0" destOrd="0" presId="urn:microsoft.com/office/officeart/2008/layout/LinedList"/>
    <dgm:cxn modelId="{5CFCF89C-00F5-4E72-9381-870A56607DCB}" type="presParOf" srcId="{15744C06-4B1E-4ED9-A3B9-E9E398F44F43}" destId="{79BEB3FC-11AE-4C98-AE64-3D8962CD376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CD4C6B5-C024-3A48-A3C2-67F8E061D961}" type="doc">
      <dgm:prSet loTypeId="urn:microsoft.com/office/officeart/2005/8/layout/radial4" loCatId="" qsTypeId="urn:microsoft.com/office/officeart/2005/8/quickstyle/simple2" qsCatId="simple" csTypeId="urn:microsoft.com/office/officeart/2005/8/colors/accent1_2" csCatId="accent1" phldr="1"/>
      <dgm:spPr/>
      <dgm:t>
        <a:bodyPr/>
        <a:lstStyle/>
        <a:p>
          <a:endParaRPr lang="en-US"/>
        </a:p>
      </dgm:t>
    </dgm:pt>
    <dgm:pt modelId="{A5ADCEB0-4BE4-2A49-83F9-A28F43678A21}">
      <dgm:prSet/>
      <dgm:spPr/>
      <dgm:t>
        <a:bodyPr/>
        <a:lstStyle/>
        <a:p>
          <a:pPr rtl="0"/>
          <a:r>
            <a:rPr lang="en-GB" b="1" dirty="0"/>
            <a:t>Task 1 – Environmental Analysis Report (3500 words)</a:t>
          </a:r>
          <a:endParaRPr lang="en-GB" dirty="0"/>
        </a:p>
      </dgm:t>
    </dgm:pt>
    <dgm:pt modelId="{1DE1D7F7-CF6C-6D42-9CF5-A12D20F2E970}" type="parTrans" cxnId="{244AB1CD-454E-C44B-9904-B3F2084F0776}">
      <dgm:prSet/>
      <dgm:spPr/>
      <dgm:t>
        <a:bodyPr/>
        <a:lstStyle/>
        <a:p>
          <a:endParaRPr lang="en-US"/>
        </a:p>
      </dgm:t>
    </dgm:pt>
    <dgm:pt modelId="{E548CC6C-D6B5-8B43-95F3-59DE254A65B9}" type="sibTrans" cxnId="{244AB1CD-454E-C44B-9904-B3F2084F0776}">
      <dgm:prSet/>
      <dgm:spPr/>
      <dgm:t>
        <a:bodyPr/>
        <a:lstStyle/>
        <a:p>
          <a:endParaRPr lang="en-US"/>
        </a:p>
      </dgm:t>
    </dgm:pt>
    <dgm:pt modelId="{364E52A9-823B-E940-8F77-350C249F837F}">
      <dgm:prSet/>
      <dgm:spPr/>
      <dgm:t>
        <a:bodyPr/>
        <a:lstStyle/>
        <a:p>
          <a:pPr rtl="0"/>
          <a:r>
            <a:rPr lang="en-GB" dirty="0"/>
            <a:t>Produce an environmental analysis report that evaluates the major environmental factors which will influence an organisation in the short to medium term. </a:t>
          </a:r>
        </a:p>
      </dgm:t>
    </dgm:pt>
    <dgm:pt modelId="{0A9D27A5-4268-E74B-B0BE-765BDC32DB23}" type="parTrans" cxnId="{B7AB484F-5FD0-7840-8ED0-32E2F6DB6400}">
      <dgm:prSet/>
      <dgm:spPr/>
      <dgm:t>
        <a:bodyPr/>
        <a:lstStyle/>
        <a:p>
          <a:endParaRPr lang="en-US"/>
        </a:p>
      </dgm:t>
    </dgm:pt>
    <dgm:pt modelId="{FE5729B4-3E18-2B40-9D7F-D5AA48EBAC53}" type="sibTrans" cxnId="{B7AB484F-5FD0-7840-8ED0-32E2F6DB6400}">
      <dgm:prSet/>
      <dgm:spPr/>
      <dgm:t>
        <a:bodyPr/>
        <a:lstStyle/>
        <a:p>
          <a:endParaRPr lang="en-US"/>
        </a:p>
      </dgm:t>
    </dgm:pt>
    <dgm:pt modelId="{D80F3188-4AEC-9C46-9348-6C0F25D8BCAD}">
      <dgm:prSet/>
      <dgm:spPr/>
      <dgm:t>
        <a:bodyPr/>
        <a:lstStyle/>
        <a:p>
          <a:pPr rtl="0"/>
          <a:r>
            <a:rPr lang="en-GB" dirty="0"/>
            <a:t>Your analysis must consider the following: Political and Legal as well as one other: Social Technological Economic or Environmental trends. </a:t>
          </a:r>
        </a:p>
      </dgm:t>
    </dgm:pt>
    <dgm:pt modelId="{2BB66C25-D9B3-4C4E-A804-F5AA5FAE55F5}" type="parTrans" cxnId="{7EAD3632-08F0-5A42-B5A6-19B86DF1DC30}">
      <dgm:prSet/>
      <dgm:spPr/>
      <dgm:t>
        <a:bodyPr/>
        <a:lstStyle/>
        <a:p>
          <a:endParaRPr lang="en-US"/>
        </a:p>
      </dgm:t>
    </dgm:pt>
    <dgm:pt modelId="{FF404266-B9A4-5D46-95B2-0AC040039DD3}" type="sibTrans" cxnId="{7EAD3632-08F0-5A42-B5A6-19B86DF1DC30}">
      <dgm:prSet/>
      <dgm:spPr/>
      <dgm:t>
        <a:bodyPr/>
        <a:lstStyle/>
        <a:p>
          <a:endParaRPr lang="en-US"/>
        </a:p>
      </dgm:t>
    </dgm:pt>
    <dgm:pt modelId="{D351A431-469A-A14C-A02E-307A7B48B3BA}">
      <dgm:prSet/>
      <dgm:spPr/>
      <dgm:t>
        <a:bodyPr/>
        <a:lstStyle/>
        <a:p>
          <a:pPr rtl="0"/>
          <a:r>
            <a:rPr lang="en-GB"/>
            <a:t>You must demonstrate an understanding of the managerial and business environment and show the impact on the organisation’s corporate and HR strategic direction. </a:t>
          </a:r>
        </a:p>
      </dgm:t>
    </dgm:pt>
    <dgm:pt modelId="{2B441E10-52BC-5A48-84B5-FFABCF9FB1CC}" type="parTrans" cxnId="{F2272092-B7DB-734A-97D4-1E8F147E127D}">
      <dgm:prSet/>
      <dgm:spPr/>
      <dgm:t>
        <a:bodyPr/>
        <a:lstStyle/>
        <a:p>
          <a:endParaRPr lang="en-US"/>
        </a:p>
      </dgm:t>
    </dgm:pt>
    <dgm:pt modelId="{BED03448-DB87-4E49-B6C8-80C63C6FC831}" type="sibTrans" cxnId="{F2272092-B7DB-734A-97D4-1E8F147E127D}">
      <dgm:prSet/>
      <dgm:spPr/>
      <dgm:t>
        <a:bodyPr/>
        <a:lstStyle/>
        <a:p>
          <a:endParaRPr lang="en-US"/>
        </a:p>
      </dgm:t>
    </dgm:pt>
    <dgm:pt modelId="{48585A6C-2D83-684D-87CD-522BEBEBA526}" type="pres">
      <dgm:prSet presAssocID="{ACD4C6B5-C024-3A48-A3C2-67F8E061D961}" presName="cycle" presStyleCnt="0">
        <dgm:presLayoutVars>
          <dgm:chMax val="1"/>
          <dgm:dir/>
          <dgm:animLvl val="ctr"/>
          <dgm:resizeHandles val="exact"/>
        </dgm:presLayoutVars>
      </dgm:prSet>
      <dgm:spPr/>
    </dgm:pt>
    <dgm:pt modelId="{DEE2DA5F-EE92-9E41-A63D-5D1F0201F21F}" type="pres">
      <dgm:prSet presAssocID="{A5ADCEB0-4BE4-2A49-83F9-A28F43678A21}" presName="centerShape" presStyleLbl="node0" presStyleIdx="0" presStyleCnt="1"/>
      <dgm:spPr/>
    </dgm:pt>
    <dgm:pt modelId="{C5DF9996-A715-DD4D-BBC6-A0D68801A776}" type="pres">
      <dgm:prSet presAssocID="{0A9D27A5-4268-E74B-B0BE-765BDC32DB23}" presName="parTrans" presStyleLbl="bgSibTrans2D1" presStyleIdx="0" presStyleCnt="3"/>
      <dgm:spPr/>
    </dgm:pt>
    <dgm:pt modelId="{904792DC-1E60-504B-AA7D-33B6D8EE94D5}" type="pres">
      <dgm:prSet presAssocID="{364E52A9-823B-E940-8F77-350C249F837F}" presName="node" presStyleLbl="node1" presStyleIdx="0" presStyleCnt="3">
        <dgm:presLayoutVars>
          <dgm:bulletEnabled val="1"/>
        </dgm:presLayoutVars>
      </dgm:prSet>
      <dgm:spPr/>
    </dgm:pt>
    <dgm:pt modelId="{68C8C57C-14AA-8A47-AED0-C55251A89DB4}" type="pres">
      <dgm:prSet presAssocID="{2BB66C25-D9B3-4C4E-A804-F5AA5FAE55F5}" presName="parTrans" presStyleLbl="bgSibTrans2D1" presStyleIdx="1" presStyleCnt="3"/>
      <dgm:spPr/>
    </dgm:pt>
    <dgm:pt modelId="{F2F4B511-6838-EF48-87E9-4F10F6AC828E}" type="pres">
      <dgm:prSet presAssocID="{D80F3188-4AEC-9C46-9348-6C0F25D8BCAD}" presName="node" presStyleLbl="node1" presStyleIdx="1" presStyleCnt="3">
        <dgm:presLayoutVars>
          <dgm:bulletEnabled val="1"/>
        </dgm:presLayoutVars>
      </dgm:prSet>
      <dgm:spPr/>
    </dgm:pt>
    <dgm:pt modelId="{604E40E2-3B6C-204C-895B-426B475FEA84}" type="pres">
      <dgm:prSet presAssocID="{2B441E10-52BC-5A48-84B5-FFABCF9FB1CC}" presName="parTrans" presStyleLbl="bgSibTrans2D1" presStyleIdx="2" presStyleCnt="3"/>
      <dgm:spPr/>
    </dgm:pt>
    <dgm:pt modelId="{7827FC64-DFB0-7544-B045-3F26DCF3EAA7}" type="pres">
      <dgm:prSet presAssocID="{D351A431-469A-A14C-A02E-307A7B48B3BA}" presName="node" presStyleLbl="node1" presStyleIdx="2" presStyleCnt="3">
        <dgm:presLayoutVars>
          <dgm:bulletEnabled val="1"/>
        </dgm:presLayoutVars>
      </dgm:prSet>
      <dgm:spPr/>
    </dgm:pt>
  </dgm:ptLst>
  <dgm:cxnLst>
    <dgm:cxn modelId="{2D39BC02-31F8-7645-9737-9A7A00C99CAC}" type="presOf" srcId="{ACD4C6B5-C024-3A48-A3C2-67F8E061D961}" destId="{48585A6C-2D83-684D-87CD-522BEBEBA526}" srcOrd="0" destOrd="0" presId="urn:microsoft.com/office/officeart/2005/8/layout/radial4"/>
    <dgm:cxn modelId="{ED31E508-AD03-0C44-81A6-9F0545F820B4}" type="presOf" srcId="{2BB66C25-D9B3-4C4E-A804-F5AA5FAE55F5}" destId="{68C8C57C-14AA-8A47-AED0-C55251A89DB4}" srcOrd="0" destOrd="0" presId="urn:microsoft.com/office/officeart/2005/8/layout/radial4"/>
    <dgm:cxn modelId="{9AC4920E-5882-A04C-9B13-6DB8B81D3EDC}" type="presOf" srcId="{D80F3188-4AEC-9C46-9348-6C0F25D8BCAD}" destId="{F2F4B511-6838-EF48-87E9-4F10F6AC828E}" srcOrd="0" destOrd="0" presId="urn:microsoft.com/office/officeart/2005/8/layout/radial4"/>
    <dgm:cxn modelId="{7EAD3632-08F0-5A42-B5A6-19B86DF1DC30}" srcId="{A5ADCEB0-4BE4-2A49-83F9-A28F43678A21}" destId="{D80F3188-4AEC-9C46-9348-6C0F25D8BCAD}" srcOrd="1" destOrd="0" parTransId="{2BB66C25-D9B3-4C4E-A804-F5AA5FAE55F5}" sibTransId="{FF404266-B9A4-5D46-95B2-0AC040039DD3}"/>
    <dgm:cxn modelId="{7DA44343-12D4-2540-84CB-033BCF02B71C}" type="presOf" srcId="{0A9D27A5-4268-E74B-B0BE-765BDC32DB23}" destId="{C5DF9996-A715-DD4D-BBC6-A0D68801A776}" srcOrd="0" destOrd="0" presId="urn:microsoft.com/office/officeart/2005/8/layout/radial4"/>
    <dgm:cxn modelId="{B7AB484F-5FD0-7840-8ED0-32E2F6DB6400}" srcId="{A5ADCEB0-4BE4-2A49-83F9-A28F43678A21}" destId="{364E52A9-823B-E940-8F77-350C249F837F}" srcOrd="0" destOrd="0" parTransId="{0A9D27A5-4268-E74B-B0BE-765BDC32DB23}" sibTransId="{FE5729B4-3E18-2B40-9D7F-D5AA48EBAC53}"/>
    <dgm:cxn modelId="{A478067D-EAC1-E544-969B-4B0EB2300762}" type="presOf" srcId="{364E52A9-823B-E940-8F77-350C249F837F}" destId="{904792DC-1E60-504B-AA7D-33B6D8EE94D5}" srcOrd="0" destOrd="0" presId="urn:microsoft.com/office/officeart/2005/8/layout/radial4"/>
    <dgm:cxn modelId="{2EC05980-7658-B540-B911-4EBA81E41649}" type="presOf" srcId="{2B441E10-52BC-5A48-84B5-FFABCF9FB1CC}" destId="{604E40E2-3B6C-204C-895B-426B475FEA84}" srcOrd="0" destOrd="0" presId="urn:microsoft.com/office/officeart/2005/8/layout/radial4"/>
    <dgm:cxn modelId="{F2272092-B7DB-734A-97D4-1E8F147E127D}" srcId="{A5ADCEB0-4BE4-2A49-83F9-A28F43678A21}" destId="{D351A431-469A-A14C-A02E-307A7B48B3BA}" srcOrd="2" destOrd="0" parTransId="{2B441E10-52BC-5A48-84B5-FFABCF9FB1CC}" sibTransId="{BED03448-DB87-4E49-B6C8-80C63C6FC831}"/>
    <dgm:cxn modelId="{26E4B4C3-466C-E941-B85D-9D8E913E8DC2}" type="presOf" srcId="{D351A431-469A-A14C-A02E-307A7B48B3BA}" destId="{7827FC64-DFB0-7544-B045-3F26DCF3EAA7}" srcOrd="0" destOrd="0" presId="urn:microsoft.com/office/officeart/2005/8/layout/radial4"/>
    <dgm:cxn modelId="{244AB1CD-454E-C44B-9904-B3F2084F0776}" srcId="{ACD4C6B5-C024-3A48-A3C2-67F8E061D961}" destId="{A5ADCEB0-4BE4-2A49-83F9-A28F43678A21}" srcOrd="0" destOrd="0" parTransId="{1DE1D7F7-CF6C-6D42-9CF5-A12D20F2E970}" sibTransId="{E548CC6C-D6B5-8B43-95F3-59DE254A65B9}"/>
    <dgm:cxn modelId="{8FE61BFD-9309-0547-994D-30B76B8E24FA}" type="presOf" srcId="{A5ADCEB0-4BE4-2A49-83F9-A28F43678A21}" destId="{DEE2DA5F-EE92-9E41-A63D-5D1F0201F21F}" srcOrd="0" destOrd="0" presId="urn:microsoft.com/office/officeart/2005/8/layout/radial4"/>
    <dgm:cxn modelId="{980ECF8F-7B97-904B-AF3F-32A8D41512AE}" type="presParOf" srcId="{48585A6C-2D83-684D-87CD-522BEBEBA526}" destId="{DEE2DA5F-EE92-9E41-A63D-5D1F0201F21F}" srcOrd="0" destOrd="0" presId="urn:microsoft.com/office/officeart/2005/8/layout/radial4"/>
    <dgm:cxn modelId="{E32D2CAF-9D97-8E4D-8680-DB8F219FFCCA}" type="presParOf" srcId="{48585A6C-2D83-684D-87CD-522BEBEBA526}" destId="{C5DF9996-A715-DD4D-BBC6-A0D68801A776}" srcOrd="1" destOrd="0" presId="urn:microsoft.com/office/officeart/2005/8/layout/radial4"/>
    <dgm:cxn modelId="{3F74109E-3817-5A4D-AEC3-A9342A766531}" type="presParOf" srcId="{48585A6C-2D83-684D-87CD-522BEBEBA526}" destId="{904792DC-1E60-504B-AA7D-33B6D8EE94D5}" srcOrd="2" destOrd="0" presId="urn:microsoft.com/office/officeart/2005/8/layout/radial4"/>
    <dgm:cxn modelId="{74E0FA61-42EF-1946-A7AB-2B925C0208DE}" type="presParOf" srcId="{48585A6C-2D83-684D-87CD-522BEBEBA526}" destId="{68C8C57C-14AA-8A47-AED0-C55251A89DB4}" srcOrd="3" destOrd="0" presId="urn:microsoft.com/office/officeart/2005/8/layout/radial4"/>
    <dgm:cxn modelId="{1D7164FD-A245-8D46-A234-3869C916944A}" type="presParOf" srcId="{48585A6C-2D83-684D-87CD-522BEBEBA526}" destId="{F2F4B511-6838-EF48-87E9-4F10F6AC828E}" srcOrd="4" destOrd="0" presId="urn:microsoft.com/office/officeart/2005/8/layout/radial4"/>
    <dgm:cxn modelId="{A6EE993A-2988-7E45-921F-D6BFF0E4FEF0}" type="presParOf" srcId="{48585A6C-2D83-684D-87CD-522BEBEBA526}" destId="{604E40E2-3B6C-204C-895B-426B475FEA84}" srcOrd="5" destOrd="0" presId="urn:microsoft.com/office/officeart/2005/8/layout/radial4"/>
    <dgm:cxn modelId="{702169C4-BB51-8E48-B859-0AE446066CD4}" type="presParOf" srcId="{48585A6C-2D83-684D-87CD-522BEBEBA526}" destId="{7827FC64-DFB0-7544-B045-3F26DCF3EAA7}" srcOrd="6" destOrd="0" presId="urn:microsoft.com/office/officeart/2005/8/layout/radial4"/>
  </dgm:cxnLst>
  <dgm:bg/>
  <dgm:whole>
    <a:ln>
      <a:solidFill>
        <a:schemeClr val="accent2">
          <a:lumMod val="40000"/>
          <a:lumOff val="60000"/>
        </a:schemeClr>
      </a:solidFill>
    </a:ln>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7733CF7-25F4-7247-A28C-B701707C4D6D}" type="doc">
      <dgm:prSet loTypeId="urn:microsoft.com/office/officeart/2005/8/layout/radial4" loCatId="" qsTypeId="urn:microsoft.com/office/officeart/2005/8/quickstyle/simple2" qsCatId="simple" csTypeId="urn:microsoft.com/office/officeart/2005/8/colors/accent1_1" csCatId="accent1" phldr="1"/>
      <dgm:spPr/>
      <dgm:t>
        <a:bodyPr/>
        <a:lstStyle/>
        <a:p>
          <a:endParaRPr lang="en-US"/>
        </a:p>
      </dgm:t>
    </dgm:pt>
    <dgm:pt modelId="{4FB7516B-7F80-2A48-9C46-F2CF64F98F47}">
      <dgm:prSet/>
      <dgm:spPr/>
      <dgm:t>
        <a:bodyPr/>
        <a:lstStyle/>
        <a:p>
          <a:pPr rtl="0"/>
          <a:r>
            <a:rPr lang="en-GB" b="1" dirty="0"/>
            <a:t>Task 2 – Infographic for People </a:t>
          </a:r>
          <a:r>
            <a:rPr lang="en-GB" b="1"/>
            <a:t>Management Colleagues </a:t>
          </a:r>
          <a:r>
            <a:rPr lang="en-GB" b="1" dirty="0"/>
            <a:t>(1000 words)</a:t>
          </a:r>
          <a:endParaRPr lang="en-US" dirty="0"/>
        </a:p>
      </dgm:t>
    </dgm:pt>
    <dgm:pt modelId="{EB57AA07-1F32-A445-B7D0-544A3A3521BB}" type="parTrans" cxnId="{6D5D49A4-C6E5-3643-8657-EEA0F0467C6C}">
      <dgm:prSet/>
      <dgm:spPr/>
      <dgm:t>
        <a:bodyPr/>
        <a:lstStyle/>
        <a:p>
          <a:endParaRPr lang="en-US"/>
        </a:p>
      </dgm:t>
    </dgm:pt>
    <dgm:pt modelId="{3EEB25C7-53E1-F44E-BBE4-A75500FF9B1F}" type="sibTrans" cxnId="{6D5D49A4-C6E5-3643-8657-EEA0F0467C6C}">
      <dgm:prSet/>
      <dgm:spPr/>
      <dgm:t>
        <a:bodyPr/>
        <a:lstStyle/>
        <a:p>
          <a:endParaRPr lang="en-US"/>
        </a:p>
      </dgm:t>
    </dgm:pt>
    <dgm:pt modelId="{E87FDEDC-1F6A-4443-A0C3-9F6791768DCE}">
      <dgm:prSet/>
      <dgm:spPr/>
      <dgm:t>
        <a:bodyPr/>
        <a:lstStyle/>
        <a:p>
          <a:pPr rtl="0"/>
          <a:r>
            <a:rPr lang="en-GB" dirty="0"/>
            <a:t>Explain PESTLE and analyse factors.</a:t>
          </a:r>
        </a:p>
      </dgm:t>
    </dgm:pt>
    <dgm:pt modelId="{DDB0AB8E-87E6-D74E-A49D-00CBC788AB27}" type="parTrans" cxnId="{8FDFE459-14AA-A949-9BB4-3A5E16AFBD33}">
      <dgm:prSet/>
      <dgm:spPr/>
      <dgm:t>
        <a:bodyPr/>
        <a:lstStyle/>
        <a:p>
          <a:endParaRPr lang="en-US"/>
        </a:p>
      </dgm:t>
    </dgm:pt>
    <dgm:pt modelId="{994CF210-D7EA-0D4F-B066-4FFF923613FE}" type="sibTrans" cxnId="{8FDFE459-14AA-A949-9BB4-3A5E16AFBD33}">
      <dgm:prSet/>
      <dgm:spPr/>
      <dgm:t>
        <a:bodyPr/>
        <a:lstStyle/>
        <a:p>
          <a:endParaRPr lang="en-US"/>
        </a:p>
      </dgm:t>
    </dgm:pt>
    <dgm:pt modelId="{C877786F-B932-5841-AD66-47E1C7F83719}">
      <dgm:prSet/>
      <dgm:spPr/>
      <dgm:t>
        <a:bodyPr/>
        <a:lstStyle/>
        <a:p>
          <a:pPr rtl="0"/>
          <a:r>
            <a:rPr lang="en-GB" dirty="0"/>
            <a:t>2 factors currently affecting your organisation (different PESTLE factors from task 1).</a:t>
          </a:r>
        </a:p>
      </dgm:t>
    </dgm:pt>
    <dgm:pt modelId="{54FB4328-30CB-4A46-A41A-A75D19D75F8C}" type="parTrans" cxnId="{492F41F0-B7FD-964A-A879-5D2718178522}">
      <dgm:prSet/>
      <dgm:spPr/>
      <dgm:t>
        <a:bodyPr/>
        <a:lstStyle/>
        <a:p>
          <a:endParaRPr lang="en-US"/>
        </a:p>
      </dgm:t>
    </dgm:pt>
    <dgm:pt modelId="{CD2A65CA-C672-7246-9CDA-33F43AF25891}" type="sibTrans" cxnId="{492F41F0-B7FD-964A-A879-5D2718178522}">
      <dgm:prSet/>
      <dgm:spPr/>
      <dgm:t>
        <a:bodyPr/>
        <a:lstStyle/>
        <a:p>
          <a:endParaRPr lang="en-US"/>
        </a:p>
      </dgm:t>
    </dgm:pt>
    <dgm:pt modelId="{12844D5E-F673-2846-B50C-891B703960BF}">
      <dgm:prSet/>
      <dgm:spPr/>
      <dgm:t>
        <a:bodyPr/>
        <a:lstStyle/>
        <a:p>
          <a:pPr rtl="0"/>
          <a:r>
            <a:rPr lang="en-GB" dirty="0"/>
            <a:t>Ensure your examples are clear and your document is creative. </a:t>
          </a:r>
        </a:p>
      </dgm:t>
    </dgm:pt>
    <dgm:pt modelId="{2A837879-8F5D-F240-9593-9FD5B99B62DD}" type="parTrans" cxnId="{5EE0CB0D-6CEA-B942-A000-738BCB8F2B67}">
      <dgm:prSet/>
      <dgm:spPr/>
      <dgm:t>
        <a:bodyPr/>
        <a:lstStyle/>
        <a:p>
          <a:endParaRPr lang="en-US"/>
        </a:p>
      </dgm:t>
    </dgm:pt>
    <dgm:pt modelId="{535E1F7A-0575-6342-9BF5-1421A28308F5}" type="sibTrans" cxnId="{5EE0CB0D-6CEA-B942-A000-738BCB8F2B67}">
      <dgm:prSet/>
      <dgm:spPr/>
      <dgm:t>
        <a:bodyPr/>
        <a:lstStyle/>
        <a:p>
          <a:endParaRPr lang="en-US"/>
        </a:p>
      </dgm:t>
    </dgm:pt>
    <dgm:pt modelId="{745B4F11-E044-0E45-9342-546A5565AB1E}" type="pres">
      <dgm:prSet presAssocID="{57733CF7-25F4-7247-A28C-B701707C4D6D}" presName="cycle" presStyleCnt="0">
        <dgm:presLayoutVars>
          <dgm:chMax val="1"/>
          <dgm:dir/>
          <dgm:animLvl val="ctr"/>
          <dgm:resizeHandles val="exact"/>
        </dgm:presLayoutVars>
      </dgm:prSet>
      <dgm:spPr/>
    </dgm:pt>
    <dgm:pt modelId="{2A3D47B1-B705-7846-8535-703B5405DFB0}" type="pres">
      <dgm:prSet presAssocID="{4FB7516B-7F80-2A48-9C46-F2CF64F98F47}" presName="centerShape" presStyleLbl="node0" presStyleIdx="0" presStyleCnt="1"/>
      <dgm:spPr/>
    </dgm:pt>
    <dgm:pt modelId="{1C7EA437-8C59-0546-80E2-EF1C0BB2A535}" type="pres">
      <dgm:prSet presAssocID="{DDB0AB8E-87E6-D74E-A49D-00CBC788AB27}" presName="parTrans" presStyleLbl="bgSibTrans2D1" presStyleIdx="0" presStyleCnt="3"/>
      <dgm:spPr/>
    </dgm:pt>
    <dgm:pt modelId="{256A214B-2EFA-1641-A0D2-BF63D09569EF}" type="pres">
      <dgm:prSet presAssocID="{E87FDEDC-1F6A-4443-A0C3-9F6791768DCE}" presName="node" presStyleLbl="node1" presStyleIdx="0" presStyleCnt="3">
        <dgm:presLayoutVars>
          <dgm:bulletEnabled val="1"/>
        </dgm:presLayoutVars>
      </dgm:prSet>
      <dgm:spPr/>
    </dgm:pt>
    <dgm:pt modelId="{07E06B85-BD5C-D44D-866B-A44D8EEEED3C}" type="pres">
      <dgm:prSet presAssocID="{54FB4328-30CB-4A46-A41A-A75D19D75F8C}" presName="parTrans" presStyleLbl="bgSibTrans2D1" presStyleIdx="1" presStyleCnt="3"/>
      <dgm:spPr/>
    </dgm:pt>
    <dgm:pt modelId="{845330EB-9EF8-5B4A-BA0F-A815815A6167}" type="pres">
      <dgm:prSet presAssocID="{C877786F-B932-5841-AD66-47E1C7F83719}" presName="node" presStyleLbl="node1" presStyleIdx="1" presStyleCnt="3">
        <dgm:presLayoutVars>
          <dgm:bulletEnabled val="1"/>
        </dgm:presLayoutVars>
      </dgm:prSet>
      <dgm:spPr/>
    </dgm:pt>
    <dgm:pt modelId="{CB810DFA-DBB2-3D4B-A13B-D8B12586E215}" type="pres">
      <dgm:prSet presAssocID="{2A837879-8F5D-F240-9593-9FD5B99B62DD}" presName="parTrans" presStyleLbl="bgSibTrans2D1" presStyleIdx="2" presStyleCnt="3"/>
      <dgm:spPr/>
    </dgm:pt>
    <dgm:pt modelId="{EDF854C5-5808-2D4D-AE77-E9D45A7F1BE6}" type="pres">
      <dgm:prSet presAssocID="{12844D5E-F673-2846-B50C-891B703960BF}" presName="node" presStyleLbl="node1" presStyleIdx="2" presStyleCnt="3">
        <dgm:presLayoutVars>
          <dgm:bulletEnabled val="1"/>
        </dgm:presLayoutVars>
      </dgm:prSet>
      <dgm:spPr/>
    </dgm:pt>
  </dgm:ptLst>
  <dgm:cxnLst>
    <dgm:cxn modelId="{90142C07-251F-7C47-9D7B-637847796463}" type="presOf" srcId="{54FB4328-30CB-4A46-A41A-A75D19D75F8C}" destId="{07E06B85-BD5C-D44D-866B-A44D8EEEED3C}" srcOrd="0" destOrd="0" presId="urn:microsoft.com/office/officeart/2005/8/layout/radial4"/>
    <dgm:cxn modelId="{5EE0CB0D-6CEA-B942-A000-738BCB8F2B67}" srcId="{4FB7516B-7F80-2A48-9C46-F2CF64F98F47}" destId="{12844D5E-F673-2846-B50C-891B703960BF}" srcOrd="2" destOrd="0" parTransId="{2A837879-8F5D-F240-9593-9FD5B99B62DD}" sibTransId="{535E1F7A-0575-6342-9BF5-1421A28308F5}"/>
    <dgm:cxn modelId="{3370E211-7C61-B646-A42A-7DCD29D05DC7}" type="presOf" srcId="{E87FDEDC-1F6A-4443-A0C3-9F6791768DCE}" destId="{256A214B-2EFA-1641-A0D2-BF63D09569EF}" srcOrd="0" destOrd="0" presId="urn:microsoft.com/office/officeart/2005/8/layout/radial4"/>
    <dgm:cxn modelId="{FCBB9B44-DCDE-A544-A023-A000DE0887EA}" type="presOf" srcId="{12844D5E-F673-2846-B50C-891B703960BF}" destId="{EDF854C5-5808-2D4D-AE77-E9D45A7F1BE6}" srcOrd="0" destOrd="0" presId="urn:microsoft.com/office/officeart/2005/8/layout/radial4"/>
    <dgm:cxn modelId="{37AEDB72-AFAC-DC44-84E6-8EF4A73ACF27}" type="presOf" srcId="{57733CF7-25F4-7247-A28C-B701707C4D6D}" destId="{745B4F11-E044-0E45-9342-546A5565AB1E}" srcOrd="0" destOrd="0" presId="urn:microsoft.com/office/officeart/2005/8/layout/radial4"/>
    <dgm:cxn modelId="{ED195E54-507C-9441-872F-069FB82213F0}" type="presOf" srcId="{2A837879-8F5D-F240-9593-9FD5B99B62DD}" destId="{CB810DFA-DBB2-3D4B-A13B-D8B12586E215}" srcOrd="0" destOrd="0" presId="urn:microsoft.com/office/officeart/2005/8/layout/radial4"/>
    <dgm:cxn modelId="{66E2D656-4A91-4240-A376-0ACC57AFABB8}" type="presOf" srcId="{4FB7516B-7F80-2A48-9C46-F2CF64F98F47}" destId="{2A3D47B1-B705-7846-8535-703B5405DFB0}" srcOrd="0" destOrd="0" presId="urn:microsoft.com/office/officeart/2005/8/layout/radial4"/>
    <dgm:cxn modelId="{8FDFE459-14AA-A949-9BB4-3A5E16AFBD33}" srcId="{4FB7516B-7F80-2A48-9C46-F2CF64F98F47}" destId="{E87FDEDC-1F6A-4443-A0C3-9F6791768DCE}" srcOrd="0" destOrd="0" parTransId="{DDB0AB8E-87E6-D74E-A49D-00CBC788AB27}" sibTransId="{994CF210-D7EA-0D4F-B066-4FFF923613FE}"/>
    <dgm:cxn modelId="{6D5D49A4-C6E5-3643-8657-EEA0F0467C6C}" srcId="{57733CF7-25F4-7247-A28C-B701707C4D6D}" destId="{4FB7516B-7F80-2A48-9C46-F2CF64F98F47}" srcOrd="0" destOrd="0" parTransId="{EB57AA07-1F32-A445-B7D0-544A3A3521BB}" sibTransId="{3EEB25C7-53E1-F44E-BBE4-A75500FF9B1F}"/>
    <dgm:cxn modelId="{E56DFCC3-F746-6646-9271-57AC0F27A4F9}" type="presOf" srcId="{DDB0AB8E-87E6-D74E-A49D-00CBC788AB27}" destId="{1C7EA437-8C59-0546-80E2-EF1C0BB2A535}" srcOrd="0" destOrd="0" presId="urn:microsoft.com/office/officeart/2005/8/layout/radial4"/>
    <dgm:cxn modelId="{492F41F0-B7FD-964A-A879-5D2718178522}" srcId="{4FB7516B-7F80-2A48-9C46-F2CF64F98F47}" destId="{C877786F-B932-5841-AD66-47E1C7F83719}" srcOrd="1" destOrd="0" parTransId="{54FB4328-30CB-4A46-A41A-A75D19D75F8C}" sibTransId="{CD2A65CA-C672-7246-9CDA-33F43AF25891}"/>
    <dgm:cxn modelId="{9C0989F8-5206-8D4C-89E6-48CF6D32C849}" type="presOf" srcId="{C877786F-B932-5841-AD66-47E1C7F83719}" destId="{845330EB-9EF8-5B4A-BA0F-A815815A6167}" srcOrd="0" destOrd="0" presId="urn:microsoft.com/office/officeart/2005/8/layout/radial4"/>
    <dgm:cxn modelId="{6C928849-EEE4-9744-AC07-B25E9C48B2F3}" type="presParOf" srcId="{745B4F11-E044-0E45-9342-546A5565AB1E}" destId="{2A3D47B1-B705-7846-8535-703B5405DFB0}" srcOrd="0" destOrd="0" presId="urn:microsoft.com/office/officeart/2005/8/layout/radial4"/>
    <dgm:cxn modelId="{95642778-4C2B-7E48-85BB-73E31F0AD8A4}" type="presParOf" srcId="{745B4F11-E044-0E45-9342-546A5565AB1E}" destId="{1C7EA437-8C59-0546-80E2-EF1C0BB2A535}" srcOrd="1" destOrd="0" presId="urn:microsoft.com/office/officeart/2005/8/layout/radial4"/>
    <dgm:cxn modelId="{137B62F5-2172-A94B-9B26-92A4B4C6EDDD}" type="presParOf" srcId="{745B4F11-E044-0E45-9342-546A5565AB1E}" destId="{256A214B-2EFA-1641-A0D2-BF63D09569EF}" srcOrd="2" destOrd="0" presId="urn:microsoft.com/office/officeart/2005/8/layout/radial4"/>
    <dgm:cxn modelId="{3EC5E2A8-95EF-EE41-BD9F-44A117F9194E}" type="presParOf" srcId="{745B4F11-E044-0E45-9342-546A5565AB1E}" destId="{07E06B85-BD5C-D44D-866B-A44D8EEEED3C}" srcOrd="3" destOrd="0" presId="urn:microsoft.com/office/officeart/2005/8/layout/radial4"/>
    <dgm:cxn modelId="{A1C17459-ED89-3C42-9580-113680DC27BB}" type="presParOf" srcId="{745B4F11-E044-0E45-9342-546A5565AB1E}" destId="{845330EB-9EF8-5B4A-BA0F-A815815A6167}" srcOrd="4" destOrd="0" presId="urn:microsoft.com/office/officeart/2005/8/layout/radial4"/>
    <dgm:cxn modelId="{A3E43D01-F8D5-4C43-B834-EF9BB6DFAF55}" type="presParOf" srcId="{745B4F11-E044-0E45-9342-546A5565AB1E}" destId="{CB810DFA-DBB2-3D4B-A13B-D8B12586E215}" srcOrd="5" destOrd="0" presId="urn:microsoft.com/office/officeart/2005/8/layout/radial4"/>
    <dgm:cxn modelId="{D7D0F049-902E-6C4F-BC4F-C9547607D6BF}" type="presParOf" srcId="{745B4F11-E044-0E45-9342-546A5565AB1E}" destId="{EDF854C5-5808-2D4D-AE77-E9D45A7F1BE6}" srcOrd="6" destOrd="0" presId="urn:microsoft.com/office/officeart/2005/8/layout/radial4"/>
  </dgm:cxnLst>
  <dgm:bg/>
  <dgm:whole>
    <a:ln>
      <a:solidFill>
        <a:schemeClr val="accent1">
          <a:lumMod val="60000"/>
          <a:lumOff val="40000"/>
        </a:schemeClr>
      </a:solidFill>
    </a:ln>
  </dgm:whole>
  <dgm:extLst>
    <a:ext uri="http://schemas.microsoft.com/office/drawing/2008/diagram">
      <dsp:dataModelExt xmlns:dsp="http://schemas.microsoft.com/office/drawing/2008/diagram" relId="rId14"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C7908FB-ABFC-7E45-BB92-1B354AA39776}">
      <dsp:nvSpPr>
        <dsp:cNvPr id="0" name=""/>
        <dsp:cNvSpPr/>
      </dsp:nvSpPr>
      <dsp:spPr>
        <a:xfrm>
          <a:off x="195430" y="72524"/>
          <a:ext cx="2498843" cy="1846635"/>
        </a:xfrm>
        <a:prstGeom prst="rect">
          <a:avLst/>
        </a:prstGeom>
        <a:blipFill>
          <a:blip xmlns:r="http://schemas.openxmlformats.org/officeDocument/2006/relationships" r:embed="rId1"/>
          <a:srcRect/>
          <a:stretch>
            <a:fillRect t="-8000" b="-8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01B55C42-B162-CF48-8EFF-B369FADF007B}">
      <dsp:nvSpPr>
        <dsp:cNvPr id="0" name=""/>
        <dsp:cNvSpPr/>
      </dsp:nvSpPr>
      <dsp:spPr>
        <a:xfrm>
          <a:off x="700515" y="1486780"/>
          <a:ext cx="2153258" cy="7125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622300">
            <a:lnSpc>
              <a:spcPct val="90000"/>
            </a:lnSpc>
            <a:spcBef>
              <a:spcPct val="0"/>
            </a:spcBef>
            <a:spcAft>
              <a:spcPct val="5000"/>
            </a:spcAft>
            <a:buNone/>
          </a:pPr>
          <a:r>
            <a:rPr lang="en-US" sz="1400" kern="1200" dirty="0"/>
            <a:t>BA</a:t>
          </a:r>
          <a:r>
            <a:rPr lang="en-US" sz="2000" kern="1200" dirty="0"/>
            <a:t> </a:t>
          </a:r>
          <a:r>
            <a:rPr lang="en-US" sz="1400" kern="1200" dirty="0"/>
            <a:t>Business Management</a:t>
          </a:r>
        </a:p>
        <a:p>
          <a:pPr marL="0" lvl="0" indent="0" algn="ctr" defTabSz="622300">
            <a:lnSpc>
              <a:spcPct val="90000"/>
            </a:lnSpc>
            <a:spcBef>
              <a:spcPct val="0"/>
            </a:spcBef>
            <a:spcAft>
              <a:spcPct val="5000"/>
            </a:spcAft>
            <a:buNone/>
          </a:pPr>
          <a:r>
            <a:rPr lang="en-US" sz="1400" kern="1200" dirty="0"/>
            <a:t>MSC Human Resources Management</a:t>
          </a:r>
        </a:p>
      </dsp:txBody>
      <dsp:txXfrm>
        <a:off x="700515" y="1486780"/>
        <a:ext cx="2153258" cy="712563"/>
      </dsp:txXfrm>
    </dsp:sp>
    <dsp:sp modelId="{0C1F3A38-E0AB-8D4C-9A54-FAFCBE1B2243}">
      <dsp:nvSpPr>
        <dsp:cNvPr id="0" name=""/>
        <dsp:cNvSpPr/>
      </dsp:nvSpPr>
      <dsp:spPr>
        <a:xfrm>
          <a:off x="3261757" y="121299"/>
          <a:ext cx="2498843" cy="184663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217B036F-FAF2-3841-9B6C-0C9D0BACF491}">
      <dsp:nvSpPr>
        <dsp:cNvPr id="0" name=""/>
        <dsp:cNvSpPr/>
      </dsp:nvSpPr>
      <dsp:spPr>
        <a:xfrm>
          <a:off x="3766842"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dirty="0"/>
            <a:t>Legal- Property</a:t>
          </a:r>
        </a:p>
      </dsp:txBody>
      <dsp:txXfrm>
        <a:off x="3766842" y="1633105"/>
        <a:ext cx="2153258" cy="517463"/>
      </dsp:txXfrm>
    </dsp:sp>
    <dsp:sp modelId="{AF70926F-4DD0-2A42-8A05-8428FD4B812F}">
      <dsp:nvSpPr>
        <dsp:cNvPr id="0" name=""/>
        <dsp:cNvSpPr/>
      </dsp:nvSpPr>
      <dsp:spPr>
        <a:xfrm>
          <a:off x="6328084" y="121299"/>
          <a:ext cx="2498843" cy="1846635"/>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CD5F7801-2E9A-AD4D-BA4C-48FA18400720}">
      <dsp:nvSpPr>
        <dsp:cNvPr id="0" name=""/>
        <dsp:cNvSpPr/>
      </dsp:nvSpPr>
      <dsp:spPr>
        <a:xfrm>
          <a:off x="6833169" y="1633105"/>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dirty="0"/>
            <a:t>Manufacturing</a:t>
          </a:r>
        </a:p>
      </dsp:txBody>
      <dsp:txXfrm>
        <a:off x="6833169" y="1633105"/>
        <a:ext cx="2153258" cy="517463"/>
      </dsp:txXfrm>
    </dsp:sp>
    <dsp:sp modelId="{D591810C-14CF-CD49-8A8A-70AFF53A5E9F}">
      <dsp:nvSpPr>
        <dsp:cNvPr id="0" name=""/>
        <dsp:cNvSpPr/>
      </dsp:nvSpPr>
      <dsp:spPr>
        <a:xfrm>
          <a:off x="3261757" y="2465178"/>
          <a:ext cx="2498843" cy="1846635"/>
        </a:xfrm>
        <a:prstGeom prst="rect">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a:stretch>
        </a:blipFill>
        <a:ln>
          <a:noFill/>
        </a:ln>
        <a:effectLst>
          <a:outerShdw blurRad="40000" dist="23000" dir="5400000" rotWithShape="0">
            <a:srgbClr val="000000">
              <a:alpha val="35000"/>
            </a:srgbClr>
          </a:outerShdw>
        </a:effectLst>
      </dsp:spPr>
      <dsp:style>
        <a:lnRef idx="0">
          <a:scrgbClr r="0" g="0" b="0"/>
        </a:lnRef>
        <a:fillRef idx="1">
          <a:scrgbClr r="0" g="0" b="0"/>
        </a:fillRef>
        <a:effectRef idx="2">
          <a:scrgbClr r="0" g="0" b="0"/>
        </a:effectRef>
        <a:fontRef idx="minor"/>
      </dsp:style>
    </dsp:sp>
    <dsp:sp modelId="{18169C12-6828-6548-B297-4F0DFE3832E3}">
      <dsp:nvSpPr>
        <dsp:cNvPr id="0" name=""/>
        <dsp:cNvSpPr/>
      </dsp:nvSpPr>
      <dsp:spPr>
        <a:xfrm>
          <a:off x="3766842" y="3976984"/>
          <a:ext cx="2153258" cy="517463"/>
        </a:xfrm>
        <a:prstGeom prst="rect">
          <a:avLst/>
        </a:prstGeom>
        <a:gradFill rotWithShape="0">
          <a:gsLst>
            <a:gs pos="0">
              <a:schemeClr val="accent1">
                <a:hueOff val="0"/>
                <a:satOff val="0"/>
                <a:lumOff val="0"/>
                <a:alphaOff val="0"/>
                <a:shade val="51000"/>
                <a:satMod val="130000"/>
              </a:schemeClr>
            </a:gs>
            <a:gs pos="80000">
              <a:schemeClr val="accent1">
                <a:hueOff val="0"/>
                <a:satOff val="0"/>
                <a:lumOff val="0"/>
                <a:alphaOff val="0"/>
                <a:shade val="93000"/>
                <a:satMod val="130000"/>
              </a:schemeClr>
            </a:gs>
            <a:gs pos="100000">
              <a:schemeClr val="accent1">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889000">
            <a:lnSpc>
              <a:spcPct val="90000"/>
            </a:lnSpc>
            <a:spcBef>
              <a:spcPct val="0"/>
            </a:spcBef>
            <a:spcAft>
              <a:spcPct val="5000"/>
            </a:spcAft>
            <a:buNone/>
          </a:pPr>
          <a:r>
            <a:rPr lang="en-US" sz="2000" kern="1200" dirty="0"/>
            <a:t>Chartered CIPD member </a:t>
          </a:r>
        </a:p>
      </dsp:txBody>
      <dsp:txXfrm>
        <a:off x="3766842" y="3976984"/>
        <a:ext cx="2153258" cy="51746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081570-1337-41BC-9A1A-180E76B20D21}">
      <dsp:nvSpPr>
        <dsp:cNvPr id="0" name=""/>
        <dsp:cNvSpPr/>
      </dsp:nvSpPr>
      <dsp:spPr>
        <a:xfrm>
          <a:off x="0" y="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16D98F1D-9A3F-4DF4-8CCD-23A94DC4AF3C}">
      <dsp:nvSpPr>
        <dsp:cNvPr id="0" name=""/>
        <dsp:cNvSpPr/>
      </dsp:nvSpPr>
      <dsp:spPr>
        <a:xfrm>
          <a:off x="0" y="0"/>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organisations differ in terms of sector, structure, strategy, products and services, as well as customers and how this influences people management strategy.</a:t>
          </a:r>
        </a:p>
      </dsp:txBody>
      <dsp:txXfrm>
        <a:off x="0" y="0"/>
        <a:ext cx="8511346" cy="518053"/>
      </dsp:txXfrm>
    </dsp:sp>
    <dsp:sp modelId="{E11EE3EC-CED0-40DD-AEA7-B964E8A4DE06}">
      <dsp:nvSpPr>
        <dsp:cNvPr id="0" name=""/>
        <dsp:cNvSpPr/>
      </dsp:nvSpPr>
      <dsp:spPr>
        <a:xfrm>
          <a:off x="0" y="518054"/>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FBF88B7E-9E5B-4CC6-BE7F-3E31042D19D8}">
      <dsp:nvSpPr>
        <dsp:cNvPr id="0" name=""/>
        <dsp:cNvSpPr/>
      </dsp:nvSpPr>
      <dsp:spPr>
        <a:xfrm>
          <a:off x="0" y="518053"/>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external factors influence organisational and people management strategy.</a:t>
          </a:r>
        </a:p>
      </dsp:txBody>
      <dsp:txXfrm>
        <a:off x="0" y="518053"/>
        <a:ext cx="8511346" cy="518053"/>
      </dsp:txXfrm>
    </dsp:sp>
    <dsp:sp modelId="{7237C066-1D09-4837-B1E4-5914F6189A85}">
      <dsp:nvSpPr>
        <dsp:cNvPr id="0" name=""/>
        <dsp:cNvSpPr/>
      </dsp:nvSpPr>
      <dsp:spPr>
        <a:xfrm>
          <a:off x="0" y="103610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2C05F003-EE9F-48DE-A847-6CBFE84B09C4}">
      <dsp:nvSpPr>
        <dsp:cNvPr id="0" name=""/>
        <dsp:cNvSpPr/>
      </dsp:nvSpPr>
      <dsp:spPr>
        <a:xfrm>
          <a:off x="0" y="1036107"/>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Political, Economic, Social, Technological, Legal, Environmental and Ethical factors that can influence organisations.</a:t>
          </a:r>
        </a:p>
      </dsp:txBody>
      <dsp:txXfrm>
        <a:off x="0" y="1036107"/>
        <a:ext cx="8511346" cy="518053"/>
      </dsp:txXfrm>
    </dsp:sp>
    <dsp:sp modelId="{69D9F090-5DF5-4FC2-8C55-84EF315BD162}">
      <dsp:nvSpPr>
        <dsp:cNvPr id="0" name=""/>
        <dsp:cNvSpPr/>
      </dsp:nvSpPr>
      <dsp:spPr>
        <a:xfrm>
          <a:off x="0" y="1554161"/>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16CD7E8-0867-4E91-A6CE-4697C32DF225}">
      <dsp:nvSpPr>
        <dsp:cNvPr id="0" name=""/>
        <dsp:cNvSpPr/>
      </dsp:nvSpPr>
      <dsp:spPr>
        <a:xfrm>
          <a:off x="0" y="1554162"/>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Different approaches to formulating people plans and strategy and how people management strategy relates to organisational strategy.</a:t>
          </a:r>
        </a:p>
      </dsp:txBody>
      <dsp:txXfrm>
        <a:off x="0" y="1554162"/>
        <a:ext cx="8511346" cy="518053"/>
      </dsp:txXfrm>
    </dsp:sp>
    <dsp:sp modelId="{08F8211A-1C0D-4A64-B583-6E587C7DA494}">
      <dsp:nvSpPr>
        <dsp:cNvPr id="0" name=""/>
        <dsp:cNvSpPr/>
      </dsp:nvSpPr>
      <dsp:spPr>
        <a:xfrm>
          <a:off x="0" y="2072216"/>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E5BA8895-1FDE-40BF-BDD3-10DD2E1D8021}">
      <dsp:nvSpPr>
        <dsp:cNvPr id="0" name=""/>
        <dsp:cNvSpPr/>
      </dsp:nvSpPr>
      <dsp:spPr>
        <a:xfrm>
          <a:off x="0" y="2072215"/>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What good people practice looks like in a range of organisations.</a:t>
          </a:r>
        </a:p>
      </dsp:txBody>
      <dsp:txXfrm>
        <a:off x="0" y="2072215"/>
        <a:ext cx="8511346" cy="518053"/>
      </dsp:txXfrm>
    </dsp:sp>
    <dsp:sp modelId="{EFC66943-B4E5-4CFE-BAFD-8829B07E4E77}">
      <dsp:nvSpPr>
        <dsp:cNvPr id="0" name=""/>
        <dsp:cNvSpPr/>
      </dsp:nvSpPr>
      <dsp:spPr>
        <a:xfrm>
          <a:off x="0" y="2590270"/>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9830378A-6E10-4502-B8F1-586518B368AE}">
      <dsp:nvSpPr>
        <dsp:cNvPr id="0" name=""/>
        <dsp:cNvSpPr/>
      </dsp:nvSpPr>
      <dsp:spPr>
        <a:xfrm>
          <a:off x="0" y="2590269"/>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to critically evaluate your organisation’s performance data to inform strategy.</a:t>
          </a:r>
        </a:p>
      </dsp:txBody>
      <dsp:txXfrm>
        <a:off x="0" y="2590269"/>
        <a:ext cx="8511346" cy="518053"/>
      </dsp:txXfrm>
    </dsp:sp>
    <dsp:sp modelId="{1AEEB260-3A26-4A4A-BABA-6F5240CC533C}">
      <dsp:nvSpPr>
        <dsp:cNvPr id="0" name=""/>
        <dsp:cNvSpPr/>
      </dsp:nvSpPr>
      <dsp:spPr>
        <a:xfrm>
          <a:off x="0" y="3108323"/>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A24783C6-AC59-465D-83D4-107583CF6E09}">
      <dsp:nvSpPr>
        <dsp:cNvPr id="0" name=""/>
        <dsp:cNvSpPr/>
      </dsp:nvSpPr>
      <dsp:spPr>
        <a:xfrm>
          <a:off x="0" y="3108324"/>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The role and purpose of ethics and governance in organisations.</a:t>
          </a:r>
        </a:p>
      </dsp:txBody>
      <dsp:txXfrm>
        <a:off x="0" y="3108324"/>
        <a:ext cx="8511346" cy="518053"/>
      </dsp:txXfrm>
    </dsp:sp>
    <dsp:sp modelId="{1F477E63-841D-4B39-A090-F6C78E2E6F98}">
      <dsp:nvSpPr>
        <dsp:cNvPr id="0" name=""/>
        <dsp:cNvSpPr/>
      </dsp:nvSpPr>
      <dsp:spPr>
        <a:xfrm>
          <a:off x="0" y="3626378"/>
          <a:ext cx="8511346"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a:outerShdw blurRad="40000" dist="20000" dir="5400000" rotWithShape="0">
            <a:srgbClr val="000000">
              <a:alpha val="38000"/>
            </a:srgbClr>
          </a:outerShdw>
        </a:effectLst>
      </dsp:spPr>
      <dsp:style>
        <a:lnRef idx="2">
          <a:scrgbClr r="0" g="0" b="0"/>
        </a:lnRef>
        <a:fillRef idx="1">
          <a:scrgbClr r="0" g="0" b="0"/>
        </a:fillRef>
        <a:effectRef idx="1">
          <a:scrgbClr r="0" g="0" b="0"/>
        </a:effectRef>
        <a:fontRef idx="minor">
          <a:schemeClr val="lt1"/>
        </a:fontRef>
      </dsp:style>
    </dsp:sp>
    <dsp:sp modelId="{C7464F9E-EB8B-4DF0-8600-279B000CB37D}">
      <dsp:nvSpPr>
        <dsp:cNvPr id="0" name=""/>
        <dsp:cNvSpPr/>
      </dsp:nvSpPr>
      <dsp:spPr>
        <a:xfrm>
          <a:off x="0" y="3626378"/>
          <a:ext cx="8511346" cy="5180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GB" sz="1300" kern="1200" dirty="0"/>
            <a:t>How your organisation impacts society.</a:t>
          </a:r>
        </a:p>
      </dsp:txBody>
      <dsp:txXfrm>
        <a:off x="0" y="3626378"/>
        <a:ext cx="8511346" cy="518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EE2DA5F-EE92-9E41-A63D-5D1F0201F21F}">
      <dsp:nvSpPr>
        <dsp:cNvPr id="0" name=""/>
        <dsp:cNvSpPr/>
      </dsp:nvSpPr>
      <dsp:spPr>
        <a:xfrm>
          <a:off x="1560821" y="2306114"/>
          <a:ext cx="1439661" cy="1439661"/>
        </a:xfrm>
        <a:prstGeom prst="ellipse">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rtl="0">
            <a:lnSpc>
              <a:spcPct val="90000"/>
            </a:lnSpc>
            <a:spcBef>
              <a:spcPct val="0"/>
            </a:spcBef>
            <a:spcAft>
              <a:spcPct val="35000"/>
            </a:spcAft>
            <a:buNone/>
          </a:pPr>
          <a:r>
            <a:rPr lang="en-GB" sz="1100" b="1" kern="1200" dirty="0"/>
            <a:t>Task 1 – Environmental Analysis Report (3500 words)</a:t>
          </a:r>
          <a:endParaRPr lang="en-GB" sz="1100" kern="1200" dirty="0"/>
        </a:p>
      </dsp:txBody>
      <dsp:txXfrm>
        <a:off x="1771654" y="2516947"/>
        <a:ext cx="1017995" cy="1017995"/>
      </dsp:txXfrm>
    </dsp:sp>
    <dsp:sp modelId="{C5DF9996-A715-DD4D-BBC6-A0D68801A776}">
      <dsp:nvSpPr>
        <dsp:cNvPr id="0" name=""/>
        <dsp:cNvSpPr/>
      </dsp:nvSpPr>
      <dsp:spPr>
        <a:xfrm rot="12900000">
          <a:off x="581294" y="2036753"/>
          <a:ext cx="1159263" cy="410303"/>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904792DC-1E60-504B-AA7D-33B6D8EE94D5}">
      <dsp:nvSpPr>
        <dsp:cNvPr id="0" name=""/>
        <dsp:cNvSpPr/>
      </dsp:nvSpPr>
      <dsp:spPr>
        <a:xfrm>
          <a:off x="2280" y="1362370"/>
          <a:ext cx="1367678" cy="109414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rtl="0">
            <a:lnSpc>
              <a:spcPct val="90000"/>
            </a:lnSpc>
            <a:spcBef>
              <a:spcPct val="0"/>
            </a:spcBef>
            <a:spcAft>
              <a:spcPct val="35000"/>
            </a:spcAft>
            <a:buNone/>
          </a:pPr>
          <a:r>
            <a:rPr lang="en-GB" sz="800" kern="1200" dirty="0"/>
            <a:t>Produce an environmental analysis report that evaluates the major environmental factors which will influence an organisation in the short to medium term. </a:t>
          </a:r>
        </a:p>
      </dsp:txBody>
      <dsp:txXfrm>
        <a:off x="34326" y="1394416"/>
        <a:ext cx="1303586" cy="1030050"/>
      </dsp:txXfrm>
    </dsp:sp>
    <dsp:sp modelId="{68C8C57C-14AA-8A47-AED0-C55251A89DB4}">
      <dsp:nvSpPr>
        <dsp:cNvPr id="0" name=""/>
        <dsp:cNvSpPr/>
      </dsp:nvSpPr>
      <dsp:spPr>
        <a:xfrm rot="16200000">
          <a:off x="1701020" y="1453860"/>
          <a:ext cx="1159263" cy="410303"/>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F2F4B511-6838-EF48-87E9-4F10F6AC828E}">
      <dsp:nvSpPr>
        <dsp:cNvPr id="0" name=""/>
        <dsp:cNvSpPr/>
      </dsp:nvSpPr>
      <dsp:spPr>
        <a:xfrm>
          <a:off x="1596812" y="532309"/>
          <a:ext cx="1367678" cy="109414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rtl="0">
            <a:lnSpc>
              <a:spcPct val="90000"/>
            </a:lnSpc>
            <a:spcBef>
              <a:spcPct val="0"/>
            </a:spcBef>
            <a:spcAft>
              <a:spcPct val="35000"/>
            </a:spcAft>
            <a:buNone/>
          </a:pPr>
          <a:r>
            <a:rPr lang="en-GB" sz="800" kern="1200" dirty="0"/>
            <a:t>Your analysis must consider the following: Political and Legal as well as one other: Social Technological Economic or Environmental trends. </a:t>
          </a:r>
        </a:p>
      </dsp:txBody>
      <dsp:txXfrm>
        <a:off x="1628858" y="564355"/>
        <a:ext cx="1303586" cy="1030050"/>
      </dsp:txXfrm>
    </dsp:sp>
    <dsp:sp modelId="{604E40E2-3B6C-204C-895B-426B475FEA84}">
      <dsp:nvSpPr>
        <dsp:cNvPr id="0" name=""/>
        <dsp:cNvSpPr/>
      </dsp:nvSpPr>
      <dsp:spPr>
        <a:xfrm rot="19500000">
          <a:off x="2820746" y="2036753"/>
          <a:ext cx="1159263" cy="410303"/>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7827FC64-DFB0-7544-B045-3F26DCF3EAA7}">
      <dsp:nvSpPr>
        <dsp:cNvPr id="0" name=""/>
        <dsp:cNvSpPr/>
      </dsp:nvSpPr>
      <dsp:spPr>
        <a:xfrm>
          <a:off x="3191345" y="1362370"/>
          <a:ext cx="1367678" cy="1094142"/>
        </a:xfrm>
        <a:prstGeom prst="roundRect">
          <a:avLst>
            <a:gd name="adj" fmla="val 10000"/>
          </a:avLst>
        </a:prstGeom>
        <a:solidFill>
          <a:schemeClr val="accent1">
            <a:hueOff val="0"/>
            <a:satOff val="0"/>
            <a:lumOff val="0"/>
            <a:alphaOff val="0"/>
          </a:schemeClr>
        </a:solidFill>
        <a:ln w="38100"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355600" rtl="0">
            <a:lnSpc>
              <a:spcPct val="90000"/>
            </a:lnSpc>
            <a:spcBef>
              <a:spcPct val="0"/>
            </a:spcBef>
            <a:spcAft>
              <a:spcPct val="35000"/>
            </a:spcAft>
            <a:buNone/>
          </a:pPr>
          <a:r>
            <a:rPr lang="en-GB" sz="800" kern="1200"/>
            <a:t>You must demonstrate an understanding of the managerial and business environment and show the impact on the organisation’s corporate and HR strategic direction. </a:t>
          </a:r>
        </a:p>
      </dsp:txBody>
      <dsp:txXfrm>
        <a:off x="3223391" y="1394416"/>
        <a:ext cx="1303586" cy="1030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A3D47B1-B705-7846-8535-703B5405DFB0}">
      <dsp:nvSpPr>
        <dsp:cNvPr id="0" name=""/>
        <dsp:cNvSpPr/>
      </dsp:nvSpPr>
      <dsp:spPr>
        <a:xfrm>
          <a:off x="1494349" y="2277640"/>
          <a:ext cx="1378349" cy="1378349"/>
        </a:xfrm>
        <a:prstGeom prst="ellipse">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6350" tIns="6350" rIns="6350" bIns="6350" numCol="1" spcCol="1270" anchor="ctr" anchorCtr="0">
          <a:noAutofit/>
        </a:bodyPr>
        <a:lstStyle/>
        <a:p>
          <a:pPr marL="0" lvl="0" indent="0" algn="ctr" defTabSz="444500" rtl="0">
            <a:lnSpc>
              <a:spcPct val="90000"/>
            </a:lnSpc>
            <a:spcBef>
              <a:spcPct val="0"/>
            </a:spcBef>
            <a:spcAft>
              <a:spcPct val="35000"/>
            </a:spcAft>
            <a:buNone/>
          </a:pPr>
          <a:r>
            <a:rPr lang="en-GB" sz="1000" b="1" kern="1200" dirty="0"/>
            <a:t>Task 2 – Infographic for People </a:t>
          </a:r>
          <a:r>
            <a:rPr lang="en-GB" sz="1000" b="1" kern="1200"/>
            <a:t>Management Colleagues </a:t>
          </a:r>
          <a:r>
            <a:rPr lang="en-GB" sz="1000" b="1" kern="1200" dirty="0"/>
            <a:t>(1000 words)</a:t>
          </a:r>
          <a:endParaRPr lang="en-US" sz="1000" kern="1200" dirty="0"/>
        </a:p>
      </dsp:txBody>
      <dsp:txXfrm>
        <a:off x="1696204" y="2479495"/>
        <a:ext cx="974639" cy="974639"/>
      </dsp:txXfrm>
    </dsp:sp>
    <dsp:sp modelId="{1C7EA437-8C59-0546-80E2-EF1C0BB2A535}">
      <dsp:nvSpPr>
        <dsp:cNvPr id="0" name=""/>
        <dsp:cNvSpPr/>
      </dsp:nvSpPr>
      <dsp:spPr>
        <a:xfrm rot="12900000">
          <a:off x="555562" y="2019424"/>
          <a:ext cx="1110911"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256A214B-2EFA-1641-A0D2-BF63D09569EF}">
      <dsp:nvSpPr>
        <dsp:cNvPr id="0" name=""/>
        <dsp:cNvSpPr/>
      </dsp:nvSpPr>
      <dsp:spPr>
        <a:xfrm>
          <a:off x="1299" y="1373469"/>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rtl="0">
            <a:lnSpc>
              <a:spcPct val="90000"/>
            </a:lnSpc>
            <a:spcBef>
              <a:spcPct val="0"/>
            </a:spcBef>
            <a:spcAft>
              <a:spcPct val="35000"/>
            </a:spcAft>
            <a:buNone/>
          </a:pPr>
          <a:r>
            <a:rPr lang="en-GB" sz="1000" kern="1200" dirty="0"/>
            <a:t>Explain PESTLE and analyse factors.</a:t>
          </a:r>
        </a:p>
      </dsp:txBody>
      <dsp:txXfrm>
        <a:off x="31981" y="1404151"/>
        <a:ext cx="1248068" cy="986181"/>
      </dsp:txXfrm>
    </dsp:sp>
    <dsp:sp modelId="{07E06B85-BD5C-D44D-866B-A44D8EEEED3C}">
      <dsp:nvSpPr>
        <dsp:cNvPr id="0" name=""/>
        <dsp:cNvSpPr/>
      </dsp:nvSpPr>
      <dsp:spPr>
        <a:xfrm rot="16200000">
          <a:off x="1628068" y="1461113"/>
          <a:ext cx="1110911"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845330EB-9EF8-5B4A-BA0F-A815815A6167}">
      <dsp:nvSpPr>
        <dsp:cNvPr id="0" name=""/>
        <dsp:cNvSpPr/>
      </dsp:nvSpPr>
      <dsp:spPr>
        <a:xfrm>
          <a:off x="1528807" y="578299"/>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rtl="0">
            <a:lnSpc>
              <a:spcPct val="90000"/>
            </a:lnSpc>
            <a:spcBef>
              <a:spcPct val="0"/>
            </a:spcBef>
            <a:spcAft>
              <a:spcPct val="35000"/>
            </a:spcAft>
            <a:buNone/>
          </a:pPr>
          <a:r>
            <a:rPr lang="en-GB" sz="1000" kern="1200" dirty="0"/>
            <a:t>2 factors currently affecting your organisation (different PESTLE factors from task 1).</a:t>
          </a:r>
        </a:p>
      </dsp:txBody>
      <dsp:txXfrm>
        <a:off x="1559489" y="608981"/>
        <a:ext cx="1248068" cy="986181"/>
      </dsp:txXfrm>
    </dsp:sp>
    <dsp:sp modelId="{CB810DFA-DBB2-3D4B-A13B-D8B12586E215}">
      <dsp:nvSpPr>
        <dsp:cNvPr id="0" name=""/>
        <dsp:cNvSpPr/>
      </dsp:nvSpPr>
      <dsp:spPr>
        <a:xfrm rot="19500000">
          <a:off x="2700573" y="2019424"/>
          <a:ext cx="1110911" cy="392829"/>
        </a:xfrm>
        <a:prstGeom prst="leftArrow">
          <a:avLst>
            <a:gd name="adj1" fmla="val 60000"/>
            <a:gd name="adj2" fmla="val 50000"/>
          </a:avLst>
        </a:prstGeom>
        <a:solidFill>
          <a:schemeClr val="accent1">
            <a:tint val="60000"/>
            <a:hueOff val="0"/>
            <a:satOff val="0"/>
            <a:lumOff val="0"/>
            <a:alphaOff val="0"/>
          </a:schemeClr>
        </a:solidFill>
        <a:ln>
          <a:noFill/>
        </a:ln>
        <a:effectLst>
          <a:outerShdw blurRad="40000" dist="20000" dir="5400000" rotWithShape="0">
            <a:srgbClr val="000000">
              <a:alpha val="38000"/>
            </a:srgbClr>
          </a:outerShdw>
        </a:effectLst>
      </dsp:spPr>
      <dsp:style>
        <a:lnRef idx="0">
          <a:scrgbClr r="0" g="0" b="0"/>
        </a:lnRef>
        <a:fillRef idx="1">
          <a:scrgbClr r="0" g="0" b="0"/>
        </a:fillRef>
        <a:effectRef idx="1">
          <a:scrgbClr r="0" g="0" b="0"/>
        </a:effectRef>
        <a:fontRef idx="minor">
          <a:schemeClr val="lt1"/>
        </a:fontRef>
      </dsp:style>
    </dsp:sp>
    <dsp:sp modelId="{EDF854C5-5808-2D4D-AE77-E9D45A7F1BE6}">
      <dsp:nvSpPr>
        <dsp:cNvPr id="0" name=""/>
        <dsp:cNvSpPr/>
      </dsp:nvSpPr>
      <dsp:spPr>
        <a:xfrm>
          <a:off x="3056316" y="1373469"/>
          <a:ext cx="1309432" cy="1047545"/>
        </a:xfrm>
        <a:prstGeom prst="roundRect">
          <a:avLst>
            <a:gd name="adj" fmla="val 10000"/>
          </a:avLst>
        </a:prstGeom>
        <a:solidFill>
          <a:schemeClr val="lt1">
            <a:hueOff val="0"/>
            <a:satOff val="0"/>
            <a:lumOff val="0"/>
            <a:alphaOff val="0"/>
          </a:schemeClr>
        </a:solidFill>
        <a:ln w="38100" cap="flat" cmpd="sng" algn="ctr">
          <a:solidFill>
            <a:schemeClr val="accent1">
              <a:shade val="80000"/>
              <a:hueOff val="0"/>
              <a:satOff val="0"/>
              <a:lumOff val="0"/>
              <a:alphaOff val="0"/>
            </a:schemeClr>
          </a:solidFill>
          <a:prstDash val="solid"/>
        </a:ln>
        <a:effectLst>
          <a:outerShdw blurRad="40000" dist="20000" dir="5400000" rotWithShape="0">
            <a:srgbClr val="000000">
              <a:alpha val="38000"/>
            </a:srgbClr>
          </a:outerShdw>
        </a:effectLst>
      </dsp:spPr>
      <dsp:style>
        <a:lnRef idx="3">
          <a:scrgbClr r="0" g="0" b="0"/>
        </a:lnRef>
        <a:fillRef idx="1">
          <a:scrgbClr r="0" g="0" b="0"/>
        </a:fillRef>
        <a:effectRef idx="1">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444500" rtl="0">
            <a:lnSpc>
              <a:spcPct val="90000"/>
            </a:lnSpc>
            <a:spcBef>
              <a:spcPct val="0"/>
            </a:spcBef>
            <a:spcAft>
              <a:spcPct val="35000"/>
            </a:spcAft>
            <a:buNone/>
          </a:pPr>
          <a:r>
            <a:rPr lang="en-GB" sz="1000" kern="1200" dirty="0"/>
            <a:t>Ensure your examples are clear and your document is creative. </a:t>
          </a:r>
        </a:p>
      </dsp:txBody>
      <dsp:txXfrm>
        <a:off x="3086998" y="1404151"/>
        <a:ext cx="1248068" cy="986181"/>
      </dsp:txXfrm>
    </dsp:sp>
  </dsp:spTree>
</dsp:drawing>
</file>

<file path=ppt/diagrams/layout1.xml><?xml version="1.0" encoding="utf-8"?>
<dgm:layoutDef xmlns:dgm="http://schemas.openxmlformats.org/drawingml/2006/diagram" xmlns:a="http://schemas.openxmlformats.org/drawingml/2006/main" uniqueId="urn:microsoft.com/office/officeart/2008/layout/BendingPictureCaption">
  <dgm:title val=""/>
  <dgm:desc val=""/>
  <dgm:catLst>
    <dgm:cat type="picture" pri="6000"/>
    <dgm:cat type="pictureconvert" pri="6000"/>
  </dgm:catLst>
  <dgm:sampData>
    <dgm:dataModel>
      <dgm:ptLst>
        <dgm:pt modelId="0" type="doc"/>
        <dgm:pt modelId="1">
          <dgm:prSet phldr="1"/>
        </dgm:pt>
        <dgm:pt modelId="2">
          <dgm:prSet phldr="1"/>
        </dgm:pt>
      </dgm:ptLst>
      <dgm:cxnLst>
        <dgm:cxn modelId="7" srcId="0" destId="1" srcOrd="0" destOrd="0"/>
        <dgm:cxn modelId="8" srcId="0" destId="2" srcOrd="1"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diagram">
    <dgm:varLst>
      <dgm:dir/>
    </dgm:varLst>
    <dgm:choose name="Name0">
      <dgm:if name="Name1" func="var" arg="dir" op="equ" val="norm">
        <dgm:alg type="snake">
          <dgm:param type="off" val="ctr"/>
        </dgm:alg>
      </dgm:if>
      <dgm:else name="Name2">
        <dgm:alg type="snake">
          <dgm:param type="grDir" val="tR"/>
          <dgm:param type="off" val="c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w" refFor="ch" refForName="composite" op="equ" fact="0.1"/>
      <dgm:constr type="w" for="ch" forName="sibTrans" refType="w" refFor="ch" refForName="composite" op="equ" fact="0.1"/>
      <dgm:constr type="h" for="ch" forName="sibTrans" refType="w" refFor="ch" refForName="sibTrans" op="equ"/>
    </dgm:constrLst>
    <dgm:forEach name="nodesForEach" axis="ch" ptType="node">
      <dgm:layoutNode name="composite">
        <dgm:alg type="composite">
          <dgm:param type="ar" val="1.31"/>
        </dgm:alg>
        <dgm:shape xmlns:r="http://schemas.openxmlformats.org/officeDocument/2006/relationships" r:blip="">
          <dgm:adjLst/>
        </dgm:shape>
        <dgm:choose name="Name3">
          <dgm:if name="Name4" func="var" arg="dir" op="equ" val="norm">
            <dgm:constrLst>
              <dgm:constr type="l" for="ch" forName="Image" refType="w" fact="0"/>
              <dgm:constr type="t" for="ch" forName="Image" refType="h" fact="0"/>
              <dgm:constr type="w" for="ch" forName="Image" refType="w" fact="0.94"/>
              <dgm:constr type="h" for="ch" forName="Image" refType="h" fact="0.91"/>
              <dgm:constr type="l" for="ch" forName="Parent" refType="w" fact="0.19"/>
              <dgm:constr type="t" for="ch" forName="Parent" refType="h" fact="0.745"/>
              <dgm:constr type="w" for="ch" forName="Parent" refType="w" fact="0.81"/>
              <dgm:constr type="h" for="ch" forName="Parent" refType="h" fact="0.255"/>
            </dgm:constrLst>
          </dgm:if>
          <dgm:else name="Name5">
            <dgm:constrLst>
              <dgm:constr type="l" for="ch" forName="Image" refType="w" fact="0.06"/>
              <dgm:constr type="t" for="ch" forName="Image" refType="h" fact="0"/>
              <dgm:constr type="w" for="ch" forName="Image" refType="w" fact="0.94"/>
              <dgm:constr type="h" for="ch" forName="Image" refType="h" fact="0.91"/>
              <dgm:constr type="l" for="ch" forName="Parent" refType="w" fact="0"/>
              <dgm:constr type="t" for="ch" forName="Parent" refType="h" fact="0.745"/>
              <dgm:constr type="w" for="ch" forName="Parent" refType="w" fact="0.81"/>
              <dgm:constr type="h" for="ch" forName="Parent" refType="h" fact="0.255"/>
            </dgm:constrLst>
          </dgm:else>
        </dgm:choose>
        <dgm:layoutNode name="Image" styleLbl="bgShp">
          <dgm:alg type="sp"/>
          <dgm:shape xmlns:r="http://schemas.openxmlformats.org/officeDocument/2006/relationships" type="rect" r:blip="" blipPhldr="1">
            <dgm:adjLst/>
          </dgm:shape>
          <dgm:presOf/>
        </dgm:layoutNode>
        <dgm:layoutNode name="Parent" styleLbl="node0">
          <dgm:varLst>
            <dgm:bulletEnabled val="1"/>
          </dgm:varLst>
          <dgm:alg type="tx">
            <dgm:param type="txAnchorVertCh" val="mid"/>
            <dgm:param type="shpTxRTLAlignCh" val="r"/>
            <dgm:param type="lnSpAfParP" val="5"/>
          </dgm:alg>
          <dgm:shape xmlns:r="http://schemas.openxmlformats.org/officeDocument/2006/relationships" type="rect" r:blip="">
            <dgm:adjLst/>
          </dgm:shape>
          <dgm:presOf axis="desOr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a:defRPr sz="1200"/>
            </a:lvl1pPr>
          </a:lstStyle>
          <a:p>
            <a:fld id="{96D292DE-8B7A-4254-AA83-74C1F4DD4AF0}" type="datetimeFigureOut">
              <a:rPr lang="en-GB" smtClean="0"/>
              <a:t>06/10/2025</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E327FFB3-AFAE-48C5-B013-288363B2437E}" type="datetimeFigureOut">
              <a:rPr lang="en-GB" smtClean="0"/>
              <a:t>06/10/2025</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15E43DBC-073C-4AB9-9B7E-763DDAD352F9}" type="slidenum">
              <a:rPr lang="en-GB" smtClean="0"/>
              <a:t>‹#›</a:t>
            </a:fld>
            <a:endParaRPr lang="en-GB"/>
          </a:p>
        </p:txBody>
      </p:sp>
    </p:spTree>
    <p:extLst>
      <p:ext uri="{BB962C8B-B14F-4D97-AF65-F5344CB8AC3E}">
        <p14:creationId xmlns:p14="http://schemas.microsoft.com/office/powerpoint/2010/main" val="25905807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a:t>
            </a:fld>
            <a:endParaRPr lang="en-GB" dirty="0"/>
          </a:p>
        </p:txBody>
      </p:sp>
    </p:spTree>
    <p:extLst>
      <p:ext uri="{BB962C8B-B14F-4D97-AF65-F5344CB8AC3E}">
        <p14:creationId xmlns:p14="http://schemas.microsoft.com/office/powerpoint/2010/main" val="133837837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3</a:t>
            </a:fld>
            <a:endParaRPr lang="en-GB" dirty="0"/>
          </a:p>
        </p:txBody>
      </p:sp>
    </p:spTree>
    <p:extLst>
      <p:ext uri="{BB962C8B-B14F-4D97-AF65-F5344CB8AC3E}">
        <p14:creationId xmlns:p14="http://schemas.microsoft.com/office/powerpoint/2010/main" val="9079157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5</a:t>
            </a:fld>
            <a:endParaRPr lang="en-GB"/>
          </a:p>
        </p:txBody>
      </p:sp>
    </p:spTree>
    <p:extLst>
      <p:ext uri="{BB962C8B-B14F-4D97-AF65-F5344CB8AC3E}">
        <p14:creationId xmlns:p14="http://schemas.microsoft.com/office/powerpoint/2010/main" val="36073039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6</a:t>
            </a:fld>
            <a:endParaRPr lang="en-GB" dirty="0"/>
          </a:p>
        </p:txBody>
      </p:sp>
    </p:spTree>
    <p:extLst>
      <p:ext uri="{BB962C8B-B14F-4D97-AF65-F5344CB8AC3E}">
        <p14:creationId xmlns:p14="http://schemas.microsoft.com/office/powerpoint/2010/main" val="28532481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7</a:t>
            </a:fld>
            <a:endParaRPr lang="en-GB" dirty="0"/>
          </a:p>
        </p:txBody>
      </p:sp>
    </p:spTree>
    <p:extLst>
      <p:ext uri="{BB962C8B-B14F-4D97-AF65-F5344CB8AC3E}">
        <p14:creationId xmlns:p14="http://schemas.microsoft.com/office/powerpoint/2010/main" val="12728729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a:extLst>
              <a:ext uri="{FF2B5EF4-FFF2-40B4-BE49-F238E27FC236}">
                <a16:creationId xmlns:a16="http://schemas.microsoft.com/office/drawing/2014/main" id="{BC1087C2-373E-4991-8212-C2D3CD1C1F11}"/>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2C47C3D1-FA32-4987-9818-93CAEB4CCEC9}" type="slidenum">
              <a:rPr lang="en-US" altLang="en-US" sz="1200"/>
              <a:pPr algn="r" eaLnBrk="1" hangingPunct="1"/>
              <a:t>8</a:t>
            </a:fld>
            <a:endParaRPr lang="en-US" altLang="en-US" sz="1200" dirty="0"/>
          </a:p>
        </p:txBody>
      </p:sp>
      <p:sp>
        <p:nvSpPr>
          <p:cNvPr id="17411" name="Rectangle 2">
            <a:extLst>
              <a:ext uri="{FF2B5EF4-FFF2-40B4-BE49-F238E27FC236}">
                <a16:creationId xmlns:a16="http://schemas.microsoft.com/office/drawing/2014/main" id="{055B6BF3-BCFD-41A8-9A7A-B70ECAB405BA}"/>
              </a:ext>
            </a:extLst>
          </p:cNvPr>
          <p:cNvSpPr>
            <a:spLocks noGrp="1" noRot="1" noChangeAspect="1" noChangeArrowheads="1" noTextEdit="1"/>
          </p:cNvSpPr>
          <p:nvPr>
            <p:ph type="sldImg"/>
          </p:nvPr>
        </p:nvSpPr>
        <p:spPr>
          <a:ln/>
        </p:spPr>
      </p:sp>
      <p:sp>
        <p:nvSpPr>
          <p:cNvPr id="17412" name="Rectangle 3">
            <a:extLst>
              <a:ext uri="{FF2B5EF4-FFF2-40B4-BE49-F238E27FC236}">
                <a16:creationId xmlns:a16="http://schemas.microsoft.com/office/drawing/2014/main" id="{FA1D171F-52E0-4CD3-840A-BBAD27D38DFC}"/>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178839618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9</a:t>
            </a:fld>
            <a:endParaRPr lang="en-GB" dirty="0"/>
          </a:p>
        </p:txBody>
      </p:sp>
    </p:spTree>
    <p:extLst>
      <p:ext uri="{BB962C8B-B14F-4D97-AF65-F5344CB8AC3E}">
        <p14:creationId xmlns:p14="http://schemas.microsoft.com/office/powerpoint/2010/main" val="34992051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a:extLst>
              <a:ext uri="{FF2B5EF4-FFF2-40B4-BE49-F238E27FC236}">
                <a16:creationId xmlns:a16="http://schemas.microsoft.com/office/drawing/2014/main" id="{0DF32B4A-E4E1-4DF4-9DDF-2CF3D90766A5}"/>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852C0DBC-29B7-44B1-8E57-59E2412642CA}" type="slidenum">
              <a:rPr lang="en-US" altLang="en-US"/>
              <a:pPr eaLnBrk="1" hangingPunct="1"/>
              <a:t>10</a:t>
            </a:fld>
            <a:endParaRPr lang="en-US" altLang="en-US" dirty="0"/>
          </a:p>
        </p:txBody>
      </p:sp>
      <p:sp>
        <p:nvSpPr>
          <p:cNvPr id="4099" name="Rectangle 2">
            <a:extLst>
              <a:ext uri="{FF2B5EF4-FFF2-40B4-BE49-F238E27FC236}">
                <a16:creationId xmlns:a16="http://schemas.microsoft.com/office/drawing/2014/main" id="{C4312713-7049-411E-B340-5ACA8E4E6858}"/>
              </a:ext>
            </a:extLst>
          </p:cNvPr>
          <p:cNvSpPr>
            <a:spLocks noGrp="1" noRot="1" noChangeAspect="1" noChangeArrowheads="1" noTextEdit="1"/>
          </p:cNvSpPr>
          <p:nvPr>
            <p:ph type="sldImg"/>
          </p:nvPr>
        </p:nvSpPr>
        <p:spPr>
          <a:ln/>
        </p:spPr>
      </p:sp>
      <p:sp>
        <p:nvSpPr>
          <p:cNvPr id="4100" name="Rectangle 3">
            <a:extLst>
              <a:ext uri="{FF2B5EF4-FFF2-40B4-BE49-F238E27FC236}">
                <a16:creationId xmlns:a16="http://schemas.microsoft.com/office/drawing/2014/main" id="{58928600-EB84-4685-8755-BCA6FB47032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1504780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11</a:t>
            </a:fld>
            <a:endParaRPr lang="en-GB" dirty="0"/>
          </a:p>
        </p:txBody>
      </p:sp>
    </p:spTree>
    <p:extLst>
      <p:ext uri="{BB962C8B-B14F-4D97-AF65-F5344CB8AC3E}">
        <p14:creationId xmlns:p14="http://schemas.microsoft.com/office/powerpoint/2010/main" val="25390437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99FF13F7-7574-4372-8CA0-D7AE2934A5AE}"/>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38C6364-33A5-47BE-93B6-166821F006CA}" type="slidenum">
              <a:rPr lang="en-US" altLang="en-US" sz="1200"/>
              <a:pPr algn="r" eaLnBrk="1" hangingPunct="1"/>
              <a:t>12</a:t>
            </a:fld>
            <a:endParaRPr lang="en-US" altLang="en-US" sz="1200" dirty="0"/>
          </a:p>
        </p:txBody>
      </p:sp>
      <p:sp>
        <p:nvSpPr>
          <p:cNvPr id="44035" name="Rectangle 2">
            <a:extLst>
              <a:ext uri="{FF2B5EF4-FFF2-40B4-BE49-F238E27FC236}">
                <a16:creationId xmlns:a16="http://schemas.microsoft.com/office/drawing/2014/main" id="{7FD19E8F-DE99-41FD-A3EC-7B081D244616}"/>
              </a:ext>
            </a:extLst>
          </p:cNvPr>
          <p:cNvSpPr>
            <a:spLocks noGrp="1" noRot="1" noChangeAspect="1" noChangeArrowheads="1" noTextEdit="1"/>
          </p:cNvSpPr>
          <p:nvPr>
            <p:ph type="sldImg"/>
          </p:nvPr>
        </p:nvSpPr>
        <p:spPr>
          <a:ln/>
        </p:spPr>
      </p:sp>
      <p:sp>
        <p:nvSpPr>
          <p:cNvPr id="44036" name="Rectangle 3">
            <a:extLst>
              <a:ext uri="{FF2B5EF4-FFF2-40B4-BE49-F238E27FC236}">
                <a16:creationId xmlns:a16="http://schemas.microsoft.com/office/drawing/2014/main" id="{65EDF38A-3C71-42F5-8567-037320CB9A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8473871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a:extLst>
              <a:ext uri="{FF2B5EF4-FFF2-40B4-BE49-F238E27FC236}">
                <a16:creationId xmlns:a16="http://schemas.microsoft.com/office/drawing/2014/main" id="{4BC2C46E-2BAE-4F8E-A6E8-E81A5960CBC2}"/>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5CB4AD94-97DE-4585-AAD6-26D874A4D781}" type="slidenum">
              <a:rPr lang="en-US" altLang="en-US" sz="1200"/>
              <a:pPr algn="r" eaLnBrk="1" hangingPunct="1"/>
              <a:t>13</a:t>
            </a:fld>
            <a:endParaRPr lang="en-US" altLang="en-US" sz="1200" dirty="0"/>
          </a:p>
        </p:txBody>
      </p:sp>
      <p:sp>
        <p:nvSpPr>
          <p:cNvPr id="21507" name="Rectangle 2">
            <a:extLst>
              <a:ext uri="{FF2B5EF4-FFF2-40B4-BE49-F238E27FC236}">
                <a16:creationId xmlns:a16="http://schemas.microsoft.com/office/drawing/2014/main" id="{FED8D483-D7E5-4CF2-8E57-C71975C5BC88}"/>
              </a:ext>
            </a:extLst>
          </p:cNvPr>
          <p:cNvSpPr>
            <a:spLocks noGrp="1" noRot="1" noChangeAspect="1" noChangeArrowheads="1" noTextEdit="1"/>
          </p:cNvSpPr>
          <p:nvPr>
            <p:ph type="sldImg"/>
          </p:nvPr>
        </p:nvSpPr>
        <p:spPr>
          <a:ln/>
        </p:spPr>
      </p:sp>
      <p:sp>
        <p:nvSpPr>
          <p:cNvPr id="21508" name="Rectangle 3">
            <a:extLst>
              <a:ext uri="{FF2B5EF4-FFF2-40B4-BE49-F238E27FC236}">
                <a16:creationId xmlns:a16="http://schemas.microsoft.com/office/drawing/2014/main" id="{290B70A5-15FD-40F9-96C7-ACB4CFF83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65606320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0E64E120-2DF1-4871-AE88-E160B705571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DD673108-DD66-47E3-88DE-C53C182AE6A0}" type="slidenum">
              <a:rPr lang="en-US" altLang="en-US" sz="1200"/>
              <a:pPr algn="r" eaLnBrk="1" hangingPunct="1"/>
              <a:t>14</a:t>
            </a:fld>
            <a:endParaRPr lang="en-US" altLang="en-US" sz="1200" dirty="0"/>
          </a:p>
        </p:txBody>
      </p:sp>
      <p:sp>
        <p:nvSpPr>
          <p:cNvPr id="19459" name="Rectangle 2">
            <a:extLst>
              <a:ext uri="{FF2B5EF4-FFF2-40B4-BE49-F238E27FC236}">
                <a16:creationId xmlns:a16="http://schemas.microsoft.com/office/drawing/2014/main" id="{B85337C4-C695-4DD8-8664-F19184FC66C3}"/>
              </a:ext>
            </a:extLst>
          </p:cNvPr>
          <p:cNvSpPr>
            <a:spLocks noGrp="1" noRot="1" noChangeAspect="1" noChangeArrowheads="1" noTextEdit="1"/>
          </p:cNvSpPr>
          <p:nvPr>
            <p:ph type="sldImg"/>
          </p:nvPr>
        </p:nvSpPr>
        <p:spPr>
          <a:ln/>
        </p:spPr>
      </p:sp>
      <p:sp>
        <p:nvSpPr>
          <p:cNvPr id="19460" name="Rectangle 3">
            <a:extLst>
              <a:ext uri="{FF2B5EF4-FFF2-40B4-BE49-F238E27FC236}">
                <a16:creationId xmlns:a16="http://schemas.microsoft.com/office/drawing/2014/main" id="{CBD40EFF-6947-4FF4-846F-5CCA577A2DE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33429782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15</a:t>
            </a:fld>
            <a:endParaRPr lang="en-GB" dirty="0"/>
          </a:p>
        </p:txBody>
      </p:sp>
    </p:spTree>
    <p:extLst>
      <p:ext uri="{BB962C8B-B14F-4D97-AF65-F5344CB8AC3E}">
        <p14:creationId xmlns:p14="http://schemas.microsoft.com/office/powerpoint/2010/main" val="278791584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A6ACAC57-F3FA-447B-A2FA-20A96749558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334BCC8-E5F9-4A1B-9F4C-786B624AF879}" type="slidenum">
              <a:rPr lang="en-US" altLang="en-US" sz="1200"/>
              <a:pPr algn="r" eaLnBrk="1" hangingPunct="1"/>
              <a:t>17</a:t>
            </a:fld>
            <a:endParaRPr lang="en-US" altLang="en-US" sz="1200"/>
          </a:p>
        </p:txBody>
      </p:sp>
      <p:sp>
        <p:nvSpPr>
          <p:cNvPr id="25603" name="Rectangle 2">
            <a:extLst>
              <a:ext uri="{FF2B5EF4-FFF2-40B4-BE49-F238E27FC236}">
                <a16:creationId xmlns:a16="http://schemas.microsoft.com/office/drawing/2014/main" id="{2CBC67C9-B8CD-4A1F-8EDB-25AABBE206BB}"/>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5A3B4FD2-02B8-4C48-978E-6BA0E8E551B9}"/>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5334324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18</a:t>
            </a:fld>
            <a:endParaRPr lang="en-GB"/>
          </a:p>
        </p:txBody>
      </p:sp>
    </p:spTree>
    <p:extLst>
      <p:ext uri="{BB962C8B-B14F-4D97-AF65-F5344CB8AC3E}">
        <p14:creationId xmlns:p14="http://schemas.microsoft.com/office/powerpoint/2010/main" val="655797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19</a:t>
            </a:fld>
            <a:endParaRPr lang="en-GB"/>
          </a:p>
        </p:txBody>
      </p:sp>
    </p:spTree>
    <p:extLst>
      <p:ext uri="{BB962C8B-B14F-4D97-AF65-F5344CB8AC3E}">
        <p14:creationId xmlns:p14="http://schemas.microsoft.com/office/powerpoint/2010/main" val="42211888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20</a:t>
            </a:fld>
            <a:endParaRPr lang="en-GB"/>
          </a:p>
        </p:txBody>
      </p:sp>
    </p:spTree>
    <p:extLst>
      <p:ext uri="{BB962C8B-B14F-4D97-AF65-F5344CB8AC3E}">
        <p14:creationId xmlns:p14="http://schemas.microsoft.com/office/powerpoint/2010/main" val="292571650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21</a:t>
            </a:fld>
            <a:endParaRPr lang="en-GB"/>
          </a:p>
        </p:txBody>
      </p:sp>
    </p:spTree>
    <p:extLst>
      <p:ext uri="{BB962C8B-B14F-4D97-AF65-F5344CB8AC3E}">
        <p14:creationId xmlns:p14="http://schemas.microsoft.com/office/powerpoint/2010/main" val="39102658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7">
            <a:extLst>
              <a:ext uri="{FF2B5EF4-FFF2-40B4-BE49-F238E27FC236}">
                <a16:creationId xmlns:a16="http://schemas.microsoft.com/office/drawing/2014/main" id="{FF278A45-0084-4BDE-AC75-47E47D1AC1DD}"/>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07702038-530B-45F7-99BE-D6654F8C77FF}" type="slidenum">
              <a:rPr lang="en-US" altLang="en-US" sz="1200"/>
              <a:pPr algn="r" eaLnBrk="1" hangingPunct="1"/>
              <a:t>22</a:t>
            </a:fld>
            <a:endParaRPr lang="en-US" altLang="en-US" sz="1200"/>
          </a:p>
        </p:txBody>
      </p:sp>
      <p:sp>
        <p:nvSpPr>
          <p:cNvPr id="23555" name="Rectangle 2">
            <a:extLst>
              <a:ext uri="{FF2B5EF4-FFF2-40B4-BE49-F238E27FC236}">
                <a16:creationId xmlns:a16="http://schemas.microsoft.com/office/drawing/2014/main" id="{6D242D19-2B71-4839-8639-02295F62497B}"/>
              </a:ext>
            </a:extLst>
          </p:cNvPr>
          <p:cNvSpPr>
            <a:spLocks noGrp="1" noRot="1" noChangeAspect="1" noChangeArrowheads="1" noTextEdit="1"/>
          </p:cNvSpPr>
          <p:nvPr>
            <p:ph type="sldImg"/>
          </p:nvPr>
        </p:nvSpPr>
        <p:spPr>
          <a:ln/>
        </p:spPr>
      </p:sp>
      <p:sp>
        <p:nvSpPr>
          <p:cNvPr id="23556" name="Rectangle 3">
            <a:extLst>
              <a:ext uri="{FF2B5EF4-FFF2-40B4-BE49-F238E27FC236}">
                <a16:creationId xmlns:a16="http://schemas.microsoft.com/office/drawing/2014/main" id="{0C57F239-71DC-47C3-81C3-FCCA09C8D6C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08357421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DE21F9BD-801E-4B4E-8DD8-CE70BAB3BD3D}"/>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E4EEDD15-4173-4B36-80F4-C8D351DD1FB4}" type="slidenum">
              <a:rPr lang="en-US" altLang="en-US" sz="1200"/>
              <a:pPr algn="r" eaLnBrk="1" hangingPunct="1"/>
              <a:t>23</a:t>
            </a:fld>
            <a:endParaRPr lang="en-US" altLang="en-US" sz="1200"/>
          </a:p>
        </p:txBody>
      </p:sp>
      <p:sp>
        <p:nvSpPr>
          <p:cNvPr id="25603" name="Rectangle 2">
            <a:extLst>
              <a:ext uri="{FF2B5EF4-FFF2-40B4-BE49-F238E27FC236}">
                <a16:creationId xmlns:a16="http://schemas.microsoft.com/office/drawing/2014/main" id="{9DB3B74C-90AC-40A5-842A-156FA8F3A7D6}"/>
              </a:ext>
            </a:extLst>
          </p:cNvPr>
          <p:cNvSpPr>
            <a:spLocks noGrp="1" noRot="1" noChangeAspect="1" noChangeArrowheads="1" noTextEdit="1"/>
          </p:cNvSpPr>
          <p:nvPr>
            <p:ph type="sldImg"/>
          </p:nvPr>
        </p:nvSpPr>
        <p:spPr>
          <a:ln/>
        </p:spPr>
      </p:sp>
      <p:sp>
        <p:nvSpPr>
          <p:cNvPr id="25604" name="Rectangle 3">
            <a:extLst>
              <a:ext uri="{FF2B5EF4-FFF2-40B4-BE49-F238E27FC236}">
                <a16:creationId xmlns:a16="http://schemas.microsoft.com/office/drawing/2014/main" id="{43A81D9C-9B33-41E9-BA8B-039F41B7960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306303064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19601387-2125-4C08-86FB-61B844DC71F8}"/>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ECC12FB-C7B7-45F6-8442-65D171491FBC}" type="slidenum">
              <a:rPr lang="en-US" altLang="en-US" sz="1200"/>
              <a:pPr algn="r" eaLnBrk="1" hangingPunct="1"/>
              <a:t>24</a:t>
            </a:fld>
            <a:endParaRPr lang="en-US" altLang="en-US" sz="1200"/>
          </a:p>
        </p:txBody>
      </p:sp>
      <p:sp>
        <p:nvSpPr>
          <p:cNvPr id="31747" name="Rectangle 2">
            <a:extLst>
              <a:ext uri="{FF2B5EF4-FFF2-40B4-BE49-F238E27FC236}">
                <a16:creationId xmlns:a16="http://schemas.microsoft.com/office/drawing/2014/main" id="{DE413CA0-D36E-43C5-A381-B73C863F779B}"/>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DE7E891A-3696-4FE8-8007-B8EA31BF3B1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57298791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DF3542E-AB28-44BD-954D-D55C4824C5D3}"/>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429FA1FA-4EC4-4C4E-B8F5-AAA06304FEBA}" type="slidenum">
              <a:rPr lang="en-US" altLang="en-US" sz="1200"/>
              <a:pPr algn="r" eaLnBrk="1" hangingPunct="1"/>
              <a:t>25</a:t>
            </a:fld>
            <a:endParaRPr lang="en-US" altLang="en-US" sz="1200"/>
          </a:p>
        </p:txBody>
      </p:sp>
      <p:sp>
        <p:nvSpPr>
          <p:cNvPr id="35843" name="Rectangle 2">
            <a:extLst>
              <a:ext uri="{FF2B5EF4-FFF2-40B4-BE49-F238E27FC236}">
                <a16:creationId xmlns:a16="http://schemas.microsoft.com/office/drawing/2014/main" id="{BF5B6662-983A-4144-B6D1-DD50DF612EED}"/>
              </a:ext>
            </a:extLst>
          </p:cNvPr>
          <p:cNvSpPr>
            <a:spLocks noGrp="1" noRot="1" noChangeAspect="1" noChangeArrowheads="1" noTextEdit="1"/>
          </p:cNvSpPr>
          <p:nvPr>
            <p:ph type="sldImg"/>
          </p:nvPr>
        </p:nvSpPr>
        <p:spPr>
          <a:ln/>
        </p:spPr>
      </p:sp>
      <p:sp>
        <p:nvSpPr>
          <p:cNvPr id="35844" name="Rectangle 3">
            <a:extLst>
              <a:ext uri="{FF2B5EF4-FFF2-40B4-BE49-F238E27FC236}">
                <a16:creationId xmlns:a16="http://schemas.microsoft.com/office/drawing/2014/main" id="{82F81DF9-253F-4917-A8E6-D8B3EF61ADAA}"/>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sz="1200" b="0" i="0" u="none" strike="noStrike" kern="1200" dirty="0">
              <a:solidFill>
                <a:schemeClr val="tx1"/>
              </a:solidFill>
              <a:effectLst/>
              <a:latin typeface="+mn-lt"/>
              <a:ea typeface="+mn-ea"/>
              <a:cs typeface="+mn-cs"/>
            </a:endParaRPr>
          </a:p>
        </p:txBody>
      </p:sp>
    </p:spTree>
    <p:extLst>
      <p:ext uri="{BB962C8B-B14F-4D97-AF65-F5344CB8AC3E}">
        <p14:creationId xmlns:p14="http://schemas.microsoft.com/office/powerpoint/2010/main" val="115105099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7">
            <a:extLst>
              <a:ext uri="{FF2B5EF4-FFF2-40B4-BE49-F238E27FC236}">
                <a16:creationId xmlns:a16="http://schemas.microsoft.com/office/drawing/2014/main" id="{20063E08-59BF-44ED-9532-D623DE7C3F80}"/>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B42152C7-3B04-4459-805C-25064AAEC6E5}" type="slidenum">
              <a:rPr lang="en-US" altLang="en-US" sz="1200"/>
              <a:pPr algn="r" eaLnBrk="1" hangingPunct="1"/>
              <a:t>26</a:t>
            </a:fld>
            <a:endParaRPr lang="en-US" altLang="en-US" sz="1200"/>
          </a:p>
        </p:txBody>
      </p:sp>
      <p:sp>
        <p:nvSpPr>
          <p:cNvPr id="31747" name="Rectangle 2">
            <a:extLst>
              <a:ext uri="{FF2B5EF4-FFF2-40B4-BE49-F238E27FC236}">
                <a16:creationId xmlns:a16="http://schemas.microsoft.com/office/drawing/2014/main" id="{AB1DF23E-C711-4914-AC4C-A5EC3E68F71D}"/>
              </a:ext>
            </a:extLst>
          </p:cNvPr>
          <p:cNvSpPr>
            <a:spLocks noGrp="1" noRot="1" noChangeAspect="1" noChangeArrowheads="1" noTextEdit="1"/>
          </p:cNvSpPr>
          <p:nvPr>
            <p:ph type="sldImg"/>
          </p:nvPr>
        </p:nvSpPr>
        <p:spPr>
          <a:ln/>
        </p:spPr>
      </p:sp>
      <p:sp>
        <p:nvSpPr>
          <p:cNvPr id="31748" name="Rectangle 3">
            <a:extLst>
              <a:ext uri="{FF2B5EF4-FFF2-40B4-BE49-F238E27FC236}">
                <a16:creationId xmlns:a16="http://schemas.microsoft.com/office/drawing/2014/main" id="{ABFDB685-51E5-4E2B-A7AD-0250ADB9AB4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extLst>
      <p:ext uri="{BB962C8B-B14F-4D97-AF65-F5344CB8AC3E}">
        <p14:creationId xmlns:p14="http://schemas.microsoft.com/office/powerpoint/2010/main" val="335447637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0F3A1033-7539-472E-9BA3-7A5F2AFA80D8}"/>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7DCDCF3-8C15-439F-9E15-FABB0751A018}" type="slidenum">
              <a:rPr lang="en-US" altLang="en-US" sz="1200"/>
              <a:pPr algn="r" eaLnBrk="1" hangingPunct="1"/>
              <a:t>27</a:t>
            </a:fld>
            <a:endParaRPr lang="en-US" altLang="en-US" sz="1200"/>
          </a:p>
        </p:txBody>
      </p:sp>
      <p:sp>
        <p:nvSpPr>
          <p:cNvPr id="33795" name="Rectangle 2">
            <a:extLst>
              <a:ext uri="{FF2B5EF4-FFF2-40B4-BE49-F238E27FC236}">
                <a16:creationId xmlns:a16="http://schemas.microsoft.com/office/drawing/2014/main" id="{0B4F3157-47B6-4D87-83C7-FBFCCF6207ED}"/>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02F7DFD8-3AD6-4770-B89D-E2100961ED1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Tree>
    <p:extLst>
      <p:ext uri="{BB962C8B-B14F-4D97-AF65-F5344CB8AC3E}">
        <p14:creationId xmlns:p14="http://schemas.microsoft.com/office/powerpoint/2010/main" val="11679617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28</a:t>
            </a:fld>
            <a:endParaRPr lang="en-GB"/>
          </a:p>
        </p:txBody>
      </p:sp>
    </p:spTree>
    <p:extLst>
      <p:ext uri="{BB962C8B-B14F-4D97-AF65-F5344CB8AC3E}">
        <p14:creationId xmlns:p14="http://schemas.microsoft.com/office/powerpoint/2010/main" val="383535834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CAE0EE1-9F3C-4A36-971D-53E9E6CB8FA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A419FDF6-AC1E-4D80-A966-1EDE17F2B320}" type="slidenum">
              <a:rPr lang="en-US" altLang="en-US" sz="1200"/>
              <a:pPr algn="r" eaLnBrk="1" hangingPunct="1"/>
              <a:t>29</a:t>
            </a:fld>
            <a:endParaRPr lang="en-US" altLang="en-US" sz="1200"/>
          </a:p>
        </p:txBody>
      </p:sp>
      <p:sp>
        <p:nvSpPr>
          <p:cNvPr id="37891" name="Rectangle 2">
            <a:extLst>
              <a:ext uri="{FF2B5EF4-FFF2-40B4-BE49-F238E27FC236}">
                <a16:creationId xmlns:a16="http://schemas.microsoft.com/office/drawing/2014/main" id="{7475118B-631D-43B7-9AD7-3AA17B179D89}"/>
              </a:ext>
            </a:extLst>
          </p:cNvPr>
          <p:cNvSpPr>
            <a:spLocks noGrp="1" noRot="1" noChangeAspect="1" noChangeArrowheads="1" noTextEdit="1"/>
          </p:cNvSpPr>
          <p:nvPr>
            <p:ph type="sldImg"/>
          </p:nvPr>
        </p:nvSpPr>
        <p:spPr>
          <a:ln/>
        </p:spPr>
      </p:sp>
      <p:sp>
        <p:nvSpPr>
          <p:cNvPr id="37892" name="Rectangle 3">
            <a:extLst>
              <a:ext uri="{FF2B5EF4-FFF2-40B4-BE49-F238E27FC236}">
                <a16:creationId xmlns:a16="http://schemas.microsoft.com/office/drawing/2014/main" id="{EBF3C09C-251C-415E-8EA5-3237E2DBE22F}"/>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16938530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290460F7-F929-4DCB-A2D0-41A0B8C2782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976E9388-49B1-4900-BFB0-0679ACA87393}" type="slidenum">
              <a:rPr lang="en-US" altLang="en-US" sz="1200"/>
              <a:pPr algn="r" eaLnBrk="1" hangingPunct="1"/>
              <a:t>30</a:t>
            </a:fld>
            <a:endParaRPr lang="en-US" altLang="en-US" sz="1200"/>
          </a:p>
        </p:txBody>
      </p:sp>
      <p:sp>
        <p:nvSpPr>
          <p:cNvPr id="39939" name="Rectangle 2">
            <a:extLst>
              <a:ext uri="{FF2B5EF4-FFF2-40B4-BE49-F238E27FC236}">
                <a16:creationId xmlns:a16="http://schemas.microsoft.com/office/drawing/2014/main" id="{33A358F8-F4A4-480F-B03E-8BA92050721A}"/>
              </a:ext>
            </a:extLst>
          </p:cNvPr>
          <p:cNvSpPr>
            <a:spLocks noGrp="1" noRot="1" noChangeAspect="1" noChangeArrowheads="1" noTextEdit="1"/>
          </p:cNvSpPr>
          <p:nvPr>
            <p:ph type="sldImg"/>
          </p:nvPr>
        </p:nvSpPr>
        <p:spPr>
          <a:ln/>
        </p:spPr>
      </p:sp>
      <p:sp>
        <p:nvSpPr>
          <p:cNvPr id="39940" name="Rectangle 3">
            <a:extLst>
              <a:ext uri="{FF2B5EF4-FFF2-40B4-BE49-F238E27FC236}">
                <a16:creationId xmlns:a16="http://schemas.microsoft.com/office/drawing/2014/main" id="{EA31A66A-12B7-4FF9-A618-CD44018D0F5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243190420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9769EF58-11FD-448F-8490-6AEB29431C74}"/>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9C25264-E0A1-483A-99E7-1BCB775FC00D}" type="slidenum">
              <a:rPr lang="en-US" altLang="en-US" sz="1200"/>
              <a:pPr algn="r" eaLnBrk="1" hangingPunct="1"/>
              <a:t>31</a:t>
            </a:fld>
            <a:endParaRPr lang="en-US" altLang="en-US" sz="1200"/>
          </a:p>
        </p:txBody>
      </p:sp>
      <p:sp>
        <p:nvSpPr>
          <p:cNvPr id="41987" name="Rectangle 2">
            <a:extLst>
              <a:ext uri="{FF2B5EF4-FFF2-40B4-BE49-F238E27FC236}">
                <a16:creationId xmlns:a16="http://schemas.microsoft.com/office/drawing/2014/main" id="{3112DC86-90AB-4856-9108-266D8DF62BE9}"/>
              </a:ext>
            </a:extLst>
          </p:cNvPr>
          <p:cNvSpPr>
            <a:spLocks noGrp="1" noRot="1" noChangeAspect="1" noChangeArrowheads="1" noTextEdit="1"/>
          </p:cNvSpPr>
          <p:nvPr>
            <p:ph type="sldImg"/>
          </p:nvPr>
        </p:nvSpPr>
        <p:spPr>
          <a:ln/>
        </p:spPr>
      </p:sp>
      <p:sp>
        <p:nvSpPr>
          <p:cNvPr id="41988" name="Rectangle 3">
            <a:extLst>
              <a:ext uri="{FF2B5EF4-FFF2-40B4-BE49-F238E27FC236}">
                <a16:creationId xmlns:a16="http://schemas.microsoft.com/office/drawing/2014/main" id="{E0AA2314-17AA-41E4-9189-51F73343DF96}"/>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421720906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15E43DBC-073C-4AB9-9B7E-763DDAD352F9}" type="slidenum">
              <a:rPr lang="en-GB" smtClean="0"/>
              <a:t>32</a:t>
            </a:fld>
            <a:endParaRPr lang="en-GB"/>
          </a:p>
        </p:txBody>
      </p:sp>
    </p:spTree>
    <p:extLst>
      <p:ext uri="{BB962C8B-B14F-4D97-AF65-F5344CB8AC3E}">
        <p14:creationId xmlns:p14="http://schemas.microsoft.com/office/powerpoint/2010/main" val="3795358606"/>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394529F-49CB-4A20-A0BC-CE5B1A3A230C}" type="slidenum">
              <a:rPr lang="en-GB" smtClean="0"/>
              <a:t>33</a:t>
            </a:fld>
            <a:endParaRPr lang="en-GB"/>
          </a:p>
        </p:txBody>
      </p:sp>
    </p:spTree>
    <p:extLst>
      <p:ext uri="{BB962C8B-B14F-4D97-AF65-F5344CB8AC3E}">
        <p14:creationId xmlns:p14="http://schemas.microsoft.com/office/powerpoint/2010/main" val="232335402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5ED33964-275B-4574-898A-2CA85B3877D3}"/>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F42D8C8-B179-4755-8EC0-AA49F8814A08}" type="slidenum">
              <a:rPr lang="en-US" altLang="en-US" sz="1200"/>
              <a:pPr algn="r" eaLnBrk="1" hangingPunct="1"/>
              <a:t>35</a:t>
            </a:fld>
            <a:endParaRPr lang="en-US" altLang="en-US" sz="1200"/>
          </a:p>
        </p:txBody>
      </p:sp>
      <p:sp>
        <p:nvSpPr>
          <p:cNvPr id="46083" name="Rectangle 2">
            <a:extLst>
              <a:ext uri="{FF2B5EF4-FFF2-40B4-BE49-F238E27FC236}">
                <a16:creationId xmlns:a16="http://schemas.microsoft.com/office/drawing/2014/main" id="{6E477A27-CB23-492F-8AF6-1F42BFABCB78}"/>
              </a:ext>
            </a:extLst>
          </p:cNvPr>
          <p:cNvSpPr>
            <a:spLocks noGrp="1" noRot="1" noChangeAspect="1" noChangeArrowheads="1" noTextEdit="1"/>
          </p:cNvSpPr>
          <p:nvPr>
            <p:ph type="sldImg"/>
          </p:nvPr>
        </p:nvSpPr>
        <p:spPr>
          <a:ln/>
        </p:spPr>
      </p:sp>
      <p:sp>
        <p:nvSpPr>
          <p:cNvPr id="46084" name="Rectangle 3">
            <a:extLst>
              <a:ext uri="{FF2B5EF4-FFF2-40B4-BE49-F238E27FC236}">
                <a16:creationId xmlns:a16="http://schemas.microsoft.com/office/drawing/2014/main" id="{AEEC93F4-B68E-4143-9074-4DBAA6487421}"/>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marL="171450" indent="-171450">
              <a:buFont typeface="Arial"/>
              <a:buChar char="•"/>
            </a:pPr>
            <a:endParaRPr lang="en-GB" altLang="en-US" dirty="0">
              <a:latin typeface="Arial" panose="020B0604020202020204" pitchFamily="34" charset="0"/>
              <a:cs typeface="Arial"/>
            </a:endParaRPr>
          </a:p>
        </p:txBody>
      </p:sp>
    </p:spTree>
    <p:extLst>
      <p:ext uri="{BB962C8B-B14F-4D97-AF65-F5344CB8AC3E}">
        <p14:creationId xmlns:p14="http://schemas.microsoft.com/office/powerpoint/2010/main" val="139286635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3B2141D5-40A1-48F9-A550-31A5BA6042E2}"/>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C1DB9718-0F8F-4F9C-95F6-F4A78EA93B6F}" type="slidenum">
              <a:rPr lang="en-US" altLang="en-US" sz="1200"/>
              <a:pPr algn="r" eaLnBrk="1" hangingPunct="1"/>
              <a:t>36</a:t>
            </a:fld>
            <a:endParaRPr lang="en-US" altLang="en-US" sz="1200"/>
          </a:p>
        </p:txBody>
      </p:sp>
      <p:sp>
        <p:nvSpPr>
          <p:cNvPr id="48131" name="Rectangle 2">
            <a:extLst>
              <a:ext uri="{FF2B5EF4-FFF2-40B4-BE49-F238E27FC236}">
                <a16:creationId xmlns:a16="http://schemas.microsoft.com/office/drawing/2014/main" id="{B00B11CF-C903-445C-BFD2-EC6DA5F433EB}"/>
              </a:ext>
            </a:extLst>
          </p:cNvPr>
          <p:cNvSpPr>
            <a:spLocks noGrp="1" noRot="1" noChangeAspect="1" noChangeArrowheads="1" noTextEdit="1"/>
          </p:cNvSpPr>
          <p:nvPr>
            <p:ph type="sldImg"/>
          </p:nvPr>
        </p:nvSpPr>
        <p:spPr>
          <a:ln/>
        </p:spPr>
      </p:sp>
      <p:sp>
        <p:nvSpPr>
          <p:cNvPr id="48132" name="Rectangle 3">
            <a:extLst>
              <a:ext uri="{FF2B5EF4-FFF2-40B4-BE49-F238E27FC236}">
                <a16:creationId xmlns:a16="http://schemas.microsoft.com/office/drawing/2014/main" id="{6CF2DEC8-9C8D-4142-BF5A-4039E4D5F29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6290779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5CB3548C-C834-4164-9674-643892C884B7}"/>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FE907A8C-F5A6-499D-BFC9-9FAA4E066E83}" type="slidenum">
              <a:rPr lang="en-US" altLang="en-US" sz="1200"/>
              <a:pPr algn="r" eaLnBrk="1" hangingPunct="1"/>
              <a:t>37</a:t>
            </a:fld>
            <a:endParaRPr lang="en-US" altLang="en-US" sz="1200"/>
          </a:p>
        </p:txBody>
      </p:sp>
      <p:sp>
        <p:nvSpPr>
          <p:cNvPr id="33795" name="Rectangle 2">
            <a:extLst>
              <a:ext uri="{FF2B5EF4-FFF2-40B4-BE49-F238E27FC236}">
                <a16:creationId xmlns:a16="http://schemas.microsoft.com/office/drawing/2014/main" id="{6C430482-810D-4BF0-935D-3853260AD098}"/>
              </a:ext>
            </a:extLst>
          </p:cNvPr>
          <p:cNvSpPr>
            <a:spLocks noGrp="1" noRot="1" noChangeAspect="1" noChangeArrowheads="1" noTextEdit="1"/>
          </p:cNvSpPr>
          <p:nvPr>
            <p:ph type="sldImg"/>
          </p:nvPr>
        </p:nvSpPr>
        <p:spPr>
          <a:ln/>
        </p:spPr>
      </p:sp>
      <p:sp>
        <p:nvSpPr>
          <p:cNvPr id="33796" name="Rectangle 3">
            <a:extLst>
              <a:ext uri="{FF2B5EF4-FFF2-40B4-BE49-F238E27FC236}">
                <a16:creationId xmlns:a16="http://schemas.microsoft.com/office/drawing/2014/main" id="{068F98AC-F0CD-40E1-8EC6-4A407A3C109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510135577"/>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38</a:t>
            </a:fld>
            <a:endParaRPr lang="en-GB"/>
          </a:p>
        </p:txBody>
      </p:sp>
    </p:spTree>
    <p:extLst>
      <p:ext uri="{BB962C8B-B14F-4D97-AF65-F5344CB8AC3E}">
        <p14:creationId xmlns:p14="http://schemas.microsoft.com/office/powerpoint/2010/main" val="321960803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39</a:t>
            </a:fld>
            <a:endParaRPr lang="en-GB"/>
          </a:p>
        </p:txBody>
      </p:sp>
    </p:spTree>
    <p:extLst>
      <p:ext uri="{BB962C8B-B14F-4D97-AF65-F5344CB8AC3E}">
        <p14:creationId xmlns:p14="http://schemas.microsoft.com/office/powerpoint/2010/main" val="1861262613"/>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15E43DBC-073C-4AB9-9B7E-763DDAD352F9}" type="slidenum">
              <a:rPr lang="en-GB" smtClean="0"/>
              <a:t>41</a:t>
            </a:fld>
            <a:endParaRPr lang="en-GB"/>
          </a:p>
        </p:txBody>
      </p:sp>
    </p:spTree>
    <p:extLst>
      <p:ext uri="{BB962C8B-B14F-4D97-AF65-F5344CB8AC3E}">
        <p14:creationId xmlns:p14="http://schemas.microsoft.com/office/powerpoint/2010/main" val="2008760740"/>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922B5C6E-810B-4D0A-ACB8-6711C1D8FCCB}"/>
              </a:ext>
            </a:extLst>
          </p:cNvPr>
          <p:cNvSpPr txBox="1">
            <a:spLocks noGrp="1" noChangeArrowheads="1"/>
          </p:cNvSpPr>
          <p:nvPr/>
        </p:nvSpPr>
        <p:spPr bwMode="auto">
          <a:xfrm>
            <a:off x="3777607" y="9264227"/>
            <a:ext cx="2889938" cy="4876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fld id="{1AC0F020-A95A-40B8-805D-C62BE8FE6120}" type="slidenum">
              <a:rPr lang="en-US" altLang="en-US" sz="1200"/>
              <a:pPr algn="r" eaLnBrk="1" hangingPunct="1"/>
              <a:t>42</a:t>
            </a:fld>
            <a:endParaRPr lang="en-US" altLang="en-US" sz="1200"/>
          </a:p>
        </p:txBody>
      </p:sp>
      <p:sp>
        <p:nvSpPr>
          <p:cNvPr id="52227" name="Rectangle 2">
            <a:extLst>
              <a:ext uri="{FF2B5EF4-FFF2-40B4-BE49-F238E27FC236}">
                <a16:creationId xmlns:a16="http://schemas.microsoft.com/office/drawing/2014/main" id="{A7B356C7-DC8E-4346-B6A6-83A71652DF86}"/>
              </a:ext>
            </a:extLst>
          </p:cNvPr>
          <p:cNvSpPr>
            <a:spLocks noGrp="1" noRot="1" noChangeAspect="1" noChangeArrowheads="1" noTextEdit="1"/>
          </p:cNvSpPr>
          <p:nvPr>
            <p:ph type="sldImg"/>
          </p:nvPr>
        </p:nvSpPr>
        <p:spPr>
          <a:ln/>
        </p:spPr>
      </p:sp>
      <p:sp>
        <p:nvSpPr>
          <p:cNvPr id="52228" name="Rectangle 3">
            <a:extLst>
              <a:ext uri="{FF2B5EF4-FFF2-40B4-BE49-F238E27FC236}">
                <a16:creationId xmlns:a16="http://schemas.microsoft.com/office/drawing/2014/main" id="{AC373B00-9837-45C2-883E-157FDF70B7D2}"/>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latin typeface="Arial" panose="020B0604020202020204" pitchFamily="34" charset="0"/>
            </a:endParaRPr>
          </a:p>
        </p:txBody>
      </p:sp>
    </p:spTree>
    <p:extLst>
      <p:ext uri="{BB962C8B-B14F-4D97-AF65-F5344CB8AC3E}">
        <p14:creationId xmlns:p14="http://schemas.microsoft.com/office/powerpoint/2010/main" val="271877438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E43DBC-073C-4AB9-9B7E-763DDAD352F9}" type="slidenum">
              <a:rPr lang="en-GB" smtClean="0"/>
              <a:t>43</a:t>
            </a:fld>
            <a:endParaRPr lang="en-GB"/>
          </a:p>
        </p:txBody>
      </p:sp>
    </p:spTree>
    <p:extLst>
      <p:ext uri="{BB962C8B-B14F-4D97-AF65-F5344CB8AC3E}">
        <p14:creationId xmlns:p14="http://schemas.microsoft.com/office/powerpoint/2010/main" val="74261571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06/10/2025</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06/10/2025</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06/10/2025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06/10/2025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06/10/2025</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06/10/2025</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06/10/2025</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06/10/2025</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06/10/2025</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06/10/2025</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13"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3.xml"/><Relationship Id="rId12" Type="http://schemas.openxmlformats.org/officeDocument/2006/relationships/diagramQuickStyle" Target="../diagrams/quickStyle4.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diagramLayout" Target="../diagrams/layout3.xml"/><Relationship Id="rId11" Type="http://schemas.openxmlformats.org/officeDocument/2006/relationships/diagramLayout" Target="../diagrams/layout4.xml"/><Relationship Id="rId5" Type="http://schemas.openxmlformats.org/officeDocument/2006/relationships/diagramData" Target="../diagrams/data3.xml"/><Relationship Id="rId15" Type="http://schemas.openxmlformats.org/officeDocument/2006/relationships/image" Target="../media/image8.png"/><Relationship Id="rId10" Type="http://schemas.openxmlformats.org/officeDocument/2006/relationships/diagramData" Target="../diagrams/data4.xml"/><Relationship Id="rId4" Type="http://schemas.openxmlformats.org/officeDocument/2006/relationships/notesSlide" Target="../notesSlides/notesSlide3.xml"/><Relationship Id="rId9" Type="http://schemas.microsoft.com/office/2007/relationships/diagramDrawing" Target="../diagrams/drawing3.xml"/><Relationship Id="rId14" Type="http://schemas.microsoft.com/office/2007/relationships/diagramDrawing" Target="../diagrams/drawing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hyperlink" Target="https://www.cipd.org/uk/views-and-insights/thought-leadership/people-profession/collaborate-innovate-natwest/"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cipd.co.uk/knowledge/fundamentals/people/performance/factsheet#gref" TargetMode="External"/><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8" Type="http://schemas.openxmlformats.org/officeDocument/2006/relationships/hyperlink" Target="https://www.indeed.com/career-advice/career-development/6-types-of-power" TargetMode="External"/><Relationship Id="rId3" Type="http://schemas.openxmlformats.org/officeDocument/2006/relationships/hyperlink" Target="https://www.cipd.co.uk/knowledge/strategy/organisational-development/pestle-analysis-factsheet" TargetMode="External"/><Relationship Id="rId7" Type="http://schemas.openxmlformats.org/officeDocument/2006/relationships/hyperlink" Target="https://peopleprofession.cipd.org/insights/articles/collaborate-innovate-natwest" TargetMode="External"/><Relationship Id="rId12" Type="http://schemas.openxmlformats.org/officeDocument/2006/relationships/hyperlink" Target="https://ebookcentral.proquest.com/lib/trinity/reader.action?docID=6108840&amp;ppg=29" TargetMode="External"/><Relationship Id="rId2" Type="http://schemas.openxmlformats.org/officeDocument/2006/relationships/notesSlide" Target="../notesSlides/notesSlide38.xml"/><Relationship Id="rId1" Type="http://schemas.openxmlformats.org/officeDocument/2006/relationships/slideLayout" Target="../slideLayouts/slideLayout2.xml"/><Relationship Id="rId6" Type="http://schemas.openxmlformats.org/officeDocument/2006/relationships/hyperlink" Target="https://www.cipd.co.uk/news-views/nutshell/issue-116/hr-small-firms" TargetMode="External"/><Relationship Id="rId11" Type="http://schemas.openxmlformats.org/officeDocument/2006/relationships/hyperlink" Target="https://youtu.be/g0R5Dd2QrAo" TargetMode="External"/><Relationship Id="rId5" Type="http://schemas.openxmlformats.org/officeDocument/2006/relationships/hyperlink" Target="https://www.cipd.org/uk/knowledge/factsheets/performance-factsheet/#gref" TargetMode="External"/><Relationship Id="rId10" Type="http://schemas.openxmlformats.org/officeDocument/2006/relationships/hyperlink" Target="https://www.legislation.gov.uk/ukpga/2006/46/section/384A" TargetMode="External"/><Relationship Id="rId4" Type="http://schemas.openxmlformats.org/officeDocument/2006/relationships/hyperlink" Target="https://www.cipd.co.uk/knowledge/strategy/hr/uk-people-profession-numbers" TargetMode="External"/><Relationship Id="rId9" Type="http://schemas.openxmlformats.org/officeDocument/2006/relationships/hyperlink" Target="https://www.indeed.com/career-advice/career-development/types-of-power-in-leadershi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6120" y="1484784"/>
            <a:ext cx="9180512" cy="3846289"/>
          </a:xfrm>
        </p:spPr>
        <p:txBody>
          <a:bodyPr>
            <a:normAutofit/>
          </a:bodyPr>
          <a:lstStyle/>
          <a:p>
            <a:r>
              <a:rPr lang="en-GB" i="1" dirty="0">
                <a:solidFill>
                  <a:schemeClr val="bg1"/>
                </a:solidFill>
              </a:rPr>
              <a:t>Understanding the Business Context </a:t>
            </a:r>
            <a:br>
              <a:rPr lang="en-GB" i="1" dirty="0">
                <a:solidFill>
                  <a:schemeClr val="bg1"/>
                </a:solidFill>
              </a:rPr>
            </a:br>
            <a:br>
              <a:rPr lang="en-GB" i="1" dirty="0">
                <a:solidFill>
                  <a:schemeClr val="bg1"/>
                </a:solidFill>
              </a:rPr>
            </a:br>
            <a:r>
              <a:rPr lang="en-GB" sz="2700" i="1" dirty="0">
                <a:solidFill>
                  <a:schemeClr val="bg1"/>
                </a:solidFill>
              </a:rPr>
              <a:t>Week 1 </a:t>
            </a:r>
            <a:br>
              <a:rPr lang="en-GB" i="1" dirty="0">
                <a:solidFill>
                  <a:schemeClr val="bg1"/>
                </a:solidFill>
              </a:rPr>
            </a:br>
            <a:br>
              <a:rPr lang="en-GB" i="1" dirty="0">
                <a:solidFill>
                  <a:schemeClr val="bg1"/>
                </a:solidFill>
              </a:rPr>
            </a:br>
            <a:r>
              <a:rPr lang="en-GB" sz="3100" i="1" dirty="0">
                <a:solidFill>
                  <a:schemeClr val="bg1"/>
                </a:solidFill>
              </a:rPr>
              <a:t>Natasha Davies, October 2025</a:t>
            </a:r>
            <a:endParaRPr lang="en-GB" sz="3100"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txBox="1">
            <a:spLocks/>
          </p:cNvSpPr>
          <p:nvPr/>
        </p:nvSpPr>
        <p:spPr>
          <a:xfrm>
            <a:off x="0" y="16430"/>
            <a:ext cx="9144000" cy="750500"/>
          </a:xfrm>
          <a:prstGeom prst="rect">
            <a:avLst/>
          </a:prstGeom>
          <a:solidFill>
            <a:schemeClr val="accent1">
              <a:lumMod val="40000"/>
              <a:lumOff val="60000"/>
            </a:schemeClr>
          </a:solidFill>
        </p:spPr>
        <p:txBody>
          <a:bodyPr vert="horz" lIns="91440" tIns="45720" rIns="91440" bIns="45720" rtlCol="0" anchor="ctr">
            <a:normAutofit fontScale="90000" lnSpcReduction="1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US" sz="3300" b="1" dirty="0"/>
              <a:t>Natasha Davies </a:t>
            </a:r>
            <a:br>
              <a:rPr lang="en-US" dirty="0"/>
            </a:br>
            <a:endParaRPr lang="en-US" sz="1800" i="1" dirty="0"/>
          </a:p>
        </p:txBody>
      </p:sp>
      <p:graphicFrame>
        <p:nvGraphicFramePr>
          <p:cNvPr id="5" name="Diagram 4"/>
          <p:cNvGraphicFramePr/>
          <p:nvPr/>
        </p:nvGraphicFramePr>
        <p:xfrm>
          <a:off x="-18930" y="788431"/>
          <a:ext cx="9181859" cy="456697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p:cNvSpPr txBox="1"/>
          <p:nvPr/>
        </p:nvSpPr>
        <p:spPr>
          <a:xfrm>
            <a:off x="110501" y="5062738"/>
            <a:ext cx="2432831" cy="300082"/>
          </a:xfrm>
          <a:prstGeom prst="rect">
            <a:avLst/>
          </a:prstGeom>
          <a:noFill/>
        </p:spPr>
        <p:txBody>
          <a:bodyPr wrap="square" rtlCol="0">
            <a:spAutoFit/>
          </a:bodyPr>
          <a:lstStyle/>
          <a:p>
            <a:r>
              <a:rPr lang="en-US" sz="1350" b="1" dirty="0"/>
              <a:t>Email: </a:t>
            </a:r>
            <a:r>
              <a:rPr lang="en-US" sz="1350" dirty="0"/>
              <a:t>n.l.davies@uwtsd.ac.uk</a:t>
            </a:r>
          </a:p>
        </p:txBody>
      </p:sp>
    </p:spTree>
    <p:extLst>
      <p:ext uri="{BB962C8B-B14F-4D97-AF65-F5344CB8AC3E}">
        <p14:creationId xmlns:p14="http://schemas.microsoft.com/office/powerpoint/2010/main" val="17385429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F2EAB997-9040-4142-887F-E98E0F5348BD}"/>
              </a:ext>
            </a:extLst>
          </p:cNvPr>
          <p:cNvSpPr txBox="1">
            <a:spLocks noChangeArrowheads="1"/>
          </p:cNvSpPr>
          <p:nvPr/>
        </p:nvSpPr>
        <p:spPr bwMode="auto">
          <a:xfrm>
            <a:off x="2987824" y="-338487"/>
            <a:ext cx="5256584" cy="1008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742950" indent="-28575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lgn="ctr" eaLnBrk="1" hangingPunct="1">
              <a:spcBef>
                <a:spcPct val="0"/>
              </a:spcBef>
              <a:buClrTx/>
              <a:buFontTx/>
              <a:buNone/>
            </a:pPr>
            <a:r>
              <a:rPr lang="en-GB" altLang="en-US" sz="3200" b="1" dirty="0">
                <a:solidFill>
                  <a:schemeClr val="bg1"/>
                </a:solidFill>
              </a:rPr>
              <a:t>Essential Reading</a:t>
            </a:r>
          </a:p>
        </p:txBody>
      </p:sp>
      <p:sp>
        <p:nvSpPr>
          <p:cNvPr id="10243" name="Rectangle 3">
            <a:extLst>
              <a:ext uri="{FF2B5EF4-FFF2-40B4-BE49-F238E27FC236}">
                <a16:creationId xmlns:a16="http://schemas.microsoft.com/office/drawing/2014/main" id="{835E70FA-150A-44FE-AAD1-5F5818DB0F83}"/>
              </a:ext>
            </a:extLst>
          </p:cNvPr>
          <p:cNvSpPr txBox="1">
            <a:spLocks noChangeArrowheads="1"/>
          </p:cNvSpPr>
          <p:nvPr/>
        </p:nvSpPr>
        <p:spPr bwMode="auto">
          <a:xfrm>
            <a:off x="0" y="3933056"/>
            <a:ext cx="9144000" cy="216024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lnSpc>
                <a:spcPct val="90000"/>
              </a:lnSpc>
              <a:spcBef>
                <a:spcPts val="1000"/>
              </a:spcBef>
              <a:buClr>
                <a:srgbClr val="DA1D52"/>
              </a:buClr>
              <a:buFont typeface="Arial" panose="020B0604020202020204" pitchFamily="34" charset="0"/>
              <a:buChar char="•"/>
              <a:defRPr sz="2500">
                <a:solidFill>
                  <a:srgbClr val="58595B"/>
                </a:solidFill>
                <a:latin typeface="Arial" panose="020B0604020202020204" pitchFamily="34" charset="0"/>
                <a:cs typeface="Arial" panose="020B0604020202020204" pitchFamily="34" charset="0"/>
              </a:defRPr>
            </a:lvl1pPr>
            <a:lvl2pPr marL="6858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2pPr>
            <a:lvl3pPr marL="1143000" indent="-228600">
              <a:lnSpc>
                <a:spcPct val="90000"/>
              </a:lnSpc>
              <a:spcBef>
                <a:spcPts val="500"/>
              </a:spcBef>
              <a:buClr>
                <a:srgbClr val="DA1D52"/>
              </a:buClr>
              <a:buFont typeface="Arial" panose="020B0604020202020204" pitchFamily="34" charset="0"/>
              <a:buChar char="•"/>
              <a:defRPr sz="2000">
                <a:solidFill>
                  <a:srgbClr val="58595B"/>
                </a:solidFill>
                <a:latin typeface="Arial" panose="020B0604020202020204" pitchFamily="34" charset="0"/>
                <a:cs typeface="Arial" panose="020B0604020202020204" pitchFamily="34" charset="0"/>
              </a:defRPr>
            </a:lvl3pPr>
            <a:lvl4pPr marL="16002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4pPr>
            <a:lvl5pPr marL="2057400" indent="-228600">
              <a:lnSpc>
                <a:spcPct val="90000"/>
              </a:lnSpc>
              <a:spcBef>
                <a:spcPts val="500"/>
              </a:spcBef>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5pPr>
            <a:lvl6pPr marL="25146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6pPr>
            <a:lvl7pPr marL="29718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7pPr>
            <a:lvl8pPr marL="34290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8pPr>
            <a:lvl9pPr marL="3886200" indent="-228600" eaLnBrk="0" fontAlgn="base" hangingPunct="0">
              <a:lnSpc>
                <a:spcPct val="90000"/>
              </a:lnSpc>
              <a:spcBef>
                <a:spcPts val="500"/>
              </a:spcBef>
              <a:spcAft>
                <a:spcPct val="0"/>
              </a:spcAft>
              <a:buClr>
                <a:srgbClr val="DA1D52"/>
              </a:buClr>
              <a:buFont typeface="Arial" panose="020B0604020202020204" pitchFamily="34" charset="0"/>
              <a:buChar char="•"/>
              <a:defRPr>
                <a:solidFill>
                  <a:srgbClr val="58595B"/>
                </a:solidFill>
                <a:latin typeface="Arial" panose="020B0604020202020204" pitchFamily="34" charset="0"/>
                <a:cs typeface="Arial" panose="020B0604020202020204" pitchFamily="34" charset="0"/>
              </a:defRPr>
            </a:lvl9pPr>
          </a:lstStyle>
          <a:p>
            <a:pPr>
              <a:buNone/>
            </a:pPr>
            <a:r>
              <a:rPr lang="en-GB" altLang="en-US" sz="1600" b="1" i="1" dirty="0">
                <a:solidFill>
                  <a:schemeClr val="bg1"/>
                </a:solidFill>
              </a:rPr>
              <a:t>Main textbook – Taylor, S and Graham, P. (2021) Work and Employment in a changing business environment. GB: Kogan Page Limited</a:t>
            </a:r>
          </a:p>
          <a:p>
            <a:pPr>
              <a:buNone/>
            </a:pPr>
            <a:r>
              <a:rPr lang="en-GB" sz="1600" b="1" dirty="0">
                <a:solidFill>
                  <a:schemeClr val="bg1"/>
                </a:solidFill>
              </a:rPr>
              <a:t>Also – Cheese, P (2021)</a:t>
            </a:r>
            <a:r>
              <a:rPr lang="en-GB" sz="1600" b="1" i="1" dirty="0">
                <a:solidFill>
                  <a:schemeClr val="bg1"/>
                </a:solidFill>
              </a:rPr>
              <a:t> The new world of work. London: Kogan Page Limited</a:t>
            </a:r>
          </a:p>
          <a:p>
            <a:pPr>
              <a:buNone/>
            </a:pPr>
            <a:r>
              <a:rPr lang="en-GB" sz="1600" b="1" dirty="0">
                <a:solidFill>
                  <a:schemeClr val="bg1"/>
                </a:solidFill>
              </a:rPr>
              <a:t>CIPD Factsheets – Sustainable Organisation Performance, HR Analytics, PESTLE Analysis, Strategic Human Resource Management and more.</a:t>
            </a:r>
          </a:p>
          <a:p>
            <a:pPr>
              <a:buNone/>
            </a:pPr>
            <a:r>
              <a:rPr lang="en-GB" sz="1600" b="1" dirty="0">
                <a:solidFill>
                  <a:schemeClr val="bg1"/>
                </a:solidFill>
              </a:rPr>
              <a:t>Recent reports – Deloitte Global Human Capital Trends 2021</a:t>
            </a:r>
          </a:p>
          <a:p>
            <a:pPr>
              <a:buNone/>
            </a:pPr>
            <a:endParaRPr lang="en-GB" sz="2400" dirty="0">
              <a:solidFill>
                <a:schemeClr val="bg1"/>
              </a:solidFill>
            </a:endParaRPr>
          </a:p>
        </p:txBody>
      </p:sp>
      <p:pic>
        <p:nvPicPr>
          <p:cNvPr id="1026" name="Picture 2">
            <a:extLst>
              <a:ext uri="{FF2B5EF4-FFF2-40B4-BE49-F238E27FC236}">
                <a16:creationId xmlns:a16="http://schemas.microsoft.com/office/drawing/2014/main" id="{5CCEA7B6-9F44-4F4A-34EE-3E30E60C69A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97659" y="669625"/>
            <a:ext cx="2155371" cy="3233057"/>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6" descr="Book">
            <a:extLst>
              <a:ext uri="{FF2B5EF4-FFF2-40B4-BE49-F238E27FC236}">
                <a16:creationId xmlns:a16="http://schemas.microsoft.com/office/drawing/2014/main" id="{5272341A-A6EC-3086-D15F-D30927A4FFB7}"/>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val="1720477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670" y="29411"/>
            <a:ext cx="9002825" cy="1311357"/>
          </a:xfrm>
        </p:spPr>
        <p:txBody>
          <a:bodyPr anchor="b">
            <a:normAutofit fontScale="90000"/>
          </a:bodyPr>
          <a:lstStyle/>
          <a:p>
            <a:r>
              <a:rPr lang="en-US" b="1" dirty="0"/>
              <a:t>Learning outcomes</a:t>
            </a:r>
            <a:br>
              <a:rPr lang="en-US" b="1" dirty="0"/>
            </a:br>
            <a:br>
              <a:rPr lang="en-US" sz="1500" b="1" dirty="0"/>
            </a:br>
            <a:r>
              <a:rPr lang="en-GB" sz="1800" i="1" dirty="0"/>
              <a:t>Upon the successful completion of this module, the student will be able to understand, analyse and critically evaluate:</a:t>
            </a:r>
            <a:endParaRPr lang="en-US" sz="4900" b="1" i="1" dirty="0"/>
          </a:p>
        </p:txBody>
      </p:sp>
      <p:graphicFrame>
        <p:nvGraphicFramePr>
          <p:cNvPr id="5" name="Diagram 4"/>
          <p:cNvGraphicFramePr/>
          <p:nvPr>
            <p:extLst>
              <p:ext uri="{D42A27DB-BD31-4B8C-83A1-F6EECF244321}">
                <p14:modId xmlns:p14="http://schemas.microsoft.com/office/powerpoint/2010/main" val="2608963527"/>
              </p:ext>
            </p:extLst>
          </p:nvPr>
        </p:nvGraphicFramePr>
        <p:xfrm>
          <a:off x="453142" y="1484784"/>
          <a:ext cx="8511346" cy="414443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8998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0"/>
            <a:ext cx="9144000" cy="670034"/>
          </a:xfrm>
          <a:solidFill>
            <a:schemeClr val="tx2">
              <a:lumMod val="20000"/>
              <a:lumOff val="80000"/>
            </a:schemeClr>
          </a:solidFill>
        </p:spPr>
        <p:txBody>
          <a:bodyPr>
            <a:normAutofit fontScale="90000"/>
          </a:bodyPr>
          <a:lstStyle/>
          <a:p>
            <a:r>
              <a:rPr lang="en-US"/>
              <a:t>Assessments:</a:t>
            </a:r>
          </a:p>
        </p:txBody>
      </p:sp>
      <p:graphicFrame>
        <p:nvGraphicFramePr>
          <p:cNvPr id="4" name="Content Placeholder 3"/>
          <p:cNvGraphicFramePr>
            <a:graphicFrameLocks noGrp="1"/>
          </p:cNvGraphicFramePr>
          <p:nvPr>
            <p:ph idx="1"/>
          </p:nvPr>
        </p:nvGraphicFramePr>
        <p:xfrm>
          <a:off x="10697" y="767443"/>
          <a:ext cx="4561304" cy="4278086"/>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graphicFrame>
        <p:nvGraphicFramePr>
          <p:cNvPr id="5" name="Diagram 4"/>
          <p:cNvGraphicFramePr/>
          <p:nvPr/>
        </p:nvGraphicFramePr>
        <p:xfrm>
          <a:off x="4673727" y="767443"/>
          <a:ext cx="4367048" cy="4234289"/>
        </p:xfrm>
        <a:graphic>
          <a:graphicData uri="http://schemas.openxmlformats.org/drawingml/2006/diagram">
            <dgm:relIds xmlns:dgm="http://schemas.openxmlformats.org/drawingml/2006/diagram" xmlns:r="http://schemas.openxmlformats.org/officeDocument/2006/relationships" r:dm="rId10" r:lo="rId11" r:qs="rId12" r:cs="rId13"/>
          </a:graphicData>
        </a:graphic>
      </p:graphicFrame>
      <p:sp>
        <p:nvSpPr>
          <p:cNvPr id="6" name="TextBox 5"/>
          <p:cNvSpPr txBox="1"/>
          <p:nvPr/>
        </p:nvSpPr>
        <p:spPr>
          <a:xfrm>
            <a:off x="3528519" y="5001732"/>
            <a:ext cx="2086961" cy="300082"/>
          </a:xfrm>
          <a:prstGeom prst="rect">
            <a:avLst/>
          </a:prstGeom>
          <a:solidFill>
            <a:srgbClr val="FAFDB1"/>
          </a:solidFill>
        </p:spPr>
        <p:txBody>
          <a:bodyPr wrap="square" rtlCol="0">
            <a:spAutoFit/>
          </a:bodyPr>
          <a:lstStyle/>
          <a:p>
            <a:pPr algn="ctr"/>
            <a:r>
              <a:rPr lang="en-US" sz="1350" dirty="0"/>
              <a:t>Due: 1st December 2025</a:t>
            </a:r>
          </a:p>
        </p:txBody>
      </p:sp>
      <p:pic>
        <p:nvPicPr>
          <p:cNvPr id="13" name="Audio 12">
            <a:hlinkClick r:id="" action="ppaction://media"/>
            <a:extLst>
              <a:ext uri="{FF2B5EF4-FFF2-40B4-BE49-F238E27FC236}">
                <a16:creationId xmlns:a16="http://schemas.microsoft.com/office/drawing/2014/main" id="{C31BF032-D456-458C-138F-782EED19FCF7}"/>
              </a:ext>
            </a:extLst>
          </p:cNvPr>
          <p:cNvPicPr>
            <a:picLocks noChangeAspect="1"/>
          </p:cNvPicPr>
          <p:nvPr>
            <a:audioFile r:link="rId2"/>
            <p:extLst>
              <p:ext uri="{DAA4B4D4-6D71-4841-9C94-3DE7FCFB9230}">
                <p14:media xmlns:p14="http://schemas.microsoft.com/office/powerpoint/2010/main" r:embed="rId1"/>
              </p:ext>
            </p:extLst>
          </p:nvPr>
        </p:nvPicPr>
        <p:blipFill>
          <a:blip r:embed="rId15"/>
          <a:srcRect l="-287500" t="-287500" r="-287500" b="-287500"/>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32525035"/>
      </p:ext>
    </p:extLst>
  </p:cSld>
  <p:clrMapOvr>
    <a:masterClrMapping/>
  </p:clrMapOvr>
  <mc:AlternateContent xmlns:mc="http://schemas.openxmlformats.org/markup-compatibility/2006" xmlns:p14="http://schemas.microsoft.com/office/powerpoint/2010/main">
    <mc:Choice Requires="p14">
      <p:transition spd="slow" p14:dur="2000" advTm="97202"/>
    </mc:Choice>
    <mc:Fallback xmlns="">
      <p:transition spd="slow" advTm="972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D13F4D-2C73-40AB-9F7C-4D49AA3B6271}"/>
              </a:ext>
            </a:extLst>
          </p:cNvPr>
          <p:cNvSpPr>
            <a:spLocks noGrp="1"/>
          </p:cNvSpPr>
          <p:nvPr>
            <p:ph type="title"/>
          </p:nvPr>
        </p:nvSpPr>
        <p:spPr>
          <a:xfrm>
            <a:off x="457200" y="-10285"/>
            <a:ext cx="8229600" cy="1143000"/>
          </a:xfrm>
        </p:spPr>
        <p:txBody>
          <a:bodyPr/>
          <a:lstStyle/>
          <a:p>
            <a:r>
              <a:rPr lang="en-GB" dirty="0"/>
              <a:t>Underpinning Theory</a:t>
            </a:r>
          </a:p>
        </p:txBody>
      </p:sp>
      <p:sp>
        <p:nvSpPr>
          <p:cNvPr id="3" name="Content Placeholder 2">
            <a:extLst>
              <a:ext uri="{FF2B5EF4-FFF2-40B4-BE49-F238E27FC236}">
                <a16:creationId xmlns:a16="http://schemas.microsoft.com/office/drawing/2014/main" id="{1EB14E10-E1CE-4A03-B258-2F884E78A533}"/>
              </a:ext>
            </a:extLst>
          </p:cNvPr>
          <p:cNvSpPr>
            <a:spLocks noGrp="1"/>
          </p:cNvSpPr>
          <p:nvPr>
            <p:ph idx="1"/>
          </p:nvPr>
        </p:nvSpPr>
        <p:spPr>
          <a:xfrm>
            <a:off x="457200" y="1340768"/>
            <a:ext cx="8229600" cy="4176465"/>
          </a:xfrm>
        </p:spPr>
        <p:txBody>
          <a:bodyPr>
            <a:normAutofit fontScale="70000" lnSpcReduction="20000"/>
          </a:bodyPr>
          <a:lstStyle/>
          <a:p>
            <a:pPr marL="0" indent="0">
              <a:buNone/>
            </a:pPr>
            <a:r>
              <a:rPr lang="en-GB" dirty="0"/>
              <a:t>Theme of module is the interaction between human resource management, the environment and the organisation.</a:t>
            </a:r>
          </a:p>
          <a:p>
            <a:pPr marL="0" indent="0">
              <a:buNone/>
            </a:pPr>
            <a:endParaRPr lang="en-GB" dirty="0"/>
          </a:p>
          <a:p>
            <a:pPr marL="0" indent="0">
              <a:buNone/>
            </a:pPr>
            <a:r>
              <a:rPr lang="en-GB" dirty="0"/>
              <a:t>Theoretical underpinning for this approach is the best fit or contingency model of human resource strategy. </a:t>
            </a:r>
          </a:p>
          <a:p>
            <a:pPr marL="0" indent="0">
              <a:buNone/>
            </a:pPr>
            <a:endParaRPr lang="en-GB" dirty="0"/>
          </a:p>
          <a:p>
            <a:pPr marL="0" indent="0">
              <a:buNone/>
            </a:pPr>
            <a:r>
              <a:rPr lang="en-GB" dirty="0"/>
              <a:t>This model argues that there is no one model of HR strategy which suits all circumstances. Instead, different strategies are appropriate in different environmental and organisational settings.</a:t>
            </a:r>
          </a:p>
          <a:p>
            <a:pPr marL="0" indent="0">
              <a:buNone/>
            </a:pPr>
            <a:endParaRPr lang="en-GB" dirty="0"/>
          </a:p>
          <a:p>
            <a:pPr marL="0" indent="0">
              <a:buNone/>
            </a:pPr>
            <a:r>
              <a:rPr lang="en-GB" dirty="0"/>
              <a:t>Other models of HR Strategy – Best Practice and Resource-based models.</a:t>
            </a:r>
          </a:p>
        </p:txBody>
      </p:sp>
    </p:spTree>
    <p:extLst>
      <p:ext uri="{BB962C8B-B14F-4D97-AF65-F5344CB8AC3E}">
        <p14:creationId xmlns:p14="http://schemas.microsoft.com/office/powerpoint/2010/main" val="11902538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a:xfrm>
            <a:off x="457200" y="1417638"/>
            <a:ext cx="8229600" cy="4171602"/>
          </a:xfrm>
        </p:spPr>
        <p:txBody>
          <a:bodyPr>
            <a:normAutofit fontScale="85000" lnSpcReduction="20000"/>
          </a:bodyPr>
          <a:lstStyle/>
          <a:p>
            <a:pPr marL="0" indent="0" algn="ctr">
              <a:buNone/>
            </a:pPr>
            <a:r>
              <a:rPr lang="en-GB" dirty="0"/>
              <a:t>	</a:t>
            </a:r>
            <a:r>
              <a:rPr lang="en-GB" b="0" i="0" dirty="0">
                <a:solidFill>
                  <a:srgbClr val="202020"/>
                </a:solidFill>
                <a:effectLst/>
                <a:highlight>
                  <a:srgbClr val="FFFFFF"/>
                </a:highlight>
                <a:latin typeface="Museo"/>
              </a:rPr>
              <a:t>Strategic HRM, or ‘people strategy’, is about 	creating a coherent framework for employees to 	be hired, managed and developed to support an 	organisation’s long-term goals. It helps ensure that 	the various aspects of people management work 	together to drive the behaviour and climate to 	meet performance targets. It focuses on longer-	term people issues, matching resources to future 	needs, and large-scale concerns about structure, 	quality, culture, values and commitment. It must 	also be a response to the evolving nature of work itself </a:t>
            </a:r>
            <a:r>
              <a:rPr lang="en-GB" dirty="0"/>
              <a:t>(Peters, 2024)</a:t>
            </a:r>
          </a:p>
        </p:txBody>
      </p:sp>
    </p:spTree>
    <p:extLst>
      <p:ext uri="{BB962C8B-B14F-4D97-AF65-F5344CB8AC3E}">
        <p14:creationId xmlns:p14="http://schemas.microsoft.com/office/powerpoint/2010/main" val="131122219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a:extLst>
              <a:ext uri="{FF2B5EF4-FFF2-40B4-BE49-F238E27FC236}">
                <a16:creationId xmlns:a16="http://schemas.microsoft.com/office/drawing/2014/main" id="{D83DE6FB-20A1-4A92-B070-616C2C5F8A22}"/>
              </a:ext>
            </a:extLst>
          </p:cNvPr>
          <p:cNvSpPr>
            <a:spLocks noChangeArrowheads="1"/>
          </p:cNvSpPr>
          <p:nvPr/>
        </p:nvSpPr>
        <p:spPr bwMode="auto">
          <a:xfrm>
            <a:off x="0" y="0"/>
            <a:ext cx="91440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dirty="0">
                <a:solidFill>
                  <a:schemeClr val="tx2"/>
                </a:solidFill>
              </a:rPr>
              <a:t>A definition of HRM: </a:t>
            </a:r>
            <a:br>
              <a:rPr lang="en-GB" altLang="en-US" sz="3600" dirty="0">
                <a:solidFill>
                  <a:schemeClr val="tx2"/>
                </a:solidFill>
              </a:rPr>
            </a:br>
            <a:r>
              <a:rPr lang="en-GB" altLang="en-US" sz="3600" dirty="0">
                <a:solidFill>
                  <a:schemeClr val="tx2"/>
                </a:solidFill>
              </a:rPr>
              <a:t>no universal definition!</a:t>
            </a:r>
            <a:endParaRPr lang="en-US" altLang="en-US" sz="3600" dirty="0">
              <a:solidFill>
                <a:schemeClr val="tx2"/>
              </a:solidFill>
            </a:endParaRPr>
          </a:p>
        </p:txBody>
      </p:sp>
      <p:sp>
        <p:nvSpPr>
          <p:cNvPr id="16387" name="Text Box 5">
            <a:extLst>
              <a:ext uri="{FF2B5EF4-FFF2-40B4-BE49-F238E27FC236}">
                <a16:creationId xmlns:a16="http://schemas.microsoft.com/office/drawing/2014/main" id="{8E3B544C-8338-4C50-A1C4-7BBC8C0A4198}"/>
              </a:ext>
            </a:extLst>
          </p:cNvPr>
          <p:cNvSpPr txBox="1">
            <a:spLocks noChangeArrowheads="1"/>
          </p:cNvSpPr>
          <p:nvPr/>
        </p:nvSpPr>
        <p:spPr bwMode="auto">
          <a:xfrm>
            <a:off x="1475581" y="2349500"/>
            <a:ext cx="6192837" cy="25320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dirty="0"/>
              <a:t>  HRM mark 1:</a:t>
            </a:r>
          </a:p>
          <a:p>
            <a:pPr eaLnBrk="1" hangingPunct="1"/>
            <a:r>
              <a:rPr lang="en-GB" altLang="en-US" sz="2800" dirty="0"/>
              <a:t>       </a:t>
            </a:r>
            <a:r>
              <a:rPr lang="en-GB" altLang="en-US" sz="2000" dirty="0"/>
              <a:t>is likened to traditional personnel management</a:t>
            </a:r>
            <a:endParaRPr lang="en-GB" altLang="en-US" sz="2800" dirty="0"/>
          </a:p>
          <a:p>
            <a:pPr eaLnBrk="1" hangingPunct="1"/>
            <a:endParaRPr lang="en-GB" altLang="en-US" sz="2800" dirty="0"/>
          </a:p>
          <a:p>
            <a:pPr eaLnBrk="1" hangingPunct="1">
              <a:buFontTx/>
              <a:buChar char="•"/>
            </a:pPr>
            <a:r>
              <a:rPr lang="en-GB" altLang="en-US" sz="2800" dirty="0"/>
              <a:t>  HRM mark 2:</a:t>
            </a:r>
          </a:p>
          <a:p>
            <a:pPr eaLnBrk="1" hangingPunct="1"/>
            <a:r>
              <a:rPr lang="en-GB" altLang="en-US" sz="2800" dirty="0"/>
              <a:t>        </a:t>
            </a:r>
            <a:r>
              <a:rPr lang="en-US" altLang="en-US" sz="2000" dirty="0"/>
              <a:t>is strategic and delivered by HR professionals </a:t>
            </a:r>
          </a:p>
          <a:p>
            <a:pPr eaLnBrk="1" hangingPunct="1"/>
            <a:r>
              <a:rPr lang="en-US" altLang="en-US" sz="2000" dirty="0"/>
              <a:t>           and line managers</a:t>
            </a:r>
            <a:r>
              <a:rPr lang="en-US" altLang="en-US" dirty="0"/>
              <a:t> </a:t>
            </a:r>
            <a:endParaRPr lang="en-GB" altLang="en-US" sz="2800" dirty="0"/>
          </a:p>
        </p:txBody>
      </p:sp>
      <p:sp>
        <p:nvSpPr>
          <p:cNvPr id="16388" name="Text Box 6">
            <a:extLst>
              <a:ext uri="{FF2B5EF4-FFF2-40B4-BE49-F238E27FC236}">
                <a16:creationId xmlns:a16="http://schemas.microsoft.com/office/drawing/2014/main" id="{733C104B-E13D-4C90-ACEB-DF7414BD0D08}"/>
              </a:ext>
            </a:extLst>
          </p:cNvPr>
          <p:cNvSpPr txBox="1">
            <a:spLocks noChangeArrowheads="1"/>
          </p:cNvSpPr>
          <p:nvPr/>
        </p:nvSpPr>
        <p:spPr bwMode="auto">
          <a:xfrm>
            <a:off x="202990" y="1413321"/>
            <a:ext cx="4176638"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dirty="0"/>
              <a:t>Torrington (2009) suggests</a:t>
            </a:r>
            <a:r>
              <a:rPr lang="en-GB" altLang="en-US" dirty="0"/>
              <a:t>:</a:t>
            </a:r>
            <a:endParaRPr lang="en-US" altLang="en-US" dirty="0"/>
          </a:p>
        </p:txBody>
      </p:sp>
      <p:sp>
        <p:nvSpPr>
          <p:cNvPr id="16389" name="Text Box 7">
            <a:extLst>
              <a:ext uri="{FF2B5EF4-FFF2-40B4-BE49-F238E27FC236}">
                <a16:creationId xmlns:a16="http://schemas.microsoft.com/office/drawing/2014/main" id="{9B6844A3-F1D6-44DB-87FF-13B37FE8257B}"/>
              </a:ext>
            </a:extLst>
          </p:cNvPr>
          <p:cNvSpPr txBox="1">
            <a:spLocks noChangeArrowheads="1"/>
          </p:cNvSpPr>
          <p:nvPr/>
        </p:nvSpPr>
        <p:spPr bwMode="auto">
          <a:xfrm>
            <a:off x="3348038"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Tree>
    <p:extLst>
      <p:ext uri="{BB962C8B-B14F-4D97-AF65-F5344CB8AC3E}">
        <p14:creationId xmlns:p14="http://schemas.microsoft.com/office/powerpoint/2010/main" val="8512277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CIPD Viewpoint:</a:t>
            </a:r>
          </a:p>
        </p:txBody>
      </p:sp>
      <p:sp>
        <p:nvSpPr>
          <p:cNvPr id="3" name="Content Placeholder 2"/>
          <p:cNvSpPr>
            <a:spLocks noGrp="1"/>
          </p:cNvSpPr>
          <p:nvPr>
            <p:ph idx="1"/>
          </p:nvPr>
        </p:nvSpPr>
        <p:spPr/>
        <p:txBody>
          <a:bodyPr>
            <a:normAutofit lnSpcReduction="10000"/>
          </a:bodyPr>
          <a:lstStyle/>
          <a:p>
            <a:pPr marL="0" indent="0">
              <a:buNone/>
            </a:pPr>
            <a:r>
              <a:rPr lang="en-GB" dirty="0">
                <a:effectLst/>
              </a:rPr>
              <a:t>“</a:t>
            </a:r>
            <a:r>
              <a:rPr lang="en-GB" sz="2400" dirty="0"/>
              <a:t>We support the view that there is not one model for delivering HR that is suited to all organisations, that different organisations have different needs. How an organisation should structure its HR function depends on its organisational strategy, wider organisational structure and the requirements of its customers and the organisation it is supporting. These things can be influenced by other factors such as size of the organisation and maturity.”</a:t>
            </a:r>
          </a:p>
          <a:p>
            <a:pPr marL="0" indent="0">
              <a:buNone/>
            </a:pPr>
            <a:endParaRPr lang="en-GB" sz="2400" dirty="0"/>
          </a:p>
          <a:p>
            <a:pPr marL="0" indent="0">
              <a:buNone/>
            </a:pPr>
            <a:r>
              <a:rPr lang="en-GB" sz="2400" dirty="0"/>
              <a:t>Case study: </a:t>
            </a:r>
            <a:r>
              <a:rPr lang="en-GB" sz="2400" dirty="0">
                <a:hlinkClick r:id="rId3"/>
              </a:rPr>
              <a:t>Natwest</a:t>
            </a:r>
            <a:endParaRPr lang="en-GB" sz="2400" dirty="0"/>
          </a:p>
        </p:txBody>
      </p:sp>
    </p:spTree>
    <p:extLst>
      <p:ext uri="{BB962C8B-B14F-4D97-AF65-F5344CB8AC3E}">
        <p14:creationId xmlns:p14="http://schemas.microsoft.com/office/powerpoint/2010/main" val="7308504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50" name="Group 24">
            <a:extLst>
              <a:ext uri="{FF2B5EF4-FFF2-40B4-BE49-F238E27FC236}">
                <a16:creationId xmlns:a16="http://schemas.microsoft.com/office/drawing/2014/main" id="{A7996370-63EF-4F8B-A802-D9E7D4D288AA}"/>
              </a:ext>
            </a:extLst>
          </p:cNvPr>
          <p:cNvGrpSpPr>
            <a:grpSpLocks/>
          </p:cNvGrpSpPr>
          <p:nvPr/>
        </p:nvGrpSpPr>
        <p:grpSpPr bwMode="auto">
          <a:xfrm>
            <a:off x="1798638" y="908050"/>
            <a:ext cx="1584325" cy="1066800"/>
            <a:chOff x="3651" y="2949"/>
            <a:chExt cx="998" cy="672"/>
          </a:xfrm>
        </p:grpSpPr>
        <p:sp>
          <p:nvSpPr>
            <p:cNvPr id="2090" name="AutoShape 15">
              <a:extLst>
                <a:ext uri="{FF2B5EF4-FFF2-40B4-BE49-F238E27FC236}">
                  <a16:creationId xmlns:a16="http://schemas.microsoft.com/office/drawing/2014/main" id="{C130A33C-6242-4D35-808D-B72D187D4B7A}"/>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91" name="Rectangle 16">
              <a:extLst>
                <a:ext uri="{FF2B5EF4-FFF2-40B4-BE49-F238E27FC236}">
                  <a16:creationId xmlns:a16="http://schemas.microsoft.com/office/drawing/2014/main" id="{A5CAB5F0-63E4-4701-8276-5630DC14B485}"/>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Internal contexts</a:t>
              </a:r>
            </a:p>
          </p:txBody>
        </p:sp>
      </p:grpSp>
      <p:grpSp>
        <p:nvGrpSpPr>
          <p:cNvPr id="2051" name="Group 26">
            <a:extLst>
              <a:ext uri="{FF2B5EF4-FFF2-40B4-BE49-F238E27FC236}">
                <a16:creationId xmlns:a16="http://schemas.microsoft.com/office/drawing/2014/main" id="{DF26FBF5-83B2-42D4-A118-C1536C1AC73E}"/>
              </a:ext>
            </a:extLst>
          </p:cNvPr>
          <p:cNvGrpSpPr>
            <a:grpSpLocks/>
          </p:cNvGrpSpPr>
          <p:nvPr/>
        </p:nvGrpSpPr>
        <p:grpSpPr bwMode="auto">
          <a:xfrm>
            <a:off x="2747971" y="2252661"/>
            <a:ext cx="3662363" cy="1838325"/>
            <a:chOff x="1755" y="1287"/>
            <a:chExt cx="2307" cy="1158"/>
          </a:xfrm>
        </p:grpSpPr>
        <p:sp>
          <p:nvSpPr>
            <p:cNvPr id="2088" name="Text Box 6">
              <a:extLst>
                <a:ext uri="{FF2B5EF4-FFF2-40B4-BE49-F238E27FC236}">
                  <a16:creationId xmlns:a16="http://schemas.microsoft.com/office/drawing/2014/main" id="{404FA740-E1E3-4D09-94C5-1B5F93797B45}"/>
                </a:ext>
              </a:extLst>
            </p:cNvPr>
            <p:cNvSpPr txBox="1">
              <a:spLocks noChangeArrowheads="1"/>
            </p:cNvSpPr>
            <p:nvPr/>
          </p:nvSpPr>
          <p:spPr bwMode="auto">
            <a:xfrm>
              <a:off x="1755" y="1440"/>
              <a:ext cx="2307"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dirty="0"/>
                <a:t>HRM</a:t>
              </a:r>
            </a:p>
            <a:p>
              <a:pPr algn="ctr" eaLnBrk="1" hangingPunct="1"/>
              <a:r>
                <a:rPr lang="en-GB" altLang="en-US" sz="2400" b="1" dirty="0"/>
                <a:t>In</a:t>
              </a:r>
            </a:p>
            <a:p>
              <a:pPr algn="ctr" eaLnBrk="1" hangingPunct="1"/>
              <a:r>
                <a:rPr lang="en-GB" altLang="en-US" sz="2400" b="1" dirty="0"/>
                <a:t>Context</a:t>
              </a:r>
              <a:endParaRPr lang="en-US" altLang="en-US" sz="2400" b="1" dirty="0"/>
            </a:p>
          </p:txBody>
        </p:sp>
        <p:sp>
          <p:nvSpPr>
            <p:cNvPr id="2" name="Cloud">
              <a:extLst>
                <a:ext uri="{FF2B5EF4-FFF2-40B4-BE49-F238E27FC236}">
                  <a16:creationId xmlns:a16="http://schemas.microsoft.com/office/drawing/2014/main" id="{260E1FFC-13AE-4AFC-8BB5-2C3536904909}"/>
                </a:ext>
              </a:extLst>
            </p:cNvPr>
            <p:cNvSpPr>
              <a:spLocks noChangeAspect="1" noEditPoints="1" noChangeArrowheads="1"/>
            </p:cNvSpPr>
            <p:nvPr/>
          </p:nvSpPr>
          <p:spPr bwMode="auto">
            <a:xfrm>
              <a:off x="2270" y="1287"/>
              <a:ext cx="1227" cy="115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noFill/>
            <a:ln w="9525">
              <a:solidFill>
                <a:srgbClr val="000000"/>
              </a:solidFill>
              <a:miter lim="800000"/>
              <a:headEnd/>
              <a:tailEnd/>
            </a:ln>
            <a:effectLst>
              <a:outerShdw dist="107763" dir="2700000" algn="ctr" rotWithShape="0">
                <a:srgbClr val="808080"/>
              </a:outerShdw>
            </a:effectLst>
          </p:spPr>
          <p:txBody>
            <a:bodyPr/>
            <a:lstStyle/>
            <a:p>
              <a:pPr>
                <a:defRPr/>
              </a:pPr>
              <a:endParaRPr lang="en-GB" dirty="0">
                <a:latin typeface="Arial" charset="0"/>
              </a:endParaRPr>
            </a:p>
          </p:txBody>
        </p:sp>
      </p:grpSp>
      <p:grpSp>
        <p:nvGrpSpPr>
          <p:cNvPr id="2052" name="Group 27">
            <a:extLst>
              <a:ext uri="{FF2B5EF4-FFF2-40B4-BE49-F238E27FC236}">
                <a16:creationId xmlns:a16="http://schemas.microsoft.com/office/drawing/2014/main" id="{2F62DCEE-9854-4A96-89E8-BB87C0FE44DD}"/>
              </a:ext>
            </a:extLst>
          </p:cNvPr>
          <p:cNvGrpSpPr>
            <a:grpSpLocks/>
          </p:cNvGrpSpPr>
          <p:nvPr/>
        </p:nvGrpSpPr>
        <p:grpSpPr bwMode="auto">
          <a:xfrm>
            <a:off x="846138" y="2133600"/>
            <a:ext cx="1584325" cy="1066800"/>
            <a:chOff x="3651" y="2949"/>
            <a:chExt cx="998" cy="672"/>
          </a:xfrm>
        </p:grpSpPr>
        <p:sp>
          <p:nvSpPr>
            <p:cNvPr id="2086" name="AutoShape 28">
              <a:extLst>
                <a:ext uri="{FF2B5EF4-FFF2-40B4-BE49-F238E27FC236}">
                  <a16:creationId xmlns:a16="http://schemas.microsoft.com/office/drawing/2014/main" id="{CB1254F8-4ACB-4F7A-A5A1-662AE06C24C4}"/>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87" name="Rectangle 29">
              <a:extLst>
                <a:ext uri="{FF2B5EF4-FFF2-40B4-BE49-F238E27FC236}">
                  <a16:creationId xmlns:a16="http://schemas.microsoft.com/office/drawing/2014/main" id="{E28E57A1-4CDB-4ACD-A7D9-556EFAA040CB}"/>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External contexts</a:t>
              </a:r>
            </a:p>
          </p:txBody>
        </p:sp>
      </p:grpSp>
      <p:sp>
        <p:nvSpPr>
          <p:cNvPr id="2053" name="AutoShape 31">
            <a:extLst>
              <a:ext uri="{FF2B5EF4-FFF2-40B4-BE49-F238E27FC236}">
                <a16:creationId xmlns:a16="http://schemas.microsoft.com/office/drawing/2014/main" id="{6F832994-67AC-4B3B-A10F-FFA2E87B023E}"/>
              </a:ext>
            </a:extLst>
          </p:cNvPr>
          <p:cNvSpPr>
            <a:spLocks noChangeArrowheads="1"/>
          </p:cNvSpPr>
          <p:nvPr/>
        </p:nvSpPr>
        <p:spPr bwMode="auto">
          <a:xfrm>
            <a:off x="3797300" y="191693"/>
            <a:ext cx="1566863" cy="1325562"/>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54" name="Rectangle 32">
            <a:extLst>
              <a:ext uri="{FF2B5EF4-FFF2-40B4-BE49-F238E27FC236}">
                <a16:creationId xmlns:a16="http://schemas.microsoft.com/office/drawing/2014/main" id="{94D2F469-45B6-4497-8762-6ACA9FD607EF}"/>
              </a:ext>
            </a:extLst>
          </p:cNvPr>
          <p:cNvSpPr>
            <a:spLocks noChangeArrowheads="1"/>
          </p:cNvSpPr>
          <p:nvPr/>
        </p:nvSpPr>
        <p:spPr bwMode="auto">
          <a:xfrm>
            <a:off x="3823493" y="6574"/>
            <a:ext cx="1585913" cy="1371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Managerial/business contexts</a:t>
            </a:r>
          </a:p>
        </p:txBody>
      </p:sp>
      <p:grpSp>
        <p:nvGrpSpPr>
          <p:cNvPr id="2055" name="Group 33">
            <a:extLst>
              <a:ext uri="{FF2B5EF4-FFF2-40B4-BE49-F238E27FC236}">
                <a16:creationId xmlns:a16="http://schemas.microsoft.com/office/drawing/2014/main" id="{CEAD4EB2-A09D-4794-83B5-EFBCEC2EA677}"/>
              </a:ext>
            </a:extLst>
          </p:cNvPr>
          <p:cNvGrpSpPr>
            <a:grpSpLocks/>
          </p:cNvGrpSpPr>
          <p:nvPr/>
        </p:nvGrpSpPr>
        <p:grpSpPr bwMode="auto">
          <a:xfrm>
            <a:off x="6007100" y="908050"/>
            <a:ext cx="1584325" cy="1066800"/>
            <a:chOff x="3651" y="2949"/>
            <a:chExt cx="998" cy="672"/>
          </a:xfrm>
        </p:grpSpPr>
        <p:sp>
          <p:nvSpPr>
            <p:cNvPr id="2084" name="AutoShape 34">
              <a:extLst>
                <a:ext uri="{FF2B5EF4-FFF2-40B4-BE49-F238E27FC236}">
                  <a16:creationId xmlns:a16="http://schemas.microsoft.com/office/drawing/2014/main" id="{BA022F4F-84A6-4D31-BCCC-D4E88CA2B478}"/>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85" name="Rectangle 35">
              <a:extLst>
                <a:ext uri="{FF2B5EF4-FFF2-40B4-BE49-F238E27FC236}">
                  <a16:creationId xmlns:a16="http://schemas.microsoft.com/office/drawing/2014/main" id="{EC796589-A471-41F5-9555-8B6884F36078}"/>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Corporate</a:t>
              </a:r>
            </a:p>
            <a:p>
              <a:pPr algn="ctr" eaLnBrk="1" hangingPunct="1"/>
              <a:r>
                <a:rPr lang="en-GB" altLang="en-US" sz="2000" dirty="0"/>
                <a:t>strategies</a:t>
              </a:r>
            </a:p>
          </p:txBody>
        </p:sp>
      </p:grpSp>
      <p:grpSp>
        <p:nvGrpSpPr>
          <p:cNvPr id="2056" name="Group 36">
            <a:extLst>
              <a:ext uri="{FF2B5EF4-FFF2-40B4-BE49-F238E27FC236}">
                <a16:creationId xmlns:a16="http://schemas.microsoft.com/office/drawing/2014/main" id="{E31DBC82-71CA-41DC-8643-BD1732419B13}"/>
              </a:ext>
            </a:extLst>
          </p:cNvPr>
          <p:cNvGrpSpPr>
            <a:grpSpLocks/>
          </p:cNvGrpSpPr>
          <p:nvPr/>
        </p:nvGrpSpPr>
        <p:grpSpPr bwMode="auto">
          <a:xfrm>
            <a:off x="7092950" y="2133600"/>
            <a:ext cx="1584325" cy="1066800"/>
            <a:chOff x="3651" y="2949"/>
            <a:chExt cx="998" cy="672"/>
          </a:xfrm>
        </p:grpSpPr>
        <p:sp>
          <p:nvSpPr>
            <p:cNvPr id="2082" name="AutoShape 37">
              <a:extLst>
                <a:ext uri="{FF2B5EF4-FFF2-40B4-BE49-F238E27FC236}">
                  <a16:creationId xmlns:a16="http://schemas.microsoft.com/office/drawing/2014/main" id="{304A6B1F-BD27-4CA3-AD49-105730276E1D}"/>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83" name="Rectangle 38">
              <a:extLst>
                <a:ext uri="{FF2B5EF4-FFF2-40B4-BE49-F238E27FC236}">
                  <a16:creationId xmlns:a16="http://schemas.microsoft.com/office/drawing/2014/main" id="{19CA8BC7-78DF-4C35-869C-F4794A86AB67}"/>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HR strategies</a:t>
              </a:r>
            </a:p>
          </p:txBody>
        </p:sp>
      </p:grpSp>
      <p:grpSp>
        <p:nvGrpSpPr>
          <p:cNvPr id="2057" name="Group 39">
            <a:extLst>
              <a:ext uri="{FF2B5EF4-FFF2-40B4-BE49-F238E27FC236}">
                <a16:creationId xmlns:a16="http://schemas.microsoft.com/office/drawing/2014/main" id="{5A6633BC-359A-4B53-A527-F0D13CA363FF}"/>
              </a:ext>
            </a:extLst>
          </p:cNvPr>
          <p:cNvGrpSpPr>
            <a:grpSpLocks/>
          </p:cNvGrpSpPr>
          <p:nvPr/>
        </p:nvGrpSpPr>
        <p:grpSpPr bwMode="auto">
          <a:xfrm>
            <a:off x="7099030" y="3426811"/>
            <a:ext cx="1584325" cy="1066800"/>
            <a:chOff x="3651" y="2949"/>
            <a:chExt cx="998" cy="672"/>
          </a:xfrm>
        </p:grpSpPr>
        <p:sp>
          <p:nvSpPr>
            <p:cNvPr id="2080" name="AutoShape 40">
              <a:extLst>
                <a:ext uri="{FF2B5EF4-FFF2-40B4-BE49-F238E27FC236}">
                  <a16:creationId xmlns:a16="http://schemas.microsoft.com/office/drawing/2014/main" id="{3FC29E8A-3414-48EC-A3CC-B3827526F759}"/>
                </a:ext>
              </a:extLst>
            </p:cNvPr>
            <p:cNvSpPr>
              <a:spLocks noChangeArrowheads="1"/>
            </p:cNvSpPr>
            <p:nvPr/>
          </p:nvSpPr>
          <p:spPr bwMode="auto">
            <a:xfrm>
              <a:off x="3708" y="2967"/>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81" name="Rectangle 41">
              <a:extLst>
                <a:ext uri="{FF2B5EF4-FFF2-40B4-BE49-F238E27FC236}">
                  <a16:creationId xmlns:a16="http://schemas.microsoft.com/office/drawing/2014/main" id="{5544F2AA-200F-4E5B-B54D-690A1692E87F}"/>
                </a:ext>
              </a:extLst>
            </p:cNvPr>
            <p:cNvSpPr>
              <a:spLocks noChangeArrowheads="1"/>
            </p:cNvSpPr>
            <p:nvPr/>
          </p:nvSpPr>
          <p:spPr bwMode="auto">
            <a:xfrm>
              <a:off x="3651" y="294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Competitive context</a:t>
              </a:r>
            </a:p>
          </p:txBody>
        </p:sp>
      </p:grpSp>
      <p:grpSp>
        <p:nvGrpSpPr>
          <p:cNvPr id="2058" name="Group 58">
            <a:extLst>
              <a:ext uri="{FF2B5EF4-FFF2-40B4-BE49-F238E27FC236}">
                <a16:creationId xmlns:a16="http://schemas.microsoft.com/office/drawing/2014/main" id="{2174BA9C-9A5B-4C32-B0B3-FCE8818093EE}"/>
              </a:ext>
            </a:extLst>
          </p:cNvPr>
          <p:cNvGrpSpPr>
            <a:grpSpLocks/>
          </p:cNvGrpSpPr>
          <p:nvPr/>
        </p:nvGrpSpPr>
        <p:grpSpPr bwMode="auto">
          <a:xfrm>
            <a:off x="5970218" y="4617244"/>
            <a:ext cx="1709737" cy="1066800"/>
            <a:chOff x="3884" y="3113"/>
            <a:chExt cx="1077" cy="672"/>
          </a:xfrm>
        </p:grpSpPr>
        <p:sp>
          <p:nvSpPr>
            <p:cNvPr id="2078" name="AutoShape 46">
              <a:extLst>
                <a:ext uri="{FF2B5EF4-FFF2-40B4-BE49-F238E27FC236}">
                  <a16:creationId xmlns:a16="http://schemas.microsoft.com/office/drawing/2014/main" id="{AB7D38E9-8103-4A7D-8746-73610D945F4C}"/>
                </a:ext>
              </a:extLst>
            </p:cNvPr>
            <p:cNvSpPr>
              <a:spLocks noChangeArrowheads="1"/>
            </p:cNvSpPr>
            <p:nvPr/>
          </p:nvSpPr>
          <p:spPr bwMode="auto">
            <a:xfrm>
              <a:off x="3884" y="3131"/>
              <a:ext cx="1077"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79" name="Rectangle 47">
              <a:extLst>
                <a:ext uri="{FF2B5EF4-FFF2-40B4-BE49-F238E27FC236}">
                  <a16:creationId xmlns:a16="http://schemas.microsoft.com/office/drawing/2014/main" id="{4E330EAF-C3C6-46DC-9188-65494981B163}"/>
                </a:ext>
              </a:extLst>
            </p:cNvPr>
            <p:cNvSpPr>
              <a:spLocks noChangeArrowheads="1"/>
            </p:cNvSpPr>
            <p:nvPr/>
          </p:nvSpPr>
          <p:spPr bwMode="auto">
            <a:xfrm>
              <a:off x="3923" y="3113"/>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International factors</a:t>
              </a:r>
            </a:p>
          </p:txBody>
        </p:sp>
      </p:grpSp>
      <p:grpSp>
        <p:nvGrpSpPr>
          <p:cNvPr id="2059" name="Group 57">
            <a:extLst>
              <a:ext uri="{FF2B5EF4-FFF2-40B4-BE49-F238E27FC236}">
                <a16:creationId xmlns:a16="http://schemas.microsoft.com/office/drawing/2014/main" id="{8FD93ED4-6D40-4EDB-949A-0BA01C1BAC61}"/>
              </a:ext>
            </a:extLst>
          </p:cNvPr>
          <p:cNvGrpSpPr>
            <a:grpSpLocks/>
          </p:cNvGrpSpPr>
          <p:nvPr/>
        </p:nvGrpSpPr>
        <p:grpSpPr bwMode="auto">
          <a:xfrm>
            <a:off x="1638463" y="4640263"/>
            <a:ext cx="1944688" cy="1066800"/>
            <a:chOff x="1020" y="3113"/>
            <a:chExt cx="1225" cy="672"/>
          </a:xfrm>
        </p:grpSpPr>
        <p:sp>
          <p:nvSpPr>
            <p:cNvPr id="2076" name="AutoShape 49">
              <a:extLst>
                <a:ext uri="{FF2B5EF4-FFF2-40B4-BE49-F238E27FC236}">
                  <a16:creationId xmlns:a16="http://schemas.microsoft.com/office/drawing/2014/main" id="{403E38A5-3FE9-4363-A2D7-9E02A6C14BFD}"/>
                </a:ext>
              </a:extLst>
            </p:cNvPr>
            <p:cNvSpPr>
              <a:spLocks noChangeArrowheads="1"/>
            </p:cNvSpPr>
            <p:nvPr/>
          </p:nvSpPr>
          <p:spPr bwMode="auto">
            <a:xfrm>
              <a:off x="1090" y="3131"/>
              <a:ext cx="1085"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77" name="Rectangle 50">
              <a:extLst>
                <a:ext uri="{FF2B5EF4-FFF2-40B4-BE49-F238E27FC236}">
                  <a16:creationId xmlns:a16="http://schemas.microsoft.com/office/drawing/2014/main" id="{6050522F-031C-4AF8-80E8-0498873E2467}"/>
                </a:ext>
              </a:extLst>
            </p:cNvPr>
            <p:cNvSpPr>
              <a:spLocks noChangeArrowheads="1"/>
            </p:cNvSpPr>
            <p:nvPr/>
          </p:nvSpPr>
          <p:spPr bwMode="auto">
            <a:xfrm>
              <a:off x="1020" y="3113"/>
              <a:ext cx="1225"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Technological context</a:t>
              </a:r>
            </a:p>
          </p:txBody>
        </p:sp>
      </p:grpSp>
      <p:grpSp>
        <p:nvGrpSpPr>
          <p:cNvPr id="2060" name="Group 51">
            <a:extLst>
              <a:ext uri="{FF2B5EF4-FFF2-40B4-BE49-F238E27FC236}">
                <a16:creationId xmlns:a16="http://schemas.microsoft.com/office/drawing/2014/main" id="{001AEC54-E387-4A0E-B12B-09F0560FFC4C}"/>
              </a:ext>
            </a:extLst>
          </p:cNvPr>
          <p:cNvGrpSpPr>
            <a:grpSpLocks/>
          </p:cNvGrpSpPr>
          <p:nvPr/>
        </p:nvGrpSpPr>
        <p:grpSpPr bwMode="auto">
          <a:xfrm>
            <a:off x="3924626" y="4617244"/>
            <a:ext cx="1584325" cy="1066800"/>
            <a:chOff x="3710" y="2399"/>
            <a:chExt cx="998" cy="672"/>
          </a:xfrm>
        </p:grpSpPr>
        <p:sp>
          <p:nvSpPr>
            <p:cNvPr id="2074" name="AutoShape 52">
              <a:extLst>
                <a:ext uri="{FF2B5EF4-FFF2-40B4-BE49-F238E27FC236}">
                  <a16:creationId xmlns:a16="http://schemas.microsoft.com/office/drawing/2014/main" id="{68F3B20C-9D60-4149-849E-78598E26E712}"/>
                </a:ext>
              </a:extLst>
            </p:cNvPr>
            <p:cNvSpPr>
              <a:spLocks noChangeArrowheads="1"/>
            </p:cNvSpPr>
            <p:nvPr/>
          </p:nvSpPr>
          <p:spPr bwMode="auto">
            <a:xfrm>
              <a:off x="3758" y="2399"/>
              <a:ext cx="884"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75" name="Rectangle 53">
              <a:extLst>
                <a:ext uri="{FF2B5EF4-FFF2-40B4-BE49-F238E27FC236}">
                  <a16:creationId xmlns:a16="http://schemas.microsoft.com/office/drawing/2014/main" id="{779E27D7-3849-41DA-8CB8-01BCD6646B1F}"/>
                </a:ext>
              </a:extLst>
            </p:cNvPr>
            <p:cNvSpPr>
              <a:spLocks noChangeArrowheads="1"/>
            </p:cNvSpPr>
            <p:nvPr/>
          </p:nvSpPr>
          <p:spPr bwMode="auto">
            <a:xfrm>
              <a:off x="3710" y="2399"/>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Social trends</a:t>
              </a:r>
            </a:p>
          </p:txBody>
        </p:sp>
      </p:grpSp>
      <p:grpSp>
        <p:nvGrpSpPr>
          <p:cNvPr id="2061" name="Group 59">
            <a:extLst>
              <a:ext uri="{FF2B5EF4-FFF2-40B4-BE49-F238E27FC236}">
                <a16:creationId xmlns:a16="http://schemas.microsoft.com/office/drawing/2014/main" id="{945153D0-ECFA-4EF1-86F9-0216EA468B5A}"/>
              </a:ext>
            </a:extLst>
          </p:cNvPr>
          <p:cNvGrpSpPr>
            <a:grpSpLocks/>
          </p:cNvGrpSpPr>
          <p:nvPr/>
        </p:nvGrpSpPr>
        <p:grpSpPr bwMode="auto">
          <a:xfrm>
            <a:off x="812445" y="3414713"/>
            <a:ext cx="1781175" cy="1066800"/>
            <a:chOff x="533" y="2341"/>
            <a:chExt cx="1122" cy="672"/>
          </a:xfrm>
        </p:grpSpPr>
        <p:sp>
          <p:nvSpPr>
            <p:cNvPr id="2072" name="AutoShape 55">
              <a:extLst>
                <a:ext uri="{FF2B5EF4-FFF2-40B4-BE49-F238E27FC236}">
                  <a16:creationId xmlns:a16="http://schemas.microsoft.com/office/drawing/2014/main" id="{481C710C-6F92-4818-830E-1C15BA29EAAD}"/>
                </a:ext>
              </a:extLst>
            </p:cNvPr>
            <p:cNvSpPr>
              <a:spLocks noChangeArrowheads="1"/>
            </p:cNvSpPr>
            <p:nvPr/>
          </p:nvSpPr>
          <p:spPr bwMode="auto">
            <a:xfrm>
              <a:off x="533" y="2359"/>
              <a:ext cx="1122" cy="636"/>
            </a:xfrm>
            <a:prstGeom prst="flowChartAlternateProcess">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
          <p:nvSpPr>
            <p:cNvPr id="2073" name="Rectangle 56">
              <a:extLst>
                <a:ext uri="{FF2B5EF4-FFF2-40B4-BE49-F238E27FC236}">
                  <a16:creationId xmlns:a16="http://schemas.microsoft.com/office/drawing/2014/main" id="{20956162-8723-40DE-A286-389DEE614548}"/>
                </a:ext>
              </a:extLst>
            </p:cNvPr>
            <p:cNvSpPr>
              <a:spLocks noChangeArrowheads="1"/>
            </p:cNvSpPr>
            <p:nvPr/>
          </p:nvSpPr>
          <p:spPr bwMode="auto">
            <a:xfrm>
              <a:off x="595" y="2341"/>
              <a:ext cx="998" cy="6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endParaRPr lang="en-GB" altLang="en-US" sz="2400" dirty="0"/>
            </a:p>
            <a:p>
              <a:pPr algn="ctr" eaLnBrk="1" hangingPunct="1"/>
              <a:r>
                <a:rPr lang="en-GB" altLang="en-US" sz="2000" dirty="0"/>
                <a:t>Government policy</a:t>
              </a:r>
            </a:p>
          </p:txBody>
        </p:sp>
      </p:grpSp>
      <p:sp>
        <p:nvSpPr>
          <p:cNvPr id="2062" name="Line 60">
            <a:extLst>
              <a:ext uri="{FF2B5EF4-FFF2-40B4-BE49-F238E27FC236}">
                <a16:creationId xmlns:a16="http://schemas.microsoft.com/office/drawing/2014/main" id="{36E80DEB-C1C9-420C-B15D-13953524596C}"/>
              </a:ext>
            </a:extLst>
          </p:cNvPr>
          <p:cNvSpPr>
            <a:spLocks noChangeShapeType="1"/>
          </p:cNvSpPr>
          <p:nvPr/>
        </p:nvSpPr>
        <p:spPr bwMode="auto">
          <a:xfrm flipH="1" flipV="1">
            <a:off x="2484438" y="2781300"/>
            <a:ext cx="1008062" cy="360363"/>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3" name="Line 61">
            <a:extLst>
              <a:ext uri="{FF2B5EF4-FFF2-40B4-BE49-F238E27FC236}">
                <a16:creationId xmlns:a16="http://schemas.microsoft.com/office/drawing/2014/main" id="{71D043FA-D5DC-4620-88E6-DDA33C262625}"/>
              </a:ext>
            </a:extLst>
          </p:cNvPr>
          <p:cNvSpPr>
            <a:spLocks noChangeShapeType="1"/>
          </p:cNvSpPr>
          <p:nvPr/>
        </p:nvSpPr>
        <p:spPr bwMode="auto">
          <a:xfrm flipH="1" flipV="1">
            <a:off x="3348038" y="2060575"/>
            <a:ext cx="360362"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4" name="Line 62">
            <a:extLst>
              <a:ext uri="{FF2B5EF4-FFF2-40B4-BE49-F238E27FC236}">
                <a16:creationId xmlns:a16="http://schemas.microsoft.com/office/drawing/2014/main" id="{A0A40853-B762-4D7B-864E-86D5F0B42D41}"/>
              </a:ext>
            </a:extLst>
          </p:cNvPr>
          <p:cNvSpPr>
            <a:spLocks noChangeShapeType="1"/>
          </p:cNvSpPr>
          <p:nvPr/>
        </p:nvSpPr>
        <p:spPr bwMode="auto">
          <a:xfrm flipV="1">
            <a:off x="4577557" y="1628775"/>
            <a:ext cx="0"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5" name="Line 63">
            <a:extLst>
              <a:ext uri="{FF2B5EF4-FFF2-40B4-BE49-F238E27FC236}">
                <a16:creationId xmlns:a16="http://schemas.microsoft.com/office/drawing/2014/main" id="{BCA8F48D-FBFF-41E5-986A-C85B22FEB586}"/>
              </a:ext>
            </a:extLst>
          </p:cNvPr>
          <p:cNvSpPr>
            <a:spLocks noChangeShapeType="1"/>
          </p:cNvSpPr>
          <p:nvPr/>
        </p:nvSpPr>
        <p:spPr bwMode="auto">
          <a:xfrm flipV="1">
            <a:off x="5580063" y="1989138"/>
            <a:ext cx="504825" cy="576262"/>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6" name="Line 64">
            <a:extLst>
              <a:ext uri="{FF2B5EF4-FFF2-40B4-BE49-F238E27FC236}">
                <a16:creationId xmlns:a16="http://schemas.microsoft.com/office/drawing/2014/main" id="{5287CFE3-CA66-4A01-B016-3ACFDF39BD52}"/>
              </a:ext>
            </a:extLst>
          </p:cNvPr>
          <p:cNvSpPr>
            <a:spLocks noChangeShapeType="1"/>
          </p:cNvSpPr>
          <p:nvPr/>
        </p:nvSpPr>
        <p:spPr bwMode="auto">
          <a:xfrm flipV="1">
            <a:off x="5867400" y="2708275"/>
            <a:ext cx="1081088" cy="4333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7" name="Line 65">
            <a:extLst>
              <a:ext uri="{FF2B5EF4-FFF2-40B4-BE49-F238E27FC236}">
                <a16:creationId xmlns:a16="http://schemas.microsoft.com/office/drawing/2014/main" id="{E4546396-517C-4EA8-AEC3-599861A62FDF}"/>
              </a:ext>
            </a:extLst>
          </p:cNvPr>
          <p:cNvSpPr>
            <a:spLocks noChangeShapeType="1"/>
          </p:cNvSpPr>
          <p:nvPr/>
        </p:nvSpPr>
        <p:spPr bwMode="auto">
          <a:xfrm>
            <a:off x="5799021" y="3579020"/>
            <a:ext cx="1081088" cy="43180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8" name="Line 66">
            <a:extLst>
              <a:ext uri="{FF2B5EF4-FFF2-40B4-BE49-F238E27FC236}">
                <a16:creationId xmlns:a16="http://schemas.microsoft.com/office/drawing/2014/main" id="{AA5FB905-0E5A-47AA-A1E5-907C5D6D0E77}"/>
              </a:ext>
            </a:extLst>
          </p:cNvPr>
          <p:cNvSpPr>
            <a:spLocks noChangeShapeType="1"/>
          </p:cNvSpPr>
          <p:nvPr/>
        </p:nvSpPr>
        <p:spPr bwMode="auto">
          <a:xfrm>
            <a:off x="5495868" y="3919538"/>
            <a:ext cx="358775" cy="649288"/>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69" name="Line 67">
            <a:extLst>
              <a:ext uri="{FF2B5EF4-FFF2-40B4-BE49-F238E27FC236}">
                <a16:creationId xmlns:a16="http://schemas.microsoft.com/office/drawing/2014/main" id="{9A1A5B2E-3A73-4EC4-8BFD-C1BC3F92C512}"/>
              </a:ext>
            </a:extLst>
          </p:cNvPr>
          <p:cNvSpPr>
            <a:spLocks noChangeShapeType="1"/>
          </p:cNvSpPr>
          <p:nvPr/>
        </p:nvSpPr>
        <p:spPr bwMode="auto">
          <a:xfrm>
            <a:off x="4618421" y="4200070"/>
            <a:ext cx="1" cy="324644"/>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70" name="Line 68">
            <a:extLst>
              <a:ext uri="{FF2B5EF4-FFF2-40B4-BE49-F238E27FC236}">
                <a16:creationId xmlns:a16="http://schemas.microsoft.com/office/drawing/2014/main" id="{91C97346-35A0-47F9-994B-DAA9AFE2281A}"/>
              </a:ext>
            </a:extLst>
          </p:cNvPr>
          <p:cNvSpPr>
            <a:spLocks noChangeShapeType="1"/>
          </p:cNvSpPr>
          <p:nvPr/>
        </p:nvSpPr>
        <p:spPr bwMode="auto">
          <a:xfrm flipH="1">
            <a:off x="3413123" y="4019889"/>
            <a:ext cx="288925" cy="504825"/>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071" name="Line 69">
            <a:extLst>
              <a:ext uri="{FF2B5EF4-FFF2-40B4-BE49-F238E27FC236}">
                <a16:creationId xmlns:a16="http://schemas.microsoft.com/office/drawing/2014/main" id="{1B1190E6-C9EF-4BD8-8BCA-EB992B54EFC6}"/>
              </a:ext>
            </a:extLst>
          </p:cNvPr>
          <p:cNvSpPr>
            <a:spLocks noChangeShapeType="1"/>
          </p:cNvSpPr>
          <p:nvPr/>
        </p:nvSpPr>
        <p:spPr bwMode="auto">
          <a:xfrm flipH="1">
            <a:off x="2744449" y="3507583"/>
            <a:ext cx="792162" cy="503237"/>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dirty="0"/>
          </a:p>
        </p:txBody>
      </p:sp>
    </p:spTree>
    <p:extLst>
      <p:ext uri="{BB962C8B-B14F-4D97-AF65-F5344CB8AC3E}">
        <p14:creationId xmlns:p14="http://schemas.microsoft.com/office/powerpoint/2010/main" val="7026770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2DDD1C9-2AC7-4270-A4ED-5AC7B1D8A1C5}"/>
              </a:ext>
            </a:extLst>
          </p:cNvPr>
          <p:cNvSpPr txBox="1"/>
          <p:nvPr/>
        </p:nvSpPr>
        <p:spPr>
          <a:xfrm>
            <a:off x="1835696" y="2132856"/>
            <a:ext cx="5976664" cy="369332"/>
          </a:xfrm>
          <a:prstGeom prst="rect">
            <a:avLst/>
          </a:prstGeom>
          <a:noFill/>
        </p:spPr>
        <p:txBody>
          <a:bodyPr wrap="square" rtlCol="0">
            <a:spAutoFit/>
          </a:bodyPr>
          <a:lstStyle/>
          <a:p>
            <a:r>
              <a:rPr lang="en-GB" dirty="0"/>
              <a:t>https://youtu.be/g0R5Dd2QrAo</a:t>
            </a:r>
          </a:p>
        </p:txBody>
      </p:sp>
      <p:sp>
        <p:nvSpPr>
          <p:cNvPr id="3" name="TextBox 2">
            <a:extLst>
              <a:ext uri="{FF2B5EF4-FFF2-40B4-BE49-F238E27FC236}">
                <a16:creationId xmlns:a16="http://schemas.microsoft.com/office/drawing/2014/main" id="{7ABA10B4-86CB-4262-A92B-96E0C9E704E0}"/>
              </a:ext>
            </a:extLst>
          </p:cNvPr>
          <p:cNvSpPr txBox="1"/>
          <p:nvPr/>
        </p:nvSpPr>
        <p:spPr>
          <a:xfrm>
            <a:off x="683568" y="764704"/>
            <a:ext cx="7776864" cy="523220"/>
          </a:xfrm>
          <a:prstGeom prst="rect">
            <a:avLst/>
          </a:prstGeom>
          <a:noFill/>
        </p:spPr>
        <p:txBody>
          <a:bodyPr wrap="square" rtlCol="0">
            <a:spAutoFit/>
          </a:bodyPr>
          <a:lstStyle/>
          <a:p>
            <a:r>
              <a:rPr lang="en-GB" sz="2800" dirty="0"/>
              <a:t>How to manage in a VUCA world – Mindtools </a:t>
            </a:r>
          </a:p>
        </p:txBody>
      </p:sp>
    </p:spTree>
    <p:extLst>
      <p:ext uri="{BB962C8B-B14F-4D97-AF65-F5344CB8AC3E}">
        <p14:creationId xmlns:p14="http://schemas.microsoft.com/office/powerpoint/2010/main" val="893285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4">
            <a:extLst>
              <a:ext uri="{FF2B5EF4-FFF2-40B4-BE49-F238E27FC236}">
                <a16:creationId xmlns:a16="http://schemas.microsoft.com/office/drawing/2014/main" id="{8A67FDE8-FCFE-44C8-AE22-09C879D74953}"/>
              </a:ext>
            </a:extLst>
          </p:cNvPr>
          <p:cNvSpPr>
            <a:spLocks noChangeArrowheads="1"/>
          </p:cNvSpPr>
          <p:nvPr/>
        </p:nvSpPr>
        <p:spPr bwMode="auto">
          <a:xfrm>
            <a:off x="685800" y="404813"/>
            <a:ext cx="7772400" cy="791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dirty="0">
                <a:solidFill>
                  <a:schemeClr val="tx2"/>
                </a:solidFill>
              </a:rPr>
              <a:t>Continuity and change</a:t>
            </a:r>
            <a:br>
              <a:rPr lang="en-GB" altLang="en-US" sz="3600" dirty="0">
                <a:solidFill>
                  <a:schemeClr val="tx2"/>
                </a:solidFill>
              </a:rPr>
            </a:br>
            <a:r>
              <a:rPr lang="en-GB" altLang="en-US" sz="3600" dirty="0">
                <a:solidFill>
                  <a:schemeClr val="tx2"/>
                </a:solidFill>
              </a:rPr>
              <a:t>in organisations</a:t>
            </a:r>
            <a:endParaRPr lang="en-US" altLang="en-US" sz="3600" dirty="0">
              <a:solidFill>
                <a:schemeClr val="tx2"/>
              </a:solidFill>
            </a:endParaRPr>
          </a:p>
        </p:txBody>
      </p:sp>
      <p:sp>
        <p:nvSpPr>
          <p:cNvPr id="43011" name="Rectangle 5">
            <a:extLst>
              <a:ext uri="{FF2B5EF4-FFF2-40B4-BE49-F238E27FC236}">
                <a16:creationId xmlns:a16="http://schemas.microsoft.com/office/drawing/2014/main" id="{04CF31F1-C0E8-4986-BC04-42260B234E9A}"/>
              </a:ext>
            </a:extLst>
          </p:cNvPr>
          <p:cNvSpPr>
            <a:spLocks noChangeArrowheads="1"/>
          </p:cNvSpPr>
          <p:nvPr/>
        </p:nvSpPr>
        <p:spPr bwMode="auto">
          <a:xfrm>
            <a:off x="955675" y="1556793"/>
            <a:ext cx="7232650" cy="25913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lnSpc>
                <a:spcPct val="90000"/>
              </a:lnSpc>
              <a:spcBef>
                <a:spcPct val="20000"/>
              </a:spcBef>
            </a:pPr>
            <a:r>
              <a:rPr lang="en-GB" altLang="en-US" sz="2800" dirty="0"/>
              <a:t>The debate:</a:t>
            </a:r>
          </a:p>
          <a:p>
            <a:pPr eaLnBrk="1" hangingPunct="1">
              <a:lnSpc>
                <a:spcPct val="90000"/>
              </a:lnSpc>
              <a:spcBef>
                <a:spcPct val="20000"/>
              </a:spcBef>
            </a:pPr>
            <a:endParaRPr lang="en-GB" altLang="en-US" sz="2800" dirty="0"/>
          </a:p>
          <a:p>
            <a:pPr algn="ctr" eaLnBrk="1" hangingPunct="1">
              <a:lnSpc>
                <a:spcPct val="90000"/>
              </a:lnSpc>
              <a:spcBef>
                <a:spcPct val="20000"/>
              </a:spcBef>
            </a:pPr>
            <a:r>
              <a:rPr lang="en-GB" altLang="en-US" sz="2800" dirty="0"/>
              <a:t>‘Most organisations have become increasingly and inherently unstable and subject to rapid, turbulent change.’</a:t>
            </a:r>
            <a:endParaRPr lang="en-US" altLang="en-US" sz="2800" dirty="0"/>
          </a:p>
        </p:txBody>
      </p:sp>
      <p:sp>
        <p:nvSpPr>
          <p:cNvPr id="43012" name="Rectangle 6">
            <a:extLst>
              <a:ext uri="{FF2B5EF4-FFF2-40B4-BE49-F238E27FC236}">
                <a16:creationId xmlns:a16="http://schemas.microsoft.com/office/drawing/2014/main" id="{C1237121-1E28-4F9C-B203-606631440986}"/>
              </a:ext>
            </a:extLst>
          </p:cNvPr>
          <p:cNvSpPr>
            <a:spLocks noChangeArrowheads="1"/>
          </p:cNvSpPr>
          <p:nvPr/>
        </p:nvSpPr>
        <p:spPr bwMode="auto">
          <a:xfrm>
            <a:off x="0" y="4005064"/>
            <a:ext cx="8640763" cy="1654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400" dirty="0"/>
              <a:t>Arguably, this debate is irrelevant.</a:t>
            </a:r>
          </a:p>
          <a:p>
            <a:pPr algn="ctr" eaLnBrk="1" hangingPunct="1">
              <a:lnSpc>
                <a:spcPct val="90000"/>
              </a:lnSpc>
              <a:spcBef>
                <a:spcPct val="20000"/>
              </a:spcBef>
            </a:pPr>
            <a:r>
              <a:rPr lang="en-GB" altLang="en-US" sz="2400" dirty="0"/>
              <a:t>What is important is the way change is perceived</a:t>
            </a:r>
          </a:p>
          <a:p>
            <a:pPr algn="ctr" eaLnBrk="1" hangingPunct="1">
              <a:lnSpc>
                <a:spcPct val="90000"/>
              </a:lnSpc>
              <a:spcBef>
                <a:spcPct val="20000"/>
              </a:spcBef>
            </a:pPr>
            <a:r>
              <a:rPr lang="en-GB" altLang="en-US" sz="2400" dirty="0"/>
              <a:t>and managed.</a:t>
            </a:r>
            <a:endParaRPr lang="en-US" altLang="en-US" sz="2400" dirty="0"/>
          </a:p>
        </p:txBody>
      </p:sp>
    </p:spTree>
    <p:extLst>
      <p:ext uri="{BB962C8B-B14F-4D97-AF65-F5344CB8AC3E}">
        <p14:creationId xmlns:p14="http://schemas.microsoft.com/office/powerpoint/2010/main" val="29010402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0482" name="Group 20">
            <a:extLst>
              <a:ext uri="{FF2B5EF4-FFF2-40B4-BE49-F238E27FC236}">
                <a16:creationId xmlns:a16="http://schemas.microsoft.com/office/drawing/2014/main" id="{7E94A171-45F4-4EEE-9C2B-47C266872E26}"/>
              </a:ext>
            </a:extLst>
          </p:cNvPr>
          <p:cNvGrpSpPr>
            <a:grpSpLocks/>
          </p:cNvGrpSpPr>
          <p:nvPr/>
        </p:nvGrpSpPr>
        <p:grpSpPr bwMode="auto">
          <a:xfrm>
            <a:off x="3527425" y="4637088"/>
            <a:ext cx="2087563" cy="1041400"/>
            <a:chOff x="2270" y="2931"/>
            <a:chExt cx="1315" cy="656"/>
          </a:xfrm>
        </p:grpSpPr>
        <p:sp>
          <p:nvSpPr>
            <p:cNvPr id="20483" name="Text Box 5">
              <a:extLst>
                <a:ext uri="{FF2B5EF4-FFF2-40B4-BE49-F238E27FC236}">
                  <a16:creationId xmlns:a16="http://schemas.microsoft.com/office/drawing/2014/main" id="{F2B45875-4AEE-42CD-BFFA-A06DB67C793B}"/>
                </a:ext>
              </a:extLst>
            </p:cNvPr>
            <p:cNvSpPr txBox="1">
              <a:spLocks noChangeArrowheads="1"/>
            </p:cNvSpPr>
            <p:nvPr/>
          </p:nvSpPr>
          <p:spPr bwMode="auto">
            <a:xfrm>
              <a:off x="2309" y="3000"/>
              <a:ext cx="1238"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a:t>Vendor</a:t>
              </a:r>
            </a:p>
            <a:p>
              <a:pPr algn="ctr" eaLnBrk="1" hangingPunct="1"/>
              <a:r>
                <a:rPr lang="en-GB" altLang="en-US" sz="2400" dirty="0"/>
                <a:t>management</a:t>
              </a:r>
              <a:endParaRPr lang="en-US" altLang="en-US" sz="2400" dirty="0"/>
            </a:p>
          </p:txBody>
        </p:sp>
        <p:sp>
          <p:nvSpPr>
            <p:cNvPr id="20484" name="AutoShape 6">
              <a:extLst>
                <a:ext uri="{FF2B5EF4-FFF2-40B4-BE49-F238E27FC236}">
                  <a16:creationId xmlns:a16="http://schemas.microsoft.com/office/drawing/2014/main" id="{4E14B3D7-62A0-4EE4-8BF9-D5449D428443}"/>
                </a:ext>
              </a:extLst>
            </p:cNvPr>
            <p:cNvSpPr>
              <a:spLocks noChangeArrowheads="1"/>
            </p:cNvSpPr>
            <p:nvPr/>
          </p:nvSpPr>
          <p:spPr bwMode="auto">
            <a:xfrm>
              <a:off x="2270" y="2931"/>
              <a:ext cx="1315"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grpSp>
      <p:grpSp>
        <p:nvGrpSpPr>
          <p:cNvPr id="20485" name="Group 22">
            <a:extLst>
              <a:ext uri="{FF2B5EF4-FFF2-40B4-BE49-F238E27FC236}">
                <a16:creationId xmlns:a16="http://schemas.microsoft.com/office/drawing/2014/main" id="{FE6893C7-BACD-4FD8-8B7E-12B46CDB14CF}"/>
              </a:ext>
            </a:extLst>
          </p:cNvPr>
          <p:cNvGrpSpPr>
            <a:grpSpLocks/>
          </p:cNvGrpSpPr>
          <p:nvPr/>
        </p:nvGrpSpPr>
        <p:grpSpPr bwMode="auto">
          <a:xfrm>
            <a:off x="3779838" y="1231900"/>
            <a:ext cx="1584325" cy="1041400"/>
            <a:chOff x="2216" y="482"/>
            <a:chExt cx="998" cy="656"/>
          </a:xfrm>
        </p:grpSpPr>
        <p:sp>
          <p:nvSpPr>
            <p:cNvPr id="20486" name="Text Box 7">
              <a:extLst>
                <a:ext uri="{FF2B5EF4-FFF2-40B4-BE49-F238E27FC236}">
                  <a16:creationId xmlns:a16="http://schemas.microsoft.com/office/drawing/2014/main" id="{F16FBF66-8E68-49A0-BC6B-0B1631EAA4C4}"/>
                </a:ext>
              </a:extLst>
            </p:cNvPr>
            <p:cNvSpPr txBox="1">
              <a:spLocks noChangeArrowheads="1"/>
            </p:cNvSpPr>
            <p:nvPr/>
          </p:nvSpPr>
          <p:spPr bwMode="auto">
            <a:xfrm>
              <a:off x="2229" y="551"/>
              <a:ext cx="97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a:t>Corporate</a:t>
              </a:r>
            </a:p>
            <a:p>
              <a:pPr algn="ctr" eaLnBrk="1" hangingPunct="1"/>
              <a:r>
                <a:rPr lang="en-GB" altLang="en-US" sz="2400" dirty="0"/>
                <a:t>HR</a:t>
              </a:r>
              <a:endParaRPr lang="en-US" altLang="en-US" sz="2400" dirty="0"/>
            </a:p>
          </p:txBody>
        </p:sp>
        <p:sp>
          <p:nvSpPr>
            <p:cNvPr id="20487" name="AutoShape 8">
              <a:extLst>
                <a:ext uri="{FF2B5EF4-FFF2-40B4-BE49-F238E27FC236}">
                  <a16:creationId xmlns:a16="http://schemas.microsoft.com/office/drawing/2014/main" id="{8D988DDA-ABB4-47BD-B1D1-3705F5F8FB1E}"/>
                </a:ext>
              </a:extLst>
            </p:cNvPr>
            <p:cNvSpPr>
              <a:spLocks noChangeArrowheads="1"/>
            </p:cNvSpPr>
            <p:nvPr/>
          </p:nvSpPr>
          <p:spPr bwMode="auto">
            <a:xfrm>
              <a:off x="2216" y="482"/>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grpSp>
      <p:grpSp>
        <p:nvGrpSpPr>
          <p:cNvPr id="20488" name="Group 23">
            <a:extLst>
              <a:ext uri="{FF2B5EF4-FFF2-40B4-BE49-F238E27FC236}">
                <a16:creationId xmlns:a16="http://schemas.microsoft.com/office/drawing/2014/main" id="{ED2A006A-9B29-48E9-92F6-ABAF550786F6}"/>
              </a:ext>
            </a:extLst>
          </p:cNvPr>
          <p:cNvGrpSpPr>
            <a:grpSpLocks/>
          </p:cNvGrpSpPr>
          <p:nvPr/>
        </p:nvGrpSpPr>
        <p:grpSpPr bwMode="auto">
          <a:xfrm>
            <a:off x="6875463" y="1231900"/>
            <a:ext cx="1584325" cy="1041400"/>
            <a:chOff x="4321" y="890"/>
            <a:chExt cx="998" cy="656"/>
          </a:xfrm>
        </p:grpSpPr>
        <p:sp>
          <p:nvSpPr>
            <p:cNvPr id="20489" name="Text Box 9">
              <a:extLst>
                <a:ext uri="{FF2B5EF4-FFF2-40B4-BE49-F238E27FC236}">
                  <a16:creationId xmlns:a16="http://schemas.microsoft.com/office/drawing/2014/main" id="{F815DA41-A472-448F-9B1D-EDE2306BE906}"/>
                </a:ext>
              </a:extLst>
            </p:cNvPr>
            <p:cNvSpPr txBox="1">
              <a:spLocks noChangeArrowheads="1"/>
            </p:cNvSpPr>
            <p:nvPr/>
          </p:nvSpPr>
          <p:spPr bwMode="auto">
            <a:xfrm>
              <a:off x="4372" y="959"/>
              <a:ext cx="896"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a:t>Business</a:t>
              </a:r>
            </a:p>
            <a:p>
              <a:pPr algn="ctr" eaLnBrk="1" hangingPunct="1"/>
              <a:r>
                <a:rPr lang="en-GB" altLang="en-US" sz="2400" dirty="0"/>
                <a:t>partner</a:t>
              </a:r>
              <a:endParaRPr lang="en-US" altLang="en-US" sz="2400" dirty="0"/>
            </a:p>
          </p:txBody>
        </p:sp>
        <p:sp>
          <p:nvSpPr>
            <p:cNvPr id="20490" name="AutoShape 10">
              <a:extLst>
                <a:ext uri="{FF2B5EF4-FFF2-40B4-BE49-F238E27FC236}">
                  <a16:creationId xmlns:a16="http://schemas.microsoft.com/office/drawing/2014/main" id="{1CEBD0B9-030D-4CBF-BCEC-C682E8AF4E6D}"/>
                </a:ext>
              </a:extLst>
            </p:cNvPr>
            <p:cNvSpPr>
              <a:spLocks noChangeArrowheads="1"/>
            </p:cNvSpPr>
            <p:nvPr/>
          </p:nvSpPr>
          <p:spPr bwMode="auto">
            <a:xfrm>
              <a:off x="4321" y="890"/>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grpSp>
      <p:grpSp>
        <p:nvGrpSpPr>
          <p:cNvPr id="20491" name="Group 19">
            <a:extLst>
              <a:ext uri="{FF2B5EF4-FFF2-40B4-BE49-F238E27FC236}">
                <a16:creationId xmlns:a16="http://schemas.microsoft.com/office/drawing/2014/main" id="{8B8E2A51-1D6E-4506-A2FB-E8524B215464}"/>
              </a:ext>
            </a:extLst>
          </p:cNvPr>
          <p:cNvGrpSpPr>
            <a:grpSpLocks/>
          </p:cNvGrpSpPr>
          <p:nvPr/>
        </p:nvGrpSpPr>
        <p:grpSpPr bwMode="auto">
          <a:xfrm>
            <a:off x="684213" y="4635500"/>
            <a:ext cx="2087562" cy="1041400"/>
            <a:chOff x="703" y="2886"/>
            <a:chExt cx="1315" cy="656"/>
          </a:xfrm>
        </p:grpSpPr>
        <p:sp>
          <p:nvSpPr>
            <p:cNvPr id="20492" name="Text Box 11">
              <a:extLst>
                <a:ext uri="{FF2B5EF4-FFF2-40B4-BE49-F238E27FC236}">
                  <a16:creationId xmlns:a16="http://schemas.microsoft.com/office/drawing/2014/main" id="{4673492A-23B8-4B16-88AA-0B58A9F7DBAC}"/>
                </a:ext>
              </a:extLst>
            </p:cNvPr>
            <p:cNvSpPr txBox="1">
              <a:spLocks noChangeArrowheads="1"/>
            </p:cNvSpPr>
            <p:nvPr/>
          </p:nvSpPr>
          <p:spPr bwMode="auto">
            <a:xfrm>
              <a:off x="784" y="3070"/>
              <a:ext cx="1152"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a:t>Outsourcing</a:t>
              </a:r>
              <a:endParaRPr lang="en-US" altLang="en-US" sz="2400" dirty="0"/>
            </a:p>
          </p:txBody>
        </p:sp>
        <p:sp>
          <p:nvSpPr>
            <p:cNvPr id="20493" name="AutoShape 12">
              <a:extLst>
                <a:ext uri="{FF2B5EF4-FFF2-40B4-BE49-F238E27FC236}">
                  <a16:creationId xmlns:a16="http://schemas.microsoft.com/office/drawing/2014/main" id="{F1F08979-95FF-484E-9121-95BF751D48A2}"/>
                </a:ext>
              </a:extLst>
            </p:cNvPr>
            <p:cNvSpPr>
              <a:spLocks noChangeArrowheads="1"/>
            </p:cNvSpPr>
            <p:nvPr/>
          </p:nvSpPr>
          <p:spPr bwMode="auto">
            <a:xfrm>
              <a:off x="703" y="2886"/>
              <a:ext cx="1315"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grpSp>
      <p:grpSp>
        <p:nvGrpSpPr>
          <p:cNvPr id="20494" name="Group 21">
            <a:extLst>
              <a:ext uri="{FF2B5EF4-FFF2-40B4-BE49-F238E27FC236}">
                <a16:creationId xmlns:a16="http://schemas.microsoft.com/office/drawing/2014/main" id="{8662818C-8E67-45F7-970C-149DFC8D218A}"/>
              </a:ext>
            </a:extLst>
          </p:cNvPr>
          <p:cNvGrpSpPr>
            <a:grpSpLocks/>
          </p:cNvGrpSpPr>
          <p:nvPr/>
        </p:nvGrpSpPr>
        <p:grpSpPr bwMode="auto">
          <a:xfrm>
            <a:off x="6624638" y="4508500"/>
            <a:ext cx="2087562" cy="1296988"/>
            <a:chOff x="4284" y="2976"/>
            <a:chExt cx="1315" cy="817"/>
          </a:xfrm>
        </p:grpSpPr>
        <p:sp>
          <p:nvSpPr>
            <p:cNvPr id="20495" name="Text Box 13">
              <a:extLst>
                <a:ext uri="{FF2B5EF4-FFF2-40B4-BE49-F238E27FC236}">
                  <a16:creationId xmlns:a16="http://schemas.microsoft.com/office/drawing/2014/main" id="{DA731747-F19B-45D2-B148-778D4E9012C7}"/>
                </a:ext>
              </a:extLst>
            </p:cNvPr>
            <p:cNvSpPr txBox="1">
              <a:spLocks noChangeArrowheads="1"/>
            </p:cNvSpPr>
            <p:nvPr/>
          </p:nvSpPr>
          <p:spPr bwMode="auto">
            <a:xfrm>
              <a:off x="4429" y="3010"/>
              <a:ext cx="1025"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a:t>Centres</a:t>
              </a:r>
            </a:p>
            <a:p>
              <a:pPr algn="ctr" eaLnBrk="1" hangingPunct="1"/>
              <a:r>
                <a:rPr lang="en-GB" altLang="en-US" sz="2400" dirty="0"/>
                <a:t>of</a:t>
              </a:r>
            </a:p>
            <a:p>
              <a:pPr algn="ctr" eaLnBrk="1" hangingPunct="1"/>
              <a:r>
                <a:rPr lang="en-GB" altLang="en-US" sz="2400" dirty="0"/>
                <a:t>excellence</a:t>
              </a:r>
              <a:endParaRPr lang="en-US" altLang="en-US" sz="2400" dirty="0"/>
            </a:p>
          </p:txBody>
        </p:sp>
        <p:sp>
          <p:nvSpPr>
            <p:cNvPr id="20496" name="AutoShape 14">
              <a:extLst>
                <a:ext uri="{FF2B5EF4-FFF2-40B4-BE49-F238E27FC236}">
                  <a16:creationId xmlns:a16="http://schemas.microsoft.com/office/drawing/2014/main" id="{AD0241CA-7005-4A7A-BD87-A9A89BA7E2E1}"/>
                </a:ext>
              </a:extLst>
            </p:cNvPr>
            <p:cNvSpPr>
              <a:spLocks noChangeArrowheads="1"/>
            </p:cNvSpPr>
            <p:nvPr/>
          </p:nvSpPr>
          <p:spPr bwMode="auto">
            <a:xfrm>
              <a:off x="4284" y="2976"/>
              <a:ext cx="1315" cy="817"/>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grpSp>
      <p:sp>
        <p:nvSpPr>
          <p:cNvPr id="20497" name="Text Box 15">
            <a:extLst>
              <a:ext uri="{FF2B5EF4-FFF2-40B4-BE49-F238E27FC236}">
                <a16:creationId xmlns:a16="http://schemas.microsoft.com/office/drawing/2014/main" id="{8ACAF0E5-CE7F-46FE-84FE-B9CF6BF00BDD}"/>
              </a:ext>
            </a:extLst>
          </p:cNvPr>
          <p:cNvSpPr txBox="1">
            <a:spLocks noChangeArrowheads="1"/>
          </p:cNvSpPr>
          <p:nvPr/>
        </p:nvSpPr>
        <p:spPr bwMode="auto">
          <a:xfrm>
            <a:off x="250825" y="260350"/>
            <a:ext cx="8497888"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dirty="0"/>
              <a:t>Figure 1.2: Current roles in the HR function</a:t>
            </a:r>
            <a:endParaRPr lang="en-US" altLang="en-US" sz="2800" dirty="0"/>
          </a:p>
        </p:txBody>
      </p:sp>
      <p:grpSp>
        <p:nvGrpSpPr>
          <p:cNvPr id="20498" name="Group 18">
            <a:extLst>
              <a:ext uri="{FF2B5EF4-FFF2-40B4-BE49-F238E27FC236}">
                <a16:creationId xmlns:a16="http://schemas.microsoft.com/office/drawing/2014/main" id="{E0A048DC-2A32-4633-AC55-FFA4C268D573}"/>
              </a:ext>
            </a:extLst>
          </p:cNvPr>
          <p:cNvGrpSpPr>
            <a:grpSpLocks/>
          </p:cNvGrpSpPr>
          <p:nvPr/>
        </p:nvGrpSpPr>
        <p:grpSpPr bwMode="auto">
          <a:xfrm>
            <a:off x="935038" y="1233488"/>
            <a:ext cx="1584325" cy="1041400"/>
            <a:chOff x="793" y="1253"/>
            <a:chExt cx="998" cy="656"/>
          </a:xfrm>
        </p:grpSpPr>
        <p:sp>
          <p:nvSpPr>
            <p:cNvPr id="20499" name="Text Box 16">
              <a:extLst>
                <a:ext uri="{FF2B5EF4-FFF2-40B4-BE49-F238E27FC236}">
                  <a16:creationId xmlns:a16="http://schemas.microsoft.com/office/drawing/2014/main" id="{C6A4DF98-6049-4312-980D-041E3D9D6053}"/>
                </a:ext>
              </a:extLst>
            </p:cNvPr>
            <p:cNvSpPr txBox="1">
              <a:spLocks noChangeArrowheads="1"/>
            </p:cNvSpPr>
            <p:nvPr/>
          </p:nvSpPr>
          <p:spPr bwMode="auto">
            <a:xfrm>
              <a:off x="881" y="1322"/>
              <a:ext cx="821"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dirty="0"/>
                <a:t>Shared</a:t>
              </a:r>
            </a:p>
            <a:p>
              <a:pPr algn="ctr" eaLnBrk="1" hangingPunct="1"/>
              <a:r>
                <a:rPr lang="en-GB" altLang="en-US" sz="2400" dirty="0"/>
                <a:t>services</a:t>
              </a:r>
              <a:endParaRPr lang="en-US" altLang="en-US" sz="2400" dirty="0"/>
            </a:p>
          </p:txBody>
        </p:sp>
        <p:sp>
          <p:nvSpPr>
            <p:cNvPr id="20500" name="AutoShape 17">
              <a:extLst>
                <a:ext uri="{FF2B5EF4-FFF2-40B4-BE49-F238E27FC236}">
                  <a16:creationId xmlns:a16="http://schemas.microsoft.com/office/drawing/2014/main" id="{FA78C644-BB91-45FD-9615-BD0D37F4810B}"/>
                </a:ext>
              </a:extLst>
            </p:cNvPr>
            <p:cNvSpPr>
              <a:spLocks noChangeArrowheads="1"/>
            </p:cNvSpPr>
            <p:nvPr/>
          </p:nvSpPr>
          <p:spPr bwMode="auto">
            <a:xfrm>
              <a:off x="793" y="1253"/>
              <a:ext cx="99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grpSp>
      <p:sp>
        <p:nvSpPr>
          <p:cNvPr id="20501" name="Line 24">
            <a:extLst>
              <a:ext uri="{FF2B5EF4-FFF2-40B4-BE49-F238E27FC236}">
                <a16:creationId xmlns:a16="http://schemas.microsoft.com/office/drawing/2014/main" id="{5260A55E-B301-4A3E-9A0F-E9C6F6B512F5}"/>
              </a:ext>
            </a:extLst>
          </p:cNvPr>
          <p:cNvSpPr>
            <a:spLocks noChangeShapeType="1"/>
          </p:cNvSpPr>
          <p:nvPr/>
        </p:nvSpPr>
        <p:spPr bwMode="auto">
          <a:xfrm>
            <a:off x="1727200" y="2276475"/>
            <a:ext cx="0" cy="2376488"/>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0502" name="Line 26">
            <a:extLst>
              <a:ext uri="{FF2B5EF4-FFF2-40B4-BE49-F238E27FC236}">
                <a16:creationId xmlns:a16="http://schemas.microsoft.com/office/drawing/2014/main" id="{1C908580-ED8B-44D6-990F-4E6A4BA75C0C}"/>
              </a:ext>
            </a:extLst>
          </p:cNvPr>
          <p:cNvSpPr>
            <a:spLocks noChangeShapeType="1"/>
          </p:cNvSpPr>
          <p:nvPr/>
        </p:nvSpPr>
        <p:spPr bwMode="auto">
          <a:xfrm>
            <a:off x="2555875" y="1752600"/>
            <a:ext cx="1223963"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0503" name="Line 27">
            <a:extLst>
              <a:ext uri="{FF2B5EF4-FFF2-40B4-BE49-F238E27FC236}">
                <a16:creationId xmlns:a16="http://schemas.microsoft.com/office/drawing/2014/main" id="{C15865DD-21E2-496F-883F-8CC5896FA301}"/>
              </a:ext>
            </a:extLst>
          </p:cNvPr>
          <p:cNvSpPr>
            <a:spLocks noChangeShapeType="1"/>
          </p:cNvSpPr>
          <p:nvPr/>
        </p:nvSpPr>
        <p:spPr bwMode="auto">
          <a:xfrm>
            <a:off x="5364163" y="1754188"/>
            <a:ext cx="1512887"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0504" name="Line 28">
            <a:extLst>
              <a:ext uri="{FF2B5EF4-FFF2-40B4-BE49-F238E27FC236}">
                <a16:creationId xmlns:a16="http://schemas.microsoft.com/office/drawing/2014/main" id="{E0373048-3194-4EC6-B563-A82F4E73E2E8}"/>
              </a:ext>
            </a:extLst>
          </p:cNvPr>
          <p:cNvSpPr>
            <a:spLocks noChangeShapeType="1"/>
          </p:cNvSpPr>
          <p:nvPr/>
        </p:nvSpPr>
        <p:spPr bwMode="auto">
          <a:xfrm>
            <a:off x="2771775" y="5157788"/>
            <a:ext cx="7207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0505" name="Line 29">
            <a:extLst>
              <a:ext uri="{FF2B5EF4-FFF2-40B4-BE49-F238E27FC236}">
                <a16:creationId xmlns:a16="http://schemas.microsoft.com/office/drawing/2014/main" id="{A97D4919-73DB-4315-AF60-BBCA552ADB7E}"/>
              </a:ext>
            </a:extLst>
          </p:cNvPr>
          <p:cNvSpPr>
            <a:spLocks noChangeShapeType="1"/>
          </p:cNvSpPr>
          <p:nvPr/>
        </p:nvSpPr>
        <p:spPr bwMode="auto">
          <a:xfrm>
            <a:off x="5580063" y="5157788"/>
            <a:ext cx="1008062"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
        <p:nvSpPr>
          <p:cNvPr id="20506" name="Line 31">
            <a:extLst>
              <a:ext uri="{FF2B5EF4-FFF2-40B4-BE49-F238E27FC236}">
                <a16:creationId xmlns:a16="http://schemas.microsoft.com/office/drawing/2014/main" id="{3E9A1AEA-4CC6-4C37-AAB5-07C458158A31}"/>
              </a:ext>
            </a:extLst>
          </p:cNvPr>
          <p:cNvSpPr>
            <a:spLocks noChangeShapeType="1"/>
          </p:cNvSpPr>
          <p:nvPr/>
        </p:nvSpPr>
        <p:spPr bwMode="auto">
          <a:xfrm>
            <a:off x="7667625" y="2276475"/>
            <a:ext cx="0" cy="22320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a:lstStyle/>
          <a:p>
            <a:endParaRPr lang="en-GB" dirty="0"/>
          </a:p>
        </p:txBody>
      </p:sp>
    </p:spTree>
    <p:extLst>
      <p:ext uri="{BB962C8B-B14F-4D97-AF65-F5344CB8AC3E}">
        <p14:creationId xmlns:p14="http://schemas.microsoft.com/office/powerpoint/2010/main" val="40313914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5">
            <a:extLst>
              <a:ext uri="{FF2B5EF4-FFF2-40B4-BE49-F238E27FC236}">
                <a16:creationId xmlns:a16="http://schemas.microsoft.com/office/drawing/2014/main" id="{34491FCD-32A8-4BB8-A9F8-8D5BD4F97AE3}"/>
              </a:ext>
            </a:extLst>
          </p:cNvPr>
          <p:cNvSpPr>
            <a:spLocks noChangeArrowheads="1"/>
          </p:cNvSpPr>
          <p:nvPr/>
        </p:nvSpPr>
        <p:spPr bwMode="auto">
          <a:xfrm>
            <a:off x="467544" y="-99392"/>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dirty="0">
                <a:solidFill>
                  <a:schemeClr val="tx2"/>
                </a:solidFill>
              </a:rPr>
              <a:t>Developments in the HR Function </a:t>
            </a:r>
            <a:endParaRPr lang="en-US" altLang="en-US" sz="3600" dirty="0">
              <a:solidFill>
                <a:schemeClr val="tx2"/>
              </a:solidFill>
            </a:endParaRPr>
          </a:p>
        </p:txBody>
      </p:sp>
      <p:sp>
        <p:nvSpPr>
          <p:cNvPr id="18435" name="Text Box 6">
            <a:extLst>
              <a:ext uri="{FF2B5EF4-FFF2-40B4-BE49-F238E27FC236}">
                <a16:creationId xmlns:a16="http://schemas.microsoft.com/office/drawing/2014/main" id="{3B291560-47DF-4B57-A6BB-C923FAF4F544}"/>
              </a:ext>
            </a:extLst>
          </p:cNvPr>
          <p:cNvSpPr txBox="1">
            <a:spLocks noChangeArrowheads="1"/>
          </p:cNvSpPr>
          <p:nvPr/>
        </p:nvSpPr>
        <p:spPr bwMode="auto">
          <a:xfrm>
            <a:off x="2309838" y="836712"/>
            <a:ext cx="4545012" cy="47894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dirty="0"/>
              <a:t>    Changes in structure</a:t>
            </a:r>
          </a:p>
          <a:p>
            <a:pPr eaLnBrk="1" hangingPunct="1">
              <a:buFontTx/>
              <a:buChar char="•"/>
            </a:pPr>
            <a:endParaRPr lang="en-GB" altLang="en-US" sz="2800" dirty="0"/>
          </a:p>
          <a:p>
            <a:pPr eaLnBrk="1" hangingPunct="1">
              <a:buFontTx/>
              <a:buChar char="•"/>
            </a:pPr>
            <a:r>
              <a:rPr lang="en-GB" altLang="en-US" sz="2800" dirty="0"/>
              <a:t>    HRM and performance</a:t>
            </a:r>
          </a:p>
          <a:p>
            <a:pPr eaLnBrk="1" hangingPunct="1">
              <a:buFontTx/>
              <a:buChar char="•"/>
            </a:pPr>
            <a:endParaRPr lang="en-GB" altLang="en-US" sz="2800" dirty="0"/>
          </a:p>
          <a:p>
            <a:pPr eaLnBrk="1" hangingPunct="1">
              <a:buFontTx/>
              <a:buChar char="•"/>
            </a:pPr>
            <a:r>
              <a:rPr lang="en-GB" altLang="en-US" sz="2800" dirty="0"/>
              <a:t>    HRM and line managers</a:t>
            </a:r>
          </a:p>
          <a:p>
            <a:pPr eaLnBrk="1" hangingPunct="1">
              <a:buFontTx/>
              <a:buChar char="•"/>
            </a:pPr>
            <a:endParaRPr lang="en-GB" altLang="en-US" sz="2800" dirty="0"/>
          </a:p>
          <a:p>
            <a:pPr eaLnBrk="1" hangingPunct="1">
              <a:buFontTx/>
              <a:buChar char="•"/>
            </a:pPr>
            <a:r>
              <a:rPr lang="en-GB" altLang="en-US" sz="2800" dirty="0"/>
              <a:t>    Outsourcing HR</a:t>
            </a:r>
          </a:p>
          <a:p>
            <a:pPr eaLnBrk="1" hangingPunct="1">
              <a:buFontTx/>
              <a:buChar char="•"/>
            </a:pPr>
            <a:endParaRPr lang="en-GB" altLang="en-US" sz="2800" dirty="0"/>
          </a:p>
          <a:p>
            <a:pPr eaLnBrk="1" hangingPunct="1">
              <a:buFontTx/>
              <a:buChar char="•"/>
            </a:pPr>
            <a:r>
              <a:rPr lang="en-GB" altLang="en-US" sz="2800" dirty="0"/>
              <a:t>    Ethics and HRM</a:t>
            </a:r>
          </a:p>
          <a:p>
            <a:pPr eaLnBrk="1" hangingPunct="1">
              <a:buFontTx/>
              <a:buChar char="•"/>
            </a:pPr>
            <a:endParaRPr lang="en-GB" altLang="en-US" sz="2800" dirty="0"/>
          </a:p>
          <a:p>
            <a:pPr eaLnBrk="1" hangingPunct="1">
              <a:buFontTx/>
              <a:buChar char="•"/>
            </a:pPr>
            <a:r>
              <a:rPr lang="en-GB" altLang="en-US" sz="2800" dirty="0"/>
              <a:t>    HR strategy</a:t>
            </a:r>
          </a:p>
        </p:txBody>
      </p:sp>
      <p:sp>
        <p:nvSpPr>
          <p:cNvPr id="18436" name="Text Box 8">
            <a:extLst>
              <a:ext uri="{FF2B5EF4-FFF2-40B4-BE49-F238E27FC236}">
                <a16:creationId xmlns:a16="http://schemas.microsoft.com/office/drawing/2014/main" id="{DCA712B7-4190-4173-8F72-4109B61AB2CC}"/>
              </a:ext>
            </a:extLst>
          </p:cNvPr>
          <p:cNvSpPr txBox="1">
            <a:spLocks noChangeArrowheads="1"/>
          </p:cNvSpPr>
          <p:nvPr/>
        </p:nvSpPr>
        <p:spPr bwMode="auto">
          <a:xfrm>
            <a:off x="3348038"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dirty="0"/>
          </a:p>
        </p:txBody>
      </p:sp>
    </p:spTree>
    <p:extLst>
      <p:ext uri="{BB962C8B-B14F-4D97-AF65-F5344CB8AC3E}">
        <p14:creationId xmlns:p14="http://schemas.microsoft.com/office/powerpoint/2010/main" val="15198416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Organisational Size</a:t>
            </a:r>
          </a:p>
        </p:txBody>
      </p:sp>
      <p:sp>
        <p:nvSpPr>
          <p:cNvPr id="3" name="Content Placeholder 2"/>
          <p:cNvSpPr>
            <a:spLocks noGrp="1"/>
          </p:cNvSpPr>
          <p:nvPr>
            <p:ph idx="1"/>
          </p:nvPr>
        </p:nvSpPr>
        <p:spPr/>
        <p:txBody>
          <a:bodyPr>
            <a:normAutofit fontScale="92500" lnSpcReduction="10000"/>
          </a:bodyPr>
          <a:lstStyle/>
          <a:p>
            <a:r>
              <a:rPr lang="en-GB" dirty="0"/>
              <a:t>Micro: fewer than 10 employees and turnover less than £632,000</a:t>
            </a:r>
          </a:p>
          <a:p>
            <a:r>
              <a:rPr lang="en-GB" dirty="0"/>
              <a:t>Small: fewer than 50 and turnover less than £10.2 million</a:t>
            </a:r>
          </a:p>
          <a:p>
            <a:r>
              <a:rPr lang="en-GB" dirty="0"/>
              <a:t>Medium: with less than 250 employees and turnover is less than £36 million</a:t>
            </a:r>
          </a:p>
          <a:p>
            <a:r>
              <a:rPr lang="en-GB" dirty="0"/>
              <a:t>Large: with more than 250</a:t>
            </a:r>
          </a:p>
          <a:p>
            <a:pPr marL="0" indent="0">
              <a:buNone/>
            </a:pPr>
            <a:r>
              <a:rPr lang="en-GB" dirty="0"/>
              <a:t>(Legislation, 2022)</a:t>
            </a:r>
          </a:p>
          <a:p>
            <a:endParaRPr lang="en-GB" dirty="0"/>
          </a:p>
        </p:txBody>
      </p:sp>
    </p:spTree>
    <p:extLst>
      <p:ext uri="{BB962C8B-B14F-4D97-AF65-F5344CB8AC3E}">
        <p14:creationId xmlns:p14="http://schemas.microsoft.com/office/powerpoint/2010/main" val="305919754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Questions</a:t>
            </a:r>
            <a:r>
              <a:rPr lang="is-IS"/>
              <a:t>…</a:t>
            </a:r>
            <a:endParaRPr lang="en-US" dirty="0"/>
          </a:p>
        </p:txBody>
      </p:sp>
      <p:sp>
        <p:nvSpPr>
          <p:cNvPr id="3" name="Content Placeholder 2"/>
          <p:cNvSpPr>
            <a:spLocks noGrp="1"/>
          </p:cNvSpPr>
          <p:nvPr>
            <p:ph idx="1"/>
          </p:nvPr>
        </p:nvSpPr>
        <p:spPr>
          <a:xfrm>
            <a:off x="457200" y="2204864"/>
            <a:ext cx="8229600" cy="3917032"/>
          </a:xfrm>
        </p:spPr>
        <p:txBody>
          <a:bodyPr/>
          <a:lstStyle/>
          <a:p>
            <a:r>
              <a:rPr lang="en-US" dirty="0"/>
              <a:t>How would a HR department in a small company differ to that of a large?.</a:t>
            </a:r>
          </a:p>
          <a:p>
            <a:r>
              <a:rPr lang="en-US" dirty="0"/>
              <a:t>What would be most important to them ?</a:t>
            </a:r>
          </a:p>
          <a:p>
            <a:r>
              <a:rPr lang="en-US" dirty="0"/>
              <a:t>What would be the main concerns if a smaller company was to rapidly expand ?</a:t>
            </a:r>
          </a:p>
        </p:txBody>
      </p:sp>
    </p:spTree>
    <p:extLst>
      <p:ext uri="{BB962C8B-B14F-4D97-AF65-F5344CB8AC3E}">
        <p14:creationId xmlns:p14="http://schemas.microsoft.com/office/powerpoint/2010/main" val="3133578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ext Box 6">
            <a:extLst>
              <a:ext uri="{FF2B5EF4-FFF2-40B4-BE49-F238E27FC236}">
                <a16:creationId xmlns:a16="http://schemas.microsoft.com/office/drawing/2014/main" id="{F7F78992-009B-4A7E-8837-56FCB4F82762}"/>
              </a:ext>
            </a:extLst>
          </p:cNvPr>
          <p:cNvSpPr txBox="1">
            <a:spLocks noChangeArrowheads="1"/>
          </p:cNvSpPr>
          <p:nvPr/>
        </p:nvSpPr>
        <p:spPr bwMode="auto">
          <a:xfrm>
            <a:off x="715963" y="260350"/>
            <a:ext cx="808831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dirty="0"/>
              <a:t>Organisational types by orientation and ownership</a:t>
            </a:r>
            <a:endParaRPr lang="en-US" altLang="en-US" sz="2800" dirty="0"/>
          </a:p>
        </p:txBody>
      </p:sp>
      <p:sp>
        <p:nvSpPr>
          <p:cNvPr id="24579" name="Line 5">
            <a:extLst>
              <a:ext uri="{FF2B5EF4-FFF2-40B4-BE49-F238E27FC236}">
                <a16:creationId xmlns:a16="http://schemas.microsoft.com/office/drawing/2014/main" id="{24617CA8-C5B4-47F7-893F-F29AB73716F5}"/>
              </a:ext>
            </a:extLst>
          </p:cNvPr>
          <p:cNvSpPr>
            <a:spLocks noChangeShapeType="1"/>
          </p:cNvSpPr>
          <p:nvPr/>
        </p:nvSpPr>
        <p:spPr bwMode="auto">
          <a:xfrm>
            <a:off x="2159000" y="3427413"/>
            <a:ext cx="4824413"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4580" name="Line 25">
            <a:extLst>
              <a:ext uri="{FF2B5EF4-FFF2-40B4-BE49-F238E27FC236}">
                <a16:creationId xmlns:a16="http://schemas.microsoft.com/office/drawing/2014/main" id="{D971D90B-93A3-40C3-A0DB-22DBC7123BE5}"/>
              </a:ext>
            </a:extLst>
          </p:cNvPr>
          <p:cNvSpPr>
            <a:spLocks noChangeShapeType="1"/>
          </p:cNvSpPr>
          <p:nvPr/>
        </p:nvSpPr>
        <p:spPr bwMode="auto">
          <a:xfrm rot="-5400000">
            <a:off x="2934493" y="3428207"/>
            <a:ext cx="3275013" cy="0"/>
          </a:xfrm>
          <a:prstGeom prst="line">
            <a:avLst/>
          </a:prstGeom>
          <a:noFill/>
          <a:ln w="76200">
            <a:solidFill>
              <a:schemeClr val="tx1"/>
            </a:solidFill>
            <a:round/>
            <a:headEnd type="triangle" w="med" len="med"/>
            <a:tailEnd type="triangle" w="med" len="med"/>
          </a:ln>
          <a:extLst>
            <a:ext uri="{909E8E84-426E-40DD-AFC4-6F175D3DCCD1}">
              <a14:hiddenFill xmlns:a14="http://schemas.microsoft.com/office/drawing/2010/main">
                <a:noFill/>
              </a14:hiddenFill>
            </a:ext>
          </a:extLst>
        </p:spPr>
        <p:txBody>
          <a:bodyPr/>
          <a:lstStyle/>
          <a:p>
            <a:endParaRPr lang="en-GB" dirty="0"/>
          </a:p>
        </p:txBody>
      </p:sp>
      <p:sp>
        <p:nvSpPr>
          <p:cNvPr id="24581" name="Text Box 27">
            <a:extLst>
              <a:ext uri="{FF2B5EF4-FFF2-40B4-BE49-F238E27FC236}">
                <a16:creationId xmlns:a16="http://schemas.microsoft.com/office/drawing/2014/main" id="{699D089F-19F9-458E-86CB-F50DDB62922C}"/>
              </a:ext>
            </a:extLst>
          </p:cNvPr>
          <p:cNvSpPr txBox="1">
            <a:spLocks noChangeArrowheads="1"/>
          </p:cNvSpPr>
          <p:nvPr/>
        </p:nvSpPr>
        <p:spPr bwMode="auto">
          <a:xfrm>
            <a:off x="2570163" y="2349500"/>
            <a:ext cx="1455737"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dirty="0"/>
              <a:t>Private</a:t>
            </a:r>
          </a:p>
          <a:p>
            <a:pPr algn="ctr" eaLnBrk="1" hangingPunct="1"/>
            <a:r>
              <a:rPr lang="en-GB" altLang="en-US" sz="2000" dirty="0"/>
              <a:t>businesses</a:t>
            </a:r>
            <a:endParaRPr lang="en-US" altLang="en-US" sz="2000" dirty="0"/>
          </a:p>
        </p:txBody>
      </p:sp>
      <p:sp>
        <p:nvSpPr>
          <p:cNvPr id="24582" name="Text Box 28">
            <a:extLst>
              <a:ext uri="{FF2B5EF4-FFF2-40B4-BE49-F238E27FC236}">
                <a16:creationId xmlns:a16="http://schemas.microsoft.com/office/drawing/2014/main" id="{52C3025F-E5E9-4BA6-8CCA-2E5021D1F9E7}"/>
              </a:ext>
            </a:extLst>
          </p:cNvPr>
          <p:cNvSpPr txBox="1">
            <a:spLocks noChangeArrowheads="1"/>
          </p:cNvSpPr>
          <p:nvPr/>
        </p:nvSpPr>
        <p:spPr bwMode="auto">
          <a:xfrm>
            <a:off x="4887913" y="2349500"/>
            <a:ext cx="15811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dirty="0"/>
              <a:t>Public</a:t>
            </a:r>
          </a:p>
          <a:p>
            <a:pPr algn="ctr" eaLnBrk="1" hangingPunct="1"/>
            <a:r>
              <a:rPr lang="en-GB" altLang="en-US" sz="2000" dirty="0"/>
              <a:t>corporations</a:t>
            </a:r>
          </a:p>
        </p:txBody>
      </p:sp>
      <p:sp>
        <p:nvSpPr>
          <p:cNvPr id="24583" name="Text Box 29">
            <a:extLst>
              <a:ext uri="{FF2B5EF4-FFF2-40B4-BE49-F238E27FC236}">
                <a16:creationId xmlns:a16="http://schemas.microsoft.com/office/drawing/2014/main" id="{E9C18137-35C6-43F6-A39E-B472361E8B4D}"/>
              </a:ext>
            </a:extLst>
          </p:cNvPr>
          <p:cNvSpPr txBox="1">
            <a:spLocks noChangeArrowheads="1"/>
          </p:cNvSpPr>
          <p:nvPr/>
        </p:nvSpPr>
        <p:spPr bwMode="auto">
          <a:xfrm>
            <a:off x="2195513" y="3789363"/>
            <a:ext cx="2203450"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dirty="0"/>
              <a:t>Voluntary bodies/</a:t>
            </a:r>
          </a:p>
          <a:p>
            <a:pPr algn="ctr" eaLnBrk="1" hangingPunct="1"/>
            <a:r>
              <a:rPr lang="en-GB" altLang="en-US" sz="2000" dirty="0"/>
              <a:t>Social enterprises</a:t>
            </a:r>
            <a:endParaRPr lang="en-US" altLang="en-US" sz="2000" dirty="0"/>
          </a:p>
        </p:txBody>
      </p:sp>
      <p:sp>
        <p:nvSpPr>
          <p:cNvPr id="24584" name="Text Box 30">
            <a:extLst>
              <a:ext uri="{FF2B5EF4-FFF2-40B4-BE49-F238E27FC236}">
                <a16:creationId xmlns:a16="http://schemas.microsoft.com/office/drawing/2014/main" id="{D28E55D0-5C50-4015-B403-4604BE71B595}"/>
              </a:ext>
            </a:extLst>
          </p:cNvPr>
          <p:cNvSpPr txBox="1">
            <a:spLocks noChangeArrowheads="1"/>
          </p:cNvSpPr>
          <p:nvPr/>
        </p:nvSpPr>
        <p:spPr bwMode="auto">
          <a:xfrm>
            <a:off x="5119688" y="3789363"/>
            <a:ext cx="11160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dirty="0"/>
              <a:t>Public</a:t>
            </a:r>
          </a:p>
          <a:p>
            <a:pPr algn="ctr" eaLnBrk="1" hangingPunct="1"/>
            <a:r>
              <a:rPr lang="en-GB" altLang="en-US" sz="2000" dirty="0"/>
              <a:t>services</a:t>
            </a:r>
          </a:p>
        </p:txBody>
      </p:sp>
      <p:sp>
        <p:nvSpPr>
          <p:cNvPr id="24585" name="Text Box 31">
            <a:extLst>
              <a:ext uri="{FF2B5EF4-FFF2-40B4-BE49-F238E27FC236}">
                <a16:creationId xmlns:a16="http://schemas.microsoft.com/office/drawing/2014/main" id="{E9F7DADB-0CA2-4829-85F0-D0E252FD238E}"/>
              </a:ext>
            </a:extLst>
          </p:cNvPr>
          <p:cNvSpPr txBox="1">
            <a:spLocks noChangeArrowheads="1"/>
          </p:cNvSpPr>
          <p:nvPr/>
        </p:nvSpPr>
        <p:spPr bwMode="auto">
          <a:xfrm>
            <a:off x="2365375" y="5300663"/>
            <a:ext cx="44132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dirty="0"/>
              <a:t>Welfare, community and budgetary goods</a:t>
            </a:r>
            <a:endParaRPr lang="en-US" altLang="en-US" i="1" dirty="0"/>
          </a:p>
        </p:txBody>
      </p:sp>
      <p:sp>
        <p:nvSpPr>
          <p:cNvPr id="24586" name="Text Box 32">
            <a:extLst>
              <a:ext uri="{FF2B5EF4-FFF2-40B4-BE49-F238E27FC236}">
                <a16:creationId xmlns:a16="http://schemas.microsoft.com/office/drawing/2014/main" id="{862BB757-A8E1-403F-8D22-6B1AF91DFA17}"/>
              </a:ext>
            </a:extLst>
          </p:cNvPr>
          <p:cNvSpPr txBox="1">
            <a:spLocks noChangeArrowheads="1"/>
          </p:cNvSpPr>
          <p:nvPr/>
        </p:nvSpPr>
        <p:spPr bwMode="auto">
          <a:xfrm>
            <a:off x="2987675" y="1341438"/>
            <a:ext cx="31686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dirty="0"/>
              <a:t>Profit and value-added goods</a:t>
            </a:r>
            <a:endParaRPr lang="en-US" altLang="en-US" i="1" dirty="0"/>
          </a:p>
        </p:txBody>
      </p:sp>
      <p:sp>
        <p:nvSpPr>
          <p:cNvPr id="24587" name="Text Box 33">
            <a:extLst>
              <a:ext uri="{FF2B5EF4-FFF2-40B4-BE49-F238E27FC236}">
                <a16:creationId xmlns:a16="http://schemas.microsoft.com/office/drawing/2014/main" id="{8555423C-0629-459E-B4BE-C00E498E2284}"/>
              </a:ext>
            </a:extLst>
          </p:cNvPr>
          <p:cNvSpPr txBox="1">
            <a:spLocks noChangeArrowheads="1"/>
          </p:cNvSpPr>
          <p:nvPr/>
        </p:nvSpPr>
        <p:spPr bwMode="auto">
          <a:xfrm>
            <a:off x="1187450" y="3244850"/>
            <a:ext cx="8699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dirty="0"/>
              <a:t>private</a:t>
            </a:r>
            <a:endParaRPr lang="en-US" altLang="en-US" i="1" dirty="0"/>
          </a:p>
        </p:txBody>
      </p:sp>
      <p:sp>
        <p:nvSpPr>
          <p:cNvPr id="24588" name="Text Box 34">
            <a:extLst>
              <a:ext uri="{FF2B5EF4-FFF2-40B4-BE49-F238E27FC236}">
                <a16:creationId xmlns:a16="http://schemas.microsoft.com/office/drawing/2014/main" id="{1404D407-6518-4AA4-BDE8-13AF4E6EC53D}"/>
              </a:ext>
            </a:extLst>
          </p:cNvPr>
          <p:cNvSpPr txBox="1">
            <a:spLocks noChangeArrowheads="1"/>
          </p:cNvSpPr>
          <p:nvPr/>
        </p:nvSpPr>
        <p:spPr bwMode="auto">
          <a:xfrm>
            <a:off x="7092950" y="3244850"/>
            <a:ext cx="7810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i="1" dirty="0"/>
              <a:t>public</a:t>
            </a:r>
            <a:endParaRPr lang="en-US" altLang="en-US" i="1" dirty="0"/>
          </a:p>
        </p:txBody>
      </p:sp>
      <p:sp>
        <p:nvSpPr>
          <p:cNvPr id="24589" name="Text Box 35">
            <a:extLst>
              <a:ext uri="{FF2B5EF4-FFF2-40B4-BE49-F238E27FC236}">
                <a16:creationId xmlns:a16="http://schemas.microsoft.com/office/drawing/2014/main" id="{5067AB01-95DE-4992-872E-FF8FE457B92C}"/>
              </a:ext>
            </a:extLst>
          </p:cNvPr>
          <p:cNvSpPr txBox="1">
            <a:spLocks noChangeArrowheads="1"/>
          </p:cNvSpPr>
          <p:nvPr/>
        </p:nvSpPr>
        <p:spPr bwMode="auto">
          <a:xfrm>
            <a:off x="3803650" y="836613"/>
            <a:ext cx="153670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dirty="0"/>
              <a:t>Orientation</a:t>
            </a:r>
            <a:endParaRPr lang="en-US" altLang="en-US" sz="2000" b="1" dirty="0"/>
          </a:p>
        </p:txBody>
      </p:sp>
      <p:sp>
        <p:nvSpPr>
          <p:cNvPr id="24590" name="Text Box 36">
            <a:extLst>
              <a:ext uri="{FF2B5EF4-FFF2-40B4-BE49-F238E27FC236}">
                <a16:creationId xmlns:a16="http://schemas.microsoft.com/office/drawing/2014/main" id="{3A19D93B-F36A-420E-85E9-CA963EBDCE1F}"/>
              </a:ext>
            </a:extLst>
          </p:cNvPr>
          <p:cNvSpPr txBox="1">
            <a:spLocks noChangeArrowheads="1"/>
          </p:cNvSpPr>
          <p:nvPr/>
        </p:nvSpPr>
        <p:spPr bwMode="auto">
          <a:xfrm>
            <a:off x="611188" y="2011363"/>
            <a:ext cx="381000" cy="2835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dirty="0"/>
              <a:t>O</a:t>
            </a:r>
          </a:p>
          <a:p>
            <a:pPr algn="ctr" eaLnBrk="1" hangingPunct="1"/>
            <a:r>
              <a:rPr lang="en-GB" altLang="en-US" sz="2000" b="1" dirty="0"/>
              <a:t>w</a:t>
            </a:r>
          </a:p>
          <a:p>
            <a:pPr algn="ctr" eaLnBrk="1" hangingPunct="1"/>
            <a:r>
              <a:rPr lang="en-GB" altLang="en-US" sz="2000" b="1" dirty="0"/>
              <a:t>n</a:t>
            </a:r>
          </a:p>
          <a:p>
            <a:pPr algn="ctr" eaLnBrk="1" hangingPunct="1"/>
            <a:r>
              <a:rPr lang="en-GB" altLang="en-US" sz="2000" b="1" dirty="0"/>
              <a:t>e</a:t>
            </a:r>
          </a:p>
          <a:p>
            <a:pPr algn="ctr" eaLnBrk="1" hangingPunct="1"/>
            <a:r>
              <a:rPr lang="en-GB" altLang="en-US" sz="2000" b="1" dirty="0"/>
              <a:t>r</a:t>
            </a:r>
          </a:p>
          <a:p>
            <a:pPr algn="ctr" eaLnBrk="1" hangingPunct="1"/>
            <a:r>
              <a:rPr lang="en-GB" altLang="en-US" sz="2000" b="1" dirty="0"/>
              <a:t>s</a:t>
            </a:r>
          </a:p>
          <a:p>
            <a:pPr algn="ctr" eaLnBrk="1" hangingPunct="1"/>
            <a:r>
              <a:rPr lang="en-GB" altLang="en-US" sz="2000" b="1" dirty="0"/>
              <a:t>h</a:t>
            </a:r>
          </a:p>
          <a:p>
            <a:pPr algn="ctr" eaLnBrk="1" hangingPunct="1"/>
            <a:r>
              <a:rPr lang="en-GB" altLang="en-US" sz="2000" b="1" dirty="0" err="1"/>
              <a:t>i</a:t>
            </a:r>
            <a:endParaRPr lang="en-GB" altLang="en-US" sz="2000" b="1" dirty="0"/>
          </a:p>
          <a:p>
            <a:pPr algn="ctr" eaLnBrk="1" hangingPunct="1"/>
            <a:r>
              <a:rPr lang="en-GB" altLang="en-US" sz="2000" b="1" dirty="0"/>
              <a:t>p</a:t>
            </a:r>
            <a:endParaRPr lang="en-US" altLang="en-US" sz="2000" b="1" dirty="0"/>
          </a:p>
        </p:txBody>
      </p:sp>
    </p:spTree>
    <p:extLst>
      <p:ext uri="{BB962C8B-B14F-4D97-AF65-F5344CB8AC3E}">
        <p14:creationId xmlns:p14="http://schemas.microsoft.com/office/powerpoint/2010/main" val="405300893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Types of Organisations</a:t>
            </a:r>
          </a:p>
        </p:txBody>
      </p:sp>
      <p:sp>
        <p:nvSpPr>
          <p:cNvPr id="3" name="Content Placeholder 2"/>
          <p:cNvSpPr>
            <a:spLocks noGrp="1"/>
          </p:cNvSpPr>
          <p:nvPr>
            <p:ph idx="1"/>
          </p:nvPr>
        </p:nvSpPr>
        <p:spPr/>
        <p:txBody>
          <a:bodyPr>
            <a:normAutofit fontScale="62500" lnSpcReduction="20000"/>
          </a:bodyPr>
          <a:lstStyle/>
          <a:p>
            <a:r>
              <a:rPr lang="en-GB" b="1" dirty="0"/>
              <a:t>Private</a:t>
            </a:r>
            <a:r>
              <a:rPr lang="en-GB" dirty="0"/>
              <a:t> – sole traders, partnerships, companies (Ltd, plc). Small to medium enterprises (SME’s – meet 2 out of 3 criteria - less than 250 employees/turnover of £25m/gross assets of £12.5m), large (global companies). Operate for profit or are social enterprises.</a:t>
            </a:r>
          </a:p>
          <a:p>
            <a:r>
              <a:rPr lang="en-GB" b="1" dirty="0"/>
              <a:t>Public</a:t>
            </a:r>
            <a:r>
              <a:rPr lang="en-GB" dirty="0"/>
              <a:t> – central government, local and regional government, public service providers, publicly owned corporations (BBC, Royal Mail). Largely funded by taxpayer and subject to a degree of public accountability. Increasingly being run like commercial businesses with targets, having to compete in internal and external markets.</a:t>
            </a:r>
          </a:p>
          <a:p>
            <a:r>
              <a:rPr lang="en-GB" b="1" dirty="0"/>
              <a:t>Voluntary (third) sector </a:t>
            </a:r>
            <a:r>
              <a:rPr lang="en-GB" dirty="0"/>
              <a:t>– co-operatives, charities, pressure groups, controlled by boards of trustees and are subject to the law of trust, chartered bodies such as universities, professional bodies. Not for profit and not subject to direct government control or company law.</a:t>
            </a:r>
          </a:p>
        </p:txBody>
      </p:sp>
    </p:spTree>
    <p:extLst>
      <p:ext uri="{BB962C8B-B14F-4D97-AF65-F5344CB8AC3E}">
        <p14:creationId xmlns:p14="http://schemas.microsoft.com/office/powerpoint/2010/main" val="16979175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a:t>HR within Private Organisations</a:t>
            </a:r>
          </a:p>
        </p:txBody>
      </p:sp>
      <p:sp>
        <p:nvSpPr>
          <p:cNvPr id="3" name="Content Placeholder 2"/>
          <p:cNvSpPr>
            <a:spLocks noGrp="1"/>
          </p:cNvSpPr>
          <p:nvPr>
            <p:ph idx="1"/>
          </p:nvPr>
        </p:nvSpPr>
        <p:spPr/>
        <p:txBody>
          <a:bodyPr>
            <a:normAutofit fontScale="62500" lnSpcReduction="20000"/>
          </a:bodyPr>
          <a:lstStyle/>
          <a:p>
            <a:r>
              <a:rPr lang="en-GB"/>
              <a:t>Smaller companies employ 1 or 2 people to carry out basic functions. HR managers tend to be generalists. Pay for specialise advice and outsource payroll</a:t>
            </a:r>
          </a:p>
          <a:p>
            <a:r>
              <a:rPr lang="en-GB"/>
              <a:t>HR more informal, less policies and procedures</a:t>
            </a:r>
          </a:p>
          <a:p>
            <a:r>
              <a:rPr lang="en-GB"/>
              <a:t>Larger firms tend to have large HR teams – strategic, generalists and specialists. Administration delegated to line managers or out-sourced/in a shared service</a:t>
            </a:r>
          </a:p>
          <a:p>
            <a:r>
              <a:rPr lang="en-GB"/>
              <a:t>Partnerships – as above but HR report to partners which may limit their strategic influence</a:t>
            </a:r>
          </a:p>
          <a:p>
            <a:r>
              <a:rPr lang="en-GB"/>
              <a:t>Trends – delayering of management and empowering people; reduced role of trade unions and collective bargaining so pay is more individualised. Companies have developed own ‘employee value propositions’, to compete. Need to compete to attract/retain. Need to consult with staff as less trade union involvement. </a:t>
            </a:r>
          </a:p>
        </p:txBody>
      </p:sp>
    </p:spTree>
    <p:extLst>
      <p:ext uri="{BB962C8B-B14F-4D97-AF65-F5344CB8AC3E}">
        <p14:creationId xmlns:p14="http://schemas.microsoft.com/office/powerpoint/2010/main" val="8841269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within Public Sector</a:t>
            </a:r>
          </a:p>
        </p:txBody>
      </p:sp>
      <p:sp>
        <p:nvSpPr>
          <p:cNvPr id="3" name="Content Placeholder 2"/>
          <p:cNvSpPr>
            <a:spLocks noGrp="1"/>
          </p:cNvSpPr>
          <p:nvPr>
            <p:ph idx="1"/>
          </p:nvPr>
        </p:nvSpPr>
        <p:spPr/>
        <p:txBody>
          <a:bodyPr>
            <a:normAutofit fontScale="62500" lnSpcReduction="20000"/>
          </a:bodyPr>
          <a:lstStyle/>
          <a:p>
            <a:r>
              <a:rPr lang="en-GB"/>
              <a:t>Large departments</a:t>
            </a:r>
          </a:p>
          <a:p>
            <a:r>
              <a:rPr lang="en-GB"/>
              <a:t>Prominent, HR director on Board, able to ensure best practice is adhered to</a:t>
            </a:r>
          </a:p>
          <a:p>
            <a:r>
              <a:rPr lang="en-GB"/>
              <a:t>Publicly funded and open to scrutiny so tend to treat all employees fairly and with respect and have detailed policies that are strictly adhered to (DVLA – ‘open and fair competition in recruitment’)</a:t>
            </a:r>
          </a:p>
          <a:p>
            <a:r>
              <a:rPr lang="en-GB"/>
              <a:t>Trade union presence so national pay scales. Need to consult to make changes. Often low trust employee relations climate so HR more cautious</a:t>
            </a:r>
          </a:p>
          <a:p>
            <a:r>
              <a:rPr lang="en-GB"/>
              <a:t>Moves recently to be more strategic and business focussed. Need to support reduction of public spending to reduce deficit. HR departments slimmed down, less bureaucracy and more outsourcing</a:t>
            </a:r>
          </a:p>
          <a:p>
            <a:r>
              <a:rPr lang="en-GB"/>
              <a:t>DVLA – ‘pure’ business partners. Innovative practice – pay bonuses, new ways of working, multi-skilling. </a:t>
            </a:r>
          </a:p>
          <a:p>
            <a:endParaRPr lang="en-GB"/>
          </a:p>
          <a:p>
            <a:endParaRPr lang="en-GB"/>
          </a:p>
        </p:txBody>
      </p:sp>
    </p:spTree>
    <p:extLst>
      <p:ext uri="{BB962C8B-B14F-4D97-AF65-F5344CB8AC3E}">
        <p14:creationId xmlns:p14="http://schemas.microsoft.com/office/powerpoint/2010/main" val="203541428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in the Third Sector</a:t>
            </a:r>
          </a:p>
        </p:txBody>
      </p:sp>
      <p:sp>
        <p:nvSpPr>
          <p:cNvPr id="3" name="Content Placeholder 2"/>
          <p:cNvSpPr>
            <a:spLocks noGrp="1"/>
          </p:cNvSpPr>
          <p:nvPr>
            <p:ph idx="1"/>
          </p:nvPr>
        </p:nvSpPr>
        <p:spPr/>
        <p:txBody>
          <a:bodyPr>
            <a:normAutofit fontScale="92500" lnSpcReduction="20000"/>
          </a:bodyPr>
          <a:lstStyle/>
          <a:p>
            <a:r>
              <a:rPr lang="en-GB"/>
              <a:t>Resources are tight so HR tends to have a peripheral role</a:t>
            </a:r>
          </a:p>
          <a:p>
            <a:r>
              <a:rPr lang="en-GB"/>
              <a:t>Basic, administrative tasks</a:t>
            </a:r>
          </a:p>
          <a:p>
            <a:r>
              <a:rPr lang="en-GB"/>
              <a:t>Practices lack sophistication</a:t>
            </a:r>
          </a:p>
          <a:p>
            <a:r>
              <a:rPr lang="en-GB"/>
              <a:t>HR generalists covering large areas</a:t>
            </a:r>
          </a:p>
          <a:p>
            <a:r>
              <a:rPr lang="en-GB"/>
              <a:t>Some imitate public sector as they are contracted by them</a:t>
            </a:r>
          </a:p>
          <a:p>
            <a:r>
              <a:rPr lang="en-GB"/>
              <a:t>Trend – more commercially minded and have a more sophisticated approach</a:t>
            </a:r>
          </a:p>
        </p:txBody>
      </p:sp>
    </p:spTree>
    <p:extLst>
      <p:ext uri="{BB962C8B-B14F-4D97-AF65-F5344CB8AC3E}">
        <p14:creationId xmlns:p14="http://schemas.microsoft.com/office/powerpoint/2010/main" val="296147187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204C7A72-DBAD-4B40-844B-B8D18DE447F7}"/>
              </a:ext>
            </a:extLst>
          </p:cNvPr>
          <p:cNvSpPr>
            <a:spLocks noGrp="1" noChangeArrowheads="1"/>
          </p:cNvSpPr>
          <p:nvPr>
            <p:ph type="ctrTitle" idx="4294967295"/>
          </p:nvPr>
        </p:nvSpPr>
        <p:spPr>
          <a:xfrm>
            <a:off x="684213" y="188913"/>
            <a:ext cx="7772400" cy="1295400"/>
          </a:xfrm>
        </p:spPr>
        <p:txBody>
          <a:bodyPr/>
          <a:lstStyle/>
          <a:p>
            <a:pPr eaLnBrk="1" hangingPunct="1"/>
            <a:r>
              <a:rPr lang="en-GB" altLang="en-US" sz="3600"/>
              <a:t>HRM and performance</a:t>
            </a:r>
            <a:endParaRPr lang="en-US" altLang="en-US" sz="3600"/>
          </a:p>
        </p:txBody>
      </p:sp>
      <p:sp>
        <p:nvSpPr>
          <p:cNvPr id="22531" name="Rectangle 3">
            <a:extLst>
              <a:ext uri="{FF2B5EF4-FFF2-40B4-BE49-F238E27FC236}">
                <a16:creationId xmlns:a16="http://schemas.microsoft.com/office/drawing/2014/main" id="{21567E06-EBDA-4B5C-A6BF-861474E245DD}"/>
              </a:ext>
            </a:extLst>
          </p:cNvPr>
          <p:cNvSpPr>
            <a:spLocks noGrp="1" noChangeArrowheads="1"/>
          </p:cNvSpPr>
          <p:nvPr>
            <p:ph type="subTitle" idx="4294967295"/>
          </p:nvPr>
        </p:nvSpPr>
        <p:spPr>
          <a:xfrm>
            <a:off x="1371600" y="1773238"/>
            <a:ext cx="6400800" cy="3384550"/>
          </a:xfrm>
        </p:spPr>
        <p:txBody>
          <a:bodyPr/>
          <a:lstStyle/>
          <a:p>
            <a:pPr marL="0" indent="0" algn="ctr" eaLnBrk="1" hangingPunct="1">
              <a:lnSpc>
                <a:spcPct val="80000"/>
              </a:lnSpc>
              <a:buFontTx/>
              <a:buNone/>
            </a:pPr>
            <a:r>
              <a:rPr lang="en-GB" altLang="en-US" sz="2800" dirty="0"/>
              <a:t>Focus is on</a:t>
            </a:r>
          </a:p>
          <a:p>
            <a:pPr marL="0" indent="0" algn="ctr" eaLnBrk="1" hangingPunct="1">
              <a:lnSpc>
                <a:spcPct val="80000"/>
              </a:lnSpc>
              <a:buFontTx/>
              <a:buNone/>
            </a:pPr>
            <a:r>
              <a:rPr lang="en-GB" altLang="en-US" sz="2800" dirty="0"/>
              <a:t>‘VALUE ADDED’</a:t>
            </a:r>
          </a:p>
          <a:p>
            <a:pPr marL="0" indent="0" algn="ctr" eaLnBrk="1" hangingPunct="1">
              <a:lnSpc>
                <a:spcPct val="80000"/>
              </a:lnSpc>
              <a:buFontTx/>
              <a:buNone/>
            </a:pPr>
            <a:endParaRPr lang="en-GB" altLang="en-US" sz="2800" dirty="0"/>
          </a:p>
          <a:p>
            <a:pPr marL="0" indent="0" algn="ctr" eaLnBrk="1" hangingPunct="1">
              <a:lnSpc>
                <a:spcPct val="80000"/>
              </a:lnSpc>
              <a:buFontTx/>
              <a:buNone/>
            </a:pPr>
            <a:r>
              <a:rPr lang="en-GB" altLang="en-US" sz="2800" dirty="0"/>
              <a:t>also on</a:t>
            </a:r>
          </a:p>
          <a:p>
            <a:pPr marL="0" indent="0" algn="ctr" eaLnBrk="1" hangingPunct="1">
              <a:lnSpc>
                <a:spcPct val="80000"/>
              </a:lnSpc>
              <a:buFontTx/>
              <a:buNone/>
            </a:pPr>
            <a:endParaRPr lang="en-GB" altLang="en-US" sz="2800" dirty="0"/>
          </a:p>
          <a:p>
            <a:pPr marL="0" indent="0" algn="ctr" eaLnBrk="1" hangingPunct="1">
              <a:lnSpc>
                <a:spcPct val="80000"/>
              </a:lnSpc>
              <a:buFontTx/>
              <a:buNone/>
            </a:pPr>
            <a:r>
              <a:rPr lang="en-GB" altLang="en-US" sz="2800" dirty="0"/>
              <a:t>How </a:t>
            </a:r>
            <a:r>
              <a:rPr lang="en-GB" altLang="en-US" sz="2800" dirty="0">
                <a:hlinkClick r:id="rId3"/>
              </a:rPr>
              <a:t>performance</a:t>
            </a:r>
            <a:r>
              <a:rPr lang="en-GB" altLang="en-US" sz="2800" dirty="0"/>
              <a:t> of individuals and groups can be measured and improved (Gifford, 2024)</a:t>
            </a:r>
            <a:endParaRPr lang="en-US" altLang="en-US" sz="2800" dirty="0"/>
          </a:p>
        </p:txBody>
      </p:sp>
    </p:spTree>
    <p:extLst>
      <p:ext uri="{BB962C8B-B14F-4D97-AF65-F5344CB8AC3E}">
        <p14:creationId xmlns:p14="http://schemas.microsoft.com/office/powerpoint/2010/main" val="42927079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31">
            <a:extLst>
              <a:ext uri="{FF2B5EF4-FFF2-40B4-BE49-F238E27FC236}">
                <a16:creationId xmlns:a16="http://schemas.microsoft.com/office/drawing/2014/main" id="{5FDF569E-8BFF-4372-B76E-56DF5E3C1D61}"/>
              </a:ext>
            </a:extLst>
          </p:cNvPr>
          <p:cNvGrpSpPr>
            <a:grpSpLocks/>
          </p:cNvGrpSpPr>
          <p:nvPr/>
        </p:nvGrpSpPr>
        <p:grpSpPr bwMode="auto">
          <a:xfrm>
            <a:off x="250825" y="2908300"/>
            <a:ext cx="1441450" cy="2825750"/>
            <a:chOff x="158" y="1832"/>
            <a:chExt cx="908" cy="1780"/>
          </a:xfrm>
        </p:grpSpPr>
        <p:grpSp>
          <p:nvGrpSpPr>
            <p:cNvPr id="24579" name="Group 29">
              <a:extLst>
                <a:ext uri="{FF2B5EF4-FFF2-40B4-BE49-F238E27FC236}">
                  <a16:creationId xmlns:a16="http://schemas.microsoft.com/office/drawing/2014/main" id="{2A643F91-AB8B-4938-BB04-6A26EDB64910}"/>
                </a:ext>
              </a:extLst>
            </p:cNvPr>
            <p:cNvGrpSpPr>
              <a:grpSpLocks/>
            </p:cNvGrpSpPr>
            <p:nvPr/>
          </p:nvGrpSpPr>
          <p:grpSpPr bwMode="auto">
            <a:xfrm>
              <a:off x="158" y="1832"/>
              <a:ext cx="816" cy="555"/>
              <a:chOff x="317" y="1832"/>
              <a:chExt cx="816" cy="555"/>
            </a:xfrm>
          </p:grpSpPr>
          <p:sp>
            <p:nvSpPr>
              <p:cNvPr id="24580" name="Text Box 4">
                <a:extLst>
                  <a:ext uri="{FF2B5EF4-FFF2-40B4-BE49-F238E27FC236}">
                    <a16:creationId xmlns:a16="http://schemas.microsoft.com/office/drawing/2014/main" id="{AEDA6035-BCF9-44EF-854C-DE455FC72497}"/>
                  </a:ext>
                </a:extLst>
              </p:cNvPr>
              <p:cNvSpPr txBox="1">
                <a:spLocks noChangeArrowheads="1"/>
              </p:cNvSpPr>
              <p:nvPr/>
            </p:nvSpPr>
            <p:spPr bwMode="auto">
              <a:xfrm>
                <a:off x="342" y="1889"/>
                <a:ext cx="766"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Business</a:t>
                </a:r>
              </a:p>
              <a:p>
                <a:pPr algn="ctr" eaLnBrk="1" hangingPunct="1"/>
                <a:r>
                  <a:rPr lang="en-GB" altLang="en-US" sz="2000"/>
                  <a:t>strategy</a:t>
                </a:r>
                <a:endParaRPr lang="en-US" altLang="en-US" sz="2000"/>
              </a:p>
            </p:txBody>
          </p:sp>
          <p:sp>
            <p:nvSpPr>
              <p:cNvPr id="24581" name="AutoShape 5">
                <a:extLst>
                  <a:ext uri="{FF2B5EF4-FFF2-40B4-BE49-F238E27FC236}">
                    <a16:creationId xmlns:a16="http://schemas.microsoft.com/office/drawing/2014/main" id="{9CE8F269-5E6E-4D91-89DC-7CB960F73E0E}"/>
                  </a:ext>
                </a:extLst>
              </p:cNvPr>
              <p:cNvSpPr>
                <a:spLocks noChangeArrowheads="1"/>
              </p:cNvSpPr>
              <p:nvPr/>
            </p:nvSpPr>
            <p:spPr bwMode="auto">
              <a:xfrm>
                <a:off x="317" y="1832"/>
                <a:ext cx="816" cy="555"/>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82" name="Group 28">
              <a:extLst>
                <a:ext uri="{FF2B5EF4-FFF2-40B4-BE49-F238E27FC236}">
                  <a16:creationId xmlns:a16="http://schemas.microsoft.com/office/drawing/2014/main" id="{9D6975F4-0A98-461B-882E-F6D0A4F83BA3}"/>
                </a:ext>
              </a:extLst>
            </p:cNvPr>
            <p:cNvGrpSpPr>
              <a:grpSpLocks/>
            </p:cNvGrpSpPr>
            <p:nvPr/>
          </p:nvGrpSpPr>
          <p:grpSpPr bwMode="auto">
            <a:xfrm>
              <a:off x="158" y="3022"/>
              <a:ext cx="908" cy="590"/>
              <a:chOff x="158" y="3022"/>
              <a:chExt cx="908" cy="590"/>
            </a:xfrm>
          </p:grpSpPr>
          <p:sp>
            <p:nvSpPr>
              <p:cNvPr id="24583" name="Text Box 6">
                <a:extLst>
                  <a:ext uri="{FF2B5EF4-FFF2-40B4-BE49-F238E27FC236}">
                    <a16:creationId xmlns:a16="http://schemas.microsoft.com/office/drawing/2014/main" id="{5A88E8DB-ABCF-40CF-BD55-99678873ADDC}"/>
                  </a:ext>
                </a:extLst>
              </p:cNvPr>
              <p:cNvSpPr txBox="1">
                <a:spLocks noChangeArrowheads="1"/>
              </p:cNvSpPr>
              <p:nvPr/>
            </p:nvSpPr>
            <p:spPr bwMode="auto">
              <a:xfrm>
                <a:off x="268" y="3096"/>
                <a:ext cx="684"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strategy</a:t>
                </a:r>
                <a:endParaRPr lang="en-US" altLang="en-US" sz="2000"/>
              </a:p>
            </p:txBody>
          </p:sp>
          <p:sp>
            <p:nvSpPr>
              <p:cNvPr id="24584" name="AutoShape 7">
                <a:extLst>
                  <a:ext uri="{FF2B5EF4-FFF2-40B4-BE49-F238E27FC236}">
                    <a16:creationId xmlns:a16="http://schemas.microsoft.com/office/drawing/2014/main" id="{D291060D-D6F1-434A-991F-F0F90BA95468}"/>
                  </a:ext>
                </a:extLst>
              </p:cNvPr>
              <p:cNvSpPr>
                <a:spLocks noChangeArrowheads="1"/>
              </p:cNvSpPr>
              <p:nvPr/>
            </p:nvSpPr>
            <p:spPr bwMode="auto">
              <a:xfrm>
                <a:off x="158" y="3022"/>
                <a:ext cx="908" cy="590"/>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grpSp>
        <p:nvGrpSpPr>
          <p:cNvPr id="24585" name="Group 34">
            <a:extLst>
              <a:ext uri="{FF2B5EF4-FFF2-40B4-BE49-F238E27FC236}">
                <a16:creationId xmlns:a16="http://schemas.microsoft.com/office/drawing/2014/main" id="{C8FE20B5-14BB-4627-B1D5-301263F876E3}"/>
              </a:ext>
            </a:extLst>
          </p:cNvPr>
          <p:cNvGrpSpPr>
            <a:grpSpLocks/>
          </p:cNvGrpSpPr>
          <p:nvPr/>
        </p:nvGrpSpPr>
        <p:grpSpPr bwMode="auto">
          <a:xfrm>
            <a:off x="2339975" y="1268413"/>
            <a:ext cx="2520950" cy="720725"/>
            <a:chOff x="1607" y="572"/>
            <a:chExt cx="1588" cy="454"/>
          </a:xfrm>
        </p:grpSpPr>
        <p:sp>
          <p:nvSpPr>
            <p:cNvPr id="24586" name="Text Box 10">
              <a:extLst>
                <a:ext uri="{FF2B5EF4-FFF2-40B4-BE49-F238E27FC236}">
                  <a16:creationId xmlns:a16="http://schemas.microsoft.com/office/drawing/2014/main" id="{1CCF706D-9945-4466-8A5D-3A0AF2B6F36E}"/>
                </a:ext>
              </a:extLst>
            </p:cNvPr>
            <p:cNvSpPr txBox="1">
              <a:spLocks noChangeArrowheads="1"/>
            </p:cNvSpPr>
            <p:nvPr/>
          </p:nvSpPr>
          <p:spPr bwMode="auto">
            <a:xfrm>
              <a:off x="1738" y="674"/>
              <a:ext cx="1325"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 effectiveness</a:t>
              </a:r>
              <a:endParaRPr lang="en-US" altLang="en-US" sz="2000"/>
            </a:p>
          </p:txBody>
        </p:sp>
        <p:sp>
          <p:nvSpPr>
            <p:cNvPr id="24587" name="AutoShape 11">
              <a:extLst>
                <a:ext uri="{FF2B5EF4-FFF2-40B4-BE49-F238E27FC236}">
                  <a16:creationId xmlns:a16="http://schemas.microsoft.com/office/drawing/2014/main" id="{8A1F0E49-0ABC-41D4-A792-788A249E73D5}"/>
                </a:ext>
              </a:extLst>
            </p:cNvPr>
            <p:cNvSpPr>
              <a:spLocks noChangeArrowheads="1"/>
            </p:cNvSpPr>
            <p:nvPr/>
          </p:nvSpPr>
          <p:spPr bwMode="auto">
            <a:xfrm>
              <a:off x="1607" y="572"/>
              <a:ext cx="1588" cy="454"/>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88" name="Group 33">
            <a:extLst>
              <a:ext uri="{FF2B5EF4-FFF2-40B4-BE49-F238E27FC236}">
                <a16:creationId xmlns:a16="http://schemas.microsoft.com/office/drawing/2014/main" id="{F4EEDCE4-339C-44AA-A534-475652C19148}"/>
              </a:ext>
            </a:extLst>
          </p:cNvPr>
          <p:cNvGrpSpPr>
            <a:grpSpLocks/>
          </p:cNvGrpSpPr>
          <p:nvPr/>
        </p:nvGrpSpPr>
        <p:grpSpPr bwMode="auto">
          <a:xfrm>
            <a:off x="2359025" y="3794125"/>
            <a:ext cx="3457575" cy="898525"/>
            <a:chOff x="1486" y="2387"/>
            <a:chExt cx="2178" cy="566"/>
          </a:xfrm>
        </p:grpSpPr>
        <p:sp>
          <p:nvSpPr>
            <p:cNvPr id="24589" name="Text Box 8">
              <a:extLst>
                <a:ext uri="{FF2B5EF4-FFF2-40B4-BE49-F238E27FC236}">
                  <a16:creationId xmlns:a16="http://schemas.microsoft.com/office/drawing/2014/main" id="{16C0C973-0222-4609-9B77-81BAED923484}"/>
                </a:ext>
              </a:extLst>
            </p:cNvPr>
            <p:cNvSpPr txBox="1">
              <a:spLocks noChangeArrowheads="1"/>
            </p:cNvSpPr>
            <p:nvPr/>
          </p:nvSpPr>
          <p:spPr bwMode="auto">
            <a:xfrm>
              <a:off x="1539" y="2449"/>
              <a:ext cx="756"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practices</a:t>
              </a:r>
              <a:endParaRPr lang="en-US" altLang="en-US" sz="2000"/>
            </a:p>
          </p:txBody>
        </p:sp>
        <p:sp>
          <p:nvSpPr>
            <p:cNvPr id="24590" name="AutoShape 9">
              <a:extLst>
                <a:ext uri="{FF2B5EF4-FFF2-40B4-BE49-F238E27FC236}">
                  <a16:creationId xmlns:a16="http://schemas.microsoft.com/office/drawing/2014/main" id="{F4D0CD8A-09EC-4A8D-9F22-CA8A61910BCD}"/>
                </a:ext>
              </a:extLst>
            </p:cNvPr>
            <p:cNvSpPr>
              <a:spLocks noChangeArrowheads="1"/>
            </p:cNvSpPr>
            <p:nvPr/>
          </p:nvSpPr>
          <p:spPr bwMode="auto">
            <a:xfrm>
              <a:off x="1486" y="2398"/>
              <a:ext cx="862" cy="544"/>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24591" name="Group 32">
              <a:extLst>
                <a:ext uri="{FF2B5EF4-FFF2-40B4-BE49-F238E27FC236}">
                  <a16:creationId xmlns:a16="http://schemas.microsoft.com/office/drawing/2014/main" id="{A58A85CA-ECF4-417B-A0CC-97F4A342F1A2}"/>
                </a:ext>
              </a:extLst>
            </p:cNvPr>
            <p:cNvGrpSpPr>
              <a:grpSpLocks/>
            </p:cNvGrpSpPr>
            <p:nvPr/>
          </p:nvGrpSpPr>
          <p:grpSpPr bwMode="auto">
            <a:xfrm>
              <a:off x="2699" y="2387"/>
              <a:ext cx="965" cy="566"/>
              <a:chOff x="2880" y="2387"/>
              <a:chExt cx="965" cy="566"/>
            </a:xfrm>
          </p:grpSpPr>
          <p:sp>
            <p:nvSpPr>
              <p:cNvPr id="24592" name="Text Box 12">
                <a:extLst>
                  <a:ext uri="{FF2B5EF4-FFF2-40B4-BE49-F238E27FC236}">
                    <a16:creationId xmlns:a16="http://schemas.microsoft.com/office/drawing/2014/main" id="{8262CA8B-BC72-400F-A5D6-F25F78FC8A73}"/>
                  </a:ext>
                </a:extLst>
              </p:cNvPr>
              <p:cNvSpPr txBox="1">
                <a:spLocks noChangeArrowheads="1"/>
              </p:cNvSpPr>
              <p:nvPr/>
            </p:nvSpPr>
            <p:spPr bwMode="auto">
              <a:xfrm>
                <a:off x="2958" y="2449"/>
                <a:ext cx="809"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HR</a:t>
                </a:r>
              </a:p>
              <a:p>
                <a:pPr algn="ctr" eaLnBrk="1" hangingPunct="1"/>
                <a:r>
                  <a:rPr lang="en-GB" altLang="en-US" sz="2000"/>
                  <a:t>outcomes</a:t>
                </a:r>
                <a:endParaRPr lang="en-US" altLang="en-US" sz="2000"/>
              </a:p>
            </p:txBody>
          </p:sp>
          <p:sp>
            <p:nvSpPr>
              <p:cNvPr id="24593" name="AutoShape 13">
                <a:extLst>
                  <a:ext uri="{FF2B5EF4-FFF2-40B4-BE49-F238E27FC236}">
                    <a16:creationId xmlns:a16="http://schemas.microsoft.com/office/drawing/2014/main" id="{341CC28F-5323-4652-A295-BDE506C3EDE3}"/>
                  </a:ext>
                </a:extLst>
              </p:cNvPr>
              <p:cNvSpPr>
                <a:spLocks noChangeArrowheads="1"/>
              </p:cNvSpPr>
              <p:nvPr/>
            </p:nvSpPr>
            <p:spPr bwMode="auto">
              <a:xfrm>
                <a:off x="2880" y="2387"/>
                <a:ext cx="965" cy="56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grpSp>
        <p:nvGrpSpPr>
          <p:cNvPr id="24594" name="Group 22">
            <a:extLst>
              <a:ext uri="{FF2B5EF4-FFF2-40B4-BE49-F238E27FC236}">
                <a16:creationId xmlns:a16="http://schemas.microsoft.com/office/drawing/2014/main" id="{A2299C36-EB68-41FE-94F9-1B8F493168DE}"/>
              </a:ext>
            </a:extLst>
          </p:cNvPr>
          <p:cNvGrpSpPr>
            <a:grpSpLocks/>
          </p:cNvGrpSpPr>
          <p:nvPr/>
        </p:nvGrpSpPr>
        <p:grpSpPr bwMode="auto">
          <a:xfrm>
            <a:off x="5940425" y="1698625"/>
            <a:ext cx="2124075" cy="1041400"/>
            <a:chOff x="3697" y="1070"/>
            <a:chExt cx="1338" cy="656"/>
          </a:xfrm>
        </p:grpSpPr>
        <p:sp>
          <p:nvSpPr>
            <p:cNvPr id="24595" name="Text Box 14">
              <a:extLst>
                <a:ext uri="{FF2B5EF4-FFF2-40B4-BE49-F238E27FC236}">
                  <a16:creationId xmlns:a16="http://schemas.microsoft.com/office/drawing/2014/main" id="{1B814084-3523-41DE-9DFC-E9E76C366654}"/>
                </a:ext>
              </a:extLst>
            </p:cNvPr>
            <p:cNvSpPr txBox="1">
              <a:spLocks noChangeArrowheads="1"/>
            </p:cNvSpPr>
            <p:nvPr/>
          </p:nvSpPr>
          <p:spPr bwMode="auto">
            <a:xfrm>
              <a:off x="3730" y="1177"/>
              <a:ext cx="1271"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Quality of goods</a:t>
              </a:r>
            </a:p>
            <a:p>
              <a:pPr algn="ctr" eaLnBrk="1" hangingPunct="1"/>
              <a:r>
                <a:rPr lang="en-GB" altLang="en-US" sz="2000"/>
                <a:t>and services</a:t>
              </a:r>
              <a:endParaRPr lang="en-US" altLang="en-US" sz="2000"/>
            </a:p>
          </p:txBody>
        </p:sp>
        <p:sp>
          <p:nvSpPr>
            <p:cNvPr id="24596" name="AutoShape 15">
              <a:extLst>
                <a:ext uri="{FF2B5EF4-FFF2-40B4-BE49-F238E27FC236}">
                  <a16:creationId xmlns:a16="http://schemas.microsoft.com/office/drawing/2014/main" id="{3DE157BA-CF12-4C7B-8750-179F08540688}"/>
                </a:ext>
              </a:extLst>
            </p:cNvPr>
            <p:cNvSpPr>
              <a:spLocks noChangeArrowheads="1"/>
            </p:cNvSpPr>
            <p:nvPr/>
          </p:nvSpPr>
          <p:spPr bwMode="auto">
            <a:xfrm>
              <a:off x="3697" y="1070"/>
              <a:ext cx="1338"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597" name="Group 24">
            <a:extLst>
              <a:ext uri="{FF2B5EF4-FFF2-40B4-BE49-F238E27FC236}">
                <a16:creationId xmlns:a16="http://schemas.microsoft.com/office/drawing/2014/main" id="{2506F6BA-3088-4DA7-BE14-39E89D26A49B}"/>
              </a:ext>
            </a:extLst>
          </p:cNvPr>
          <p:cNvGrpSpPr>
            <a:grpSpLocks/>
          </p:cNvGrpSpPr>
          <p:nvPr/>
        </p:nvGrpSpPr>
        <p:grpSpPr bwMode="auto">
          <a:xfrm>
            <a:off x="6209506" y="5009356"/>
            <a:ext cx="1584325" cy="719138"/>
            <a:chOff x="4128" y="3249"/>
            <a:chExt cx="998" cy="453"/>
          </a:xfrm>
        </p:grpSpPr>
        <p:sp>
          <p:nvSpPr>
            <p:cNvPr id="24598" name="Text Box 16">
              <a:extLst>
                <a:ext uri="{FF2B5EF4-FFF2-40B4-BE49-F238E27FC236}">
                  <a16:creationId xmlns:a16="http://schemas.microsoft.com/office/drawing/2014/main" id="{1ADBA57B-FD63-4852-BD7F-A7F360D91F84}"/>
                </a:ext>
              </a:extLst>
            </p:cNvPr>
            <p:cNvSpPr txBox="1">
              <a:spLocks noChangeArrowheads="1"/>
            </p:cNvSpPr>
            <p:nvPr/>
          </p:nvSpPr>
          <p:spPr bwMode="auto">
            <a:xfrm>
              <a:off x="4155" y="3350"/>
              <a:ext cx="943" cy="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Productivity</a:t>
              </a:r>
              <a:endParaRPr lang="en-US" altLang="en-US" sz="2000"/>
            </a:p>
          </p:txBody>
        </p:sp>
        <p:sp>
          <p:nvSpPr>
            <p:cNvPr id="24599" name="AutoShape 17">
              <a:extLst>
                <a:ext uri="{FF2B5EF4-FFF2-40B4-BE49-F238E27FC236}">
                  <a16:creationId xmlns:a16="http://schemas.microsoft.com/office/drawing/2014/main" id="{D2FB51DA-95EA-4000-AF6C-F33BEA5E2099}"/>
                </a:ext>
              </a:extLst>
            </p:cNvPr>
            <p:cNvSpPr>
              <a:spLocks noChangeArrowheads="1"/>
            </p:cNvSpPr>
            <p:nvPr/>
          </p:nvSpPr>
          <p:spPr bwMode="auto">
            <a:xfrm>
              <a:off x="4128" y="3249"/>
              <a:ext cx="998" cy="45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grpSp>
        <p:nvGrpSpPr>
          <p:cNvPr id="24600" name="Group 23">
            <a:extLst>
              <a:ext uri="{FF2B5EF4-FFF2-40B4-BE49-F238E27FC236}">
                <a16:creationId xmlns:a16="http://schemas.microsoft.com/office/drawing/2014/main" id="{D563E787-7592-4FD4-BFC7-1CD4DC6AE90D}"/>
              </a:ext>
            </a:extLst>
          </p:cNvPr>
          <p:cNvGrpSpPr>
            <a:grpSpLocks/>
          </p:cNvGrpSpPr>
          <p:nvPr/>
        </p:nvGrpSpPr>
        <p:grpSpPr bwMode="auto">
          <a:xfrm>
            <a:off x="7235825" y="3716338"/>
            <a:ext cx="1728788" cy="1041400"/>
            <a:chOff x="4558" y="1901"/>
            <a:chExt cx="1089" cy="656"/>
          </a:xfrm>
        </p:grpSpPr>
        <p:sp>
          <p:nvSpPr>
            <p:cNvPr id="24601" name="Text Box 18">
              <a:extLst>
                <a:ext uri="{FF2B5EF4-FFF2-40B4-BE49-F238E27FC236}">
                  <a16:creationId xmlns:a16="http://schemas.microsoft.com/office/drawing/2014/main" id="{105617A3-A044-481A-9D52-7174B5C37F00}"/>
                </a:ext>
              </a:extLst>
            </p:cNvPr>
            <p:cNvSpPr txBox="1">
              <a:spLocks noChangeArrowheads="1"/>
            </p:cNvSpPr>
            <p:nvPr/>
          </p:nvSpPr>
          <p:spPr bwMode="auto">
            <a:xfrm>
              <a:off x="4596" y="2008"/>
              <a:ext cx="1013" cy="4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a:t>Financial</a:t>
              </a:r>
            </a:p>
            <a:p>
              <a:pPr algn="ctr" eaLnBrk="1" hangingPunct="1"/>
              <a:r>
                <a:rPr lang="en-GB" altLang="en-US" sz="2000"/>
                <a:t>performance</a:t>
              </a:r>
              <a:endParaRPr lang="en-US" altLang="en-US" sz="2000"/>
            </a:p>
          </p:txBody>
        </p:sp>
        <p:sp>
          <p:nvSpPr>
            <p:cNvPr id="24602" name="AutoShape 19">
              <a:extLst>
                <a:ext uri="{FF2B5EF4-FFF2-40B4-BE49-F238E27FC236}">
                  <a16:creationId xmlns:a16="http://schemas.microsoft.com/office/drawing/2014/main" id="{6D3BABF4-7AE5-42E6-B776-B6FEF98A972B}"/>
                </a:ext>
              </a:extLst>
            </p:cNvPr>
            <p:cNvSpPr>
              <a:spLocks noChangeArrowheads="1"/>
            </p:cNvSpPr>
            <p:nvPr/>
          </p:nvSpPr>
          <p:spPr bwMode="auto">
            <a:xfrm>
              <a:off x="4558" y="1901"/>
              <a:ext cx="1089" cy="656"/>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24603" name="Line 35">
            <a:extLst>
              <a:ext uri="{FF2B5EF4-FFF2-40B4-BE49-F238E27FC236}">
                <a16:creationId xmlns:a16="http://schemas.microsoft.com/office/drawing/2014/main" id="{10CB15A7-980F-4736-8813-041004A9BD5F}"/>
              </a:ext>
            </a:extLst>
          </p:cNvPr>
          <p:cNvSpPr>
            <a:spLocks noChangeShapeType="1"/>
          </p:cNvSpPr>
          <p:nvPr/>
        </p:nvSpPr>
        <p:spPr bwMode="auto">
          <a:xfrm>
            <a:off x="971550" y="3789363"/>
            <a:ext cx="0" cy="93503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4" name="Line 37">
            <a:extLst>
              <a:ext uri="{FF2B5EF4-FFF2-40B4-BE49-F238E27FC236}">
                <a16:creationId xmlns:a16="http://schemas.microsoft.com/office/drawing/2014/main" id="{94F39563-626A-4A2D-AC08-3CD868C94AA4}"/>
              </a:ext>
            </a:extLst>
          </p:cNvPr>
          <p:cNvSpPr>
            <a:spLocks noChangeShapeType="1"/>
          </p:cNvSpPr>
          <p:nvPr/>
        </p:nvSpPr>
        <p:spPr bwMode="auto">
          <a:xfrm>
            <a:off x="1547813" y="3429000"/>
            <a:ext cx="93662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5" name="Line 38">
            <a:extLst>
              <a:ext uri="{FF2B5EF4-FFF2-40B4-BE49-F238E27FC236}">
                <a16:creationId xmlns:a16="http://schemas.microsoft.com/office/drawing/2014/main" id="{6BFC1748-5F87-4985-9EA2-831E94976B66}"/>
              </a:ext>
            </a:extLst>
          </p:cNvPr>
          <p:cNvSpPr>
            <a:spLocks noChangeShapeType="1"/>
          </p:cNvSpPr>
          <p:nvPr/>
        </p:nvSpPr>
        <p:spPr bwMode="auto">
          <a:xfrm>
            <a:off x="2484438" y="3429000"/>
            <a:ext cx="0" cy="3603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6" name="Line 39">
            <a:extLst>
              <a:ext uri="{FF2B5EF4-FFF2-40B4-BE49-F238E27FC236}">
                <a16:creationId xmlns:a16="http://schemas.microsoft.com/office/drawing/2014/main" id="{B41F08D5-B412-4B23-A41D-8531F4756333}"/>
              </a:ext>
            </a:extLst>
          </p:cNvPr>
          <p:cNvSpPr>
            <a:spLocks noChangeShapeType="1"/>
          </p:cNvSpPr>
          <p:nvPr/>
        </p:nvSpPr>
        <p:spPr bwMode="auto">
          <a:xfrm>
            <a:off x="1692275" y="5300663"/>
            <a:ext cx="792163"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07" name="Line 40">
            <a:extLst>
              <a:ext uri="{FF2B5EF4-FFF2-40B4-BE49-F238E27FC236}">
                <a16:creationId xmlns:a16="http://schemas.microsoft.com/office/drawing/2014/main" id="{C0A501C7-34D0-4DEC-9423-CAC38528A493}"/>
              </a:ext>
            </a:extLst>
          </p:cNvPr>
          <p:cNvSpPr>
            <a:spLocks noChangeShapeType="1"/>
          </p:cNvSpPr>
          <p:nvPr/>
        </p:nvSpPr>
        <p:spPr bwMode="auto">
          <a:xfrm flipV="1">
            <a:off x="2484438" y="4652963"/>
            <a:ext cx="0" cy="64770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8" name="Line 41">
            <a:extLst>
              <a:ext uri="{FF2B5EF4-FFF2-40B4-BE49-F238E27FC236}">
                <a16:creationId xmlns:a16="http://schemas.microsoft.com/office/drawing/2014/main" id="{95CEBDD0-34EF-4C63-B939-0A63F9D7A720}"/>
              </a:ext>
            </a:extLst>
          </p:cNvPr>
          <p:cNvSpPr>
            <a:spLocks noChangeShapeType="1"/>
          </p:cNvSpPr>
          <p:nvPr/>
        </p:nvSpPr>
        <p:spPr bwMode="auto">
          <a:xfrm>
            <a:off x="3059113" y="1989138"/>
            <a:ext cx="0" cy="18002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09" name="Line 42">
            <a:extLst>
              <a:ext uri="{FF2B5EF4-FFF2-40B4-BE49-F238E27FC236}">
                <a16:creationId xmlns:a16="http://schemas.microsoft.com/office/drawing/2014/main" id="{9DF6021E-9B74-4AC4-9EC1-962AED7A16ED}"/>
              </a:ext>
            </a:extLst>
          </p:cNvPr>
          <p:cNvSpPr>
            <a:spLocks noChangeShapeType="1"/>
          </p:cNvSpPr>
          <p:nvPr/>
        </p:nvSpPr>
        <p:spPr bwMode="auto">
          <a:xfrm>
            <a:off x="4572000" y="1989138"/>
            <a:ext cx="0" cy="1800225"/>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0" name="Line 43">
            <a:extLst>
              <a:ext uri="{FF2B5EF4-FFF2-40B4-BE49-F238E27FC236}">
                <a16:creationId xmlns:a16="http://schemas.microsoft.com/office/drawing/2014/main" id="{78B35DEA-4661-4327-A2AD-E7F48FAECD8B}"/>
              </a:ext>
            </a:extLst>
          </p:cNvPr>
          <p:cNvSpPr>
            <a:spLocks noChangeShapeType="1"/>
          </p:cNvSpPr>
          <p:nvPr/>
        </p:nvSpPr>
        <p:spPr bwMode="auto">
          <a:xfrm>
            <a:off x="3708400" y="4221163"/>
            <a:ext cx="576263" cy="0"/>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1" name="Line 46">
            <a:extLst>
              <a:ext uri="{FF2B5EF4-FFF2-40B4-BE49-F238E27FC236}">
                <a16:creationId xmlns:a16="http://schemas.microsoft.com/office/drawing/2014/main" id="{A32E5255-555C-4854-980B-A4B252CF0CC4}"/>
              </a:ext>
            </a:extLst>
          </p:cNvPr>
          <p:cNvSpPr>
            <a:spLocks noChangeShapeType="1"/>
          </p:cNvSpPr>
          <p:nvPr/>
        </p:nvSpPr>
        <p:spPr bwMode="auto">
          <a:xfrm>
            <a:off x="7740650" y="5706059"/>
            <a:ext cx="719138"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2" name="Line 47">
            <a:extLst>
              <a:ext uri="{FF2B5EF4-FFF2-40B4-BE49-F238E27FC236}">
                <a16:creationId xmlns:a16="http://schemas.microsoft.com/office/drawing/2014/main" id="{B823A7D5-2117-4471-8922-107298B52279}"/>
              </a:ext>
            </a:extLst>
          </p:cNvPr>
          <p:cNvSpPr>
            <a:spLocks noChangeShapeType="1"/>
          </p:cNvSpPr>
          <p:nvPr/>
        </p:nvSpPr>
        <p:spPr bwMode="auto">
          <a:xfrm flipV="1">
            <a:off x="8459788" y="4761705"/>
            <a:ext cx="0" cy="944354"/>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3" name="Line 50">
            <a:extLst>
              <a:ext uri="{FF2B5EF4-FFF2-40B4-BE49-F238E27FC236}">
                <a16:creationId xmlns:a16="http://schemas.microsoft.com/office/drawing/2014/main" id="{A1907168-24DC-4DF8-9E02-4249F6F6F3AF}"/>
              </a:ext>
            </a:extLst>
          </p:cNvPr>
          <p:cNvSpPr>
            <a:spLocks noChangeShapeType="1"/>
          </p:cNvSpPr>
          <p:nvPr/>
        </p:nvSpPr>
        <p:spPr bwMode="auto">
          <a:xfrm>
            <a:off x="5795963" y="4652963"/>
            <a:ext cx="413543" cy="509587"/>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4" name="Line 51">
            <a:extLst>
              <a:ext uri="{FF2B5EF4-FFF2-40B4-BE49-F238E27FC236}">
                <a16:creationId xmlns:a16="http://schemas.microsoft.com/office/drawing/2014/main" id="{2B0B1EFA-1588-4B1F-AA0B-3720953461ED}"/>
              </a:ext>
            </a:extLst>
          </p:cNvPr>
          <p:cNvSpPr>
            <a:spLocks noChangeShapeType="1"/>
          </p:cNvSpPr>
          <p:nvPr/>
        </p:nvSpPr>
        <p:spPr bwMode="auto">
          <a:xfrm flipV="1">
            <a:off x="5795963" y="2781300"/>
            <a:ext cx="647700" cy="1008063"/>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5" name="Line 52">
            <a:extLst>
              <a:ext uri="{FF2B5EF4-FFF2-40B4-BE49-F238E27FC236}">
                <a16:creationId xmlns:a16="http://schemas.microsoft.com/office/drawing/2014/main" id="{5D6EA663-FD3C-454F-A9F9-81944669E69F}"/>
              </a:ext>
            </a:extLst>
          </p:cNvPr>
          <p:cNvSpPr>
            <a:spLocks noChangeShapeType="1"/>
          </p:cNvSpPr>
          <p:nvPr/>
        </p:nvSpPr>
        <p:spPr bwMode="auto">
          <a:xfrm>
            <a:off x="8101013" y="2133600"/>
            <a:ext cx="358775" cy="0"/>
          </a:xfrm>
          <a:prstGeom prst="line">
            <a:avLst/>
          </a:prstGeom>
          <a:noFill/>
          <a:ln w="19050">
            <a:solidFill>
              <a:schemeClr val="tx1"/>
            </a:solidFill>
            <a:round/>
            <a:headEnd/>
            <a:tailEnd/>
          </a:ln>
          <a:extLst>
            <a:ext uri="{909E8E84-426E-40DD-AFC4-6F175D3DCCD1}">
              <a14:hiddenFill xmlns:a14="http://schemas.microsoft.com/office/drawing/2010/main">
                <a:noFill/>
              </a14:hiddenFill>
            </a:ext>
          </a:extLst>
        </p:spPr>
        <p:txBody>
          <a:bodyPr/>
          <a:lstStyle/>
          <a:p>
            <a:endParaRPr lang="en-GB"/>
          </a:p>
        </p:txBody>
      </p:sp>
      <p:sp>
        <p:nvSpPr>
          <p:cNvPr id="24616" name="Line 53">
            <a:extLst>
              <a:ext uri="{FF2B5EF4-FFF2-40B4-BE49-F238E27FC236}">
                <a16:creationId xmlns:a16="http://schemas.microsoft.com/office/drawing/2014/main" id="{426E202D-9BF0-419C-BFF7-ACE07B1327E8}"/>
              </a:ext>
            </a:extLst>
          </p:cNvPr>
          <p:cNvSpPr>
            <a:spLocks noChangeShapeType="1"/>
          </p:cNvSpPr>
          <p:nvPr/>
        </p:nvSpPr>
        <p:spPr bwMode="auto">
          <a:xfrm>
            <a:off x="8459788" y="2133600"/>
            <a:ext cx="0" cy="1582738"/>
          </a:xfrm>
          <a:prstGeom prst="line">
            <a:avLst/>
          </a:prstGeom>
          <a:noFill/>
          <a:ln w="190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4617" name="Text Box 54">
            <a:extLst>
              <a:ext uri="{FF2B5EF4-FFF2-40B4-BE49-F238E27FC236}">
                <a16:creationId xmlns:a16="http://schemas.microsoft.com/office/drawing/2014/main" id="{7AF4E85F-B2FA-488F-848E-6691AD2AEBA6}"/>
              </a:ext>
            </a:extLst>
          </p:cNvPr>
          <p:cNvSpPr txBox="1">
            <a:spLocks noChangeArrowheads="1"/>
          </p:cNvSpPr>
          <p:nvPr/>
        </p:nvSpPr>
        <p:spPr bwMode="auto">
          <a:xfrm>
            <a:off x="376238" y="255588"/>
            <a:ext cx="8228012" cy="8309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Figure 1.3: Possible links between HRM and business performance (Adapted from Guest et al, 2003)</a:t>
            </a:r>
            <a:endParaRPr lang="en-US" altLang="en-US" sz="2400"/>
          </a:p>
        </p:txBody>
      </p:sp>
      <p:sp>
        <p:nvSpPr>
          <p:cNvPr id="24618" name="Text Box 55">
            <a:extLst>
              <a:ext uri="{FF2B5EF4-FFF2-40B4-BE49-F238E27FC236}">
                <a16:creationId xmlns:a16="http://schemas.microsoft.com/office/drawing/2014/main" id="{BF0838F0-1DC9-4A1F-BF78-4C86B1480D22}"/>
              </a:ext>
            </a:extLst>
          </p:cNvPr>
          <p:cNvSpPr txBox="1">
            <a:spLocks noChangeArrowheads="1"/>
          </p:cNvSpPr>
          <p:nvPr/>
        </p:nvSpPr>
        <p:spPr bwMode="auto">
          <a:xfrm>
            <a:off x="250825" y="6497638"/>
            <a:ext cx="2509838" cy="30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1400">
                <a:solidFill>
                  <a:schemeClr val="bg1"/>
                </a:solidFill>
                <a:latin typeface="Times New Roman" panose="02020603050405020304" pitchFamily="18" charset="0"/>
              </a:rPr>
              <a:t>Adapted from Guest </a:t>
            </a:r>
            <a:r>
              <a:rPr lang="en-GB" altLang="en-US" sz="1400" i="1">
                <a:solidFill>
                  <a:schemeClr val="bg1"/>
                </a:solidFill>
                <a:latin typeface="Times New Roman" panose="02020603050405020304" pitchFamily="18" charset="0"/>
              </a:rPr>
              <a:t>et al </a:t>
            </a:r>
            <a:r>
              <a:rPr lang="en-GB" altLang="en-US" sz="1400">
                <a:solidFill>
                  <a:schemeClr val="bg1"/>
                </a:solidFill>
                <a:latin typeface="Times New Roman" panose="02020603050405020304" pitchFamily="18" charset="0"/>
              </a:rPr>
              <a:t>(2003)</a:t>
            </a:r>
            <a:endParaRPr lang="en-US" altLang="en-US" sz="1400">
              <a:solidFill>
                <a:schemeClr val="bg1"/>
              </a:solidFill>
              <a:latin typeface="Times New Roman" panose="02020603050405020304" pitchFamily="18" charset="0"/>
            </a:endParaRPr>
          </a:p>
        </p:txBody>
      </p:sp>
    </p:spTree>
    <p:extLst>
      <p:ext uri="{BB962C8B-B14F-4D97-AF65-F5344CB8AC3E}">
        <p14:creationId xmlns:p14="http://schemas.microsoft.com/office/powerpoint/2010/main" val="16109968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4">
            <a:extLst>
              <a:ext uri="{FF2B5EF4-FFF2-40B4-BE49-F238E27FC236}">
                <a16:creationId xmlns:a16="http://schemas.microsoft.com/office/drawing/2014/main" id="{899EC8CF-1CD9-4EC1-9B9D-29CA223D8EB9}"/>
              </a:ext>
            </a:extLst>
          </p:cNvPr>
          <p:cNvSpPr>
            <a:spLocks noChangeArrowheads="1"/>
          </p:cNvSpPr>
          <p:nvPr/>
        </p:nvSpPr>
        <p:spPr bwMode="auto">
          <a:xfrm>
            <a:off x="317498" y="234501"/>
            <a:ext cx="8507413"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solidFill>
                  <a:schemeClr val="tx2"/>
                </a:solidFill>
              </a:rPr>
              <a:t>HR Strategy </a:t>
            </a:r>
            <a:br>
              <a:rPr lang="en-GB" altLang="en-US" sz="3600">
                <a:solidFill>
                  <a:schemeClr val="tx2"/>
                </a:solidFill>
              </a:rPr>
            </a:br>
            <a:r>
              <a:rPr lang="en-GB" altLang="en-US" sz="2000">
                <a:solidFill>
                  <a:schemeClr val="tx2"/>
                </a:solidFill>
              </a:rPr>
              <a:t>‘a set of ideas, policies and practices which management adopt to achieve a people-management objective’</a:t>
            </a:r>
            <a:br>
              <a:rPr lang="en-GB" altLang="en-US" sz="2000">
                <a:solidFill>
                  <a:schemeClr val="tx2"/>
                </a:solidFill>
              </a:rPr>
            </a:br>
            <a:r>
              <a:rPr lang="en-GB" altLang="en-US" sz="2000">
                <a:solidFill>
                  <a:schemeClr val="tx2"/>
                </a:solidFill>
              </a:rPr>
              <a:t>Tyson</a:t>
            </a:r>
            <a:r>
              <a:rPr lang="en-GB" altLang="en-US" sz="2000" i="1">
                <a:solidFill>
                  <a:schemeClr val="tx2"/>
                </a:solidFill>
              </a:rPr>
              <a:t> </a:t>
            </a:r>
            <a:r>
              <a:rPr lang="en-GB" altLang="en-US" sz="2000">
                <a:solidFill>
                  <a:schemeClr val="tx2"/>
                </a:solidFill>
              </a:rPr>
              <a:t>(1995)</a:t>
            </a:r>
            <a:endParaRPr lang="en-US" altLang="en-US" sz="2000" b="1">
              <a:solidFill>
                <a:schemeClr val="tx2"/>
              </a:solidFill>
            </a:endParaRPr>
          </a:p>
        </p:txBody>
      </p:sp>
      <p:sp>
        <p:nvSpPr>
          <p:cNvPr id="30723" name="Text Box 6">
            <a:extLst>
              <a:ext uri="{FF2B5EF4-FFF2-40B4-BE49-F238E27FC236}">
                <a16:creationId xmlns:a16="http://schemas.microsoft.com/office/drawing/2014/main" id="{4CFF745B-185B-46AD-8C4E-8042277A502A}"/>
              </a:ext>
            </a:extLst>
          </p:cNvPr>
          <p:cNvSpPr txBox="1">
            <a:spLocks noChangeArrowheads="1"/>
          </p:cNvSpPr>
          <p:nvPr/>
        </p:nvSpPr>
        <p:spPr bwMode="auto">
          <a:xfrm>
            <a:off x="700088" y="1706562"/>
            <a:ext cx="377983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Mainly concerned with</a:t>
            </a:r>
            <a:r>
              <a:rPr lang="en-GB" altLang="en-US" sz="2000"/>
              <a:t>:</a:t>
            </a:r>
            <a:endParaRPr lang="en-US" altLang="en-US" sz="2000"/>
          </a:p>
        </p:txBody>
      </p:sp>
      <p:sp>
        <p:nvSpPr>
          <p:cNvPr id="30724" name="Text Box 7">
            <a:extLst>
              <a:ext uri="{FF2B5EF4-FFF2-40B4-BE49-F238E27FC236}">
                <a16:creationId xmlns:a16="http://schemas.microsoft.com/office/drawing/2014/main" id="{44FB1DE6-A1CB-44F9-A5F0-AAF93C5AD980}"/>
              </a:ext>
            </a:extLst>
          </p:cNvPr>
          <p:cNvSpPr txBox="1">
            <a:spLocks noChangeArrowheads="1"/>
          </p:cNvSpPr>
          <p:nvPr/>
        </p:nvSpPr>
        <p:spPr bwMode="auto">
          <a:xfrm>
            <a:off x="758825" y="2349500"/>
            <a:ext cx="184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5" name="Text Box 5">
            <a:extLst>
              <a:ext uri="{FF2B5EF4-FFF2-40B4-BE49-F238E27FC236}">
                <a16:creationId xmlns:a16="http://schemas.microsoft.com/office/drawing/2014/main" id="{68DA65E8-F082-4BB1-93E1-64DB4B69F2A2}"/>
              </a:ext>
            </a:extLst>
          </p:cNvPr>
          <p:cNvSpPr txBox="1">
            <a:spLocks noChangeArrowheads="1"/>
          </p:cNvSpPr>
          <p:nvPr/>
        </p:nvSpPr>
        <p:spPr bwMode="auto">
          <a:xfrm>
            <a:off x="1187624" y="2517022"/>
            <a:ext cx="6091238" cy="946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buFontTx/>
              <a:buChar char="•"/>
            </a:pPr>
            <a:r>
              <a:rPr lang="en-GB" altLang="en-US" sz="2800"/>
              <a:t>  Vertical integration or ‘external fit’</a:t>
            </a:r>
          </a:p>
          <a:p>
            <a:pPr eaLnBrk="1" hangingPunct="1">
              <a:buFontTx/>
              <a:buChar char="•"/>
            </a:pPr>
            <a:r>
              <a:rPr lang="en-GB" altLang="en-US" sz="2800"/>
              <a:t>  Horizontal integration or ‘internal fit’</a:t>
            </a:r>
          </a:p>
        </p:txBody>
      </p:sp>
      <p:sp>
        <p:nvSpPr>
          <p:cNvPr id="30726" name="Rectangle 8">
            <a:extLst>
              <a:ext uri="{FF2B5EF4-FFF2-40B4-BE49-F238E27FC236}">
                <a16:creationId xmlns:a16="http://schemas.microsoft.com/office/drawing/2014/main" id="{931566AA-9181-49A2-AAEF-732A4B7D6644}"/>
              </a:ext>
            </a:extLst>
          </p:cNvPr>
          <p:cNvSpPr>
            <a:spLocks noChangeArrowheads="1"/>
          </p:cNvSpPr>
          <p:nvPr/>
        </p:nvSpPr>
        <p:spPr bwMode="auto">
          <a:xfrm>
            <a:off x="758825" y="2295132"/>
            <a:ext cx="7559675" cy="1441450"/>
          </a:xfrm>
          <a:prstGeom prst="rect">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7" name="Text Box 11">
            <a:extLst>
              <a:ext uri="{FF2B5EF4-FFF2-40B4-BE49-F238E27FC236}">
                <a16:creationId xmlns:a16="http://schemas.microsoft.com/office/drawing/2014/main" id="{8044DAD7-417B-4C40-AB56-F62151F96EE1}"/>
              </a:ext>
            </a:extLst>
          </p:cNvPr>
          <p:cNvSpPr txBox="1">
            <a:spLocks noChangeArrowheads="1"/>
          </p:cNvSpPr>
          <p:nvPr/>
        </p:nvSpPr>
        <p:spPr bwMode="auto">
          <a:xfrm>
            <a:off x="4479925" y="5378450"/>
            <a:ext cx="184150"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sz="2800" b="1"/>
          </a:p>
        </p:txBody>
      </p:sp>
      <p:sp>
        <p:nvSpPr>
          <p:cNvPr id="30728" name="Text Box 13">
            <a:extLst>
              <a:ext uri="{FF2B5EF4-FFF2-40B4-BE49-F238E27FC236}">
                <a16:creationId xmlns:a16="http://schemas.microsoft.com/office/drawing/2014/main" id="{965C6F07-C0B2-447B-BFDE-25DD28CC5E6E}"/>
              </a:ext>
            </a:extLst>
          </p:cNvPr>
          <p:cNvSpPr txBox="1">
            <a:spLocks noChangeArrowheads="1"/>
          </p:cNvSpPr>
          <p:nvPr/>
        </p:nvSpPr>
        <p:spPr bwMode="auto">
          <a:xfrm>
            <a:off x="1585910" y="5181637"/>
            <a:ext cx="5970587"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‘Improved organisation performance’</a:t>
            </a:r>
            <a:endParaRPr lang="en-US" altLang="en-US" sz="2800"/>
          </a:p>
        </p:txBody>
      </p:sp>
      <p:sp>
        <p:nvSpPr>
          <p:cNvPr id="30729" name="AutoShape 14">
            <a:extLst>
              <a:ext uri="{FF2B5EF4-FFF2-40B4-BE49-F238E27FC236}">
                <a16:creationId xmlns:a16="http://schemas.microsoft.com/office/drawing/2014/main" id="{96551E28-4AB8-449F-8CCD-AE122B57039F}"/>
              </a:ext>
            </a:extLst>
          </p:cNvPr>
          <p:cNvSpPr>
            <a:spLocks noChangeArrowheads="1"/>
          </p:cNvSpPr>
          <p:nvPr/>
        </p:nvSpPr>
        <p:spPr bwMode="auto">
          <a:xfrm>
            <a:off x="4479129" y="3809640"/>
            <a:ext cx="431800" cy="1295400"/>
          </a:xfrm>
          <a:prstGeom prst="downArrow">
            <a:avLst>
              <a:gd name="adj1" fmla="val 50000"/>
              <a:gd name="adj2" fmla="val 7500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404454579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Text Box 19">
            <a:extLst>
              <a:ext uri="{FF2B5EF4-FFF2-40B4-BE49-F238E27FC236}">
                <a16:creationId xmlns:a16="http://schemas.microsoft.com/office/drawing/2014/main" id="{790B3CF6-3308-418E-97C0-4E726F610674}"/>
              </a:ext>
            </a:extLst>
          </p:cNvPr>
          <p:cNvSpPr txBox="1">
            <a:spLocks noChangeArrowheads="1"/>
          </p:cNvSpPr>
          <p:nvPr/>
        </p:nvSpPr>
        <p:spPr bwMode="auto">
          <a:xfrm>
            <a:off x="1338263" y="333375"/>
            <a:ext cx="6465887"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000"/>
              <a:t>Figure 1.5: </a:t>
            </a:r>
            <a:r>
              <a:rPr lang="en-GB" altLang="en-US" sz="2800"/>
              <a:t>The Harvard model of HRM</a:t>
            </a:r>
            <a:endParaRPr lang="en-US" altLang="en-US" sz="2800"/>
          </a:p>
        </p:txBody>
      </p:sp>
      <p:sp>
        <p:nvSpPr>
          <p:cNvPr id="34819" name="Text Box 21">
            <a:extLst>
              <a:ext uri="{FF2B5EF4-FFF2-40B4-BE49-F238E27FC236}">
                <a16:creationId xmlns:a16="http://schemas.microsoft.com/office/drawing/2014/main" id="{23B0046F-B0C5-4D6B-AE8C-009CE8BC06A1}"/>
              </a:ext>
            </a:extLst>
          </p:cNvPr>
          <p:cNvSpPr txBox="1">
            <a:spLocks noChangeArrowheads="1"/>
          </p:cNvSpPr>
          <p:nvPr/>
        </p:nvSpPr>
        <p:spPr bwMode="auto">
          <a:xfrm>
            <a:off x="293688" y="1665288"/>
            <a:ext cx="18129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Stakeholder</a:t>
            </a:r>
          </a:p>
          <a:p>
            <a:pPr algn="ctr" eaLnBrk="1" hangingPunct="1"/>
            <a:r>
              <a:rPr lang="en-GB" altLang="en-US" sz="2400"/>
              <a:t>interests</a:t>
            </a:r>
            <a:endParaRPr lang="en-US" altLang="en-US" sz="2400"/>
          </a:p>
        </p:txBody>
      </p:sp>
      <p:sp>
        <p:nvSpPr>
          <p:cNvPr id="34820" name="AutoShape 22">
            <a:extLst>
              <a:ext uri="{FF2B5EF4-FFF2-40B4-BE49-F238E27FC236}">
                <a16:creationId xmlns:a16="http://schemas.microsoft.com/office/drawing/2014/main" id="{7F693F21-90CD-4225-A270-F1A90117CF17}"/>
              </a:ext>
            </a:extLst>
          </p:cNvPr>
          <p:cNvSpPr>
            <a:spLocks noChangeArrowheads="1"/>
          </p:cNvSpPr>
          <p:nvPr/>
        </p:nvSpPr>
        <p:spPr bwMode="auto">
          <a:xfrm>
            <a:off x="282575" y="1519238"/>
            <a:ext cx="1836738"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1" name="Text Box 29">
            <a:extLst>
              <a:ext uri="{FF2B5EF4-FFF2-40B4-BE49-F238E27FC236}">
                <a16:creationId xmlns:a16="http://schemas.microsoft.com/office/drawing/2014/main" id="{7DF45317-68E9-4D62-B53D-58591768D5DC}"/>
              </a:ext>
            </a:extLst>
          </p:cNvPr>
          <p:cNvSpPr txBox="1">
            <a:spLocks noChangeArrowheads="1"/>
          </p:cNvSpPr>
          <p:nvPr/>
        </p:nvSpPr>
        <p:spPr bwMode="auto">
          <a:xfrm>
            <a:off x="395288" y="4437063"/>
            <a:ext cx="1609725"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Situational</a:t>
            </a:r>
          </a:p>
          <a:p>
            <a:pPr algn="ctr" eaLnBrk="1" hangingPunct="1"/>
            <a:r>
              <a:rPr lang="en-GB" altLang="en-US" sz="2400"/>
              <a:t>factors</a:t>
            </a:r>
            <a:endParaRPr lang="en-US" altLang="en-US" sz="2400"/>
          </a:p>
        </p:txBody>
      </p:sp>
      <p:sp>
        <p:nvSpPr>
          <p:cNvPr id="34822" name="AutoShape 30">
            <a:extLst>
              <a:ext uri="{FF2B5EF4-FFF2-40B4-BE49-F238E27FC236}">
                <a16:creationId xmlns:a16="http://schemas.microsoft.com/office/drawing/2014/main" id="{2B06C069-3C7F-433E-9D18-C30FB1639A0F}"/>
              </a:ext>
            </a:extLst>
          </p:cNvPr>
          <p:cNvSpPr>
            <a:spLocks noChangeArrowheads="1"/>
          </p:cNvSpPr>
          <p:nvPr/>
        </p:nvSpPr>
        <p:spPr bwMode="auto">
          <a:xfrm>
            <a:off x="280988" y="4291013"/>
            <a:ext cx="1836737"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3" name="Text Box 31">
            <a:extLst>
              <a:ext uri="{FF2B5EF4-FFF2-40B4-BE49-F238E27FC236}">
                <a16:creationId xmlns:a16="http://schemas.microsoft.com/office/drawing/2014/main" id="{FAF9DBB6-2833-49FC-9EC6-AC5ECA86BBB6}"/>
              </a:ext>
            </a:extLst>
          </p:cNvPr>
          <p:cNvSpPr txBox="1">
            <a:spLocks noChangeArrowheads="1"/>
          </p:cNvSpPr>
          <p:nvPr/>
        </p:nvSpPr>
        <p:spPr bwMode="auto">
          <a:xfrm>
            <a:off x="2319338" y="3016250"/>
            <a:ext cx="1744662"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HRM policy</a:t>
            </a:r>
          </a:p>
          <a:p>
            <a:pPr algn="ctr" eaLnBrk="1" hangingPunct="1"/>
            <a:r>
              <a:rPr lang="en-GB" altLang="en-US" sz="2400"/>
              <a:t>choices</a:t>
            </a:r>
            <a:endParaRPr lang="en-US" altLang="en-US" sz="2400"/>
          </a:p>
        </p:txBody>
      </p:sp>
      <p:sp>
        <p:nvSpPr>
          <p:cNvPr id="34824" name="AutoShape 32">
            <a:extLst>
              <a:ext uri="{FF2B5EF4-FFF2-40B4-BE49-F238E27FC236}">
                <a16:creationId xmlns:a16="http://schemas.microsoft.com/office/drawing/2014/main" id="{8FF071D1-683C-4894-911A-08944CCEA6F6}"/>
              </a:ext>
            </a:extLst>
          </p:cNvPr>
          <p:cNvSpPr>
            <a:spLocks noChangeArrowheads="1"/>
          </p:cNvSpPr>
          <p:nvPr/>
        </p:nvSpPr>
        <p:spPr bwMode="auto">
          <a:xfrm>
            <a:off x="2268538" y="2870200"/>
            <a:ext cx="1836737" cy="111601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5" name="Text Box 33">
            <a:extLst>
              <a:ext uri="{FF2B5EF4-FFF2-40B4-BE49-F238E27FC236}">
                <a16:creationId xmlns:a16="http://schemas.microsoft.com/office/drawing/2014/main" id="{5EDCEEEA-7CA8-470C-B296-5135FC0F4953}"/>
              </a:ext>
            </a:extLst>
          </p:cNvPr>
          <p:cNvSpPr txBox="1">
            <a:spLocks noChangeArrowheads="1"/>
          </p:cNvSpPr>
          <p:nvPr/>
        </p:nvSpPr>
        <p:spPr bwMode="auto">
          <a:xfrm>
            <a:off x="4737100" y="3017838"/>
            <a:ext cx="1506538"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HR</a:t>
            </a:r>
          </a:p>
          <a:p>
            <a:pPr algn="ctr" eaLnBrk="1" hangingPunct="1"/>
            <a:r>
              <a:rPr lang="en-GB" altLang="en-US" sz="2400"/>
              <a:t>outcomes</a:t>
            </a:r>
            <a:endParaRPr lang="en-US" altLang="en-US" sz="2400"/>
          </a:p>
        </p:txBody>
      </p:sp>
      <p:sp>
        <p:nvSpPr>
          <p:cNvPr id="34826" name="AutoShape 34">
            <a:extLst>
              <a:ext uri="{FF2B5EF4-FFF2-40B4-BE49-F238E27FC236}">
                <a16:creationId xmlns:a16="http://schemas.microsoft.com/office/drawing/2014/main" id="{CC8C8443-9FC5-4B91-A098-0BFCCAD0A3FC}"/>
              </a:ext>
            </a:extLst>
          </p:cNvPr>
          <p:cNvSpPr>
            <a:spLocks noChangeArrowheads="1"/>
          </p:cNvSpPr>
          <p:nvPr/>
        </p:nvSpPr>
        <p:spPr bwMode="auto">
          <a:xfrm>
            <a:off x="4572000" y="2871788"/>
            <a:ext cx="1836738" cy="1116012"/>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7" name="Text Box 35">
            <a:extLst>
              <a:ext uri="{FF2B5EF4-FFF2-40B4-BE49-F238E27FC236}">
                <a16:creationId xmlns:a16="http://schemas.microsoft.com/office/drawing/2014/main" id="{8EEE4D3D-5F8E-4D9D-8660-9A81C7927283}"/>
              </a:ext>
            </a:extLst>
          </p:cNvPr>
          <p:cNvSpPr txBox="1">
            <a:spLocks noChangeArrowheads="1"/>
          </p:cNvSpPr>
          <p:nvPr/>
        </p:nvSpPr>
        <p:spPr bwMode="auto">
          <a:xfrm>
            <a:off x="6858000" y="3017838"/>
            <a:ext cx="2152650" cy="822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a:t>Long term</a:t>
            </a:r>
          </a:p>
          <a:p>
            <a:pPr algn="ctr" eaLnBrk="1" hangingPunct="1"/>
            <a:r>
              <a:rPr lang="en-GB" altLang="en-US" sz="2400"/>
              <a:t>consequences</a:t>
            </a:r>
            <a:endParaRPr lang="en-US" altLang="en-US" sz="2400"/>
          </a:p>
        </p:txBody>
      </p:sp>
      <p:sp>
        <p:nvSpPr>
          <p:cNvPr id="34828" name="AutoShape 36">
            <a:extLst>
              <a:ext uri="{FF2B5EF4-FFF2-40B4-BE49-F238E27FC236}">
                <a16:creationId xmlns:a16="http://schemas.microsoft.com/office/drawing/2014/main" id="{A2B786BA-55FB-4190-B502-A4AC2E7A438D}"/>
              </a:ext>
            </a:extLst>
          </p:cNvPr>
          <p:cNvSpPr>
            <a:spLocks noChangeArrowheads="1"/>
          </p:cNvSpPr>
          <p:nvPr/>
        </p:nvSpPr>
        <p:spPr bwMode="auto">
          <a:xfrm>
            <a:off x="6889750" y="2870200"/>
            <a:ext cx="2087563" cy="1116013"/>
          </a:xfrm>
          <a:prstGeom prst="flowChartAlternateProcess">
            <a:avLst/>
          </a:prstGeom>
          <a:noFill/>
          <a:ln w="1905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4829" name="Line 37">
            <a:extLst>
              <a:ext uri="{FF2B5EF4-FFF2-40B4-BE49-F238E27FC236}">
                <a16:creationId xmlns:a16="http://schemas.microsoft.com/office/drawing/2014/main" id="{8B5C2646-CB87-4A3B-A7AC-0C29E1CDB38A}"/>
              </a:ext>
            </a:extLst>
          </p:cNvPr>
          <p:cNvSpPr>
            <a:spLocks noChangeShapeType="1"/>
          </p:cNvSpPr>
          <p:nvPr/>
        </p:nvSpPr>
        <p:spPr bwMode="auto">
          <a:xfrm flipV="1">
            <a:off x="1116013" y="2781300"/>
            <a:ext cx="0" cy="15113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0" name="Line 38">
            <a:extLst>
              <a:ext uri="{FF2B5EF4-FFF2-40B4-BE49-F238E27FC236}">
                <a16:creationId xmlns:a16="http://schemas.microsoft.com/office/drawing/2014/main" id="{94C54B83-853B-4B1D-81BC-0FD877A0A3AF}"/>
              </a:ext>
            </a:extLst>
          </p:cNvPr>
          <p:cNvSpPr>
            <a:spLocks noChangeShapeType="1"/>
          </p:cNvSpPr>
          <p:nvPr/>
        </p:nvSpPr>
        <p:spPr bwMode="auto">
          <a:xfrm flipV="1">
            <a:off x="2124075" y="4149725"/>
            <a:ext cx="576263"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1" name="Line 39">
            <a:extLst>
              <a:ext uri="{FF2B5EF4-FFF2-40B4-BE49-F238E27FC236}">
                <a16:creationId xmlns:a16="http://schemas.microsoft.com/office/drawing/2014/main" id="{32FC0DBA-2957-45AF-8EB3-C057F9C13CB7}"/>
              </a:ext>
            </a:extLst>
          </p:cNvPr>
          <p:cNvSpPr>
            <a:spLocks noChangeShapeType="1"/>
          </p:cNvSpPr>
          <p:nvPr/>
        </p:nvSpPr>
        <p:spPr bwMode="auto">
          <a:xfrm>
            <a:off x="2124075" y="2060575"/>
            <a:ext cx="503238" cy="6477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2" name="Line 40">
            <a:extLst>
              <a:ext uri="{FF2B5EF4-FFF2-40B4-BE49-F238E27FC236}">
                <a16:creationId xmlns:a16="http://schemas.microsoft.com/office/drawing/2014/main" id="{1F86D87F-C674-495B-B5EB-4F0E3622824B}"/>
              </a:ext>
            </a:extLst>
          </p:cNvPr>
          <p:cNvSpPr>
            <a:spLocks noChangeShapeType="1"/>
          </p:cNvSpPr>
          <p:nvPr/>
        </p:nvSpPr>
        <p:spPr bwMode="auto">
          <a:xfrm>
            <a:off x="4067175" y="3429000"/>
            <a:ext cx="28892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4833" name="Line 41">
            <a:extLst>
              <a:ext uri="{FF2B5EF4-FFF2-40B4-BE49-F238E27FC236}">
                <a16:creationId xmlns:a16="http://schemas.microsoft.com/office/drawing/2014/main" id="{01827945-2FB9-4F95-95BD-667F9CF9C722}"/>
              </a:ext>
            </a:extLst>
          </p:cNvPr>
          <p:cNvSpPr>
            <a:spLocks noChangeShapeType="1"/>
          </p:cNvSpPr>
          <p:nvPr/>
        </p:nvSpPr>
        <p:spPr bwMode="auto">
          <a:xfrm>
            <a:off x="6443663" y="3429000"/>
            <a:ext cx="288925" cy="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2" name="AutoShape 2" descr="Figure">
            <a:extLst>
              <a:ext uri="{FF2B5EF4-FFF2-40B4-BE49-F238E27FC236}">
                <a16:creationId xmlns:a16="http://schemas.microsoft.com/office/drawing/2014/main" id="{D0478143-4B3F-92CB-D441-11798102C5DF}"/>
              </a:ext>
            </a:extLst>
          </p:cNvPr>
          <p:cNvSpPr>
            <a:spLocks noChangeAspect="1" noChangeArrowheads="1"/>
          </p:cNvSpPr>
          <p:nvPr/>
        </p:nvSpPr>
        <p:spPr bwMode="auto">
          <a:xfrm>
            <a:off x="1753623" y="3276599"/>
            <a:ext cx="2970777" cy="2970777"/>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24503623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Cloud">
            <a:extLst>
              <a:ext uri="{FF2B5EF4-FFF2-40B4-BE49-F238E27FC236}">
                <a16:creationId xmlns:a16="http://schemas.microsoft.com/office/drawing/2014/main" id="{A4494BCA-5FD0-4B90-8305-C48B94A86B77}"/>
              </a:ext>
            </a:extLst>
          </p:cNvPr>
          <p:cNvSpPr>
            <a:spLocks noChangeAspect="1" noEditPoints="1" noChangeArrowheads="1"/>
          </p:cNvSpPr>
          <p:nvPr/>
        </p:nvSpPr>
        <p:spPr bwMode="auto">
          <a:xfrm>
            <a:off x="2703512" y="962761"/>
            <a:ext cx="3887787" cy="251777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CCFFCC"/>
          </a:solidFill>
          <a:ln w="28575">
            <a:solidFill>
              <a:srgbClr val="000000"/>
            </a:solidFill>
            <a:miter lim="800000"/>
            <a:headEnd/>
            <a:tailEnd/>
          </a:ln>
          <a:effectLst>
            <a:outerShdw dist="107763" dir="2700000" algn="ctr" rotWithShape="0">
              <a:srgbClr val="808080"/>
            </a:outerShdw>
          </a:effec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dirty="0"/>
              <a:t> Internal contexts</a:t>
            </a:r>
            <a:endParaRPr lang="en-GB" altLang="en-US" sz="2400" dirty="0"/>
          </a:p>
        </p:txBody>
      </p:sp>
      <p:grpSp>
        <p:nvGrpSpPr>
          <p:cNvPr id="30723" name="Group 17">
            <a:extLst>
              <a:ext uri="{FF2B5EF4-FFF2-40B4-BE49-F238E27FC236}">
                <a16:creationId xmlns:a16="http://schemas.microsoft.com/office/drawing/2014/main" id="{B01EBF44-1099-4100-A068-522658276D81}"/>
              </a:ext>
            </a:extLst>
          </p:cNvPr>
          <p:cNvGrpSpPr>
            <a:grpSpLocks/>
          </p:cNvGrpSpPr>
          <p:nvPr/>
        </p:nvGrpSpPr>
        <p:grpSpPr bwMode="auto">
          <a:xfrm>
            <a:off x="3772691" y="3751241"/>
            <a:ext cx="1749425" cy="1944688"/>
            <a:chOff x="4422" y="1797"/>
            <a:chExt cx="1102" cy="1225"/>
          </a:xfrm>
        </p:grpSpPr>
        <p:sp>
          <p:nvSpPr>
            <p:cNvPr id="30724" name="AutoShape 6">
              <a:extLst>
                <a:ext uri="{FF2B5EF4-FFF2-40B4-BE49-F238E27FC236}">
                  <a16:creationId xmlns:a16="http://schemas.microsoft.com/office/drawing/2014/main" id="{BDBD87E3-3C06-4FC1-BC98-0E1915E8F78F}"/>
                </a:ext>
              </a:extLst>
            </p:cNvPr>
            <p:cNvSpPr>
              <a:spLocks noChangeArrowheads="1"/>
            </p:cNvSpPr>
            <p:nvPr/>
          </p:nvSpPr>
          <p:spPr bwMode="auto">
            <a:xfrm>
              <a:off x="4422" y="1797"/>
              <a:ext cx="1102"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5" name="Rectangle 7">
              <a:extLst>
                <a:ext uri="{FF2B5EF4-FFF2-40B4-BE49-F238E27FC236}">
                  <a16:creationId xmlns:a16="http://schemas.microsoft.com/office/drawing/2014/main" id="{96B331E0-AE3C-45F1-946D-B53A3CEAD1EB}"/>
                </a:ext>
              </a:extLst>
            </p:cNvPr>
            <p:cNvSpPr>
              <a:spLocks noChangeArrowheads="1"/>
            </p:cNvSpPr>
            <p:nvPr/>
          </p:nvSpPr>
          <p:spPr bwMode="auto">
            <a:xfrm>
              <a:off x="4558" y="1920"/>
              <a:ext cx="851" cy="9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Power,</a:t>
              </a:r>
            </a:p>
            <a:p>
              <a:pPr algn="ctr" eaLnBrk="1" hangingPunct="1"/>
              <a:r>
                <a:rPr lang="en-GB" altLang="en-US" sz="2400" b="1"/>
                <a:t>conflict </a:t>
              </a:r>
            </a:p>
            <a:p>
              <a:pPr algn="ctr" eaLnBrk="1" hangingPunct="1"/>
              <a:r>
                <a:rPr lang="en-GB" altLang="en-US" sz="2400" b="1"/>
                <a:t>and</a:t>
              </a:r>
            </a:p>
            <a:p>
              <a:pPr algn="ctr" eaLnBrk="1" hangingPunct="1"/>
              <a:r>
                <a:rPr lang="en-GB" altLang="en-US" sz="2400" b="1"/>
                <a:t>control</a:t>
              </a:r>
              <a:endParaRPr lang="en-US" altLang="en-US" sz="2400" b="1"/>
            </a:p>
          </p:txBody>
        </p:sp>
      </p:grpSp>
      <p:grpSp>
        <p:nvGrpSpPr>
          <p:cNvPr id="30726" name="Group 27">
            <a:extLst>
              <a:ext uri="{FF2B5EF4-FFF2-40B4-BE49-F238E27FC236}">
                <a16:creationId xmlns:a16="http://schemas.microsoft.com/office/drawing/2014/main" id="{83B87124-C9A7-4C4C-A178-45FE412B0230}"/>
              </a:ext>
            </a:extLst>
          </p:cNvPr>
          <p:cNvGrpSpPr>
            <a:grpSpLocks/>
          </p:cNvGrpSpPr>
          <p:nvPr/>
        </p:nvGrpSpPr>
        <p:grpSpPr bwMode="auto">
          <a:xfrm>
            <a:off x="7114190" y="273050"/>
            <a:ext cx="1938337" cy="1295400"/>
            <a:chOff x="2201" y="2758"/>
            <a:chExt cx="1221" cy="816"/>
          </a:xfrm>
        </p:grpSpPr>
        <p:sp>
          <p:nvSpPr>
            <p:cNvPr id="30727" name="AutoShape 9">
              <a:extLst>
                <a:ext uri="{FF2B5EF4-FFF2-40B4-BE49-F238E27FC236}">
                  <a16:creationId xmlns:a16="http://schemas.microsoft.com/office/drawing/2014/main" id="{4D4C8E23-1943-4CA3-8A54-29082D27CAF8}"/>
                </a:ext>
              </a:extLst>
            </p:cNvPr>
            <p:cNvSpPr>
              <a:spLocks noChangeArrowheads="1"/>
            </p:cNvSpPr>
            <p:nvPr/>
          </p:nvSpPr>
          <p:spPr bwMode="auto">
            <a:xfrm>
              <a:off x="2201" y="2758"/>
              <a:ext cx="1179" cy="816"/>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28" name="Rectangle 10">
              <a:extLst>
                <a:ext uri="{FF2B5EF4-FFF2-40B4-BE49-F238E27FC236}">
                  <a16:creationId xmlns:a16="http://schemas.microsoft.com/office/drawing/2014/main" id="{4F5CE300-D3F7-4AD6-8C8C-7F0618B46EEA}"/>
                </a:ext>
              </a:extLst>
            </p:cNvPr>
            <p:cNvSpPr>
              <a:spLocks noChangeArrowheads="1"/>
            </p:cNvSpPr>
            <p:nvPr/>
          </p:nvSpPr>
          <p:spPr bwMode="auto">
            <a:xfrm>
              <a:off x="2337" y="3022"/>
              <a:ext cx="108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Innovation</a:t>
              </a:r>
              <a:endParaRPr lang="en-US" altLang="en-US" sz="2400" b="1"/>
            </a:p>
          </p:txBody>
        </p:sp>
      </p:grpSp>
      <p:grpSp>
        <p:nvGrpSpPr>
          <p:cNvPr id="30729" name="Group 26">
            <a:extLst>
              <a:ext uri="{FF2B5EF4-FFF2-40B4-BE49-F238E27FC236}">
                <a16:creationId xmlns:a16="http://schemas.microsoft.com/office/drawing/2014/main" id="{94A01EC9-8CD7-4ACC-9FD5-12C0D8221031}"/>
              </a:ext>
            </a:extLst>
          </p:cNvPr>
          <p:cNvGrpSpPr>
            <a:grpSpLocks/>
          </p:cNvGrpSpPr>
          <p:nvPr/>
        </p:nvGrpSpPr>
        <p:grpSpPr bwMode="auto">
          <a:xfrm>
            <a:off x="316675" y="210782"/>
            <a:ext cx="1831039" cy="1503958"/>
            <a:chOff x="384" y="2160"/>
            <a:chExt cx="1089" cy="857"/>
          </a:xfrm>
        </p:grpSpPr>
        <p:sp>
          <p:nvSpPr>
            <p:cNvPr id="30730" name="AutoShape 12">
              <a:extLst>
                <a:ext uri="{FF2B5EF4-FFF2-40B4-BE49-F238E27FC236}">
                  <a16:creationId xmlns:a16="http://schemas.microsoft.com/office/drawing/2014/main" id="{3494588C-2D94-4254-BC2E-43EF68308796}"/>
                </a:ext>
              </a:extLst>
            </p:cNvPr>
            <p:cNvSpPr>
              <a:spLocks noChangeArrowheads="1"/>
            </p:cNvSpPr>
            <p:nvPr/>
          </p:nvSpPr>
          <p:spPr bwMode="auto">
            <a:xfrm>
              <a:off x="384" y="2160"/>
              <a:ext cx="1089" cy="857"/>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1" name="Rectangle 13">
              <a:extLst>
                <a:ext uri="{FF2B5EF4-FFF2-40B4-BE49-F238E27FC236}">
                  <a16:creationId xmlns:a16="http://schemas.microsoft.com/office/drawing/2014/main" id="{FD8A3C63-B64C-4F84-9F17-51864D54A999}"/>
                </a:ext>
              </a:extLst>
            </p:cNvPr>
            <p:cNvSpPr>
              <a:spLocks noChangeArrowheads="1"/>
            </p:cNvSpPr>
            <p:nvPr/>
          </p:nvSpPr>
          <p:spPr bwMode="auto">
            <a:xfrm>
              <a:off x="567" y="2444"/>
              <a:ext cx="74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Layout</a:t>
              </a:r>
              <a:endParaRPr lang="en-US" altLang="en-US" sz="2400" b="1"/>
            </a:p>
          </p:txBody>
        </p:sp>
      </p:grpSp>
      <p:sp>
        <p:nvSpPr>
          <p:cNvPr id="30732" name="AutoShape 14">
            <a:extLst>
              <a:ext uri="{FF2B5EF4-FFF2-40B4-BE49-F238E27FC236}">
                <a16:creationId xmlns:a16="http://schemas.microsoft.com/office/drawing/2014/main" id="{7688B4F5-3DD6-49CA-A420-47523FB4A0A5}"/>
              </a:ext>
            </a:extLst>
          </p:cNvPr>
          <p:cNvSpPr>
            <a:spLocks noChangeArrowheads="1"/>
          </p:cNvSpPr>
          <p:nvPr/>
        </p:nvSpPr>
        <p:spPr bwMode="auto">
          <a:xfrm rot="-2911937">
            <a:off x="2494586" y="3220646"/>
            <a:ext cx="574675" cy="360362"/>
          </a:xfrm>
          <a:prstGeom prst="leftArrow">
            <a:avLst>
              <a:gd name="adj1" fmla="val 50000"/>
              <a:gd name="adj2" fmla="val 39868"/>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3" name="AutoShape 15">
            <a:extLst>
              <a:ext uri="{FF2B5EF4-FFF2-40B4-BE49-F238E27FC236}">
                <a16:creationId xmlns:a16="http://schemas.microsoft.com/office/drawing/2014/main" id="{F56F2AEA-CEC4-4CFE-84E5-2A204C63CD75}"/>
              </a:ext>
            </a:extLst>
          </p:cNvPr>
          <p:cNvSpPr>
            <a:spLocks noChangeArrowheads="1"/>
          </p:cNvSpPr>
          <p:nvPr/>
        </p:nvSpPr>
        <p:spPr bwMode="auto">
          <a:xfrm>
            <a:off x="4394992" y="3274623"/>
            <a:ext cx="504825" cy="649288"/>
          </a:xfrm>
          <a:prstGeom prst="downArrow">
            <a:avLst>
              <a:gd name="adj1" fmla="val 50000"/>
              <a:gd name="adj2" fmla="val 32154"/>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4" name="AutoShape 16">
            <a:extLst>
              <a:ext uri="{FF2B5EF4-FFF2-40B4-BE49-F238E27FC236}">
                <a16:creationId xmlns:a16="http://schemas.microsoft.com/office/drawing/2014/main" id="{C8E9B2E4-8235-40A1-A40F-5521093A7F04}"/>
              </a:ext>
            </a:extLst>
          </p:cNvPr>
          <p:cNvSpPr>
            <a:spLocks noChangeArrowheads="1"/>
          </p:cNvSpPr>
          <p:nvPr/>
        </p:nvSpPr>
        <p:spPr bwMode="auto">
          <a:xfrm rot="2260410">
            <a:off x="6107223" y="3209199"/>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nvGrpSpPr>
          <p:cNvPr id="30735" name="Group 21">
            <a:extLst>
              <a:ext uri="{FF2B5EF4-FFF2-40B4-BE49-F238E27FC236}">
                <a16:creationId xmlns:a16="http://schemas.microsoft.com/office/drawing/2014/main" id="{66B54210-3EC5-4BBB-88BB-0A223B2E2975}"/>
              </a:ext>
            </a:extLst>
          </p:cNvPr>
          <p:cNvGrpSpPr>
            <a:grpSpLocks/>
          </p:cNvGrpSpPr>
          <p:nvPr/>
        </p:nvGrpSpPr>
        <p:grpSpPr bwMode="auto">
          <a:xfrm>
            <a:off x="581961" y="3546561"/>
            <a:ext cx="1804987" cy="1944688"/>
            <a:chOff x="3742" y="3095"/>
            <a:chExt cx="1137" cy="1225"/>
          </a:xfrm>
        </p:grpSpPr>
        <p:sp>
          <p:nvSpPr>
            <p:cNvPr id="30736" name="AutoShape 19">
              <a:extLst>
                <a:ext uri="{FF2B5EF4-FFF2-40B4-BE49-F238E27FC236}">
                  <a16:creationId xmlns:a16="http://schemas.microsoft.com/office/drawing/2014/main" id="{2C7E570C-6984-4C25-80FB-AB1A1BD40DC1}"/>
                </a:ext>
              </a:extLst>
            </p:cNvPr>
            <p:cNvSpPr>
              <a:spLocks noChangeArrowheads="1"/>
            </p:cNvSpPr>
            <p:nvPr/>
          </p:nvSpPr>
          <p:spPr bwMode="auto">
            <a:xfrm>
              <a:off x="3742" y="3095"/>
              <a:ext cx="1102"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37" name="Rectangle 20">
              <a:extLst>
                <a:ext uri="{FF2B5EF4-FFF2-40B4-BE49-F238E27FC236}">
                  <a16:creationId xmlns:a16="http://schemas.microsoft.com/office/drawing/2014/main" id="{1E8E3AA5-D43C-45A1-AA90-D5412A6EBE91}"/>
                </a:ext>
              </a:extLst>
            </p:cNvPr>
            <p:cNvSpPr>
              <a:spLocks noChangeArrowheads="1"/>
            </p:cNvSpPr>
            <p:nvPr/>
          </p:nvSpPr>
          <p:spPr bwMode="auto">
            <a:xfrm>
              <a:off x="3878" y="3333"/>
              <a:ext cx="1001" cy="74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Socio-</a:t>
              </a:r>
            </a:p>
            <a:p>
              <a:pPr algn="ctr" eaLnBrk="1" hangingPunct="1"/>
              <a:r>
                <a:rPr lang="en-GB" altLang="en-US" sz="2400" b="1"/>
                <a:t>technical </a:t>
              </a:r>
            </a:p>
            <a:p>
              <a:pPr algn="ctr" eaLnBrk="1" hangingPunct="1"/>
              <a:r>
                <a:rPr lang="en-GB" altLang="en-US" sz="2400" b="1"/>
                <a:t>systems</a:t>
              </a:r>
              <a:endParaRPr lang="en-US" altLang="en-US" sz="2400" b="1"/>
            </a:p>
          </p:txBody>
        </p:sp>
      </p:grpSp>
      <p:grpSp>
        <p:nvGrpSpPr>
          <p:cNvPr id="30738" name="Group 25">
            <a:extLst>
              <a:ext uri="{FF2B5EF4-FFF2-40B4-BE49-F238E27FC236}">
                <a16:creationId xmlns:a16="http://schemas.microsoft.com/office/drawing/2014/main" id="{DBB45329-7E6D-4536-94F2-088048BD57A4}"/>
              </a:ext>
            </a:extLst>
          </p:cNvPr>
          <p:cNvGrpSpPr>
            <a:grpSpLocks/>
          </p:cNvGrpSpPr>
          <p:nvPr/>
        </p:nvGrpSpPr>
        <p:grpSpPr bwMode="auto">
          <a:xfrm>
            <a:off x="6476178" y="3560002"/>
            <a:ext cx="2449512" cy="1944688"/>
            <a:chOff x="158" y="391"/>
            <a:chExt cx="1543" cy="1225"/>
          </a:xfrm>
        </p:grpSpPr>
        <p:sp>
          <p:nvSpPr>
            <p:cNvPr id="30739" name="AutoShape 23">
              <a:extLst>
                <a:ext uri="{FF2B5EF4-FFF2-40B4-BE49-F238E27FC236}">
                  <a16:creationId xmlns:a16="http://schemas.microsoft.com/office/drawing/2014/main" id="{DFFBE694-887C-490D-A08B-D5DB1E28A424}"/>
                </a:ext>
              </a:extLst>
            </p:cNvPr>
            <p:cNvSpPr>
              <a:spLocks noChangeArrowheads="1"/>
            </p:cNvSpPr>
            <p:nvPr/>
          </p:nvSpPr>
          <p:spPr bwMode="auto">
            <a:xfrm>
              <a:off x="158" y="391"/>
              <a:ext cx="1543" cy="1225"/>
            </a:xfrm>
            <a:prstGeom prst="horizontalScroll">
              <a:avLst>
                <a:gd name="adj" fmla="val 12500"/>
              </a:avLst>
            </a:prstGeom>
            <a:solidFill>
              <a:schemeClr val="accent1"/>
            </a:solidFill>
            <a:ln w="9525">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40" name="Rectangle 24">
              <a:extLst>
                <a:ext uri="{FF2B5EF4-FFF2-40B4-BE49-F238E27FC236}">
                  <a16:creationId xmlns:a16="http://schemas.microsoft.com/office/drawing/2014/main" id="{5D30D895-EEB7-4D79-A941-4E5C46F23788}"/>
                </a:ext>
              </a:extLst>
            </p:cNvPr>
            <p:cNvSpPr>
              <a:spLocks noChangeArrowheads="1"/>
            </p:cNvSpPr>
            <p:nvPr/>
          </p:nvSpPr>
          <p:spPr bwMode="auto">
            <a:xfrm>
              <a:off x="356" y="744"/>
              <a:ext cx="1257" cy="51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Social</a:t>
              </a:r>
            </a:p>
            <a:p>
              <a:pPr algn="ctr" eaLnBrk="1" hangingPunct="1"/>
              <a:r>
                <a:rPr lang="en-GB" altLang="en-US" sz="2400" b="1"/>
                <a:t>components</a:t>
              </a:r>
              <a:endParaRPr lang="en-US" altLang="en-US" sz="2400" b="1"/>
            </a:p>
          </p:txBody>
        </p:sp>
      </p:grpSp>
      <p:sp>
        <p:nvSpPr>
          <p:cNvPr id="30741" name="AutoShape 28">
            <a:extLst>
              <a:ext uri="{FF2B5EF4-FFF2-40B4-BE49-F238E27FC236}">
                <a16:creationId xmlns:a16="http://schemas.microsoft.com/office/drawing/2014/main" id="{CAF775A4-0F7C-494A-9073-7B8EF4218AB1}"/>
              </a:ext>
            </a:extLst>
          </p:cNvPr>
          <p:cNvSpPr>
            <a:spLocks noChangeArrowheads="1"/>
          </p:cNvSpPr>
          <p:nvPr/>
        </p:nvSpPr>
        <p:spPr bwMode="auto">
          <a:xfrm rot="-2545338">
            <a:off x="6434586" y="947738"/>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30742" name="AutoShape 29">
            <a:extLst>
              <a:ext uri="{FF2B5EF4-FFF2-40B4-BE49-F238E27FC236}">
                <a16:creationId xmlns:a16="http://schemas.microsoft.com/office/drawing/2014/main" id="{B47D8496-73C8-4FFA-BB91-DDB89B7A6B7E}"/>
              </a:ext>
            </a:extLst>
          </p:cNvPr>
          <p:cNvSpPr>
            <a:spLocks noChangeArrowheads="1"/>
          </p:cNvSpPr>
          <p:nvPr/>
        </p:nvSpPr>
        <p:spPr bwMode="auto">
          <a:xfrm rot="-8021021">
            <a:off x="2346899" y="1001428"/>
            <a:ext cx="625475" cy="403225"/>
          </a:xfrm>
          <a:prstGeom prst="rightArrow">
            <a:avLst>
              <a:gd name="adj1" fmla="val 50000"/>
              <a:gd name="adj2" fmla="val 38780"/>
            </a:avLst>
          </a:prstGeom>
          <a:solidFill>
            <a:schemeClr val="accent1"/>
          </a:solidFill>
          <a:ln w="9525">
            <a:solidFill>
              <a:schemeClr val="tx1"/>
            </a:solidFill>
            <a:miter lim="800000"/>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Tree>
    <p:extLst>
      <p:ext uri="{BB962C8B-B14F-4D97-AF65-F5344CB8AC3E}">
        <p14:creationId xmlns:p14="http://schemas.microsoft.com/office/powerpoint/2010/main" val="76139607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AutoShape 5">
            <a:extLst>
              <a:ext uri="{FF2B5EF4-FFF2-40B4-BE49-F238E27FC236}">
                <a16:creationId xmlns:a16="http://schemas.microsoft.com/office/drawing/2014/main" id="{59843DD7-5115-4ABC-8EB7-D59B0C1FF1A4}"/>
              </a:ext>
            </a:extLst>
          </p:cNvPr>
          <p:cNvSpPr>
            <a:spLocks noChangeArrowheads="1"/>
          </p:cNvSpPr>
          <p:nvPr/>
        </p:nvSpPr>
        <p:spPr bwMode="auto">
          <a:xfrm>
            <a:off x="3167063" y="2185988"/>
            <a:ext cx="2808287" cy="2484437"/>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Basic</a:t>
            </a:r>
          </a:p>
          <a:p>
            <a:pPr algn="ctr" eaLnBrk="1" hangingPunct="1"/>
            <a:r>
              <a:rPr lang="en-GB" altLang="en-US" sz="2800" b="1"/>
              <a:t>social</a:t>
            </a:r>
          </a:p>
          <a:p>
            <a:pPr algn="ctr" eaLnBrk="1" hangingPunct="1"/>
            <a:r>
              <a:rPr lang="en-GB" altLang="en-US" sz="2800" b="1"/>
              <a:t>components</a:t>
            </a:r>
          </a:p>
          <a:p>
            <a:pPr algn="ctr" eaLnBrk="1" hangingPunct="1"/>
            <a:r>
              <a:rPr lang="en-GB" altLang="en-US" sz="2800" b="1"/>
              <a:t>of</a:t>
            </a:r>
          </a:p>
          <a:p>
            <a:pPr algn="ctr" eaLnBrk="1" hangingPunct="1"/>
            <a:r>
              <a:rPr lang="en-GB" altLang="en-US" sz="2800" b="1"/>
              <a:t>organisation</a:t>
            </a:r>
            <a:endParaRPr lang="en-US" altLang="en-US" sz="2800" b="1"/>
          </a:p>
        </p:txBody>
      </p:sp>
      <p:sp>
        <p:nvSpPr>
          <p:cNvPr id="32771" name="AutoShape 7">
            <a:extLst>
              <a:ext uri="{FF2B5EF4-FFF2-40B4-BE49-F238E27FC236}">
                <a16:creationId xmlns:a16="http://schemas.microsoft.com/office/drawing/2014/main" id="{1E369966-4CB5-4C36-A27A-534F3A79BDE8}"/>
              </a:ext>
            </a:extLst>
          </p:cNvPr>
          <p:cNvSpPr>
            <a:spLocks noChangeArrowheads="1"/>
          </p:cNvSpPr>
          <p:nvPr/>
        </p:nvSpPr>
        <p:spPr bwMode="auto">
          <a:xfrm>
            <a:off x="863600" y="476250"/>
            <a:ext cx="1728788" cy="1439863"/>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Structural</a:t>
            </a:r>
          </a:p>
          <a:p>
            <a:pPr algn="ctr" eaLnBrk="1" hangingPunct="1"/>
            <a:r>
              <a:rPr lang="en-GB" altLang="en-US" sz="2400" b="1"/>
              <a:t>issues</a:t>
            </a:r>
            <a:endParaRPr lang="en-US" altLang="en-US" sz="2400" b="1"/>
          </a:p>
        </p:txBody>
      </p:sp>
      <p:sp>
        <p:nvSpPr>
          <p:cNvPr id="32772" name="AutoShape 8">
            <a:extLst>
              <a:ext uri="{FF2B5EF4-FFF2-40B4-BE49-F238E27FC236}">
                <a16:creationId xmlns:a16="http://schemas.microsoft.com/office/drawing/2014/main" id="{530B0935-DB6E-43F2-BBD6-FFE2A51DB997}"/>
              </a:ext>
            </a:extLst>
          </p:cNvPr>
          <p:cNvSpPr>
            <a:spLocks noChangeArrowheads="1"/>
          </p:cNvSpPr>
          <p:nvPr/>
        </p:nvSpPr>
        <p:spPr bwMode="auto">
          <a:xfrm>
            <a:off x="6659563" y="476250"/>
            <a:ext cx="1728787" cy="1439863"/>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Rules and</a:t>
            </a:r>
          </a:p>
          <a:p>
            <a:pPr algn="ctr" eaLnBrk="1" hangingPunct="1"/>
            <a:r>
              <a:rPr lang="en-GB" altLang="en-US" sz="2400" b="1"/>
              <a:t>systems</a:t>
            </a:r>
            <a:endParaRPr lang="en-US" altLang="en-US" sz="2400" b="1"/>
          </a:p>
        </p:txBody>
      </p:sp>
      <p:sp>
        <p:nvSpPr>
          <p:cNvPr id="32773" name="AutoShape 9">
            <a:extLst>
              <a:ext uri="{FF2B5EF4-FFF2-40B4-BE49-F238E27FC236}">
                <a16:creationId xmlns:a16="http://schemas.microsoft.com/office/drawing/2014/main" id="{B2CD87C7-A739-451E-B351-9E6B203219C6}"/>
              </a:ext>
            </a:extLst>
          </p:cNvPr>
          <p:cNvSpPr>
            <a:spLocks noChangeArrowheads="1"/>
          </p:cNvSpPr>
          <p:nvPr/>
        </p:nvSpPr>
        <p:spPr bwMode="auto">
          <a:xfrm>
            <a:off x="430213" y="4170373"/>
            <a:ext cx="2232025" cy="1439862"/>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Co-ordinating</a:t>
            </a:r>
          </a:p>
          <a:p>
            <a:pPr algn="ctr" eaLnBrk="1" hangingPunct="1"/>
            <a:r>
              <a:rPr lang="en-GB" altLang="en-US" sz="2400" b="1"/>
              <a:t>mechanisms</a:t>
            </a:r>
            <a:endParaRPr lang="en-US" altLang="en-US" sz="2400" b="1"/>
          </a:p>
        </p:txBody>
      </p:sp>
      <p:sp>
        <p:nvSpPr>
          <p:cNvPr id="32774" name="AutoShape 10">
            <a:extLst>
              <a:ext uri="{FF2B5EF4-FFF2-40B4-BE49-F238E27FC236}">
                <a16:creationId xmlns:a16="http://schemas.microsoft.com/office/drawing/2014/main" id="{5FC3F034-C0F5-474D-AA7D-386AC9224D73}"/>
              </a:ext>
            </a:extLst>
          </p:cNvPr>
          <p:cNvSpPr>
            <a:spLocks noChangeArrowheads="1"/>
          </p:cNvSpPr>
          <p:nvPr/>
        </p:nvSpPr>
        <p:spPr bwMode="auto">
          <a:xfrm>
            <a:off x="6677888" y="4170373"/>
            <a:ext cx="2016125" cy="1439862"/>
          </a:xfrm>
          <a:prstGeom prst="roundRect">
            <a:avLst>
              <a:gd name="adj" fmla="val 16667"/>
            </a:avLst>
          </a:prstGeom>
          <a:solidFill>
            <a:schemeClr val="accent1"/>
          </a:solidFill>
          <a:ln w="38100">
            <a:solidFill>
              <a:schemeClr val="tx1"/>
            </a:solidFill>
            <a:round/>
            <a:headEnd/>
            <a:tailEnd/>
          </a:ln>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Networking</a:t>
            </a:r>
            <a:endParaRPr lang="en-US" altLang="en-US" sz="2400" b="1"/>
          </a:p>
        </p:txBody>
      </p:sp>
      <p:sp>
        <p:nvSpPr>
          <p:cNvPr id="32775" name="Line 11">
            <a:extLst>
              <a:ext uri="{FF2B5EF4-FFF2-40B4-BE49-F238E27FC236}">
                <a16:creationId xmlns:a16="http://schemas.microsoft.com/office/drawing/2014/main" id="{C1080BE3-D896-4918-B558-BF2BF0715108}"/>
              </a:ext>
            </a:extLst>
          </p:cNvPr>
          <p:cNvSpPr>
            <a:spLocks noChangeShapeType="1"/>
          </p:cNvSpPr>
          <p:nvPr/>
        </p:nvSpPr>
        <p:spPr bwMode="auto">
          <a:xfrm flipH="1" flipV="1">
            <a:off x="2771775" y="1844675"/>
            <a:ext cx="431800" cy="360363"/>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6" name="Line 12">
            <a:extLst>
              <a:ext uri="{FF2B5EF4-FFF2-40B4-BE49-F238E27FC236}">
                <a16:creationId xmlns:a16="http://schemas.microsoft.com/office/drawing/2014/main" id="{E285266E-FEE8-443B-B307-00C1227DA3A4}"/>
              </a:ext>
            </a:extLst>
          </p:cNvPr>
          <p:cNvSpPr>
            <a:spLocks noChangeShapeType="1"/>
          </p:cNvSpPr>
          <p:nvPr/>
        </p:nvSpPr>
        <p:spPr bwMode="auto">
          <a:xfrm flipV="1">
            <a:off x="5940425" y="1773238"/>
            <a:ext cx="647700" cy="4318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7" name="Line 13">
            <a:extLst>
              <a:ext uri="{FF2B5EF4-FFF2-40B4-BE49-F238E27FC236}">
                <a16:creationId xmlns:a16="http://schemas.microsoft.com/office/drawing/2014/main" id="{0B4F2223-6D2E-4BAA-B35B-8B135419E0C1}"/>
              </a:ext>
            </a:extLst>
          </p:cNvPr>
          <p:cNvSpPr>
            <a:spLocks noChangeShapeType="1"/>
          </p:cNvSpPr>
          <p:nvPr/>
        </p:nvSpPr>
        <p:spPr bwMode="auto">
          <a:xfrm flipH="1">
            <a:off x="2843213" y="4581525"/>
            <a:ext cx="215900" cy="215900"/>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78" name="Line 14">
            <a:extLst>
              <a:ext uri="{FF2B5EF4-FFF2-40B4-BE49-F238E27FC236}">
                <a16:creationId xmlns:a16="http://schemas.microsoft.com/office/drawing/2014/main" id="{D8FFC4D2-F923-4D55-8F81-F7E47323AB61}"/>
              </a:ext>
            </a:extLst>
          </p:cNvPr>
          <p:cNvSpPr>
            <a:spLocks noChangeShapeType="1"/>
          </p:cNvSpPr>
          <p:nvPr/>
        </p:nvSpPr>
        <p:spPr bwMode="auto">
          <a:xfrm>
            <a:off x="6156325" y="4581525"/>
            <a:ext cx="287338" cy="287338"/>
          </a:xfrm>
          <a:prstGeom prst="line">
            <a:avLst/>
          </a:prstGeom>
          <a:noFill/>
          <a:ln w="5715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25301427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4A7F12A-F78A-46F8-A664-8A8C6CE6568F}"/>
              </a:ext>
            </a:extLst>
          </p:cNvPr>
          <p:cNvSpPr>
            <a:spLocks noGrp="1" noChangeArrowheads="1"/>
          </p:cNvSpPr>
          <p:nvPr>
            <p:ph type="title"/>
          </p:nvPr>
        </p:nvSpPr>
        <p:spPr/>
        <p:txBody>
          <a:bodyPr/>
          <a:lstStyle/>
          <a:p>
            <a:r>
              <a:rPr lang="en-GB" altLang="en-US" sz="3600"/>
              <a:t>Features of new organisational forms</a:t>
            </a:r>
          </a:p>
        </p:txBody>
      </p:sp>
      <p:sp>
        <p:nvSpPr>
          <p:cNvPr id="35843" name="Rectangle 3">
            <a:extLst>
              <a:ext uri="{FF2B5EF4-FFF2-40B4-BE49-F238E27FC236}">
                <a16:creationId xmlns:a16="http://schemas.microsoft.com/office/drawing/2014/main" id="{5B27F0CC-DFD2-4F24-BAF5-A0A277617603}"/>
              </a:ext>
            </a:extLst>
          </p:cNvPr>
          <p:cNvSpPr>
            <a:spLocks noGrp="1" noChangeArrowheads="1"/>
          </p:cNvSpPr>
          <p:nvPr>
            <p:ph type="body" idx="1"/>
          </p:nvPr>
        </p:nvSpPr>
        <p:spPr/>
        <p:txBody>
          <a:bodyPr/>
          <a:lstStyle/>
          <a:p>
            <a:pPr>
              <a:lnSpc>
                <a:spcPct val="90000"/>
              </a:lnSpc>
            </a:pPr>
            <a:r>
              <a:rPr lang="en-GB" altLang="en-US" sz="2400"/>
              <a:t>  </a:t>
            </a:r>
            <a:r>
              <a:rPr lang="en-GB" altLang="en-US" sz="2400" b="1"/>
              <a:t>Hierarchy:</a:t>
            </a:r>
            <a:r>
              <a:rPr lang="en-GB" altLang="en-US" sz="2400"/>
              <a:t> fewer levels, use of teams</a:t>
            </a:r>
          </a:p>
          <a:p>
            <a:pPr>
              <a:lnSpc>
                <a:spcPct val="90000"/>
              </a:lnSpc>
            </a:pPr>
            <a:r>
              <a:rPr lang="en-GB" altLang="en-US" sz="2400"/>
              <a:t>  </a:t>
            </a:r>
            <a:r>
              <a:rPr lang="en-GB" altLang="en-US" sz="2400" b="1"/>
              <a:t>Division of labour:</a:t>
            </a:r>
            <a:r>
              <a:rPr lang="en-GB" altLang="en-US" sz="2400"/>
              <a:t> expanded job roles</a:t>
            </a:r>
          </a:p>
          <a:p>
            <a:pPr>
              <a:lnSpc>
                <a:spcPct val="90000"/>
              </a:lnSpc>
            </a:pPr>
            <a:r>
              <a:rPr lang="en-GB" altLang="en-US" sz="2400"/>
              <a:t>  </a:t>
            </a:r>
            <a:r>
              <a:rPr lang="en-GB" altLang="en-US" sz="2400" b="1"/>
              <a:t>Rules and schedules:</a:t>
            </a:r>
            <a:r>
              <a:rPr lang="en-GB" altLang="en-US" sz="2400"/>
              <a:t> relationship based</a:t>
            </a:r>
          </a:p>
          <a:p>
            <a:pPr>
              <a:lnSpc>
                <a:spcPct val="90000"/>
              </a:lnSpc>
            </a:pPr>
            <a:r>
              <a:rPr lang="en-GB" altLang="en-US" sz="2400"/>
              <a:t>  </a:t>
            </a:r>
            <a:r>
              <a:rPr lang="en-GB" altLang="en-US" sz="2400" b="1"/>
              <a:t>Systems:</a:t>
            </a:r>
            <a:r>
              <a:rPr lang="en-GB" altLang="en-US" sz="2400"/>
              <a:t> directed toward managing change</a:t>
            </a:r>
          </a:p>
          <a:p>
            <a:pPr>
              <a:lnSpc>
                <a:spcPct val="90000"/>
              </a:lnSpc>
            </a:pPr>
            <a:r>
              <a:rPr lang="en-GB" altLang="en-US" sz="2400" b="1"/>
              <a:t>  Integration:</a:t>
            </a:r>
            <a:r>
              <a:rPr lang="en-GB" altLang="en-US" sz="2400"/>
              <a:t> horizontal through direct contact</a:t>
            </a:r>
          </a:p>
          <a:p>
            <a:pPr>
              <a:lnSpc>
                <a:spcPct val="90000"/>
              </a:lnSpc>
            </a:pPr>
            <a:r>
              <a:rPr lang="en-GB" altLang="en-US" sz="2400" b="1"/>
              <a:t>  Control: </a:t>
            </a:r>
            <a:r>
              <a:rPr lang="en-GB" altLang="en-US" sz="2400"/>
              <a:t>decentralised, target, culture or HRM based</a:t>
            </a:r>
          </a:p>
          <a:p>
            <a:pPr>
              <a:lnSpc>
                <a:spcPct val="90000"/>
              </a:lnSpc>
            </a:pPr>
            <a:r>
              <a:rPr lang="en-GB" altLang="en-US" sz="2400" b="1"/>
              <a:t>  Rewards:</a:t>
            </a:r>
            <a:r>
              <a:rPr lang="en-GB" altLang="en-US" sz="2400"/>
              <a:t> based on group performance</a:t>
            </a:r>
          </a:p>
          <a:p>
            <a:pPr>
              <a:lnSpc>
                <a:spcPct val="90000"/>
              </a:lnSpc>
            </a:pPr>
            <a:r>
              <a:rPr lang="en-GB" altLang="en-US" sz="2400" b="1"/>
              <a:t>  Alliances:</a:t>
            </a:r>
            <a:r>
              <a:rPr lang="en-GB" altLang="en-US" sz="2400"/>
              <a:t> used for global market penetration</a:t>
            </a:r>
          </a:p>
          <a:p>
            <a:pPr>
              <a:lnSpc>
                <a:spcPct val="90000"/>
              </a:lnSpc>
            </a:pPr>
            <a:r>
              <a:rPr lang="en-GB" altLang="en-US" sz="2400" b="1"/>
              <a:t>  Organising across:</a:t>
            </a:r>
            <a:r>
              <a:rPr lang="en-GB" altLang="en-US" sz="2400"/>
              <a:t> complex and multi-dimensional</a:t>
            </a:r>
            <a:endParaRPr lang="en-US" altLang="en-US" sz="2400"/>
          </a:p>
          <a:p>
            <a:pPr>
              <a:lnSpc>
                <a:spcPct val="90000"/>
              </a:lnSpc>
            </a:pPr>
            <a:endParaRPr lang="en-GB" altLang="en-US" sz="2400"/>
          </a:p>
        </p:txBody>
      </p:sp>
    </p:spTree>
    <p:extLst>
      <p:ext uri="{BB962C8B-B14F-4D97-AF65-F5344CB8AC3E}">
        <p14:creationId xmlns:p14="http://schemas.microsoft.com/office/powerpoint/2010/main" val="171882412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Text Box 4">
            <a:extLst>
              <a:ext uri="{FF2B5EF4-FFF2-40B4-BE49-F238E27FC236}">
                <a16:creationId xmlns:a16="http://schemas.microsoft.com/office/drawing/2014/main" id="{6F5048BE-15AC-423E-8D13-4731D0FB8E9B}"/>
              </a:ext>
            </a:extLst>
          </p:cNvPr>
          <p:cNvSpPr txBox="1">
            <a:spLocks noChangeArrowheads="1"/>
          </p:cNvSpPr>
          <p:nvPr/>
        </p:nvSpPr>
        <p:spPr bwMode="auto">
          <a:xfrm>
            <a:off x="539552" y="188640"/>
            <a:ext cx="8064500" cy="5391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Identified strategies for </a:t>
            </a:r>
          </a:p>
          <a:p>
            <a:pPr algn="ctr" eaLnBrk="1" hangingPunct="1"/>
            <a:r>
              <a:rPr lang="en-GB" altLang="en-US" sz="3600"/>
              <a:t>management control</a:t>
            </a:r>
          </a:p>
          <a:p>
            <a:pPr eaLnBrk="1" hangingPunct="1"/>
            <a:endParaRPr lang="en-GB" altLang="en-US" sz="3600"/>
          </a:p>
          <a:p>
            <a:pPr eaLnBrk="1" hangingPunct="1">
              <a:buFontTx/>
              <a:buChar char="•"/>
            </a:pPr>
            <a:r>
              <a:rPr lang="en-GB" altLang="en-US" sz="2400"/>
              <a:t>  </a:t>
            </a:r>
            <a:r>
              <a:rPr lang="en-GB" altLang="en-US" sz="2400" b="1"/>
              <a:t>Personal:</a:t>
            </a:r>
            <a:r>
              <a:rPr lang="en-GB" altLang="en-US" sz="2400"/>
              <a:t> uses direct supervision for conformity</a:t>
            </a:r>
          </a:p>
          <a:p>
            <a:pPr eaLnBrk="1" hangingPunct="1">
              <a:buFontTx/>
              <a:buChar char="•"/>
            </a:pPr>
            <a:r>
              <a:rPr lang="en-GB" altLang="en-US" sz="2400"/>
              <a:t>  </a:t>
            </a:r>
            <a:r>
              <a:rPr lang="en-GB" altLang="en-US" sz="2400" b="1"/>
              <a:t>Bureaucratic:</a:t>
            </a:r>
            <a:r>
              <a:rPr lang="en-GB" altLang="en-US" sz="2400"/>
              <a:t> methods used to ensure conformity to   </a:t>
            </a:r>
          </a:p>
          <a:p>
            <a:pPr eaLnBrk="1" hangingPunct="1"/>
            <a:r>
              <a:rPr lang="en-GB" altLang="en-US" sz="2400"/>
              <a:t>   rules and procedures</a:t>
            </a:r>
          </a:p>
          <a:p>
            <a:pPr eaLnBrk="1" hangingPunct="1">
              <a:buFontTx/>
              <a:buChar char="•"/>
            </a:pPr>
            <a:r>
              <a:rPr lang="en-GB" altLang="en-US" sz="2400"/>
              <a:t>  </a:t>
            </a:r>
            <a:r>
              <a:rPr lang="en-GB" altLang="en-US" sz="2400" b="1"/>
              <a:t>Target based:</a:t>
            </a:r>
            <a:r>
              <a:rPr lang="en-GB" altLang="en-US" sz="2400"/>
              <a:t> conformity to agreed output targets</a:t>
            </a:r>
          </a:p>
          <a:p>
            <a:pPr eaLnBrk="1" hangingPunct="1">
              <a:buFontTx/>
              <a:buChar char="•"/>
            </a:pPr>
            <a:r>
              <a:rPr lang="en-GB" altLang="en-US" sz="2400"/>
              <a:t>  </a:t>
            </a:r>
            <a:r>
              <a:rPr lang="en-GB" altLang="en-US" sz="2400" b="1"/>
              <a:t>Culture:</a:t>
            </a:r>
            <a:r>
              <a:rPr lang="en-GB" altLang="en-US" sz="2400"/>
              <a:t> promotes individual conformity to organisation </a:t>
            </a:r>
          </a:p>
          <a:p>
            <a:pPr eaLnBrk="1" hangingPunct="1"/>
            <a:r>
              <a:rPr lang="en-GB" altLang="en-US" sz="2400"/>
              <a:t>   goals</a:t>
            </a:r>
          </a:p>
          <a:p>
            <a:pPr eaLnBrk="1" hangingPunct="1">
              <a:buFontTx/>
              <a:buChar char="•"/>
            </a:pPr>
            <a:r>
              <a:rPr lang="en-GB" altLang="en-US" sz="2400" b="1"/>
              <a:t>  HRM based: </a:t>
            </a:r>
            <a:r>
              <a:rPr lang="en-GB" altLang="en-US" sz="2400"/>
              <a:t>conformity through assessment </a:t>
            </a:r>
          </a:p>
          <a:p>
            <a:pPr eaLnBrk="1" hangingPunct="1"/>
            <a:r>
              <a:rPr lang="en-GB" altLang="en-US" sz="2400"/>
              <a:t>   procedures and reward systems</a:t>
            </a:r>
          </a:p>
          <a:p>
            <a:pPr eaLnBrk="1" hangingPunct="1">
              <a:buFontTx/>
              <a:buChar char="•"/>
            </a:pPr>
            <a:r>
              <a:rPr lang="en-GB" altLang="en-US" sz="2400" b="1"/>
              <a:t>  Electronic Surveillance: </a:t>
            </a:r>
            <a:r>
              <a:rPr lang="en-GB" altLang="en-US" sz="2400"/>
              <a:t>used to monitor individual </a:t>
            </a:r>
          </a:p>
          <a:p>
            <a:pPr eaLnBrk="1" hangingPunct="1"/>
            <a:r>
              <a:rPr lang="en-GB" altLang="en-US" sz="2400"/>
              <a:t>   performance to reward and discipline</a:t>
            </a:r>
          </a:p>
        </p:txBody>
      </p:sp>
    </p:spTree>
    <p:extLst>
      <p:ext uri="{BB962C8B-B14F-4D97-AF65-F5344CB8AC3E}">
        <p14:creationId xmlns:p14="http://schemas.microsoft.com/office/powerpoint/2010/main" val="185329386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 Box 4">
            <a:extLst>
              <a:ext uri="{FF2B5EF4-FFF2-40B4-BE49-F238E27FC236}">
                <a16:creationId xmlns:a16="http://schemas.microsoft.com/office/drawing/2014/main" id="{68B345EB-C9BE-4CCF-BD5F-BF040897C841}"/>
              </a:ext>
            </a:extLst>
          </p:cNvPr>
          <p:cNvSpPr txBox="1">
            <a:spLocks noChangeArrowheads="1"/>
          </p:cNvSpPr>
          <p:nvPr/>
        </p:nvSpPr>
        <p:spPr bwMode="auto">
          <a:xfrm>
            <a:off x="323528" y="188640"/>
            <a:ext cx="8405813" cy="54476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3600"/>
              <a:t>Pay systems favoured in </a:t>
            </a:r>
          </a:p>
          <a:p>
            <a:pPr algn="ctr" eaLnBrk="1" hangingPunct="1"/>
            <a:r>
              <a:rPr lang="en-GB" altLang="en-US" sz="3600"/>
              <a:t>contemporary organisations</a:t>
            </a:r>
          </a:p>
          <a:p>
            <a:pPr eaLnBrk="1" hangingPunct="1"/>
            <a:endParaRPr lang="en-GB" altLang="en-US" sz="3600"/>
          </a:p>
          <a:p>
            <a:pPr eaLnBrk="1" hangingPunct="1">
              <a:buFontTx/>
              <a:buChar char="•"/>
            </a:pPr>
            <a:r>
              <a:rPr lang="en-GB" altLang="en-US" sz="2400"/>
              <a:t>  </a:t>
            </a:r>
            <a:r>
              <a:rPr lang="en-GB" altLang="en-US" sz="2400" b="1"/>
              <a:t>Market-driven:</a:t>
            </a:r>
            <a:r>
              <a:rPr lang="en-GB" altLang="en-US" sz="2400"/>
              <a:t> reflects worth of employees in labour  </a:t>
            </a:r>
          </a:p>
          <a:p>
            <a:pPr eaLnBrk="1" hangingPunct="1"/>
            <a:r>
              <a:rPr lang="en-GB" altLang="en-US" sz="2400"/>
              <a:t>   market</a:t>
            </a:r>
          </a:p>
          <a:p>
            <a:pPr eaLnBrk="1" hangingPunct="1">
              <a:buFontTx/>
              <a:buChar char="•"/>
            </a:pPr>
            <a:r>
              <a:rPr lang="en-GB" altLang="en-US" sz="2400"/>
              <a:t>  </a:t>
            </a:r>
            <a:r>
              <a:rPr lang="en-GB" altLang="en-US" sz="2400" b="1"/>
              <a:t>PRP:</a:t>
            </a:r>
            <a:r>
              <a:rPr lang="en-GB" altLang="en-US" sz="2400"/>
              <a:t> individual or team-based rewards</a:t>
            </a:r>
          </a:p>
          <a:p>
            <a:pPr eaLnBrk="1" hangingPunct="1">
              <a:buFontTx/>
              <a:buChar char="•"/>
            </a:pPr>
            <a:r>
              <a:rPr lang="en-GB" altLang="en-US" sz="2400"/>
              <a:t>  </a:t>
            </a:r>
            <a:r>
              <a:rPr lang="en-GB" altLang="en-US" sz="2400" b="1"/>
              <a:t>Broad-banding:</a:t>
            </a:r>
            <a:r>
              <a:rPr lang="en-GB" altLang="en-US" sz="2400"/>
              <a:t> enables increased flexibility in flatter </a:t>
            </a:r>
          </a:p>
          <a:p>
            <a:pPr eaLnBrk="1" hangingPunct="1"/>
            <a:r>
              <a:rPr lang="en-GB" altLang="en-US" sz="2400"/>
              <a:t>   organisations</a:t>
            </a:r>
          </a:p>
          <a:p>
            <a:pPr eaLnBrk="1" hangingPunct="1">
              <a:buFontTx/>
              <a:buChar char="•"/>
            </a:pPr>
            <a:r>
              <a:rPr lang="en-GB" altLang="en-US" sz="2400"/>
              <a:t>  </a:t>
            </a:r>
            <a:r>
              <a:rPr lang="en-GB" altLang="en-US" sz="2400" b="1"/>
              <a:t>Competence-based:</a:t>
            </a:r>
            <a:r>
              <a:rPr lang="en-GB" altLang="en-US" sz="2400"/>
              <a:t> uses competences for managing</a:t>
            </a:r>
          </a:p>
          <a:p>
            <a:pPr eaLnBrk="1" hangingPunct="1">
              <a:buFontTx/>
              <a:buChar char="•"/>
            </a:pPr>
            <a:r>
              <a:rPr lang="en-GB" altLang="en-US" sz="2400"/>
              <a:t>  performance and rewards</a:t>
            </a:r>
          </a:p>
          <a:p>
            <a:pPr eaLnBrk="1" hangingPunct="1">
              <a:buFontTx/>
              <a:buChar char="•"/>
            </a:pPr>
            <a:r>
              <a:rPr lang="en-GB" altLang="en-US" sz="2400" b="1"/>
              <a:t>  Flexible benefits: </a:t>
            </a:r>
            <a:r>
              <a:rPr lang="en-GB" altLang="en-US" sz="2400"/>
              <a:t>reflect the needs of a diverse workforce</a:t>
            </a:r>
          </a:p>
          <a:p>
            <a:pPr eaLnBrk="1" hangingPunct="1">
              <a:buFontTx/>
              <a:buChar char="•"/>
            </a:pPr>
            <a:r>
              <a:rPr lang="en-GB" altLang="en-US" sz="2400" b="1"/>
              <a:t>  Harmonisation: </a:t>
            </a:r>
            <a:r>
              <a:rPr lang="en-GB" altLang="en-US" sz="2400"/>
              <a:t>promotes integration and flexible </a:t>
            </a:r>
          </a:p>
          <a:p>
            <a:pPr eaLnBrk="1" hangingPunct="1"/>
            <a:r>
              <a:rPr lang="en-GB" altLang="en-US" sz="2400"/>
              <a:t>   deployment</a:t>
            </a:r>
          </a:p>
        </p:txBody>
      </p:sp>
    </p:spTree>
    <p:extLst>
      <p:ext uri="{BB962C8B-B14F-4D97-AF65-F5344CB8AC3E}">
        <p14:creationId xmlns:p14="http://schemas.microsoft.com/office/powerpoint/2010/main" val="249194427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a:extLst>
              <a:ext uri="{FF2B5EF4-FFF2-40B4-BE49-F238E27FC236}">
                <a16:creationId xmlns:a16="http://schemas.microsoft.com/office/drawing/2014/main" id="{75B478BA-711C-4CCD-B9CF-931FB2387D78}"/>
              </a:ext>
            </a:extLst>
          </p:cNvPr>
          <p:cNvSpPr>
            <a:spLocks noGrp="1" noChangeArrowheads="1"/>
          </p:cNvSpPr>
          <p:nvPr>
            <p:ph type="ctrTitle" idx="4294967295"/>
          </p:nvPr>
        </p:nvSpPr>
        <p:spPr>
          <a:xfrm>
            <a:off x="685800" y="404813"/>
            <a:ext cx="7772400" cy="1470025"/>
          </a:xfrm>
        </p:spPr>
        <p:txBody>
          <a:bodyPr/>
          <a:lstStyle/>
          <a:p>
            <a:pPr eaLnBrk="1" hangingPunct="1"/>
            <a:r>
              <a:rPr lang="en-GB" altLang="en-US" sz="3600"/>
              <a:t>Performance, profit and</a:t>
            </a:r>
            <a:br>
              <a:rPr lang="en-GB" altLang="en-US" sz="3600"/>
            </a:br>
            <a:r>
              <a:rPr lang="en-GB" altLang="en-US" sz="3600"/>
              <a:t>efficiency</a:t>
            </a:r>
            <a:endParaRPr lang="en-US" altLang="en-US" sz="3600"/>
          </a:p>
        </p:txBody>
      </p:sp>
      <p:sp>
        <p:nvSpPr>
          <p:cNvPr id="40963" name="Rectangle 3">
            <a:extLst>
              <a:ext uri="{FF2B5EF4-FFF2-40B4-BE49-F238E27FC236}">
                <a16:creationId xmlns:a16="http://schemas.microsoft.com/office/drawing/2014/main" id="{21CC8D07-244D-4C84-ABE9-C07044384AFC}"/>
              </a:ext>
            </a:extLst>
          </p:cNvPr>
          <p:cNvSpPr>
            <a:spLocks noGrp="1" noChangeArrowheads="1"/>
          </p:cNvSpPr>
          <p:nvPr>
            <p:ph type="subTitle" idx="4294967295"/>
          </p:nvPr>
        </p:nvSpPr>
        <p:spPr>
          <a:xfrm>
            <a:off x="955675" y="2420888"/>
            <a:ext cx="7232650" cy="2809081"/>
          </a:xfrm>
        </p:spPr>
        <p:txBody>
          <a:bodyPr/>
          <a:lstStyle/>
          <a:p>
            <a:pPr marL="0" indent="0" algn="ctr" eaLnBrk="1" hangingPunct="1">
              <a:lnSpc>
                <a:spcPct val="90000"/>
              </a:lnSpc>
              <a:buFontTx/>
              <a:buNone/>
            </a:pPr>
            <a:r>
              <a:rPr lang="en-GB" altLang="en-US" sz="2800"/>
              <a:t>‘With the increasing </a:t>
            </a:r>
            <a:r>
              <a:rPr lang="en-GB" altLang="en-US" sz="2800" err="1"/>
              <a:t>marketisation</a:t>
            </a:r>
            <a:r>
              <a:rPr lang="en-GB" altLang="en-US" sz="2800"/>
              <a:t> of business and public services, and the competition, choice and change agenda, management attention is increasingly focused on achieving short financial targets.’</a:t>
            </a:r>
            <a:endParaRPr lang="en-US" altLang="en-US" sz="2800"/>
          </a:p>
        </p:txBody>
      </p:sp>
    </p:spTree>
    <p:extLst>
      <p:ext uri="{BB962C8B-B14F-4D97-AF65-F5344CB8AC3E}">
        <p14:creationId xmlns:p14="http://schemas.microsoft.com/office/powerpoint/2010/main" val="38773032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normAutofit fontScale="90000"/>
          </a:bodyPr>
          <a:lstStyle/>
          <a:p>
            <a:r>
              <a:rPr lang="en-GB"/>
              <a:t>Performance, Profit and Efficiency</a:t>
            </a:r>
          </a:p>
        </p:txBody>
      </p:sp>
      <p:sp>
        <p:nvSpPr>
          <p:cNvPr id="3" name="Content Placeholder 2"/>
          <p:cNvSpPr>
            <a:spLocks noGrp="1"/>
          </p:cNvSpPr>
          <p:nvPr>
            <p:ph idx="1"/>
          </p:nvPr>
        </p:nvSpPr>
        <p:spPr>
          <a:xfrm>
            <a:off x="395536" y="1124744"/>
            <a:ext cx="8229600" cy="4680520"/>
          </a:xfrm>
        </p:spPr>
        <p:txBody>
          <a:bodyPr>
            <a:normAutofit fontScale="77500" lnSpcReduction="20000"/>
          </a:bodyPr>
          <a:lstStyle/>
          <a:p>
            <a:r>
              <a:rPr lang="en-GB"/>
              <a:t>The driving forces underpinning organisational effectiveness today are performance, profit and efficiency in the private sector and performance, finance and value for money in the public and third sector</a:t>
            </a:r>
          </a:p>
          <a:p>
            <a:r>
              <a:rPr lang="en-GB"/>
              <a:t>Reason – the driving force underpinning business activity is the role of stock markets, banks and other financial institutions</a:t>
            </a:r>
          </a:p>
          <a:p>
            <a:r>
              <a:rPr lang="en-GB"/>
              <a:t>Management attention is focused on achieving short term financial targets</a:t>
            </a:r>
          </a:p>
          <a:p>
            <a:r>
              <a:rPr lang="en-GB" b="1"/>
              <a:t>Performance, profit and efficiency </a:t>
            </a:r>
            <a:r>
              <a:rPr lang="en-GB"/>
              <a:t>are the criteria by which contemporary private organisations are measured and evaluated. All impact on way people are managed.</a:t>
            </a:r>
          </a:p>
        </p:txBody>
      </p:sp>
    </p:spTree>
    <p:extLst>
      <p:ext uri="{BB962C8B-B14F-4D97-AF65-F5344CB8AC3E}">
        <p14:creationId xmlns:p14="http://schemas.microsoft.com/office/powerpoint/2010/main" val="290003608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HR and Performance</a:t>
            </a:r>
          </a:p>
        </p:txBody>
      </p:sp>
      <p:sp>
        <p:nvSpPr>
          <p:cNvPr id="3" name="Content Placeholder 2"/>
          <p:cNvSpPr>
            <a:spLocks noGrp="1"/>
          </p:cNvSpPr>
          <p:nvPr>
            <p:ph idx="1"/>
          </p:nvPr>
        </p:nvSpPr>
        <p:spPr>
          <a:xfrm>
            <a:off x="463368" y="1405403"/>
            <a:ext cx="8229600" cy="3917032"/>
          </a:xfrm>
        </p:spPr>
        <p:txBody>
          <a:bodyPr>
            <a:normAutofit fontScale="92500" lnSpcReduction="20000"/>
          </a:bodyPr>
          <a:lstStyle/>
          <a:p>
            <a:r>
              <a:rPr lang="en-GB"/>
              <a:t>Managing performance, profitability and efficiency are critically related to relevant HR practices in organisations at different stages of the business cycle</a:t>
            </a:r>
          </a:p>
          <a:p>
            <a:r>
              <a:rPr lang="en-GB"/>
              <a:t>Examples- if in decline – redundancies, few promotions, work intensification for those who are left. If improving – profits can be shared in form of higher pay, improved benefits, more promotional opportunities. All stakeholders benefit. </a:t>
            </a:r>
          </a:p>
          <a:p>
            <a:endParaRPr lang="en-GB"/>
          </a:p>
          <a:p>
            <a:endParaRPr lang="en-GB"/>
          </a:p>
          <a:p>
            <a:endParaRPr lang="en-GB"/>
          </a:p>
        </p:txBody>
      </p:sp>
    </p:spTree>
    <p:extLst>
      <p:ext uri="{BB962C8B-B14F-4D97-AF65-F5344CB8AC3E}">
        <p14:creationId xmlns:p14="http://schemas.microsoft.com/office/powerpoint/2010/main" val="103383018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971600" y="764704"/>
            <a:ext cx="6768752" cy="3785652"/>
          </a:xfrm>
          <a:prstGeom prst="rect">
            <a:avLst/>
          </a:prstGeom>
          <a:noFill/>
        </p:spPr>
        <p:txBody>
          <a:bodyPr wrap="square" rtlCol="0">
            <a:spAutoFit/>
          </a:bodyPr>
          <a:lstStyle/>
          <a:p>
            <a:r>
              <a:rPr lang="en-US" sz="4000"/>
              <a:t>Question</a:t>
            </a:r>
            <a:r>
              <a:rPr lang="is-IS" sz="4000"/>
              <a:t>…</a:t>
            </a:r>
          </a:p>
          <a:p>
            <a:endParaRPr lang="is-IS" sz="4000"/>
          </a:p>
          <a:p>
            <a:endParaRPr lang="is-IS" sz="4000"/>
          </a:p>
          <a:p>
            <a:r>
              <a:rPr lang="is-IS" sz="4000"/>
              <a:t>Post pandemic; do you think your organisation is now more prepared to deal with change</a:t>
            </a:r>
            <a:endParaRPr lang="en-US" sz="4000"/>
          </a:p>
        </p:txBody>
      </p:sp>
    </p:spTree>
    <p:extLst>
      <p:ext uri="{BB962C8B-B14F-4D97-AF65-F5344CB8AC3E}">
        <p14:creationId xmlns:p14="http://schemas.microsoft.com/office/powerpoint/2010/main" val="429210177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Text Box 4">
            <a:extLst>
              <a:ext uri="{FF2B5EF4-FFF2-40B4-BE49-F238E27FC236}">
                <a16:creationId xmlns:a16="http://schemas.microsoft.com/office/drawing/2014/main" id="{22561511-B510-49A1-AF62-FF4E79B019C0}"/>
              </a:ext>
            </a:extLst>
          </p:cNvPr>
          <p:cNvSpPr txBox="1">
            <a:spLocks noChangeArrowheads="1"/>
          </p:cNvSpPr>
          <p:nvPr/>
        </p:nvSpPr>
        <p:spPr bwMode="auto">
          <a:xfrm>
            <a:off x="1908175" y="1628775"/>
            <a:ext cx="3748088"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Stakeholder attributes:</a:t>
            </a:r>
          </a:p>
          <a:p>
            <a:pPr eaLnBrk="1" hangingPunct="1">
              <a:buFontTx/>
              <a:buChar char="•"/>
            </a:pPr>
            <a:r>
              <a:rPr lang="en-GB" altLang="en-US" sz="2800"/>
              <a:t>  Power</a:t>
            </a:r>
          </a:p>
          <a:p>
            <a:pPr eaLnBrk="1" hangingPunct="1">
              <a:buFontTx/>
              <a:buChar char="•"/>
            </a:pPr>
            <a:r>
              <a:rPr lang="en-GB" altLang="en-US" sz="2800"/>
              <a:t>  Legitimacy</a:t>
            </a:r>
          </a:p>
          <a:p>
            <a:pPr eaLnBrk="1" hangingPunct="1">
              <a:buFontTx/>
              <a:buChar char="•"/>
            </a:pPr>
            <a:r>
              <a:rPr lang="en-GB" altLang="en-US" sz="2800"/>
              <a:t>  Urgency</a:t>
            </a:r>
            <a:endParaRPr lang="en-US" altLang="en-US" sz="2800"/>
          </a:p>
        </p:txBody>
      </p:sp>
      <p:sp>
        <p:nvSpPr>
          <p:cNvPr id="45059" name="Text Box 5">
            <a:extLst>
              <a:ext uri="{FF2B5EF4-FFF2-40B4-BE49-F238E27FC236}">
                <a16:creationId xmlns:a16="http://schemas.microsoft.com/office/drawing/2014/main" id="{C9DBFBAB-E64B-43C0-B2EE-62F4C3A0594B}"/>
              </a:ext>
            </a:extLst>
          </p:cNvPr>
          <p:cNvSpPr txBox="1">
            <a:spLocks noChangeArrowheads="1"/>
          </p:cNvSpPr>
          <p:nvPr/>
        </p:nvSpPr>
        <p:spPr bwMode="auto">
          <a:xfrm>
            <a:off x="1925895" y="3717032"/>
            <a:ext cx="5564188"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Classes of stakeholder: </a:t>
            </a:r>
            <a:r>
              <a:rPr lang="en-GB" altLang="en-US" sz="2000" i="1"/>
              <a:t>(Mitchell </a:t>
            </a:r>
            <a:r>
              <a:rPr lang="en-GB" altLang="en-US" sz="2000"/>
              <a:t>et al</a:t>
            </a:r>
            <a:r>
              <a:rPr lang="en-GB" altLang="en-US" sz="2000" i="1"/>
              <a:t>)</a:t>
            </a:r>
          </a:p>
          <a:p>
            <a:pPr eaLnBrk="1" hangingPunct="1">
              <a:buFontTx/>
              <a:buChar char="•"/>
            </a:pPr>
            <a:r>
              <a:rPr lang="en-GB" altLang="en-US" sz="2800"/>
              <a:t>  Latent</a:t>
            </a:r>
          </a:p>
          <a:p>
            <a:pPr eaLnBrk="1" hangingPunct="1">
              <a:buFontTx/>
              <a:buChar char="•"/>
            </a:pPr>
            <a:r>
              <a:rPr lang="en-GB" altLang="en-US" sz="2800"/>
              <a:t>  Expectant</a:t>
            </a:r>
          </a:p>
          <a:p>
            <a:pPr eaLnBrk="1" hangingPunct="1">
              <a:buFontTx/>
              <a:buChar char="•"/>
            </a:pPr>
            <a:r>
              <a:rPr lang="en-GB" altLang="en-US" sz="2800"/>
              <a:t>  Definitive</a:t>
            </a:r>
            <a:endParaRPr lang="en-US" altLang="en-US" sz="2800"/>
          </a:p>
        </p:txBody>
      </p:sp>
      <p:sp>
        <p:nvSpPr>
          <p:cNvPr id="45060" name="Text Box 6">
            <a:extLst>
              <a:ext uri="{FF2B5EF4-FFF2-40B4-BE49-F238E27FC236}">
                <a16:creationId xmlns:a16="http://schemas.microsoft.com/office/drawing/2014/main" id="{94386FD5-1BBB-4837-A189-85E57F5F16D5}"/>
              </a:ext>
            </a:extLst>
          </p:cNvPr>
          <p:cNvSpPr txBox="1">
            <a:spLocks noChangeArrowheads="1"/>
          </p:cNvSpPr>
          <p:nvPr/>
        </p:nvSpPr>
        <p:spPr bwMode="auto">
          <a:xfrm>
            <a:off x="2124075" y="476250"/>
            <a:ext cx="4984750" cy="6413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3600"/>
              <a:t>Identifying stakeholders</a:t>
            </a:r>
            <a:endParaRPr lang="en-US" altLang="en-US" sz="3600"/>
          </a:p>
        </p:txBody>
      </p:sp>
    </p:spTree>
    <p:extLst>
      <p:ext uri="{BB962C8B-B14F-4D97-AF65-F5344CB8AC3E}">
        <p14:creationId xmlns:p14="http://schemas.microsoft.com/office/powerpoint/2010/main" val="20177902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Text Box 15">
            <a:extLst>
              <a:ext uri="{FF2B5EF4-FFF2-40B4-BE49-F238E27FC236}">
                <a16:creationId xmlns:a16="http://schemas.microsoft.com/office/drawing/2014/main" id="{A93A99CD-A35B-43D7-9956-A89561577B37}"/>
              </a:ext>
            </a:extLst>
          </p:cNvPr>
          <p:cNvSpPr txBox="1">
            <a:spLocks noChangeArrowheads="1"/>
          </p:cNvSpPr>
          <p:nvPr/>
        </p:nvSpPr>
        <p:spPr bwMode="auto">
          <a:xfrm>
            <a:off x="6340475" y="1700213"/>
            <a:ext cx="1914525"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discretionary</a:t>
            </a:r>
            <a:endParaRPr lang="en-US" altLang="en-US" sz="2400" i="1"/>
          </a:p>
        </p:txBody>
      </p:sp>
      <p:sp>
        <p:nvSpPr>
          <p:cNvPr id="47107" name="Text Box 17">
            <a:extLst>
              <a:ext uri="{FF2B5EF4-FFF2-40B4-BE49-F238E27FC236}">
                <a16:creationId xmlns:a16="http://schemas.microsoft.com/office/drawing/2014/main" id="{E475B4F1-EE88-4504-8F28-DDD30A99594B}"/>
              </a:ext>
            </a:extLst>
          </p:cNvPr>
          <p:cNvSpPr txBox="1">
            <a:spLocks noChangeArrowheads="1"/>
          </p:cNvSpPr>
          <p:nvPr/>
        </p:nvSpPr>
        <p:spPr bwMode="auto">
          <a:xfrm>
            <a:off x="1547813" y="404813"/>
            <a:ext cx="5832475" cy="915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400" b="1"/>
              <a:t>        </a:t>
            </a:r>
            <a:r>
              <a:rPr lang="en-GB" altLang="en-US" sz="3600"/>
              <a:t>Stakeholder classes</a:t>
            </a:r>
            <a:r>
              <a:rPr lang="en-GB" altLang="en-US" sz="2400" b="1"/>
              <a:t> </a:t>
            </a:r>
            <a:r>
              <a:rPr lang="en-GB" altLang="en-US" i="1"/>
              <a:t>(Mitchell </a:t>
            </a:r>
            <a:r>
              <a:rPr lang="en-GB" altLang="en-US"/>
              <a:t>et al</a:t>
            </a:r>
            <a:r>
              <a:rPr lang="en-GB" altLang="en-US" i="1"/>
              <a:t> 1997)</a:t>
            </a:r>
            <a:endParaRPr lang="en-US" altLang="en-US" i="1"/>
          </a:p>
        </p:txBody>
      </p:sp>
      <p:sp>
        <p:nvSpPr>
          <p:cNvPr id="47108" name="Text Box 18">
            <a:extLst>
              <a:ext uri="{FF2B5EF4-FFF2-40B4-BE49-F238E27FC236}">
                <a16:creationId xmlns:a16="http://schemas.microsoft.com/office/drawing/2014/main" id="{22C2D688-0E67-440D-892A-DE721C52A324}"/>
              </a:ext>
            </a:extLst>
          </p:cNvPr>
          <p:cNvSpPr txBox="1">
            <a:spLocks noChangeArrowheads="1"/>
          </p:cNvSpPr>
          <p:nvPr/>
        </p:nvSpPr>
        <p:spPr bwMode="auto">
          <a:xfrm>
            <a:off x="1233488" y="4508500"/>
            <a:ext cx="170973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URGENCY</a:t>
            </a:r>
            <a:endParaRPr lang="en-US" altLang="en-US" sz="2400" b="1"/>
          </a:p>
        </p:txBody>
      </p:sp>
      <p:sp>
        <p:nvSpPr>
          <p:cNvPr id="47109" name="Line 21">
            <a:extLst>
              <a:ext uri="{FF2B5EF4-FFF2-40B4-BE49-F238E27FC236}">
                <a16:creationId xmlns:a16="http://schemas.microsoft.com/office/drawing/2014/main" id="{5DF181BB-3FF6-43A7-8B08-F07589C87247}"/>
              </a:ext>
            </a:extLst>
          </p:cNvPr>
          <p:cNvSpPr>
            <a:spLocks noChangeShapeType="1"/>
          </p:cNvSpPr>
          <p:nvPr/>
        </p:nvSpPr>
        <p:spPr bwMode="auto">
          <a:xfrm>
            <a:off x="2087563" y="4941888"/>
            <a:ext cx="0" cy="3587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grpSp>
        <p:nvGrpSpPr>
          <p:cNvPr id="47110" name="Group 30">
            <a:extLst>
              <a:ext uri="{FF2B5EF4-FFF2-40B4-BE49-F238E27FC236}">
                <a16:creationId xmlns:a16="http://schemas.microsoft.com/office/drawing/2014/main" id="{5DD15159-9AAE-47FF-844E-299487DDC3F3}"/>
              </a:ext>
            </a:extLst>
          </p:cNvPr>
          <p:cNvGrpSpPr>
            <a:grpSpLocks/>
          </p:cNvGrpSpPr>
          <p:nvPr/>
        </p:nvGrpSpPr>
        <p:grpSpPr bwMode="auto">
          <a:xfrm>
            <a:off x="1366838" y="1700213"/>
            <a:ext cx="1439862" cy="1249362"/>
            <a:chOff x="839" y="1071"/>
            <a:chExt cx="907" cy="787"/>
          </a:xfrm>
        </p:grpSpPr>
        <p:sp>
          <p:nvSpPr>
            <p:cNvPr id="47111" name="Text Box 7">
              <a:extLst>
                <a:ext uri="{FF2B5EF4-FFF2-40B4-BE49-F238E27FC236}">
                  <a16:creationId xmlns:a16="http://schemas.microsoft.com/office/drawing/2014/main" id="{751B596A-B99B-4F28-8112-AB6457E68393}"/>
                </a:ext>
              </a:extLst>
            </p:cNvPr>
            <p:cNvSpPr txBox="1">
              <a:spLocks noChangeArrowheads="1"/>
            </p:cNvSpPr>
            <p:nvPr/>
          </p:nvSpPr>
          <p:spPr bwMode="auto">
            <a:xfrm>
              <a:off x="872" y="1570"/>
              <a:ext cx="84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POWER</a:t>
              </a:r>
              <a:endParaRPr lang="en-US" altLang="en-US" sz="2400" b="1"/>
            </a:p>
          </p:txBody>
        </p:sp>
        <p:sp>
          <p:nvSpPr>
            <p:cNvPr id="47112" name="Text Box 14">
              <a:extLst>
                <a:ext uri="{FF2B5EF4-FFF2-40B4-BE49-F238E27FC236}">
                  <a16:creationId xmlns:a16="http://schemas.microsoft.com/office/drawing/2014/main" id="{44912740-0936-4BCB-AE74-F5F5050CCC36}"/>
                </a:ext>
              </a:extLst>
            </p:cNvPr>
            <p:cNvSpPr txBox="1">
              <a:spLocks noChangeArrowheads="1"/>
            </p:cNvSpPr>
            <p:nvPr/>
          </p:nvSpPr>
          <p:spPr bwMode="auto">
            <a:xfrm>
              <a:off x="882" y="1071"/>
              <a:ext cx="821"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dormant</a:t>
              </a:r>
              <a:endParaRPr lang="en-US" altLang="en-US" sz="2400" i="1"/>
            </a:p>
          </p:txBody>
        </p:sp>
        <p:sp>
          <p:nvSpPr>
            <p:cNvPr id="47113" name="Line 22">
              <a:extLst>
                <a:ext uri="{FF2B5EF4-FFF2-40B4-BE49-F238E27FC236}">
                  <a16:creationId xmlns:a16="http://schemas.microsoft.com/office/drawing/2014/main" id="{A60A8064-FE39-475F-91EE-1FB1DEE586B7}"/>
                </a:ext>
              </a:extLst>
            </p:cNvPr>
            <p:cNvSpPr>
              <a:spLocks noChangeShapeType="1"/>
            </p:cNvSpPr>
            <p:nvPr/>
          </p:nvSpPr>
          <p:spPr bwMode="auto">
            <a:xfrm flipV="1">
              <a:off x="1292" y="1344"/>
              <a:ext cx="0" cy="22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14" name="AutoShape 23">
              <a:extLst>
                <a:ext uri="{FF2B5EF4-FFF2-40B4-BE49-F238E27FC236}">
                  <a16:creationId xmlns:a16="http://schemas.microsoft.com/office/drawing/2014/main" id="{11B1CA48-720C-48CF-ABBB-851A37FDB940}"/>
                </a:ext>
              </a:extLst>
            </p:cNvPr>
            <p:cNvSpPr>
              <a:spLocks noChangeArrowheads="1"/>
            </p:cNvSpPr>
            <p:nvPr/>
          </p:nvSpPr>
          <p:spPr bwMode="auto">
            <a:xfrm>
              <a:off x="839" y="1578"/>
              <a:ext cx="907" cy="272"/>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7115" name="AutoShape 24">
            <a:extLst>
              <a:ext uri="{FF2B5EF4-FFF2-40B4-BE49-F238E27FC236}">
                <a16:creationId xmlns:a16="http://schemas.microsoft.com/office/drawing/2014/main" id="{3F11E92D-9A66-4538-AD7B-997C2A9DB268}"/>
              </a:ext>
            </a:extLst>
          </p:cNvPr>
          <p:cNvSpPr>
            <a:spLocks noChangeArrowheads="1"/>
          </p:cNvSpPr>
          <p:nvPr/>
        </p:nvSpPr>
        <p:spPr bwMode="auto">
          <a:xfrm>
            <a:off x="1187450" y="4521200"/>
            <a:ext cx="1800225" cy="431800"/>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sp>
        <p:nvSpPr>
          <p:cNvPr id="47116" name="Rectangle 25">
            <a:extLst>
              <a:ext uri="{FF2B5EF4-FFF2-40B4-BE49-F238E27FC236}">
                <a16:creationId xmlns:a16="http://schemas.microsoft.com/office/drawing/2014/main" id="{296E3F6D-E4F7-4E9B-B7E1-A71CC6A722FA}"/>
              </a:ext>
            </a:extLst>
          </p:cNvPr>
          <p:cNvSpPr>
            <a:spLocks noChangeArrowheads="1"/>
          </p:cNvSpPr>
          <p:nvPr/>
        </p:nvSpPr>
        <p:spPr bwMode="auto">
          <a:xfrm>
            <a:off x="1239838" y="5229225"/>
            <a:ext cx="169545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demanding</a:t>
            </a:r>
            <a:endParaRPr lang="en-US" altLang="en-US" sz="2400" i="1"/>
          </a:p>
        </p:txBody>
      </p:sp>
      <p:grpSp>
        <p:nvGrpSpPr>
          <p:cNvPr id="47117" name="Group 29">
            <a:extLst>
              <a:ext uri="{FF2B5EF4-FFF2-40B4-BE49-F238E27FC236}">
                <a16:creationId xmlns:a16="http://schemas.microsoft.com/office/drawing/2014/main" id="{08AAFFDD-7E76-4339-B459-87CF202C4785}"/>
              </a:ext>
            </a:extLst>
          </p:cNvPr>
          <p:cNvGrpSpPr>
            <a:grpSpLocks/>
          </p:cNvGrpSpPr>
          <p:nvPr/>
        </p:nvGrpSpPr>
        <p:grpSpPr bwMode="auto">
          <a:xfrm>
            <a:off x="6156325" y="2133600"/>
            <a:ext cx="2284413" cy="815975"/>
            <a:chOff x="3800" y="1118"/>
            <a:chExt cx="1439" cy="514"/>
          </a:xfrm>
        </p:grpSpPr>
        <p:sp>
          <p:nvSpPr>
            <p:cNvPr id="47118" name="Text Box 8">
              <a:extLst>
                <a:ext uri="{FF2B5EF4-FFF2-40B4-BE49-F238E27FC236}">
                  <a16:creationId xmlns:a16="http://schemas.microsoft.com/office/drawing/2014/main" id="{69D0B1AE-717E-450F-9C57-95541297F3E2}"/>
                </a:ext>
              </a:extLst>
            </p:cNvPr>
            <p:cNvSpPr txBox="1">
              <a:spLocks noChangeArrowheads="1"/>
            </p:cNvSpPr>
            <p:nvPr/>
          </p:nvSpPr>
          <p:spPr bwMode="auto">
            <a:xfrm>
              <a:off x="3870" y="1344"/>
              <a:ext cx="1299"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b="1"/>
                <a:t>LEGITIMACY</a:t>
              </a:r>
              <a:endParaRPr lang="en-US" altLang="en-US" sz="2400" b="1"/>
            </a:p>
          </p:txBody>
        </p:sp>
        <p:sp>
          <p:nvSpPr>
            <p:cNvPr id="47119" name="Line 27">
              <a:extLst>
                <a:ext uri="{FF2B5EF4-FFF2-40B4-BE49-F238E27FC236}">
                  <a16:creationId xmlns:a16="http://schemas.microsoft.com/office/drawing/2014/main" id="{522690D6-4305-49A9-AAFE-54D8520EC936}"/>
                </a:ext>
              </a:extLst>
            </p:cNvPr>
            <p:cNvSpPr>
              <a:spLocks noChangeShapeType="1"/>
            </p:cNvSpPr>
            <p:nvPr/>
          </p:nvSpPr>
          <p:spPr bwMode="auto">
            <a:xfrm flipV="1">
              <a:off x="4518" y="1118"/>
              <a:ext cx="2" cy="226"/>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0" name="AutoShape 28">
              <a:extLst>
                <a:ext uri="{FF2B5EF4-FFF2-40B4-BE49-F238E27FC236}">
                  <a16:creationId xmlns:a16="http://schemas.microsoft.com/office/drawing/2014/main" id="{5EC52485-D8DC-42B5-8C26-80AEE59F19B2}"/>
                </a:ext>
              </a:extLst>
            </p:cNvPr>
            <p:cNvSpPr>
              <a:spLocks noChangeArrowheads="1"/>
            </p:cNvSpPr>
            <p:nvPr/>
          </p:nvSpPr>
          <p:spPr bwMode="auto">
            <a:xfrm>
              <a:off x="3800" y="1352"/>
              <a:ext cx="1439" cy="272"/>
            </a:xfrm>
            <a:prstGeom prst="roundRect">
              <a:avLst>
                <a:gd name="adj" fmla="val 16667"/>
              </a:avLst>
            </a:prstGeom>
            <a:noFill/>
            <a:ln w="38100">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
        <p:nvSpPr>
          <p:cNvPr id="47121" name="Rectangle 31">
            <a:extLst>
              <a:ext uri="{FF2B5EF4-FFF2-40B4-BE49-F238E27FC236}">
                <a16:creationId xmlns:a16="http://schemas.microsoft.com/office/drawing/2014/main" id="{30726064-421F-4E1F-8C2E-8FD83515E767}"/>
              </a:ext>
            </a:extLst>
          </p:cNvPr>
          <p:cNvSpPr>
            <a:spLocks noChangeArrowheads="1"/>
          </p:cNvSpPr>
          <p:nvPr/>
        </p:nvSpPr>
        <p:spPr bwMode="auto">
          <a:xfrm>
            <a:off x="3802063" y="2492375"/>
            <a:ext cx="143986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dominant</a:t>
            </a:r>
            <a:endParaRPr lang="en-US" altLang="en-US" sz="2400" i="1"/>
          </a:p>
        </p:txBody>
      </p:sp>
      <p:sp>
        <p:nvSpPr>
          <p:cNvPr id="47122" name="Line 32">
            <a:extLst>
              <a:ext uri="{FF2B5EF4-FFF2-40B4-BE49-F238E27FC236}">
                <a16:creationId xmlns:a16="http://schemas.microsoft.com/office/drawing/2014/main" id="{2BC37128-038D-45AA-A0A6-16A6C97AE2DB}"/>
              </a:ext>
            </a:extLst>
          </p:cNvPr>
          <p:cNvSpPr>
            <a:spLocks noChangeShapeType="1"/>
          </p:cNvSpPr>
          <p:nvPr/>
        </p:nvSpPr>
        <p:spPr bwMode="auto">
          <a:xfrm flipH="1">
            <a:off x="5292725" y="2708275"/>
            <a:ext cx="8636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3" name="Line 33">
            <a:extLst>
              <a:ext uri="{FF2B5EF4-FFF2-40B4-BE49-F238E27FC236}">
                <a16:creationId xmlns:a16="http://schemas.microsoft.com/office/drawing/2014/main" id="{D5E1E12C-E34D-43F3-91EB-9A6C4E9CF800}"/>
              </a:ext>
            </a:extLst>
          </p:cNvPr>
          <p:cNvSpPr>
            <a:spLocks noChangeShapeType="1"/>
          </p:cNvSpPr>
          <p:nvPr/>
        </p:nvSpPr>
        <p:spPr bwMode="auto">
          <a:xfrm>
            <a:off x="2844800" y="2708275"/>
            <a:ext cx="863600"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4" name="Rectangle 34">
            <a:extLst>
              <a:ext uri="{FF2B5EF4-FFF2-40B4-BE49-F238E27FC236}">
                <a16:creationId xmlns:a16="http://schemas.microsoft.com/office/drawing/2014/main" id="{43495B68-5833-41F3-8561-1B0C210465B1}"/>
              </a:ext>
            </a:extLst>
          </p:cNvPr>
          <p:cNvSpPr>
            <a:spLocks noChangeArrowheads="1"/>
          </p:cNvSpPr>
          <p:nvPr/>
        </p:nvSpPr>
        <p:spPr bwMode="auto">
          <a:xfrm>
            <a:off x="1249363" y="3500438"/>
            <a:ext cx="16779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Dangerous</a:t>
            </a:r>
            <a:endParaRPr lang="en-US" altLang="en-US" sz="2400" i="1"/>
          </a:p>
        </p:txBody>
      </p:sp>
      <p:sp>
        <p:nvSpPr>
          <p:cNvPr id="47125" name="Line 35">
            <a:extLst>
              <a:ext uri="{FF2B5EF4-FFF2-40B4-BE49-F238E27FC236}">
                <a16:creationId xmlns:a16="http://schemas.microsoft.com/office/drawing/2014/main" id="{B3A1AC21-C732-4AC0-A7C5-9C4B018D2011}"/>
              </a:ext>
            </a:extLst>
          </p:cNvPr>
          <p:cNvSpPr>
            <a:spLocks noChangeShapeType="1"/>
          </p:cNvSpPr>
          <p:nvPr/>
        </p:nvSpPr>
        <p:spPr bwMode="auto">
          <a:xfrm flipV="1">
            <a:off x="2087563" y="3933825"/>
            <a:ext cx="0" cy="574675"/>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6" name="Line 36">
            <a:extLst>
              <a:ext uri="{FF2B5EF4-FFF2-40B4-BE49-F238E27FC236}">
                <a16:creationId xmlns:a16="http://schemas.microsoft.com/office/drawing/2014/main" id="{8AFD240B-0D0A-413C-97F2-25D56EAC17FB}"/>
              </a:ext>
            </a:extLst>
          </p:cNvPr>
          <p:cNvSpPr>
            <a:spLocks noChangeShapeType="1"/>
          </p:cNvSpPr>
          <p:nvPr/>
        </p:nvSpPr>
        <p:spPr bwMode="auto">
          <a:xfrm>
            <a:off x="2087563" y="2924175"/>
            <a:ext cx="0"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7" name="Rectangle 37">
            <a:extLst>
              <a:ext uri="{FF2B5EF4-FFF2-40B4-BE49-F238E27FC236}">
                <a16:creationId xmlns:a16="http://schemas.microsoft.com/office/drawing/2014/main" id="{1CC4CB6D-BBAA-4430-AB34-77EF2C37B134}"/>
              </a:ext>
            </a:extLst>
          </p:cNvPr>
          <p:cNvSpPr>
            <a:spLocks noChangeArrowheads="1"/>
          </p:cNvSpPr>
          <p:nvPr/>
        </p:nvSpPr>
        <p:spPr bwMode="auto">
          <a:xfrm>
            <a:off x="6484938" y="4437063"/>
            <a:ext cx="1627187"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dependent</a:t>
            </a:r>
            <a:endParaRPr lang="en-US" altLang="en-US" sz="2400" i="1"/>
          </a:p>
        </p:txBody>
      </p:sp>
      <p:sp>
        <p:nvSpPr>
          <p:cNvPr id="47128" name="Line 38">
            <a:extLst>
              <a:ext uri="{FF2B5EF4-FFF2-40B4-BE49-F238E27FC236}">
                <a16:creationId xmlns:a16="http://schemas.microsoft.com/office/drawing/2014/main" id="{6E1FDAD7-F6F5-4549-8E11-1D823A21F8CF}"/>
              </a:ext>
            </a:extLst>
          </p:cNvPr>
          <p:cNvSpPr>
            <a:spLocks noChangeShapeType="1"/>
          </p:cNvSpPr>
          <p:nvPr/>
        </p:nvSpPr>
        <p:spPr bwMode="auto">
          <a:xfrm>
            <a:off x="7299325" y="2924175"/>
            <a:ext cx="0" cy="15128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29" name="Line 39">
            <a:extLst>
              <a:ext uri="{FF2B5EF4-FFF2-40B4-BE49-F238E27FC236}">
                <a16:creationId xmlns:a16="http://schemas.microsoft.com/office/drawing/2014/main" id="{83E5E1AA-C853-4F5B-8703-0F327234E4E8}"/>
              </a:ext>
            </a:extLst>
          </p:cNvPr>
          <p:cNvSpPr>
            <a:spLocks noChangeShapeType="1"/>
          </p:cNvSpPr>
          <p:nvPr/>
        </p:nvSpPr>
        <p:spPr bwMode="auto">
          <a:xfrm>
            <a:off x="2987675" y="4724400"/>
            <a:ext cx="3240088" cy="0"/>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0" name="Line 41">
            <a:extLst>
              <a:ext uri="{FF2B5EF4-FFF2-40B4-BE49-F238E27FC236}">
                <a16:creationId xmlns:a16="http://schemas.microsoft.com/office/drawing/2014/main" id="{7B48B7F4-445B-49BB-B1E2-E03C54AFA461}"/>
              </a:ext>
            </a:extLst>
          </p:cNvPr>
          <p:cNvSpPr>
            <a:spLocks noChangeShapeType="1"/>
          </p:cNvSpPr>
          <p:nvPr/>
        </p:nvSpPr>
        <p:spPr bwMode="auto">
          <a:xfrm flipV="1">
            <a:off x="2987675" y="4076700"/>
            <a:ext cx="792163" cy="50323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1" name="Line 42">
            <a:extLst>
              <a:ext uri="{FF2B5EF4-FFF2-40B4-BE49-F238E27FC236}">
                <a16:creationId xmlns:a16="http://schemas.microsoft.com/office/drawing/2014/main" id="{7723B0F9-7906-45CC-9602-27E1B44F5BC0}"/>
              </a:ext>
            </a:extLst>
          </p:cNvPr>
          <p:cNvSpPr>
            <a:spLocks noChangeShapeType="1"/>
          </p:cNvSpPr>
          <p:nvPr/>
        </p:nvSpPr>
        <p:spPr bwMode="auto">
          <a:xfrm flipH="1">
            <a:off x="5292725" y="2924175"/>
            <a:ext cx="935038"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2" name="Line 43">
            <a:extLst>
              <a:ext uri="{FF2B5EF4-FFF2-40B4-BE49-F238E27FC236}">
                <a16:creationId xmlns:a16="http://schemas.microsoft.com/office/drawing/2014/main" id="{353EBC56-61B9-4CAC-AF36-3E08442D8764}"/>
              </a:ext>
            </a:extLst>
          </p:cNvPr>
          <p:cNvSpPr>
            <a:spLocks noChangeShapeType="1"/>
          </p:cNvSpPr>
          <p:nvPr/>
        </p:nvSpPr>
        <p:spPr bwMode="auto">
          <a:xfrm>
            <a:off x="2771775" y="2924175"/>
            <a:ext cx="1008063" cy="649288"/>
          </a:xfrm>
          <a:prstGeom prst="line">
            <a:avLst/>
          </a:prstGeom>
          <a:noFill/>
          <a:ln w="2857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7133" name="Rectangle 44">
            <a:extLst>
              <a:ext uri="{FF2B5EF4-FFF2-40B4-BE49-F238E27FC236}">
                <a16:creationId xmlns:a16="http://schemas.microsoft.com/office/drawing/2014/main" id="{6C44E75A-81BB-4A18-9AB1-4FE765B572C4}"/>
              </a:ext>
            </a:extLst>
          </p:cNvPr>
          <p:cNvSpPr>
            <a:spLocks noChangeArrowheads="1"/>
          </p:cNvSpPr>
          <p:nvPr/>
        </p:nvSpPr>
        <p:spPr bwMode="auto">
          <a:xfrm>
            <a:off x="1403350" y="2060575"/>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4" name="Rectangle 45">
            <a:extLst>
              <a:ext uri="{FF2B5EF4-FFF2-40B4-BE49-F238E27FC236}">
                <a16:creationId xmlns:a16="http://schemas.microsoft.com/office/drawing/2014/main" id="{A8B14AAC-1D8B-4DFF-AD51-F7C443BDCEFF}"/>
              </a:ext>
            </a:extLst>
          </p:cNvPr>
          <p:cNvSpPr>
            <a:spLocks noChangeArrowheads="1"/>
          </p:cNvSpPr>
          <p:nvPr/>
        </p:nvSpPr>
        <p:spPr bwMode="auto">
          <a:xfrm>
            <a:off x="1403350" y="4941888"/>
            <a:ext cx="5778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5" name="Rectangle 46">
            <a:extLst>
              <a:ext uri="{FF2B5EF4-FFF2-40B4-BE49-F238E27FC236}">
                <a16:creationId xmlns:a16="http://schemas.microsoft.com/office/drawing/2014/main" id="{2109D0B6-07CB-41CD-90D1-6E93CDC66355}"/>
              </a:ext>
            </a:extLst>
          </p:cNvPr>
          <p:cNvSpPr>
            <a:spLocks noChangeArrowheads="1"/>
          </p:cNvSpPr>
          <p:nvPr/>
        </p:nvSpPr>
        <p:spPr bwMode="auto">
          <a:xfrm>
            <a:off x="7380288" y="2060575"/>
            <a:ext cx="5778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only</a:t>
            </a:r>
            <a:endParaRPr lang="en-US" altLang="en-US" i="1">
              <a:latin typeface="Times New Roman" panose="02020603050405020304" pitchFamily="18" charset="0"/>
            </a:endParaRPr>
          </a:p>
        </p:txBody>
      </p:sp>
      <p:sp>
        <p:nvSpPr>
          <p:cNvPr id="47136" name="Rectangle 47">
            <a:extLst>
              <a:ext uri="{FF2B5EF4-FFF2-40B4-BE49-F238E27FC236}">
                <a16:creationId xmlns:a16="http://schemas.microsoft.com/office/drawing/2014/main" id="{F3995250-D357-4FE2-A73B-6750BD341BF5}"/>
              </a:ext>
            </a:extLst>
          </p:cNvPr>
          <p:cNvSpPr>
            <a:spLocks noChangeArrowheads="1"/>
          </p:cNvSpPr>
          <p:nvPr/>
        </p:nvSpPr>
        <p:spPr bwMode="auto">
          <a:xfrm>
            <a:off x="7308850" y="34290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7" name="Rectangle 48">
            <a:extLst>
              <a:ext uri="{FF2B5EF4-FFF2-40B4-BE49-F238E27FC236}">
                <a16:creationId xmlns:a16="http://schemas.microsoft.com/office/drawing/2014/main" id="{83F1643B-FE23-46FD-9AA7-74A2F3094C36}"/>
              </a:ext>
            </a:extLst>
          </p:cNvPr>
          <p:cNvSpPr>
            <a:spLocks noChangeArrowheads="1"/>
          </p:cNvSpPr>
          <p:nvPr/>
        </p:nvSpPr>
        <p:spPr bwMode="auto">
          <a:xfrm>
            <a:off x="4276725" y="465296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8" name="Rectangle 49">
            <a:extLst>
              <a:ext uri="{FF2B5EF4-FFF2-40B4-BE49-F238E27FC236}">
                <a16:creationId xmlns:a16="http://schemas.microsoft.com/office/drawing/2014/main" id="{32C4ABC4-6EDA-48B1-9086-FB694E29AFF0}"/>
              </a:ext>
            </a:extLst>
          </p:cNvPr>
          <p:cNvSpPr>
            <a:spLocks noChangeArrowheads="1"/>
          </p:cNvSpPr>
          <p:nvPr/>
        </p:nvSpPr>
        <p:spPr bwMode="auto">
          <a:xfrm>
            <a:off x="2916238" y="23495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39" name="Rectangle 50">
            <a:extLst>
              <a:ext uri="{FF2B5EF4-FFF2-40B4-BE49-F238E27FC236}">
                <a16:creationId xmlns:a16="http://schemas.microsoft.com/office/drawing/2014/main" id="{02B652FD-96FD-4A89-B841-D3BD63B6E3CF}"/>
              </a:ext>
            </a:extLst>
          </p:cNvPr>
          <p:cNvSpPr>
            <a:spLocks noChangeArrowheads="1"/>
          </p:cNvSpPr>
          <p:nvPr/>
        </p:nvSpPr>
        <p:spPr bwMode="auto">
          <a:xfrm>
            <a:off x="5508625" y="2349500"/>
            <a:ext cx="5905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40" name="Rectangle 51">
            <a:extLst>
              <a:ext uri="{FF2B5EF4-FFF2-40B4-BE49-F238E27FC236}">
                <a16:creationId xmlns:a16="http://schemas.microsoft.com/office/drawing/2014/main" id="{7883A8FF-E85F-4B57-9871-0E012B8B6791}"/>
              </a:ext>
            </a:extLst>
          </p:cNvPr>
          <p:cNvSpPr>
            <a:spLocks noChangeArrowheads="1"/>
          </p:cNvSpPr>
          <p:nvPr/>
        </p:nvSpPr>
        <p:spPr bwMode="auto">
          <a:xfrm>
            <a:off x="1476375" y="4005263"/>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sp>
        <p:nvSpPr>
          <p:cNvPr id="47141" name="Rectangle 52">
            <a:extLst>
              <a:ext uri="{FF2B5EF4-FFF2-40B4-BE49-F238E27FC236}">
                <a16:creationId xmlns:a16="http://schemas.microsoft.com/office/drawing/2014/main" id="{C75BE9D3-0123-4766-9455-182E1BDF1AB3}"/>
              </a:ext>
            </a:extLst>
          </p:cNvPr>
          <p:cNvSpPr>
            <a:spLocks noChangeArrowheads="1"/>
          </p:cNvSpPr>
          <p:nvPr/>
        </p:nvSpPr>
        <p:spPr bwMode="auto">
          <a:xfrm>
            <a:off x="1476375" y="3062288"/>
            <a:ext cx="590550" cy="3667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i="1">
                <a:latin typeface="Times New Roman" panose="02020603050405020304" pitchFamily="18" charset="0"/>
              </a:rPr>
              <a:t>both</a:t>
            </a:r>
            <a:endParaRPr lang="en-US" altLang="en-US" i="1">
              <a:latin typeface="Times New Roman" panose="02020603050405020304" pitchFamily="18" charset="0"/>
            </a:endParaRPr>
          </a:p>
        </p:txBody>
      </p:sp>
      <p:grpSp>
        <p:nvGrpSpPr>
          <p:cNvPr id="47142" name="Group 54">
            <a:extLst>
              <a:ext uri="{FF2B5EF4-FFF2-40B4-BE49-F238E27FC236}">
                <a16:creationId xmlns:a16="http://schemas.microsoft.com/office/drawing/2014/main" id="{CA030D3A-BFDB-4BDC-B59B-B6D91537571E}"/>
              </a:ext>
            </a:extLst>
          </p:cNvPr>
          <p:cNvGrpSpPr>
            <a:grpSpLocks/>
          </p:cNvGrpSpPr>
          <p:nvPr/>
        </p:nvGrpSpPr>
        <p:grpSpPr bwMode="auto">
          <a:xfrm>
            <a:off x="3829050" y="3429000"/>
            <a:ext cx="1389063" cy="792163"/>
            <a:chOff x="2412" y="2160"/>
            <a:chExt cx="875" cy="499"/>
          </a:xfrm>
        </p:grpSpPr>
        <p:sp>
          <p:nvSpPr>
            <p:cNvPr id="47143" name="Rectangle 40">
              <a:extLst>
                <a:ext uri="{FF2B5EF4-FFF2-40B4-BE49-F238E27FC236}">
                  <a16:creationId xmlns:a16="http://schemas.microsoft.com/office/drawing/2014/main" id="{DC2A9BAE-45C4-4ED7-93DC-6C14138BDF4F}"/>
                </a:ext>
              </a:extLst>
            </p:cNvPr>
            <p:cNvSpPr>
              <a:spLocks noChangeArrowheads="1"/>
            </p:cNvSpPr>
            <p:nvPr/>
          </p:nvSpPr>
          <p:spPr bwMode="auto">
            <a:xfrm>
              <a:off x="2412" y="2265"/>
              <a:ext cx="875" cy="2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400" i="1"/>
                <a:t>definitive</a:t>
              </a:r>
              <a:endParaRPr lang="en-US" altLang="en-US" sz="2400" i="1"/>
            </a:p>
          </p:txBody>
        </p:sp>
        <p:sp>
          <p:nvSpPr>
            <p:cNvPr id="47144" name="AutoShape 53">
              <a:extLst>
                <a:ext uri="{FF2B5EF4-FFF2-40B4-BE49-F238E27FC236}">
                  <a16:creationId xmlns:a16="http://schemas.microsoft.com/office/drawing/2014/main" id="{D288087B-B829-404F-80E7-C3A698294009}"/>
                </a:ext>
              </a:extLst>
            </p:cNvPr>
            <p:cNvSpPr>
              <a:spLocks noChangeArrowheads="1"/>
            </p:cNvSpPr>
            <p:nvPr/>
          </p:nvSpPr>
          <p:spPr bwMode="auto">
            <a:xfrm>
              <a:off x="2442" y="2160"/>
              <a:ext cx="817" cy="499"/>
            </a:xfrm>
            <a:prstGeom prst="plaque">
              <a:avLst>
                <a:gd name="adj" fmla="val 16667"/>
              </a:avLst>
            </a:prstGeom>
            <a:noFill/>
            <a:ln w="28575">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none" anchor="ct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endParaRPr lang="en-GB" altLang="en-US"/>
            </a:p>
          </p:txBody>
        </p:sp>
      </p:grpSp>
    </p:spTree>
    <p:extLst>
      <p:ext uri="{BB962C8B-B14F-4D97-AF65-F5344CB8AC3E}">
        <p14:creationId xmlns:p14="http://schemas.microsoft.com/office/powerpoint/2010/main" val="38527436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Text Box 43">
            <a:extLst>
              <a:ext uri="{FF2B5EF4-FFF2-40B4-BE49-F238E27FC236}">
                <a16:creationId xmlns:a16="http://schemas.microsoft.com/office/drawing/2014/main" id="{43FA86D4-B2FF-4CA8-9898-26AD0621CC2B}"/>
              </a:ext>
            </a:extLst>
          </p:cNvPr>
          <p:cNvSpPr txBox="1">
            <a:spLocks noChangeArrowheads="1"/>
          </p:cNvSpPr>
          <p:nvPr/>
        </p:nvSpPr>
        <p:spPr bwMode="auto">
          <a:xfrm>
            <a:off x="1979613" y="260350"/>
            <a:ext cx="4894262" cy="519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GB" altLang="en-US" sz="2800"/>
              <a:t>The external contexts of HRM</a:t>
            </a:r>
            <a:endParaRPr lang="en-US" altLang="en-US" sz="2800"/>
          </a:p>
        </p:txBody>
      </p:sp>
      <p:sp>
        <p:nvSpPr>
          <p:cNvPr id="2093" name="Cloud">
            <a:extLst>
              <a:ext uri="{FF2B5EF4-FFF2-40B4-BE49-F238E27FC236}">
                <a16:creationId xmlns:a16="http://schemas.microsoft.com/office/drawing/2014/main" id="{017B1E35-C346-48A1-B55C-0FF0B8B4AF67}"/>
              </a:ext>
            </a:extLst>
          </p:cNvPr>
          <p:cNvSpPr>
            <a:spLocks noChangeAspect="1" noEditPoints="1" noChangeArrowheads="1"/>
          </p:cNvSpPr>
          <p:nvPr/>
        </p:nvSpPr>
        <p:spPr bwMode="auto">
          <a:xfrm>
            <a:off x="3200400" y="2509838"/>
            <a:ext cx="2743200" cy="1838325"/>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2" name="Text Box 12">
            <a:extLst>
              <a:ext uri="{FF2B5EF4-FFF2-40B4-BE49-F238E27FC236}">
                <a16:creationId xmlns:a16="http://schemas.microsoft.com/office/drawing/2014/main" id="{EC60C1F9-693D-4D83-A7E9-8E86A2FF0CC2}"/>
              </a:ext>
            </a:extLst>
          </p:cNvPr>
          <p:cNvSpPr txBox="1">
            <a:spLocks noChangeArrowheads="1"/>
          </p:cNvSpPr>
          <p:nvPr/>
        </p:nvSpPr>
        <p:spPr bwMode="auto">
          <a:xfrm>
            <a:off x="3900488" y="3078163"/>
            <a:ext cx="1344612" cy="701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000" b="1"/>
              <a:t>STEEPLE</a:t>
            </a:r>
          </a:p>
          <a:p>
            <a:pPr algn="ctr" eaLnBrk="1" hangingPunct="1"/>
            <a:r>
              <a:rPr lang="en-GB" altLang="en-US" sz="2000" b="1"/>
              <a:t>analysis</a:t>
            </a:r>
            <a:endParaRPr lang="en-US" altLang="en-US" sz="2000" b="1"/>
          </a:p>
        </p:txBody>
      </p:sp>
      <p:sp>
        <p:nvSpPr>
          <p:cNvPr id="2094" name="Cloud">
            <a:extLst>
              <a:ext uri="{FF2B5EF4-FFF2-40B4-BE49-F238E27FC236}">
                <a16:creationId xmlns:a16="http://schemas.microsoft.com/office/drawing/2014/main" id="{CE42EE5A-936D-4500-8019-8D8AEA56CD43}"/>
              </a:ext>
            </a:extLst>
          </p:cNvPr>
          <p:cNvSpPr>
            <a:spLocks noChangeAspect="1" noEditPoints="1" noChangeArrowheads="1"/>
          </p:cNvSpPr>
          <p:nvPr/>
        </p:nvSpPr>
        <p:spPr bwMode="auto">
          <a:xfrm>
            <a:off x="6877050" y="3429000"/>
            <a:ext cx="2087563" cy="1258888"/>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4" name="Text Box 47">
            <a:extLst>
              <a:ext uri="{FF2B5EF4-FFF2-40B4-BE49-F238E27FC236}">
                <a16:creationId xmlns:a16="http://schemas.microsoft.com/office/drawing/2014/main" id="{78C38415-9E8B-4CE4-8F78-865AEF06E548}"/>
              </a:ext>
            </a:extLst>
          </p:cNvPr>
          <p:cNvSpPr txBox="1">
            <a:spLocks noChangeArrowheads="1"/>
          </p:cNvSpPr>
          <p:nvPr/>
        </p:nvSpPr>
        <p:spPr bwMode="auto">
          <a:xfrm>
            <a:off x="6948488" y="3716338"/>
            <a:ext cx="1874837" cy="519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nvironmental</a:t>
            </a:r>
          </a:p>
        </p:txBody>
      </p:sp>
      <p:grpSp>
        <p:nvGrpSpPr>
          <p:cNvPr id="32775" name="Group 71">
            <a:extLst>
              <a:ext uri="{FF2B5EF4-FFF2-40B4-BE49-F238E27FC236}">
                <a16:creationId xmlns:a16="http://schemas.microsoft.com/office/drawing/2014/main" id="{87656EA9-DBC6-4F8F-8C52-8D242B2AC5D9}"/>
              </a:ext>
            </a:extLst>
          </p:cNvPr>
          <p:cNvGrpSpPr>
            <a:grpSpLocks/>
          </p:cNvGrpSpPr>
          <p:nvPr/>
        </p:nvGrpSpPr>
        <p:grpSpPr bwMode="auto">
          <a:xfrm>
            <a:off x="6588125" y="1484313"/>
            <a:ext cx="1879600" cy="1258887"/>
            <a:chOff x="4241" y="935"/>
            <a:chExt cx="1184" cy="793"/>
          </a:xfrm>
        </p:grpSpPr>
        <p:sp>
          <p:nvSpPr>
            <p:cNvPr id="2098" name="Cloud">
              <a:extLst>
                <a:ext uri="{FF2B5EF4-FFF2-40B4-BE49-F238E27FC236}">
                  <a16:creationId xmlns:a16="http://schemas.microsoft.com/office/drawing/2014/main" id="{08DEDEFC-4336-4FED-8634-BE834FB1AEAA}"/>
                </a:ext>
              </a:extLst>
            </p:cNvPr>
            <p:cNvSpPr>
              <a:spLocks noChangeAspect="1" noEditPoints="1" noChangeArrowheads="1"/>
            </p:cNvSpPr>
            <p:nvPr/>
          </p:nvSpPr>
          <p:spPr bwMode="auto">
            <a:xfrm>
              <a:off x="4241" y="935"/>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77" name="Text Box 51">
              <a:extLst>
                <a:ext uri="{FF2B5EF4-FFF2-40B4-BE49-F238E27FC236}">
                  <a16:creationId xmlns:a16="http://schemas.microsoft.com/office/drawing/2014/main" id="{0007A12B-636A-4FC5-ADAC-2C642214D8FD}"/>
                </a:ext>
              </a:extLst>
            </p:cNvPr>
            <p:cNvSpPr txBox="1">
              <a:spLocks noChangeArrowheads="1"/>
            </p:cNvSpPr>
            <p:nvPr/>
          </p:nvSpPr>
          <p:spPr bwMode="auto">
            <a:xfrm>
              <a:off x="4403" y="1168"/>
              <a:ext cx="861"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conomic</a:t>
              </a:r>
              <a:endParaRPr lang="en-US" altLang="en-US" sz="2000"/>
            </a:p>
          </p:txBody>
        </p:sp>
      </p:grpSp>
      <p:grpSp>
        <p:nvGrpSpPr>
          <p:cNvPr id="32778" name="Group 68">
            <a:extLst>
              <a:ext uri="{FF2B5EF4-FFF2-40B4-BE49-F238E27FC236}">
                <a16:creationId xmlns:a16="http://schemas.microsoft.com/office/drawing/2014/main" id="{65711239-AF09-4F08-9CC2-7678F1FEEE39}"/>
              </a:ext>
            </a:extLst>
          </p:cNvPr>
          <p:cNvGrpSpPr>
            <a:grpSpLocks/>
          </p:cNvGrpSpPr>
          <p:nvPr/>
        </p:nvGrpSpPr>
        <p:grpSpPr bwMode="auto">
          <a:xfrm>
            <a:off x="2339975" y="4868863"/>
            <a:ext cx="1879600" cy="1258887"/>
            <a:chOff x="1247" y="3203"/>
            <a:chExt cx="1184" cy="793"/>
          </a:xfrm>
        </p:grpSpPr>
        <p:sp>
          <p:nvSpPr>
            <p:cNvPr id="2101" name="Cloud">
              <a:extLst>
                <a:ext uri="{FF2B5EF4-FFF2-40B4-BE49-F238E27FC236}">
                  <a16:creationId xmlns:a16="http://schemas.microsoft.com/office/drawing/2014/main" id="{92E5D77E-53B3-420B-8F4B-0CDC4C195033}"/>
                </a:ext>
              </a:extLst>
            </p:cNvPr>
            <p:cNvSpPr>
              <a:spLocks noChangeAspect="1" noEditPoints="1" noChangeArrowheads="1"/>
            </p:cNvSpPr>
            <p:nvPr/>
          </p:nvSpPr>
          <p:spPr bwMode="auto">
            <a:xfrm>
              <a:off x="1247" y="3203"/>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0" name="Text Box 54">
              <a:extLst>
                <a:ext uri="{FF2B5EF4-FFF2-40B4-BE49-F238E27FC236}">
                  <a16:creationId xmlns:a16="http://schemas.microsoft.com/office/drawing/2014/main" id="{20030A3B-1B57-43A7-A0CE-45F5AEDCB2E8}"/>
                </a:ext>
              </a:extLst>
            </p:cNvPr>
            <p:cNvSpPr txBox="1">
              <a:spLocks noChangeArrowheads="1"/>
            </p:cNvSpPr>
            <p:nvPr/>
          </p:nvSpPr>
          <p:spPr bwMode="auto">
            <a:xfrm>
              <a:off x="1561" y="3436"/>
              <a:ext cx="556"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L</a:t>
              </a:r>
              <a:r>
                <a:rPr lang="en-GB" altLang="en-US" sz="2000"/>
                <a:t>egal</a:t>
              </a:r>
              <a:endParaRPr lang="en-US" altLang="en-US" sz="2000"/>
            </a:p>
          </p:txBody>
        </p:sp>
      </p:grpSp>
      <p:grpSp>
        <p:nvGrpSpPr>
          <p:cNvPr id="32781" name="Group 55">
            <a:extLst>
              <a:ext uri="{FF2B5EF4-FFF2-40B4-BE49-F238E27FC236}">
                <a16:creationId xmlns:a16="http://schemas.microsoft.com/office/drawing/2014/main" id="{59E52310-CC45-4255-9AD8-EB937137DB33}"/>
              </a:ext>
            </a:extLst>
          </p:cNvPr>
          <p:cNvGrpSpPr>
            <a:grpSpLocks/>
          </p:cNvGrpSpPr>
          <p:nvPr/>
        </p:nvGrpSpPr>
        <p:grpSpPr bwMode="auto">
          <a:xfrm>
            <a:off x="971550" y="1557338"/>
            <a:ext cx="1879600" cy="1258887"/>
            <a:chOff x="4195" y="2840"/>
            <a:chExt cx="1184" cy="793"/>
          </a:xfrm>
        </p:grpSpPr>
        <p:sp>
          <p:nvSpPr>
            <p:cNvPr id="2104" name="Cloud">
              <a:extLst>
                <a:ext uri="{FF2B5EF4-FFF2-40B4-BE49-F238E27FC236}">
                  <a16:creationId xmlns:a16="http://schemas.microsoft.com/office/drawing/2014/main" id="{8D483794-7AEC-4354-8569-D7C683AE3E64}"/>
                </a:ext>
              </a:extLst>
            </p:cNvPr>
            <p:cNvSpPr>
              <a:spLocks noChangeAspect="1" noEditPoints="1" noChangeArrowheads="1"/>
            </p:cNvSpPr>
            <p:nvPr/>
          </p:nvSpPr>
          <p:spPr bwMode="auto">
            <a:xfrm>
              <a:off x="4195" y="284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3" name="Text Box 57">
              <a:extLst>
                <a:ext uri="{FF2B5EF4-FFF2-40B4-BE49-F238E27FC236}">
                  <a16:creationId xmlns:a16="http://schemas.microsoft.com/office/drawing/2014/main" id="{0CA1DB6E-D6DD-4C29-B50A-58B40D2E6526}"/>
                </a:ext>
              </a:extLst>
            </p:cNvPr>
            <p:cNvSpPr txBox="1">
              <a:spLocks noChangeArrowheads="1"/>
            </p:cNvSpPr>
            <p:nvPr/>
          </p:nvSpPr>
          <p:spPr bwMode="auto">
            <a:xfrm>
              <a:off x="4471" y="2953"/>
              <a:ext cx="632"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S</a:t>
              </a:r>
              <a:r>
                <a:rPr lang="en-GB" altLang="en-US" sz="2000"/>
                <a:t>ocio-</a:t>
              </a:r>
            </a:p>
            <a:p>
              <a:pPr algn="ctr" eaLnBrk="1" hangingPunct="1"/>
              <a:r>
                <a:rPr lang="en-GB" altLang="en-US" sz="2000"/>
                <a:t>cultural</a:t>
              </a:r>
              <a:endParaRPr lang="en-US" altLang="en-US" sz="2000"/>
            </a:p>
          </p:txBody>
        </p:sp>
      </p:grpSp>
      <p:grpSp>
        <p:nvGrpSpPr>
          <p:cNvPr id="32784" name="Group 67">
            <a:extLst>
              <a:ext uri="{FF2B5EF4-FFF2-40B4-BE49-F238E27FC236}">
                <a16:creationId xmlns:a16="http://schemas.microsoft.com/office/drawing/2014/main" id="{37CF4FC4-13C6-414C-BAA9-DB067B557C68}"/>
              </a:ext>
            </a:extLst>
          </p:cNvPr>
          <p:cNvGrpSpPr>
            <a:grpSpLocks/>
          </p:cNvGrpSpPr>
          <p:nvPr/>
        </p:nvGrpSpPr>
        <p:grpSpPr bwMode="auto">
          <a:xfrm>
            <a:off x="611188" y="3429000"/>
            <a:ext cx="1879600" cy="1258888"/>
            <a:chOff x="385" y="2160"/>
            <a:chExt cx="1184" cy="793"/>
          </a:xfrm>
        </p:grpSpPr>
        <p:sp>
          <p:nvSpPr>
            <p:cNvPr id="2107" name="Cloud">
              <a:extLst>
                <a:ext uri="{FF2B5EF4-FFF2-40B4-BE49-F238E27FC236}">
                  <a16:creationId xmlns:a16="http://schemas.microsoft.com/office/drawing/2014/main" id="{B1A3AE26-3435-4FA2-BB8C-DAE5A951FD69}"/>
                </a:ext>
              </a:extLst>
            </p:cNvPr>
            <p:cNvSpPr>
              <a:spLocks noChangeAspect="1" noEditPoints="1" noChangeArrowheads="1"/>
            </p:cNvSpPr>
            <p:nvPr/>
          </p:nvSpPr>
          <p:spPr bwMode="auto">
            <a:xfrm>
              <a:off x="385" y="216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6" name="Text Box 60">
              <a:extLst>
                <a:ext uri="{FF2B5EF4-FFF2-40B4-BE49-F238E27FC236}">
                  <a16:creationId xmlns:a16="http://schemas.microsoft.com/office/drawing/2014/main" id="{9964590E-6FCC-4138-B598-FB6A7D66496C}"/>
                </a:ext>
              </a:extLst>
            </p:cNvPr>
            <p:cNvSpPr txBox="1">
              <a:spLocks noChangeArrowheads="1"/>
            </p:cNvSpPr>
            <p:nvPr/>
          </p:nvSpPr>
          <p:spPr bwMode="auto">
            <a:xfrm>
              <a:off x="657" y="2393"/>
              <a:ext cx="639"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E</a:t>
              </a:r>
              <a:r>
                <a:rPr lang="en-GB" altLang="en-US" sz="2000"/>
                <a:t>thical</a:t>
              </a:r>
              <a:endParaRPr lang="en-US" altLang="en-US" sz="2000"/>
            </a:p>
          </p:txBody>
        </p:sp>
      </p:grpSp>
      <p:grpSp>
        <p:nvGrpSpPr>
          <p:cNvPr id="32787" name="Group 61">
            <a:extLst>
              <a:ext uri="{FF2B5EF4-FFF2-40B4-BE49-F238E27FC236}">
                <a16:creationId xmlns:a16="http://schemas.microsoft.com/office/drawing/2014/main" id="{8B016BC7-D68C-4AC1-803F-CB462856927A}"/>
              </a:ext>
            </a:extLst>
          </p:cNvPr>
          <p:cNvGrpSpPr>
            <a:grpSpLocks/>
          </p:cNvGrpSpPr>
          <p:nvPr/>
        </p:nvGrpSpPr>
        <p:grpSpPr bwMode="auto">
          <a:xfrm>
            <a:off x="3632200" y="836613"/>
            <a:ext cx="1879600" cy="1258887"/>
            <a:chOff x="4195" y="2840"/>
            <a:chExt cx="1184" cy="793"/>
          </a:xfrm>
        </p:grpSpPr>
        <p:sp>
          <p:nvSpPr>
            <p:cNvPr id="2110" name="Cloud">
              <a:extLst>
                <a:ext uri="{FF2B5EF4-FFF2-40B4-BE49-F238E27FC236}">
                  <a16:creationId xmlns:a16="http://schemas.microsoft.com/office/drawing/2014/main" id="{9BEF58E6-D50C-46E9-891C-94E9B88D152E}"/>
                </a:ext>
              </a:extLst>
            </p:cNvPr>
            <p:cNvSpPr>
              <a:spLocks noChangeAspect="1" noEditPoints="1" noChangeArrowheads="1"/>
            </p:cNvSpPr>
            <p:nvPr/>
          </p:nvSpPr>
          <p:spPr bwMode="auto">
            <a:xfrm>
              <a:off x="4195" y="2840"/>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89" name="Text Box 63">
              <a:extLst>
                <a:ext uri="{FF2B5EF4-FFF2-40B4-BE49-F238E27FC236}">
                  <a16:creationId xmlns:a16="http://schemas.microsoft.com/office/drawing/2014/main" id="{0EEF5957-59CE-4664-80FF-B6905E37789B}"/>
                </a:ext>
              </a:extLst>
            </p:cNvPr>
            <p:cNvSpPr txBox="1">
              <a:spLocks noChangeArrowheads="1"/>
            </p:cNvSpPr>
            <p:nvPr/>
          </p:nvSpPr>
          <p:spPr bwMode="auto">
            <a:xfrm>
              <a:off x="4420" y="2953"/>
              <a:ext cx="742" cy="51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T</a:t>
              </a:r>
              <a:r>
                <a:rPr lang="en-GB" altLang="en-US" sz="2000"/>
                <a:t>echno-</a:t>
              </a:r>
            </a:p>
            <a:p>
              <a:pPr algn="ctr" eaLnBrk="1" hangingPunct="1"/>
              <a:r>
                <a:rPr lang="en-GB" altLang="en-US" sz="2000"/>
                <a:t>logical</a:t>
              </a:r>
              <a:endParaRPr lang="en-US" altLang="en-US" sz="2000"/>
            </a:p>
          </p:txBody>
        </p:sp>
      </p:grpSp>
      <p:grpSp>
        <p:nvGrpSpPr>
          <p:cNvPr id="32790" name="Group 69">
            <a:extLst>
              <a:ext uri="{FF2B5EF4-FFF2-40B4-BE49-F238E27FC236}">
                <a16:creationId xmlns:a16="http://schemas.microsoft.com/office/drawing/2014/main" id="{68EF1F32-FD3F-44C2-941C-0DD4AC3BD30E}"/>
              </a:ext>
            </a:extLst>
          </p:cNvPr>
          <p:cNvGrpSpPr>
            <a:grpSpLocks/>
          </p:cNvGrpSpPr>
          <p:nvPr/>
        </p:nvGrpSpPr>
        <p:grpSpPr bwMode="auto">
          <a:xfrm>
            <a:off x="5003800" y="4868863"/>
            <a:ext cx="1879600" cy="1258887"/>
            <a:chOff x="3243" y="3158"/>
            <a:chExt cx="1184" cy="793"/>
          </a:xfrm>
        </p:grpSpPr>
        <p:sp>
          <p:nvSpPr>
            <p:cNvPr id="2113" name="Cloud">
              <a:extLst>
                <a:ext uri="{FF2B5EF4-FFF2-40B4-BE49-F238E27FC236}">
                  <a16:creationId xmlns:a16="http://schemas.microsoft.com/office/drawing/2014/main" id="{202F9861-994E-4204-937B-4C0057A70DB5}"/>
                </a:ext>
              </a:extLst>
            </p:cNvPr>
            <p:cNvSpPr>
              <a:spLocks noChangeAspect="1" noEditPoints="1" noChangeArrowheads="1"/>
            </p:cNvSpPr>
            <p:nvPr/>
          </p:nvSpPr>
          <p:spPr bwMode="auto">
            <a:xfrm>
              <a:off x="3243" y="3158"/>
              <a:ext cx="1184" cy="793"/>
            </a:xfrm>
            <a:custGeom>
              <a:avLst/>
              <a:gdLst>
                <a:gd name="T0" fmla="*/ 67 w 21600"/>
                <a:gd name="T1" fmla="*/ 10800 h 21600"/>
                <a:gd name="T2" fmla="*/ 10800 w 21600"/>
                <a:gd name="T3" fmla="*/ 21577 h 21600"/>
                <a:gd name="T4" fmla="*/ 21582 w 21600"/>
                <a:gd name="T5" fmla="*/ 10800 h 21600"/>
                <a:gd name="T6" fmla="*/ 10800 w 21600"/>
                <a:gd name="T7" fmla="*/ 1235 h 21600"/>
                <a:gd name="T8" fmla="*/ 2977 w 21600"/>
                <a:gd name="T9" fmla="*/ 3262 h 21600"/>
                <a:gd name="T10" fmla="*/ 17087 w 21600"/>
                <a:gd name="T11" fmla="*/ 17337 h 21600"/>
              </a:gdLst>
              <a:ahLst/>
              <a:cxnLst>
                <a:cxn ang="0">
                  <a:pos x="T0" y="T1"/>
                </a:cxn>
                <a:cxn ang="0">
                  <a:pos x="T2" y="T3"/>
                </a:cxn>
                <a:cxn ang="0">
                  <a:pos x="T4" y="T5"/>
                </a:cxn>
                <a:cxn ang="0">
                  <a:pos x="T6" y="T7"/>
                </a:cxn>
              </a:cxnLst>
              <a:rect l="T8" t="T9" r="T10" b="T11"/>
              <a:pathLst>
                <a:path w="21600" h="21600" extrusionOk="0">
                  <a:moveTo>
                    <a:pt x="1949" y="7180"/>
                  </a:moveTo>
                  <a:cubicBezTo>
                    <a:pt x="841" y="7336"/>
                    <a:pt x="0" y="8613"/>
                    <a:pt x="0" y="10137"/>
                  </a:cubicBezTo>
                  <a:cubicBezTo>
                    <a:pt x="-1" y="11192"/>
                    <a:pt x="409" y="12169"/>
                    <a:pt x="1074" y="12702"/>
                  </a:cubicBezTo>
                  <a:lnTo>
                    <a:pt x="1063" y="12668"/>
                  </a:lnTo>
                  <a:cubicBezTo>
                    <a:pt x="685" y="13217"/>
                    <a:pt x="475" y="13940"/>
                    <a:pt x="475" y="14690"/>
                  </a:cubicBezTo>
                  <a:cubicBezTo>
                    <a:pt x="475" y="16325"/>
                    <a:pt x="1451" y="17650"/>
                    <a:pt x="2655" y="17650"/>
                  </a:cubicBezTo>
                  <a:cubicBezTo>
                    <a:pt x="2739" y="17650"/>
                    <a:pt x="2824" y="17643"/>
                    <a:pt x="2909" y="17629"/>
                  </a:cubicBezTo>
                  <a:lnTo>
                    <a:pt x="2897" y="17649"/>
                  </a:lnTo>
                  <a:cubicBezTo>
                    <a:pt x="3585" y="19288"/>
                    <a:pt x="4863" y="20300"/>
                    <a:pt x="6247" y="20300"/>
                  </a:cubicBezTo>
                  <a:cubicBezTo>
                    <a:pt x="6947" y="20299"/>
                    <a:pt x="7635" y="20039"/>
                    <a:pt x="8235" y="19546"/>
                  </a:cubicBezTo>
                  <a:lnTo>
                    <a:pt x="8229" y="19550"/>
                  </a:lnTo>
                  <a:cubicBezTo>
                    <a:pt x="8855" y="20829"/>
                    <a:pt x="9908" y="21597"/>
                    <a:pt x="11036" y="21597"/>
                  </a:cubicBezTo>
                  <a:cubicBezTo>
                    <a:pt x="12523" y="21596"/>
                    <a:pt x="13836" y="20267"/>
                    <a:pt x="14267" y="18324"/>
                  </a:cubicBezTo>
                  <a:lnTo>
                    <a:pt x="14270" y="18350"/>
                  </a:lnTo>
                  <a:cubicBezTo>
                    <a:pt x="14730" y="18740"/>
                    <a:pt x="15260" y="18947"/>
                    <a:pt x="15802" y="18947"/>
                  </a:cubicBezTo>
                  <a:cubicBezTo>
                    <a:pt x="17390" y="18946"/>
                    <a:pt x="18682" y="17205"/>
                    <a:pt x="18694" y="15045"/>
                  </a:cubicBezTo>
                  <a:lnTo>
                    <a:pt x="18689" y="15035"/>
                  </a:lnTo>
                  <a:cubicBezTo>
                    <a:pt x="20357" y="14710"/>
                    <a:pt x="21597" y="12765"/>
                    <a:pt x="21597" y="10472"/>
                  </a:cubicBezTo>
                  <a:cubicBezTo>
                    <a:pt x="21597" y="9456"/>
                    <a:pt x="21350" y="8469"/>
                    <a:pt x="20896" y="7663"/>
                  </a:cubicBezTo>
                  <a:lnTo>
                    <a:pt x="20889" y="7661"/>
                  </a:lnTo>
                  <a:cubicBezTo>
                    <a:pt x="21031" y="7208"/>
                    <a:pt x="21105" y="6721"/>
                    <a:pt x="21105" y="6228"/>
                  </a:cubicBezTo>
                  <a:cubicBezTo>
                    <a:pt x="21105" y="4588"/>
                    <a:pt x="20299" y="3150"/>
                    <a:pt x="19139" y="2719"/>
                  </a:cubicBezTo>
                  <a:lnTo>
                    <a:pt x="19148" y="2712"/>
                  </a:lnTo>
                  <a:cubicBezTo>
                    <a:pt x="18940" y="1142"/>
                    <a:pt x="17933" y="0"/>
                    <a:pt x="16758" y="0"/>
                  </a:cubicBezTo>
                  <a:cubicBezTo>
                    <a:pt x="16044" y="-1"/>
                    <a:pt x="15367" y="426"/>
                    <a:pt x="14905" y="1165"/>
                  </a:cubicBezTo>
                  <a:lnTo>
                    <a:pt x="14909" y="1170"/>
                  </a:lnTo>
                  <a:cubicBezTo>
                    <a:pt x="14497" y="432"/>
                    <a:pt x="13855" y="0"/>
                    <a:pt x="13174" y="0"/>
                  </a:cubicBezTo>
                  <a:cubicBezTo>
                    <a:pt x="12347" y="-1"/>
                    <a:pt x="11590" y="637"/>
                    <a:pt x="11221" y="1645"/>
                  </a:cubicBezTo>
                  <a:lnTo>
                    <a:pt x="11229" y="1694"/>
                  </a:lnTo>
                  <a:cubicBezTo>
                    <a:pt x="10730" y="1024"/>
                    <a:pt x="10058" y="650"/>
                    <a:pt x="9358" y="650"/>
                  </a:cubicBezTo>
                  <a:cubicBezTo>
                    <a:pt x="8372" y="649"/>
                    <a:pt x="7466" y="1391"/>
                    <a:pt x="7003" y="2578"/>
                  </a:cubicBezTo>
                  <a:lnTo>
                    <a:pt x="6995" y="2602"/>
                  </a:lnTo>
                  <a:cubicBezTo>
                    <a:pt x="6477" y="2189"/>
                    <a:pt x="5888" y="1972"/>
                    <a:pt x="5288" y="1972"/>
                  </a:cubicBezTo>
                  <a:cubicBezTo>
                    <a:pt x="3423" y="1972"/>
                    <a:pt x="1912" y="4029"/>
                    <a:pt x="1912" y="6567"/>
                  </a:cubicBezTo>
                  <a:cubicBezTo>
                    <a:pt x="1911" y="6774"/>
                    <a:pt x="1922" y="6981"/>
                    <a:pt x="1942" y="7186"/>
                  </a:cubicBezTo>
                  <a:close/>
                </a:path>
                <a:path w="21600" h="21600" fill="none" extrusionOk="0">
                  <a:moveTo>
                    <a:pt x="1074" y="12702"/>
                  </a:moveTo>
                  <a:cubicBezTo>
                    <a:pt x="1407" y="12969"/>
                    <a:pt x="1786" y="13110"/>
                    <a:pt x="2172" y="13110"/>
                  </a:cubicBezTo>
                  <a:cubicBezTo>
                    <a:pt x="2228" y="13109"/>
                    <a:pt x="2285" y="13107"/>
                    <a:pt x="2341" y="13101"/>
                  </a:cubicBezTo>
                </a:path>
                <a:path w="21600" h="21600" fill="none" extrusionOk="0">
                  <a:moveTo>
                    <a:pt x="2909" y="17629"/>
                  </a:moveTo>
                  <a:cubicBezTo>
                    <a:pt x="3099" y="17599"/>
                    <a:pt x="3285" y="17535"/>
                    <a:pt x="3463" y="17439"/>
                  </a:cubicBezTo>
                </a:path>
                <a:path w="21600" h="21600" fill="none" extrusionOk="0">
                  <a:moveTo>
                    <a:pt x="7895" y="18680"/>
                  </a:moveTo>
                  <a:cubicBezTo>
                    <a:pt x="7983" y="18985"/>
                    <a:pt x="8095" y="19277"/>
                    <a:pt x="8229" y="19550"/>
                  </a:cubicBezTo>
                </a:path>
                <a:path w="21600" h="21600" fill="none" extrusionOk="0">
                  <a:moveTo>
                    <a:pt x="14267" y="18324"/>
                  </a:moveTo>
                  <a:cubicBezTo>
                    <a:pt x="14336" y="18013"/>
                    <a:pt x="14380" y="17693"/>
                    <a:pt x="14400" y="17370"/>
                  </a:cubicBezTo>
                </a:path>
                <a:path w="21600" h="21600" fill="none" extrusionOk="0">
                  <a:moveTo>
                    <a:pt x="18694" y="15045"/>
                  </a:moveTo>
                  <a:cubicBezTo>
                    <a:pt x="18694" y="15034"/>
                    <a:pt x="18695" y="15024"/>
                    <a:pt x="18695" y="15013"/>
                  </a:cubicBezTo>
                  <a:cubicBezTo>
                    <a:pt x="18695" y="13508"/>
                    <a:pt x="18063" y="12136"/>
                    <a:pt x="17069" y="11477"/>
                  </a:cubicBezTo>
                </a:path>
                <a:path w="21600" h="21600" fill="none" extrusionOk="0">
                  <a:moveTo>
                    <a:pt x="20165" y="8999"/>
                  </a:moveTo>
                  <a:cubicBezTo>
                    <a:pt x="20479" y="8635"/>
                    <a:pt x="20726" y="8177"/>
                    <a:pt x="20889" y="7661"/>
                  </a:cubicBezTo>
                </a:path>
                <a:path w="21600" h="21600" fill="none" extrusionOk="0">
                  <a:moveTo>
                    <a:pt x="19186" y="3344"/>
                  </a:moveTo>
                  <a:cubicBezTo>
                    <a:pt x="19186" y="3328"/>
                    <a:pt x="19187" y="3313"/>
                    <a:pt x="19187" y="3297"/>
                  </a:cubicBezTo>
                  <a:cubicBezTo>
                    <a:pt x="19187" y="3101"/>
                    <a:pt x="19174" y="2905"/>
                    <a:pt x="19148" y="2712"/>
                  </a:cubicBezTo>
                </a:path>
                <a:path w="21600" h="21600" fill="none" extrusionOk="0">
                  <a:moveTo>
                    <a:pt x="14905" y="1165"/>
                  </a:moveTo>
                  <a:cubicBezTo>
                    <a:pt x="14754" y="1408"/>
                    <a:pt x="14629" y="1679"/>
                    <a:pt x="14535" y="1971"/>
                  </a:cubicBezTo>
                </a:path>
                <a:path w="21600" h="21600" fill="none" extrusionOk="0">
                  <a:moveTo>
                    <a:pt x="11221" y="1645"/>
                  </a:moveTo>
                  <a:cubicBezTo>
                    <a:pt x="11140" y="1866"/>
                    <a:pt x="11080" y="2099"/>
                    <a:pt x="11041" y="2340"/>
                  </a:cubicBezTo>
                </a:path>
                <a:path w="21600" h="21600" fill="none" extrusionOk="0">
                  <a:moveTo>
                    <a:pt x="7645" y="3276"/>
                  </a:moveTo>
                  <a:cubicBezTo>
                    <a:pt x="7449" y="3016"/>
                    <a:pt x="7231" y="2790"/>
                    <a:pt x="6995" y="2602"/>
                  </a:cubicBezTo>
                </a:path>
                <a:path w="21600" h="21600" fill="none" extrusionOk="0">
                  <a:moveTo>
                    <a:pt x="1942" y="7186"/>
                  </a:moveTo>
                  <a:cubicBezTo>
                    <a:pt x="1966" y="7426"/>
                    <a:pt x="2004" y="7663"/>
                    <a:pt x="2056" y="7895"/>
                  </a:cubicBezTo>
                </a:path>
              </a:pathLst>
            </a:custGeom>
            <a:solidFill>
              <a:srgbClr val="DDDDDD"/>
            </a:solidFill>
            <a:ln w="9525">
              <a:solidFill>
                <a:srgbClr val="000000"/>
              </a:solidFill>
              <a:miter lim="800000"/>
              <a:headEnd/>
              <a:tailEnd/>
            </a:ln>
            <a:effectLst>
              <a:outerShdw dist="107763" dir="2700000" algn="ctr" rotWithShape="0">
                <a:srgbClr val="808080"/>
              </a:outerShdw>
            </a:effectLst>
          </p:spPr>
          <p:txBody>
            <a:bodyPr/>
            <a:lstStyle/>
            <a:p>
              <a:pPr>
                <a:defRPr/>
              </a:pPr>
              <a:endParaRPr lang="en-GB">
                <a:latin typeface="Arial" charset="0"/>
              </a:endParaRPr>
            </a:p>
          </p:txBody>
        </p:sp>
        <p:sp>
          <p:nvSpPr>
            <p:cNvPr id="32792" name="Text Box 66">
              <a:extLst>
                <a:ext uri="{FF2B5EF4-FFF2-40B4-BE49-F238E27FC236}">
                  <a16:creationId xmlns:a16="http://schemas.microsoft.com/office/drawing/2014/main" id="{75560DB1-04CB-4D97-AB83-4E2FB507755B}"/>
                </a:ext>
              </a:extLst>
            </p:cNvPr>
            <p:cNvSpPr txBox="1">
              <a:spLocks noChangeArrowheads="1"/>
            </p:cNvSpPr>
            <p:nvPr/>
          </p:nvSpPr>
          <p:spPr bwMode="auto">
            <a:xfrm>
              <a:off x="3479" y="3391"/>
              <a:ext cx="711" cy="3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r>
                <a:rPr lang="en-GB" altLang="en-US" sz="2800" b="1"/>
                <a:t>P</a:t>
              </a:r>
              <a:r>
                <a:rPr lang="en-GB" altLang="en-US" sz="2000"/>
                <a:t>olitical</a:t>
              </a:r>
              <a:endParaRPr lang="en-US" altLang="en-US" sz="2000"/>
            </a:p>
          </p:txBody>
        </p:sp>
      </p:grpSp>
      <p:sp>
        <p:nvSpPr>
          <p:cNvPr id="32793" name="Line 72">
            <a:extLst>
              <a:ext uri="{FF2B5EF4-FFF2-40B4-BE49-F238E27FC236}">
                <a16:creationId xmlns:a16="http://schemas.microsoft.com/office/drawing/2014/main" id="{8376E78D-185E-4AC4-80CF-FAA20A4CA013}"/>
              </a:ext>
            </a:extLst>
          </p:cNvPr>
          <p:cNvSpPr>
            <a:spLocks noChangeShapeType="1"/>
          </p:cNvSpPr>
          <p:nvPr/>
        </p:nvSpPr>
        <p:spPr bwMode="auto">
          <a:xfrm flipV="1">
            <a:off x="6156325" y="2565400"/>
            <a:ext cx="503238" cy="358775"/>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4" name="Line 73">
            <a:extLst>
              <a:ext uri="{FF2B5EF4-FFF2-40B4-BE49-F238E27FC236}">
                <a16:creationId xmlns:a16="http://schemas.microsoft.com/office/drawing/2014/main" id="{72656D10-0E0F-4B93-811D-8AB912652E83}"/>
              </a:ext>
            </a:extLst>
          </p:cNvPr>
          <p:cNvSpPr>
            <a:spLocks noChangeShapeType="1"/>
          </p:cNvSpPr>
          <p:nvPr/>
        </p:nvSpPr>
        <p:spPr bwMode="auto">
          <a:xfrm>
            <a:off x="6156325" y="3716338"/>
            <a:ext cx="576263" cy="14446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5" name="Line 74">
            <a:extLst>
              <a:ext uri="{FF2B5EF4-FFF2-40B4-BE49-F238E27FC236}">
                <a16:creationId xmlns:a16="http://schemas.microsoft.com/office/drawing/2014/main" id="{EA65570E-FF5E-4C40-A3B1-D0753D0D6547}"/>
              </a:ext>
            </a:extLst>
          </p:cNvPr>
          <p:cNvSpPr>
            <a:spLocks noChangeShapeType="1"/>
          </p:cNvSpPr>
          <p:nvPr/>
        </p:nvSpPr>
        <p:spPr bwMode="auto">
          <a:xfrm>
            <a:off x="5580063" y="4365625"/>
            <a:ext cx="360362" cy="431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6" name="Line 75">
            <a:extLst>
              <a:ext uri="{FF2B5EF4-FFF2-40B4-BE49-F238E27FC236}">
                <a16:creationId xmlns:a16="http://schemas.microsoft.com/office/drawing/2014/main" id="{B466E780-9939-48C7-8010-226BF4DA4983}"/>
              </a:ext>
            </a:extLst>
          </p:cNvPr>
          <p:cNvSpPr>
            <a:spLocks noChangeShapeType="1"/>
          </p:cNvSpPr>
          <p:nvPr/>
        </p:nvSpPr>
        <p:spPr bwMode="auto">
          <a:xfrm flipH="1">
            <a:off x="3276600" y="4365625"/>
            <a:ext cx="287338" cy="4318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7" name="Line 76">
            <a:extLst>
              <a:ext uri="{FF2B5EF4-FFF2-40B4-BE49-F238E27FC236}">
                <a16:creationId xmlns:a16="http://schemas.microsoft.com/office/drawing/2014/main" id="{9D58FB26-FFBB-451B-BF50-FEB139EEACEB}"/>
              </a:ext>
            </a:extLst>
          </p:cNvPr>
          <p:cNvSpPr>
            <a:spLocks noChangeShapeType="1"/>
          </p:cNvSpPr>
          <p:nvPr/>
        </p:nvSpPr>
        <p:spPr bwMode="auto">
          <a:xfrm flipH="1">
            <a:off x="2627313" y="3716338"/>
            <a:ext cx="431800" cy="144462"/>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8" name="Line 77">
            <a:extLst>
              <a:ext uri="{FF2B5EF4-FFF2-40B4-BE49-F238E27FC236}">
                <a16:creationId xmlns:a16="http://schemas.microsoft.com/office/drawing/2014/main" id="{9F50FF4E-EBB1-4597-9861-89E96E32A5B1}"/>
              </a:ext>
            </a:extLst>
          </p:cNvPr>
          <p:cNvSpPr>
            <a:spLocks noChangeShapeType="1"/>
          </p:cNvSpPr>
          <p:nvPr/>
        </p:nvSpPr>
        <p:spPr bwMode="auto">
          <a:xfrm flipH="1" flipV="1">
            <a:off x="2987675" y="2565400"/>
            <a:ext cx="360363" cy="215900"/>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32799" name="Line 78">
            <a:extLst>
              <a:ext uri="{FF2B5EF4-FFF2-40B4-BE49-F238E27FC236}">
                <a16:creationId xmlns:a16="http://schemas.microsoft.com/office/drawing/2014/main" id="{044279C4-3966-4EF3-B1ED-659B67D5E2FE}"/>
              </a:ext>
            </a:extLst>
          </p:cNvPr>
          <p:cNvSpPr>
            <a:spLocks noChangeShapeType="1"/>
          </p:cNvSpPr>
          <p:nvPr/>
        </p:nvSpPr>
        <p:spPr bwMode="auto">
          <a:xfrm flipV="1">
            <a:off x="4541838" y="2205038"/>
            <a:ext cx="0" cy="287337"/>
          </a:xfrm>
          <a:prstGeom prst="line">
            <a:avLst/>
          </a:prstGeom>
          <a:noFill/>
          <a:ln w="38100">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extLst>
      <p:ext uri="{BB962C8B-B14F-4D97-AF65-F5344CB8AC3E}">
        <p14:creationId xmlns:p14="http://schemas.microsoft.com/office/powerpoint/2010/main" val="12690653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PESTLE Analysis</a:t>
            </a:r>
          </a:p>
        </p:txBody>
      </p:sp>
      <p:sp>
        <p:nvSpPr>
          <p:cNvPr id="3" name="Content Placeholder 2"/>
          <p:cNvSpPr>
            <a:spLocks noGrp="1"/>
          </p:cNvSpPr>
          <p:nvPr>
            <p:ph idx="1"/>
          </p:nvPr>
        </p:nvSpPr>
        <p:spPr/>
        <p:txBody>
          <a:bodyPr>
            <a:normAutofit fontScale="62500" lnSpcReduction="20000"/>
          </a:bodyPr>
          <a:lstStyle/>
          <a:p>
            <a:r>
              <a:rPr lang="en-GB"/>
              <a:t>A PESTLE (Political, Economic, Sociological, Technological, Legal, Environmental) analysis is an audit of an organisation's environmental influences, with the purpose of using this information to guide strategic decision-making (CIPD, 2015). </a:t>
            </a:r>
          </a:p>
          <a:p>
            <a:r>
              <a:rPr lang="en-GB">
                <a:effectLst/>
              </a:rPr>
              <a:t>A PESTLE analysis is a useful tool for understanding the ‘big picture’ of the environment in which an organisation is operating. Specifically a PESTLE analysis is a useful tool for understanding risks associated with market (the need for a product or service) growth or decline, and as such the position, potential and direction for an individual business or organisation.</a:t>
            </a:r>
          </a:p>
          <a:p>
            <a:r>
              <a:rPr lang="en-GB">
                <a:effectLst/>
              </a:rPr>
              <a:t>PESTLE analysis can be used for business and strategic planning, marketing planning, organisational change, business and product development and research reports. It can also be used from a departmental or individual perspective to look at what you deliver, to whom and how you do it.</a:t>
            </a:r>
            <a:endParaRPr lang="en-GB"/>
          </a:p>
        </p:txBody>
      </p:sp>
    </p:spTree>
    <p:extLst>
      <p:ext uri="{BB962C8B-B14F-4D97-AF65-F5344CB8AC3E}">
        <p14:creationId xmlns:p14="http://schemas.microsoft.com/office/powerpoint/2010/main" val="37288493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260649"/>
            <a:ext cx="7886700" cy="720080"/>
          </a:xfrm>
        </p:spPr>
        <p:txBody>
          <a:bodyPr>
            <a:normAutofit fontScale="90000"/>
          </a:bodyPr>
          <a:lstStyle/>
          <a:p>
            <a:r>
              <a:rPr lang="en-GB"/>
              <a:t>PESTLE</a:t>
            </a:r>
          </a:p>
        </p:txBody>
      </p:sp>
      <p:sp>
        <p:nvSpPr>
          <p:cNvPr id="3" name="Content Placeholder 2"/>
          <p:cNvSpPr>
            <a:spLocks noGrp="1"/>
          </p:cNvSpPr>
          <p:nvPr>
            <p:ph idx="1"/>
          </p:nvPr>
        </p:nvSpPr>
        <p:spPr>
          <a:xfrm>
            <a:off x="628650" y="1196752"/>
            <a:ext cx="7886700" cy="4656143"/>
          </a:xfrm>
        </p:spPr>
        <p:txBody>
          <a:bodyPr>
            <a:normAutofit fontScale="47500" lnSpcReduction="20000"/>
          </a:bodyPr>
          <a:lstStyle/>
          <a:p>
            <a:r>
              <a:rPr lang="en-GB" b="1">
                <a:effectLst/>
              </a:rPr>
              <a:t>Political</a:t>
            </a:r>
            <a:r>
              <a:rPr lang="en-GB">
                <a:effectLst/>
              </a:rPr>
              <a:t>: what is happening politically in the environment in which you operate, including areas such as tax policy, employment laws, environmental regulations, trade restrictions and reform, tariffs and political stability.</a:t>
            </a:r>
          </a:p>
          <a:p>
            <a:r>
              <a:rPr lang="en-GB" b="1">
                <a:effectLst/>
              </a:rPr>
              <a:t>Economic</a:t>
            </a:r>
            <a:r>
              <a:rPr lang="en-GB">
                <a:effectLst/>
              </a:rPr>
              <a:t>: what is happening within the economy, for example; economic growth/ decline, interest rates, exchange rates and inflation rate, wage rates, minimum wage, working hours, unemployment (local and national), credit availability, cost of living etc.</a:t>
            </a:r>
          </a:p>
          <a:p>
            <a:r>
              <a:rPr lang="en-GB" b="1">
                <a:effectLst/>
              </a:rPr>
              <a:t>Sociological</a:t>
            </a:r>
            <a:r>
              <a:rPr lang="en-GB">
                <a:effectLst/>
              </a:rPr>
              <a:t>: what is occurring socially in the markets in which you operate or expect to operate, cultural norms and expectations, health consciousness, population growth rate, age distribution, career attitudes, emphasis on safety, global warming.</a:t>
            </a:r>
          </a:p>
          <a:p>
            <a:r>
              <a:rPr lang="en-GB" b="1">
                <a:effectLst/>
              </a:rPr>
              <a:t>Technological</a:t>
            </a:r>
            <a:r>
              <a:rPr lang="en-GB">
                <a:effectLst/>
              </a:rPr>
              <a:t>: what is happening technology-wise which can impact what you do, technology is leaping every two years, how will this impact your products or services, things that were not possible five years ago are now mainstream, for example mobile phone technology, Web 2.0, blogs and micro-blogs (Twitter), social networking websites. New technologies are continually being developed and the rate of change itself is increasing. There are also changes to barriers to entry in given markets, and changes to financial decisions like outsourcing and insourcing.</a:t>
            </a:r>
          </a:p>
          <a:p>
            <a:r>
              <a:rPr lang="en-GB" b="1">
                <a:effectLst/>
              </a:rPr>
              <a:t>Legal</a:t>
            </a:r>
            <a:r>
              <a:rPr lang="en-GB">
                <a:effectLst/>
              </a:rPr>
              <a:t>: what is happening with changes to legislation. This may impact employment, access to materials, quotas, resources, imports/ exports, taxation etc.</a:t>
            </a:r>
          </a:p>
          <a:p>
            <a:r>
              <a:rPr lang="en-GB" b="1">
                <a:effectLst/>
              </a:rPr>
              <a:t>Environmental</a:t>
            </a:r>
            <a:r>
              <a:rPr lang="en-GB">
                <a:effectLst/>
              </a:rPr>
              <a:t>: what is happening with respect to ecological and environmental issues. Many of these factors will be economic or social in nature.</a:t>
            </a:r>
          </a:p>
          <a:p>
            <a:endParaRPr lang="en-GB"/>
          </a:p>
        </p:txBody>
      </p:sp>
    </p:spTree>
    <p:extLst>
      <p:ext uri="{BB962C8B-B14F-4D97-AF65-F5344CB8AC3E}">
        <p14:creationId xmlns:p14="http://schemas.microsoft.com/office/powerpoint/2010/main" val="218517978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Question..</a:t>
            </a:r>
          </a:p>
        </p:txBody>
      </p:sp>
      <p:sp>
        <p:nvSpPr>
          <p:cNvPr id="3" name="Content Placeholder 2"/>
          <p:cNvSpPr>
            <a:spLocks noGrp="1"/>
          </p:cNvSpPr>
          <p:nvPr>
            <p:ph idx="1"/>
          </p:nvPr>
        </p:nvSpPr>
        <p:spPr>
          <a:xfrm>
            <a:off x="489925" y="2204864"/>
            <a:ext cx="8229600" cy="3917032"/>
          </a:xfrm>
        </p:spPr>
        <p:txBody>
          <a:bodyPr/>
          <a:lstStyle/>
          <a:p>
            <a:r>
              <a:rPr lang="en-US"/>
              <a:t>Use the PESTLE analysis tool to look at the external factors that could affect your  </a:t>
            </a:r>
            <a:r>
              <a:rPr lang="en-US" err="1"/>
              <a:t>organisation’s</a:t>
            </a:r>
            <a:r>
              <a:rPr lang="en-US"/>
              <a:t> decisions</a:t>
            </a:r>
          </a:p>
        </p:txBody>
      </p:sp>
    </p:spTree>
    <p:extLst>
      <p:ext uri="{BB962C8B-B14F-4D97-AF65-F5344CB8AC3E}">
        <p14:creationId xmlns:p14="http://schemas.microsoft.com/office/powerpoint/2010/main" val="136377385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a:t>External Context Trends and Effect on HR Strategy</a:t>
            </a:r>
          </a:p>
        </p:txBody>
      </p:sp>
      <p:sp>
        <p:nvSpPr>
          <p:cNvPr id="3" name="Content Placeholder 2"/>
          <p:cNvSpPr>
            <a:spLocks noGrp="1"/>
          </p:cNvSpPr>
          <p:nvPr>
            <p:ph idx="1"/>
          </p:nvPr>
        </p:nvSpPr>
        <p:spPr>
          <a:xfrm>
            <a:off x="457200" y="1340768"/>
            <a:ext cx="8229600" cy="4176465"/>
          </a:xfrm>
        </p:spPr>
        <p:txBody>
          <a:bodyPr>
            <a:normAutofit fontScale="55000" lnSpcReduction="20000"/>
          </a:bodyPr>
          <a:lstStyle/>
          <a:p>
            <a:r>
              <a:rPr lang="en-GB"/>
              <a:t>Political – UK parliament and devolved assemblies, local government, privatisation, marketisation. Government involvement in labour markets. Need to reward staff to retain them, compete for staff in open labour market. Implications of Brexit. </a:t>
            </a:r>
          </a:p>
          <a:p>
            <a:r>
              <a:rPr lang="en-GB"/>
              <a:t>Economic – globalisation, downturn to be followed by upturn, demand for skilled workers, less manufacturing more service orientated businesses, EU single market. Free movement of labour, impact on recruitment strategy.</a:t>
            </a:r>
          </a:p>
          <a:p>
            <a:r>
              <a:rPr lang="en-GB"/>
              <a:t>Socio-Cultural – ageing population, growing population, inequality, trends such a single person household – affect supply and demand for labour, has resulted in demand for flexible working, job mobility, less union involvement, individual orientated HR policies.</a:t>
            </a:r>
          </a:p>
          <a:p>
            <a:r>
              <a:rPr lang="en-GB"/>
              <a:t>Technological – internet, email, HR databases, Google’s search engine, Wikipedia, BBC </a:t>
            </a:r>
            <a:r>
              <a:rPr lang="en-GB" err="1"/>
              <a:t>iplayer</a:t>
            </a:r>
            <a:r>
              <a:rPr lang="en-GB"/>
              <a:t>, Social Media, medical advances – changing ways people are managed and how long they are in the labour market for.</a:t>
            </a:r>
          </a:p>
          <a:p>
            <a:r>
              <a:rPr lang="en-GB"/>
              <a:t>Legal – UK, EU law.</a:t>
            </a:r>
          </a:p>
          <a:p>
            <a:r>
              <a:rPr lang="en-GB"/>
              <a:t>Environmental – sustainability, acting ethically. Moral rules apply to business behaviour. Green HR policies such as teleconferencing over travel. </a:t>
            </a:r>
          </a:p>
          <a:p>
            <a:endParaRPr lang="en-GB"/>
          </a:p>
        </p:txBody>
      </p:sp>
    </p:spTree>
    <p:extLst>
      <p:ext uri="{BB962C8B-B14F-4D97-AF65-F5344CB8AC3E}">
        <p14:creationId xmlns:p14="http://schemas.microsoft.com/office/powerpoint/2010/main" val="298801353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a:extLst>
              <a:ext uri="{FF2B5EF4-FFF2-40B4-BE49-F238E27FC236}">
                <a16:creationId xmlns:a16="http://schemas.microsoft.com/office/drawing/2014/main" id="{4D832FC4-BDBD-40EC-9F74-80C707D7E0D0}"/>
              </a:ext>
            </a:extLst>
          </p:cNvPr>
          <p:cNvSpPr>
            <a:spLocks noGrp="1" noChangeArrowheads="1"/>
          </p:cNvSpPr>
          <p:nvPr>
            <p:ph type="ctrTitle" idx="4294967295"/>
          </p:nvPr>
        </p:nvSpPr>
        <p:spPr>
          <a:xfrm>
            <a:off x="685800" y="765175"/>
            <a:ext cx="7772400" cy="1079500"/>
          </a:xfrm>
        </p:spPr>
        <p:txBody>
          <a:bodyPr/>
          <a:lstStyle/>
          <a:p>
            <a:pPr eaLnBrk="1" hangingPunct="1"/>
            <a:r>
              <a:rPr lang="en-GB" altLang="en-US" sz="3600"/>
              <a:t>Conclusion</a:t>
            </a:r>
            <a:endParaRPr lang="en-US" altLang="en-US" sz="3600"/>
          </a:p>
        </p:txBody>
      </p:sp>
      <p:sp>
        <p:nvSpPr>
          <p:cNvPr id="51203" name="Rectangle 3">
            <a:extLst>
              <a:ext uri="{FF2B5EF4-FFF2-40B4-BE49-F238E27FC236}">
                <a16:creationId xmlns:a16="http://schemas.microsoft.com/office/drawing/2014/main" id="{25DFB669-3F2F-470F-8840-9B368012EDA0}"/>
              </a:ext>
            </a:extLst>
          </p:cNvPr>
          <p:cNvSpPr>
            <a:spLocks noGrp="1" noChangeArrowheads="1"/>
          </p:cNvSpPr>
          <p:nvPr>
            <p:ph type="subTitle" idx="4294967295"/>
          </p:nvPr>
        </p:nvSpPr>
        <p:spPr>
          <a:xfrm>
            <a:off x="684213" y="1916113"/>
            <a:ext cx="7775575" cy="2089150"/>
          </a:xfrm>
        </p:spPr>
        <p:txBody>
          <a:bodyPr/>
          <a:lstStyle/>
          <a:p>
            <a:pPr marL="0" indent="0" algn="ctr" eaLnBrk="1" hangingPunct="1">
              <a:lnSpc>
                <a:spcPct val="90000"/>
              </a:lnSpc>
              <a:buFontTx/>
              <a:buNone/>
            </a:pPr>
            <a:r>
              <a:rPr lang="en-GB" altLang="en-US" sz="2800"/>
              <a:t>‘Contemporary organisations are highly complex, interactive systems of people and other resources where there is much uncertainty, and where there is no one best way of acting, behaving or doing things.’</a:t>
            </a:r>
            <a:endParaRPr lang="en-US" altLang="en-US" sz="2800"/>
          </a:p>
        </p:txBody>
      </p:sp>
      <p:sp>
        <p:nvSpPr>
          <p:cNvPr id="51204" name="Rectangle 4">
            <a:extLst>
              <a:ext uri="{FF2B5EF4-FFF2-40B4-BE49-F238E27FC236}">
                <a16:creationId xmlns:a16="http://schemas.microsoft.com/office/drawing/2014/main" id="{A554E024-8E75-4DD7-93AC-73090CC16960}"/>
              </a:ext>
            </a:extLst>
          </p:cNvPr>
          <p:cNvSpPr>
            <a:spLocks noChangeArrowheads="1"/>
          </p:cNvSpPr>
          <p:nvPr/>
        </p:nvSpPr>
        <p:spPr bwMode="auto">
          <a:xfrm>
            <a:off x="1457325" y="4076701"/>
            <a:ext cx="6229350" cy="1800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eaLnBrk="1" hangingPunct="1">
              <a:lnSpc>
                <a:spcPct val="90000"/>
              </a:lnSpc>
              <a:spcBef>
                <a:spcPct val="20000"/>
              </a:spcBef>
            </a:pPr>
            <a:r>
              <a:rPr lang="en-GB" altLang="en-US" sz="2000" b="1"/>
              <a:t>‘</a:t>
            </a:r>
            <a:r>
              <a:rPr lang="en-GB" altLang="en-US" sz="2200" b="1"/>
              <a:t>People in them have varying opportunities to take actions in their own interests, alongside the situational, institutional, legal or procedural constraints on them.’</a:t>
            </a:r>
            <a:endParaRPr lang="en-US" altLang="en-US" sz="2200" b="1"/>
          </a:p>
        </p:txBody>
      </p:sp>
    </p:spTree>
    <p:extLst>
      <p:ext uri="{BB962C8B-B14F-4D97-AF65-F5344CB8AC3E}">
        <p14:creationId xmlns:p14="http://schemas.microsoft.com/office/powerpoint/2010/main" val="4038701828"/>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908EA-958C-122A-11D3-23661CEF5734}"/>
              </a:ext>
            </a:extLst>
          </p:cNvPr>
          <p:cNvSpPr>
            <a:spLocks noGrp="1"/>
          </p:cNvSpPr>
          <p:nvPr>
            <p:ph type="title"/>
          </p:nvPr>
        </p:nvSpPr>
        <p:spPr>
          <a:xfrm>
            <a:off x="457200" y="108942"/>
            <a:ext cx="8229600" cy="461792"/>
          </a:xfrm>
        </p:spPr>
        <p:txBody>
          <a:bodyPr>
            <a:normAutofit fontScale="90000"/>
          </a:bodyPr>
          <a:lstStyle/>
          <a:p>
            <a:r>
              <a:rPr lang="en-GB" dirty="0"/>
              <a:t>References </a:t>
            </a:r>
          </a:p>
        </p:txBody>
      </p:sp>
      <p:sp>
        <p:nvSpPr>
          <p:cNvPr id="3" name="Content Placeholder 2">
            <a:extLst>
              <a:ext uri="{FF2B5EF4-FFF2-40B4-BE49-F238E27FC236}">
                <a16:creationId xmlns:a16="http://schemas.microsoft.com/office/drawing/2014/main" id="{E53DEAEC-082E-88F8-892C-14AC66985CE7}"/>
              </a:ext>
            </a:extLst>
          </p:cNvPr>
          <p:cNvSpPr>
            <a:spLocks noGrp="1"/>
          </p:cNvSpPr>
          <p:nvPr>
            <p:ph idx="1"/>
          </p:nvPr>
        </p:nvSpPr>
        <p:spPr>
          <a:xfrm>
            <a:off x="0" y="937414"/>
            <a:ext cx="9144000" cy="4616491"/>
          </a:xfrm>
        </p:spPr>
        <p:txBody>
          <a:bodyPr>
            <a:normAutofit lnSpcReduction="10000"/>
          </a:bodyPr>
          <a:lstStyle/>
          <a:p>
            <a:r>
              <a:rPr lang="en-GB" sz="1200" b="0" i="0" dirty="0">
                <a:solidFill>
                  <a:srgbClr val="333333"/>
                </a:solidFill>
                <a:effectLst/>
                <a:latin typeface="Arial" panose="020B0604020202020204" pitchFamily="34" charset="0"/>
                <a:cs typeface="Arial" panose="020B0604020202020204" pitchFamily="34" charset="0"/>
              </a:rPr>
              <a:t>Battista, M (2021) </a:t>
            </a:r>
            <a:r>
              <a:rPr lang="en-GB" sz="1200" i="1" dirty="0">
                <a:solidFill>
                  <a:srgbClr val="333333"/>
                </a:solidFill>
                <a:latin typeface="Arial" panose="020B0604020202020204" pitchFamily="34" charset="0"/>
                <a:cs typeface="Arial" panose="020B0604020202020204" pitchFamily="34" charset="0"/>
              </a:rPr>
              <a:t>Pestle analysis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3"/>
              </a:rPr>
              <a:t>https://www.cipd.co.uk/knowledge/strategy/organisational-development/pestle-analysis-factsheet</a:t>
            </a:r>
            <a:r>
              <a:rPr lang="en-GB" sz="1200" dirty="0">
                <a:solidFill>
                  <a:srgbClr val="333333"/>
                </a:solidFill>
                <a:latin typeface="Arial" panose="020B0604020202020204" pitchFamily="34" charset="0"/>
                <a:cs typeface="Arial" panose="020B0604020202020204" pitchFamily="34" charset="0"/>
              </a:rPr>
              <a:t> (Accessed: July 2022)</a:t>
            </a:r>
            <a:endParaRPr lang="en-GB" sz="1200" dirty="0">
              <a:latin typeface="Arial" panose="020B0604020202020204" pitchFamily="34" charset="0"/>
              <a:cs typeface="Arial" panose="020B0604020202020204" pitchFamily="34" charset="0"/>
            </a:endParaRPr>
          </a:p>
          <a:p>
            <a:r>
              <a:rPr lang="en-GB" sz="1200" b="0" i="0" dirty="0">
                <a:solidFill>
                  <a:srgbClr val="535353"/>
                </a:solidFill>
                <a:effectLst/>
                <a:latin typeface="Arial" panose="020B0604020202020204" pitchFamily="34" charset="0"/>
                <a:cs typeface="Arial" panose="020B0604020202020204" pitchFamily="34" charset="0"/>
              </a:rPr>
              <a:t>Bennett, N, Lemoine, JG.</a:t>
            </a:r>
            <a:r>
              <a:rPr lang="en-GB" sz="1200" b="0" i="0" dirty="0">
                <a:solidFill>
                  <a:srgbClr val="333333"/>
                </a:solidFill>
                <a:effectLst/>
                <a:latin typeface="Arial" panose="020B0604020202020204" pitchFamily="34" charset="0"/>
                <a:cs typeface="Arial" panose="020B0604020202020204" pitchFamily="34" charset="0"/>
              </a:rPr>
              <a:t> (2014) 'What VUCA really means for you', </a:t>
            </a:r>
            <a:r>
              <a:rPr lang="en-GB" sz="1200" b="0" i="1" dirty="0">
                <a:solidFill>
                  <a:srgbClr val="333333"/>
                </a:solidFill>
                <a:effectLst/>
                <a:latin typeface="Arial" panose="020B0604020202020204" pitchFamily="34" charset="0"/>
                <a:cs typeface="Arial" panose="020B0604020202020204" pitchFamily="34" charset="0"/>
              </a:rPr>
              <a:t>Harvard Business Review</a:t>
            </a:r>
            <a:r>
              <a:rPr lang="en-GB" sz="1200" b="0" i="0" dirty="0">
                <a:solidFill>
                  <a:srgbClr val="333333"/>
                </a:solidFill>
                <a:effectLst/>
                <a:latin typeface="Arial" panose="020B0604020202020204" pitchFamily="34" charset="0"/>
                <a:cs typeface="Arial" panose="020B0604020202020204" pitchFamily="34" charset="0"/>
              </a:rPr>
              <a:t>,</a:t>
            </a:r>
            <a:r>
              <a:rPr lang="en-GB" sz="1200" b="0" i="0" dirty="0">
                <a:solidFill>
                  <a:srgbClr val="535353"/>
                </a:solidFill>
                <a:effectLst/>
                <a:latin typeface="Arial" panose="020B0604020202020204" pitchFamily="34" charset="0"/>
                <a:cs typeface="Arial" panose="020B0604020202020204" pitchFamily="34" charset="0"/>
              </a:rPr>
              <a:t> Vol. 92 Issue 1/2, p27-27.</a:t>
            </a:r>
            <a:r>
              <a:rPr lang="en-GB" sz="1200" b="0" i="0" dirty="0">
                <a:solidFill>
                  <a:srgbClr val="333333"/>
                </a:solidFill>
                <a:effectLst/>
                <a:latin typeface="Arial" panose="020B0604020202020204" pitchFamily="34" charset="0"/>
                <a:cs typeface="Arial" panose="020B0604020202020204" pitchFamily="34" charset="0"/>
              </a:rPr>
              <a:t> Available at: https://ezproxy.uwtsd.ac.uk/login?url=https://search.ebscohost.com/login.aspx?direct=true&amp;db=bth&amp;AN=93302155&amp;site=ehost-live (Accessed: June 2022).</a:t>
            </a:r>
          </a:p>
          <a:p>
            <a:r>
              <a:rPr lang="en-GB" sz="1200" dirty="0">
                <a:solidFill>
                  <a:srgbClr val="333333"/>
                </a:solidFill>
                <a:latin typeface="Arial" panose="020B0604020202020204" pitchFamily="34" charset="0"/>
                <a:cs typeface="Arial" panose="020B0604020202020204" pitchFamily="34" charset="0"/>
              </a:rPr>
              <a:t>CIPD (2022) </a:t>
            </a:r>
            <a:r>
              <a:rPr lang="en-GB" sz="1200" i="1" dirty="0">
                <a:solidFill>
                  <a:srgbClr val="333333"/>
                </a:solidFill>
                <a:latin typeface="Arial" panose="020B0604020202020204" pitchFamily="34" charset="0"/>
                <a:cs typeface="Arial" panose="020B0604020202020204" pitchFamily="34" charset="0"/>
              </a:rPr>
              <a:t>The UK people profession in numbers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4"/>
              </a:rPr>
              <a:t>https://www.cipd.co.uk/knowledge/strategy/hr/uk-people-profession-numbers</a:t>
            </a:r>
            <a:r>
              <a:rPr lang="en-GB" sz="1200" dirty="0">
                <a:solidFill>
                  <a:srgbClr val="333333"/>
                </a:solidFill>
                <a:latin typeface="Arial" panose="020B0604020202020204" pitchFamily="34" charset="0"/>
                <a:cs typeface="Arial" panose="020B0604020202020204" pitchFamily="34" charset="0"/>
              </a:rPr>
              <a:t> (Accessed: July 2022)</a:t>
            </a:r>
          </a:p>
          <a:p>
            <a:r>
              <a:rPr lang="en-GB" sz="1200" dirty="0">
                <a:solidFill>
                  <a:srgbClr val="333333"/>
                </a:solidFill>
                <a:latin typeface="Arial" panose="020B0604020202020204" pitchFamily="34" charset="0"/>
                <a:cs typeface="Arial" panose="020B0604020202020204" pitchFamily="34" charset="0"/>
              </a:rPr>
              <a:t>Gifford, J. (2024) </a:t>
            </a:r>
            <a:r>
              <a:rPr lang="en-GB" sz="1200" i="1" dirty="0">
                <a:solidFill>
                  <a:srgbClr val="333333"/>
                </a:solidFill>
                <a:latin typeface="Arial" panose="020B0604020202020204" pitchFamily="34" charset="0"/>
                <a:cs typeface="Arial" panose="020B0604020202020204" pitchFamily="34" charset="0"/>
              </a:rPr>
              <a:t>Performance management: An introduction. </a:t>
            </a:r>
            <a:r>
              <a:rPr lang="en-GB" sz="1200" dirty="0">
                <a:solidFill>
                  <a:srgbClr val="333333"/>
                </a:solidFill>
                <a:latin typeface="Arial" panose="020B0604020202020204" pitchFamily="34" charset="0"/>
                <a:cs typeface="Arial" panose="020B0604020202020204" pitchFamily="34" charset="0"/>
              </a:rPr>
              <a:t> Available at: </a:t>
            </a:r>
            <a:r>
              <a:rPr lang="en-GB" sz="1200" dirty="0">
                <a:solidFill>
                  <a:srgbClr val="333333"/>
                </a:solidFill>
                <a:latin typeface="Arial" panose="020B0604020202020204" pitchFamily="34" charset="0"/>
                <a:cs typeface="Arial" panose="020B0604020202020204" pitchFamily="34" charset="0"/>
                <a:hlinkClick r:id="rId5"/>
              </a:rPr>
              <a:t>https://www.cipd.org/uk/knowledge/factsheets/performance-factsheet/#gref</a:t>
            </a:r>
            <a:r>
              <a:rPr lang="en-GB" sz="1200" dirty="0">
                <a:solidFill>
                  <a:srgbClr val="333333"/>
                </a:solidFill>
                <a:latin typeface="Arial" panose="020B0604020202020204" pitchFamily="34" charset="0"/>
                <a:cs typeface="Arial" panose="020B0604020202020204" pitchFamily="34" charset="0"/>
              </a:rPr>
              <a:t> (Accessed: July 2024)</a:t>
            </a:r>
          </a:p>
          <a:p>
            <a:r>
              <a:rPr lang="en-GB" sz="1200" i="0" dirty="0">
                <a:solidFill>
                  <a:srgbClr val="333333"/>
                </a:solidFill>
                <a:latin typeface="Arial" panose="020B0604020202020204" pitchFamily="34" charset="0"/>
                <a:cs typeface="Arial" panose="020B0604020202020204" pitchFamily="34" charset="0"/>
              </a:rPr>
              <a:t>Gifford, J (2022) </a:t>
            </a:r>
            <a:r>
              <a:rPr lang="en-GB" sz="1200" i="1" dirty="0">
                <a:solidFill>
                  <a:srgbClr val="333333"/>
                </a:solidFill>
                <a:latin typeface="Arial" panose="020B0604020202020204" pitchFamily="34" charset="0"/>
                <a:cs typeface="Arial" panose="020B0604020202020204" pitchFamily="34" charset="0"/>
              </a:rPr>
              <a:t>The Business impact of HR in small firms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6"/>
              </a:rPr>
              <a:t>https://www.cipd.co.uk/news-views/nutshell/issue-116/hr-small-firms</a:t>
            </a:r>
            <a:r>
              <a:rPr lang="en-GB" sz="1200" dirty="0">
                <a:solidFill>
                  <a:srgbClr val="333333"/>
                </a:solidFill>
                <a:latin typeface="Arial" panose="020B0604020202020204" pitchFamily="34" charset="0"/>
                <a:cs typeface="Arial" panose="020B0604020202020204" pitchFamily="34" charset="0"/>
              </a:rPr>
              <a:t> (Accessed: July 2022) – please note you may need to log in to your CIPD account to view this. </a:t>
            </a:r>
          </a:p>
          <a:p>
            <a:r>
              <a:rPr lang="en-GB" sz="1200" dirty="0">
                <a:solidFill>
                  <a:srgbClr val="333333"/>
                </a:solidFill>
                <a:latin typeface="Arial" panose="020B0604020202020204" pitchFamily="34" charset="0"/>
                <a:cs typeface="Arial" panose="020B0604020202020204" pitchFamily="34" charset="0"/>
              </a:rPr>
              <a:t>Harrington, S (2021) </a:t>
            </a:r>
            <a:r>
              <a:rPr lang="en-GB" sz="1200" i="1" dirty="0">
                <a:solidFill>
                  <a:srgbClr val="333333"/>
                </a:solidFill>
                <a:latin typeface="Arial" panose="020B0604020202020204" pitchFamily="34" charset="0"/>
                <a:cs typeface="Arial" panose="020B0604020202020204" pitchFamily="34" charset="0"/>
              </a:rPr>
              <a:t>Collaborate to innovate: the HR team driving cross-functional change at </a:t>
            </a:r>
            <a:r>
              <a:rPr lang="en-GB" sz="1200" i="1" dirty="0" err="1">
                <a:solidFill>
                  <a:srgbClr val="333333"/>
                </a:solidFill>
                <a:latin typeface="Arial" panose="020B0604020202020204" pitchFamily="34" charset="0"/>
                <a:cs typeface="Arial" panose="020B0604020202020204" pitchFamily="34" charset="0"/>
              </a:rPr>
              <a:t>Natwest</a:t>
            </a:r>
            <a:r>
              <a:rPr lang="en-GB" sz="1200" i="1" dirty="0">
                <a:solidFill>
                  <a:srgbClr val="333333"/>
                </a:solidFill>
                <a:latin typeface="Arial" panose="020B0604020202020204" pitchFamily="34" charset="0"/>
                <a:cs typeface="Arial" panose="020B0604020202020204" pitchFamily="34" charset="0"/>
              </a:rPr>
              <a:t>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7"/>
              </a:rPr>
              <a:t>https://peopleprofession.cipd.org/insights/articles/collaborate-innovate-natwest</a:t>
            </a:r>
            <a:r>
              <a:rPr lang="en-GB" sz="1200" dirty="0">
                <a:solidFill>
                  <a:srgbClr val="333333"/>
                </a:solidFill>
                <a:latin typeface="Arial" panose="020B0604020202020204" pitchFamily="34" charset="0"/>
                <a:cs typeface="Arial" panose="020B0604020202020204" pitchFamily="34" charset="0"/>
              </a:rPr>
              <a:t> (Accessed: July 2022)</a:t>
            </a:r>
          </a:p>
          <a:p>
            <a:r>
              <a:rPr lang="en-GB" sz="1200" dirty="0">
                <a:solidFill>
                  <a:srgbClr val="333333"/>
                </a:solidFill>
                <a:latin typeface="Arial" panose="020B0604020202020204" pitchFamily="34" charset="0"/>
                <a:cs typeface="Arial" panose="020B0604020202020204" pitchFamily="34" charset="0"/>
              </a:rPr>
              <a:t>Indeed (2021) </a:t>
            </a:r>
            <a:r>
              <a:rPr lang="en-GB" sz="1200" i="1" dirty="0">
                <a:solidFill>
                  <a:srgbClr val="333333"/>
                </a:solidFill>
                <a:latin typeface="Arial" panose="020B0604020202020204" pitchFamily="34" charset="0"/>
                <a:cs typeface="Arial" panose="020B0604020202020204" pitchFamily="34" charset="0"/>
              </a:rPr>
              <a:t>Guide to the 6 types of power and ways to use them in the workplace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8"/>
              </a:rPr>
              <a:t>https://www.indeed.com/career-advice/career-development/6-types-of-power</a:t>
            </a:r>
            <a:r>
              <a:rPr lang="en-GB" sz="1200" dirty="0">
                <a:solidFill>
                  <a:srgbClr val="333333"/>
                </a:solidFill>
                <a:latin typeface="Arial" panose="020B0604020202020204" pitchFamily="34" charset="0"/>
                <a:cs typeface="Arial" panose="020B0604020202020204" pitchFamily="34" charset="0"/>
              </a:rPr>
              <a:t> (Accessed: July 2022)</a:t>
            </a:r>
            <a:endParaRPr lang="en-GB" sz="1200" i="1" dirty="0">
              <a:solidFill>
                <a:srgbClr val="333333"/>
              </a:solidFill>
              <a:latin typeface="Arial" panose="020B0604020202020204" pitchFamily="34" charset="0"/>
              <a:cs typeface="Arial" panose="020B0604020202020204" pitchFamily="34" charset="0"/>
            </a:endParaRPr>
          </a:p>
          <a:p>
            <a:r>
              <a:rPr lang="en-GB" sz="1200" dirty="0">
                <a:solidFill>
                  <a:srgbClr val="333333"/>
                </a:solidFill>
                <a:latin typeface="Arial" panose="020B0604020202020204" pitchFamily="34" charset="0"/>
                <a:cs typeface="Arial" panose="020B0604020202020204" pitchFamily="34" charset="0"/>
              </a:rPr>
              <a:t>Indeed (2022) </a:t>
            </a:r>
            <a:r>
              <a:rPr lang="en-GB" sz="1200" i="1" dirty="0">
                <a:solidFill>
                  <a:srgbClr val="333333"/>
                </a:solidFill>
                <a:latin typeface="Arial" panose="020B0604020202020204" pitchFamily="34" charset="0"/>
                <a:cs typeface="Arial" panose="020B0604020202020204" pitchFamily="34" charset="0"/>
              </a:rPr>
              <a:t>10 Types of influential Power in workplace leadership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9"/>
              </a:rPr>
              <a:t>https://www.indeed.com/career-advice/career-development/types-of-power-in-leadership</a:t>
            </a:r>
            <a:r>
              <a:rPr lang="en-GB" sz="1200" dirty="0">
                <a:solidFill>
                  <a:srgbClr val="333333"/>
                </a:solidFill>
                <a:latin typeface="Arial" panose="020B0604020202020204" pitchFamily="34" charset="0"/>
                <a:cs typeface="Arial" panose="020B0604020202020204" pitchFamily="34" charset="0"/>
              </a:rPr>
              <a:t> (Accessed: July 2022)</a:t>
            </a:r>
            <a:endParaRPr lang="en-GB" sz="1200" i="1" dirty="0">
              <a:solidFill>
                <a:srgbClr val="333333"/>
              </a:solidFill>
              <a:latin typeface="Arial" panose="020B0604020202020204" pitchFamily="34" charset="0"/>
              <a:cs typeface="Arial" panose="020B0604020202020204" pitchFamily="34" charset="0"/>
            </a:endParaRPr>
          </a:p>
          <a:p>
            <a:r>
              <a:rPr lang="en-GB" sz="1200" b="0" i="0" dirty="0">
                <a:solidFill>
                  <a:srgbClr val="333333"/>
                </a:solidFill>
                <a:effectLst/>
                <a:latin typeface="Arial" panose="020B0604020202020204" pitchFamily="34" charset="0"/>
                <a:cs typeface="Arial" panose="020B0604020202020204" pitchFamily="34" charset="0"/>
              </a:rPr>
              <a:t>UK Government (2022) </a:t>
            </a:r>
            <a:r>
              <a:rPr lang="en-GB" sz="1200" b="0" i="1" dirty="0">
                <a:solidFill>
                  <a:srgbClr val="333333"/>
                </a:solidFill>
                <a:effectLst/>
                <a:latin typeface="Arial" panose="020B0604020202020204" pitchFamily="34" charset="0"/>
                <a:cs typeface="Arial" panose="020B0604020202020204" pitchFamily="34" charset="0"/>
              </a:rPr>
              <a:t>Companies Act 2006 </a:t>
            </a:r>
            <a:r>
              <a:rPr lang="en-GB" sz="1200" b="0" dirty="0">
                <a:solidFill>
                  <a:srgbClr val="333333"/>
                </a:solidFill>
                <a:effectLst/>
                <a:latin typeface="Arial" panose="020B0604020202020204" pitchFamily="34" charset="0"/>
                <a:cs typeface="Arial" panose="020B0604020202020204" pitchFamily="34" charset="0"/>
              </a:rPr>
              <a:t>Available at: </a:t>
            </a:r>
            <a:r>
              <a:rPr lang="en-GB" sz="1200" b="0" dirty="0">
                <a:solidFill>
                  <a:srgbClr val="333333"/>
                </a:solidFill>
                <a:effectLst/>
                <a:latin typeface="Arial" panose="020B0604020202020204" pitchFamily="34" charset="0"/>
                <a:cs typeface="Arial" panose="020B0604020202020204" pitchFamily="34" charset="0"/>
                <a:hlinkClick r:id="rId10"/>
              </a:rPr>
              <a:t>https://www.legislation.gov.uk/ukpga/2006/46/section/384A</a:t>
            </a:r>
            <a:r>
              <a:rPr lang="en-GB" sz="1200" b="0" dirty="0">
                <a:solidFill>
                  <a:srgbClr val="333333"/>
                </a:solidFill>
                <a:effectLst/>
                <a:latin typeface="Arial" panose="020B0604020202020204" pitchFamily="34" charset="0"/>
                <a:cs typeface="Arial" panose="020B0604020202020204" pitchFamily="34" charset="0"/>
              </a:rPr>
              <a:t> (Accessed: July 2022)</a:t>
            </a:r>
          </a:p>
          <a:p>
            <a:r>
              <a:rPr lang="en-GB" sz="1200" dirty="0">
                <a:latin typeface="Arial" panose="020B0604020202020204" pitchFamily="34" charset="0"/>
                <a:cs typeface="Arial" panose="020B0604020202020204" pitchFamily="34" charset="0"/>
              </a:rPr>
              <a:t>Mind Tools (2018) </a:t>
            </a:r>
            <a:r>
              <a:rPr lang="en-GB" sz="1200" i="1" dirty="0">
                <a:latin typeface="Arial" panose="020B0604020202020204" pitchFamily="34" charset="0"/>
                <a:cs typeface="Arial" panose="020B0604020202020204" pitchFamily="34" charset="0"/>
              </a:rPr>
              <a:t>How to Manage in a VUCA World </a:t>
            </a:r>
            <a:r>
              <a:rPr lang="en-GB" sz="1200" dirty="0">
                <a:latin typeface="Arial" panose="020B0604020202020204" pitchFamily="34" charset="0"/>
                <a:cs typeface="Arial" panose="020B0604020202020204" pitchFamily="34" charset="0"/>
              </a:rPr>
              <a:t>Available at: </a:t>
            </a:r>
            <a:r>
              <a:rPr lang="en-GB" sz="1200" dirty="0">
                <a:latin typeface="Arial" panose="020B0604020202020204" pitchFamily="34" charset="0"/>
                <a:cs typeface="Arial" panose="020B0604020202020204" pitchFamily="34" charset="0"/>
                <a:hlinkClick r:id="rId11"/>
              </a:rPr>
              <a:t>https://youtu.be/g0R5Dd2QrAo</a:t>
            </a:r>
            <a:r>
              <a:rPr lang="en-GB" sz="1200" dirty="0">
                <a:latin typeface="Arial" panose="020B0604020202020204" pitchFamily="34" charset="0"/>
                <a:cs typeface="Arial" panose="020B0604020202020204" pitchFamily="34" charset="0"/>
              </a:rPr>
              <a:t> (Accessed: 18 June 2022)</a:t>
            </a:r>
          </a:p>
          <a:p>
            <a:r>
              <a:rPr lang="en-GB" sz="1200" dirty="0">
                <a:solidFill>
                  <a:srgbClr val="333333"/>
                </a:solidFill>
                <a:latin typeface="Arial" panose="020B0604020202020204" pitchFamily="34" charset="0"/>
                <a:cs typeface="Arial" panose="020B0604020202020204" pitchFamily="34" charset="0"/>
              </a:rPr>
              <a:t>Torrington et al. (2020) </a:t>
            </a:r>
            <a:r>
              <a:rPr lang="en-GB" sz="1200" i="1" dirty="0">
                <a:solidFill>
                  <a:srgbClr val="333333"/>
                </a:solidFill>
                <a:latin typeface="Arial" panose="020B0604020202020204" pitchFamily="34" charset="0"/>
                <a:cs typeface="Arial" panose="020B0604020202020204" pitchFamily="34" charset="0"/>
              </a:rPr>
              <a:t>Human Resource Management. </a:t>
            </a:r>
            <a:r>
              <a:rPr lang="en-GB" sz="1200" dirty="0">
                <a:solidFill>
                  <a:srgbClr val="333333"/>
                </a:solidFill>
                <a:latin typeface="Arial" panose="020B0604020202020204" pitchFamily="34" charset="0"/>
                <a:cs typeface="Arial" panose="020B0604020202020204" pitchFamily="34" charset="0"/>
              </a:rPr>
              <a:t>Available at: </a:t>
            </a:r>
            <a:r>
              <a:rPr lang="en-GB" sz="1200" dirty="0">
                <a:solidFill>
                  <a:srgbClr val="333333"/>
                </a:solidFill>
                <a:latin typeface="Arial" panose="020B0604020202020204" pitchFamily="34" charset="0"/>
                <a:cs typeface="Arial" panose="020B0604020202020204" pitchFamily="34" charset="0"/>
                <a:hlinkClick r:id="rId12"/>
              </a:rPr>
              <a:t>https://ebookcentral.proquest.com/lib/trinity/reader.action?docID=6108840&amp;ppg=29</a:t>
            </a:r>
            <a:r>
              <a:rPr lang="en-GB" sz="1200" dirty="0">
                <a:solidFill>
                  <a:srgbClr val="333333"/>
                </a:solidFill>
                <a:latin typeface="Arial" panose="020B0604020202020204" pitchFamily="34" charset="0"/>
                <a:cs typeface="Arial" panose="020B0604020202020204" pitchFamily="34" charset="0"/>
              </a:rPr>
              <a:t> (Accessed: July 2022)</a:t>
            </a:r>
          </a:p>
          <a:p>
            <a:r>
              <a:rPr lang="en-GB" sz="1200" dirty="0">
                <a:solidFill>
                  <a:srgbClr val="333333"/>
                </a:solidFill>
                <a:latin typeface="Arial" panose="020B0604020202020204" pitchFamily="34" charset="0"/>
                <a:cs typeface="Arial" panose="020B0604020202020204" pitchFamily="34" charset="0"/>
              </a:rPr>
              <a:t>Peters, R. (2024) </a:t>
            </a:r>
            <a:r>
              <a:rPr lang="en-GB" sz="1200" i="1" dirty="0" err="1">
                <a:solidFill>
                  <a:srgbClr val="333333"/>
                </a:solidFill>
                <a:latin typeface="Arial" panose="020B0604020202020204" pitchFamily="34" charset="0"/>
                <a:cs typeface="Arial" panose="020B0604020202020204" pitchFamily="34" charset="0"/>
              </a:rPr>
              <a:t>Strateguc</a:t>
            </a:r>
            <a:r>
              <a:rPr lang="en-GB" sz="1200" i="1" dirty="0">
                <a:solidFill>
                  <a:srgbClr val="333333"/>
                </a:solidFill>
                <a:latin typeface="Arial" panose="020B0604020202020204" pitchFamily="34" charset="0"/>
                <a:cs typeface="Arial" panose="020B0604020202020204" pitchFamily="34" charset="0"/>
              </a:rPr>
              <a:t> Human Resource Management. </a:t>
            </a:r>
            <a:r>
              <a:rPr lang="en-GB" sz="1200" dirty="0">
                <a:solidFill>
                  <a:srgbClr val="333333"/>
                </a:solidFill>
                <a:latin typeface="Arial" panose="020B0604020202020204" pitchFamily="34" charset="0"/>
                <a:cs typeface="Arial" panose="020B0604020202020204" pitchFamily="34" charset="0"/>
              </a:rPr>
              <a:t>Available </a:t>
            </a:r>
            <a:r>
              <a:rPr lang="en-GB" sz="1200" dirty="0" err="1">
                <a:solidFill>
                  <a:srgbClr val="333333"/>
                </a:solidFill>
                <a:latin typeface="Arial" panose="020B0604020202020204" pitchFamily="34" charset="0"/>
                <a:cs typeface="Arial" panose="020B0604020202020204" pitchFamily="34" charset="0"/>
              </a:rPr>
              <a:t>at:https</a:t>
            </a:r>
            <a:r>
              <a:rPr lang="en-GB" sz="1200" dirty="0">
                <a:solidFill>
                  <a:srgbClr val="333333"/>
                </a:solidFill>
                <a:latin typeface="Arial" panose="020B0604020202020204" pitchFamily="34" charset="0"/>
                <a:cs typeface="Arial" panose="020B0604020202020204" pitchFamily="34" charset="0"/>
              </a:rPr>
              <a:t>://www.cipd.org/uk/knowledge/factsheets/strategic-hrm-factsheet/#what (Accessed: August 2024)</a:t>
            </a:r>
          </a:p>
        </p:txBody>
      </p:sp>
    </p:spTree>
    <p:extLst>
      <p:ext uri="{BB962C8B-B14F-4D97-AF65-F5344CB8AC3E}">
        <p14:creationId xmlns:p14="http://schemas.microsoft.com/office/powerpoint/2010/main" val="3964463059"/>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UserInfo>
        <DisplayName>Mary March</DisplayName>
        <AccountId>4725</AccountId>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8039966a2f44929d0bef3cb2e66d0ad">
  <xsd:schema xmlns:xsd="http://www.w3.org/2001/XMLSchema" xmlns:xs="http://www.w3.org/2001/XMLSchema" xmlns:p="http://schemas.microsoft.com/office/2006/metadata/properties" xmlns:ns2="303dbf9b-b85b-46a0-94f1-894078c07ecd" targetNamespace="http://schemas.microsoft.com/office/2006/metadata/properties" ma:root="true" ma:fieldsID="0a3236c5ed4f32c16b2580252137c093"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5FC5585-51CA-4C4C-9028-AEC8FAD67B8B}">
  <ds:schemaRefs>
    <ds:schemaRef ds:uri="http://purl.org/dc/terms/"/>
    <ds:schemaRef ds:uri="http://schemas.microsoft.com/office/2006/documentManagement/types"/>
    <ds:schemaRef ds:uri="http://schemas.microsoft.com/office/2006/metadata/properties"/>
    <ds:schemaRef ds:uri="http://schemas.openxmlformats.org/package/2006/metadata/core-properties"/>
    <ds:schemaRef ds:uri="http://purl.org/dc/elements/1.1/"/>
    <ds:schemaRef ds:uri="http://www.w3.org/XML/1998/namespace"/>
    <ds:schemaRef ds:uri="303dbf9b-b85b-46a0-94f1-894078c07ecd"/>
    <ds:schemaRef ds:uri="http://schemas.microsoft.com/office/infopath/2007/PartnerControls"/>
    <ds:schemaRef ds:uri="http://purl.org/dc/dcmitype/"/>
  </ds:schemaRefs>
</ds:datastoreItem>
</file>

<file path=customXml/itemProps2.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3.xml><?xml version="1.0" encoding="utf-8"?>
<ds:datastoreItem xmlns:ds="http://schemas.openxmlformats.org/officeDocument/2006/customXml" ds:itemID="{18201FB3-9FE8-43FF-91C2-36F66CFA5A09}">
  <ds:schemaRefs>
    <ds:schemaRef ds:uri="303dbf9b-b85b-46a0-94f1-894078c07ec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
  <TotalTime>0</TotalTime>
  <Words>3399</Words>
  <Application>Microsoft Office PowerPoint</Application>
  <PresentationFormat>On-screen Show (4:3)</PresentationFormat>
  <Paragraphs>398</Paragraphs>
  <Slides>43</Slides>
  <Notes>38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43</vt:i4>
      </vt:variant>
    </vt:vector>
  </HeadingPairs>
  <TitlesOfParts>
    <vt:vector size="49" baseType="lpstr">
      <vt:lpstr>Museo</vt:lpstr>
      <vt:lpstr>Myriad Pro</vt:lpstr>
      <vt:lpstr>Arial</vt:lpstr>
      <vt:lpstr>Calibri</vt:lpstr>
      <vt:lpstr>Times New Roman</vt:lpstr>
      <vt:lpstr>20140311PresentationUWTSDTemplate</vt:lpstr>
      <vt:lpstr>Understanding the Business Context   Week 1   Natasha Davies, October 2025</vt:lpstr>
      <vt:lpstr>PowerPoint Presentation</vt:lpstr>
      <vt:lpstr>PowerPoint Presentation</vt:lpstr>
      <vt:lpstr>Learning outcomes  Upon the successful completion of this module, the student will be able to understand, analyse and critically evaluate:</vt:lpstr>
      <vt:lpstr>Assessments:</vt:lpstr>
      <vt:lpstr>Underpinning Theory</vt:lpstr>
      <vt:lpstr>CIPD Viewpoint:</vt:lpstr>
      <vt:lpstr>PowerPoint Presentation</vt:lpstr>
      <vt:lpstr>CIPD Viewpoint:</vt:lpstr>
      <vt:lpstr>PowerPoint Presentation</vt:lpstr>
      <vt:lpstr>PowerPoint Presentation</vt:lpstr>
      <vt:lpstr>PowerPoint Presentation</vt:lpstr>
      <vt:lpstr>PowerPoint Presentation</vt:lpstr>
      <vt:lpstr>PowerPoint Presentation</vt:lpstr>
      <vt:lpstr>Organisational Size</vt:lpstr>
      <vt:lpstr>Questions…</vt:lpstr>
      <vt:lpstr>PowerPoint Presentation</vt:lpstr>
      <vt:lpstr>Types of Organisations</vt:lpstr>
      <vt:lpstr>HR within Private Organisations</vt:lpstr>
      <vt:lpstr>HR within Public Sector</vt:lpstr>
      <vt:lpstr>HR in the Third Sector</vt:lpstr>
      <vt:lpstr>HRM and performance</vt:lpstr>
      <vt:lpstr>PowerPoint Presentation</vt:lpstr>
      <vt:lpstr>PowerPoint Presentation</vt:lpstr>
      <vt:lpstr>PowerPoint Presentation</vt:lpstr>
      <vt:lpstr>PowerPoint Presentation</vt:lpstr>
      <vt:lpstr>PowerPoint Presentation</vt:lpstr>
      <vt:lpstr>Features of new organisational forms</vt:lpstr>
      <vt:lpstr>PowerPoint Presentation</vt:lpstr>
      <vt:lpstr>PowerPoint Presentation</vt:lpstr>
      <vt:lpstr>Performance, profit and efficiency</vt:lpstr>
      <vt:lpstr>Performance, Profit and Efficiency</vt:lpstr>
      <vt:lpstr>HR and Performance</vt:lpstr>
      <vt:lpstr>PowerPoint Presentation</vt:lpstr>
      <vt:lpstr>PowerPoint Presentation</vt:lpstr>
      <vt:lpstr>PowerPoint Presentation</vt:lpstr>
      <vt:lpstr>PowerPoint Presentation</vt:lpstr>
      <vt:lpstr>PESTLE Analysis</vt:lpstr>
      <vt:lpstr>PESTLE</vt:lpstr>
      <vt:lpstr>Question..</vt:lpstr>
      <vt:lpstr>External Context Trends and Effect on HR Strategy</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Natasha Davies (IMH)</cp:lastModifiedBy>
  <cp:revision>89</cp:revision>
  <cp:lastPrinted>2017-10-10T10:16:57Z</cp:lastPrinted>
  <dcterms:created xsi:type="dcterms:W3CDTF">2015-04-14T15:21:28Z</dcterms:created>
  <dcterms:modified xsi:type="dcterms:W3CDTF">2025-10-06T16:23:49Z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