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5" r:id="rId3"/>
    <p:sldId id="257" r:id="rId4"/>
    <p:sldId id="259" r:id="rId5"/>
    <p:sldId id="267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126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9931894-DFC3-626A-FCD1-5BE52C589F8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1F4EFA-123F-997B-EB68-29B33CC83DA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87B75DC-BC44-4EC7-822A-4D24BB9DD144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DAE0A31-17FC-19E4-4B92-9979FB17548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54AC231-9D8F-949C-8129-65227263BBD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B7D567-1672-6EED-A901-D901FBE0DE1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FE53B0-0A40-DAB9-7D46-29D0299B98A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A7ECA2D-20FB-4AC3-9EA7-513437884F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32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>
            <a:extLst>
              <a:ext uri="{FF2B5EF4-FFF2-40B4-BE49-F238E27FC236}">
                <a16:creationId xmlns:a16="http://schemas.microsoft.com/office/drawing/2014/main" id="{A4AC695B-E6DF-C578-A214-0EE2544AC163}"/>
              </a:ext>
            </a:extLst>
          </p:cNvPr>
          <p:cNvGrpSpPr/>
          <p:nvPr/>
        </p:nvGrpSpPr>
        <p:grpSpPr>
          <a:xfrm>
            <a:off x="-1" y="-8467"/>
            <a:ext cx="12192006" cy="6866467"/>
            <a:chOff x="-1" y="-8467"/>
            <a:chExt cx="12192006" cy="6866467"/>
          </a:xfrm>
        </p:grpSpPr>
        <p:cxnSp>
          <p:nvCxnSpPr>
            <p:cNvPr id="3" name="Straight Connector 18">
              <a:extLst>
                <a:ext uri="{FF2B5EF4-FFF2-40B4-BE49-F238E27FC236}">
                  <a16:creationId xmlns:a16="http://schemas.microsoft.com/office/drawing/2014/main" id="{F3CBECDF-29E4-1019-B506-C21B8DC61EB1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cxnSp>
          <p:nvCxnSpPr>
            <p:cNvPr id="4" name="Straight Connector 19">
              <a:extLst>
                <a:ext uri="{FF2B5EF4-FFF2-40B4-BE49-F238E27FC236}">
                  <a16:creationId xmlns:a16="http://schemas.microsoft.com/office/drawing/2014/main" id="{5F7D214D-691A-7B12-AE99-9F72215D1B0A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C50AD15A-C367-C4A5-C486-530A1F59B1A9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F496CB">
                <a:alpha val="3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C3C5B47D-EC9C-89CA-2C6C-EC81E384D247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496CB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2">
              <a:extLst>
                <a:ext uri="{FF2B5EF4-FFF2-40B4-BE49-F238E27FC236}">
                  <a16:creationId xmlns:a16="http://schemas.microsoft.com/office/drawing/2014/main" id="{0C139B2F-A698-5193-B72E-4029F72A8E08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F496CB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7D7B5E7D-7590-2052-54D2-0E1CF3ED7968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EB3D9F">
                <a:alpha val="5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EC1FFBB3-0361-D737-E41F-71CD229ABA29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273EAF4B-B917-8D8D-D313-3D117A54F1AE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B2136D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26">
              <a:extLst>
                <a:ext uri="{FF2B5EF4-FFF2-40B4-BE49-F238E27FC236}">
                  <a16:creationId xmlns:a16="http://schemas.microsoft.com/office/drawing/2014/main" id="{A33884CA-BCEF-7B82-D665-C6A1ABE0F9B3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B2136D">
                <a:alpha val="6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BD3E1AC1-1364-068E-78F2-8660E0851BB0}"/>
                </a:ext>
              </a:extLst>
            </p:cNvPr>
            <p:cNvSpPr/>
            <p:nvPr/>
          </p:nvSpPr>
          <p:spPr>
            <a:xfrm rot="10799991">
              <a:off x="-1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D0430296-30D5-2886-D275-408E61E143E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CD680296-B26D-1004-A768-0F1F6EF4FFE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55F0A551-E9C2-B1D9-D0F1-B7FCEF578A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985C7B-5611-4EF6-B691-D39EAB382970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954FE93-3F40-91DD-B79B-A7DB97F2DB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AF340C44-0228-0C38-E171-BC75E83B90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FF77A8-4B43-40A6-864D-202D27F0936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47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38D0-7AA3-4A25-9EC0-ACCBEAEDD7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6FEFD-135A-B976-E348-B40E308BF3C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02D3E-297F-1E0B-1143-2EAC6229C3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158BB1-E16F-4448-A042-B257C257711B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365C2E-B6DA-CF90-F86B-F6851E2AB6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5C2A3-9C37-D674-03F9-88A349FDAC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62936D-36A8-4839-BF2D-678B1E605F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74368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0243-90A0-BB4E-3409-59A28C672C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0A5169-94C0-1F37-D622-12ED63265E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7AF53-44DF-DA9D-59EE-7A032A4DEF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0651BB-90DD-483D-BF7F-1F36CED6A1A3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730314-6130-55AC-6645-9E30CA844B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53E83-63E7-DF3E-AE14-EAAAE70E49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142904-BEDC-4AAE-B666-97FF42E8FC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377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2ADB0-AD94-F961-E10E-447E07ABEC7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06D84-4E60-D83A-F8A1-FFED08D97FF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CF199D-6C8C-51E8-733F-60B345389FE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F776E8-00A4-88C1-FD15-E28BF8F9E2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63F206-C051-451A-B360-312EC2844A03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D3C7E0-C0E8-A038-2637-3FBB6D9CFB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286D5D-0D7E-CE82-2D7E-1CF8051656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2D1B98-E801-410E-8AAB-FE2DFE81054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9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48B00-2344-B406-5D17-031B3B4C9B9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5BD0ED-7BE7-AF29-E5AB-260E566AF11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5896A4-0AA5-DD78-ED39-9AC05CA627A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C6D5A5-F67A-6750-BBA1-44CB7B212E7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39678E-9414-6170-0F19-8DE55D26CA2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37BB3-614F-3337-9EDD-57F5F3D146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B1AD2E-2920-49CA-A616-553DF051B74A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403EC4-766F-47B1-D404-35AE40059D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A5A5F4-A82D-852F-9A25-E984F0AB3F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EEF65E-E46B-4F2F-BF0B-CFA3C97676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920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4810E-B9F2-2BDE-70AF-1A103E545B7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206A0E-3828-EB40-4985-CF9C7A5258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25C06D-C813-484F-8BA3-B0D7F938C4D9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9DD7AB-0F52-F91F-52A5-75E521E00C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D82EC-7807-A7B5-5F4B-7D21F50017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DB82B7-CF2D-4921-B30C-B18ED249A4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533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C1C124-149F-1EFD-7750-C2965D7546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8193A5-9B79-4C80-AA4A-6BC5B1ACE276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4629A4-8F69-C3E7-42A5-DB9C9A5296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B0A872-FF65-B8DF-A5FC-89B61EB70C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BE0109-72E3-4AB1-B680-5C8181ADAF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5933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B119C-2242-475E-67B7-2D62B1D2ED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C7A1E-D371-54D1-2140-DC2EDC7812F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C83386-5544-22B3-DA06-3C397326B3D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C4DDF9-F5BD-B42C-20CF-9EE25374BD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E4B596-806E-4DF8-A0B3-DB94D11EA68E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A3B4D-504F-5C26-ED93-C8915DDD95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3F24D-5C43-8E68-BFFB-EBEF73DE98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4B5D00-5D58-40A8-8957-B9FC1F076A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531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6C867-27A4-12E3-7405-FEE9785FCD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9FFCD3-17C8-4E8A-CEF1-803FFD52329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110B54-6D9C-85BC-98C0-1CBE6FA4143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7F2925-7DD8-A3A5-9581-00A4F72B42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DDCE98-B08B-43C3-9733-E56F0D43A79E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87B512-18E0-ED8E-C8FE-208890C60A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AB59CA-624F-4679-563D-2661129782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8A1183-BE72-4387-8ED6-426E0F514F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56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74A8-8F05-A7F1-8585-FF74720C83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7D3AC0-98EB-6198-84E3-8ECFA9F9766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3FD38-B8E1-5858-AE45-2BEC9941F0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DB691A-FC49-4E5E-8BBA-EC63522C0EDC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5CDA1-9110-AEF1-553D-1554264A3B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F137F-C114-B8E6-578B-7D47BA55B4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49E6AF-A083-41A1-BEA1-BA9B81352E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218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7E6BB-C656-B255-CD29-5DF4C602F1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3CDF783-8D4B-887E-2689-27C4F5E38D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DB4EE69-ABB0-DD31-90A5-732E18FB458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8CA7DA1-252D-D547-2236-05F22B6EF5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2EEFF3-6D78-4299-A6A5-7F40F7E9CB61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340A651-8127-69FC-0283-F01B0F1347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4CFD502-5F65-FE7A-99E8-75FE5799B6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514B81-448A-4D99-8078-64AACD838191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1B6EFB3A-DFEA-FAB3-118C-0F91FEBD0069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C2601149-62F4-3717-9DE5-AD69AD6B1A01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153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861BF-AE7F-E53B-533B-F677D67A79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E169AD-F791-317E-CD8B-01025851B38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70A23-1326-521B-E3C1-EC4B10491E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4AF9B1-E136-4595-A300-F38FCABDCE14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B5592-63B5-39AA-9A5A-63330D1D3F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8EE45-3C31-D356-BA2E-66F9524110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F5A992-1F6F-4B2A-8276-0FE789ED676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2891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0599A-4223-FF5B-D097-5661325AB1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7F21B219-21A2-20D3-A606-792FFB32919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2451D96-DD58-ADFA-57A2-59970FC000C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2922D09-D0DD-123B-F297-697C7E8071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03BF4C-E213-4401-89D6-8A488FD7A300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1C2A2D7-B1E9-FEF5-676E-3EE9641B4A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18877E4-8659-D74C-DABD-42EE58DCA4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DB518F-7964-4A53-8367-810CD4BACB59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F099B93B-A2C0-C0C4-38C5-604D4446218B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1DC4BC02-5B22-E324-EC0D-1C8CBF50421B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F496CB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1162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74AAA-21FD-A5FA-B6AA-0195BAC768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25A34CD6-334B-D2DE-D79A-4E8B102E94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F496CB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2ADD2B8-4B35-2D06-0C01-8D6C423B096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40E9FB-B142-2943-8D5F-3B356D4733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E6AF50-4F1E-4613-923E-AD796048D865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A4F5313-1971-14F4-A476-384B9EB16E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AD23F8B-01DC-405C-2D60-3390B29758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8B7C09-3360-40FD-A0A0-05E2536B1EB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4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F8330-17D9-1A84-058D-6126E63EE9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DF417-12FF-5AE9-51B0-AEAFEEA9665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7A4E60-0A92-DAF8-6910-24C24C07A5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42EF8A-AE70-43B8-BFB7-358439890505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23EBE-4C80-7D2D-B3A1-E444E1BE61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3CAD2-8176-D3D2-F39B-A6FD3B4644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544802-C304-41A0-AF1F-F0A20D9A30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810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915D5D-C45B-6890-1A40-FD2009EEBFE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82FCE1-E212-1589-049B-EEF2E53A6F4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F5AF51-183C-3BA8-7449-D01ED00C8E3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CFE334-E87F-4D2A-B50B-DC4C8D0462D2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7285B-4CBF-61B6-706C-E25D4E9CF1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FBEC3-7085-0EBD-7E75-3B9D035C6E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BF23EA-D7E8-4475-B09E-73B3EDA074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459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8">
            <a:extLst>
              <a:ext uri="{FF2B5EF4-FFF2-40B4-BE49-F238E27FC236}">
                <a16:creationId xmlns:a16="http://schemas.microsoft.com/office/drawing/2014/main" id="{0A9C66B2-02FD-3534-33DD-8F3A73175C8A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8">
              <a:extLst>
                <a:ext uri="{FF2B5EF4-FFF2-40B4-BE49-F238E27FC236}">
                  <a16:creationId xmlns:a16="http://schemas.microsoft.com/office/drawing/2014/main" id="{951AB2EB-EEC6-D170-BD01-76892996DF0D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cxnSp>
          <p:nvCxnSpPr>
            <p:cNvPr id="4" name="Straight Connector 19">
              <a:extLst>
                <a:ext uri="{FF2B5EF4-FFF2-40B4-BE49-F238E27FC236}">
                  <a16:creationId xmlns:a16="http://schemas.microsoft.com/office/drawing/2014/main" id="{894C75DD-8FEE-A2E5-F96A-28594DA94779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F496CB">
                  <a:alpha val="70000"/>
                </a:srgbClr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FB2A9367-BB69-7017-3156-D8875071200F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F496CB">
                <a:alpha val="3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B25F5822-51F0-7C42-8D38-CCB15F44E8EC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496CB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Isosceles Triangle 22">
              <a:extLst>
                <a:ext uri="{FF2B5EF4-FFF2-40B4-BE49-F238E27FC236}">
                  <a16:creationId xmlns:a16="http://schemas.microsoft.com/office/drawing/2014/main" id="{7021B734-4273-48E5-A5DB-817403BC655F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F496CB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EF004CEA-D423-FCAD-AFD7-889D1D2CF0D6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EB3D9F">
                <a:alpha val="5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B01D6474-0635-258C-B324-EC844B27E2D9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A346085D-7D9A-A951-4C7E-0F2E7656EEF0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B2136D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Isosceles Triangle 26">
              <a:extLst>
                <a:ext uri="{FF2B5EF4-FFF2-40B4-BE49-F238E27FC236}">
                  <a16:creationId xmlns:a16="http://schemas.microsoft.com/office/drawing/2014/main" id="{D46570A9-A320-4458-E918-EB008FF63788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B2136D">
                <a:alpha val="66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Isosceles Triangle 27">
              <a:extLst>
                <a:ext uri="{FF2B5EF4-FFF2-40B4-BE49-F238E27FC236}">
                  <a16:creationId xmlns:a16="http://schemas.microsoft.com/office/drawing/2014/main" id="{E4BB7AAA-04FE-B043-1AA2-91DA234F2ABB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EB3D9F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798258E6-255A-6DBB-5E96-857AD5E463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2F20F90-6BCF-9472-7A36-0D34FB2EFC3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89D624D-CAF6-7322-CB6C-0C90EB25FCF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1F302BFD-AFB0-4900-95CF-1183F786ABDC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C813863B-AC58-1952-19DF-64F035504D3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F254B9C6-927F-189D-E132-EFE0A067B08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EB3D9F"/>
                </a:solidFill>
                <a:uFillTx/>
                <a:latin typeface="Trebuchet MS"/>
              </a:defRPr>
            </a:lvl1pPr>
          </a:lstStyle>
          <a:p>
            <a:pPr lvl="0"/>
            <a:fld id="{DE02F87C-A7CB-48B2-B97A-51501E72C46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3600" b="0" i="0" u="none" strike="noStrike" kern="1200" cap="none" spc="0" baseline="0">
          <a:solidFill>
            <a:srgbClr val="EB3D9F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EB3D9F"/>
        </a:buClr>
        <a:buSzPct val="80000"/>
        <a:buFont typeface="Wingdings 3"/>
        <a:buChar char=""/>
        <a:tabLst/>
        <a:defRPr lang="en-GB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35/9781526402318" TargetMode="External"/><Relationship Id="rId2" Type="http://schemas.openxmlformats.org/officeDocument/2006/relationships/hyperlink" Target="https://doi.org/10.3846/16111699.2011.55535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E906844-7937-97B7-5106-ADEA84EDB72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41310" y="1433331"/>
            <a:ext cx="8596667" cy="3511826"/>
          </a:xfrm>
        </p:spPr>
        <p:txBody>
          <a:bodyPr/>
          <a:lstStyle/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Module Tittle: 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Professional Career Development within H&amp;SC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Module Number: LCHS 4009 (LON)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Assignment Number: Assignment 1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Student Name: Erika Cabrera Lopez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Student ID: 2424586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Lecturer’s Name: Lou Wells</a:t>
            </a:r>
            <a:endParaRPr lang="en-GB" sz="2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25D2F-7F9A-BB2D-AD3E-FC812C8568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73177" y="748143"/>
            <a:ext cx="2195172" cy="646544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OVERVIEW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72D4C-AC75-0C62-83A8-6C4ABE662F7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46392" y="1910730"/>
            <a:ext cx="4062916" cy="2851355"/>
          </a:xfrm>
        </p:spPr>
        <p:txBody>
          <a:bodyPr/>
          <a:lstStyle/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Introduction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My personal SWOT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SWOT Analysis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Action plan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Conclusion</a:t>
            </a:r>
          </a:p>
          <a:p>
            <a:pPr lvl="0">
              <a:buFont typeface="Wingdings" pitchFamily="2"/>
              <a:buChar char="Ø"/>
            </a:pPr>
            <a:r>
              <a:rPr lang="en-US" sz="2000">
                <a:latin typeface="Arial" pitchFamily="34"/>
                <a:cs typeface="Arial" pitchFamily="34"/>
              </a:rPr>
              <a:t>References</a:t>
            </a:r>
          </a:p>
          <a:p>
            <a:pPr lvl="0">
              <a:buFont typeface="Arial" pitchFamily="34"/>
              <a:buChar char="•"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09D54-58CB-9501-4F34-2BE81E56B7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6568" y="627598"/>
            <a:ext cx="8679100" cy="651638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INTRODUCTION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78AB8-E6C1-6FA1-67AA-81B02C460C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32870" y="1723378"/>
            <a:ext cx="8562112" cy="4021640"/>
          </a:xfrm>
        </p:spPr>
        <p:txBody>
          <a:bodyPr/>
          <a:lstStyle/>
          <a:p>
            <a:pPr marL="0" lvl="0" indent="0">
              <a:buNone/>
            </a:pPr>
            <a:r>
              <a:rPr lang="en-GB" sz="2400">
                <a:latin typeface="Arial" pitchFamily="34"/>
                <a:cs typeface="Arial" pitchFamily="34"/>
              </a:rPr>
              <a:t>My presentation is about my personal SWOT analysis where I will describe how I am planning to defeat my weaknesses and minimize my threats to be able become a better person, improve my skills to be able to help families and children in a professional way as I would  love to be a Health visitor or a social worker.</a:t>
            </a:r>
          </a:p>
          <a:p>
            <a:pPr marL="0" lvl="0" indent="0">
              <a:buNone/>
            </a:pPr>
            <a:r>
              <a:rPr lang="en-GB" sz="2400">
                <a:latin typeface="Arial" pitchFamily="34"/>
                <a:cs typeface="Arial" pitchFamily="34"/>
              </a:rPr>
              <a:t>SWOT it can be simple but powerful strategic, planning tool, explore internal and external environments.</a:t>
            </a:r>
          </a:p>
          <a:p>
            <a:pPr marL="0" lvl="0" indent="0" algn="r">
              <a:buNone/>
            </a:pPr>
            <a:r>
              <a:rPr lang="en-US" sz="2400" b="1">
                <a:latin typeface="Arial" pitchFamily="34"/>
                <a:cs typeface="Arial" pitchFamily="34"/>
              </a:rPr>
              <a:t>Abdi, M. S. (2011)</a:t>
            </a:r>
            <a:endParaRPr lang="en-GB" sz="2400" b="1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2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30064-90B4-62F4-902A-810AE577FB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5461" y="507866"/>
            <a:ext cx="10635313" cy="507885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M</a:t>
            </a:r>
            <a:r>
              <a:rPr lang="en-GB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Y PERSONAL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2F4D5-8A8A-0AFF-A9CB-E02492CCB33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06729" y="1289523"/>
            <a:ext cx="10515600" cy="4691740"/>
          </a:xfrm>
        </p:spPr>
        <p:txBody>
          <a:bodyPr/>
          <a:lstStyle/>
          <a:p>
            <a:endParaRPr lang="en-GB"/>
          </a:p>
        </p:txBody>
      </p:sp>
      <p:cxnSp>
        <p:nvCxnSpPr>
          <p:cNvPr id="4" name="Straight Connector 34">
            <a:extLst>
              <a:ext uri="{FF2B5EF4-FFF2-40B4-BE49-F238E27FC236}">
                <a16:creationId xmlns:a16="http://schemas.microsoft.com/office/drawing/2014/main" id="{28C2C9A1-5E84-807C-EFE4-411212D63012}"/>
              </a:ext>
            </a:extLst>
          </p:cNvPr>
          <p:cNvCxnSpPr/>
          <p:nvPr/>
        </p:nvCxnSpPr>
        <p:spPr>
          <a:xfrm>
            <a:off x="982961" y="3986564"/>
            <a:ext cx="9892327" cy="0"/>
          </a:xfrm>
          <a:prstGeom prst="straightConnector1">
            <a:avLst/>
          </a:prstGeom>
          <a:noFill/>
          <a:ln w="25402" cap="rnd">
            <a:solidFill>
              <a:srgbClr val="F2AC19"/>
            </a:solidFill>
            <a:prstDash val="solid"/>
            <a:miter/>
          </a:ln>
        </p:spPr>
      </p:cxnSp>
      <p:sp>
        <p:nvSpPr>
          <p:cNvPr id="5" name="TextBox 36">
            <a:extLst>
              <a:ext uri="{FF2B5EF4-FFF2-40B4-BE49-F238E27FC236}">
                <a16:creationId xmlns:a16="http://schemas.microsoft.com/office/drawing/2014/main" id="{BAB0B507-7788-A38E-5249-C0BEB589D4DD}"/>
              </a:ext>
            </a:extLst>
          </p:cNvPr>
          <p:cNvSpPr txBox="1"/>
          <p:nvPr/>
        </p:nvSpPr>
        <p:spPr>
          <a:xfrm>
            <a:off x="6226113" y="1235957"/>
            <a:ext cx="5144661" cy="2345856"/>
          </a:xfrm>
          <a:prstGeom prst="rect">
            <a:avLst/>
          </a:prstGeom>
          <a:gradFill>
            <a:gsLst>
              <a:gs pos="0">
                <a:srgbClr val="FAD5C6"/>
              </a:gs>
              <a:gs pos="100000">
                <a:srgbClr val="F3925D"/>
              </a:gs>
            </a:gsLst>
            <a:lin ang="5400000"/>
          </a:gradFill>
          <a:ln w="12701" cap="rnd">
            <a:solidFill>
              <a:srgbClr val="F27E19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WEAKNESSES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Difficulty to focus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Impatient with slow progress</a:t>
            </a: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Struggle to with time management at times.</a:t>
            </a: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Limited software Knowledge</a:t>
            </a: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1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6" name="TextBox 37">
            <a:extLst>
              <a:ext uri="{FF2B5EF4-FFF2-40B4-BE49-F238E27FC236}">
                <a16:creationId xmlns:a16="http://schemas.microsoft.com/office/drawing/2014/main" id="{70AFE156-C849-CF69-705C-7E831C88FB23}"/>
              </a:ext>
            </a:extLst>
          </p:cNvPr>
          <p:cNvSpPr txBox="1"/>
          <p:nvPr/>
        </p:nvSpPr>
        <p:spPr>
          <a:xfrm>
            <a:off x="735461" y="3852833"/>
            <a:ext cx="5230432" cy="2345865"/>
          </a:xfrm>
          <a:prstGeom prst="rect">
            <a:avLst/>
          </a:prstGeom>
          <a:gradFill>
            <a:gsLst>
              <a:gs pos="0">
                <a:srgbClr val="EADBF5"/>
              </a:gs>
              <a:gs pos="100000">
                <a:srgbClr val="C494E3"/>
              </a:gs>
            </a:gsLst>
            <a:lin ang="5400000"/>
          </a:gradFill>
          <a:ln w="12701" cap="rnd">
            <a:solidFill>
              <a:srgbClr val="BC80E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OPPORTUNITIES</a:t>
            </a:r>
            <a:endParaRPr lang="en-GB" sz="2000" b="1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Enrolling in new training courses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Networking and mentorship programs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Volunteering jobs opportunities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Register 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different agencies to fid a job in Health and Social Care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7" name="TextBox 38">
            <a:extLst>
              <a:ext uri="{FF2B5EF4-FFF2-40B4-BE49-F238E27FC236}">
                <a16:creationId xmlns:a16="http://schemas.microsoft.com/office/drawing/2014/main" id="{508EC652-D292-A383-2604-BF65B31E74B6}"/>
              </a:ext>
            </a:extLst>
          </p:cNvPr>
          <p:cNvSpPr txBox="1"/>
          <p:nvPr/>
        </p:nvSpPr>
        <p:spPr>
          <a:xfrm>
            <a:off x="6226103" y="3852833"/>
            <a:ext cx="5144661" cy="2363733"/>
          </a:xfrm>
          <a:prstGeom prst="rect">
            <a:avLst/>
          </a:prstGeom>
          <a:gradFill>
            <a:gsLst>
              <a:gs pos="0">
                <a:srgbClr val="B0B0B0"/>
              </a:gs>
              <a:gs pos="100000">
                <a:srgbClr val="595959"/>
              </a:gs>
            </a:gsLst>
            <a:lin ang="5400000"/>
          </a:gradFill>
          <a:ln w="12701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THREATS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Impatience can lead to negative feelings like anxiety, resentment and annoyance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Falling behind due to time management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Taking things too personal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ly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cxnSp>
        <p:nvCxnSpPr>
          <p:cNvPr id="8" name="Straight Connector 39">
            <a:extLst>
              <a:ext uri="{FF2B5EF4-FFF2-40B4-BE49-F238E27FC236}">
                <a16:creationId xmlns:a16="http://schemas.microsoft.com/office/drawing/2014/main" id="{C79FF929-913A-A4DE-4D5E-63AC0FA09B46}"/>
              </a:ext>
            </a:extLst>
          </p:cNvPr>
          <p:cNvCxnSpPr/>
          <p:nvPr/>
        </p:nvCxnSpPr>
        <p:spPr>
          <a:xfrm flipV="1">
            <a:off x="6108548" y="1669282"/>
            <a:ext cx="0" cy="4077859"/>
          </a:xfrm>
          <a:prstGeom prst="straightConnector1">
            <a:avLst/>
          </a:prstGeom>
          <a:noFill/>
          <a:ln w="25402" cap="rnd">
            <a:solidFill>
              <a:srgbClr val="F2AC19"/>
            </a:solidFill>
            <a:prstDash val="solid"/>
            <a:miter/>
          </a:ln>
        </p:spPr>
      </p:cxnSp>
      <p:sp>
        <p:nvSpPr>
          <p:cNvPr id="9" name="TextBox 35">
            <a:extLst>
              <a:ext uri="{FF2B5EF4-FFF2-40B4-BE49-F238E27FC236}">
                <a16:creationId xmlns:a16="http://schemas.microsoft.com/office/drawing/2014/main" id="{B159DC3D-A18E-F293-9EE4-9881AB488888}"/>
              </a:ext>
            </a:extLst>
          </p:cNvPr>
          <p:cNvSpPr txBox="1"/>
          <p:nvPr/>
        </p:nvSpPr>
        <p:spPr>
          <a:xfrm>
            <a:off x="749341" y="1235948"/>
            <a:ext cx="5230432" cy="2345865"/>
          </a:xfrm>
          <a:prstGeom prst="rect">
            <a:avLst/>
          </a:prstGeom>
          <a:solidFill>
            <a:srgbClr val="FCEED1"/>
          </a:solidFill>
          <a:ln w="19046" cap="rnd">
            <a:solidFill>
              <a:srgbClr val="4BACC6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STRENGTHS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Attention to detail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Organize and Reliable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Determined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Compassionate 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Communication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swot analysis&#10;&#10;AI-generated content may be incorrect.">
            <a:extLst>
              <a:ext uri="{FF2B5EF4-FFF2-40B4-BE49-F238E27FC236}">
                <a16:creationId xmlns:a16="http://schemas.microsoft.com/office/drawing/2014/main" id="{70785A81-93B4-41C5-3EF9-2F43E5DB1B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0834" y="0"/>
            <a:ext cx="12191996" cy="68519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C3EECD61-8620-C611-8FD6-F665410EA72C}"/>
              </a:ext>
            </a:extLst>
          </p:cNvPr>
          <p:cNvSpPr txBox="1"/>
          <p:nvPr/>
        </p:nvSpPr>
        <p:spPr>
          <a:xfrm>
            <a:off x="3980876" y="609603"/>
            <a:ext cx="7721595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Perceptive, analyze and organize small and important tasks and details.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Determined when I set a goal, I make sure I do achieve it.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am a compassionate, good listener, helping others when they struggle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Communication has an impact in others with freedom to express our feelings. </a:t>
            </a:r>
            <a:r>
              <a: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Zwiers, J.(2019) </a:t>
            </a:r>
            <a:endParaRPr lang="en-US" sz="1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E0C9009D-9C6D-F78B-0EB9-D1ECE4040D7F}"/>
              </a:ext>
            </a:extLst>
          </p:cNvPr>
          <p:cNvSpPr txBox="1"/>
          <p:nvPr/>
        </p:nvSpPr>
        <p:spPr>
          <a:xfrm>
            <a:off x="3980876" y="2378134"/>
            <a:ext cx="7629232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Difficulty focusing, I can get easily distracted specially on long tasks.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Struggle with time management,  I must prioritize my main tasks, so I do not get stress with deadlines.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Impatience with slow progress led to frustration and burnout.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CDB16BB1-0EFE-3E86-B87E-9FF79D3B431E}"/>
              </a:ext>
            </a:extLst>
          </p:cNvPr>
          <p:cNvSpPr txBox="1"/>
          <p:nvPr/>
        </p:nvSpPr>
        <p:spPr>
          <a:xfrm>
            <a:off x="3980876" y="4028114"/>
            <a:ext cx="7804724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Enrolling to online courses and training platforms like LinkedIn Learning, Coursera, among others to improve my technical skills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Networking, collaborating with others will, accountability and learning from others who have more knowledge and experienced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Access to Volunteering jobs would help me to get experience on H&amp;SC field and gain confidence 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8EDFE08C-4A0F-481F-A045-FCDF315913F1}"/>
              </a:ext>
            </a:extLst>
          </p:cNvPr>
          <p:cNvSpPr txBox="1"/>
          <p:nvPr/>
        </p:nvSpPr>
        <p:spPr>
          <a:xfrm>
            <a:off x="3980876" y="5715036"/>
            <a:ext cx="7804724" cy="1169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Anxiety, tiredness, lack of motivation caused by impatience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can lead to negative feelings like resentment and annoyance</a:t>
            </a:r>
            <a:endParaRPr lang="en-US" sz="1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Falling behind due to poor time management or lack of concentration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Taking things too personally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could have a negative impact and a damaging environmental effect both personal and on your professional success.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CFE61201-0C6F-0704-413F-6750AE1E0D97}"/>
              </a:ext>
            </a:extLst>
          </p:cNvPr>
          <p:cNvSpPr txBox="1"/>
          <p:nvPr/>
        </p:nvSpPr>
        <p:spPr>
          <a:xfrm>
            <a:off x="0" y="0"/>
            <a:ext cx="3805385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https://stock.adobe.com/uk/search?k=swot+analysis&amp;asset_id=574917116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48569-DE55-C730-972B-4E11E8E3D3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3841" y="609603"/>
            <a:ext cx="8596667" cy="609603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ACTION PLAN 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D5B09-2EE5-9A44-D38E-6CCF01DE43E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16230" y="1404728"/>
            <a:ext cx="8484269" cy="4843668"/>
          </a:xfrm>
        </p:spPr>
        <p:txBody>
          <a:bodyPr/>
          <a:lstStyle/>
          <a:p>
            <a:pPr lvl="0">
              <a:buFont typeface="Wingdings" pitchFamily="2"/>
              <a:buChar char="Ø"/>
            </a:pPr>
            <a:endParaRPr lang="en-US" sz="1900" b="1">
              <a:latin typeface="Arial" pitchFamily="34"/>
              <a:cs typeface="Arial" pitchFamily="34"/>
            </a:endParaRP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Time Management:</a:t>
            </a:r>
          </a:p>
          <a:p>
            <a:pPr marL="0" lvl="0" indent="0">
              <a:buNone/>
            </a:pPr>
            <a:r>
              <a:rPr lang="en-US" sz="1900">
                <a:latin typeface="Arial" pitchFamily="34"/>
                <a:cs typeface="Arial" pitchFamily="34"/>
              </a:rPr>
              <a:t> Setting up a weekly schedule plan will help me to improve my time management to be able to achieve my personal goals.</a:t>
            </a: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Good  Communication:</a:t>
            </a:r>
          </a:p>
          <a:p>
            <a:pPr marL="0" lvl="0" indent="0">
              <a:buNone/>
            </a:pPr>
            <a:r>
              <a:rPr lang="en-US" sz="1900">
                <a:latin typeface="Arial" pitchFamily="34"/>
                <a:cs typeface="Arial" pitchFamily="34"/>
              </a:rPr>
              <a:t> Feedback, tolerance, respect, patience and willingness to listen to others</a:t>
            </a:r>
          </a:p>
          <a:p>
            <a:pPr marL="0" lvl="0" indent="0" algn="r">
              <a:buNone/>
            </a:pPr>
            <a:r>
              <a:rPr lang="en-US" sz="1600" b="1">
                <a:latin typeface="Arial" pitchFamily="34"/>
                <a:cs typeface="Arial" pitchFamily="34"/>
              </a:rPr>
              <a:t>Tarrant, P. (2013)</a:t>
            </a: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Taking things too personally: </a:t>
            </a:r>
          </a:p>
          <a:p>
            <a:pPr marL="0" lvl="0" indent="0">
              <a:buNone/>
            </a:pPr>
            <a:r>
              <a:rPr lang="en-US" sz="1900">
                <a:latin typeface="Arial" pitchFamily="34"/>
                <a:cs typeface="Arial" pitchFamily="34"/>
              </a:rPr>
              <a:t>Use teamwork, look for constructive feedback, resilience, and understand other people’s perspective.</a:t>
            </a:r>
          </a:p>
          <a:p>
            <a:pPr lvl="0">
              <a:buFont typeface="Wingdings" pitchFamily="2"/>
              <a:buChar char="Ø"/>
            </a:pPr>
            <a:r>
              <a:rPr lang="en-US" sz="1900" b="1">
                <a:latin typeface="Arial" pitchFamily="34"/>
                <a:cs typeface="Arial" pitchFamily="34"/>
              </a:rPr>
              <a:t>Limited software knowledge:</a:t>
            </a:r>
          </a:p>
          <a:p>
            <a:pPr marL="0" lvl="0" indent="0">
              <a:buNone/>
            </a:pPr>
            <a:r>
              <a:rPr lang="en-US" sz="1900">
                <a:latin typeface="Arial" pitchFamily="34"/>
                <a:cs typeface="Arial" pitchFamily="34"/>
              </a:rPr>
              <a:t>Adaptability and open mindset to learn new tools and techniques</a:t>
            </a:r>
          </a:p>
          <a:p>
            <a:pPr marL="0" lvl="0" indent="0">
              <a:lnSpc>
                <a:spcPct val="160000"/>
              </a:lnSpc>
              <a:buNone/>
            </a:pPr>
            <a:endParaRPr lang="en-US" sz="1900">
              <a:latin typeface="Arial" pitchFamily="34"/>
              <a:cs typeface="Arial" pitchFamily="34"/>
            </a:endParaRPr>
          </a:p>
          <a:p>
            <a:pPr lvl="0">
              <a:lnSpc>
                <a:spcPct val="160000"/>
              </a:lnSpc>
              <a:buFont typeface="Arial" pitchFamily="34"/>
              <a:buChar char="•"/>
            </a:pPr>
            <a:endParaRPr lang="en-US" sz="1900">
              <a:latin typeface="Arial" pitchFamily="34"/>
              <a:cs typeface="Arial" pitchFamily="34"/>
            </a:endParaRP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3DC8569-6DC4-E77C-26A7-ECEABE365C5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09856" y="1542364"/>
            <a:ext cx="8596667" cy="4148120"/>
          </a:xfrm>
        </p:spPr>
        <p:txBody>
          <a:bodyPr/>
          <a:lstStyle/>
          <a:p>
            <a:pPr marL="0" lvl="0" indent="0">
              <a:buNone/>
            </a:pPr>
            <a:endParaRPr lang="en-US" sz="20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20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US" sz="2000">
                <a:latin typeface="Arial" pitchFamily="34"/>
                <a:cs typeface="Arial" pitchFamily="34"/>
              </a:rPr>
              <a:t>In conclusion, my personal SWOT analysis has help me to reflect about myself, recognizing my weaknesses knowing these are not permanent, looking  in a better perspective my strengths, creating an action plan for my development as a person and  a future professional by turning around my weaknesses into strengths and learning how to change in a positive way my threats to become the professional I have always dreamed of.</a:t>
            </a:r>
            <a:endParaRPr lang="en-GB" sz="2000">
              <a:latin typeface="Arial" pitchFamily="34"/>
              <a:cs typeface="Arial" pitchFamily="34"/>
            </a:endParaRP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96F446A7-871C-E512-9075-116A2056C05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781876"/>
            <a:ext cx="8596667" cy="760488"/>
          </a:xfrm>
        </p:spPr>
        <p:txBody>
          <a:bodyPr anchorCtr="1"/>
          <a:lstStyle/>
          <a:p>
            <a:pPr lvl="0" algn="ctr"/>
            <a:br>
              <a:rPr lang="en-GB" sz="2200" b="1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CONCLUSION</a:t>
            </a:r>
            <a:endParaRPr lang="en-GB" sz="22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1D37A-72B8-E9D8-1E89-FA731709FD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658761"/>
          </a:xfrm>
        </p:spPr>
        <p:txBody>
          <a:bodyPr anchorCtr="1"/>
          <a:lstStyle/>
          <a:p>
            <a:pPr lvl="0" algn="ctr"/>
            <a:r>
              <a:rPr lang="en-US" sz="2400" b="1">
                <a:solidFill>
                  <a:srgbClr val="000000"/>
                </a:solidFill>
                <a:latin typeface="Arial" pitchFamily="34"/>
                <a:cs typeface="Arial" pitchFamily="34"/>
              </a:rPr>
              <a:t>REFERENCES</a:t>
            </a:r>
            <a:endParaRPr lang="en-GB" sz="2400" b="1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C084E-7105-22ED-E3C4-34A7C7BB70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55630" y="1554059"/>
            <a:ext cx="8596667" cy="4581701"/>
          </a:xfrm>
        </p:spPr>
        <p:txBody>
          <a:bodyPr/>
          <a:lstStyle/>
          <a:p>
            <a:pPr lvl="0">
              <a:buFont typeface="Arial" pitchFamily="34"/>
              <a:buChar char="•"/>
            </a:pPr>
            <a:r>
              <a:rPr lang="en-US"/>
              <a:t>Abdi, M., Azadegan-Mehr, M. and Ghazinoory, S. (2011) ‘SWOT Methodology: A State-of-the-Art Review for the Past, a Framework for the Future’, </a:t>
            </a:r>
            <a:r>
              <a:rPr lang="en-US" i="1"/>
              <a:t>Journal of business economics and management</a:t>
            </a:r>
            <a:r>
              <a:rPr lang="en-US"/>
              <a:t>, 12(1), pp. 24–48. Available at: </a:t>
            </a:r>
            <a:r>
              <a:rPr lang="en-US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https://doi.org/10.3846/16111699.2011.555358</a:t>
            </a:r>
            <a:r>
              <a:rPr lang="en-US"/>
              <a:t>.</a:t>
            </a: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r>
              <a:rPr lang="en-US"/>
              <a:t>Tarrant, P. (2013) </a:t>
            </a:r>
            <a:r>
              <a:rPr lang="en-US" i="1"/>
              <a:t>Reflective practice and professional development</a:t>
            </a:r>
            <a:r>
              <a:rPr lang="en-US"/>
              <a:t>. 1st edn. London: SAGE. Available at: </a:t>
            </a:r>
            <a:r>
              <a:rPr lang="en-US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https://doi.org/10.4135/9781526402318</a:t>
            </a:r>
            <a:r>
              <a:rPr lang="en-US"/>
              <a:t>.</a:t>
            </a: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r>
              <a:rPr lang="en-US"/>
              <a:t>Zwiers, J. (2019) </a:t>
            </a:r>
            <a:r>
              <a:rPr lang="en-US" i="1"/>
              <a:t>The Communication Effect: How to Enhance Learning by Building Ideas and Bridging Information Gaps</a:t>
            </a:r>
            <a:r>
              <a:rPr lang="en-US"/>
              <a:t>. SAGE Publications.</a:t>
            </a:r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r>
              <a:rPr lang="en-GB" i="1">
                <a:solidFill>
                  <a:srgbClr val="000000"/>
                </a:solidFill>
                <a:cs typeface="Arial" pitchFamily="34"/>
              </a:rPr>
              <a:t>https://stock.adobe.com/uk/search?k=swot+analysis&amp;asset_id=574917116</a:t>
            </a:r>
          </a:p>
          <a:p>
            <a:pPr marL="0" lvl="0" indent="0">
              <a:buNone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>
              <a:buFont typeface="Arial" pitchFamily="34"/>
              <a:buChar char="•"/>
            </a:pPr>
            <a:endParaRPr lang="en-US"/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756</Words>
  <Application>Microsoft Office PowerPoint</Application>
  <PresentationFormat>Widescreen</PresentationFormat>
  <Paragraphs>82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Trebuchet MS</vt:lpstr>
      <vt:lpstr>Wingdings</vt:lpstr>
      <vt:lpstr>Wingdings 3</vt:lpstr>
      <vt:lpstr>Facet</vt:lpstr>
      <vt:lpstr>PowerPoint Presentation</vt:lpstr>
      <vt:lpstr>OVERVIEW</vt:lpstr>
      <vt:lpstr>INTRODUCTION</vt:lpstr>
      <vt:lpstr>MY PERSONAL SWOT</vt:lpstr>
      <vt:lpstr>PowerPoint Presentation</vt:lpstr>
      <vt:lpstr>ACTION PLAN </vt:lpstr>
      <vt:lpstr>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Erika Lopez</dc:creator>
  <cp:lastModifiedBy>Erika Lopez</cp:lastModifiedBy>
  <cp:revision>81</cp:revision>
  <dcterms:created xsi:type="dcterms:W3CDTF">2025-10-21T15:39:30Z</dcterms:created>
  <dcterms:modified xsi:type="dcterms:W3CDTF">2025-11-10T00:45:16Z</dcterms:modified>
</cp:coreProperties>
</file>