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9" r:id="rId2"/>
    <p:sldId id="258" r:id="rId3"/>
    <p:sldId id="260" r:id="rId4"/>
    <p:sldId id="259" r:id="rId5"/>
    <p:sldId id="262" r:id="rId6"/>
    <p:sldId id="275" r:id="rId7"/>
    <p:sldId id="290" r:id="rId8"/>
    <p:sldId id="263" r:id="rId9"/>
    <p:sldId id="265" r:id="rId10"/>
    <p:sldId id="264" r:id="rId11"/>
    <p:sldId id="268" r:id="rId12"/>
    <p:sldId id="270" r:id="rId13"/>
    <p:sldId id="266" r:id="rId14"/>
    <p:sldId id="271" r:id="rId15"/>
    <p:sldId id="272" r:id="rId16"/>
    <p:sldId id="273" r:id="rId17"/>
    <p:sldId id="274" r:id="rId18"/>
    <p:sldId id="276" r:id="rId19"/>
    <p:sldId id="277" r:id="rId20"/>
    <p:sldId id="278" r:id="rId21"/>
    <p:sldId id="279" r:id="rId22"/>
    <p:sldId id="280" r:id="rId23"/>
    <p:sldId id="28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5F490"/>
    <a:srgbClr val="FFEDB3"/>
    <a:srgbClr val="FFD961"/>
    <a:srgbClr val="E7FF71"/>
    <a:srgbClr val="3DEC34"/>
    <a:srgbClr val="C0E399"/>
    <a:srgbClr val="FF7D7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AA3B5D9-4C75-4C21-8654-B5654430129E}" type="datetimeFigureOut">
              <a:rPr lang="en-GB" smtClean="0"/>
              <a:pPr/>
              <a:t>16/09/2021</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258591334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AAA3B5D9-4C75-4C21-8654-B5654430129E}" type="datetimeFigureOut">
              <a:rPr lang="en-GB" smtClean="0"/>
              <a:pPr/>
              <a:t>16/09/2021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50438053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16/09/2021</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232053504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16/09/2021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424496724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16/09/2021</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158470331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AA3B5D9-4C75-4C21-8654-B5654430129E}" type="datetimeFigureOut">
              <a:rPr lang="en-GB" smtClean="0"/>
              <a:pPr/>
              <a:t>16/09/2021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535063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16/09/2021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3251285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16/09/2021</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175579364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16/09/2021</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426483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747472757"/>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16/09/2021</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322060556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16/09/2021</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11919648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79512" y="2636912"/>
            <a:ext cx="8784976" cy="1935088"/>
          </a:xfrm>
        </p:spPr>
        <p:txBody>
          <a:bodyPr/>
          <a:lstStyle/>
          <a:p>
            <a:r>
              <a:rPr lang="en-GB" dirty="0"/>
              <a:t>HPAH5037; HPAH6037 </a:t>
            </a:r>
          </a:p>
          <a:p>
            <a:r>
              <a:rPr lang="en-GB" dirty="0"/>
              <a:t>The </a:t>
            </a:r>
            <a:r>
              <a:rPr lang="en-GB" i="1" dirty="0" err="1"/>
              <a:t>quinquennium</a:t>
            </a:r>
            <a:r>
              <a:rPr lang="en-GB" i="1" dirty="0"/>
              <a:t> </a:t>
            </a:r>
            <a:r>
              <a:rPr lang="en-GB" i="1" dirty="0" err="1"/>
              <a:t>Neronis</a:t>
            </a:r>
            <a:endParaRPr lang="en-GB" i="1" dirty="0"/>
          </a:p>
          <a:p>
            <a:r>
              <a:rPr lang="en-GB" dirty="0"/>
              <a:t>-Nero’s “Five Golden Years”</a:t>
            </a:r>
          </a:p>
        </p:txBody>
      </p:sp>
      <p:sp>
        <p:nvSpPr>
          <p:cNvPr id="2" name="Title 1"/>
          <p:cNvSpPr>
            <a:spLocks noGrp="1"/>
          </p:cNvSpPr>
          <p:nvPr>
            <p:ph type="ctrTitle"/>
          </p:nvPr>
        </p:nvSpPr>
        <p:spPr>
          <a:xfrm>
            <a:off x="685800" y="476672"/>
            <a:ext cx="7772400" cy="1584176"/>
          </a:xfrm>
        </p:spPr>
        <p:txBody>
          <a:bodyPr>
            <a:normAutofit fontScale="90000"/>
          </a:bodyPr>
          <a:lstStyle/>
          <a:p>
            <a:r>
              <a:rPr lang="en-GB" sz="4000" dirty="0"/>
              <a:t>Murder, Mayhem and Megalomania: The Life and Times of the Emperor Nero</a:t>
            </a:r>
            <a:endParaRPr lang="en-GB" dirty="0"/>
          </a:p>
        </p:txBody>
      </p:sp>
      <p:pic>
        <p:nvPicPr>
          <p:cNvPr id="5" name="Picture 4"/>
          <p:cNvPicPr>
            <a:picLocks noChangeAspect="1"/>
          </p:cNvPicPr>
          <p:nvPr/>
        </p:nvPicPr>
        <p:blipFill>
          <a:blip r:embed="rId2"/>
          <a:stretch>
            <a:fillRect/>
          </a:stretch>
        </p:blipFill>
        <p:spPr>
          <a:xfrm>
            <a:off x="1835696" y="3582895"/>
            <a:ext cx="2293664" cy="2734467"/>
          </a:xfrm>
          <a:prstGeom prst="rect">
            <a:avLst/>
          </a:prstGeom>
        </p:spPr>
      </p:pic>
      <p:pic>
        <p:nvPicPr>
          <p:cNvPr id="6" name="Picture 5"/>
          <p:cNvPicPr>
            <a:picLocks noChangeAspect="1"/>
          </p:cNvPicPr>
          <p:nvPr/>
        </p:nvPicPr>
        <p:blipFill rotWithShape="1">
          <a:blip r:embed="rId3"/>
          <a:srcRect r="50000"/>
          <a:stretch/>
        </p:blipFill>
        <p:spPr>
          <a:xfrm>
            <a:off x="4355976" y="3573016"/>
            <a:ext cx="2889440" cy="2744346"/>
          </a:xfrm>
          <a:prstGeom prst="rect">
            <a:avLst/>
          </a:prstGeom>
        </p:spPr>
      </p:pic>
    </p:spTree>
    <p:extLst>
      <p:ext uri="{BB962C8B-B14F-4D97-AF65-F5344CB8AC3E}">
        <p14:creationId xmlns:p14="http://schemas.microsoft.com/office/powerpoint/2010/main" val="601225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1115616" y="2708920"/>
            <a:ext cx="6768752" cy="2448272"/>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a:ln>
                  <a:noFill/>
                </a:ln>
                <a:solidFill>
                  <a:schemeClr val="tx1"/>
                </a:solidFill>
                <a:effectLst/>
                <a:uLnTx/>
                <a:uFillTx/>
                <a:latin typeface="+mn-lt"/>
                <a:ea typeface="+mn-ea"/>
                <a:cs typeface="+mn-cs"/>
              </a:rPr>
              <a:t>Securing Power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8605816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Honours and Benefactions</a:t>
            </a:r>
          </a:p>
        </p:txBody>
      </p:sp>
      <p:sp>
        <p:nvSpPr>
          <p:cNvPr id="5" name="Content Placeholder 4"/>
          <p:cNvSpPr>
            <a:spLocks noGrp="1"/>
          </p:cNvSpPr>
          <p:nvPr>
            <p:ph sz="half" idx="2"/>
          </p:nvPr>
        </p:nvSpPr>
        <p:spPr>
          <a:xfrm>
            <a:off x="4644008" y="1412776"/>
            <a:ext cx="4320480" cy="5184576"/>
          </a:xfrm>
        </p:spPr>
        <p:txBody>
          <a:bodyPr>
            <a:noAutofit/>
          </a:bodyPr>
          <a:lstStyle/>
          <a:p>
            <a:pPr marL="0" indent="0">
              <a:buNone/>
            </a:pPr>
            <a:r>
              <a:rPr lang="en-GB" sz="2300" dirty="0"/>
              <a:t>“… of the remaining two (honours) your temple I decline because to gods alone is this honour to be granted rightly by men, and the gold crown I released to be sent back to you, not wishing at the beginning of my </a:t>
            </a:r>
            <a:r>
              <a:rPr lang="en-GB" sz="2300" dirty="0" err="1"/>
              <a:t>principate</a:t>
            </a:r>
            <a:r>
              <a:rPr lang="en-GB" sz="2300" dirty="0"/>
              <a:t> to burden you. Whatever (privileges)… you have received from the emperors before me [I wish to be securely yours,]…” - </a:t>
            </a:r>
            <a:r>
              <a:rPr lang="en-GB" sz="2300" b="1" dirty="0"/>
              <a:t>P. Med. Inv. 70, 01 (papyrus from the </a:t>
            </a:r>
            <a:r>
              <a:rPr lang="en-GB" sz="2300" b="1" dirty="0" err="1"/>
              <a:t>Arsinoite</a:t>
            </a:r>
            <a:r>
              <a:rPr lang="en-GB" sz="2300" b="1" dirty="0"/>
              <a:t> </a:t>
            </a:r>
            <a:r>
              <a:rPr lang="en-GB" sz="2300" b="1" dirty="0" err="1"/>
              <a:t>nome</a:t>
            </a:r>
            <a:r>
              <a:rPr lang="en-GB" sz="2300" b="1" dirty="0"/>
              <a:t>) – AD 55. </a:t>
            </a:r>
            <a:endParaRPr lang="en-GB" sz="2300" dirty="0"/>
          </a:p>
        </p:txBody>
      </p:sp>
      <p:sp>
        <p:nvSpPr>
          <p:cNvPr id="7" name="Content Placeholder 3"/>
          <p:cNvSpPr>
            <a:spLocks noGrp="1"/>
          </p:cNvSpPr>
          <p:nvPr>
            <p:ph sz="half" idx="1"/>
          </p:nvPr>
        </p:nvSpPr>
        <p:spPr>
          <a:xfrm>
            <a:off x="179512" y="1371600"/>
            <a:ext cx="4392488" cy="3857600"/>
          </a:xfrm>
        </p:spPr>
        <p:txBody>
          <a:bodyPr>
            <a:normAutofit/>
          </a:bodyPr>
          <a:lstStyle/>
          <a:p>
            <a:r>
              <a:rPr lang="en-GB" dirty="0"/>
              <a:t>Confirms support of army and the senate; Praetorian‘s receive a donative – </a:t>
            </a:r>
            <a:r>
              <a:rPr lang="en-GB" b="1" dirty="0" err="1"/>
              <a:t>Dio</a:t>
            </a:r>
            <a:r>
              <a:rPr lang="en-GB" b="1" dirty="0"/>
              <a:t> 61.14.3. </a:t>
            </a:r>
          </a:p>
          <a:p>
            <a:endParaRPr lang="en-GB" sz="400" b="1" dirty="0"/>
          </a:p>
          <a:p>
            <a:r>
              <a:rPr lang="en-GB" dirty="0"/>
              <a:t>Gives largess to the people and some impoverished senators, up to 500,000 sesterces in latter case – </a:t>
            </a:r>
            <a:r>
              <a:rPr lang="en-GB" b="1" dirty="0"/>
              <a:t>Suet. </a:t>
            </a:r>
            <a:r>
              <a:rPr lang="en-GB" b="1" i="1" dirty="0"/>
              <a:t>Nero </a:t>
            </a:r>
            <a:r>
              <a:rPr lang="en-GB" b="1" dirty="0"/>
              <a:t>10. </a:t>
            </a:r>
            <a:endParaRPr lang="en-GB" dirty="0"/>
          </a:p>
          <a:p>
            <a:endParaRPr lang="en-GB" dirty="0"/>
          </a:p>
          <a:p>
            <a:pPr marL="0" indent="0">
              <a:buNone/>
            </a:pP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5085184"/>
            <a:ext cx="3672408" cy="13320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4961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84976" cy="6494085"/>
          </a:xfrm>
          <a:prstGeom prst="rect">
            <a:avLst/>
          </a:prstGeom>
        </p:spPr>
        <p:txBody>
          <a:bodyPr wrap="square">
            <a:spAutoFit/>
          </a:bodyPr>
          <a:lstStyle/>
          <a:p>
            <a:r>
              <a:rPr lang="en-GB" sz="3100" dirty="0"/>
              <a:t>“Fulfilling the debt to his ancestors, the manifest god Caesar has departed to them, and the expected and hoped for imperator of the world has been proclaimed: the god spirit of the world, the origin of [[the greatest of]] all good things, Nero has been proclaimed Caesar. For this reason, all of us ought to wear wreaths and sacrifice oxen, to show to all the gods our gratitude. (Year) one of Nero Claudius Caesar Augustus </a:t>
            </a:r>
            <a:r>
              <a:rPr lang="en-GB" sz="3100" dirty="0" err="1"/>
              <a:t>Germanicus</a:t>
            </a:r>
            <a:r>
              <a:rPr lang="en-GB" sz="3100" dirty="0"/>
              <a:t>, on the twenty-first of the month New Augustus [November 17th].” - </a:t>
            </a:r>
            <a:r>
              <a:rPr lang="en-GB" sz="3100" b="1" dirty="0"/>
              <a:t>P. Oxy. 1021 (Papyrus from </a:t>
            </a:r>
            <a:r>
              <a:rPr lang="en-GB" sz="3100" b="1" dirty="0" err="1"/>
              <a:t>Oxyrhynchus</a:t>
            </a:r>
            <a:r>
              <a:rPr lang="en-GB" sz="3100" b="1" dirty="0"/>
              <a:t>) – AD 54. </a:t>
            </a:r>
            <a:endParaRPr lang="en-GB" sz="3100" dirty="0"/>
          </a:p>
        </p:txBody>
      </p:sp>
    </p:spTree>
    <p:extLst>
      <p:ext uri="{BB962C8B-B14F-4D97-AF65-F5344CB8AC3E}">
        <p14:creationId xmlns:p14="http://schemas.microsoft.com/office/powerpoint/2010/main" val="518707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302696" cy="758952"/>
          </a:xfrm>
        </p:spPr>
        <p:txBody>
          <a:bodyPr>
            <a:normAutofit fontScale="90000"/>
          </a:bodyPr>
          <a:lstStyle/>
          <a:p>
            <a:r>
              <a:rPr lang="en-GB" dirty="0"/>
              <a:t>Agrippina as Queen mother </a:t>
            </a:r>
            <a:r>
              <a:rPr lang="en-GB" i="1" dirty="0"/>
              <a:t>[Mater </a:t>
            </a:r>
            <a:r>
              <a:rPr lang="en-GB" i="1" dirty="0" err="1"/>
              <a:t>Augusti</a:t>
            </a:r>
            <a:r>
              <a:rPr lang="en-GB" dirty="0"/>
              <a:t>]</a:t>
            </a:r>
            <a:r>
              <a:rPr lang="en-GB" i="1" dirty="0"/>
              <a:t>?</a:t>
            </a:r>
          </a:p>
        </p:txBody>
      </p:sp>
      <p:sp>
        <p:nvSpPr>
          <p:cNvPr id="7" name="Content Placeholder 2"/>
          <p:cNvSpPr txBox="1">
            <a:spLocks/>
          </p:cNvSpPr>
          <p:nvPr/>
        </p:nvSpPr>
        <p:spPr>
          <a:xfrm>
            <a:off x="179512" y="1484784"/>
            <a:ext cx="8784976" cy="4968552"/>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3000" dirty="0"/>
              <a:t>“The first casualty of the new reign was Marcus </a:t>
            </a:r>
            <a:r>
              <a:rPr lang="en-GB" sz="3000" dirty="0" err="1"/>
              <a:t>Junius</a:t>
            </a:r>
            <a:r>
              <a:rPr lang="en-GB" sz="3000" dirty="0"/>
              <a:t> </a:t>
            </a:r>
            <a:r>
              <a:rPr lang="en-GB" sz="3000" dirty="0" err="1"/>
              <a:t>Silanus</a:t>
            </a:r>
            <a:r>
              <a:rPr lang="en-GB" sz="3000" dirty="0"/>
              <a:t> (II). His death was treacherously contrived by Agrippina, without Nero‘s knowledge… Agrippina was afraid he would avenge her murder of his brother, Lucius </a:t>
            </a:r>
            <a:r>
              <a:rPr lang="en-GB" sz="3000" dirty="0" err="1"/>
              <a:t>Junius</a:t>
            </a:r>
            <a:r>
              <a:rPr lang="en-GB" sz="3000" dirty="0"/>
              <a:t> </a:t>
            </a:r>
            <a:r>
              <a:rPr lang="en-GB" sz="3000" dirty="0" err="1"/>
              <a:t>Silanus</a:t>
            </a:r>
            <a:r>
              <a:rPr lang="en-GB" sz="3000" dirty="0"/>
              <a:t> </a:t>
            </a:r>
            <a:r>
              <a:rPr lang="en-GB" sz="3000" dirty="0" err="1"/>
              <a:t>Torquatus</a:t>
            </a:r>
            <a:r>
              <a:rPr lang="en-GB" sz="3000" dirty="0"/>
              <a:t>… </a:t>
            </a:r>
            <a:r>
              <a:rPr lang="en-GB" sz="3000" b="1" dirty="0" err="1"/>
              <a:t>Silanus</a:t>
            </a:r>
            <a:r>
              <a:rPr lang="en-GB" sz="3000" b="1" dirty="0"/>
              <a:t> was a great-great-grandson of the divine Augustus </a:t>
            </a:r>
            <a:r>
              <a:rPr lang="en-GB" sz="3000" dirty="0"/>
              <a:t>– and this still counted. So he was murdered… by a knight </a:t>
            </a:r>
            <a:r>
              <a:rPr lang="en-GB" sz="3000" dirty="0" err="1"/>
              <a:t>Publius</a:t>
            </a:r>
            <a:r>
              <a:rPr lang="en-GB" sz="3000" dirty="0"/>
              <a:t> </a:t>
            </a:r>
            <a:r>
              <a:rPr lang="en-GB" sz="3000" dirty="0" err="1"/>
              <a:t>Celer</a:t>
            </a:r>
            <a:r>
              <a:rPr lang="en-GB" sz="3000" dirty="0"/>
              <a:t>, and a former slave, </a:t>
            </a:r>
            <a:r>
              <a:rPr lang="en-GB" sz="3000" dirty="0" err="1"/>
              <a:t>Helius</a:t>
            </a:r>
            <a:r>
              <a:rPr lang="en-GB" sz="3000" dirty="0"/>
              <a:t>, the emperor’s agents in Asia.” – </a:t>
            </a:r>
            <a:r>
              <a:rPr lang="en-GB" sz="3000" b="1" dirty="0"/>
              <a:t>Tacitus </a:t>
            </a:r>
            <a:r>
              <a:rPr lang="en-GB" sz="3000" b="1" i="1" dirty="0"/>
              <a:t>Annals </a:t>
            </a:r>
            <a:r>
              <a:rPr lang="en-GB" sz="3000" b="1" dirty="0"/>
              <a:t>13.1. </a:t>
            </a:r>
            <a:endParaRPr lang="en-GB" sz="3000" dirty="0"/>
          </a:p>
        </p:txBody>
      </p:sp>
      <p:sp>
        <p:nvSpPr>
          <p:cNvPr id="14" name="TextBox 13">
            <a:extLst>
              <a:ext uri="{FF2B5EF4-FFF2-40B4-BE49-F238E27FC236}">
                <a16:creationId xmlns:a16="http://schemas.microsoft.com/office/drawing/2014/main" id="{62D91139-C06E-4F01-B001-03689CB2BEF3}"/>
              </a:ext>
            </a:extLst>
          </p:cNvPr>
          <p:cNvSpPr txBox="1"/>
          <p:nvPr/>
        </p:nvSpPr>
        <p:spPr>
          <a:xfrm>
            <a:off x="301752" y="229801"/>
            <a:ext cx="8662736" cy="830997"/>
          </a:xfrm>
          <a:prstGeom prst="rect">
            <a:avLst/>
          </a:prstGeom>
          <a:solidFill>
            <a:srgbClr val="3DEC34"/>
          </a:solidFill>
        </p:spPr>
        <p:txBody>
          <a:bodyPr wrap="square" rtlCol="0">
            <a:spAutoFit/>
          </a:bodyPr>
          <a:lstStyle/>
          <a:p>
            <a:r>
              <a:rPr lang="en-GB" sz="2400" b="1" dirty="0"/>
              <a:t>Did Agrippina feel confident enough to act without “authorisation”? Did she require authorisation?</a:t>
            </a:r>
          </a:p>
        </p:txBody>
      </p:sp>
      <p:pic>
        <p:nvPicPr>
          <p:cNvPr id="20" name="Picture 2">
            <a:extLst>
              <a:ext uri="{FF2B5EF4-FFF2-40B4-BE49-F238E27FC236}">
                <a16:creationId xmlns:a16="http://schemas.microsoft.com/office/drawing/2014/main" id="{6EA5FD96-2F7C-4678-86A8-EAA2038193D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190919"/>
            <a:ext cx="4536504" cy="54089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Rectangle 20">
            <a:extLst>
              <a:ext uri="{FF2B5EF4-FFF2-40B4-BE49-F238E27FC236}">
                <a16:creationId xmlns:a16="http://schemas.microsoft.com/office/drawing/2014/main" id="{12E7A0BA-F376-436B-AC9A-433CAE8AA812}"/>
              </a:ext>
            </a:extLst>
          </p:cNvPr>
          <p:cNvSpPr/>
          <p:nvPr/>
        </p:nvSpPr>
        <p:spPr>
          <a:xfrm>
            <a:off x="190923" y="5892311"/>
            <a:ext cx="4536504" cy="954107"/>
          </a:xfrm>
          <a:prstGeom prst="rect">
            <a:avLst/>
          </a:prstGeom>
          <a:solidFill>
            <a:srgbClr val="FFC000"/>
          </a:solidFill>
        </p:spPr>
        <p:txBody>
          <a:bodyPr wrap="square">
            <a:spAutoFit/>
          </a:bodyPr>
          <a:lstStyle/>
          <a:p>
            <a:r>
              <a:rPr lang="en-GB" sz="2800" b="1" dirty="0"/>
              <a:t>Agrippina crowning Nero, </a:t>
            </a:r>
            <a:r>
              <a:rPr lang="en-GB" sz="2800" b="1" dirty="0" err="1"/>
              <a:t>Aphrodisias</a:t>
            </a:r>
            <a:r>
              <a:rPr lang="en-GB" sz="2800" b="1" dirty="0"/>
              <a:t> </a:t>
            </a:r>
          </a:p>
        </p:txBody>
      </p:sp>
      <p:pic>
        <p:nvPicPr>
          <p:cNvPr id="22" name="Picture 21">
            <a:extLst>
              <a:ext uri="{FF2B5EF4-FFF2-40B4-BE49-F238E27FC236}">
                <a16:creationId xmlns:a16="http://schemas.microsoft.com/office/drawing/2014/main" id="{86C6CE72-8492-4440-83EA-801F5AA95E67}"/>
              </a:ext>
            </a:extLst>
          </p:cNvPr>
          <p:cNvPicPr>
            <a:picLocks noChangeAspect="1"/>
          </p:cNvPicPr>
          <p:nvPr/>
        </p:nvPicPr>
        <p:blipFill rotWithShape="1">
          <a:blip r:embed="rId3"/>
          <a:srcRect l="50787" t="26060" r="22438" b="7161"/>
          <a:stretch/>
        </p:blipFill>
        <p:spPr>
          <a:xfrm>
            <a:off x="4954920" y="1119025"/>
            <a:ext cx="3649528" cy="5688969"/>
          </a:xfrm>
          <a:prstGeom prst="rect">
            <a:avLst/>
          </a:prstGeom>
        </p:spPr>
      </p:pic>
    </p:spTree>
    <p:extLst>
      <p:ext uri="{BB962C8B-B14F-4D97-AF65-F5344CB8AC3E}">
        <p14:creationId xmlns:p14="http://schemas.microsoft.com/office/powerpoint/2010/main" val="1972446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wipe(down)">
                                      <p:cBhvr>
                                        <p:cTn id="12" dur="500"/>
                                        <p:tgtEl>
                                          <p:spTgt spid="20"/>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wipe(down)">
                                      <p:cBhvr>
                                        <p:cTn id="15" dur="500"/>
                                        <p:tgtEl>
                                          <p:spTgt spid="21"/>
                                        </p:tgtEl>
                                      </p:cBhvr>
                                    </p:animEffect>
                                  </p:childTnLst>
                                </p:cTn>
                              </p:par>
                              <p:par>
                                <p:cTn id="16" presetID="22" presetClass="entr" presetSubtype="4" fill="hold" nodeType="withEffect">
                                  <p:stCondLst>
                                    <p:cond delay="0"/>
                                  </p:stCondLst>
                                  <p:childTnLst>
                                    <p:set>
                                      <p:cBhvr>
                                        <p:cTn id="17" dur="1" fill="hold">
                                          <p:stCondLst>
                                            <p:cond delay="0"/>
                                          </p:stCondLst>
                                        </p:cTn>
                                        <p:tgtEl>
                                          <p:spTgt spid="22"/>
                                        </p:tgtEl>
                                        <p:attrNameLst>
                                          <p:attrName>style.visibility</p:attrName>
                                        </p:attrNameLst>
                                      </p:cBhvr>
                                      <p:to>
                                        <p:strVal val="visible"/>
                                      </p:to>
                                    </p:set>
                                    <p:animEffect transition="in" filter="wipe(down)">
                                      <p:cBhvr>
                                        <p:cTn id="18"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2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Deification of Claudius</a:t>
            </a:r>
          </a:p>
        </p:txBody>
      </p:sp>
      <p:sp>
        <p:nvSpPr>
          <p:cNvPr id="4" name="Content Placeholder 3"/>
          <p:cNvSpPr>
            <a:spLocks noGrp="1"/>
          </p:cNvSpPr>
          <p:nvPr>
            <p:ph sz="half" idx="1"/>
          </p:nvPr>
        </p:nvSpPr>
        <p:spPr>
          <a:xfrm>
            <a:off x="179512" y="1371600"/>
            <a:ext cx="4248472" cy="5225752"/>
          </a:xfrm>
        </p:spPr>
        <p:txBody>
          <a:bodyPr>
            <a:normAutofit fontScale="92500"/>
          </a:bodyPr>
          <a:lstStyle/>
          <a:p>
            <a:pPr marL="0">
              <a:buNone/>
            </a:pPr>
            <a:r>
              <a:rPr lang="en-GB" dirty="0"/>
              <a:t>“Divine honours were voted to Claudius, and his funeral solemnities were celebrated precisely as those of the deified Augustus, Agrippina emulating the magnificence of her great-grandmother </a:t>
            </a:r>
            <a:r>
              <a:rPr lang="en-GB" dirty="0" err="1"/>
              <a:t>Livia</a:t>
            </a:r>
            <a:r>
              <a:rPr lang="en-GB" dirty="0"/>
              <a:t>. His will, however, was not read, lest the preference of the stepson to the son should leave a disquieting impression of injustice and invidiousness upon the mind of the common people.” – </a:t>
            </a:r>
            <a:r>
              <a:rPr lang="en-GB" b="1" dirty="0"/>
              <a:t>Tacitus </a:t>
            </a:r>
            <a:r>
              <a:rPr lang="en-GB" b="1" i="1" dirty="0"/>
              <a:t>Annals </a:t>
            </a:r>
            <a:r>
              <a:rPr lang="en-GB" b="1" dirty="0"/>
              <a:t>12.69</a:t>
            </a:r>
            <a:r>
              <a:rPr lang="en-GB" dirty="0"/>
              <a:t>.</a:t>
            </a:r>
          </a:p>
        </p:txBody>
      </p:sp>
      <p:pic>
        <p:nvPicPr>
          <p:cNvPr id="9218" name="Picture 2"/>
          <p:cNvPicPr>
            <a:picLocks noGrp="1" noChangeAspect="1" noChangeArrowheads="1"/>
          </p:cNvPicPr>
          <p:nvPr>
            <p:ph sz="half" idx="2"/>
          </p:nvPr>
        </p:nvPicPr>
        <p:blipFill>
          <a:blip r:embed="rId2" cstate="print"/>
          <a:srcRect/>
          <a:stretch>
            <a:fillRect/>
          </a:stretch>
        </p:blipFill>
        <p:spPr bwMode="auto">
          <a:xfrm>
            <a:off x="4788024" y="1628800"/>
            <a:ext cx="4038600" cy="2808312"/>
          </a:xfrm>
          <a:prstGeom prst="rect">
            <a:avLst/>
          </a:prstGeom>
          <a:noFill/>
          <a:ln w="9525">
            <a:noFill/>
            <a:miter lim="800000"/>
            <a:headEnd/>
            <a:tailEnd/>
          </a:ln>
        </p:spPr>
      </p:pic>
      <p:sp>
        <p:nvSpPr>
          <p:cNvPr id="7" name="Rectangle 6"/>
          <p:cNvSpPr/>
          <p:nvPr/>
        </p:nvSpPr>
        <p:spPr>
          <a:xfrm>
            <a:off x="4716016" y="4509120"/>
            <a:ext cx="4176464" cy="1815882"/>
          </a:xfrm>
          <a:prstGeom prst="rect">
            <a:avLst/>
          </a:prstGeom>
        </p:spPr>
        <p:txBody>
          <a:bodyPr wrap="square">
            <a:spAutoFit/>
          </a:bodyPr>
          <a:lstStyle/>
          <a:p>
            <a:r>
              <a:rPr lang="en-GB" sz="1600" dirty="0" err="1"/>
              <a:t>Divus</a:t>
            </a:r>
            <a:r>
              <a:rPr lang="en-GB" sz="1600" dirty="0"/>
              <a:t> Claudius AV Aureus. </a:t>
            </a:r>
            <a:r>
              <a:rPr lang="en-GB" sz="1600"/>
              <a:t>Lyon </a:t>
            </a:r>
            <a:r>
              <a:rPr lang="en-GB" sz="1600" dirty="0"/>
              <a:t>mint, under Nero</a:t>
            </a:r>
            <a:r>
              <a:rPr lang="en-GB" sz="1600"/>
              <a:t>, AD 54-55. </a:t>
            </a:r>
            <a:r>
              <a:rPr lang="en-GB" sz="1600" dirty="0"/>
              <a:t>DIVVS CLAVDIVS AVGVSTVS, laureate head left / </a:t>
            </a:r>
            <a:r>
              <a:rPr lang="en-GB" sz="1600" dirty="0" err="1"/>
              <a:t>tensa</a:t>
            </a:r>
            <a:r>
              <a:rPr lang="en-GB" sz="1600" dirty="0"/>
              <a:t> with a temple-like pediment surmounted by figures of Victories and horses, all drawn by four horses right; EX S C in ex. - </a:t>
            </a:r>
            <a:r>
              <a:rPr lang="en-GB" sz="1600" b="1" dirty="0"/>
              <a:t>RIC 4; BMC 4. </a:t>
            </a:r>
            <a:endParaRPr lang="en-GB" sz="1600" dirty="0"/>
          </a:p>
        </p:txBody>
      </p:sp>
      <p:sp>
        <p:nvSpPr>
          <p:cNvPr id="6" name="Content Placeholder 2">
            <a:extLst>
              <a:ext uri="{FF2B5EF4-FFF2-40B4-BE49-F238E27FC236}">
                <a16:creationId xmlns:a16="http://schemas.microsoft.com/office/drawing/2014/main" id="{B644C06E-4EED-43A4-92EB-D9A3B05D0088}"/>
              </a:ext>
            </a:extLst>
          </p:cNvPr>
          <p:cNvSpPr txBox="1">
            <a:spLocks/>
          </p:cNvSpPr>
          <p:nvPr/>
        </p:nvSpPr>
        <p:spPr>
          <a:xfrm>
            <a:off x="389440" y="110888"/>
            <a:ext cx="8446712" cy="1325888"/>
          </a:xfrm>
          <a:prstGeom prst="rect">
            <a:avLst/>
          </a:prstGeom>
          <a:solidFill>
            <a:srgbClr val="FFFF00"/>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b="1" dirty="0"/>
              <a:t>Was the deification of Claudius necessary? </a:t>
            </a:r>
          </a:p>
          <a:p>
            <a:pPr marL="0" indent="0">
              <a:buFont typeface="Wingdings 2"/>
              <a:buNone/>
            </a:pPr>
            <a:endParaRPr lang="en-GB" sz="1000" dirty="0"/>
          </a:p>
          <a:p>
            <a:pPr marL="0" indent="0">
              <a:buFont typeface="Wingdings 2"/>
              <a:buNone/>
            </a:pPr>
            <a:r>
              <a:rPr lang="en-GB" b="1" dirty="0"/>
              <a:t>Who may have stood to benefit most?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964488" cy="5293757"/>
          </a:xfrm>
          <a:prstGeom prst="rect">
            <a:avLst/>
          </a:prstGeom>
        </p:spPr>
        <p:txBody>
          <a:bodyPr wrap="square">
            <a:spAutoFit/>
          </a:bodyPr>
          <a:lstStyle/>
          <a:p>
            <a:r>
              <a:rPr lang="en-GB" sz="2600" dirty="0"/>
              <a:t>“Nero started off with a parade of virtue, giving Claudius a lavish funeral, at which he delivered the oration in person; and then deifying him. He also </a:t>
            </a:r>
            <a:r>
              <a:rPr lang="en-GB" sz="2600" b="1" dirty="0"/>
              <a:t>exalted the memory of his father </a:t>
            </a:r>
            <a:r>
              <a:rPr lang="en-GB" sz="2600" b="1" dirty="0" err="1"/>
              <a:t>Domitius</a:t>
            </a:r>
            <a:r>
              <a:rPr lang="en-GB" sz="2600" dirty="0"/>
              <a:t>, and </a:t>
            </a:r>
            <a:r>
              <a:rPr lang="en-GB" sz="2600" b="1" dirty="0"/>
              <a:t>turned over all his public and private affairs to Agrippina‘s management</a:t>
            </a:r>
            <a:r>
              <a:rPr lang="en-GB" sz="2600" dirty="0"/>
              <a:t>. On the day of his accession the </a:t>
            </a:r>
            <a:r>
              <a:rPr lang="en-GB" sz="2600" b="1" dirty="0"/>
              <a:t>password he gave to the military tribune on duty was ‘The Best of Mothers’</a:t>
            </a:r>
            <a:r>
              <a:rPr lang="en-GB" sz="2600" dirty="0"/>
              <a:t>, and she and he often rode out together through the streets in her litter. </a:t>
            </a:r>
            <a:r>
              <a:rPr lang="en-GB" sz="2600" b="1" dirty="0"/>
              <a:t>Nero founded a colony at </a:t>
            </a:r>
            <a:r>
              <a:rPr lang="en-GB" sz="2600" b="1" dirty="0" err="1"/>
              <a:t>Antium</a:t>
            </a:r>
            <a:r>
              <a:rPr lang="en-GB" sz="2600" b="1" dirty="0"/>
              <a:t> </a:t>
            </a:r>
            <a:r>
              <a:rPr lang="en-GB" sz="2600" dirty="0"/>
              <a:t>consisting of praetorian veterans, augmented by a groups of rich retired </a:t>
            </a:r>
            <a:r>
              <a:rPr lang="en-GB" sz="2600" dirty="0" err="1"/>
              <a:t>primipilares</a:t>
            </a:r>
            <a:r>
              <a:rPr lang="en-GB" sz="2600" dirty="0"/>
              <a:t>, who he had move from their previous homes; he also built a harbour there, at great expense.” – </a:t>
            </a:r>
            <a:r>
              <a:rPr lang="en-GB" sz="2600" b="1" dirty="0"/>
              <a:t>Suetonius </a:t>
            </a:r>
            <a:r>
              <a:rPr lang="en-GB" sz="2600" b="1" i="1" dirty="0"/>
              <a:t>Nero </a:t>
            </a:r>
            <a:r>
              <a:rPr lang="en-GB" sz="2600" b="1" dirty="0"/>
              <a:t>9</a:t>
            </a:r>
            <a:r>
              <a:rPr lang="en-GB" sz="2600" dirty="0"/>
              <a:t>.</a:t>
            </a:r>
            <a:r>
              <a:rPr lang="en-GB" sz="2600" b="1" dirty="0"/>
              <a:t> </a:t>
            </a:r>
            <a:endParaRPr lang="en-GB" sz="2600" dirty="0"/>
          </a:p>
        </p:txBody>
      </p:sp>
      <p:sp>
        <p:nvSpPr>
          <p:cNvPr id="3" name="Rectangle 2"/>
          <p:cNvSpPr/>
          <p:nvPr/>
        </p:nvSpPr>
        <p:spPr>
          <a:xfrm>
            <a:off x="251520" y="5589240"/>
            <a:ext cx="8640960" cy="1292662"/>
          </a:xfrm>
          <a:prstGeom prst="rect">
            <a:avLst/>
          </a:prstGeom>
        </p:spPr>
        <p:txBody>
          <a:bodyPr wrap="square">
            <a:spAutoFit/>
          </a:bodyPr>
          <a:lstStyle/>
          <a:p>
            <a:r>
              <a:rPr lang="en-GB" sz="2600" b="1" dirty="0"/>
              <a:t>Tacitus </a:t>
            </a:r>
            <a:r>
              <a:rPr lang="en-GB" sz="2600" dirty="0"/>
              <a:t>mentions establishing veterans at </a:t>
            </a:r>
            <a:r>
              <a:rPr lang="en-GB" sz="2600" dirty="0" err="1"/>
              <a:t>Antium</a:t>
            </a:r>
            <a:r>
              <a:rPr lang="en-GB" sz="2600" dirty="0"/>
              <a:t> in AD 60 (</a:t>
            </a:r>
            <a:r>
              <a:rPr lang="en-GB" sz="2600" b="1" i="1" dirty="0"/>
              <a:t>Annals </a:t>
            </a:r>
            <a:r>
              <a:rPr lang="en-GB" sz="2600" b="1" dirty="0"/>
              <a:t>14.27</a:t>
            </a:r>
            <a:r>
              <a:rPr lang="en-GB" sz="2600" dirty="0"/>
              <a:t>).</a:t>
            </a:r>
          </a:p>
          <a:p>
            <a:endParaRPr lang="en-GB" sz="2600" b="1" dirty="0"/>
          </a:p>
        </p:txBody>
      </p:sp>
      <p:pic>
        <p:nvPicPr>
          <p:cNvPr id="4" name="Picture 3">
            <a:extLst>
              <a:ext uri="{FF2B5EF4-FFF2-40B4-BE49-F238E27FC236}">
                <a16:creationId xmlns:a16="http://schemas.microsoft.com/office/drawing/2014/main" id="{D0C907EC-D15E-4101-B4F9-8EFA54FB23B5}"/>
              </a:ext>
            </a:extLst>
          </p:cNvPr>
          <p:cNvPicPr>
            <a:picLocks noChangeAspect="1"/>
          </p:cNvPicPr>
          <p:nvPr/>
        </p:nvPicPr>
        <p:blipFill>
          <a:blip r:embed="rId2"/>
          <a:stretch>
            <a:fillRect/>
          </a:stretch>
        </p:blipFill>
        <p:spPr>
          <a:xfrm>
            <a:off x="188383" y="190859"/>
            <a:ext cx="5176014" cy="2518061"/>
          </a:xfrm>
          <a:prstGeom prst="rect">
            <a:avLst/>
          </a:prstGeom>
        </p:spPr>
      </p:pic>
      <p:pic>
        <p:nvPicPr>
          <p:cNvPr id="6" name="Picture 5">
            <a:extLst>
              <a:ext uri="{FF2B5EF4-FFF2-40B4-BE49-F238E27FC236}">
                <a16:creationId xmlns:a16="http://schemas.microsoft.com/office/drawing/2014/main" id="{8EEA3672-7316-4F0B-B447-E083A094AE01}"/>
              </a:ext>
            </a:extLst>
          </p:cNvPr>
          <p:cNvPicPr>
            <a:picLocks noChangeAspect="1"/>
          </p:cNvPicPr>
          <p:nvPr/>
        </p:nvPicPr>
        <p:blipFill rotWithShape="1">
          <a:blip r:embed="rId3"/>
          <a:srcRect l="13775" t="14721" r="46063" b="9680"/>
          <a:stretch/>
        </p:blipFill>
        <p:spPr>
          <a:xfrm>
            <a:off x="4644008" y="2612706"/>
            <a:ext cx="4217888" cy="2563814"/>
          </a:xfrm>
          <a:prstGeom prst="rect">
            <a:avLst/>
          </a:prstGeom>
        </p:spPr>
      </p:pic>
      <p:sp>
        <p:nvSpPr>
          <p:cNvPr id="7" name="Circle: Hollow 6">
            <a:extLst>
              <a:ext uri="{FF2B5EF4-FFF2-40B4-BE49-F238E27FC236}">
                <a16:creationId xmlns:a16="http://schemas.microsoft.com/office/drawing/2014/main" id="{A569342A-4472-47E3-966E-BCF1E42B9B05}"/>
              </a:ext>
            </a:extLst>
          </p:cNvPr>
          <p:cNvSpPr/>
          <p:nvPr/>
        </p:nvSpPr>
        <p:spPr>
          <a:xfrm>
            <a:off x="5796136" y="4365104"/>
            <a:ext cx="648072" cy="648072"/>
          </a:xfrm>
          <a:prstGeom prst="donut">
            <a:avLst>
              <a:gd name="adj" fmla="val 558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TextBox 8">
            <a:extLst>
              <a:ext uri="{FF2B5EF4-FFF2-40B4-BE49-F238E27FC236}">
                <a16:creationId xmlns:a16="http://schemas.microsoft.com/office/drawing/2014/main" id="{8721B712-448E-4D52-AEBD-C51A092D7943}"/>
              </a:ext>
            </a:extLst>
          </p:cNvPr>
          <p:cNvSpPr txBox="1"/>
          <p:nvPr/>
        </p:nvSpPr>
        <p:spPr>
          <a:xfrm>
            <a:off x="6660232" y="4537444"/>
            <a:ext cx="2201664" cy="461665"/>
          </a:xfrm>
          <a:prstGeom prst="rect">
            <a:avLst/>
          </a:prstGeom>
          <a:solidFill>
            <a:srgbClr val="95F490"/>
          </a:solidFill>
        </p:spPr>
        <p:txBody>
          <a:bodyPr wrap="square" rtlCol="0">
            <a:spAutoFit/>
          </a:bodyPr>
          <a:lstStyle/>
          <a:p>
            <a:r>
              <a:rPr lang="en-GB" sz="1200" dirty="0"/>
              <a:t>Roughly 20 km or 32 m from Rome (as the crow flies).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1000"/>
                                        <p:tgtEl>
                                          <p:spTgt spid="4"/>
                                        </p:tgtEl>
                                      </p:cBhvr>
                                    </p:animEffect>
                                    <p:anim calcmode="lin" valueType="num">
                                      <p:cBhvr>
                                        <p:cTn id="23" dur="1000" fill="hold"/>
                                        <p:tgtEl>
                                          <p:spTgt spid="4"/>
                                        </p:tgtEl>
                                        <p:attrNameLst>
                                          <p:attrName>ppt_x</p:attrName>
                                        </p:attrNameLst>
                                      </p:cBhvr>
                                      <p:tavLst>
                                        <p:tav tm="0">
                                          <p:val>
                                            <p:strVal val="#ppt_x"/>
                                          </p:val>
                                        </p:tav>
                                        <p:tav tm="100000">
                                          <p:val>
                                            <p:strVal val="#ppt_x"/>
                                          </p:val>
                                        </p:tav>
                                      </p:tavLst>
                                    </p:anim>
                                    <p:anim calcmode="lin" valueType="num">
                                      <p:cBhvr>
                                        <p:cTn id="2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196752"/>
            <a:ext cx="8496944" cy="4032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23528" y="260648"/>
            <a:ext cx="8496944" cy="369332"/>
          </a:xfrm>
          <a:prstGeom prst="rect">
            <a:avLst/>
          </a:prstGeom>
        </p:spPr>
        <p:txBody>
          <a:bodyPr wrap="square">
            <a:spAutoFit/>
          </a:bodyPr>
          <a:lstStyle/>
          <a:p>
            <a:pPr algn="ctr"/>
            <a:r>
              <a:rPr lang="en-GB" dirty="0"/>
              <a:t>Nero and Agrippina II Aureus. Struck AD 54, Lyon (</a:t>
            </a:r>
            <a:r>
              <a:rPr lang="en-GB" dirty="0" err="1"/>
              <a:t>Lugdunum</a:t>
            </a:r>
            <a:r>
              <a:rPr lang="en-GB" dirty="0"/>
              <a:t>) mint – </a:t>
            </a:r>
            <a:r>
              <a:rPr lang="en-GB" b="1" dirty="0"/>
              <a:t>RIC 1</a:t>
            </a:r>
            <a:r>
              <a:rPr lang="en-GB" dirty="0"/>
              <a:t>. </a:t>
            </a:r>
          </a:p>
        </p:txBody>
      </p:sp>
      <p:sp>
        <p:nvSpPr>
          <p:cNvPr id="3" name="Rectangle 2"/>
          <p:cNvSpPr/>
          <p:nvPr/>
        </p:nvSpPr>
        <p:spPr>
          <a:xfrm>
            <a:off x="1907704" y="705567"/>
            <a:ext cx="1156086" cy="369332"/>
          </a:xfrm>
          <a:prstGeom prst="rect">
            <a:avLst/>
          </a:prstGeom>
        </p:spPr>
        <p:txBody>
          <a:bodyPr wrap="none">
            <a:spAutoFit/>
          </a:bodyPr>
          <a:lstStyle/>
          <a:p>
            <a:r>
              <a:rPr lang="en-GB" b="1" dirty="0"/>
              <a:t>Obverse</a:t>
            </a:r>
          </a:p>
        </p:txBody>
      </p:sp>
      <p:sp>
        <p:nvSpPr>
          <p:cNvPr id="5" name="Rectangle 4"/>
          <p:cNvSpPr/>
          <p:nvPr/>
        </p:nvSpPr>
        <p:spPr>
          <a:xfrm>
            <a:off x="6156176" y="725334"/>
            <a:ext cx="1133644" cy="369332"/>
          </a:xfrm>
          <a:prstGeom prst="rect">
            <a:avLst/>
          </a:prstGeom>
        </p:spPr>
        <p:txBody>
          <a:bodyPr wrap="none">
            <a:spAutoFit/>
          </a:bodyPr>
          <a:lstStyle/>
          <a:p>
            <a:r>
              <a:rPr lang="en-GB" b="1" dirty="0"/>
              <a:t>Reverse</a:t>
            </a:r>
          </a:p>
        </p:txBody>
      </p:sp>
      <p:sp>
        <p:nvSpPr>
          <p:cNvPr id="4" name="Rectangle 3"/>
          <p:cNvSpPr/>
          <p:nvPr/>
        </p:nvSpPr>
        <p:spPr>
          <a:xfrm>
            <a:off x="251520" y="5199583"/>
            <a:ext cx="4320480" cy="877163"/>
          </a:xfrm>
          <a:prstGeom prst="rect">
            <a:avLst/>
          </a:prstGeom>
        </p:spPr>
        <p:txBody>
          <a:bodyPr wrap="square">
            <a:spAutoFit/>
          </a:bodyPr>
          <a:lstStyle/>
          <a:p>
            <a:r>
              <a:rPr lang="en-GB" sz="1700" dirty="0"/>
              <a:t>AGRIPP AVG DIVI CLAVD NERONIS CAES MATER, Nero, bare head right, facing draped bust of Agrippina left </a:t>
            </a:r>
          </a:p>
        </p:txBody>
      </p:sp>
      <p:sp>
        <p:nvSpPr>
          <p:cNvPr id="6" name="Rectangle 5"/>
          <p:cNvSpPr/>
          <p:nvPr/>
        </p:nvSpPr>
        <p:spPr>
          <a:xfrm>
            <a:off x="4422170" y="5237499"/>
            <a:ext cx="4572000" cy="615553"/>
          </a:xfrm>
          <a:prstGeom prst="rect">
            <a:avLst/>
          </a:prstGeom>
        </p:spPr>
        <p:txBody>
          <a:bodyPr>
            <a:spAutoFit/>
          </a:bodyPr>
          <a:lstStyle/>
          <a:p>
            <a:r>
              <a:rPr lang="en-GB" sz="1700" dirty="0"/>
              <a:t>NERONI CLAVD DIVI F CAES AVG GERM IMP TR P around EX S C within oak wreath </a:t>
            </a:r>
          </a:p>
        </p:txBody>
      </p:sp>
      <p:sp>
        <p:nvSpPr>
          <p:cNvPr id="7" name="TextBox 6">
            <a:extLst>
              <a:ext uri="{FF2B5EF4-FFF2-40B4-BE49-F238E27FC236}">
                <a16:creationId xmlns:a16="http://schemas.microsoft.com/office/drawing/2014/main" id="{DAC11BB0-C097-466A-B46D-5A7D79992D11}"/>
              </a:ext>
            </a:extLst>
          </p:cNvPr>
          <p:cNvSpPr txBox="1"/>
          <p:nvPr/>
        </p:nvSpPr>
        <p:spPr>
          <a:xfrm>
            <a:off x="3421851" y="646230"/>
            <a:ext cx="2376264" cy="1200329"/>
          </a:xfrm>
          <a:prstGeom prst="rect">
            <a:avLst/>
          </a:prstGeom>
          <a:solidFill>
            <a:srgbClr val="FF7D7D"/>
          </a:solidFill>
        </p:spPr>
        <p:txBody>
          <a:bodyPr wrap="square" rtlCol="0">
            <a:spAutoFit/>
          </a:bodyPr>
          <a:lstStyle/>
          <a:p>
            <a:r>
              <a:rPr lang="en-GB" b="1" dirty="0"/>
              <a:t>What strikes you about the obverse (head) of the coin?</a:t>
            </a:r>
          </a:p>
        </p:txBody>
      </p:sp>
      <p:sp>
        <p:nvSpPr>
          <p:cNvPr id="9" name="TextBox 8">
            <a:extLst>
              <a:ext uri="{FF2B5EF4-FFF2-40B4-BE49-F238E27FC236}">
                <a16:creationId xmlns:a16="http://schemas.microsoft.com/office/drawing/2014/main" id="{F9120255-45D8-4DF8-8ADE-DF9B8F1133A9}"/>
              </a:ext>
            </a:extLst>
          </p:cNvPr>
          <p:cNvSpPr txBox="1"/>
          <p:nvPr/>
        </p:nvSpPr>
        <p:spPr>
          <a:xfrm>
            <a:off x="59922" y="6122913"/>
            <a:ext cx="4320480" cy="615553"/>
          </a:xfrm>
          <a:prstGeom prst="rect">
            <a:avLst/>
          </a:prstGeom>
          <a:solidFill>
            <a:srgbClr val="FFFF00"/>
          </a:solidFill>
        </p:spPr>
        <p:txBody>
          <a:bodyPr wrap="square" rtlCol="0">
            <a:spAutoFit/>
          </a:bodyPr>
          <a:lstStyle/>
          <a:p>
            <a:r>
              <a:rPr lang="en-GB" sz="1700" b="1" dirty="0"/>
              <a:t>Agrippina Augusts, wife of the divine Claudius, mother of Nero Caesar</a:t>
            </a:r>
          </a:p>
        </p:txBody>
      </p:sp>
      <p:sp>
        <p:nvSpPr>
          <p:cNvPr id="10" name="TextBox 9">
            <a:extLst>
              <a:ext uri="{FF2B5EF4-FFF2-40B4-BE49-F238E27FC236}">
                <a16:creationId xmlns:a16="http://schemas.microsoft.com/office/drawing/2014/main" id="{E918B2BD-A0F1-438C-A47F-C3A311278081}"/>
              </a:ext>
            </a:extLst>
          </p:cNvPr>
          <p:cNvSpPr txBox="1"/>
          <p:nvPr/>
        </p:nvSpPr>
        <p:spPr>
          <a:xfrm>
            <a:off x="4422170" y="5880209"/>
            <a:ext cx="4661908" cy="877163"/>
          </a:xfrm>
          <a:prstGeom prst="rect">
            <a:avLst/>
          </a:prstGeom>
          <a:solidFill>
            <a:srgbClr val="FFC000"/>
          </a:solidFill>
        </p:spPr>
        <p:txBody>
          <a:bodyPr wrap="square" rtlCol="0">
            <a:spAutoFit/>
          </a:bodyPr>
          <a:lstStyle/>
          <a:p>
            <a:r>
              <a:rPr lang="en-GB" sz="1700" b="1" dirty="0"/>
              <a:t>For Nero Caesar Augustus Germanicus, son of the divine Claudius, imperator, holder of tribunician powers</a:t>
            </a:r>
          </a:p>
        </p:txBody>
      </p:sp>
      <p:sp>
        <p:nvSpPr>
          <p:cNvPr id="13" name="TextBox 12">
            <a:extLst>
              <a:ext uri="{FF2B5EF4-FFF2-40B4-BE49-F238E27FC236}">
                <a16:creationId xmlns:a16="http://schemas.microsoft.com/office/drawing/2014/main" id="{60EA6C92-E6DD-4321-9CC6-7FD2A6A6847F}"/>
              </a:ext>
            </a:extLst>
          </p:cNvPr>
          <p:cNvSpPr txBox="1"/>
          <p:nvPr/>
        </p:nvSpPr>
        <p:spPr>
          <a:xfrm>
            <a:off x="323528" y="2102044"/>
            <a:ext cx="8496944" cy="2400657"/>
          </a:xfrm>
          <a:prstGeom prst="rect">
            <a:avLst/>
          </a:prstGeom>
          <a:solidFill>
            <a:srgbClr val="C0E399"/>
          </a:solidFill>
        </p:spPr>
        <p:txBody>
          <a:bodyPr wrap="square">
            <a:spAutoFit/>
          </a:bodyPr>
          <a:lstStyle/>
          <a:p>
            <a:pPr marL="0" indent="0">
              <a:buNone/>
            </a:pPr>
            <a:endParaRPr lang="en-GB" sz="600" dirty="0"/>
          </a:p>
          <a:p>
            <a:pPr marL="0" indent="0">
              <a:buNone/>
            </a:pPr>
            <a:r>
              <a:rPr lang="en-GB" sz="2400" dirty="0"/>
              <a:t>“</a:t>
            </a:r>
            <a:r>
              <a:rPr lang="en-GB" sz="2400" b="1" dirty="0"/>
              <a:t>At first Agrippina managed for him all the business of the empire</a:t>
            </a:r>
            <a:r>
              <a:rPr lang="en-GB" sz="2400" dirty="0"/>
              <a:t>; and she and her son went forth together, often reclining in the same litter, though more commonly she will be carried and he would walk besides her</a:t>
            </a:r>
            <a:r>
              <a:rPr lang="en-GB" sz="2400" b="1" dirty="0"/>
              <a:t>. She also received the various embassies and sent letters to peoples and governors and kings</a:t>
            </a:r>
            <a:r>
              <a:rPr lang="en-GB" sz="2400" dirty="0"/>
              <a:t>.” – </a:t>
            </a:r>
            <a:r>
              <a:rPr lang="en-GB" sz="2400" b="1" dirty="0"/>
              <a:t>Cassius </a:t>
            </a:r>
            <a:r>
              <a:rPr lang="en-GB" sz="2400" b="1" dirty="0" err="1"/>
              <a:t>Dio</a:t>
            </a:r>
            <a:r>
              <a:rPr lang="en-GB" sz="2400" b="1" dirty="0"/>
              <a:t> 61.3. </a:t>
            </a:r>
          </a:p>
        </p:txBody>
      </p:sp>
    </p:spTree>
    <p:extLst>
      <p:ext uri="{BB962C8B-B14F-4D97-AF65-F5344CB8AC3E}">
        <p14:creationId xmlns:p14="http://schemas.microsoft.com/office/powerpoint/2010/main" val="2831977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barn(inVertical)">
                                      <p:cBhvr>
                                        <p:cTn id="13" dur="500"/>
                                        <p:tgtEl>
                                          <p:spTgt spid="10"/>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barn(inVertical)">
                                      <p:cBhvr>
                                        <p:cTn id="16" dur="5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barn(inVertical)">
                                      <p:cBhvr>
                                        <p:cTn id="2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P spid="1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Resistance</a:t>
            </a:r>
          </a:p>
        </p:txBody>
      </p:sp>
      <p:sp>
        <p:nvSpPr>
          <p:cNvPr id="3" name="Content Placeholder 2"/>
          <p:cNvSpPr>
            <a:spLocks noGrp="1"/>
          </p:cNvSpPr>
          <p:nvPr>
            <p:ph sz="quarter" idx="1"/>
          </p:nvPr>
        </p:nvSpPr>
        <p:spPr>
          <a:xfrm>
            <a:off x="179512" y="1484784"/>
            <a:ext cx="5760640" cy="5256584"/>
          </a:xfrm>
        </p:spPr>
        <p:txBody>
          <a:bodyPr>
            <a:normAutofit fontScale="92500" lnSpcReduction="10000"/>
          </a:bodyPr>
          <a:lstStyle/>
          <a:p>
            <a:r>
              <a:rPr lang="en-GB" dirty="0"/>
              <a:t>Tacitus implies that Agrippina’s early attempts at domineering, and acting like a regent, were met with swift resistance. </a:t>
            </a:r>
          </a:p>
          <a:p>
            <a:pPr lvl="1"/>
            <a:r>
              <a:rPr lang="en-GB" dirty="0"/>
              <a:t>“… the meeting was convened in the Palatine, and a door built at the back so that she could stand behind a curtain unseen and listen.” – </a:t>
            </a:r>
            <a:r>
              <a:rPr lang="en-GB" b="1" dirty="0"/>
              <a:t>Tacitus </a:t>
            </a:r>
            <a:r>
              <a:rPr lang="en-GB" b="1" i="1" dirty="0"/>
              <a:t>Annals </a:t>
            </a:r>
            <a:r>
              <a:rPr lang="en-GB" b="1" dirty="0"/>
              <a:t>13.5. </a:t>
            </a:r>
          </a:p>
          <a:p>
            <a:pPr marL="0" indent="0">
              <a:buNone/>
            </a:pPr>
            <a:endParaRPr lang="en-GB" sz="700" dirty="0"/>
          </a:p>
          <a:p>
            <a:r>
              <a:rPr lang="en-GB" dirty="0"/>
              <a:t>Agrippina threatened by Nero’s infatuation with </a:t>
            </a:r>
            <a:r>
              <a:rPr lang="en-GB" dirty="0" err="1"/>
              <a:t>Acte</a:t>
            </a:r>
            <a:r>
              <a:rPr lang="en-GB" dirty="0"/>
              <a:t> (encouraged by Seneca and Burrus?) – becomes more overbearing. </a:t>
            </a:r>
          </a:p>
          <a:p>
            <a:endParaRPr lang="en-GB" sz="600" dirty="0"/>
          </a:p>
          <a:p>
            <a:r>
              <a:rPr lang="en-GB" dirty="0"/>
              <a:t>Pallas deposed from his position of chief accountant (</a:t>
            </a:r>
            <a:r>
              <a:rPr lang="en-GB" i="1" dirty="0" err="1"/>
              <a:t>rationibus</a:t>
            </a:r>
            <a:r>
              <a:rPr lang="en-GB" dirty="0"/>
              <a:t>). </a:t>
            </a:r>
          </a:p>
          <a:p>
            <a:endParaRPr lang="en-GB" sz="600" dirty="0"/>
          </a:p>
        </p:txBody>
      </p:sp>
      <p:pic>
        <p:nvPicPr>
          <p:cNvPr id="4" name="Picture 3">
            <a:extLst>
              <a:ext uri="{FF2B5EF4-FFF2-40B4-BE49-F238E27FC236}">
                <a16:creationId xmlns:a16="http://schemas.microsoft.com/office/drawing/2014/main" id="{081D5722-F3A8-4B73-B35F-9D71BA063FAC}"/>
              </a:ext>
            </a:extLst>
          </p:cNvPr>
          <p:cNvPicPr>
            <a:picLocks noChangeAspect="1"/>
          </p:cNvPicPr>
          <p:nvPr/>
        </p:nvPicPr>
        <p:blipFill rotWithShape="1">
          <a:blip r:embed="rId2"/>
          <a:srcRect l="29000" r="20601"/>
          <a:stretch/>
        </p:blipFill>
        <p:spPr>
          <a:xfrm>
            <a:off x="5940152" y="1628800"/>
            <a:ext cx="3046548" cy="4533616"/>
          </a:xfrm>
          <a:prstGeom prst="rect">
            <a:avLst/>
          </a:prstGeom>
        </p:spPr>
      </p:pic>
    </p:spTree>
    <p:extLst>
      <p:ext uri="{BB962C8B-B14F-4D97-AF65-F5344CB8AC3E}">
        <p14:creationId xmlns:p14="http://schemas.microsoft.com/office/powerpoint/2010/main" val="2141385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196752"/>
            <a:ext cx="8496944" cy="40324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23528" y="332656"/>
            <a:ext cx="8496944" cy="369332"/>
          </a:xfrm>
          <a:prstGeom prst="rect">
            <a:avLst/>
          </a:prstGeom>
        </p:spPr>
        <p:txBody>
          <a:bodyPr wrap="square">
            <a:spAutoFit/>
          </a:bodyPr>
          <a:lstStyle/>
          <a:p>
            <a:pPr algn="ctr"/>
            <a:r>
              <a:rPr lang="it-IT" dirty="0"/>
              <a:t>Nero &amp; Agrippina II AV Aureus. AD 55 - </a:t>
            </a:r>
            <a:r>
              <a:rPr lang="it-IT" b="1" dirty="0"/>
              <a:t>RIC 6; BMC 7</a:t>
            </a:r>
            <a:r>
              <a:rPr lang="it-IT" dirty="0"/>
              <a:t>. </a:t>
            </a:r>
            <a:endParaRPr lang="en-GB" dirty="0"/>
          </a:p>
        </p:txBody>
      </p:sp>
      <p:sp>
        <p:nvSpPr>
          <p:cNvPr id="4" name="Rectangle 3"/>
          <p:cNvSpPr/>
          <p:nvPr/>
        </p:nvSpPr>
        <p:spPr>
          <a:xfrm>
            <a:off x="1907704" y="824633"/>
            <a:ext cx="1156086" cy="369332"/>
          </a:xfrm>
          <a:prstGeom prst="rect">
            <a:avLst/>
          </a:prstGeom>
        </p:spPr>
        <p:txBody>
          <a:bodyPr wrap="none">
            <a:spAutoFit/>
          </a:bodyPr>
          <a:lstStyle/>
          <a:p>
            <a:r>
              <a:rPr lang="en-GB" b="1" dirty="0"/>
              <a:t>Obverse</a:t>
            </a:r>
          </a:p>
        </p:txBody>
      </p:sp>
      <p:sp>
        <p:nvSpPr>
          <p:cNvPr id="5" name="Rectangle 4"/>
          <p:cNvSpPr/>
          <p:nvPr/>
        </p:nvSpPr>
        <p:spPr>
          <a:xfrm>
            <a:off x="6012160" y="824633"/>
            <a:ext cx="1133644" cy="369332"/>
          </a:xfrm>
          <a:prstGeom prst="rect">
            <a:avLst/>
          </a:prstGeom>
        </p:spPr>
        <p:txBody>
          <a:bodyPr wrap="none">
            <a:spAutoFit/>
          </a:bodyPr>
          <a:lstStyle/>
          <a:p>
            <a:r>
              <a:rPr lang="en-GB" b="1" dirty="0"/>
              <a:t>Reverse</a:t>
            </a:r>
          </a:p>
        </p:txBody>
      </p:sp>
      <p:sp>
        <p:nvSpPr>
          <p:cNvPr id="3" name="Rectangle 2"/>
          <p:cNvSpPr/>
          <p:nvPr/>
        </p:nvSpPr>
        <p:spPr>
          <a:xfrm>
            <a:off x="219963" y="5222666"/>
            <a:ext cx="4084221" cy="877163"/>
          </a:xfrm>
          <a:prstGeom prst="rect">
            <a:avLst/>
          </a:prstGeom>
        </p:spPr>
        <p:txBody>
          <a:bodyPr wrap="square">
            <a:spAutoFit/>
          </a:bodyPr>
          <a:lstStyle/>
          <a:p>
            <a:r>
              <a:rPr lang="en-GB" sz="1700" dirty="0"/>
              <a:t>NERO CLAUD DIVI F CAES AVG GERM IMP TR P COS, </a:t>
            </a:r>
            <a:r>
              <a:rPr lang="en-GB" sz="1700" u="sng" dirty="0"/>
              <a:t>jugate</a:t>
            </a:r>
            <a:r>
              <a:rPr lang="en-GB" sz="1700" dirty="0"/>
              <a:t> busts of Nero and Agrippina </a:t>
            </a:r>
          </a:p>
        </p:txBody>
      </p:sp>
      <p:sp>
        <p:nvSpPr>
          <p:cNvPr id="6" name="Rectangle 5"/>
          <p:cNvSpPr/>
          <p:nvPr/>
        </p:nvSpPr>
        <p:spPr>
          <a:xfrm>
            <a:off x="4341710" y="5132240"/>
            <a:ext cx="4582327" cy="1138773"/>
          </a:xfrm>
          <a:prstGeom prst="rect">
            <a:avLst/>
          </a:prstGeom>
        </p:spPr>
        <p:txBody>
          <a:bodyPr wrap="square">
            <a:spAutoFit/>
          </a:bodyPr>
          <a:lstStyle/>
          <a:p>
            <a:r>
              <a:rPr lang="en-GB" sz="1700" dirty="0"/>
              <a:t>AGRIPP AVG DIVI CLAVD NERONIS CAES MATER, seated statues of Augustus and Claudius on car drawn left by four elephants left, EX S C above </a:t>
            </a:r>
          </a:p>
        </p:txBody>
      </p:sp>
      <p:sp>
        <p:nvSpPr>
          <p:cNvPr id="7" name="TextBox 6">
            <a:extLst>
              <a:ext uri="{FF2B5EF4-FFF2-40B4-BE49-F238E27FC236}">
                <a16:creationId xmlns:a16="http://schemas.microsoft.com/office/drawing/2014/main" id="{D03AF122-C217-4F09-BBA0-C9FCBCEFEA93}"/>
              </a:ext>
            </a:extLst>
          </p:cNvPr>
          <p:cNvSpPr txBox="1"/>
          <p:nvPr/>
        </p:nvSpPr>
        <p:spPr>
          <a:xfrm>
            <a:off x="238726" y="5240115"/>
            <a:ext cx="3775973" cy="1200329"/>
          </a:xfrm>
          <a:prstGeom prst="rect">
            <a:avLst/>
          </a:prstGeom>
          <a:solidFill>
            <a:srgbClr val="FFFF00"/>
          </a:solidFill>
        </p:spPr>
        <p:txBody>
          <a:bodyPr wrap="square" rtlCol="0">
            <a:spAutoFit/>
          </a:bodyPr>
          <a:lstStyle/>
          <a:p>
            <a:r>
              <a:rPr lang="en-GB" b="1" dirty="0"/>
              <a:t>Nero Caesar Augustus Germanicus, son of the deified Claudius, Imperator, holder of Tribunician Powers</a:t>
            </a:r>
          </a:p>
        </p:txBody>
      </p:sp>
      <p:sp>
        <p:nvSpPr>
          <p:cNvPr id="8" name="TextBox 7">
            <a:extLst>
              <a:ext uri="{FF2B5EF4-FFF2-40B4-BE49-F238E27FC236}">
                <a16:creationId xmlns:a16="http://schemas.microsoft.com/office/drawing/2014/main" id="{6565BB78-55D1-4509-8477-4092DCD4C8B6}"/>
              </a:ext>
            </a:extLst>
          </p:cNvPr>
          <p:cNvSpPr txBox="1"/>
          <p:nvPr/>
        </p:nvSpPr>
        <p:spPr>
          <a:xfrm>
            <a:off x="4341710" y="5483820"/>
            <a:ext cx="4619853" cy="646331"/>
          </a:xfrm>
          <a:prstGeom prst="rect">
            <a:avLst/>
          </a:prstGeom>
          <a:solidFill>
            <a:srgbClr val="FFC000"/>
          </a:solidFill>
        </p:spPr>
        <p:txBody>
          <a:bodyPr wrap="square" rtlCol="0">
            <a:spAutoFit/>
          </a:bodyPr>
          <a:lstStyle/>
          <a:p>
            <a:r>
              <a:rPr lang="en-GB" b="1" dirty="0"/>
              <a:t>Agrippina Augusta, wife of the divine Claudius, mother of Nero Caesar</a:t>
            </a:r>
          </a:p>
        </p:txBody>
      </p:sp>
      <p:sp>
        <p:nvSpPr>
          <p:cNvPr id="9" name="TextBox 8">
            <a:extLst>
              <a:ext uri="{FF2B5EF4-FFF2-40B4-BE49-F238E27FC236}">
                <a16:creationId xmlns:a16="http://schemas.microsoft.com/office/drawing/2014/main" id="{CA1D37F9-B1BB-4780-A3AE-540881166E2C}"/>
              </a:ext>
            </a:extLst>
          </p:cNvPr>
          <p:cNvSpPr txBox="1"/>
          <p:nvPr/>
        </p:nvSpPr>
        <p:spPr>
          <a:xfrm>
            <a:off x="3601871" y="826836"/>
            <a:ext cx="1872208" cy="2308324"/>
          </a:xfrm>
          <a:prstGeom prst="rect">
            <a:avLst/>
          </a:prstGeom>
          <a:solidFill>
            <a:srgbClr val="3DEC34"/>
          </a:solidFill>
        </p:spPr>
        <p:txBody>
          <a:bodyPr wrap="square" rtlCol="0">
            <a:spAutoFit/>
          </a:bodyPr>
          <a:lstStyle/>
          <a:p>
            <a:r>
              <a:rPr lang="en-GB" dirty="0"/>
              <a:t>May suggest some remaining influence at least into January AD 55. </a:t>
            </a:r>
            <a:r>
              <a:rPr lang="en-GB" b="1" dirty="0"/>
              <a:t>Compression of events by Tacitus?</a:t>
            </a:r>
          </a:p>
        </p:txBody>
      </p:sp>
    </p:spTree>
    <p:extLst>
      <p:ext uri="{BB962C8B-B14F-4D97-AF65-F5344CB8AC3E}">
        <p14:creationId xmlns:p14="http://schemas.microsoft.com/office/powerpoint/2010/main" val="225694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Murder of </a:t>
            </a:r>
            <a:r>
              <a:rPr lang="en-GB" dirty="0" err="1"/>
              <a:t>Britannicus</a:t>
            </a:r>
            <a:r>
              <a:rPr lang="en-GB" dirty="0"/>
              <a:t> (AD 55)</a:t>
            </a:r>
          </a:p>
        </p:txBody>
      </p:sp>
      <p:sp>
        <p:nvSpPr>
          <p:cNvPr id="4" name="Content Placeholder 3"/>
          <p:cNvSpPr>
            <a:spLocks noGrp="1"/>
          </p:cNvSpPr>
          <p:nvPr>
            <p:ph sz="half" idx="1"/>
          </p:nvPr>
        </p:nvSpPr>
        <p:spPr>
          <a:xfrm>
            <a:off x="179512" y="1556792"/>
            <a:ext cx="4320480" cy="5112568"/>
          </a:xfrm>
        </p:spPr>
        <p:txBody>
          <a:bodyPr>
            <a:normAutofit fontScale="85000" lnSpcReduction="10000"/>
          </a:bodyPr>
          <a:lstStyle/>
          <a:p>
            <a:pPr marL="0" indent="0">
              <a:buNone/>
            </a:pPr>
            <a:r>
              <a:rPr lang="en-GB" sz="2700" dirty="0"/>
              <a:t>“She let the emperor hear her say that Britannicus was grown up and was the true and worthy heir of his father‘s supreme position…” – </a:t>
            </a:r>
            <a:r>
              <a:rPr lang="en-GB" sz="2700" b="1" dirty="0"/>
              <a:t>Tac. </a:t>
            </a:r>
            <a:r>
              <a:rPr lang="en-GB" sz="2700" b="1" i="1" dirty="0"/>
              <a:t>Ann.</a:t>
            </a:r>
            <a:r>
              <a:rPr lang="en-GB" sz="2700" b="1" dirty="0"/>
              <a:t> 13.14</a:t>
            </a:r>
            <a:r>
              <a:rPr lang="en-GB" sz="2700" dirty="0"/>
              <a:t>. </a:t>
            </a:r>
          </a:p>
          <a:p>
            <a:pPr marL="0" indent="0">
              <a:buNone/>
            </a:pPr>
            <a:endParaRPr lang="en-GB" sz="1200" dirty="0"/>
          </a:p>
          <a:p>
            <a:pPr marL="0" indent="0">
              <a:buNone/>
            </a:pPr>
            <a:r>
              <a:rPr lang="en-GB" sz="2700" dirty="0"/>
              <a:t>“Britannicus was handed a harmless drink. The taster tasted it; but </a:t>
            </a:r>
            <a:r>
              <a:rPr lang="en-GB" sz="2700" dirty="0" err="1"/>
              <a:t>Britannicus</a:t>
            </a:r>
            <a:r>
              <a:rPr lang="en-GB" sz="2700" dirty="0"/>
              <a:t> found it too hot and refused it. Then cold water containing the poison was added. Speechless, his whole body convulsed, he instantly ceased to breathe.” – </a:t>
            </a:r>
            <a:r>
              <a:rPr lang="en-GB" sz="2700" b="1" dirty="0"/>
              <a:t>Tac. </a:t>
            </a:r>
            <a:r>
              <a:rPr lang="en-GB" sz="2700" b="1" i="1" dirty="0"/>
              <a:t>Ann. </a:t>
            </a:r>
            <a:r>
              <a:rPr lang="en-GB" sz="2700" b="1" dirty="0"/>
              <a:t>13.16. </a:t>
            </a:r>
            <a:endParaRPr lang="en-GB" sz="2700" dirty="0"/>
          </a:p>
        </p:txBody>
      </p:sp>
      <p:sp>
        <p:nvSpPr>
          <p:cNvPr id="6" name="Rectangle 5"/>
          <p:cNvSpPr/>
          <p:nvPr/>
        </p:nvSpPr>
        <p:spPr>
          <a:xfrm>
            <a:off x="4716016" y="1628800"/>
            <a:ext cx="4176464" cy="4832092"/>
          </a:xfrm>
          <a:prstGeom prst="rect">
            <a:avLst/>
          </a:prstGeom>
        </p:spPr>
        <p:txBody>
          <a:bodyPr wrap="square">
            <a:spAutoFit/>
          </a:bodyPr>
          <a:lstStyle/>
          <a:p>
            <a:r>
              <a:rPr lang="en-GB" sz="2200" dirty="0"/>
              <a:t>“Nero now treacherously murdered </a:t>
            </a:r>
            <a:r>
              <a:rPr lang="en-GB" sz="2200" dirty="0" err="1"/>
              <a:t>Britannicus</a:t>
            </a:r>
            <a:r>
              <a:rPr lang="en-GB" sz="2200" dirty="0"/>
              <a:t> by means of poison and then, as the skin became livid through the action of the poison, he smeared the body with gypsum. But as it was being carried through the Forum, a heavy rain that fell while the gypsum was still moist washed it all off, so that the crime was known not only by what people heard but also by what they saw.” – </a:t>
            </a:r>
            <a:r>
              <a:rPr lang="en-GB" sz="2200" b="1" dirty="0" err="1"/>
              <a:t>Dio</a:t>
            </a:r>
            <a:r>
              <a:rPr lang="en-GB" sz="2200" b="1" dirty="0"/>
              <a:t> Cassius 61.7.4. </a:t>
            </a:r>
            <a:endParaRPr lang="en-GB" sz="2200" dirty="0"/>
          </a:p>
        </p:txBody>
      </p:sp>
      <p:sp>
        <p:nvSpPr>
          <p:cNvPr id="3" name="TextBox 2">
            <a:extLst>
              <a:ext uri="{FF2B5EF4-FFF2-40B4-BE49-F238E27FC236}">
                <a16:creationId xmlns:a16="http://schemas.microsoft.com/office/drawing/2014/main" id="{731BA505-DB33-416D-9F7C-F6C296815DEC}"/>
              </a:ext>
            </a:extLst>
          </p:cNvPr>
          <p:cNvSpPr txBox="1"/>
          <p:nvPr/>
        </p:nvSpPr>
        <p:spPr>
          <a:xfrm>
            <a:off x="179512" y="188640"/>
            <a:ext cx="8964488" cy="1569660"/>
          </a:xfrm>
          <a:prstGeom prst="rect">
            <a:avLst/>
          </a:prstGeom>
          <a:solidFill>
            <a:srgbClr val="FFD961"/>
          </a:solidFill>
        </p:spPr>
        <p:txBody>
          <a:bodyPr wrap="square" rtlCol="0">
            <a:spAutoFit/>
          </a:bodyPr>
          <a:lstStyle/>
          <a:p>
            <a:r>
              <a:rPr lang="en-GB" sz="2400" b="1" dirty="0"/>
              <a:t>Britannicus’ 14th Birthday was due to take place on 12 February AD 55. From 14 to 18 it was traditional for citizen boys to put on the </a:t>
            </a:r>
            <a:r>
              <a:rPr lang="en-GB" sz="2400" b="1" i="1" dirty="0"/>
              <a:t>toga </a:t>
            </a:r>
            <a:r>
              <a:rPr lang="en-GB" sz="2400" b="1" i="1" dirty="0" err="1"/>
              <a:t>virilis</a:t>
            </a:r>
            <a:r>
              <a:rPr lang="en-GB" sz="2400" b="1" i="1" dirty="0"/>
              <a:t> </a:t>
            </a:r>
            <a:r>
              <a:rPr lang="en-GB" sz="2400" b="1" dirty="0"/>
              <a:t>(toga of manhood) and become “officially” adult men. </a:t>
            </a:r>
          </a:p>
        </p:txBody>
      </p:sp>
    </p:spTree>
    <p:extLst>
      <p:ext uri="{BB962C8B-B14F-4D97-AF65-F5344CB8AC3E}">
        <p14:creationId xmlns:p14="http://schemas.microsoft.com/office/powerpoint/2010/main" val="191364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Seneca and </a:t>
            </a:r>
            <a:r>
              <a:rPr lang="en-GB" dirty="0" err="1"/>
              <a:t>Burrus</a:t>
            </a:r>
            <a:r>
              <a:rPr lang="en-GB" dirty="0"/>
              <a:t> – Partners in Power?</a:t>
            </a:r>
          </a:p>
        </p:txBody>
      </p:sp>
      <p:sp>
        <p:nvSpPr>
          <p:cNvPr id="3" name="Content Placeholder 2"/>
          <p:cNvSpPr>
            <a:spLocks noGrp="1"/>
          </p:cNvSpPr>
          <p:nvPr>
            <p:ph sz="quarter" idx="1"/>
          </p:nvPr>
        </p:nvSpPr>
        <p:spPr>
          <a:xfrm>
            <a:off x="179512" y="1628800"/>
            <a:ext cx="8856984" cy="5229200"/>
          </a:xfrm>
        </p:spPr>
        <p:txBody>
          <a:bodyPr>
            <a:normAutofit fontScale="85000" lnSpcReduction="10000"/>
          </a:bodyPr>
          <a:lstStyle/>
          <a:p>
            <a:pPr marL="0" indent="0">
              <a:buNone/>
            </a:pPr>
            <a:r>
              <a:rPr lang="en-GB" dirty="0"/>
              <a:t>“Other murders were to follow. But the emperor‘s tutors, </a:t>
            </a:r>
            <a:r>
              <a:rPr lang="en-GB" dirty="0" err="1"/>
              <a:t>Sextus</a:t>
            </a:r>
            <a:r>
              <a:rPr lang="en-GB" dirty="0"/>
              <a:t> </a:t>
            </a:r>
            <a:r>
              <a:rPr lang="en-GB" dirty="0" err="1"/>
              <a:t>Afranius</a:t>
            </a:r>
            <a:r>
              <a:rPr lang="en-GB" dirty="0"/>
              <a:t> </a:t>
            </a:r>
            <a:r>
              <a:rPr lang="en-GB" dirty="0" err="1"/>
              <a:t>Burrus</a:t>
            </a:r>
            <a:r>
              <a:rPr lang="en-GB" dirty="0"/>
              <a:t> and Lucius </a:t>
            </a:r>
            <a:r>
              <a:rPr lang="en-GB" dirty="0" err="1"/>
              <a:t>Annaeus</a:t>
            </a:r>
            <a:r>
              <a:rPr lang="en-GB" dirty="0"/>
              <a:t> Seneca, prevented them. These two men, with unanimity rare among partners in power, were, by different methods, equally influential. </a:t>
            </a:r>
            <a:r>
              <a:rPr lang="en-GB" dirty="0" err="1"/>
              <a:t>Burrus</a:t>
            </a:r>
            <a:r>
              <a:rPr lang="en-GB" dirty="0"/>
              <a:t>’ strength lay in soldierly efficiency and seriousness of character, Seneca’s in amiable high principles and his tuition of Nero in public speaking… Agrippina’s violence, inflamed by all passions of ill-gotten tyranny, encountered their united opposition.” – </a:t>
            </a:r>
            <a:r>
              <a:rPr lang="en-GB" b="1" dirty="0"/>
              <a:t>Tacitus </a:t>
            </a:r>
            <a:r>
              <a:rPr lang="en-GB" b="1" i="1" dirty="0"/>
              <a:t>Annals </a:t>
            </a:r>
            <a:r>
              <a:rPr lang="en-GB" b="1" dirty="0"/>
              <a:t>13.2. </a:t>
            </a:r>
          </a:p>
          <a:p>
            <a:pPr marL="0" indent="0">
              <a:buNone/>
            </a:pPr>
            <a:endParaRPr lang="en-GB" sz="700" b="1" dirty="0"/>
          </a:p>
          <a:p>
            <a:r>
              <a:rPr lang="en-GB" dirty="0"/>
              <a:t>Pallas (freedman from Claudius reign) dismissed -  Agrippina tries to mount the tribunal along with Nero to receive the Armenian embassy - </a:t>
            </a:r>
            <a:r>
              <a:rPr lang="en-GB" b="1" dirty="0"/>
              <a:t>Dio Cassius 61.3.2-4</a:t>
            </a:r>
            <a:r>
              <a:rPr lang="en-GB" dirty="0"/>
              <a:t>. </a:t>
            </a:r>
          </a:p>
          <a:p>
            <a:endParaRPr lang="en-GB" sz="700" dirty="0"/>
          </a:p>
          <a:p>
            <a:endParaRPr lang="en-GB" sz="500" dirty="0"/>
          </a:p>
          <a:p>
            <a:r>
              <a:rPr lang="en-GB" b="1" dirty="0"/>
              <a:t>Tacitus </a:t>
            </a:r>
            <a:r>
              <a:rPr lang="en-GB" dirty="0"/>
              <a:t>– Nero following guidance; </a:t>
            </a:r>
            <a:r>
              <a:rPr lang="en-GB" b="1" dirty="0"/>
              <a:t>Suetonius </a:t>
            </a:r>
            <a:r>
              <a:rPr lang="en-GB" dirty="0"/>
              <a:t>– Nero‘s mother /Nero in full control; </a:t>
            </a:r>
            <a:r>
              <a:rPr lang="en-GB" b="1" dirty="0" err="1"/>
              <a:t>Dio</a:t>
            </a:r>
            <a:r>
              <a:rPr lang="en-GB" b="1" dirty="0"/>
              <a:t> </a:t>
            </a:r>
            <a:r>
              <a:rPr lang="en-GB" dirty="0"/>
              <a:t>– Nero left decisions to others. </a:t>
            </a:r>
          </a:p>
          <a:p>
            <a:pPr marL="0" indent="0">
              <a:buNone/>
            </a:pPr>
            <a:endParaRPr lang="en-GB" dirty="0"/>
          </a:p>
        </p:txBody>
      </p:sp>
    </p:spTree>
    <p:extLst>
      <p:ext uri="{BB962C8B-B14F-4D97-AF65-F5344CB8AC3E}">
        <p14:creationId xmlns:p14="http://schemas.microsoft.com/office/powerpoint/2010/main" val="3782097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Rumours of Incest</a:t>
            </a:r>
          </a:p>
        </p:txBody>
      </p:sp>
      <p:sp>
        <p:nvSpPr>
          <p:cNvPr id="5" name="Content Placeholder 4"/>
          <p:cNvSpPr>
            <a:spLocks noGrp="1"/>
          </p:cNvSpPr>
          <p:nvPr>
            <p:ph sz="quarter" idx="1"/>
          </p:nvPr>
        </p:nvSpPr>
        <p:spPr>
          <a:xfrm>
            <a:off x="179512" y="1484784"/>
            <a:ext cx="8784976" cy="5112568"/>
          </a:xfrm>
          <a:solidFill>
            <a:srgbClr val="95F490"/>
          </a:solidFill>
        </p:spPr>
        <p:txBody>
          <a:bodyPr>
            <a:normAutofit/>
          </a:bodyPr>
          <a:lstStyle/>
          <a:p>
            <a:pPr marL="0" indent="0">
              <a:buNone/>
            </a:pPr>
            <a:r>
              <a:rPr lang="en-GB" dirty="0"/>
              <a:t>“Agrippina… fearing that Nero would marry the woman [</a:t>
            </a:r>
            <a:r>
              <a:rPr lang="en-GB" dirty="0" err="1"/>
              <a:t>Poppaea</a:t>
            </a:r>
            <a:r>
              <a:rPr lang="en-GB" dirty="0"/>
              <a:t> Sabina]… ventured upon a most unholy course…. she had used her blandishments and immodest looks and kisses to enslave even Nero in similar fashion. </a:t>
            </a:r>
            <a:r>
              <a:rPr lang="en-GB" b="1" dirty="0"/>
              <a:t>Whether this actually occurred, now, or whether it was invented to fit their character, I am not sure</a:t>
            </a:r>
            <a:r>
              <a:rPr lang="en-GB" dirty="0"/>
              <a:t>; but I state as a fact what is admitted by all, that </a:t>
            </a:r>
            <a:r>
              <a:rPr lang="en-GB" b="1" dirty="0"/>
              <a:t>Nero had a mistress resembling Agrippina </a:t>
            </a:r>
            <a:r>
              <a:rPr lang="en-GB" dirty="0"/>
              <a:t>of whom he was especially fond… and when he toyed with the girl herself or displayed her charms to others, he would say that he was wont to have intercourse with his mother.” – </a:t>
            </a:r>
            <a:r>
              <a:rPr lang="en-GB" b="1" dirty="0" err="1"/>
              <a:t>Dio</a:t>
            </a:r>
            <a:r>
              <a:rPr lang="en-GB" b="1" dirty="0"/>
              <a:t> Cassius 61.11.3-4. </a:t>
            </a:r>
            <a:endParaRPr lang="en-GB" dirty="0"/>
          </a:p>
        </p:txBody>
      </p:sp>
      <p:sp>
        <p:nvSpPr>
          <p:cNvPr id="6" name="TextBox 5">
            <a:extLst>
              <a:ext uri="{FF2B5EF4-FFF2-40B4-BE49-F238E27FC236}">
                <a16:creationId xmlns:a16="http://schemas.microsoft.com/office/drawing/2014/main" id="{33B79C19-5082-4AAD-96DA-A8EA4583261A}"/>
              </a:ext>
            </a:extLst>
          </p:cNvPr>
          <p:cNvSpPr txBox="1"/>
          <p:nvPr/>
        </p:nvSpPr>
        <p:spPr>
          <a:xfrm>
            <a:off x="276927" y="260648"/>
            <a:ext cx="8534400" cy="6124754"/>
          </a:xfrm>
          <a:prstGeom prst="rect">
            <a:avLst/>
          </a:prstGeom>
          <a:solidFill>
            <a:srgbClr val="E7FF71"/>
          </a:solidFill>
        </p:spPr>
        <p:txBody>
          <a:bodyPr wrap="square">
            <a:spAutoFit/>
          </a:bodyPr>
          <a:lstStyle/>
          <a:p>
            <a:pPr marL="0" indent="0">
              <a:buNone/>
            </a:pPr>
            <a:r>
              <a:rPr lang="en-GB" sz="2800" b="1" dirty="0"/>
              <a:t>COMPARE: </a:t>
            </a:r>
            <a:r>
              <a:rPr lang="en-GB" sz="2800" dirty="0"/>
              <a:t>“</a:t>
            </a:r>
            <a:r>
              <a:rPr lang="en-GB" sz="2800" b="1" dirty="0"/>
              <a:t>It is stated by </a:t>
            </a:r>
            <a:r>
              <a:rPr lang="en-GB" sz="2800" b="1" u="sng" dirty="0" err="1"/>
              <a:t>Cluvius</a:t>
            </a:r>
            <a:r>
              <a:rPr lang="en-GB" sz="2800" b="1" dirty="0"/>
              <a:t> that Agrippina's eagerness to keep her influence </a:t>
            </a:r>
            <a:r>
              <a:rPr lang="en-GB" sz="2800" dirty="0"/>
              <a:t>was carried so far that at midday, an hour at which Nero was beginning to experience the warmth of wine and good cheer, she presented herself on several occasions to her half-tipsy son, </a:t>
            </a:r>
            <a:r>
              <a:rPr lang="en-GB" sz="2800" b="1" dirty="0"/>
              <a:t>suggestively dressed and prepared for incest</a:t>
            </a:r>
            <a:r>
              <a:rPr lang="en-GB" sz="2800" dirty="0"/>
              <a:t>. Already lustful kisses, and sweet nothings that were the harbingers of guilt, had been observed by their intimates… </a:t>
            </a:r>
            <a:r>
              <a:rPr lang="en-GB" sz="2800" b="1" dirty="0"/>
              <a:t>according to Fabius </a:t>
            </a:r>
            <a:r>
              <a:rPr lang="en-GB" sz="2800" b="1" dirty="0" err="1"/>
              <a:t>Rusticus</a:t>
            </a:r>
            <a:r>
              <a:rPr lang="en-GB" sz="2800" b="1" dirty="0"/>
              <a:t>, not Agrippina, but Nero, desired the union</a:t>
            </a:r>
            <a:r>
              <a:rPr lang="en-GB" sz="2800" dirty="0"/>
              <a:t>, the scheme being wrecked by the astuteness of the same freedwoman. </a:t>
            </a:r>
            <a:r>
              <a:rPr lang="en-GB" sz="2800" b="1" dirty="0"/>
              <a:t>The other authorities, however, give the same version as </a:t>
            </a:r>
            <a:r>
              <a:rPr lang="en-GB" sz="2800" b="1" dirty="0" err="1"/>
              <a:t>Cluvius</a:t>
            </a:r>
            <a:r>
              <a:rPr lang="en-GB" sz="2800" dirty="0"/>
              <a:t>…” – </a:t>
            </a:r>
            <a:r>
              <a:rPr lang="en-GB" sz="2800" b="1" dirty="0"/>
              <a:t>Tac. </a:t>
            </a:r>
            <a:r>
              <a:rPr lang="en-GB" sz="2800" b="1" i="1" dirty="0"/>
              <a:t>Ann. </a:t>
            </a:r>
            <a:r>
              <a:rPr lang="en-GB" sz="2800" b="1" dirty="0"/>
              <a:t>14.2</a:t>
            </a:r>
            <a:r>
              <a:rPr lang="en-GB" sz="2800" dirty="0"/>
              <a:t>.</a:t>
            </a:r>
          </a:p>
        </p:txBody>
      </p:sp>
      <p:sp>
        <p:nvSpPr>
          <p:cNvPr id="7" name="TextBox 6">
            <a:extLst>
              <a:ext uri="{FF2B5EF4-FFF2-40B4-BE49-F238E27FC236}">
                <a16:creationId xmlns:a16="http://schemas.microsoft.com/office/drawing/2014/main" id="{C23034FA-B84F-4B1C-8F1B-CA2213C5D2CF}"/>
              </a:ext>
            </a:extLst>
          </p:cNvPr>
          <p:cNvSpPr txBox="1"/>
          <p:nvPr/>
        </p:nvSpPr>
        <p:spPr>
          <a:xfrm>
            <a:off x="356775" y="644576"/>
            <a:ext cx="8374704" cy="5632311"/>
          </a:xfrm>
          <a:prstGeom prst="rect">
            <a:avLst/>
          </a:prstGeom>
          <a:solidFill>
            <a:srgbClr val="FFEDB3"/>
          </a:solidFill>
        </p:spPr>
        <p:txBody>
          <a:bodyPr wrap="square">
            <a:spAutoFit/>
          </a:bodyPr>
          <a:lstStyle/>
          <a:p>
            <a:pPr marL="0" indent="0">
              <a:buNone/>
            </a:pPr>
            <a:r>
              <a:rPr lang="en-GB" sz="3000" b="1" dirty="0"/>
              <a:t>COMPARE: </a:t>
            </a:r>
            <a:r>
              <a:rPr lang="en-GB" sz="3000" dirty="0"/>
              <a:t>“That </a:t>
            </a:r>
            <a:r>
              <a:rPr lang="en-GB" sz="3000" b="1" dirty="0"/>
              <a:t>he even desired illicit relations with his own mother</a:t>
            </a:r>
            <a:r>
              <a:rPr lang="en-GB" sz="3000" dirty="0"/>
              <a:t>, and was kept from it by her enemies, who feared that such a help might give the reckless and insolent woman too great influence, was notorious, especially after </a:t>
            </a:r>
            <a:r>
              <a:rPr lang="en-GB" sz="3000" b="1" dirty="0"/>
              <a:t>he added to his concubines a courtesan who was said to look very like Agrippina</a:t>
            </a:r>
            <a:r>
              <a:rPr lang="en-GB" sz="3000" dirty="0"/>
              <a:t>. </a:t>
            </a:r>
            <a:r>
              <a:rPr lang="en-GB" sz="3000" b="1" dirty="0"/>
              <a:t>Even before that, so they say, whenever he rode in a litter with his mother, he had incestuous relations with her, which were betrayed by the stains on his clothing</a:t>
            </a:r>
            <a:r>
              <a:rPr lang="en-GB" sz="3000" dirty="0"/>
              <a:t>.” – </a:t>
            </a:r>
            <a:r>
              <a:rPr lang="en-GB" sz="3000" b="1" dirty="0"/>
              <a:t>Suet. </a:t>
            </a:r>
            <a:r>
              <a:rPr lang="en-GB" sz="3000" b="1" i="1" dirty="0"/>
              <a:t>Nero </a:t>
            </a:r>
            <a:r>
              <a:rPr lang="en-GB" sz="3000" b="1" dirty="0"/>
              <a:t>28.2</a:t>
            </a:r>
            <a:r>
              <a:rPr lang="en-GB" sz="3000" dirty="0"/>
              <a:t>.</a:t>
            </a:r>
          </a:p>
        </p:txBody>
      </p:sp>
      <p:sp>
        <p:nvSpPr>
          <p:cNvPr id="8" name="Content Placeholder 2">
            <a:extLst>
              <a:ext uri="{FF2B5EF4-FFF2-40B4-BE49-F238E27FC236}">
                <a16:creationId xmlns:a16="http://schemas.microsoft.com/office/drawing/2014/main" id="{E5953E3F-821A-4535-B7E6-E08B9B51304A}"/>
              </a:ext>
            </a:extLst>
          </p:cNvPr>
          <p:cNvSpPr txBox="1">
            <a:spLocks/>
          </p:cNvSpPr>
          <p:nvPr/>
        </p:nvSpPr>
        <p:spPr>
          <a:xfrm>
            <a:off x="301752" y="1527048"/>
            <a:ext cx="8503920" cy="3558136"/>
          </a:xfrm>
          <a:prstGeom prst="rect">
            <a:avLst/>
          </a:prstGeom>
          <a:solidFill>
            <a:schemeClr val="tx2">
              <a:lumMod val="20000"/>
              <a:lumOff val="80000"/>
            </a:schemeClr>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3600" b="1"/>
              <a:t>What do you make of the different versions? </a:t>
            </a:r>
          </a:p>
          <a:p>
            <a:pPr marL="0" indent="0">
              <a:buFont typeface="Wingdings 2"/>
              <a:buNone/>
            </a:pPr>
            <a:endParaRPr lang="en-GB" sz="800" b="1"/>
          </a:p>
          <a:p>
            <a:pPr marL="0" indent="0">
              <a:buFont typeface="Wingdings 2"/>
              <a:buNone/>
            </a:pPr>
            <a:r>
              <a:rPr lang="en-GB" sz="3600" b="1"/>
              <a:t>Contradictions or overlapping details?</a:t>
            </a:r>
          </a:p>
          <a:p>
            <a:pPr marL="0" indent="0">
              <a:buFont typeface="Wingdings 2"/>
              <a:buNone/>
            </a:pPr>
            <a:endParaRPr lang="en-GB" sz="800" b="1"/>
          </a:p>
          <a:p>
            <a:pPr marL="0" indent="0">
              <a:buFont typeface="Wingdings 2"/>
              <a:buNone/>
            </a:pPr>
            <a:r>
              <a:rPr lang="en-GB" sz="3600" b="1"/>
              <a:t>Plausible or unlikely? </a:t>
            </a:r>
            <a:endParaRPr lang="en-GB" sz="3600" b="1" dirty="0"/>
          </a:p>
        </p:txBody>
      </p:sp>
    </p:spTree>
    <p:extLst>
      <p:ext uri="{BB962C8B-B14F-4D97-AF65-F5344CB8AC3E}">
        <p14:creationId xmlns:p14="http://schemas.microsoft.com/office/powerpoint/2010/main" val="2395969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arn(inVertical)">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Murder of Agrippina (AD 59)</a:t>
            </a: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556792"/>
            <a:ext cx="5688631"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descr="File:Capri and Ischia map.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5856" y="1556792"/>
            <a:ext cx="5038632" cy="3233597"/>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www.johndclare.net/AncientHistory/images/Bauli.bmp"/>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8143" y="4365104"/>
            <a:ext cx="3096345" cy="20882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B835DC4-F81A-4961-8B4E-86D733851F28}"/>
              </a:ext>
            </a:extLst>
          </p:cNvPr>
          <p:cNvSpPr txBox="1"/>
          <p:nvPr/>
        </p:nvSpPr>
        <p:spPr>
          <a:xfrm>
            <a:off x="10235" y="3718679"/>
            <a:ext cx="5472608" cy="3139321"/>
          </a:xfrm>
          <a:prstGeom prst="rect">
            <a:avLst/>
          </a:prstGeom>
          <a:solidFill>
            <a:srgbClr val="FFFF00"/>
          </a:solidFill>
        </p:spPr>
        <p:txBody>
          <a:bodyPr wrap="square">
            <a:spAutoFit/>
          </a:bodyPr>
          <a:lstStyle/>
          <a:p>
            <a:r>
              <a:rPr lang="en-GB" sz="2200" dirty="0"/>
              <a:t>“… he had a collapsible cabin boat designed which would either sink or fall on top of her… he made one of his captains stage an accidental collision with the galley in which she had sailed… he offered her the collapsible boat instead of the damaged galley… although the ship had foundered, his mother had swum to safety… – </a:t>
            </a:r>
            <a:r>
              <a:rPr lang="en-GB" sz="2200" b="1" dirty="0"/>
              <a:t>Suetonius </a:t>
            </a:r>
            <a:r>
              <a:rPr lang="en-GB" sz="2200" b="1" i="1" dirty="0"/>
              <a:t>Nero </a:t>
            </a:r>
            <a:r>
              <a:rPr lang="en-GB" sz="2200" b="1" dirty="0"/>
              <a:t>34. </a:t>
            </a:r>
            <a:endParaRPr lang="en-GB" sz="2200" dirty="0"/>
          </a:p>
        </p:txBody>
      </p:sp>
      <p:pic>
        <p:nvPicPr>
          <p:cNvPr id="4" name="Picture 3">
            <a:extLst>
              <a:ext uri="{FF2B5EF4-FFF2-40B4-BE49-F238E27FC236}">
                <a16:creationId xmlns:a16="http://schemas.microsoft.com/office/drawing/2014/main" id="{E33091B5-CFEF-4FD6-802F-50CEC5E3EE71}"/>
              </a:ext>
            </a:extLst>
          </p:cNvPr>
          <p:cNvPicPr>
            <a:picLocks noChangeAspect="1"/>
          </p:cNvPicPr>
          <p:nvPr/>
        </p:nvPicPr>
        <p:blipFill>
          <a:blip r:embed="rId5"/>
          <a:stretch>
            <a:fillRect/>
          </a:stretch>
        </p:blipFill>
        <p:spPr>
          <a:xfrm>
            <a:off x="154222" y="1023364"/>
            <a:ext cx="3771634" cy="2557774"/>
          </a:xfrm>
          <a:prstGeom prst="rect">
            <a:avLst/>
          </a:prstGeom>
        </p:spPr>
      </p:pic>
      <p:sp>
        <p:nvSpPr>
          <p:cNvPr id="10" name="TextBox 9">
            <a:extLst>
              <a:ext uri="{FF2B5EF4-FFF2-40B4-BE49-F238E27FC236}">
                <a16:creationId xmlns:a16="http://schemas.microsoft.com/office/drawing/2014/main" id="{90B07E27-963B-4A17-850A-51A7901AFBDB}"/>
              </a:ext>
            </a:extLst>
          </p:cNvPr>
          <p:cNvSpPr txBox="1"/>
          <p:nvPr/>
        </p:nvSpPr>
        <p:spPr>
          <a:xfrm>
            <a:off x="3642412" y="1059315"/>
            <a:ext cx="2833276" cy="923330"/>
          </a:xfrm>
          <a:prstGeom prst="rect">
            <a:avLst/>
          </a:prstGeom>
          <a:solidFill>
            <a:schemeClr val="bg1">
              <a:lumMod val="95000"/>
            </a:schemeClr>
          </a:solidFill>
        </p:spPr>
        <p:txBody>
          <a:bodyPr wrap="square">
            <a:spAutoFit/>
          </a:bodyPr>
          <a:lstStyle/>
          <a:p>
            <a:r>
              <a:rPr lang="en-GB" dirty="0"/>
              <a:t>The Shipwreck of Agrippina, by Gustav Wertheimer (1847-1902)</a:t>
            </a:r>
          </a:p>
        </p:txBody>
      </p:sp>
    </p:spTree>
    <p:extLst>
      <p:ext uri="{BB962C8B-B14F-4D97-AF65-F5344CB8AC3E}">
        <p14:creationId xmlns:p14="http://schemas.microsoft.com/office/powerpoint/2010/main" val="4189899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down)">
                                      <p:cBhvr>
                                        <p:cTn id="10" dur="500"/>
                                        <p:tgtEl>
                                          <p:spTgt spid="10"/>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down)">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5846"/>
            <a:ext cx="8640960" cy="3693319"/>
          </a:xfrm>
          <a:prstGeom prst="rect">
            <a:avLst/>
          </a:prstGeom>
        </p:spPr>
        <p:txBody>
          <a:bodyPr wrap="square">
            <a:spAutoFit/>
          </a:bodyPr>
          <a:lstStyle/>
          <a:p>
            <a:r>
              <a:rPr lang="en-GB" sz="2400" dirty="0"/>
              <a:t>Nero ordered one of his men to drop a dagger surreptitiously beside </a:t>
            </a:r>
            <a:r>
              <a:rPr lang="en-GB" sz="2400" dirty="0" err="1"/>
              <a:t>Agermus</a:t>
            </a:r>
            <a:r>
              <a:rPr lang="en-GB" sz="2400" dirty="0"/>
              <a:t>, whom he arrested at once on a charge of attempted murder… he made it seem as if she had sent </a:t>
            </a:r>
            <a:r>
              <a:rPr lang="en-GB" sz="2400" dirty="0" err="1"/>
              <a:t>Agermus</a:t>
            </a:r>
            <a:r>
              <a:rPr lang="en-GB" sz="2400" dirty="0"/>
              <a:t> to assassinate him… – </a:t>
            </a:r>
            <a:r>
              <a:rPr lang="en-GB" sz="2400" b="1" dirty="0"/>
              <a:t>Suetonius </a:t>
            </a:r>
            <a:r>
              <a:rPr lang="en-GB" sz="2400" b="1" i="1" dirty="0"/>
              <a:t>Nero </a:t>
            </a:r>
            <a:r>
              <a:rPr lang="en-GB" sz="2400" b="1" dirty="0"/>
              <a:t>34. </a:t>
            </a:r>
          </a:p>
          <a:p>
            <a:endParaRPr lang="en-GB" dirty="0"/>
          </a:p>
          <a:p>
            <a:r>
              <a:rPr lang="en-GB" sz="2400" dirty="0"/>
              <a:t>“The executioners surrounded the couch, and the </a:t>
            </a:r>
            <a:r>
              <a:rPr lang="en-GB" sz="2400" dirty="0" err="1"/>
              <a:t>trierarch</a:t>
            </a:r>
            <a:r>
              <a:rPr lang="en-GB" sz="2400" dirty="0"/>
              <a:t> began by striking her on the head with a club. The centurion was drawing his sword to make an end, when she proffered her womb to the blow. ‘Strike here,’ she exclaimed, and was despatched with repeated wounds.” – </a:t>
            </a:r>
            <a:r>
              <a:rPr lang="en-GB" sz="2400" b="1" dirty="0"/>
              <a:t>Tacitus </a:t>
            </a:r>
            <a:r>
              <a:rPr lang="en-GB" sz="2400" b="1" i="1" dirty="0"/>
              <a:t>Annals </a:t>
            </a:r>
            <a:r>
              <a:rPr lang="en-GB" sz="2400" b="1" dirty="0"/>
              <a:t>14.8. </a:t>
            </a:r>
            <a:endParaRPr lang="en-GB" sz="2400" dirty="0"/>
          </a:p>
        </p:txBody>
      </p:sp>
      <p:pic>
        <p:nvPicPr>
          <p:cNvPr id="3" name="Picture 2">
            <a:extLst>
              <a:ext uri="{FF2B5EF4-FFF2-40B4-BE49-F238E27FC236}">
                <a16:creationId xmlns:a16="http://schemas.microsoft.com/office/drawing/2014/main" id="{4CC34318-0D79-4DC4-B89A-0650E58FE828}"/>
              </a:ext>
            </a:extLst>
          </p:cNvPr>
          <p:cNvPicPr>
            <a:picLocks noChangeAspect="1"/>
          </p:cNvPicPr>
          <p:nvPr/>
        </p:nvPicPr>
        <p:blipFill>
          <a:blip r:embed="rId2"/>
          <a:stretch>
            <a:fillRect/>
          </a:stretch>
        </p:blipFill>
        <p:spPr>
          <a:xfrm>
            <a:off x="277521" y="4054030"/>
            <a:ext cx="3934439" cy="2742304"/>
          </a:xfrm>
          <a:prstGeom prst="rect">
            <a:avLst/>
          </a:prstGeom>
        </p:spPr>
      </p:pic>
      <p:sp>
        <p:nvSpPr>
          <p:cNvPr id="5" name="TextBox 4">
            <a:extLst>
              <a:ext uri="{FF2B5EF4-FFF2-40B4-BE49-F238E27FC236}">
                <a16:creationId xmlns:a16="http://schemas.microsoft.com/office/drawing/2014/main" id="{213A5461-A1EB-48D8-AEA1-1D9548F3D185}"/>
              </a:ext>
            </a:extLst>
          </p:cNvPr>
          <p:cNvSpPr txBox="1"/>
          <p:nvPr/>
        </p:nvSpPr>
        <p:spPr>
          <a:xfrm>
            <a:off x="277521" y="4081523"/>
            <a:ext cx="1224136" cy="524442"/>
          </a:xfrm>
          <a:prstGeom prst="rect">
            <a:avLst/>
          </a:prstGeom>
          <a:solidFill>
            <a:schemeClr val="bg1">
              <a:lumMod val="95000"/>
            </a:schemeClr>
          </a:solidFill>
        </p:spPr>
        <p:txBody>
          <a:bodyPr wrap="square">
            <a:spAutoFit/>
          </a:bodyPr>
          <a:lstStyle/>
          <a:p>
            <a:r>
              <a:rPr lang="en-GB" sz="1400" dirty="0"/>
              <a:t>Etching by G. </a:t>
            </a:r>
            <a:r>
              <a:rPr lang="en-GB" sz="1400" dirty="0" err="1"/>
              <a:t>Mochetti</a:t>
            </a:r>
            <a:r>
              <a:rPr lang="en-GB" sz="1400" dirty="0"/>
              <a:t> </a:t>
            </a:r>
          </a:p>
        </p:txBody>
      </p:sp>
      <p:pic>
        <p:nvPicPr>
          <p:cNvPr id="8" name="Picture 7">
            <a:extLst>
              <a:ext uri="{FF2B5EF4-FFF2-40B4-BE49-F238E27FC236}">
                <a16:creationId xmlns:a16="http://schemas.microsoft.com/office/drawing/2014/main" id="{41608E7F-F799-40BC-B96B-A22C8EDCD877}"/>
              </a:ext>
            </a:extLst>
          </p:cNvPr>
          <p:cNvPicPr>
            <a:picLocks noChangeAspect="1"/>
          </p:cNvPicPr>
          <p:nvPr/>
        </p:nvPicPr>
        <p:blipFill>
          <a:blip r:embed="rId3"/>
          <a:stretch>
            <a:fillRect/>
          </a:stretch>
        </p:blipFill>
        <p:spPr>
          <a:xfrm>
            <a:off x="5292080" y="4107346"/>
            <a:ext cx="3710930" cy="2644037"/>
          </a:xfrm>
          <a:prstGeom prst="rect">
            <a:avLst/>
          </a:prstGeom>
        </p:spPr>
      </p:pic>
      <p:sp>
        <p:nvSpPr>
          <p:cNvPr id="9" name="TextBox 8">
            <a:extLst>
              <a:ext uri="{FF2B5EF4-FFF2-40B4-BE49-F238E27FC236}">
                <a16:creationId xmlns:a16="http://schemas.microsoft.com/office/drawing/2014/main" id="{6B68AC61-5181-4409-9498-78B71A7E47E4}"/>
              </a:ext>
            </a:extLst>
          </p:cNvPr>
          <p:cNvSpPr txBox="1"/>
          <p:nvPr/>
        </p:nvSpPr>
        <p:spPr>
          <a:xfrm>
            <a:off x="4006817" y="4158154"/>
            <a:ext cx="1822340" cy="738664"/>
          </a:xfrm>
          <a:prstGeom prst="rect">
            <a:avLst/>
          </a:prstGeom>
          <a:solidFill>
            <a:schemeClr val="bg1">
              <a:lumMod val="95000"/>
            </a:schemeClr>
          </a:solidFill>
        </p:spPr>
        <p:txBody>
          <a:bodyPr wrap="square">
            <a:spAutoFit/>
          </a:bodyPr>
          <a:lstStyle/>
          <a:p>
            <a:r>
              <a:rPr lang="en-GB" sz="1400" dirty="0"/>
              <a:t>Nero and Agrippina by Antonio </a:t>
            </a:r>
            <a:r>
              <a:rPr lang="en-GB" sz="1400" dirty="0" err="1"/>
              <a:t>Rizzi</a:t>
            </a:r>
            <a:r>
              <a:rPr lang="en-GB" sz="1400" dirty="0"/>
              <a:t> (19</a:t>
            </a:r>
            <a:r>
              <a:rPr lang="en-GB" sz="1400" baseline="30000" dirty="0"/>
              <a:t>th</a:t>
            </a:r>
            <a:r>
              <a:rPr lang="en-GB" sz="1400" dirty="0"/>
              <a:t> C.)</a:t>
            </a:r>
          </a:p>
        </p:txBody>
      </p:sp>
    </p:spTree>
    <p:extLst>
      <p:ext uri="{BB962C8B-B14F-4D97-AF65-F5344CB8AC3E}">
        <p14:creationId xmlns:p14="http://schemas.microsoft.com/office/powerpoint/2010/main" val="1553789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539552" y="2420888"/>
            <a:ext cx="8136904" cy="2448272"/>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a:ln>
                  <a:noFill/>
                </a:ln>
                <a:solidFill>
                  <a:schemeClr val="tx1"/>
                </a:solidFill>
                <a:effectLst/>
                <a:uLnTx/>
                <a:uFillTx/>
                <a:latin typeface="+mn-lt"/>
                <a:ea typeface="+mn-ea"/>
                <a:cs typeface="+mn-cs"/>
              </a:rPr>
              <a:t>“Five</a:t>
            </a:r>
            <a:r>
              <a:rPr kumimoji="0" lang="en-GB" sz="6000" b="1" i="0" u="none" strike="noStrike" kern="1200" cap="none" spc="0" normalizeH="0" noProof="0" dirty="0">
                <a:ln>
                  <a:noFill/>
                </a:ln>
                <a:solidFill>
                  <a:schemeClr val="tx1"/>
                </a:solidFill>
                <a:effectLst/>
                <a:uLnTx/>
                <a:uFillTx/>
                <a:latin typeface="+mn-lt"/>
                <a:ea typeface="+mn-ea"/>
                <a:cs typeface="+mn-cs"/>
              </a:rPr>
              <a:t> Golden Years”</a:t>
            </a:r>
            <a:r>
              <a:rPr kumimoji="0" lang="en-GB" sz="6000" b="1" i="0" u="none" strike="noStrike" kern="1200" cap="none" spc="0" normalizeH="0" baseline="0" noProof="0" dirty="0">
                <a:ln>
                  <a:noFill/>
                </a:ln>
                <a:solidFill>
                  <a:schemeClr val="tx1"/>
                </a:solidFill>
                <a:effectLst/>
                <a:uLnTx/>
                <a:uFillTx/>
                <a:latin typeface="+mn-lt"/>
                <a:ea typeface="+mn-ea"/>
                <a:cs typeface="+mn-cs"/>
              </a:rPr>
              <a:t>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32954977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Quinquennium</a:t>
            </a:r>
            <a:endParaRPr lang="en-GB" dirty="0"/>
          </a:p>
        </p:txBody>
      </p:sp>
      <p:sp>
        <p:nvSpPr>
          <p:cNvPr id="3" name="Content Placeholder 2"/>
          <p:cNvSpPr>
            <a:spLocks noGrp="1"/>
          </p:cNvSpPr>
          <p:nvPr>
            <p:ph sz="quarter" idx="1"/>
          </p:nvPr>
        </p:nvSpPr>
        <p:spPr>
          <a:xfrm>
            <a:off x="251520" y="3429000"/>
            <a:ext cx="8640960" cy="3024336"/>
          </a:xfrm>
        </p:spPr>
        <p:txBody>
          <a:bodyPr>
            <a:normAutofit fontScale="77500" lnSpcReduction="20000"/>
          </a:bodyPr>
          <a:lstStyle/>
          <a:p>
            <a:pPr marL="0" indent="0">
              <a:buNone/>
            </a:pPr>
            <a:r>
              <a:rPr lang="en-GB" dirty="0"/>
              <a:t>“For five years he was so effective, especially in improving the city, that Trajan with justice often declared that all other emperors fell behind… Therefore it is evidence that youth is no hindrance to virtue... For the rest of his life he spent in disgraceful fashion...” – </a:t>
            </a:r>
            <a:r>
              <a:rPr lang="en-GB" b="1" dirty="0"/>
              <a:t>Aurelius Victor </a:t>
            </a:r>
            <a:r>
              <a:rPr lang="en-GB" b="1" i="1" dirty="0"/>
              <a:t>Liber de </a:t>
            </a:r>
            <a:r>
              <a:rPr lang="en-GB" b="1" i="1" dirty="0" err="1"/>
              <a:t>Caesaribus</a:t>
            </a:r>
            <a:r>
              <a:rPr lang="en-GB" b="1" i="1" dirty="0"/>
              <a:t> </a:t>
            </a:r>
            <a:r>
              <a:rPr lang="en-GB" b="1" dirty="0"/>
              <a:t>5.1-4. (fourth century AD)</a:t>
            </a:r>
            <a:endParaRPr lang="en-GB" dirty="0"/>
          </a:p>
          <a:p>
            <a:pPr marL="0" indent="0">
              <a:buNone/>
            </a:pPr>
            <a:endParaRPr lang="en-GB" sz="900" dirty="0"/>
          </a:p>
          <a:p>
            <a:pPr marL="0" indent="0">
              <a:buNone/>
            </a:pPr>
            <a:r>
              <a:rPr lang="en-GB" dirty="0"/>
              <a:t>“…Nero… seemed tolerable during his </a:t>
            </a:r>
            <a:r>
              <a:rPr lang="en-GB" i="1" dirty="0" err="1"/>
              <a:t>quinquennium</a:t>
            </a:r>
            <a:r>
              <a:rPr lang="en-GB" i="1" dirty="0"/>
              <a:t>. </a:t>
            </a:r>
            <a:r>
              <a:rPr lang="en-GB" dirty="0"/>
              <a:t>For which some writers reported that Trajan was in the habit of saying that the reigns of all other emperors fell far behind Nero’s </a:t>
            </a:r>
            <a:r>
              <a:rPr lang="en-GB" i="1" dirty="0" err="1"/>
              <a:t>quinquennium</a:t>
            </a:r>
            <a:r>
              <a:rPr lang="en-GB" dirty="0"/>
              <a:t>… Nero spent the rest of his life in a disgraceful manner…” – </a:t>
            </a:r>
            <a:r>
              <a:rPr lang="en-GB" b="1" i="1" dirty="0" err="1"/>
              <a:t>Incerti</a:t>
            </a:r>
            <a:r>
              <a:rPr lang="en-GB" b="1" i="1" dirty="0"/>
              <a:t> </a:t>
            </a:r>
            <a:r>
              <a:rPr lang="en-GB" b="1" i="1" dirty="0" err="1"/>
              <a:t>Auctoris</a:t>
            </a:r>
            <a:r>
              <a:rPr lang="en-GB" b="1" i="1" dirty="0"/>
              <a:t> Epitome de </a:t>
            </a:r>
            <a:r>
              <a:rPr lang="en-GB" b="1" i="1" dirty="0" err="1"/>
              <a:t>Caesaribus</a:t>
            </a:r>
            <a:r>
              <a:rPr lang="en-GB" b="1" i="1" dirty="0"/>
              <a:t> </a:t>
            </a:r>
            <a:r>
              <a:rPr lang="en-GB" b="1" dirty="0"/>
              <a:t>5.1-5. (c. late-fourth century AD)</a:t>
            </a:r>
            <a:endParaRPr lang="en-GB" dirty="0"/>
          </a:p>
        </p:txBody>
      </p:sp>
      <p:sp>
        <p:nvSpPr>
          <p:cNvPr id="4" name="Rectangle 3"/>
          <p:cNvSpPr/>
          <p:nvPr/>
        </p:nvSpPr>
        <p:spPr>
          <a:xfrm>
            <a:off x="179512" y="1527154"/>
            <a:ext cx="8784976" cy="1785104"/>
          </a:xfrm>
          <a:prstGeom prst="rect">
            <a:avLst/>
          </a:prstGeom>
        </p:spPr>
        <p:txBody>
          <a:bodyPr wrap="square">
            <a:spAutoFit/>
          </a:bodyPr>
          <a:lstStyle/>
          <a:p>
            <a:r>
              <a:rPr lang="en-GB" sz="2200" dirty="0"/>
              <a:t>“Amid untroubled peace, the Golden Age springs to a second birth; at last kindly Themis, [Greek goddess of Justice] throwing off the gathered dust of her mourning, returns to the earth; blissful ages attend the youthful prince…” - </a:t>
            </a:r>
            <a:r>
              <a:rPr lang="en-GB" sz="2200" b="1" dirty="0" err="1"/>
              <a:t>Calpurnius</a:t>
            </a:r>
            <a:r>
              <a:rPr lang="en-GB" sz="2200" b="1" dirty="0"/>
              <a:t> </a:t>
            </a:r>
            <a:r>
              <a:rPr lang="en-GB" sz="2200" b="1" dirty="0" err="1"/>
              <a:t>Siculus</a:t>
            </a:r>
            <a:r>
              <a:rPr lang="en-GB" sz="2200" b="1" dirty="0"/>
              <a:t> </a:t>
            </a:r>
            <a:r>
              <a:rPr lang="en-GB" sz="2200" b="1" i="1" dirty="0" err="1"/>
              <a:t>Ecologues</a:t>
            </a:r>
            <a:r>
              <a:rPr lang="en-GB" sz="2200" b="1" i="1" dirty="0"/>
              <a:t> </a:t>
            </a:r>
            <a:r>
              <a:rPr lang="en-GB" sz="2200" b="1" dirty="0"/>
              <a:t>1.42. (Possibly contemporary to the reign of Nero?)</a:t>
            </a:r>
            <a:endParaRPr lang="en-GB" sz="2200" dirty="0"/>
          </a:p>
        </p:txBody>
      </p:sp>
    </p:spTree>
    <p:extLst>
      <p:ext uri="{BB962C8B-B14F-4D97-AF65-F5344CB8AC3E}">
        <p14:creationId xmlns:p14="http://schemas.microsoft.com/office/powerpoint/2010/main" val="41484221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Scholarly Interpretations</a:t>
            </a:r>
          </a:p>
        </p:txBody>
      </p:sp>
      <p:sp>
        <p:nvSpPr>
          <p:cNvPr id="3" name="Content Placeholder 2"/>
          <p:cNvSpPr>
            <a:spLocks noGrp="1"/>
          </p:cNvSpPr>
          <p:nvPr>
            <p:ph sz="quarter" idx="1"/>
          </p:nvPr>
        </p:nvSpPr>
        <p:spPr>
          <a:xfrm>
            <a:off x="179512" y="1556792"/>
            <a:ext cx="8784976" cy="5184576"/>
          </a:xfrm>
        </p:spPr>
        <p:txBody>
          <a:bodyPr>
            <a:normAutofit/>
          </a:bodyPr>
          <a:lstStyle/>
          <a:p>
            <a:r>
              <a:rPr lang="en-GB" sz="2800" dirty="0"/>
              <a:t>The influence of Seneca and </a:t>
            </a:r>
            <a:r>
              <a:rPr lang="en-GB" sz="2800" dirty="0" err="1"/>
              <a:t>Burrus</a:t>
            </a:r>
            <a:r>
              <a:rPr lang="en-GB" sz="2800" dirty="0"/>
              <a:t> – Grant (1970).</a:t>
            </a:r>
          </a:p>
          <a:p>
            <a:pPr lvl="1"/>
            <a:r>
              <a:rPr lang="en-GB" sz="2300" i="1" dirty="0"/>
              <a:t>De </a:t>
            </a:r>
            <a:r>
              <a:rPr lang="en-GB" sz="2300" i="1" dirty="0" err="1"/>
              <a:t>Clementia</a:t>
            </a:r>
            <a:r>
              <a:rPr lang="en-GB" sz="2300" i="1" dirty="0"/>
              <a:t> </a:t>
            </a:r>
            <a:r>
              <a:rPr lang="en-GB" sz="2300" dirty="0"/>
              <a:t>of Seneca. </a:t>
            </a:r>
          </a:p>
          <a:p>
            <a:endParaRPr lang="en-GB" sz="500" dirty="0"/>
          </a:p>
          <a:p>
            <a:r>
              <a:rPr lang="en-GB" sz="2800" dirty="0"/>
              <a:t>In order to defend reputation of </a:t>
            </a:r>
            <a:r>
              <a:rPr lang="en-GB" sz="2800" dirty="0" err="1"/>
              <a:t>Thrasea</a:t>
            </a:r>
            <a:r>
              <a:rPr lang="en-GB" sz="2800" dirty="0"/>
              <a:t> </a:t>
            </a:r>
            <a:r>
              <a:rPr lang="en-GB" sz="2800" dirty="0" err="1"/>
              <a:t>Paetus</a:t>
            </a:r>
            <a:r>
              <a:rPr lang="en-GB" sz="2800" dirty="0"/>
              <a:t>, a Stoic philosopher came to prominence under Nero, though later openly opposed to him – Murray (1965). </a:t>
            </a:r>
          </a:p>
          <a:p>
            <a:endParaRPr lang="en-GB" sz="500" dirty="0"/>
          </a:p>
          <a:p>
            <a:r>
              <a:rPr lang="en-GB" sz="2800" dirty="0"/>
              <a:t>Good fiscal management and policy in this era – </a:t>
            </a:r>
            <a:r>
              <a:rPr lang="en-GB" sz="2800" dirty="0" err="1"/>
              <a:t>Warmington</a:t>
            </a:r>
            <a:r>
              <a:rPr lang="en-GB" sz="2800" dirty="0"/>
              <a:t> (1969). </a:t>
            </a:r>
          </a:p>
          <a:p>
            <a:endParaRPr lang="en-GB" sz="500" dirty="0"/>
          </a:p>
          <a:p>
            <a:r>
              <a:rPr lang="en-GB" sz="2800" dirty="0"/>
              <a:t>Possibly a reference to a </a:t>
            </a:r>
            <a:r>
              <a:rPr lang="en-GB" sz="2800" dirty="0" err="1"/>
              <a:t>quinquennale</a:t>
            </a:r>
            <a:r>
              <a:rPr lang="en-GB" sz="2800" dirty="0"/>
              <a:t> festival – Thornton (1973). </a:t>
            </a:r>
          </a:p>
          <a:p>
            <a:endParaRPr lang="en-GB" dirty="0"/>
          </a:p>
        </p:txBody>
      </p:sp>
    </p:spTree>
    <p:extLst>
      <p:ext uri="{BB962C8B-B14F-4D97-AF65-F5344CB8AC3E}">
        <p14:creationId xmlns:p14="http://schemas.microsoft.com/office/powerpoint/2010/main" val="40241681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Suetonius </a:t>
            </a:r>
            <a:r>
              <a:rPr lang="en-GB" b="1" i="1" dirty="0"/>
              <a:t>Nero </a:t>
            </a:r>
            <a:r>
              <a:rPr lang="en-GB" b="1" dirty="0"/>
              <a:t>10-11, 16</a:t>
            </a:r>
          </a:p>
        </p:txBody>
      </p:sp>
      <p:sp>
        <p:nvSpPr>
          <p:cNvPr id="5" name="Content Placeholder 4"/>
          <p:cNvSpPr>
            <a:spLocks noGrp="1"/>
          </p:cNvSpPr>
          <p:nvPr>
            <p:ph sz="half" idx="1"/>
          </p:nvPr>
        </p:nvSpPr>
        <p:spPr>
          <a:xfrm>
            <a:off x="251520" y="1700808"/>
            <a:ext cx="4248472" cy="4680520"/>
          </a:xfrm>
        </p:spPr>
        <p:txBody>
          <a:bodyPr/>
          <a:lstStyle/>
          <a:p>
            <a:r>
              <a:rPr lang="en-GB" sz="2800" dirty="0"/>
              <a:t>Lowered or abolished some heavier taxes. </a:t>
            </a:r>
          </a:p>
          <a:p>
            <a:endParaRPr lang="en-GB" sz="1600" dirty="0"/>
          </a:p>
          <a:p>
            <a:r>
              <a:rPr lang="en-GB" sz="2800" dirty="0"/>
              <a:t>Showed modesty. </a:t>
            </a:r>
          </a:p>
          <a:p>
            <a:endParaRPr lang="en-GB" sz="1600" dirty="0"/>
          </a:p>
          <a:p>
            <a:r>
              <a:rPr lang="en-GB" sz="2800" dirty="0"/>
              <a:t>Put on a variety of popular entertainment. </a:t>
            </a:r>
          </a:p>
          <a:p>
            <a:endParaRPr lang="en-GB" sz="1600" dirty="0"/>
          </a:p>
          <a:p>
            <a:r>
              <a:rPr lang="en-GB" sz="2800" dirty="0"/>
              <a:t>Suppressed abuses by public officials. </a:t>
            </a:r>
          </a:p>
          <a:p>
            <a:endParaRPr lang="en-GB" dirty="0"/>
          </a:p>
        </p:txBody>
      </p:sp>
      <p:sp>
        <p:nvSpPr>
          <p:cNvPr id="6" name="Content Placeholder 5"/>
          <p:cNvSpPr>
            <a:spLocks noGrp="1"/>
          </p:cNvSpPr>
          <p:nvPr>
            <p:ph sz="half" idx="2"/>
          </p:nvPr>
        </p:nvSpPr>
        <p:spPr>
          <a:xfrm>
            <a:off x="4800600" y="1484784"/>
            <a:ext cx="4038600" cy="5040560"/>
          </a:xfrm>
        </p:spPr>
        <p:txBody>
          <a:bodyPr>
            <a:normAutofit/>
          </a:bodyPr>
          <a:lstStyle/>
          <a:p>
            <a:pPr marL="0" indent="0">
              <a:buNone/>
            </a:pPr>
            <a:r>
              <a:rPr lang="en-GB" sz="2800" dirty="0"/>
              <a:t>“As a further guarantee of his virtuous intentions, he promised to model his rule on the principles laid down by Augustus… Once when the senate passed a vote of thanks to him, he answered ‘Wait until I deserve them!’…” (</a:t>
            </a:r>
            <a:r>
              <a:rPr lang="en-GB" sz="2800" b="1" dirty="0"/>
              <a:t>10</a:t>
            </a:r>
            <a:r>
              <a:rPr lang="en-GB" sz="2800" dirty="0"/>
              <a:t>) </a:t>
            </a:r>
          </a:p>
        </p:txBody>
      </p:sp>
    </p:spTree>
    <p:extLst>
      <p:ext uri="{BB962C8B-B14F-4D97-AF65-F5344CB8AC3E}">
        <p14:creationId xmlns:p14="http://schemas.microsoft.com/office/powerpoint/2010/main" val="27105187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Tacitus </a:t>
            </a:r>
            <a:r>
              <a:rPr lang="en-GB" b="1" i="1" dirty="0"/>
              <a:t>Annals </a:t>
            </a:r>
            <a:r>
              <a:rPr lang="en-GB" b="1" dirty="0"/>
              <a:t>13.4-5</a:t>
            </a:r>
          </a:p>
        </p:txBody>
      </p:sp>
      <p:sp>
        <p:nvSpPr>
          <p:cNvPr id="4" name="Content Placeholder 3"/>
          <p:cNvSpPr>
            <a:spLocks noGrp="1"/>
          </p:cNvSpPr>
          <p:nvPr>
            <p:ph sz="half" idx="1"/>
          </p:nvPr>
        </p:nvSpPr>
        <p:spPr>
          <a:xfrm>
            <a:off x="301752" y="1556792"/>
            <a:ext cx="4198240" cy="4752528"/>
          </a:xfrm>
        </p:spPr>
        <p:txBody>
          <a:bodyPr/>
          <a:lstStyle/>
          <a:p>
            <a:r>
              <a:rPr lang="en-GB" sz="2800" dirty="0"/>
              <a:t>Renounces former unpopular policies. </a:t>
            </a:r>
          </a:p>
          <a:p>
            <a:endParaRPr lang="en-GB" sz="1200" dirty="0"/>
          </a:p>
          <a:p>
            <a:r>
              <a:rPr lang="en-GB" sz="2800" dirty="0"/>
              <a:t>Nero promises not to intervene in all law-suits, or hear cases behind closed doors. </a:t>
            </a:r>
          </a:p>
          <a:p>
            <a:endParaRPr lang="en-GB" sz="1200" dirty="0"/>
          </a:p>
          <a:p>
            <a:r>
              <a:rPr lang="en-GB" sz="2800" dirty="0"/>
              <a:t>Promises to keep personal and state affairs separate. </a:t>
            </a:r>
          </a:p>
          <a:p>
            <a:endParaRPr lang="en-GB" dirty="0"/>
          </a:p>
        </p:txBody>
      </p:sp>
      <p:sp>
        <p:nvSpPr>
          <p:cNvPr id="5" name="Content Placeholder 4"/>
          <p:cNvSpPr>
            <a:spLocks noGrp="1"/>
          </p:cNvSpPr>
          <p:nvPr>
            <p:ph sz="half" idx="2"/>
          </p:nvPr>
        </p:nvSpPr>
        <p:spPr>
          <a:xfrm>
            <a:off x="4800600" y="1484784"/>
            <a:ext cx="4163888" cy="4968552"/>
          </a:xfrm>
        </p:spPr>
        <p:txBody>
          <a:bodyPr>
            <a:normAutofit/>
          </a:bodyPr>
          <a:lstStyle/>
          <a:p>
            <a:pPr marL="0" indent="0">
              <a:buNone/>
            </a:pPr>
            <a:r>
              <a:rPr lang="en-GB" sz="2800" dirty="0"/>
              <a:t>“Moreover, these promises were implemented. The senate decided many matters. They forbade advocates to receive fees or gifts. They excused quaestors-designate from the obligation to hold gladiatorial displays.” </a:t>
            </a:r>
          </a:p>
        </p:txBody>
      </p:sp>
    </p:spTree>
    <p:extLst>
      <p:ext uri="{BB962C8B-B14F-4D97-AF65-F5344CB8AC3E}">
        <p14:creationId xmlns:p14="http://schemas.microsoft.com/office/powerpoint/2010/main" val="11150504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a:t>Dio</a:t>
            </a:r>
            <a:r>
              <a:rPr lang="en-GB" b="1" dirty="0"/>
              <a:t> Cassius 61.4</a:t>
            </a:r>
          </a:p>
        </p:txBody>
      </p:sp>
      <p:sp>
        <p:nvSpPr>
          <p:cNvPr id="6" name="Content Placeholder 5"/>
          <p:cNvSpPr>
            <a:spLocks noGrp="1"/>
          </p:cNvSpPr>
          <p:nvPr>
            <p:ph sz="quarter" idx="1"/>
          </p:nvPr>
        </p:nvSpPr>
        <p:spPr>
          <a:xfrm>
            <a:off x="251520" y="1412776"/>
            <a:ext cx="8712968" cy="4998296"/>
          </a:xfrm>
        </p:spPr>
        <p:txBody>
          <a:bodyPr>
            <a:noAutofit/>
          </a:bodyPr>
          <a:lstStyle/>
          <a:p>
            <a:pPr marL="0" indent="0">
              <a:buNone/>
            </a:pPr>
            <a:r>
              <a:rPr lang="en-GB" sz="2400" dirty="0"/>
              <a:t>“When they had accomplished this, they took the rule entirely into their own hands and administered affairs in the very best and fairest manner they could, with the result that they won the approval of everybody alike. As for Nero, he was not fond of business in any case, and was glad to live in idleness; indeed, it was for this reason that he had previously yielded the upper hand to his mother, and was now quite content to be indulging in pleasures while the government was carried on as well as before. His two advisers, then, </a:t>
            </a:r>
            <a:r>
              <a:rPr lang="en-GB" sz="2400" b="1" dirty="0"/>
              <a:t>after coming to a common understanding, made many changes in existing regulations, abolished some altogether, and enacted many new laws</a:t>
            </a:r>
            <a:r>
              <a:rPr lang="en-GB" sz="2400" dirty="0"/>
              <a:t>, meanwhile allowing Nero to indulge himself, in the expectation that when he had sated his desires without any great injury to the public interests at large…” </a:t>
            </a:r>
          </a:p>
        </p:txBody>
      </p:sp>
    </p:spTree>
    <p:extLst>
      <p:ext uri="{BB962C8B-B14F-4D97-AF65-F5344CB8AC3E}">
        <p14:creationId xmlns:p14="http://schemas.microsoft.com/office/powerpoint/2010/main" val="10997405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332656"/>
            <a:ext cx="8424936"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60715" y="5013176"/>
            <a:ext cx="8640960" cy="1200329"/>
          </a:xfrm>
          <a:prstGeom prst="rect">
            <a:avLst/>
          </a:prstGeom>
        </p:spPr>
        <p:txBody>
          <a:bodyPr wrap="square">
            <a:spAutoFit/>
          </a:bodyPr>
          <a:lstStyle/>
          <a:p>
            <a:r>
              <a:rPr lang="en-GB" b="1" i="1" dirty="0"/>
              <a:t>ex </a:t>
            </a:r>
            <a:r>
              <a:rPr lang="en-GB" b="1" i="1" dirty="0" err="1"/>
              <a:t>Senatus</a:t>
            </a:r>
            <a:r>
              <a:rPr lang="en-GB" b="1" i="1" dirty="0"/>
              <a:t> </a:t>
            </a:r>
            <a:r>
              <a:rPr lang="en-GB" b="1" i="1" dirty="0" err="1"/>
              <a:t>Consulto</a:t>
            </a:r>
            <a:r>
              <a:rPr lang="en-GB" b="1" i="1" dirty="0"/>
              <a:t> </a:t>
            </a:r>
            <a:r>
              <a:rPr lang="en-GB" b="1" dirty="0"/>
              <a:t>– </a:t>
            </a:r>
            <a:r>
              <a:rPr lang="en-GB" dirty="0"/>
              <a:t>a phrase traditionally regarded in these contexts as representing the minting of coins under the auspices of the Senate. </a:t>
            </a:r>
          </a:p>
          <a:p>
            <a:r>
              <a:rPr lang="en-GB" dirty="0"/>
              <a:t>Use of the formula EX SC on gold and silver coins. Previous to Nero, this formula only appeared on token or </a:t>
            </a:r>
            <a:r>
              <a:rPr lang="en-GB" i="1" dirty="0" err="1"/>
              <a:t>aes</a:t>
            </a:r>
            <a:r>
              <a:rPr lang="en-GB" i="1" dirty="0"/>
              <a:t> </a:t>
            </a:r>
            <a:r>
              <a:rPr lang="en-GB" dirty="0"/>
              <a:t>coinage. </a:t>
            </a:r>
          </a:p>
        </p:txBody>
      </p:sp>
      <p:sp>
        <p:nvSpPr>
          <p:cNvPr id="6" name="AutoShape 7"/>
          <p:cNvSpPr>
            <a:spLocks noChangeArrowheads="1"/>
          </p:cNvSpPr>
          <p:nvPr/>
        </p:nvSpPr>
        <p:spPr bwMode="auto">
          <a:xfrm rot="-2997615">
            <a:off x="5261655" y="1434282"/>
            <a:ext cx="2904627" cy="2867107"/>
          </a:xfrm>
          <a:custGeom>
            <a:avLst/>
            <a:gdLst>
              <a:gd name="G0" fmla="+- 1150 0 0"/>
              <a:gd name="G1" fmla="+- 21600 0 1150"/>
              <a:gd name="G2" fmla="+- 21600 0 1150"/>
              <a:gd name="G3" fmla="*/ G0 2929 10000"/>
              <a:gd name="G4" fmla="+- 21600 0 G3"/>
              <a:gd name="G5" fmla="+- 21600 0 G3"/>
              <a:gd name="T0" fmla="*/ 10800 w 21600"/>
              <a:gd name="T1" fmla="*/ 0 h 21600"/>
              <a:gd name="T2" fmla="*/ 3163 w 21600"/>
              <a:gd name="T3" fmla="*/ 3163 h 21600"/>
              <a:gd name="T4" fmla="*/ 0 w 21600"/>
              <a:gd name="T5" fmla="*/ 10800 h 21600"/>
              <a:gd name="T6" fmla="*/ 3163 w 21600"/>
              <a:gd name="T7" fmla="*/ 18437 h 21600"/>
              <a:gd name="T8" fmla="*/ 10800 w 21600"/>
              <a:gd name="T9" fmla="*/ 21600 h 21600"/>
              <a:gd name="T10" fmla="*/ 18437 w 21600"/>
              <a:gd name="T11" fmla="*/ 18437 h 21600"/>
              <a:gd name="T12" fmla="*/ 21600 w 21600"/>
              <a:gd name="T13" fmla="*/ 10800 h 21600"/>
              <a:gd name="T14" fmla="*/ 18437 w 21600"/>
              <a:gd name="T15" fmla="*/ 3163 h 21600"/>
              <a:gd name="T16" fmla="*/ 3163 w 21600"/>
              <a:gd name="T17" fmla="*/ 3163 h 21600"/>
              <a:gd name="T18" fmla="*/ 18437 w 21600"/>
              <a:gd name="T19" fmla="*/ 18437 h 21600"/>
            </a:gdLst>
            <a:ahLst/>
            <a:cxnLst>
              <a:cxn ang="0">
                <a:pos x="T0" y="T1"/>
              </a:cxn>
              <a:cxn ang="0">
                <a:pos x="T2" y="T3"/>
              </a:cxn>
              <a:cxn ang="0">
                <a:pos x="T4" y="T5"/>
              </a:cxn>
              <a:cxn ang="0">
                <a:pos x="T6" y="T7"/>
              </a:cxn>
              <a:cxn ang="0">
                <a:pos x="T8" y="T9"/>
              </a:cxn>
              <a:cxn ang="0">
                <a:pos x="T10" y="T11"/>
              </a:cxn>
              <a:cxn ang="0">
                <a:pos x="T12" y="T13"/>
              </a:cxn>
              <a:cxn ang="0">
                <a:pos x="T14" y="T15"/>
              </a:cxn>
            </a:cxnLst>
            <a:rect l="T16" t="T17" r="T18" b="T19"/>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50" y="10800"/>
                </a:moveTo>
                <a:cubicBezTo>
                  <a:pt x="1150" y="16130"/>
                  <a:pt x="5470" y="20450"/>
                  <a:pt x="10800" y="20450"/>
                </a:cubicBezTo>
                <a:cubicBezTo>
                  <a:pt x="16130" y="20450"/>
                  <a:pt x="20450" y="16130"/>
                  <a:pt x="20450" y="10800"/>
                </a:cubicBezTo>
                <a:cubicBezTo>
                  <a:pt x="20450" y="5470"/>
                  <a:pt x="16130" y="1150"/>
                  <a:pt x="10800" y="1150"/>
                </a:cubicBezTo>
                <a:cubicBezTo>
                  <a:pt x="5470" y="1150"/>
                  <a:pt x="1150" y="5470"/>
                  <a:pt x="1150" y="10800"/>
                </a:cubicBezTo>
                <a:close/>
              </a:path>
            </a:pathLst>
          </a:custGeom>
          <a:solidFill>
            <a:srgbClr val="FF0000"/>
          </a:solidFill>
          <a:ln w="9525">
            <a:solidFill>
              <a:schemeClr val="tx1"/>
            </a:solidFill>
            <a:round/>
            <a:headEnd/>
            <a:tailEnd/>
          </a:ln>
          <a:effectLst/>
        </p:spPr>
        <p:txBody>
          <a:bodyPr wrap="none" anchor="ctr"/>
          <a:lstStyle/>
          <a:p>
            <a:endParaRPr lang="en-GB"/>
          </a:p>
        </p:txBody>
      </p:sp>
    </p:spTree>
    <p:extLst>
      <p:ext uri="{BB962C8B-B14F-4D97-AF65-F5344CB8AC3E}">
        <p14:creationId xmlns:p14="http://schemas.microsoft.com/office/powerpoint/2010/main" val="4043897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sz="quarter" idx="1"/>
          </p:nvPr>
        </p:nvSpPr>
        <p:spPr>
          <a:xfrm>
            <a:off x="301752" y="1268760"/>
            <a:ext cx="8662736" cy="5589240"/>
          </a:xfrm>
        </p:spPr>
        <p:txBody>
          <a:bodyPr>
            <a:normAutofit fontScale="92500" lnSpcReduction="10000"/>
          </a:bodyPr>
          <a:lstStyle/>
          <a:p>
            <a:r>
              <a:rPr lang="en-GB" dirty="0"/>
              <a:t>Drinkwater, J. F. 2019: </a:t>
            </a:r>
            <a:r>
              <a:rPr lang="en-GB" i="1" dirty="0"/>
              <a:t>Nero: Emperor and Court. </a:t>
            </a:r>
            <a:r>
              <a:rPr lang="en-GB" dirty="0" err="1"/>
              <a:t>Cambrdige</a:t>
            </a:r>
            <a:r>
              <a:rPr lang="en-GB" dirty="0"/>
              <a:t>.</a:t>
            </a:r>
          </a:p>
          <a:p>
            <a:endParaRPr lang="en-GB" sz="500" dirty="0"/>
          </a:p>
          <a:p>
            <a:r>
              <a:rPr lang="en-GB" dirty="0"/>
              <a:t>Grant, M. 1970: </a:t>
            </a:r>
            <a:r>
              <a:rPr lang="en-GB" i="1" dirty="0"/>
              <a:t>Nero</a:t>
            </a:r>
            <a:r>
              <a:rPr lang="en-GB" dirty="0"/>
              <a:t>. London. </a:t>
            </a:r>
          </a:p>
          <a:p>
            <a:endParaRPr lang="en-GB" sz="500" dirty="0"/>
          </a:p>
          <a:p>
            <a:r>
              <a:rPr lang="en-GB" dirty="0"/>
              <a:t>Griffin, M. T. 1987: </a:t>
            </a:r>
            <a:r>
              <a:rPr lang="en-GB" i="1" dirty="0"/>
              <a:t>Nero: the End of a Dynasty</a:t>
            </a:r>
            <a:r>
              <a:rPr lang="en-GB" dirty="0"/>
              <a:t>. London.</a:t>
            </a:r>
          </a:p>
          <a:p>
            <a:endParaRPr lang="en-GB" sz="500" dirty="0"/>
          </a:p>
          <a:p>
            <a:r>
              <a:rPr lang="en-GB" dirty="0"/>
              <a:t>Murray, O. 1965: ‘The “Quinquennium </a:t>
            </a:r>
            <a:r>
              <a:rPr lang="en-GB" dirty="0" err="1"/>
              <a:t>Neronis</a:t>
            </a:r>
            <a:r>
              <a:rPr lang="en-GB" dirty="0"/>
              <a:t>” and the Stoics’, </a:t>
            </a:r>
            <a:r>
              <a:rPr lang="en-GB" i="1" dirty="0"/>
              <a:t>Historia </a:t>
            </a:r>
            <a:r>
              <a:rPr lang="en-GB" dirty="0"/>
              <a:t>14: 41-61. </a:t>
            </a:r>
          </a:p>
          <a:p>
            <a:endParaRPr lang="en-GB" sz="500" dirty="0"/>
          </a:p>
          <a:p>
            <a:r>
              <a:rPr lang="en-GB" dirty="0" err="1"/>
              <a:t>Shotter</a:t>
            </a:r>
            <a:r>
              <a:rPr lang="en-GB" dirty="0"/>
              <a:t>, D. 2008: </a:t>
            </a:r>
            <a:r>
              <a:rPr lang="en-GB" i="1" dirty="0"/>
              <a:t>Nero Caesar Augustus: Emperor of Rome</a:t>
            </a:r>
            <a:r>
              <a:rPr lang="en-GB" dirty="0"/>
              <a:t>. Edinburgh.</a:t>
            </a:r>
          </a:p>
          <a:p>
            <a:endParaRPr lang="en-GB" sz="500" dirty="0"/>
          </a:p>
          <a:p>
            <a:r>
              <a:rPr lang="en-GB" dirty="0"/>
              <a:t>Thornton, M. K. 1973: ‘The Enigma of Nero’s ―Quinquennium: Reputation of the Emperor Nero’, </a:t>
            </a:r>
            <a:r>
              <a:rPr lang="en-GB" i="1" dirty="0"/>
              <a:t>Historia </a:t>
            </a:r>
            <a:r>
              <a:rPr lang="en-GB" dirty="0"/>
              <a:t>22 (4): 570-582. </a:t>
            </a:r>
          </a:p>
          <a:p>
            <a:endParaRPr lang="en-GB" sz="500" dirty="0"/>
          </a:p>
          <a:p>
            <a:r>
              <a:rPr lang="en-GB" dirty="0" err="1"/>
              <a:t>Warmington</a:t>
            </a:r>
            <a:r>
              <a:rPr lang="en-GB" dirty="0"/>
              <a:t>, B. H. 1969: </a:t>
            </a:r>
            <a:r>
              <a:rPr lang="en-GB" i="1" dirty="0"/>
              <a:t>Nero: Reality and Legend</a:t>
            </a:r>
            <a:r>
              <a:rPr lang="en-GB" dirty="0"/>
              <a:t>. London. </a:t>
            </a:r>
          </a:p>
          <a:p>
            <a:endParaRPr lang="en-GB" dirty="0"/>
          </a:p>
        </p:txBody>
      </p:sp>
    </p:spTree>
    <p:extLst>
      <p:ext uri="{BB962C8B-B14F-4D97-AF65-F5344CB8AC3E}">
        <p14:creationId xmlns:p14="http://schemas.microsoft.com/office/powerpoint/2010/main" val="208724840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540</TotalTime>
  <Words>2776</Words>
  <Application>Microsoft Office PowerPoint</Application>
  <PresentationFormat>On-screen Show (4:3)</PresentationFormat>
  <Paragraphs>128</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Georgia</vt:lpstr>
      <vt:lpstr>Wingdings</vt:lpstr>
      <vt:lpstr>Wingdings 2</vt:lpstr>
      <vt:lpstr>Civic</vt:lpstr>
      <vt:lpstr>Murder, Mayhem and Megalomania: The Life and Times of the Emperor Nero</vt:lpstr>
      <vt:lpstr>PowerPoint Presentation</vt:lpstr>
      <vt:lpstr>Honours and Benefactions</vt:lpstr>
      <vt:lpstr>PowerPoint Presentation</vt:lpstr>
      <vt:lpstr>Agrippina as Queen mother [Mater Augusti]?</vt:lpstr>
      <vt:lpstr>Deification of Claudius</vt:lpstr>
      <vt:lpstr>PowerPoint Presentation</vt:lpstr>
      <vt:lpstr>PowerPoint Presentation</vt:lpstr>
      <vt:lpstr>Early Resistance</vt:lpstr>
      <vt:lpstr>PowerPoint Presentation</vt:lpstr>
      <vt:lpstr>Murder of Britannicus (AD 55)</vt:lpstr>
      <vt:lpstr>Seneca and Burrus – Partners in Power?</vt:lpstr>
      <vt:lpstr>Rumours of Incest</vt:lpstr>
      <vt:lpstr>Murder of Agrippina (AD 59)</vt:lpstr>
      <vt:lpstr>PowerPoint Presentation</vt:lpstr>
      <vt:lpstr>PowerPoint Presentation</vt:lpstr>
      <vt:lpstr>Quinquennium</vt:lpstr>
      <vt:lpstr>Scholarly Interpretations</vt:lpstr>
      <vt:lpstr>Suetonius Nero 10-11, 16</vt:lpstr>
      <vt:lpstr>Tacitus Annals 13.4-5</vt:lpstr>
      <vt:lpstr>Dio Cassius 61.4</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Matthew Cobb</cp:lastModifiedBy>
  <cp:revision>144</cp:revision>
  <dcterms:created xsi:type="dcterms:W3CDTF">2013-10-23T17:07:17Z</dcterms:created>
  <dcterms:modified xsi:type="dcterms:W3CDTF">2021-09-16T07:15:21Z</dcterms:modified>
</cp:coreProperties>
</file>