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2" r:id="rId2"/>
  </p:sldMasterIdLst>
  <p:notesMasterIdLst>
    <p:notesMasterId r:id="rId11"/>
  </p:notesMasterIdLst>
  <p:sldIdLst>
    <p:sldId id="256" r:id="rId3"/>
    <p:sldId id="329" r:id="rId4"/>
    <p:sldId id="321" r:id="rId5"/>
    <p:sldId id="333" r:id="rId6"/>
    <p:sldId id="330" r:id="rId7"/>
    <p:sldId id="331" r:id="rId8"/>
    <p:sldId id="332" r:id="rId9"/>
    <p:sldId id="33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286"/>
    <p:restoredTop sz="88694"/>
  </p:normalViewPr>
  <p:slideViewPr>
    <p:cSldViewPr snapToGrid="0" snapToObjects="1">
      <p:cViewPr varScale="1">
        <p:scale>
          <a:sx n="92" d="100"/>
          <a:sy n="92" d="100"/>
        </p:scale>
        <p:origin x="161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D7DB0C-58BD-4E47-8A49-765C9557B5DC}" type="doc">
      <dgm:prSet loTypeId="urn:microsoft.com/office/officeart/2005/8/layout/matrix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CD13FB-4801-2F4C-881B-4998C61A3368}">
      <dgm:prSet phldrT="[Text]"/>
      <dgm:spPr/>
      <dgm:t>
        <a:bodyPr/>
        <a:lstStyle/>
        <a:p>
          <a:r>
            <a:rPr lang="en-GB" dirty="0"/>
            <a:t>Transferable skills for professional practice</a:t>
          </a:r>
        </a:p>
      </dgm:t>
    </dgm:pt>
    <dgm:pt modelId="{551B3C79-686C-1446-9732-8EF75F0FD7A4}" type="parTrans" cxnId="{CF8A5034-C790-2B4E-8606-D2BBC382F867}">
      <dgm:prSet/>
      <dgm:spPr/>
      <dgm:t>
        <a:bodyPr/>
        <a:lstStyle/>
        <a:p>
          <a:endParaRPr lang="en-GB"/>
        </a:p>
      </dgm:t>
    </dgm:pt>
    <dgm:pt modelId="{11C3D67C-6DB8-6A40-A8D3-07E7DA224721}" type="sibTrans" cxnId="{CF8A5034-C790-2B4E-8606-D2BBC382F867}">
      <dgm:prSet/>
      <dgm:spPr/>
      <dgm:t>
        <a:bodyPr/>
        <a:lstStyle/>
        <a:p>
          <a:endParaRPr lang="en-GB"/>
        </a:p>
      </dgm:t>
    </dgm:pt>
    <dgm:pt modelId="{91C497DC-61B5-8A41-95CB-8F7AEB777DE3}">
      <dgm:prSet phldrT="[Text]"/>
      <dgm:spPr/>
      <dgm:t>
        <a:bodyPr/>
        <a:lstStyle/>
        <a:p>
          <a:r>
            <a:rPr lang="en-GB" dirty="0"/>
            <a:t>Engagement with literature skills</a:t>
          </a:r>
        </a:p>
      </dgm:t>
    </dgm:pt>
    <dgm:pt modelId="{968A0D73-26EB-AA47-9721-57AC2A5BFBC5}" type="parTrans" cxnId="{7BB5B79D-0C28-0B4E-A4ED-8545E1105E7D}">
      <dgm:prSet/>
      <dgm:spPr/>
      <dgm:t>
        <a:bodyPr/>
        <a:lstStyle/>
        <a:p>
          <a:endParaRPr lang="en-GB"/>
        </a:p>
      </dgm:t>
    </dgm:pt>
    <dgm:pt modelId="{3FB43535-A428-1C43-BC3D-8B49A0DEDADB}" type="sibTrans" cxnId="{7BB5B79D-0C28-0B4E-A4ED-8545E1105E7D}">
      <dgm:prSet/>
      <dgm:spPr/>
      <dgm:t>
        <a:bodyPr/>
        <a:lstStyle/>
        <a:p>
          <a:endParaRPr lang="en-GB"/>
        </a:p>
      </dgm:t>
    </dgm:pt>
    <dgm:pt modelId="{999A39FE-5C8D-3F42-8067-F75D1B2F763E}">
      <dgm:prSet phldrT="[Text]"/>
      <dgm:spPr/>
      <dgm:t>
        <a:bodyPr/>
        <a:lstStyle/>
        <a:p>
          <a:r>
            <a:rPr lang="en-GB" dirty="0"/>
            <a:t>Cognitive &amp; intellectual skills</a:t>
          </a:r>
        </a:p>
      </dgm:t>
    </dgm:pt>
    <dgm:pt modelId="{27BEAD0D-D239-6842-BB78-B6879303FBA5}" type="parTrans" cxnId="{997CDB4B-2049-ED46-B358-6475038B50A4}">
      <dgm:prSet/>
      <dgm:spPr/>
      <dgm:t>
        <a:bodyPr/>
        <a:lstStyle/>
        <a:p>
          <a:endParaRPr lang="en-GB"/>
        </a:p>
      </dgm:t>
    </dgm:pt>
    <dgm:pt modelId="{EE3050B2-D73A-DE49-9EEB-027C50FD7FC8}" type="sibTrans" cxnId="{997CDB4B-2049-ED46-B358-6475038B50A4}">
      <dgm:prSet/>
      <dgm:spPr/>
      <dgm:t>
        <a:bodyPr/>
        <a:lstStyle/>
        <a:p>
          <a:endParaRPr lang="en-GB"/>
        </a:p>
      </dgm:t>
    </dgm:pt>
    <dgm:pt modelId="{822F06F8-6911-F84A-872F-E1DCFF3F07A6}">
      <dgm:prSet phldrT="[Text]"/>
      <dgm:spPr/>
      <dgm:t>
        <a:bodyPr/>
        <a:lstStyle/>
        <a:p>
          <a:r>
            <a:rPr lang="en-GB" dirty="0"/>
            <a:t>Knowledge &amp; understanding</a:t>
          </a:r>
        </a:p>
      </dgm:t>
    </dgm:pt>
    <dgm:pt modelId="{A5541F1C-B219-DA4C-80AA-A178A3EF52B2}" type="parTrans" cxnId="{1617256A-888D-F849-88E7-E91ACA7BFE51}">
      <dgm:prSet/>
      <dgm:spPr/>
      <dgm:t>
        <a:bodyPr/>
        <a:lstStyle/>
        <a:p>
          <a:endParaRPr lang="en-GB"/>
        </a:p>
      </dgm:t>
    </dgm:pt>
    <dgm:pt modelId="{E8F736DB-7DD3-5246-B0C7-F4D4DE267D24}" type="sibTrans" cxnId="{1617256A-888D-F849-88E7-E91ACA7BFE51}">
      <dgm:prSet/>
      <dgm:spPr/>
      <dgm:t>
        <a:bodyPr/>
        <a:lstStyle/>
        <a:p>
          <a:endParaRPr lang="en-GB"/>
        </a:p>
      </dgm:t>
    </dgm:pt>
    <dgm:pt modelId="{CFB99320-61B8-E643-BCAB-4E22CBBE413B}">
      <dgm:prSet phldrT="[Text]"/>
      <dgm:spPr/>
      <dgm:t>
        <a:bodyPr/>
        <a:lstStyle/>
        <a:p>
          <a:r>
            <a:rPr lang="en-GB" dirty="0"/>
            <a:t>Practical application skills</a:t>
          </a:r>
        </a:p>
      </dgm:t>
    </dgm:pt>
    <dgm:pt modelId="{F5333BD4-28AB-AE40-A1DF-66BCF7D07CFD}" type="parTrans" cxnId="{65A29CE8-FFC7-A343-8D8D-9EED60C0174C}">
      <dgm:prSet/>
      <dgm:spPr/>
      <dgm:t>
        <a:bodyPr/>
        <a:lstStyle/>
        <a:p>
          <a:endParaRPr lang="en-GB"/>
        </a:p>
      </dgm:t>
    </dgm:pt>
    <dgm:pt modelId="{EFE0601F-D6EB-A145-85E7-DF6E28FFE72F}" type="sibTrans" cxnId="{65A29CE8-FFC7-A343-8D8D-9EED60C0174C}">
      <dgm:prSet/>
      <dgm:spPr/>
      <dgm:t>
        <a:bodyPr/>
        <a:lstStyle/>
        <a:p>
          <a:endParaRPr lang="en-GB"/>
        </a:p>
      </dgm:t>
    </dgm:pt>
    <dgm:pt modelId="{2143E74D-EB9B-FF43-8B36-D379821110C8}" type="pres">
      <dgm:prSet presAssocID="{FBD7DB0C-58BD-4E47-8A49-765C9557B5DC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17B1FE9-3491-EF4A-9380-0E8D23CF848A}" type="pres">
      <dgm:prSet presAssocID="{FBD7DB0C-58BD-4E47-8A49-765C9557B5DC}" presName="matrix" presStyleCnt="0"/>
      <dgm:spPr/>
    </dgm:pt>
    <dgm:pt modelId="{D65E19A6-DB24-E749-9A96-28D33A69F2C8}" type="pres">
      <dgm:prSet presAssocID="{FBD7DB0C-58BD-4E47-8A49-765C9557B5DC}" presName="tile1" presStyleLbl="node1" presStyleIdx="0" presStyleCnt="4"/>
      <dgm:spPr/>
    </dgm:pt>
    <dgm:pt modelId="{449914FF-D6A0-3D48-828E-AD341474A76A}" type="pres">
      <dgm:prSet presAssocID="{FBD7DB0C-58BD-4E47-8A49-765C9557B5DC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6F7F2AF-D483-4545-852F-62947C603E0B}" type="pres">
      <dgm:prSet presAssocID="{FBD7DB0C-58BD-4E47-8A49-765C9557B5DC}" presName="tile2" presStyleLbl="node1" presStyleIdx="1" presStyleCnt="4"/>
      <dgm:spPr/>
    </dgm:pt>
    <dgm:pt modelId="{F3BAFEFB-3854-E44E-A93F-D66BC67B1193}" type="pres">
      <dgm:prSet presAssocID="{FBD7DB0C-58BD-4E47-8A49-765C9557B5DC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557E146-5587-8D45-B17F-0DBB925F19B7}" type="pres">
      <dgm:prSet presAssocID="{FBD7DB0C-58BD-4E47-8A49-765C9557B5DC}" presName="tile3" presStyleLbl="node1" presStyleIdx="2" presStyleCnt="4"/>
      <dgm:spPr/>
    </dgm:pt>
    <dgm:pt modelId="{EC78A54F-CE43-5D42-B39A-53416338AF96}" type="pres">
      <dgm:prSet presAssocID="{FBD7DB0C-58BD-4E47-8A49-765C9557B5DC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E978815-2B45-6A4E-BF1B-8D68098E1B14}" type="pres">
      <dgm:prSet presAssocID="{FBD7DB0C-58BD-4E47-8A49-765C9557B5DC}" presName="tile4" presStyleLbl="node1" presStyleIdx="3" presStyleCnt="4"/>
      <dgm:spPr/>
    </dgm:pt>
    <dgm:pt modelId="{F8789CE0-7674-2443-86BE-EB987F112F9F}" type="pres">
      <dgm:prSet presAssocID="{FBD7DB0C-58BD-4E47-8A49-765C9557B5DC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B109949-1437-C943-8B84-AC6CA5D79FAD}" type="pres">
      <dgm:prSet presAssocID="{FBD7DB0C-58BD-4E47-8A49-765C9557B5DC}" presName="centerTile" presStyleLbl="fgShp" presStyleIdx="0" presStyleCnt="1" custScaleX="116665" custScaleY="150081">
        <dgm:presLayoutVars>
          <dgm:chMax val="0"/>
          <dgm:chPref val="0"/>
        </dgm:presLayoutVars>
      </dgm:prSet>
      <dgm:spPr/>
    </dgm:pt>
  </dgm:ptLst>
  <dgm:cxnLst>
    <dgm:cxn modelId="{0FC4181A-B079-C443-9C1D-7A847C05A081}" type="presOf" srcId="{822F06F8-6911-F84A-872F-E1DCFF3F07A6}" destId="{EC78A54F-CE43-5D42-B39A-53416338AF96}" srcOrd="1" destOrd="0" presId="urn:microsoft.com/office/officeart/2005/8/layout/matrix1"/>
    <dgm:cxn modelId="{CF8A5034-C790-2B4E-8606-D2BBC382F867}" srcId="{FBD7DB0C-58BD-4E47-8A49-765C9557B5DC}" destId="{C9CD13FB-4801-2F4C-881B-4998C61A3368}" srcOrd="0" destOrd="0" parTransId="{551B3C79-686C-1446-9732-8EF75F0FD7A4}" sibTransId="{11C3D67C-6DB8-6A40-A8D3-07E7DA224721}"/>
    <dgm:cxn modelId="{2481163B-66C7-0741-B992-E95AD015D84D}" type="presOf" srcId="{C9CD13FB-4801-2F4C-881B-4998C61A3368}" destId="{AB109949-1437-C943-8B84-AC6CA5D79FAD}" srcOrd="0" destOrd="0" presId="urn:microsoft.com/office/officeart/2005/8/layout/matrix1"/>
    <dgm:cxn modelId="{8B2C9A3F-94A0-4E43-ABCC-1B8A4486B67F}" type="presOf" srcId="{CFB99320-61B8-E643-BCAB-4E22CBBE413B}" destId="{F8789CE0-7674-2443-86BE-EB987F112F9F}" srcOrd="1" destOrd="0" presId="urn:microsoft.com/office/officeart/2005/8/layout/matrix1"/>
    <dgm:cxn modelId="{AEE48C46-2892-9F45-9B77-30EA3530BC68}" type="presOf" srcId="{FBD7DB0C-58BD-4E47-8A49-765C9557B5DC}" destId="{2143E74D-EB9B-FF43-8B36-D379821110C8}" srcOrd="0" destOrd="0" presId="urn:microsoft.com/office/officeart/2005/8/layout/matrix1"/>
    <dgm:cxn modelId="{1617256A-888D-F849-88E7-E91ACA7BFE51}" srcId="{C9CD13FB-4801-2F4C-881B-4998C61A3368}" destId="{822F06F8-6911-F84A-872F-E1DCFF3F07A6}" srcOrd="2" destOrd="0" parTransId="{A5541F1C-B219-DA4C-80AA-A178A3EF52B2}" sibTransId="{E8F736DB-7DD3-5246-B0C7-F4D4DE267D24}"/>
    <dgm:cxn modelId="{997CDB4B-2049-ED46-B358-6475038B50A4}" srcId="{C9CD13FB-4801-2F4C-881B-4998C61A3368}" destId="{999A39FE-5C8D-3F42-8067-F75D1B2F763E}" srcOrd="1" destOrd="0" parTransId="{27BEAD0D-D239-6842-BB78-B6879303FBA5}" sibTransId="{EE3050B2-D73A-DE49-9EEB-027C50FD7FC8}"/>
    <dgm:cxn modelId="{A13B1484-786D-EE43-940F-8971A9A34ACE}" type="presOf" srcId="{CFB99320-61B8-E643-BCAB-4E22CBBE413B}" destId="{4E978815-2B45-6A4E-BF1B-8D68098E1B14}" srcOrd="0" destOrd="0" presId="urn:microsoft.com/office/officeart/2005/8/layout/matrix1"/>
    <dgm:cxn modelId="{7BB5B79D-0C28-0B4E-A4ED-8545E1105E7D}" srcId="{C9CD13FB-4801-2F4C-881B-4998C61A3368}" destId="{91C497DC-61B5-8A41-95CB-8F7AEB777DE3}" srcOrd="0" destOrd="0" parTransId="{968A0D73-26EB-AA47-9721-57AC2A5BFBC5}" sibTransId="{3FB43535-A428-1C43-BC3D-8B49A0DEDADB}"/>
    <dgm:cxn modelId="{A197C7A6-21E6-7D43-862B-A7B31CF357C6}" type="presOf" srcId="{822F06F8-6911-F84A-872F-E1DCFF3F07A6}" destId="{5557E146-5587-8D45-B17F-0DBB925F19B7}" srcOrd="0" destOrd="0" presId="urn:microsoft.com/office/officeart/2005/8/layout/matrix1"/>
    <dgm:cxn modelId="{D31B0EA9-E521-DF4E-AC6B-27C24BB8AD8A}" type="presOf" srcId="{999A39FE-5C8D-3F42-8067-F75D1B2F763E}" destId="{96F7F2AF-D483-4545-852F-62947C603E0B}" srcOrd="0" destOrd="0" presId="urn:microsoft.com/office/officeart/2005/8/layout/matrix1"/>
    <dgm:cxn modelId="{3EB1A1B6-2B46-AE4E-B75C-FC9AB4A3EF6E}" type="presOf" srcId="{999A39FE-5C8D-3F42-8067-F75D1B2F763E}" destId="{F3BAFEFB-3854-E44E-A93F-D66BC67B1193}" srcOrd="1" destOrd="0" presId="urn:microsoft.com/office/officeart/2005/8/layout/matrix1"/>
    <dgm:cxn modelId="{65E8B5C4-7DF2-5C40-8F80-354160C53853}" type="presOf" srcId="{91C497DC-61B5-8A41-95CB-8F7AEB777DE3}" destId="{D65E19A6-DB24-E749-9A96-28D33A69F2C8}" srcOrd="0" destOrd="0" presId="urn:microsoft.com/office/officeart/2005/8/layout/matrix1"/>
    <dgm:cxn modelId="{9EC412CD-0D49-4440-A85B-D35C10CA7B36}" type="presOf" srcId="{91C497DC-61B5-8A41-95CB-8F7AEB777DE3}" destId="{449914FF-D6A0-3D48-828E-AD341474A76A}" srcOrd="1" destOrd="0" presId="urn:microsoft.com/office/officeart/2005/8/layout/matrix1"/>
    <dgm:cxn modelId="{65A29CE8-FFC7-A343-8D8D-9EED60C0174C}" srcId="{C9CD13FB-4801-2F4C-881B-4998C61A3368}" destId="{CFB99320-61B8-E643-BCAB-4E22CBBE413B}" srcOrd="3" destOrd="0" parTransId="{F5333BD4-28AB-AE40-A1DF-66BCF7D07CFD}" sibTransId="{EFE0601F-D6EB-A145-85E7-DF6E28FFE72F}"/>
    <dgm:cxn modelId="{851A6E77-64F8-5749-A645-D8A7C8650D2F}" type="presParOf" srcId="{2143E74D-EB9B-FF43-8B36-D379821110C8}" destId="{517B1FE9-3491-EF4A-9380-0E8D23CF848A}" srcOrd="0" destOrd="0" presId="urn:microsoft.com/office/officeart/2005/8/layout/matrix1"/>
    <dgm:cxn modelId="{60584C3D-EE34-EF45-A9CD-020E6C12A9D2}" type="presParOf" srcId="{517B1FE9-3491-EF4A-9380-0E8D23CF848A}" destId="{D65E19A6-DB24-E749-9A96-28D33A69F2C8}" srcOrd="0" destOrd="0" presId="urn:microsoft.com/office/officeart/2005/8/layout/matrix1"/>
    <dgm:cxn modelId="{9778972F-5017-234A-B4A0-AD240A5F28B5}" type="presParOf" srcId="{517B1FE9-3491-EF4A-9380-0E8D23CF848A}" destId="{449914FF-D6A0-3D48-828E-AD341474A76A}" srcOrd="1" destOrd="0" presId="urn:microsoft.com/office/officeart/2005/8/layout/matrix1"/>
    <dgm:cxn modelId="{2E12DD56-23C5-1D4A-A54D-9962CA021B1B}" type="presParOf" srcId="{517B1FE9-3491-EF4A-9380-0E8D23CF848A}" destId="{96F7F2AF-D483-4545-852F-62947C603E0B}" srcOrd="2" destOrd="0" presId="urn:microsoft.com/office/officeart/2005/8/layout/matrix1"/>
    <dgm:cxn modelId="{94870B11-38A5-134E-A922-91961E361DB5}" type="presParOf" srcId="{517B1FE9-3491-EF4A-9380-0E8D23CF848A}" destId="{F3BAFEFB-3854-E44E-A93F-D66BC67B1193}" srcOrd="3" destOrd="0" presId="urn:microsoft.com/office/officeart/2005/8/layout/matrix1"/>
    <dgm:cxn modelId="{88E3D1B0-EA40-6C45-8C68-5CCFE2798A3A}" type="presParOf" srcId="{517B1FE9-3491-EF4A-9380-0E8D23CF848A}" destId="{5557E146-5587-8D45-B17F-0DBB925F19B7}" srcOrd="4" destOrd="0" presId="urn:microsoft.com/office/officeart/2005/8/layout/matrix1"/>
    <dgm:cxn modelId="{5DA1818D-DB70-2444-BBAD-F6B9BC71F4CF}" type="presParOf" srcId="{517B1FE9-3491-EF4A-9380-0E8D23CF848A}" destId="{EC78A54F-CE43-5D42-B39A-53416338AF96}" srcOrd="5" destOrd="0" presId="urn:microsoft.com/office/officeart/2005/8/layout/matrix1"/>
    <dgm:cxn modelId="{6C3609E1-D64F-4D4C-A7A5-627B455021F1}" type="presParOf" srcId="{517B1FE9-3491-EF4A-9380-0E8D23CF848A}" destId="{4E978815-2B45-6A4E-BF1B-8D68098E1B14}" srcOrd="6" destOrd="0" presId="urn:microsoft.com/office/officeart/2005/8/layout/matrix1"/>
    <dgm:cxn modelId="{BCFFB2DB-2224-E145-9800-9EF536BD15E4}" type="presParOf" srcId="{517B1FE9-3491-EF4A-9380-0E8D23CF848A}" destId="{F8789CE0-7674-2443-86BE-EB987F112F9F}" srcOrd="7" destOrd="0" presId="urn:microsoft.com/office/officeart/2005/8/layout/matrix1"/>
    <dgm:cxn modelId="{FC05AE19-6CBF-004C-A22B-B189EE5ABE87}" type="presParOf" srcId="{2143E74D-EB9B-FF43-8B36-D379821110C8}" destId="{AB109949-1437-C943-8B84-AC6CA5D79FA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5E19A6-DB24-E749-9A96-28D33A69F2C8}">
      <dsp:nvSpPr>
        <dsp:cNvPr id="0" name=""/>
        <dsp:cNvSpPr/>
      </dsp:nvSpPr>
      <dsp:spPr>
        <a:xfrm rot="16200000">
          <a:off x="1078309" y="-1078309"/>
          <a:ext cx="1958181" cy="41148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Engagement with literature skills</a:t>
          </a:r>
        </a:p>
      </dsp:txBody>
      <dsp:txXfrm rot="5400000">
        <a:off x="-1" y="1"/>
        <a:ext cx="4114800" cy="1468636"/>
      </dsp:txXfrm>
    </dsp:sp>
    <dsp:sp modelId="{96F7F2AF-D483-4545-852F-62947C603E0B}">
      <dsp:nvSpPr>
        <dsp:cNvPr id="0" name=""/>
        <dsp:cNvSpPr/>
      </dsp:nvSpPr>
      <dsp:spPr>
        <a:xfrm>
          <a:off x="4114800" y="0"/>
          <a:ext cx="4114800" cy="1958181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Cognitive &amp; intellectual skills</a:t>
          </a:r>
        </a:p>
      </dsp:txBody>
      <dsp:txXfrm>
        <a:off x="4114800" y="0"/>
        <a:ext cx="4114800" cy="1468636"/>
      </dsp:txXfrm>
    </dsp:sp>
    <dsp:sp modelId="{5557E146-5587-8D45-B17F-0DBB925F19B7}">
      <dsp:nvSpPr>
        <dsp:cNvPr id="0" name=""/>
        <dsp:cNvSpPr/>
      </dsp:nvSpPr>
      <dsp:spPr>
        <a:xfrm rot="10800000">
          <a:off x="0" y="1958181"/>
          <a:ext cx="4114800" cy="1958181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Knowledge &amp; understanding</a:t>
          </a:r>
        </a:p>
      </dsp:txBody>
      <dsp:txXfrm rot="10800000">
        <a:off x="0" y="2447726"/>
        <a:ext cx="4114800" cy="1468636"/>
      </dsp:txXfrm>
    </dsp:sp>
    <dsp:sp modelId="{4E978815-2B45-6A4E-BF1B-8D68098E1B14}">
      <dsp:nvSpPr>
        <dsp:cNvPr id="0" name=""/>
        <dsp:cNvSpPr/>
      </dsp:nvSpPr>
      <dsp:spPr>
        <a:xfrm rot="5400000">
          <a:off x="5193109" y="879872"/>
          <a:ext cx="1958181" cy="41148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Practical application skills</a:t>
          </a:r>
        </a:p>
      </dsp:txBody>
      <dsp:txXfrm rot="-5400000">
        <a:off x="4114799" y="2447726"/>
        <a:ext cx="4114800" cy="1468636"/>
      </dsp:txXfrm>
    </dsp:sp>
    <dsp:sp modelId="{AB109949-1437-C943-8B84-AC6CA5D79FAD}">
      <dsp:nvSpPr>
        <dsp:cNvPr id="0" name=""/>
        <dsp:cNvSpPr/>
      </dsp:nvSpPr>
      <dsp:spPr>
        <a:xfrm>
          <a:off x="2674640" y="1223466"/>
          <a:ext cx="2880318" cy="146942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Transferable skills for professional practice</a:t>
          </a:r>
        </a:p>
      </dsp:txBody>
      <dsp:txXfrm>
        <a:off x="2746372" y="1295198"/>
        <a:ext cx="2736854" cy="13259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B1EEA5-5BF4-914D-8A05-70EA5544DA24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4418A-E3FA-FE4E-9907-85A2D01FCC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8645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E4418A-E3FA-FE4E-9907-85A2D01FCC5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055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>
            <a:extLst>
              <a:ext uri="{FF2B5EF4-FFF2-40B4-BE49-F238E27FC236}">
                <a16:creationId xmlns:a16="http://schemas.microsoft.com/office/drawing/2014/main" id="{25D2EB56-EB41-EB40-A0F5-31510296E19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ln/>
        </p:spPr>
      </p:sp>
      <p:sp>
        <p:nvSpPr>
          <p:cNvPr id="74754" name="Notes Placeholder 2">
            <a:extLst>
              <a:ext uri="{FF2B5EF4-FFF2-40B4-BE49-F238E27FC236}">
                <a16:creationId xmlns:a16="http://schemas.microsoft.com/office/drawing/2014/main" id="{05182AAF-3570-7846-ABFA-5C607FC7E1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Each week we’re going to examine one of the 5 assessment criteria and look at what it means and how you can get good marks.</a:t>
            </a:r>
          </a:p>
        </p:txBody>
      </p:sp>
      <p:sp>
        <p:nvSpPr>
          <p:cNvPr id="74755" name="Slide Number Placeholder 3">
            <a:extLst>
              <a:ext uri="{FF2B5EF4-FFF2-40B4-BE49-F238E27FC236}">
                <a16:creationId xmlns:a16="http://schemas.microsoft.com/office/drawing/2014/main" id="{05AD2F13-ACBD-D346-BD12-2E076B7959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2F92FF7-017D-5F46-A2A1-078830878CD7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 panose="020B060403050404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 panose="020B060403050404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642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0C107-55C8-5345-A22A-7BEEFEBB56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E3B073-2BB5-4D43-A2FA-C544E54A0ECB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D28AD-FFBB-A74D-B626-24C4967D3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3C8C6-8562-A444-A2DE-D79BBE88D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AD5BEF-8399-C44B-B36C-F541144D66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516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3B73C-EE01-1D4C-9E28-901EA833B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E70DA-8F40-C645-B0B2-ACC5C58BB2BA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7C15E-8F8E-8947-95CB-799B57F52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B2D53-7E07-6E4A-8858-7131A6227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3F47E-DD02-FB45-82B3-7F77F7ED48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7360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E5A3A-52B3-AE40-A219-D1110046C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7D196-9FDC-8546-9D45-D2CBCE309ADC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C485E88-18CF-DB42-A9C3-F91F58C76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199F9-58FE-0845-9104-938EF4D8D2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5855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3A0B5E4-ADB8-BB4E-B31F-6BD86F094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8FAEF-C1B5-F145-BB37-6E20186BADBA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15EF3-2886-0F48-B841-9F033E92C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89460-142A-6749-9B58-E452E06B6C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267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3515EF2-0009-7D4D-9354-99FD5C7BB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04C2F-1730-4B45-B4AD-D075B7D67E52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7D9C596-155F-8F4B-8DED-E04447C8C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77EB7-C9FF-984A-92CA-96991E2EC6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9739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B0E9F1C-8F9A-F547-B82A-80FC769CA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04D4D-CEAB-8E4B-9211-32CB94094D2C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080973D-775F-D842-B174-E6D2636193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D3145-F497-BC47-B693-6003EA0D6E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01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EEF287A-6EBE-304B-85AD-1065D3A0A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11E1-EAC4-9840-A422-DC95D325B15F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EC3C0CBA-339C-9045-97B7-2E27DCD98C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4CED7-0D68-3441-9AB2-6A4B792F0A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5389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262F0C6-7FC3-8C45-A2A8-99279268D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85897-2664-6F40-BCD7-87495C978346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FF0177-6488-1547-873A-F0ADB82FB6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AC08A-5D46-5148-AF7C-C2DF88BCC23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5767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FAE6D7-4214-C045-9F3C-881B8A7AF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5A2D1-E976-934A-A965-E6C771D51E01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608F0-8175-A34F-9489-0542FCEFF6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FD76C-FD08-8849-928F-5438FE7D80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5217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BCBF7-883A-7440-B544-BBCAE863F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9EFA5-BB7A-BB4C-AF49-8244C25528A1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BEE81F0-0688-0E45-88C7-2DE08AC6EC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F426B-C0F2-A848-B026-7D9906B4B7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6046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6A24A-3006-234C-B83E-5BF317054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C736D-515B-5641-B505-DE5DA4891ED8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85DF85-B4BC-D84B-8F3B-5AD15A1E2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44572B-E8FC-A544-A1CB-362D69ED1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6825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1384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976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485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1194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6854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1596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4106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200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1915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5086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527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D459FFD-A88B-7045-AD65-29FF319B033C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023FB6ED-7B17-144D-B98B-6E10B76477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5391F-885D-4241-A148-B55876FC48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B1BBD59-4C84-7E46-9720-CE5F118089ED}" type="datetime1">
              <a:rPr lang="en-GB" altLang="en-US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16F8C-08FB-404B-AA87-6684CB9014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397749F-9D1D-324B-A2C6-6186B5F6A3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617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DA50F-4C80-5C44-AE40-4115C91611D6}" type="datetimeFigureOut">
              <a:rPr lang="en-US" smtClean="0"/>
              <a:t>6/2/2025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2DC71-6035-E140-A98A-B849D6C5E8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342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38C4E-8DBA-EB4A-8E7A-0E392A2DA03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Assignment workshop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6B479-2E90-DD4E-86FF-450A5B3CFD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2 October 2020</a:t>
            </a:r>
          </a:p>
        </p:txBody>
      </p:sp>
    </p:spTree>
    <p:extLst>
      <p:ext uri="{BB962C8B-B14F-4D97-AF65-F5344CB8AC3E}">
        <p14:creationId xmlns:p14="http://schemas.microsoft.com/office/powerpoint/2010/main" val="2259855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56FB5-43B5-214C-8EAD-B5019A6AF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BMHP5016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E679C-90C0-0A4B-991C-0D2A025B9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492" y="1268759"/>
            <a:ext cx="8229600" cy="442770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Learning outcomes</a:t>
            </a:r>
          </a:p>
          <a:p>
            <a:pPr marL="0" indent="0">
              <a:buNone/>
            </a:pPr>
            <a:r>
              <a:rPr lang="en-US" sz="1800" dirty="0"/>
              <a:t>Upon the successful completion of this module, the student should be able to: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2800" i="1" dirty="0"/>
              <a:t>Critically examine</a:t>
            </a:r>
            <a:r>
              <a:rPr lang="en-US" sz="2800" dirty="0"/>
              <a:t> the theory, implementation and evaluation of </a:t>
            </a:r>
            <a:r>
              <a:rPr lang="en-US" sz="2800" b="1" dirty="0"/>
              <a:t>legislation, policy and guidelines </a:t>
            </a:r>
            <a:r>
              <a:rPr lang="en-US" sz="2800" dirty="0"/>
              <a:t>in health and social care  </a:t>
            </a:r>
            <a:endParaRPr lang="en-GB" sz="2800" dirty="0"/>
          </a:p>
          <a:p>
            <a:r>
              <a:rPr lang="en-US" sz="2800" i="1" dirty="0"/>
              <a:t>Critically examine</a:t>
            </a:r>
            <a:r>
              <a:rPr lang="en-US" sz="2800" dirty="0"/>
              <a:t> the theory, implementation and evaluation of </a:t>
            </a:r>
            <a:r>
              <a:rPr lang="en-US" sz="2800" b="1" dirty="0"/>
              <a:t>partnership working</a:t>
            </a:r>
            <a:r>
              <a:rPr lang="en-US" sz="2800" dirty="0"/>
              <a:t> in health and social care </a:t>
            </a:r>
          </a:p>
          <a:p>
            <a:pPr marL="0" indent="0" algn="r">
              <a:buNone/>
            </a:pPr>
            <a:r>
              <a:rPr lang="en-US" sz="2400" dirty="0"/>
              <a:t>(see module descriptor on Moodle)</a:t>
            </a:r>
            <a:endParaRPr lang="en-GB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53ED3-AE2B-0946-81EE-B31180E6C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02/06/2025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945B5D-6700-0646-9A6A-46BD1AB0C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4C3F47E-DD02-FB45-82B3-7F77F7ED4894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987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>
            <a:extLst>
              <a:ext uri="{FF2B5EF4-FFF2-40B4-BE49-F238E27FC236}">
                <a16:creationId xmlns:a16="http://schemas.microsoft.com/office/drawing/2014/main" id="{7863456D-0110-1E4B-BFC4-C720655BC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93663"/>
            <a:ext cx="8229600" cy="1143000"/>
          </a:xfrm>
        </p:spPr>
        <p:txBody>
          <a:bodyPr/>
          <a:lstStyle/>
          <a:p>
            <a:r>
              <a:rPr lang="en-US" altLang="en-US"/>
              <a:t>Assessment criteria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22A9E59-F6C2-524A-AE33-A196B09AE02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7200" y="1600202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40D5F-BCC7-734B-8D3E-21E3544CDD9D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5CD255C-B2BC-9942-9A21-886CB6AA5651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02/06/2025</a:t>
            </a:fld>
            <a:endParaRPr lang="en-GB" altLang="en-US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73732" name="Slide Number Placeholder 4">
            <a:extLst>
              <a:ext uri="{FF2B5EF4-FFF2-40B4-BE49-F238E27FC236}">
                <a16:creationId xmlns:a16="http://schemas.microsoft.com/office/drawing/2014/main" id="{0E8C2E90-4D78-194B-B15A-9BF6FA3E3E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0F28599-0934-B948-833B-54921097F94F}" type="slidenum">
              <a:rPr lang="en-GB" altLang="en-US">
                <a:solidFill>
                  <a:srgbClr val="898989"/>
                </a:solidFill>
                <a:latin typeface="Myriad Pro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548985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DFD10-DA7E-9C38-34F7-1D8E15B9B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Understanding and Using Case Studies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786C7-4517-BD13-6E61-22B46A1129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 case study is a detailed account of a real-life situation involving a service user, practitioner, or team within a health and social care setting.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It allows you to explore challenges, decisions, outcomes, and best practices in a specific context.</a:t>
            </a:r>
          </a:p>
          <a:p>
            <a:pPr>
              <a:buNone/>
            </a:pPr>
            <a:r>
              <a:rPr lang="en-GB" sz="2000" b="1" dirty="0"/>
              <a:t>Choosing Your Case Study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You may use a real example from your own experience working in health and social 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Alternatively, select one from the suggested links provided in the Assignment Guidance tile.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Always anonymise names and any identifying details of service users or professionals.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8CDDC-2B5D-A86C-5C43-C3A9A930D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AC3748-C7D7-20F9-0EBA-6BA538AE8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7549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419A4-5C64-BECA-D1A6-EDBB809EF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Analyse a Case Study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01188-E048-D92A-2F4B-545E5570B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C2A906-F395-376B-095C-A0BEA267F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8513856F-4995-BF03-74F4-26B13FCA2F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1" y="1789002"/>
            <a:ext cx="7793182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 key issues, needs, or problems in the case.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Examine what actions were taken and by whom.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Reflect on what worked well and what could have been improved.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Consider ethical, legal, or professional implications.</a:t>
            </a:r>
          </a:p>
        </p:txBody>
      </p:sp>
    </p:spTree>
    <p:extLst>
      <p:ext uri="{BB962C8B-B14F-4D97-AF65-F5344CB8AC3E}">
        <p14:creationId xmlns:p14="http://schemas.microsoft.com/office/powerpoint/2010/main" val="1927017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1B9E8-FDA6-5B78-B9F8-29850F188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25004"/>
            <a:ext cx="8229600" cy="1143000"/>
          </a:xfrm>
        </p:spPr>
        <p:txBody>
          <a:bodyPr/>
          <a:lstStyle/>
          <a:p>
            <a:r>
              <a:rPr lang="en-GB" sz="4000" dirty="0"/>
              <a:t>What to Include in Your Analysis</a:t>
            </a: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CC95C-FD82-9AFC-EBBF-A334F86DC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0BFC26-F9D9-5A45-9F1B-A859228F5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1D38E3EC-1F33-9BE4-CD88-8D1D1C9A907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79211" y="1874728"/>
            <a:ext cx="7242464" cy="310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Background context (brief, </a:t>
            </a:r>
            <a:r>
              <a:rPr kumimoji="0" lang="en-US" altLang="en-US" sz="2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anonymised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needs, interventions, or decisions made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Outcomes and impacts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Communication, partnership working, or ethical aspects (where relevant)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Barriers or challenges faced</a:t>
            </a:r>
          </a:p>
        </p:txBody>
      </p:sp>
    </p:spTree>
    <p:extLst>
      <p:ext uri="{BB962C8B-B14F-4D97-AF65-F5344CB8AC3E}">
        <p14:creationId xmlns:p14="http://schemas.microsoft.com/office/powerpoint/2010/main" val="3995156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625BE-DEBB-E14E-51AD-94FF83D8E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Linking Back to Module Content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1DEC1-D85A-6FBC-01A0-3B2F6913F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D4CD47-C957-B85A-A18B-F6BE400D5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84C47D4D-78DE-0DFC-827F-504FCDEF13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2219889"/>
            <a:ext cx="7886700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Relate your case to theories, models, and legislation discussed in the module.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Show how the situation reflects key learning outcomes or values of good practice.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Reflect on what you have learned from the case and how it informs your future practice.</a:t>
            </a:r>
          </a:p>
        </p:txBody>
      </p:sp>
    </p:spTree>
    <p:extLst>
      <p:ext uri="{BB962C8B-B14F-4D97-AF65-F5344CB8AC3E}">
        <p14:creationId xmlns:p14="http://schemas.microsoft.com/office/powerpoint/2010/main" val="1364179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2DFA6-2BBE-51E8-5953-BD64D2481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2170"/>
            <a:ext cx="8229600" cy="1143000"/>
          </a:xfrm>
        </p:spPr>
        <p:txBody>
          <a:bodyPr/>
          <a:lstStyle/>
          <a:p>
            <a:r>
              <a:rPr lang="en-GB" dirty="0"/>
              <a:t>Choose your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83E6F-8CAB-CBF7-2457-1956B4B8A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0745"/>
            <a:ext cx="8229600" cy="3917032"/>
          </a:xfrm>
        </p:spPr>
        <p:txBody>
          <a:bodyPr/>
          <a:lstStyle/>
          <a:p>
            <a:r>
              <a:rPr lang="en-GB" dirty="0"/>
              <a:t>Spend time selecting your case study</a:t>
            </a:r>
          </a:p>
          <a:p>
            <a:r>
              <a:rPr lang="en-GB" dirty="0"/>
              <a:t>Your case study can come from a reputable organisation or charity website</a:t>
            </a:r>
          </a:p>
          <a:p>
            <a:r>
              <a:rPr lang="en-GB" dirty="0"/>
              <a:t>Access the links in the Assignment guidance tile to begin searching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AD373-BD33-C8E8-EAE4-D42B2337E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EE70DA-8F40-C645-B0B2-ACC5C58BB2BA}" type="datetime1">
              <a:rPr lang="en-GB" altLang="en-US" smtClean="0"/>
              <a:pPr>
                <a:defRPr/>
              </a:pPr>
              <a:t>02/06/2025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DA8B77-64BA-96F9-FB21-3463C4634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C3F47E-DD02-FB45-82B3-7F77F7ED489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04482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409</Words>
  <Application>Microsoft Office PowerPoint</Application>
  <PresentationFormat>On-screen Show (4:3)</PresentationFormat>
  <Paragraphs>58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Myriad Pro</vt:lpstr>
      <vt:lpstr>Arial</vt:lpstr>
      <vt:lpstr>Calibri</vt:lpstr>
      <vt:lpstr>Calibri Light</vt:lpstr>
      <vt:lpstr>Verdana</vt:lpstr>
      <vt:lpstr>20140311PresentationUWTSDTemplate</vt:lpstr>
      <vt:lpstr>Office Theme</vt:lpstr>
      <vt:lpstr>Assignment workshop 3</vt:lpstr>
      <vt:lpstr>Module BMHP5016</vt:lpstr>
      <vt:lpstr>Assessment criteria</vt:lpstr>
      <vt:lpstr>Understanding and Using Case Studies in Health and Social Care</vt:lpstr>
      <vt:lpstr>How to Analyse a Case Study</vt:lpstr>
      <vt:lpstr>What to Include in Your Analysis </vt:lpstr>
      <vt:lpstr>Linking Back to Module Content</vt:lpstr>
      <vt:lpstr>Choose your Case Study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workshop 3</dc:title>
  <dc:creator>Clare Stradling</dc:creator>
  <cp:lastModifiedBy>Parese Ahmed</cp:lastModifiedBy>
  <cp:revision>7</cp:revision>
  <dcterms:created xsi:type="dcterms:W3CDTF">2020-09-28T13:51:19Z</dcterms:created>
  <dcterms:modified xsi:type="dcterms:W3CDTF">2025-06-02T13:51:10Z</dcterms:modified>
</cp:coreProperties>
</file>