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7" r:id="rId6"/>
    <p:sldId id="260" r:id="rId7"/>
    <p:sldId id="262" r:id="rId8"/>
    <p:sldId id="261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/>
    <p:restoredTop sz="93631"/>
  </p:normalViewPr>
  <p:slideViewPr>
    <p:cSldViewPr snapToGrid="0" snapToObjects="1">
      <p:cViewPr>
        <p:scale>
          <a:sx n="131" d="100"/>
          <a:sy n="131" d="100"/>
        </p:scale>
        <p:origin x="392" y="-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E8D510-895D-EA4F-9F9A-8473946566C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DB2F11-6E6A-2F4B-8F87-340C148991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476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Confidentiality and Integrity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B2F11-6E6A-2F4B-8F87-340C148991C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348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can be extended by two further months notify data subject in the first month</a:t>
            </a:r>
          </a:p>
          <a:p>
            <a:r>
              <a:rPr lang="en-US" dirty="0"/>
              <a:t>Fee can be charged if </a:t>
            </a:r>
            <a:r>
              <a:rPr lang="en-GB" noProof="0" dirty="0"/>
              <a:t>repetitive</a:t>
            </a:r>
            <a:r>
              <a:rPr lang="en-US" dirty="0"/>
              <a:t> requests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B2F11-6E6A-2F4B-8F87-340C148991C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632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4B2E5-B8FA-9748-95B5-5EF699BDF3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085CE2-4A8F-8C49-9886-16ACDFD9A6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F52514-9E25-3542-AF92-8E6BB0AC4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C58A8-A6E9-BF41-8068-72247541C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293AA-A778-1246-BD1B-3199A7788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841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37D59-00EA-3D42-AAED-C32DEC461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45B67-0F85-234D-8BE1-6EDA93F57A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66A3A-A276-B044-B7EE-B74A231D7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AE1FD-4C1C-6B4E-9E12-2DEBDD89D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46FE4-42BB-5C43-875A-603BC0B3D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219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DE0E3-D1ED-8645-B715-30A253051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6ED849-7FC3-594B-ACC1-9B2238CF1E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0E1E8-F194-934C-8D79-5CE9FDA91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0D61D-E11E-7A4D-8189-5E18D6983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8D8D1-B238-A648-AF14-7CAA6642B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797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CF04E-B8ED-3C44-A94A-A42FE19AE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E82B2-D66B-6C48-B24D-107688F351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1EFA6A-053D-F049-8AE9-F9B41461D1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90CA74-8DF4-4648-BC2D-BF43FFB36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B29386-0F64-BE4B-B0EB-B13A1BD33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D73E1F-28F3-844B-9683-C7E4C1EA3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06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9C4FB-DC6E-C247-82C5-C94F307AC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6478C-89E1-034E-B80C-583DE691C6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2D10A-F941-F04B-A4A8-E721CBF6F4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6E0863-03EB-764E-B28C-565316E1EA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B56F56-A389-C04C-BDD6-83C3E651A5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C91749-6034-294C-8024-4B5E60015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761DB4-66EB-F94A-A3CC-6B40FC253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C3FAFA-CBFA-4A4F-8C72-172EF897B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EFE7F-3036-1E4C-B7BF-6B4F39296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E2CC46-286A-554A-AE70-B450AE18E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146FF9-E054-424D-A03A-9E21C8B53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BFF8BE-6861-9F48-8996-727C0E64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772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F14B58-1284-AF44-A334-49C94FCE9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959E9D-0161-B242-93EA-BCC9E8253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AADD8E-0BDB-F448-9CD9-8583F5F0A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667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BEFD1-D248-204C-8AEE-DD04F345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F739A-F8F6-EF4B-9728-847C3ABCC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E310F1-63BA-F443-89AB-27CCEC26CF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76A142-91A2-C240-8A70-83F6FC3B3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D3155-DD19-8741-8226-A8E36542C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87A71-D6C3-784E-8C59-FBACBF81C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422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51DC1-4AC7-E947-AC75-49A163D3E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BA0DCB-3FC2-6147-B31E-8746B68C4C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657C27-9313-2A40-8D40-65B6EC3BFD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22FA1C-5AA9-214E-BEBF-0659F61AB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8ECADF-D5EE-B74B-B9A6-E9DA2EB9D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8AFA95-43B1-FE48-B4A2-7F3B38D93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62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FC68D-C6F4-1042-87AA-0B810D65B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248C79-AB4E-AB4A-8700-1F1E979039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428265-2727-3F4B-BCAF-49F54F341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78DB2-E866-7E4B-B4A6-A24452FBC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37B31-0BBE-8F4E-BB32-54B9B5193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178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2E6A31-0D5B-3B4E-85B0-B3649272FA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5CA9F2-A9AB-9746-B56F-70F6AC040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04A7C-0E6C-BF4D-A237-94A1D3006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40613-A4E1-9743-A55E-0EEF79D90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FDABF-6A54-194D-8C3D-EA76E3AF0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445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F3F9CD-0EE0-2348-A2D6-44D48F3DB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98905-1000-EB4F-8A38-817232E3E7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E31EE5-8FB2-DE4E-BE0D-16548BF47E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© briantaylor.org ltd 2018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A2277-27B1-F647-B03C-77BFBECC08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4D4D6-0BD7-B449-8CAD-6469A9DDA4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F53FD1-F0DC-2F49-BDBA-B1A224E830BC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AC1FB1-EF2B-0248-8270-7A2340524618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0486417" y="82178"/>
            <a:ext cx="1301056" cy="91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64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9FDB4-5472-8B4A-AFB4-FB3D2E7490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GDPR Awareness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5AEF1C-BBD3-5D48-8747-0AA1B8726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846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DC855-1865-7A4B-90C7-FC4C2097B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4E7F5-034F-1E46-9924-01469FC61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General Data Protection Regulation – GDPR will apply in the UK from 25 May 2018. </a:t>
            </a:r>
          </a:p>
          <a:p>
            <a:r>
              <a:rPr lang="en-GB" dirty="0"/>
              <a:t>Brexit will not affect the commencement of the GDPR</a:t>
            </a:r>
            <a:r>
              <a:rPr lang="en-GB" dirty="0">
                <a:effectLst/>
              </a:rPr>
              <a:t> </a:t>
            </a:r>
          </a:p>
          <a:p>
            <a:r>
              <a:rPr lang="en-US" dirty="0"/>
              <a:t>It applies to the Personal Data of identifiable person (data subjects)</a:t>
            </a:r>
          </a:p>
          <a:p>
            <a:r>
              <a:rPr lang="en-GB" dirty="0"/>
              <a:t>It relates to processing personal data of EU data subjects even if processed outside the EU</a:t>
            </a:r>
            <a:endParaRPr lang="en-GB" dirty="0">
              <a:effectLst/>
            </a:endParaRPr>
          </a:p>
          <a:p>
            <a:r>
              <a:rPr lang="en-GB" dirty="0">
                <a:effectLst/>
              </a:rPr>
              <a:t>It applies to “Controllers” and “Processors”</a:t>
            </a:r>
          </a:p>
          <a:p>
            <a:r>
              <a:rPr lang="en-US" dirty="0"/>
              <a:t>It applies to Automated personal data, and structured manual filing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9FEA5-057C-7645-84DD-81D0F249B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107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B69C4-4389-344F-A598-29567A79B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GDPR Principles – Article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E3A21-D30A-2D43-B775-61C2CBB9A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Personal Data shall be: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processed lawfully, fairly and in a transparent manner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collected for specified, explicit and legitimate purposes and not further processed in a manner that is incompatible with those purposes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adequate, relevant and limited to what is necessary in relation to the purposes for which they are processed (‘data minimisation’)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accurate and, where necessary, kept up to date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kept in a form which permits identification of data subjects for no longer than is necessary 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processed in a manner that ensures appropriate security of the personal data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71F8F-6CEE-B242-9E52-72651F58A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194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B4091-786F-394D-81BC-55D25CED7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Lawfulness of Processing – Article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8FB77-E3A4-204E-B759-51FE7E7CE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1800" b="1" dirty="0"/>
              <a:t>Legal Obligation</a:t>
            </a:r>
          </a:p>
          <a:p>
            <a:pPr lvl="1"/>
            <a:r>
              <a:rPr lang="en-GB" sz="1600" dirty="0"/>
              <a:t>processing of Personal Data is necessary for compliance with a legal obligation to which the Controller is subject.</a:t>
            </a:r>
          </a:p>
          <a:p>
            <a:pPr lvl="0"/>
            <a:r>
              <a:rPr lang="en-GB" sz="1800" b="1" dirty="0"/>
              <a:t>Vital Interest – (of the data subject)</a:t>
            </a:r>
          </a:p>
          <a:p>
            <a:pPr lvl="1"/>
            <a:r>
              <a:rPr lang="en-GB" sz="1600" dirty="0"/>
              <a:t>processing of Personal Data is necessary to protect the vital interest of the data subject or of another data subject</a:t>
            </a:r>
          </a:p>
          <a:p>
            <a:pPr lvl="0"/>
            <a:r>
              <a:rPr lang="en-GB" sz="1800" b="1" dirty="0"/>
              <a:t>Public Task</a:t>
            </a:r>
          </a:p>
          <a:p>
            <a:pPr lvl="1"/>
            <a:r>
              <a:rPr lang="en-GB" sz="1600" dirty="0"/>
              <a:t>processing of Personal Data is necessary for the performance of a task carried out in the public interest or in the exercise of official authority</a:t>
            </a:r>
          </a:p>
          <a:p>
            <a:pPr lvl="0"/>
            <a:r>
              <a:rPr lang="en-GB" sz="1800" b="1" dirty="0"/>
              <a:t>Contractual Relationship</a:t>
            </a:r>
          </a:p>
          <a:p>
            <a:pPr lvl="1"/>
            <a:r>
              <a:rPr lang="en-GB" sz="1600" dirty="0"/>
              <a:t>processing of Personal Data is necessary for the performance of a contract to which the data subject is a party or for the Controller to take pre-contractual steps at the request of the data subject</a:t>
            </a:r>
          </a:p>
          <a:p>
            <a:r>
              <a:rPr lang="en-GB" sz="1800" b="1" dirty="0"/>
              <a:t>Legitimate Interest</a:t>
            </a:r>
          </a:p>
          <a:p>
            <a:pPr lvl="1"/>
            <a:r>
              <a:rPr lang="en-GB" sz="1600" dirty="0"/>
              <a:t>processing is necessary under the Legitimate Interests of the Controller or Third Party, unless these interests are overridden by the data subject’s interests or fundamental rights.</a:t>
            </a:r>
          </a:p>
          <a:p>
            <a:pPr lvl="0"/>
            <a:r>
              <a:rPr lang="en-GB" sz="1800" b="1" dirty="0"/>
              <a:t>Consent</a:t>
            </a:r>
          </a:p>
          <a:p>
            <a:pPr lvl="1"/>
            <a:r>
              <a:rPr lang="en-GB" sz="1600" dirty="0"/>
              <a:t>any freely given, specific, informed and unambiguous </a:t>
            </a:r>
            <a:endParaRPr 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6ACBA-FF65-2446-9717-4E644B348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832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B0FE9-D96A-3944-B98D-E32F09639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Legitimate Interest - Three Part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CB196-B5B7-B148-A532-B7C05835B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Identify and establish your interest</a:t>
            </a:r>
            <a:endParaRPr lang="en-GB" sz="4000" dirty="0"/>
          </a:p>
          <a:p>
            <a:pPr lvl="1"/>
            <a:r>
              <a:rPr lang="en-GB" sz="2100" dirty="0"/>
              <a:t>Why do you want to process the data – what are you trying to achieve?</a:t>
            </a:r>
          </a:p>
          <a:p>
            <a:pPr lvl="1"/>
            <a:r>
              <a:rPr lang="en-GB" sz="2100" dirty="0"/>
              <a:t>Who benefits from the processing? In what way?</a:t>
            </a:r>
          </a:p>
          <a:p>
            <a:pPr lvl="1"/>
            <a:r>
              <a:rPr lang="en-GB" sz="2100" dirty="0"/>
              <a:t>Are there any wider public benefits to the processing?</a:t>
            </a:r>
          </a:p>
          <a:p>
            <a:pPr lvl="1"/>
            <a:r>
              <a:rPr lang="en-GB" sz="2100" dirty="0"/>
              <a:t>How important are those benefits?</a:t>
            </a:r>
          </a:p>
          <a:p>
            <a:pPr lvl="1"/>
            <a:r>
              <a:rPr lang="en-GB" sz="2100" dirty="0"/>
              <a:t>What would the impact be if you couldn’t go ahead?</a:t>
            </a:r>
          </a:p>
          <a:p>
            <a:pPr lvl="1"/>
            <a:r>
              <a:rPr lang="en-GB" sz="2100" dirty="0"/>
              <a:t>Would your use of the data be unethical or unlawful in any way?</a:t>
            </a:r>
          </a:p>
          <a:p>
            <a:pPr lvl="0"/>
            <a:r>
              <a:rPr lang="en-GB" dirty="0"/>
              <a:t>Carry out a necessity test.</a:t>
            </a:r>
            <a:endParaRPr lang="en-GB" sz="4000" dirty="0"/>
          </a:p>
          <a:p>
            <a:pPr lvl="1"/>
            <a:r>
              <a:rPr lang="en-GB" sz="2100" dirty="0"/>
              <a:t>Is it a reasonable way to go about it?</a:t>
            </a:r>
          </a:p>
          <a:p>
            <a:pPr lvl="1"/>
            <a:r>
              <a:rPr lang="en-GB" sz="2100" dirty="0"/>
              <a:t>Is there another less intrusive way to achieve the same result?</a:t>
            </a:r>
          </a:p>
          <a:p>
            <a:r>
              <a:rPr lang="en-GB" dirty="0"/>
              <a:t>Conduct a balancing test</a:t>
            </a:r>
          </a:p>
          <a:p>
            <a:pPr lvl="1"/>
            <a:r>
              <a:rPr lang="en-GB" sz="2000" dirty="0"/>
              <a:t>What is the nature of your relationship with the individual?</a:t>
            </a:r>
            <a:endParaRPr lang="en-GB" sz="7600" dirty="0"/>
          </a:p>
          <a:p>
            <a:pPr lvl="1"/>
            <a:r>
              <a:rPr lang="en-GB" sz="2000" dirty="0"/>
              <a:t>Would people expect you to use their data in this way?</a:t>
            </a:r>
            <a:endParaRPr lang="en-GB" sz="7600" dirty="0"/>
          </a:p>
          <a:p>
            <a:pPr lvl="1"/>
            <a:r>
              <a:rPr lang="en-GB" sz="2000" dirty="0"/>
              <a:t>Can you adopt any safeguards to minimise the impact?</a:t>
            </a:r>
            <a:endParaRPr lang="en-GB" sz="7600" dirty="0"/>
          </a:p>
          <a:p>
            <a:pPr lvl="1"/>
            <a:r>
              <a:rPr lang="en-GB" sz="2000" dirty="0"/>
              <a:t>Can you offer an opt-out?</a:t>
            </a:r>
            <a:endParaRPr lang="en-GB" sz="76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5A36F-FB04-614F-B18B-B4AFA66CB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148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ACBE6-1A8E-3044-8DBB-91F2EEB40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Rights of Data Subjects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D9475-29DC-E843-B849-DE421756EB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Right to be Informed</a:t>
            </a:r>
          </a:p>
          <a:p>
            <a:pPr lvl="0"/>
            <a:r>
              <a:rPr lang="en-GB" dirty="0"/>
              <a:t>Right of access to own personal data</a:t>
            </a:r>
          </a:p>
          <a:p>
            <a:pPr lvl="0"/>
            <a:r>
              <a:rPr lang="en-GB" dirty="0"/>
              <a:t>Right to rectify inaccuracies</a:t>
            </a:r>
          </a:p>
          <a:p>
            <a:pPr lvl="0"/>
            <a:r>
              <a:rPr lang="en-GB" dirty="0"/>
              <a:t>Right to request data portability</a:t>
            </a:r>
          </a:p>
          <a:p>
            <a:pPr lvl="0"/>
            <a:r>
              <a:rPr lang="en-GB" dirty="0"/>
              <a:t>Right to be forgotten</a:t>
            </a:r>
          </a:p>
          <a:p>
            <a:pPr lvl="0"/>
            <a:r>
              <a:rPr lang="en-GB" dirty="0"/>
              <a:t>Right to object</a:t>
            </a:r>
          </a:p>
          <a:p>
            <a:pPr lvl="0"/>
            <a:r>
              <a:rPr lang="en-GB" dirty="0"/>
              <a:t>Right to restrict processing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ED26D-352D-CF41-85A1-BBE512BD3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239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A9C83-3359-B24A-85D9-0936D5E80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Right to be Informed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05E42-12DE-0E4E-8866-3B98B0894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Information for the Data subject will be include:</a:t>
            </a:r>
          </a:p>
          <a:p>
            <a:pPr lvl="1"/>
            <a:r>
              <a:rPr lang="en-US" dirty="0"/>
              <a:t>Identity and contact details of controller; including DPO if applicable</a:t>
            </a:r>
          </a:p>
          <a:p>
            <a:pPr lvl="1"/>
            <a:r>
              <a:rPr lang="en-US" dirty="0"/>
              <a:t>Purpose of the processing</a:t>
            </a:r>
          </a:p>
          <a:p>
            <a:pPr lvl="1"/>
            <a:r>
              <a:rPr lang="en-US" dirty="0"/>
              <a:t>Legal basis for the processing</a:t>
            </a:r>
          </a:p>
          <a:p>
            <a:pPr lvl="1"/>
            <a:r>
              <a:rPr lang="en-US" dirty="0"/>
              <a:t>Period of storage, or retention criteria </a:t>
            </a:r>
          </a:p>
          <a:p>
            <a:pPr lvl="1"/>
            <a:r>
              <a:rPr lang="en-US" dirty="0"/>
              <a:t>Data subjects Rights</a:t>
            </a:r>
          </a:p>
          <a:p>
            <a:pPr lvl="1"/>
            <a:r>
              <a:rPr lang="en-US" dirty="0"/>
              <a:t>Right to lodge a complaint with ICO</a:t>
            </a:r>
          </a:p>
          <a:p>
            <a:pPr lvl="1"/>
            <a:r>
              <a:rPr lang="en-GB" dirty="0"/>
              <a:t>whether the provision of personal data is a statutory or contractual requirement, or a requirement necessary to enter into a contract</a:t>
            </a:r>
          </a:p>
          <a:p>
            <a:pPr lvl="1"/>
            <a:r>
              <a:rPr lang="en-GB" dirty="0"/>
              <a:t>the existence of automated decision-making, including profiling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25E17-80EC-3A4C-90C1-BD4D424CC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8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B6D79-0785-0245-BD09-57E7D91A3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Receipt of Requests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8A762-2DD0-DD4B-BD0E-BBBECEC65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Controllers shall: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Have processes to exercise the data subjects rights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Provide information on action within one month of request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Provided information free of charge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 Provide the Data subject with information notice (Privacy Notice)</a:t>
            </a:r>
          </a:p>
          <a:p>
            <a:pPr lvl="1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762E6-2775-664A-BD0C-155A06824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971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2A686-B49F-544F-9839-BD1586005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Data Breach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BAB9F-B6A3-DF45-976E-881979A3E2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Accidental or unlawful destruction, loss, alteration, unauthorised disclosure of, or access to, personal data.  Accidental and/or deliberate causes</a:t>
            </a:r>
          </a:p>
          <a:p>
            <a:r>
              <a:rPr lang="en-GB" dirty="0"/>
              <a:t>Examples</a:t>
            </a:r>
          </a:p>
          <a:p>
            <a:pPr lvl="1"/>
            <a:r>
              <a:rPr lang="en-GB" dirty="0"/>
              <a:t>access by an unauthorised third party;</a:t>
            </a:r>
          </a:p>
          <a:p>
            <a:pPr lvl="1"/>
            <a:r>
              <a:rPr lang="en-GB" dirty="0"/>
              <a:t>deliberate or accidental action (or inaction) by a controller or processor;</a:t>
            </a:r>
          </a:p>
          <a:p>
            <a:pPr lvl="1"/>
            <a:r>
              <a:rPr lang="en-GB" dirty="0"/>
              <a:t>sending personal data to an incorrect recipient;</a:t>
            </a:r>
          </a:p>
          <a:p>
            <a:pPr lvl="1"/>
            <a:r>
              <a:rPr lang="en-GB" dirty="0"/>
              <a:t>computing devices containing personal data being lost or stolen; </a:t>
            </a:r>
          </a:p>
          <a:p>
            <a:pPr lvl="1"/>
            <a:r>
              <a:rPr lang="en-GB" dirty="0"/>
              <a:t>alteration of personal data without permission; and</a:t>
            </a:r>
          </a:p>
          <a:p>
            <a:pPr lvl="1"/>
            <a:r>
              <a:rPr lang="en-GB" dirty="0"/>
              <a:t>loss of availability of personal data.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4E024-2B06-2348-B451-9FDEC8A71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081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9F28F-85EE-6746-9420-3E2F9AD8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Personal Data Breach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87CC5-A03F-A94E-9D4B-08D8F330F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Record Breaches</a:t>
            </a:r>
          </a:p>
          <a:p>
            <a:r>
              <a:rPr lang="en-GB" dirty="0"/>
              <a:t>Investigate breach &amp; determine the Impact</a:t>
            </a:r>
          </a:p>
          <a:p>
            <a:pPr lvl="1"/>
            <a:r>
              <a:rPr lang="en-GB" dirty="0"/>
              <a:t>How many</a:t>
            </a:r>
          </a:p>
          <a:p>
            <a:pPr lvl="1"/>
            <a:r>
              <a:rPr lang="en-GB" dirty="0"/>
              <a:t>Impact to the data subject</a:t>
            </a:r>
          </a:p>
          <a:p>
            <a:r>
              <a:rPr lang="en-GB" dirty="0"/>
              <a:t>Mitigate the breach</a:t>
            </a:r>
          </a:p>
          <a:p>
            <a:r>
              <a:rPr lang="en-GB" dirty="0"/>
              <a:t>If  it is a ‘notifiable’ breach report to the ICO within 72 hrs</a:t>
            </a:r>
          </a:p>
          <a:p>
            <a:r>
              <a:rPr lang="en-GB" dirty="0"/>
              <a:t>Inform the data subject if it is likely to impact their rights and freedoms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BB046-71E1-EC47-927D-15DE27721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339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7CADF-6ECF-0746-A568-C664AF709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Actions – Questions to 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25426-A71D-7047-9EBE-455680E63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personal data do you use?</a:t>
            </a:r>
          </a:p>
          <a:p>
            <a:r>
              <a:rPr lang="en-GB" dirty="0"/>
              <a:t>What do you use if for?</a:t>
            </a:r>
          </a:p>
          <a:p>
            <a:r>
              <a:rPr lang="en-GB" dirty="0"/>
              <a:t>What is your justification to process it lawfully? </a:t>
            </a:r>
          </a:p>
          <a:p>
            <a:r>
              <a:rPr lang="en-GB" dirty="0"/>
              <a:t>Where is it stored?</a:t>
            </a:r>
          </a:p>
          <a:p>
            <a:r>
              <a:rPr lang="en-GB" dirty="0"/>
              <a:t>How long do you keep it?</a:t>
            </a:r>
          </a:p>
          <a:p>
            <a:r>
              <a:rPr lang="en-GB" dirty="0"/>
              <a:t>Can you comply with the Rights of the Data subject?</a:t>
            </a:r>
          </a:p>
          <a:p>
            <a:r>
              <a:rPr lang="en-GB" dirty="0"/>
              <a:t>How do you protect it (CIA)?</a:t>
            </a:r>
          </a:p>
          <a:p>
            <a:r>
              <a:rPr lang="en-GB" b="1" dirty="0"/>
              <a:t>What are the potential issues in your organisation?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528272-A49E-084D-B772-B279A4E8F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© briantaylor.org ltd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7720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927</Words>
  <Application>Microsoft Macintosh PowerPoint</Application>
  <PresentationFormat>Widescreen</PresentationFormat>
  <Paragraphs>111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GDPR Awareness</vt:lpstr>
      <vt:lpstr>What is GDPR</vt:lpstr>
      <vt:lpstr>GDPR Principles – Article 5</vt:lpstr>
      <vt:lpstr>Lawfulness of Processing – Article 6</vt:lpstr>
      <vt:lpstr>Legitimate Interest - Three Part Test</vt:lpstr>
      <vt:lpstr>Rights of Data Subjects</vt:lpstr>
      <vt:lpstr>Right to be Informed</vt:lpstr>
      <vt:lpstr>Receipt of Requests</vt:lpstr>
      <vt:lpstr>Personal Data Breach</vt:lpstr>
      <vt:lpstr>Reporting Personal Data Breach</vt:lpstr>
      <vt:lpstr>Actions – Questions to Ask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GDPR Awareness</dc:title>
  <dc:creator>Microsoft Office User</dc:creator>
  <cp:lastModifiedBy>Microsoft Office User</cp:lastModifiedBy>
  <cp:revision>18</cp:revision>
  <dcterms:created xsi:type="dcterms:W3CDTF">2018-02-26T15:36:41Z</dcterms:created>
  <dcterms:modified xsi:type="dcterms:W3CDTF">2018-03-26T10:03:46Z</dcterms:modified>
</cp:coreProperties>
</file>