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1" r:id="rId3"/>
    <p:sldId id="272" r:id="rId4"/>
    <p:sldId id="265" r:id="rId5"/>
    <p:sldId id="267" r:id="rId6"/>
    <p:sldId id="268" r:id="rId7"/>
    <p:sldId id="269" r:id="rId8"/>
    <p:sldId id="270" r:id="rId9"/>
    <p:sldId id="257" r:id="rId10"/>
    <p:sldId id="258" r:id="rId11"/>
    <p:sldId id="259" r:id="rId12"/>
    <p:sldId id="260" r:id="rId13"/>
    <p:sldId id="261" r:id="rId14"/>
    <p:sldId id="262" r:id="rId15"/>
    <p:sldId id="263" r:id="rId16"/>
    <p:sldId id="264" r:id="rId17"/>
    <p:sldId id="273" r:id="rId18"/>
    <p:sldId id="274" r:id="rId19"/>
    <p:sldId id="275" r:id="rId20"/>
    <p:sldId id="276" r:id="rId21"/>
    <p:sldId id="278" r:id="rId22"/>
    <p:sldId id="279"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8796"/>
    <p:restoredTop sz="94699"/>
  </p:normalViewPr>
  <p:slideViewPr>
    <p:cSldViewPr snapToGrid="0" snapToObjects="1">
      <p:cViewPr>
        <p:scale>
          <a:sx n="90" d="100"/>
          <a:sy n="90" d="100"/>
        </p:scale>
        <p:origin x="968" y="1224"/>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hyperlink" Target="https://screencast-o-matic.com/" TargetMode="External"/><Relationship Id="rId5" Type="http://schemas.openxmlformats.org/officeDocument/2006/relationships/image" Target="../media/image5.svg"/><Relationship Id="rId4" Type="http://schemas.openxmlformats.org/officeDocument/2006/relationships/image" Target="../media/image4.png"/></Relationships>
</file>

<file path=ppt/diagrams/_rels/drawing1.xml.rels><?xml version="1.0" encoding="UTF-8" standalone="yes"?>
<Relationships xmlns="http://schemas.openxmlformats.org/package/2006/relationships"><Relationship Id="rId3" Type="http://schemas.openxmlformats.org/officeDocument/2006/relationships/hyperlink" Target="https://screencast-o-matic.com/" TargetMode="External"/><Relationship Id="rId2" Type="http://schemas.openxmlformats.org/officeDocument/2006/relationships/image" Target="../media/image3.svg"/><Relationship Id="rId1" Type="http://schemas.openxmlformats.org/officeDocument/2006/relationships/image" Target="../media/image2.png"/><Relationship Id="rId5" Type="http://schemas.openxmlformats.org/officeDocument/2006/relationships/image" Target="../media/image5.svg"/><Relationship Id="rId4"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8E867E7-CE5E-4DBB-AEC0-A241949FF76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8A9B23E-062D-4611-90F9-AB8FC6F7538A}">
      <dgm:prSet/>
      <dgm:spPr/>
      <dgm:t>
        <a:bodyPr/>
        <a:lstStyle/>
        <a:p>
          <a:r>
            <a:rPr lang="en-US"/>
            <a:t>Using packages like </a:t>
          </a:r>
          <a:r>
            <a:rPr lang="en-US">
              <a:hlinkClick xmlns:r="http://schemas.openxmlformats.org/officeDocument/2006/relationships" r:id="rId1"/>
            </a:rPr>
            <a:t>screencast-o-matic</a:t>
          </a:r>
          <a:r>
            <a:rPr lang="en-US"/>
            <a:t> or even voice recordings in ppt for automatic content</a:t>
          </a:r>
        </a:p>
      </dgm:t>
    </dgm:pt>
    <dgm:pt modelId="{6BA777FA-2F81-41A5-9E6E-133E4AF1FB71}" type="parTrans" cxnId="{437E1321-A0C0-4826-8A6D-347872BF9BFF}">
      <dgm:prSet/>
      <dgm:spPr/>
      <dgm:t>
        <a:bodyPr/>
        <a:lstStyle/>
        <a:p>
          <a:endParaRPr lang="en-US"/>
        </a:p>
      </dgm:t>
    </dgm:pt>
    <dgm:pt modelId="{5DB9BEAB-BFBD-4DBA-B3B4-7FA72E15972E}" type="sibTrans" cxnId="{437E1321-A0C0-4826-8A6D-347872BF9BFF}">
      <dgm:prSet/>
      <dgm:spPr/>
      <dgm:t>
        <a:bodyPr/>
        <a:lstStyle/>
        <a:p>
          <a:endParaRPr lang="en-US"/>
        </a:p>
      </dgm:t>
    </dgm:pt>
    <dgm:pt modelId="{ACB09CAA-53E3-4060-9034-22124DA44D4A}">
      <dgm:prSet/>
      <dgm:spPr/>
      <dgm:t>
        <a:bodyPr/>
        <a:lstStyle/>
        <a:p>
          <a:r>
            <a:rPr lang="en-US"/>
            <a:t>Voice recordings using a mobile app or even a computer and a microphone for audio assessments/podcast material</a:t>
          </a:r>
        </a:p>
      </dgm:t>
    </dgm:pt>
    <dgm:pt modelId="{83FF230E-25BA-45AE-B9D9-B00A8DF249F2}" type="parTrans" cxnId="{90B30C3E-27EF-47AF-AB3C-5E172B8371F6}">
      <dgm:prSet/>
      <dgm:spPr/>
      <dgm:t>
        <a:bodyPr/>
        <a:lstStyle/>
        <a:p>
          <a:endParaRPr lang="en-US"/>
        </a:p>
      </dgm:t>
    </dgm:pt>
    <dgm:pt modelId="{17662B12-8D84-4E2A-9EF8-C37410ABE2FE}" type="sibTrans" cxnId="{90B30C3E-27EF-47AF-AB3C-5E172B8371F6}">
      <dgm:prSet/>
      <dgm:spPr/>
      <dgm:t>
        <a:bodyPr/>
        <a:lstStyle/>
        <a:p>
          <a:endParaRPr lang="en-US"/>
        </a:p>
      </dgm:t>
    </dgm:pt>
    <dgm:pt modelId="{4D4A7C78-A431-45E8-8EDA-AFB1E468A165}" type="pres">
      <dgm:prSet presAssocID="{C8E867E7-CE5E-4DBB-AEC0-A241949FF76C}" presName="root" presStyleCnt="0">
        <dgm:presLayoutVars>
          <dgm:dir/>
          <dgm:resizeHandles val="exact"/>
        </dgm:presLayoutVars>
      </dgm:prSet>
      <dgm:spPr/>
    </dgm:pt>
    <dgm:pt modelId="{A594CD48-38FA-4341-9739-6EAE07E0E203}" type="pres">
      <dgm:prSet presAssocID="{98A9B23E-062D-4611-90F9-AB8FC6F7538A}" presName="compNode" presStyleCnt="0"/>
      <dgm:spPr/>
    </dgm:pt>
    <dgm:pt modelId="{B13921D3-261B-4AB4-AA6F-4EEAC68E36A5}" type="pres">
      <dgm:prSet presAssocID="{98A9B23E-062D-4611-90F9-AB8FC6F7538A}" presName="bgRect" presStyleLbl="bgShp" presStyleIdx="0" presStyleCnt="2"/>
      <dgm:spPr/>
    </dgm:pt>
    <dgm:pt modelId="{1E779234-5608-4941-B8DD-2AB8C4F215BC}" type="pres">
      <dgm:prSet presAssocID="{98A9B23E-062D-4611-90F9-AB8FC6F7538A}"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Voicemail Forward"/>
        </a:ext>
      </dgm:extLst>
    </dgm:pt>
    <dgm:pt modelId="{65DF8BE2-521F-47B8-B77B-349A11CF1461}" type="pres">
      <dgm:prSet presAssocID="{98A9B23E-062D-4611-90F9-AB8FC6F7538A}" presName="spaceRect" presStyleCnt="0"/>
      <dgm:spPr/>
    </dgm:pt>
    <dgm:pt modelId="{65FC7D4C-0A70-450E-8BB8-78FF418FB777}" type="pres">
      <dgm:prSet presAssocID="{98A9B23E-062D-4611-90F9-AB8FC6F7538A}" presName="parTx" presStyleLbl="revTx" presStyleIdx="0" presStyleCnt="2">
        <dgm:presLayoutVars>
          <dgm:chMax val="0"/>
          <dgm:chPref val="0"/>
        </dgm:presLayoutVars>
      </dgm:prSet>
      <dgm:spPr/>
    </dgm:pt>
    <dgm:pt modelId="{268F00F1-9F15-4CC2-A288-3F8ECADE249B}" type="pres">
      <dgm:prSet presAssocID="{5DB9BEAB-BFBD-4DBA-B3B4-7FA72E15972E}" presName="sibTrans" presStyleCnt="0"/>
      <dgm:spPr/>
    </dgm:pt>
    <dgm:pt modelId="{5301F57E-404C-40B3-BC21-F205D50F1618}" type="pres">
      <dgm:prSet presAssocID="{ACB09CAA-53E3-4060-9034-22124DA44D4A}" presName="compNode" presStyleCnt="0"/>
      <dgm:spPr/>
    </dgm:pt>
    <dgm:pt modelId="{4564B6AC-861A-4727-B281-5AD3C875B168}" type="pres">
      <dgm:prSet presAssocID="{ACB09CAA-53E3-4060-9034-22124DA44D4A}" presName="bgRect" presStyleLbl="bgShp" presStyleIdx="1" presStyleCnt="2"/>
      <dgm:spPr/>
    </dgm:pt>
    <dgm:pt modelId="{F1034F74-B1D8-47DC-81C8-FABCEC23903C}" type="pres">
      <dgm:prSet presAssocID="{ACB09CAA-53E3-4060-9034-22124DA44D4A}"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set"/>
        </a:ext>
      </dgm:extLst>
    </dgm:pt>
    <dgm:pt modelId="{9996E79C-A41B-4FD6-9CDF-A080911B9508}" type="pres">
      <dgm:prSet presAssocID="{ACB09CAA-53E3-4060-9034-22124DA44D4A}" presName="spaceRect" presStyleCnt="0"/>
      <dgm:spPr/>
    </dgm:pt>
    <dgm:pt modelId="{CD55BA29-4CCD-40E3-B6A0-257BDB8E7084}" type="pres">
      <dgm:prSet presAssocID="{ACB09CAA-53E3-4060-9034-22124DA44D4A}" presName="parTx" presStyleLbl="revTx" presStyleIdx="1" presStyleCnt="2">
        <dgm:presLayoutVars>
          <dgm:chMax val="0"/>
          <dgm:chPref val="0"/>
        </dgm:presLayoutVars>
      </dgm:prSet>
      <dgm:spPr/>
    </dgm:pt>
  </dgm:ptLst>
  <dgm:cxnLst>
    <dgm:cxn modelId="{437E1321-A0C0-4826-8A6D-347872BF9BFF}" srcId="{C8E867E7-CE5E-4DBB-AEC0-A241949FF76C}" destId="{98A9B23E-062D-4611-90F9-AB8FC6F7538A}" srcOrd="0" destOrd="0" parTransId="{6BA777FA-2F81-41A5-9E6E-133E4AF1FB71}" sibTransId="{5DB9BEAB-BFBD-4DBA-B3B4-7FA72E15972E}"/>
    <dgm:cxn modelId="{E45FD439-B2E5-4DA9-B611-EFE62A66706F}" type="presOf" srcId="{C8E867E7-CE5E-4DBB-AEC0-A241949FF76C}" destId="{4D4A7C78-A431-45E8-8EDA-AFB1E468A165}" srcOrd="0" destOrd="0" presId="urn:microsoft.com/office/officeart/2018/2/layout/IconVerticalSolidList"/>
    <dgm:cxn modelId="{90B30C3E-27EF-47AF-AB3C-5E172B8371F6}" srcId="{C8E867E7-CE5E-4DBB-AEC0-A241949FF76C}" destId="{ACB09CAA-53E3-4060-9034-22124DA44D4A}" srcOrd="1" destOrd="0" parTransId="{83FF230E-25BA-45AE-B9D9-B00A8DF249F2}" sibTransId="{17662B12-8D84-4E2A-9EF8-C37410ABE2FE}"/>
    <dgm:cxn modelId="{4D76275F-B500-4B46-AA51-06CCADC88881}" type="presOf" srcId="{ACB09CAA-53E3-4060-9034-22124DA44D4A}" destId="{CD55BA29-4CCD-40E3-B6A0-257BDB8E7084}" srcOrd="0" destOrd="0" presId="urn:microsoft.com/office/officeart/2018/2/layout/IconVerticalSolidList"/>
    <dgm:cxn modelId="{908896B7-68AA-4FD0-A69A-05F70B29E920}" type="presOf" srcId="{98A9B23E-062D-4611-90F9-AB8FC6F7538A}" destId="{65FC7D4C-0A70-450E-8BB8-78FF418FB777}" srcOrd="0" destOrd="0" presId="urn:microsoft.com/office/officeart/2018/2/layout/IconVerticalSolidList"/>
    <dgm:cxn modelId="{C342FDBD-CFAC-4D5E-9E33-075406BACD96}" type="presParOf" srcId="{4D4A7C78-A431-45E8-8EDA-AFB1E468A165}" destId="{A594CD48-38FA-4341-9739-6EAE07E0E203}" srcOrd="0" destOrd="0" presId="urn:microsoft.com/office/officeart/2018/2/layout/IconVerticalSolidList"/>
    <dgm:cxn modelId="{E9B9F73C-9E7F-487B-9DA9-87FF289B6D0B}" type="presParOf" srcId="{A594CD48-38FA-4341-9739-6EAE07E0E203}" destId="{B13921D3-261B-4AB4-AA6F-4EEAC68E36A5}" srcOrd="0" destOrd="0" presId="urn:microsoft.com/office/officeart/2018/2/layout/IconVerticalSolidList"/>
    <dgm:cxn modelId="{45E35AE0-FBA7-4536-A98B-41A68F3CA58A}" type="presParOf" srcId="{A594CD48-38FA-4341-9739-6EAE07E0E203}" destId="{1E779234-5608-4941-B8DD-2AB8C4F215BC}" srcOrd="1" destOrd="0" presId="urn:microsoft.com/office/officeart/2018/2/layout/IconVerticalSolidList"/>
    <dgm:cxn modelId="{D083D9DE-10EA-4FCF-8177-9135C55043A3}" type="presParOf" srcId="{A594CD48-38FA-4341-9739-6EAE07E0E203}" destId="{65DF8BE2-521F-47B8-B77B-349A11CF1461}" srcOrd="2" destOrd="0" presId="urn:microsoft.com/office/officeart/2018/2/layout/IconVerticalSolidList"/>
    <dgm:cxn modelId="{AFA51BE7-D74D-4858-8A45-6A7FDD6D5263}" type="presParOf" srcId="{A594CD48-38FA-4341-9739-6EAE07E0E203}" destId="{65FC7D4C-0A70-450E-8BB8-78FF418FB777}" srcOrd="3" destOrd="0" presId="urn:microsoft.com/office/officeart/2018/2/layout/IconVerticalSolidList"/>
    <dgm:cxn modelId="{864C4BB9-705D-4A67-B550-7766A309F63E}" type="presParOf" srcId="{4D4A7C78-A431-45E8-8EDA-AFB1E468A165}" destId="{268F00F1-9F15-4CC2-A288-3F8ECADE249B}" srcOrd="1" destOrd="0" presId="urn:microsoft.com/office/officeart/2018/2/layout/IconVerticalSolidList"/>
    <dgm:cxn modelId="{B784510A-0945-44BC-8C78-74E4894B7017}" type="presParOf" srcId="{4D4A7C78-A431-45E8-8EDA-AFB1E468A165}" destId="{5301F57E-404C-40B3-BC21-F205D50F1618}" srcOrd="2" destOrd="0" presId="urn:microsoft.com/office/officeart/2018/2/layout/IconVerticalSolidList"/>
    <dgm:cxn modelId="{784E14A2-0F30-44A2-87E5-CEBAE7921220}" type="presParOf" srcId="{5301F57E-404C-40B3-BC21-F205D50F1618}" destId="{4564B6AC-861A-4727-B281-5AD3C875B168}" srcOrd="0" destOrd="0" presId="urn:microsoft.com/office/officeart/2018/2/layout/IconVerticalSolidList"/>
    <dgm:cxn modelId="{CDC1ED0F-C7FD-4629-8AB4-35D29EE239AD}" type="presParOf" srcId="{5301F57E-404C-40B3-BC21-F205D50F1618}" destId="{F1034F74-B1D8-47DC-81C8-FABCEC23903C}" srcOrd="1" destOrd="0" presId="urn:microsoft.com/office/officeart/2018/2/layout/IconVerticalSolidList"/>
    <dgm:cxn modelId="{685E00C6-4156-4DC5-A88F-A6FD08FF37B1}" type="presParOf" srcId="{5301F57E-404C-40B3-BC21-F205D50F1618}" destId="{9996E79C-A41B-4FD6-9CDF-A080911B9508}" srcOrd="2" destOrd="0" presId="urn:microsoft.com/office/officeart/2018/2/layout/IconVerticalSolidList"/>
    <dgm:cxn modelId="{FF9DCF12-602E-4104-BAE0-DEB6430E6EEB}" type="presParOf" srcId="{5301F57E-404C-40B3-BC21-F205D50F1618}" destId="{CD55BA29-4CCD-40E3-B6A0-257BDB8E70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921D3-261B-4AB4-AA6F-4EEAC68E36A5}">
      <dsp:nvSpPr>
        <dsp:cNvPr id="0" name=""/>
        <dsp:cNvSpPr/>
      </dsp:nvSpPr>
      <dsp:spPr>
        <a:xfrm>
          <a:off x="0" y="905470"/>
          <a:ext cx="6269038" cy="16716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779234-5608-4941-B8DD-2AB8C4F215BC}">
      <dsp:nvSpPr>
        <dsp:cNvPr id="0" name=""/>
        <dsp:cNvSpPr/>
      </dsp:nvSpPr>
      <dsp:spPr>
        <a:xfrm>
          <a:off x="505670" y="1281588"/>
          <a:ext cx="919400" cy="9194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FC7D4C-0A70-450E-8BB8-78FF418FB777}">
      <dsp:nvSpPr>
        <dsp:cNvPr id="0" name=""/>
        <dsp:cNvSpPr/>
      </dsp:nvSpPr>
      <dsp:spPr>
        <a:xfrm>
          <a:off x="1930741" y="905470"/>
          <a:ext cx="4338296"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1022350">
            <a:lnSpc>
              <a:spcPct val="90000"/>
            </a:lnSpc>
            <a:spcBef>
              <a:spcPct val="0"/>
            </a:spcBef>
            <a:spcAft>
              <a:spcPct val="35000"/>
            </a:spcAft>
            <a:buNone/>
          </a:pPr>
          <a:r>
            <a:rPr lang="en-US" sz="2300" kern="1200"/>
            <a:t>Using packages like </a:t>
          </a:r>
          <a:r>
            <a:rPr lang="en-US" sz="2300" kern="1200">
              <a:hlinkClick xmlns:r="http://schemas.openxmlformats.org/officeDocument/2006/relationships" r:id="rId3"/>
            </a:rPr>
            <a:t>screencast-o-matic</a:t>
          </a:r>
          <a:r>
            <a:rPr lang="en-US" sz="2300" kern="1200"/>
            <a:t> or even voice recordings in ppt for automatic content</a:t>
          </a:r>
        </a:p>
      </dsp:txBody>
      <dsp:txXfrm>
        <a:off x="1930741" y="905470"/>
        <a:ext cx="4338296" cy="1671637"/>
      </dsp:txXfrm>
    </dsp:sp>
    <dsp:sp modelId="{4564B6AC-861A-4727-B281-5AD3C875B168}">
      <dsp:nvSpPr>
        <dsp:cNvPr id="0" name=""/>
        <dsp:cNvSpPr/>
      </dsp:nvSpPr>
      <dsp:spPr>
        <a:xfrm>
          <a:off x="0" y="2995017"/>
          <a:ext cx="6269038" cy="16716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034F74-B1D8-47DC-81C8-FABCEC23903C}">
      <dsp:nvSpPr>
        <dsp:cNvPr id="0" name=""/>
        <dsp:cNvSpPr/>
      </dsp:nvSpPr>
      <dsp:spPr>
        <a:xfrm>
          <a:off x="505670" y="3371135"/>
          <a:ext cx="919400" cy="919400"/>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55BA29-4CCD-40E3-B6A0-257BDB8E7084}">
      <dsp:nvSpPr>
        <dsp:cNvPr id="0" name=""/>
        <dsp:cNvSpPr/>
      </dsp:nvSpPr>
      <dsp:spPr>
        <a:xfrm>
          <a:off x="1930741" y="2995017"/>
          <a:ext cx="4338296"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1022350">
            <a:lnSpc>
              <a:spcPct val="90000"/>
            </a:lnSpc>
            <a:spcBef>
              <a:spcPct val="0"/>
            </a:spcBef>
            <a:spcAft>
              <a:spcPct val="35000"/>
            </a:spcAft>
            <a:buNone/>
          </a:pPr>
          <a:r>
            <a:rPr lang="en-US" sz="2300" kern="1200"/>
            <a:t>Voice recordings using a mobile app or even a computer and a microphone for audio assessments/podcast material</a:t>
          </a:r>
        </a:p>
      </dsp:txBody>
      <dsp:txXfrm>
        <a:off x="1930741" y="2995017"/>
        <a:ext cx="4338296" cy="16716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E5D08-4B9C-A544-BBE1-D4351C35EA1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0449E0C-FF2A-1A42-A664-C76D8B6F63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E9AB773-6BEC-7A4C-80B5-7666BC8828D3}"/>
              </a:ext>
            </a:extLst>
          </p:cNvPr>
          <p:cNvSpPr>
            <a:spLocks noGrp="1"/>
          </p:cNvSpPr>
          <p:nvPr>
            <p:ph type="dt" sz="half" idx="10"/>
          </p:nvPr>
        </p:nvSpPr>
        <p:spPr/>
        <p:txBody>
          <a:bodyPr/>
          <a:lstStyle/>
          <a:p>
            <a:fld id="{4892256D-C383-B94A-A0E7-C7FA1964D6AA}" type="datetimeFigureOut">
              <a:rPr lang="en-US" smtClean="0"/>
              <a:t>1/20/21</a:t>
            </a:fld>
            <a:endParaRPr lang="en-US"/>
          </a:p>
        </p:txBody>
      </p:sp>
      <p:sp>
        <p:nvSpPr>
          <p:cNvPr id="5" name="Footer Placeholder 4">
            <a:extLst>
              <a:ext uri="{FF2B5EF4-FFF2-40B4-BE49-F238E27FC236}">
                <a16:creationId xmlns:a16="http://schemas.microsoft.com/office/drawing/2014/main" id="{EA089D72-5C0E-254C-B2E2-BCC21A20D0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F20135-93A8-A846-84CA-F5EA35B92B95}"/>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3597332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EE753-40CE-C54F-9F87-AE0A808480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205740F-4478-A24A-B13F-5AEDF25AE61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F1BDA9-7BEC-5B48-BCF4-2AB6593178E3}"/>
              </a:ext>
            </a:extLst>
          </p:cNvPr>
          <p:cNvSpPr>
            <a:spLocks noGrp="1"/>
          </p:cNvSpPr>
          <p:nvPr>
            <p:ph type="dt" sz="half" idx="10"/>
          </p:nvPr>
        </p:nvSpPr>
        <p:spPr/>
        <p:txBody>
          <a:bodyPr/>
          <a:lstStyle/>
          <a:p>
            <a:fld id="{4892256D-C383-B94A-A0E7-C7FA1964D6AA}" type="datetimeFigureOut">
              <a:rPr lang="en-US" smtClean="0"/>
              <a:t>1/20/21</a:t>
            </a:fld>
            <a:endParaRPr lang="en-US"/>
          </a:p>
        </p:txBody>
      </p:sp>
      <p:sp>
        <p:nvSpPr>
          <p:cNvPr id="5" name="Footer Placeholder 4">
            <a:extLst>
              <a:ext uri="{FF2B5EF4-FFF2-40B4-BE49-F238E27FC236}">
                <a16:creationId xmlns:a16="http://schemas.microsoft.com/office/drawing/2014/main" id="{0748C72A-87E9-324C-B3BF-F7516E0B1A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68D4D1-BB77-1145-A00E-CC30BE3C4519}"/>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1438052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0C268-305F-E746-800D-463972281B4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7AD39F0-BEAB-BA41-AB1A-7D90027C96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2F6468F-6230-874A-9055-950C8B6D01B1}"/>
              </a:ext>
            </a:extLst>
          </p:cNvPr>
          <p:cNvSpPr>
            <a:spLocks noGrp="1"/>
          </p:cNvSpPr>
          <p:nvPr>
            <p:ph type="dt" sz="half" idx="10"/>
          </p:nvPr>
        </p:nvSpPr>
        <p:spPr/>
        <p:txBody>
          <a:bodyPr/>
          <a:lstStyle/>
          <a:p>
            <a:fld id="{4892256D-C383-B94A-A0E7-C7FA1964D6AA}" type="datetimeFigureOut">
              <a:rPr lang="en-US" smtClean="0"/>
              <a:t>1/20/21</a:t>
            </a:fld>
            <a:endParaRPr lang="en-US"/>
          </a:p>
        </p:txBody>
      </p:sp>
      <p:sp>
        <p:nvSpPr>
          <p:cNvPr id="5" name="Footer Placeholder 4">
            <a:extLst>
              <a:ext uri="{FF2B5EF4-FFF2-40B4-BE49-F238E27FC236}">
                <a16:creationId xmlns:a16="http://schemas.microsoft.com/office/drawing/2014/main" id="{8FE11E41-58D5-424C-A53D-57E483F90E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EB5AC8-57F9-DE47-B42A-51712F871ED7}"/>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2997845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3BCBC-E127-984B-B581-E8FCD2724A1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FA1523-27BF-C349-8546-828400C265B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A329AA6-1682-314C-8EFB-08D49E0F97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1CB6AF9-FA2F-AB47-910F-1E04DA62A38E}"/>
              </a:ext>
            </a:extLst>
          </p:cNvPr>
          <p:cNvSpPr>
            <a:spLocks noGrp="1"/>
          </p:cNvSpPr>
          <p:nvPr>
            <p:ph type="dt" sz="half" idx="10"/>
          </p:nvPr>
        </p:nvSpPr>
        <p:spPr/>
        <p:txBody>
          <a:bodyPr/>
          <a:lstStyle/>
          <a:p>
            <a:fld id="{4892256D-C383-B94A-A0E7-C7FA1964D6AA}" type="datetimeFigureOut">
              <a:rPr lang="en-US" smtClean="0"/>
              <a:t>1/20/21</a:t>
            </a:fld>
            <a:endParaRPr lang="en-US"/>
          </a:p>
        </p:txBody>
      </p:sp>
      <p:sp>
        <p:nvSpPr>
          <p:cNvPr id="6" name="Footer Placeholder 5">
            <a:extLst>
              <a:ext uri="{FF2B5EF4-FFF2-40B4-BE49-F238E27FC236}">
                <a16:creationId xmlns:a16="http://schemas.microsoft.com/office/drawing/2014/main" id="{540AE89E-44E5-A541-B25E-92B00F216E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9ECC5C-17B3-E448-9E56-28370AB01958}"/>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1975905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63331-88D7-DF4A-B47E-0AA91F9E14A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B357B84-67BD-384E-81D7-D2D85FBD16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56EF9DB-732E-1449-9EFE-2B3A091D57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5BA770F-CB41-DB47-9B03-19D1D8FC72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D7CC00C-8C48-BE47-9CC6-F3881962584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452938B-906D-C047-A2A2-FC15B6743282}"/>
              </a:ext>
            </a:extLst>
          </p:cNvPr>
          <p:cNvSpPr>
            <a:spLocks noGrp="1"/>
          </p:cNvSpPr>
          <p:nvPr>
            <p:ph type="dt" sz="half" idx="10"/>
          </p:nvPr>
        </p:nvSpPr>
        <p:spPr/>
        <p:txBody>
          <a:bodyPr/>
          <a:lstStyle/>
          <a:p>
            <a:fld id="{4892256D-C383-B94A-A0E7-C7FA1964D6AA}" type="datetimeFigureOut">
              <a:rPr lang="en-US" smtClean="0"/>
              <a:t>1/20/21</a:t>
            </a:fld>
            <a:endParaRPr lang="en-US"/>
          </a:p>
        </p:txBody>
      </p:sp>
      <p:sp>
        <p:nvSpPr>
          <p:cNvPr id="8" name="Footer Placeholder 7">
            <a:extLst>
              <a:ext uri="{FF2B5EF4-FFF2-40B4-BE49-F238E27FC236}">
                <a16:creationId xmlns:a16="http://schemas.microsoft.com/office/drawing/2014/main" id="{13FF8CE4-D97E-E44C-821C-ED3FFBB6C1C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A1AE9A-D44D-4842-A83D-E7FDA4DB0EE3}"/>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3678646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A86A3-2FB5-2640-918A-1D5B2F6FA3D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B05F626-F215-3746-BE19-7569A646ADE7}"/>
              </a:ext>
            </a:extLst>
          </p:cNvPr>
          <p:cNvSpPr>
            <a:spLocks noGrp="1"/>
          </p:cNvSpPr>
          <p:nvPr>
            <p:ph type="dt" sz="half" idx="10"/>
          </p:nvPr>
        </p:nvSpPr>
        <p:spPr/>
        <p:txBody>
          <a:bodyPr/>
          <a:lstStyle/>
          <a:p>
            <a:fld id="{4892256D-C383-B94A-A0E7-C7FA1964D6AA}" type="datetimeFigureOut">
              <a:rPr lang="en-US" smtClean="0"/>
              <a:t>1/20/21</a:t>
            </a:fld>
            <a:endParaRPr lang="en-US"/>
          </a:p>
        </p:txBody>
      </p:sp>
      <p:sp>
        <p:nvSpPr>
          <p:cNvPr id="4" name="Footer Placeholder 3">
            <a:extLst>
              <a:ext uri="{FF2B5EF4-FFF2-40B4-BE49-F238E27FC236}">
                <a16:creationId xmlns:a16="http://schemas.microsoft.com/office/drawing/2014/main" id="{D9868CB6-2305-B547-9CE6-BD960F797E4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964B855-9F60-5942-91EE-309AD3E7669A}"/>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4023990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D30166-8D35-884C-9738-68144DA0EF9A}"/>
              </a:ext>
            </a:extLst>
          </p:cNvPr>
          <p:cNvSpPr>
            <a:spLocks noGrp="1"/>
          </p:cNvSpPr>
          <p:nvPr>
            <p:ph type="dt" sz="half" idx="10"/>
          </p:nvPr>
        </p:nvSpPr>
        <p:spPr/>
        <p:txBody>
          <a:bodyPr/>
          <a:lstStyle/>
          <a:p>
            <a:fld id="{4892256D-C383-B94A-A0E7-C7FA1964D6AA}" type="datetimeFigureOut">
              <a:rPr lang="en-US" smtClean="0"/>
              <a:t>1/20/21</a:t>
            </a:fld>
            <a:endParaRPr lang="en-US"/>
          </a:p>
        </p:txBody>
      </p:sp>
      <p:sp>
        <p:nvSpPr>
          <p:cNvPr id="3" name="Footer Placeholder 2">
            <a:extLst>
              <a:ext uri="{FF2B5EF4-FFF2-40B4-BE49-F238E27FC236}">
                <a16:creationId xmlns:a16="http://schemas.microsoft.com/office/drawing/2014/main" id="{CB99CE8B-41F6-3841-A38C-B812455C2C3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C46C0E-3AD8-3C45-8992-5FCA78E60D0B}"/>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4199689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BE44-ED9E-5F4D-A294-0FAB267470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553E078-3142-3E4D-9652-2443F1A55A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C9CC559-2D87-5F4A-BF7D-CC17901A67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94A9FA-CFF3-BF4D-B493-146EF5D065C0}"/>
              </a:ext>
            </a:extLst>
          </p:cNvPr>
          <p:cNvSpPr>
            <a:spLocks noGrp="1"/>
          </p:cNvSpPr>
          <p:nvPr>
            <p:ph type="dt" sz="half" idx="10"/>
          </p:nvPr>
        </p:nvSpPr>
        <p:spPr/>
        <p:txBody>
          <a:bodyPr/>
          <a:lstStyle/>
          <a:p>
            <a:fld id="{4892256D-C383-B94A-A0E7-C7FA1964D6AA}" type="datetimeFigureOut">
              <a:rPr lang="en-US" smtClean="0"/>
              <a:t>1/20/21</a:t>
            </a:fld>
            <a:endParaRPr lang="en-US"/>
          </a:p>
        </p:txBody>
      </p:sp>
      <p:sp>
        <p:nvSpPr>
          <p:cNvPr id="6" name="Footer Placeholder 5">
            <a:extLst>
              <a:ext uri="{FF2B5EF4-FFF2-40B4-BE49-F238E27FC236}">
                <a16:creationId xmlns:a16="http://schemas.microsoft.com/office/drawing/2014/main" id="{95CFFCF5-3ECF-C846-AFAB-85871D21EA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99F73E-494A-054F-B4F4-073144CF0E5D}"/>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1824238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54B5-17EF-A44E-95D7-B0DC9869C5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5941FF-9D95-3945-B184-F0F30E6A5E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FA197A8-5A36-FD4C-84E8-A6765246CB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88B8F7-F932-6342-BE60-F8226EE110EE}"/>
              </a:ext>
            </a:extLst>
          </p:cNvPr>
          <p:cNvSpPr>
            <a:spLocks noGrp="1"/>
          </p:cNvSpPr>
          <p:nvPr>
            <p:ph type="dt" sz="half" idx="10"/>
          </p:nvPr>
        </p:nvSpPr>
        <p:spPr/>
        <p:txBody>
          <a:bodyPr/>
          <a:lstStyle/>
          <a:p>
            <a:fld id="{4892256D-C383-B94A-A0E7-C7FA1964D6AA}" type="datetimeFigureOut">
              <a:rPr lang="en-US" smtClean="0"/>
              <a:t>1/20/21</a:t>
            </a:fld>
            <a:endParaRPr lang="en-US"/>
          </a:p>
        </p:txBody>
      </p:sp>
      <p:sp>
        <p:nvSpPr>
          <p:cNvPr id="6" name="Footer Placeholder 5">
            <a:extLst>
              <a:ext uri="{FF2B5EF4-FFF2-40B4-BE49-F238E27FC236}">
                <a16:creationId xmlns:a16="http://schemas.microsoft.com/office/drawing/2014/main" id="{3B2F3683-C57F-B947-8F5C-E83A7E4797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9A91C4-8844-8A49-A785-8BABD2E61E00}"/>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1452972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DAC57-1791-C543-B0A3-D0054D21C2D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E3A8A9F-9045-2846-99F1-374CF78758C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E1F0BB-9EF6-CE44-9CDD-5CCCAFA751D2}"/>
              </a:ext>
            </a:extLst>
          </p:cNvPr>
          <p:cNvSpPr>
            <a:spLocks noGrp="1"/>
          </p:cNvSpPr>
          <p:nvPr>
            <p:ph type="dt" sz="half" idx="10"/>
          </p:nvPr>
        </p:nvSpPr>
        <p:spPr/>
        <p:txBody>
          <a:bodyPr/>
          <a:lstStyle/>
          <a:p>
            <a:fld id="{4892256D-C383-B94A-A0E7-C7FA1964D6AA}" type="datetimeFigureOut">
              <a:rPr lang="en-US" smtClean="0"/>
              <a:t>1/20/21</a:t>
            </a:fld>
            <a:endParaRPr lang="en-US"/>
          </a:p>
        </p:txBody>
      </p:sp>
      <p:sp>
        <p:nvSpPr>
          <p:cNvPr id="5" name="Footer Placeholder 4">
            <a:extLst>
              <a:ext uri="{FF2B5EF4-FFF2-40B4-BE49-F238E27FC236}">
                <a16:creationId xmlns:a16="http://schemas.microsoft.com/office/drawing/2014/main" id="{EC0C1D83-6863-D642-9EB3-894EC21D36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6EB8A2-8DE7-7D4E-A4A3-D2E5EE2B4BC6}"/>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324348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069D9-2B61-3147-BB10-B6F14414CB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00638FD-2310-6D45-97AD-8B8A1DBB0B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76118C-86C0-7D49-8CD6-01330960C84E}"/>
              </a:ext>
            </a:extLst>
          </p:cNvPr>
          <p:cNvSpPr>
            <a:spLocks noGrp="1"/>
          </p:cNvSpPr>
          <p:nvPr>
            <p:ph type="dt" sz="half" idx="10"/>
          </p:nvPr>
        </p:nvSpPr>
        <p:spPr/>
        <p:txBody>
          <a:bodyPr/>
          <a:lstStyle/>
          <a:p>
            <a:fld id="{4892256D-C383-B94A-A0E7-C7FA1964D6AA}" type="datetimeFigureOut">
              <a:rPr lang="en-US" smtClean="0"/>
              <a:t>1/20/21</a:t>
            </a:fld>
            <a:endParaRPr lang="en-US"/>
          </a:p>
        </p:txBody>
      </p:sp>
      <p:sp>
        <p:nvSpPr>
          <p:cNvPr id="5" name="Footer Placeholder 4">
            <a:extLst>
              <a:ext uri="{FF2B5EF4-FFF2-40B4-BE49-F238E27FC236}">
                <a16:creationId xmlns:a16="http://schemas.microsoft.com/office/drawing/2014/main" id="{E49EE255-4110-7847-8079-F5562A51B4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5F2B66-ABFF-994C-B58E-9B645B96D4C4}"/>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2405271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D7DF87-3CE8-FD43-A340-2D31CE0FE8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B5BF6E-D48F-E147-9199-D77FE7D979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16278-0ED3-A449-90AF-3A3734D5F0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92256D-C383-B94A-A0E7-C7FA1964D6AA}" type="datetimeFigureOut">
              <a:rPr lang="en-US" smtClean="0"/>
              <a:t>1/20/21</a:t>
            </a:fld>
            <a:endParaRPr lang="en-US"/>
          </a:p>
        </p:txBody>
      </p:sp>
      <p:sp>
        <p:nvSpPr>
          <p:cNvPr id="5" name="Footer Placeholder 4">
            <a:extLst>
              <a:ext uri="{FF2B5EF4-FFF2-40B4-BE49-F238E27FC236}">
                <a16:creationId xmlns:a16="http://schemas.microsoft.com/office/drawing/2014/main" id="{B51A82EF-208B-F346-A61E-49DFA6A08C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F8BEFFE-BDAE-564F-A69E-1C0AD36B2D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35DFC1-5BA6-6841-8F10-A84648DC108A}" type="slidenum">
              <a:rPr lang="en-US" smtClean="0"/>
              <a:t>‹#›</a:t>
            </a:fld>
            <a:endParaRPr lang="en-US"/>
          </a:p>
        </p:txBody>
      </p:sp>
    </p:spTree>
    <p:extLst>
      <p:ext uri="{BB962C8B-B14F-4D97-AF65-F5344CB8AC3E}">
        <p14:creationId xmlns:p14="http://schemas.microsoft.com/office/powerpoint/2010/main" val="28047067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flipgrid.com/eb50d327" TargetMode="External"/><Relationship Id="rId2" Type="http://schemas.openxmlformats.org/officeDocument/2006/relationships/hyperlink" Target="https://auth.flipgrid.com/signup"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edpuzzle.com/" TargetMode="External"/><Relationship Id="rId2" Type="http://schemas.openxmlformats.org/officeDocument/2006/relationships/hyperlink" Target="https://edpuzzle.com/video/-L62wAxCzEM" TargetMode="External"/><Relationship Id="rId1" Type="http://schemas.openxmlformats.org/officeDocument/2006/relationships/slideLayout" Target="../slideLayouts/slideLayout2.xml"/><Relationship Id="rId4" Type="http://schemas.openxmlformats.org/officeDocument/2006/relationships/hyperlink" Target="https://edpuzzle.com/join/sijbace" TargetMode="External"/></Relationships>
</file>

<file path=ppt/slides/_rels/slide6.xml.rels><?xml version="1.0" encoding="UTF-8" standalone="yes"?>
<Relationships xmlns="http://schemas.openxmlformats.org/package/2006/relationships"><Relationship Id="rId2" Type="http://schemas.openxmlformats.org/officeDocument/2006/relationships/hyperlink" Target="https://learn.wakelet.co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ZWEVOghjkaw?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sway.office.com/GHbJW3xFoHTQKiZx"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15493C2-4251-4CDF-9A37-CDF50AF4E472}"/>
              </a:ext>
            </a:extLst>
          </p:cNvPr>
          <p:cNvPicPr>
            <a:picLocks noChangeAspect="1"/>
          </p:cNvPicPr>
          <p:nvPr/>
        </p:nvPicPr>
        <p:blipFill rotWithShape="1">
          <a:blip r:embed="rId2"/>
          <a:srcRect t="3433" b="1229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BFF59-0594-0944-83B5-B794D52C745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Bits and Bobs</a:t>
            </a:r>
          </a:p>
        </p:txBody>
      </p:sp>
      <p:sp>
        <p:nvSpPr>
          <p:cNvPr id="3" name="Subtitle 2">
            <a:extLst>
              <a:ext uri="{FF2B5EF4-FFF2-40B4-BE49-F238E27FC236}">
                <a16:creationId xmlns:a16="http://schemas.microsoft.com/office/drawing/2014/main" id="{FA9E4A26-CDEF-DF46-B34A-6CD5C4ECAE13}"/>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US">
              <a:solidFill>
                <a:srgbClr val="FFFFFF"/>
              </a:solidFill>
            </a:endParaRPr>
          </a:p>
        </p:txBody>
      </p:sp>
    </p:spTree>
    <p:extLst>
      <p:ext uri="{BB962C8B-B14F-4D97-AF65-F5344CB8AC3E}">
        <p14:creationId xmlns:p14="http://schemas.microsoft.com/office/powerpoint/2010/main" val="3976306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FB8A9-3AA6-2149-902A-F3F02CFCD32C}"/>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Flip grid</a:t>
            </a:r>
          </a:p>
        </p:txBody>
      </p:sp>
      <p:sp>
        <p:nvSpPr>
          <p:cNvPr id="3" name="Content Placeholder 2">
            <a:extLst>
              <a:ext uri="{FF2B5EF4-FFF2-40B4-BE49-F238E27FC236}">
                <a16:creationId xmlns:a16="http://schemas.microsoft.com/office/drawing/2014/main" id="{82E4AD6F-AA59-1E4A-9A96-2EBF54926CCE}"/>
              </a:ext>
            </a:extLst>
          </p:cNvPr>
          <p:cNvSpPr>
            <a:spLocks noGrp="1"/>
          </p:cNvSpPr>
          <p:nvPr>
            <p:ph idx="1"/>
          </p:nvPr>
        </p:nvSpPr>
        <p:spPr>
          <a:xfrm>
            <a:off x="4810259" y="649480"/>
            <a:ext cx="6555347" cy="5546047"/>
          </a:xfrm>
        </p:spPr>
        <p:txBody>
          <a:bodyPr anchor="ctr">
            <a:normAutofit/>
          </a:bodyPr>
          <a:lstStyle/>
          <a:p>
            <a:r>
              <a:rPr lang="en-US" sz="2000" dirty="0"/>
              <a:t>As mentioned previously, </a:t>
            </a:r>
            <a:r>
              <a:rPr lang="en-US" sz="2000" dirty="0" err="1"/>
              <a:t>flipgrid</a:t>
            </a:r>
            <a:r>
              <a:rPr lang="en-US" sz="2000" dirty="0"/>
              <a:t> can be used to help:</a:t>
            </a:r>
          </a:p>
          <a:p>
            <a:pPr lvl="1"/>
            <a:r>
              <a:rPr lang="en-US" sz="2000" dirty="0"/>
              <a:t>Establish a sense of community with learners</a:t>
            </a:r>
          </a:p>
          <a:p>
            <a:pPr lvl="1"/>
            <a:r>
              <a:rPr lang="en-US" sz="2000" dirty="0"/>
              <a:t>Engage learners in open discussion</a:t>
            </a:r>
          </a:p>
          <a:p>
            <a:endParaRPr lang="en-US" sz="2000" dirty="0"/>
          </a:p>
          <a:p>
            <a:r>
              <a:rPr lang="en-US" sz="2000" dirty="0"/>
              <a:t>Possible Activities</a:t>
            </a:r>
          </a:p>
          <a:p>
            <a:pPr lvl="1"/>
            <a:r>
              <a:rPr lang="en-GB" sz="2000" dirty="0"/>
              <a:t>Topic discussion  </a:t>
            </a:r>
          </a:p>
          <a:p>
            <a:pPr lvl="1"/>
            <a:r>
              <a:rPr lang="en-GB" sz="2000" dirty="0"/>
              <a:t>Goal Setting/Reflection</a:t>
            </a:r>
          </a:p>
          <a:p>
            <a:pPr lvl="1"/>
            <a:r>
              <a:rPr lang="en-GB" sz="2000" dirty="0"/>
              <a:t>Digital/Oral Reading Responses</a:t>
            </a:r>
          </a:p>
          <a:p>
            <a:pPr lvl="1"/>
            <a:r>
              <a:rPr lang="en-GB" sz="2000" dirty="0"/>
              <a:t>Teacher/Student Introduction</a:t>
            </a:r>
          </a:p>
          <a:p>
            <a:pPr lvl="1"/>
            <a:r>
              <a:rPr lang="en-GB" sz="2000" dirty="0"/>
              <a:t>Exit Ticket</a:t>
            </a:r>
          </a:p>
          <a:p>
            <a:pPr lvl="1"/>
            <a:r>
              <a:rPr lang="en-GB" sz="2000" dirty="0"/>
              <a:t>Collaboration</a:t>
            </a:r>
          </a:p>
          <a:p>
            <a:pPr lvl="1"/>
            <a:r>
              <a:rPr lang="en-GB" sz="2000" dirty="0"/>
              <a:t>Video for Future Students</a:t>
            </a:r>
          </a:p>
          <a:p>
            <a:pPr lvl="1"/>
            <a:r>
              <a:rPr lang="en-GB" sz="2000" dirty="0"/>
              <a:t>Peer Reviews and/or Feedback on Science Projects (or any subject/project)</a:t>
            </a:r>
          </a:p>
          <a:p>
            <a:pPr lvl="1"/>
            <a:endParaRPr lang="en-US" sz="2000" dirty="0"/>
          </a:p>
          <a:p>
            <a:pPr lvl="1"/>
            <a:endParaRPr lang="en-US" sz="2000" dirty="0"/>
          </a:p>
        </p:txBody>
      </p:sp>
    </p:spTree>
    <p:extLst>
      <p:ext uri="{BB962C8B-B14F-4D97-AF65-F5344CB8AC3E}">
        <p14:creationId xmlns:p14="http://schemas.microsoft.com/office/powerpoint/2010/main" val="4083611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71905-D0C2-7D4D-9E26-B157770A6FDF}"/>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Sign up and responding</a:t>
            </a:r>
          </a:p>
        </p:txBody>
      </p:sp>
      <p:sp>
        <p:nvSpPr>
          <p:cNvPr id="3" name="Content Placeholder 2">
            <a:extLst>
              <a:ext uri="{FF2B5EF4-FFF2-40B4-BE49-F238E27FC236}">
                <a16:creationId xmlns:a16="http://schemas.microsoft.com/office/drawing/2014/main" id="{C93A9AC1-CECE-4D46-AA6C-310B6A050E5C}"/>
              </a:ext>
            </a:extLst>
          </p:cNvPr>
          <p:cNvSpPr>
            <a:spLocks noGrp="1"/>
          </p:cNvSpPr>
          <p:nvPr>
            <p:ph idx="1"/>
          </p:nvPr>
        </p:nvSpPr>
        <p:spPr>
          <a:xfrm>
            <a:off x="4810259" y="649480"/>
            <a:ext cx="6555347" cy="5546047"/>
          </a:xfrm>
        </p:spPr>
        <p:txBody>
          <a:bodyPr anchor="ctr">
            <a:normAutofit/>
          </a:bodyPr>
          <a:lstStyle/>
          <a:p>
            <a:r>
              <a:rPr lang="en-US" sz="2000" dirty="0">
                <a:hlinkClick r:id="rId2"/>
              </a:rPr>
              <a:t>https://auth.flipgrid.com/signup</a:t>
            </a:r>
            <a:endParaRPr lang="en-US" sz="2000" dirty="0"/>
          </a:p>
          <a:p>
            <a:endParaRPr lang="en-US" sz="2000" dirty="0"/>
          </a:p>
          <a:p>
            <a:r>
              <a:rPr lang="en-US" sz="2000" dirty="0"/>
              <a:t>Can set a response time</a:t>
            </a:r>
          </a:p>
          <a:p>
            <a:endParaRPr lang="en-US" sz="2000" dirty="0"/>
          </a:p>
          <a:p>
            <a:r>
              <a:rPr lang="en-US" sz="2000" dirty="0"/>
              <a:t>Can export captions (useful for accessibility)</a:t>
            </a:r>
          </a:p>
          <a:p>
            <a:endParaRPr lang="en-US" sz="2000" dirty="0"/>
          </a:p>
          <a:p>
            <a:r>
              <a:rPr lang="en-US" sz="2000" dirty="0"/>
              <a:t>Can allow filters (for shy students)</a:t>
            </a:r>
          </a:p>
          <a:p>
            <a:endParaRPr lang="en-US" sz="2000" dirty="0"/>
          </a:p>
          <a:p>
            <a:r>
              <a:rPr lang="en-US" sz="2000" dirty="0"/>
              <a:t>Once submitted can use the videos, send written feedback, grade them or record feedback </a:t>
            </a:r>
          </a:p>
          <a:p>
            <a:endParaRPr lang="en-US" sz="2000" dirty="0"/>
          </a:p>
          <a:p>
            <a:r>
              <a:rPr lang="en-US" sz="2000" dirty="0"/>
              <a:t>Go here: </a:t>
            </a:r>
            <a:r>
              <a:rPr lang="en-US" sz="2000" dirty="0">
                <a:hlinkClick r:id="rId3"/>
              </a:rPr>
              <a:t>https://flipgrid.com/eb50d327</a:t>
            </a:r>
            <a:endParaRPr lang="en-US" sz="2000" dirty="0"/>
          </a:p>
          <a:p>
            <a:endParaRPr lang="en-US" sz="2000" dirty="0"/>
          </a:p>
          <a:p>
            <a:endParaRPr lang="en-US" sz="2000" dirty="0"/>
          </a:p>
        </p:txBody>
      </p:sp>
    </p:spTree>
    <p:extLst>
      <p:ext uri="{BB962C8B-B14F-4D97-AF65-F5344CB8AC3E}">
        <p14:creationId xmlns:p14="http://schemas.microsoft.com/office/powerpoint/2010/main" val="2311056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FFEA88-F9EC-6741-92C8-3AB837AC6F36}"/>
              </a:ext>
            </a:extLst>
          </p:cNvPr>
          <p:cNvSpPr>
            <a:spLocks noGrp="1"/>
          </p:cNvSpPr>
          <p:nvPr>
            <p:ph type="title"/>
          </p:nvPr>
        </p:nvSpPr>
        <p:spPr>
          <a:xfrm>
            <a:off x="943277" y="712269"/>
            <a:ext cx="3370998" cy="5502264"/>
          </a:xfrm>
        </p:spPr>
        <p:txBody>
          <a:bodyPr>
            <a:normAutofit/>
          </a:bodyPr>
          <a:lstStyle/>
          <a:p>
            <a:r>
              <a:rPr lang="en-US">
                <a:solidFill>
                  <a:srgbClr val="FFFFFF"/>
                </a:solidFill>
              </a:rPr>
              <a:t>Voice or screen recordings</a:t>
            </a: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1693D86-EF27-4673-B6A2-190DD7813769}"/>
              </a:ext>
            </a:extLst>
          </p:cNvPr>
          <p:cNvGraphicFramePr>
            <a:graphicFrameLocks noGrp="1"/>
          </p:cNvGraphicFramePr>
          <p:nvPr>
            <p:ph idx="1"/>
            <p:extLst>
              <p:ext uri="{D42A27DB-BD31-4B8C-83A1-F6EECF244321}">
                <p14:modId xmlns:p14="http://schemas.microsoft.com/office/powerpoint/2010/main" val="1268922087"/>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6778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7EF99-BDF5-8048-82C8-AEEBAC08F13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EdPuzzle</a:t>
            </a:r>
          </a:p>
        </p:txBody>
      </p:sp>
      <p:sp>
        <p:nvSpPr>
          <p:cNvPr id="3" name="Content Placeholder 2">
            <a:extLst>
              <a:ext uri="{FF2B5EF4-FFF2-40B4-BE49-F238E27FC236}">
                <a16:creationId xmlns:a16="http://schemas.microsoft.com/office/drawing/2014/main" id="{162263EF-4F15-534C-8860-67A021E0AA0D}"/>
              </a:ext>
            </a:extLst>
          </p:cNvPr>
          <p:cNvSpPr>
            <a:spLocks noGrp="1"/>
          </p:cNvSpPr>
          <p:nvPr>
            <p:ph idx="1"/>
          </p:nvPr>
        </p:nvSpPr>
        <p:spPr>
          <a:xfrm>
            <a:off x="4810259" y="649480"/>
            <a:ext cx="6555347" cy="5546047"/>
          </a:xfrm>
        </p:spPr>
        <p:txBody>
          <a:bodyPr anchor="ctr">
            <a:normAutofit/>
          </a:bodyPr>
          <a:lstStyle/>
          <a:p>
            <a:r>
              <a:rPr lang="en-US" sz="2000"/>
              <a:t>Allows video to be spliced with interactive content</a:t>
            </a:r>
          </a:p>
          <a:p>
            <a:endParaRPr lang="en-US" sz="2000"/>
          </a:p>
          <a:p>
            <a:r>
              <a:rPr lang="en-US" sz="2000"/>
              <a:t>Can be used for assessment</a:t>
            </a:r>
          </a:p>
          <a:p>
            <a:endParaRPr lang="en-US" sz="2000"/>
          </a:p>
          <a:p>
            <a:r>
              <a:rPr lang="en-US" sz="2000">
                <a:hlinkClick r:id="rId2"/>
              </a:rPr>
              <a:t>https://edpuzzle.com/video/-L62wAxCzEM</a:t>
            </a:r>
            <a:endParaRPr lang="en-US" sz="2000"/>
          </a:p>
          <a:p>
            <a:endParaRPr lang="en-US" sz="2000"/>
          </a:p>
          <a:p>
            <a:r>
              <a:rPr lang="en-US" sz="2000">
                <a:hlinkClick r:id="rId3"/>
              </a:rPr>
              <a:t>https://edpuzzle.com/</a:t>
            </a:r>
            <a:r>
              <a:rPr lang="en-US" sz="2000"/>
              <a:t> - sign up as a student</a:t>
            </a:r>
          </a:p>
          <a:p>
            <a:endParaRPr lang="en-US" sz="2000"/>
          </a:p>
          <a:p>
            <a:r>
              <a:rPr lang="en-US" sz="2000">
                <a:hlinkClick r:id="rId4"/>
              </a:rPr>
              <a:t>https://edpuzzle.com/join/sijbace</a:t>
            </a:r>
            <a:endParaRPr lang="en-US" sz="2000"/>
          </a:p>
          <a:p>
            <a:endParaRPr lang="en-US" sz="2000"/>
          </a:p>
          <a:p>
            <a:r>
              <a:rPr lang="en-US" sz="2000"/>
              <a:t>Demo setting up as teacher</a:t>
            </a:r>
          </a:p>
          <a:p>
            <a:endParaRPr lang="en-US" sz="2000"/>
          </a:p>
          <a:p>
            <a:endParaRPr lang="en-US" sz="2000"/>
          </a:p>
        </p:txBody>
      </p:sp>
    </p:spTree>
    <p:extLst>
      <p:ext uri="{BB962C8B-B14F-4D97-AF65-F5344CB8AC3E}">
        <p14:creationId xmlns:p14="http://schemas.microsoft.com/office/powerpoint/2010/main" val="619667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A7575-E0CB-B34A-9444-78184790D92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Wakelet</a:t>
            </a:r>
          </a:p>
        </p:txBody>
      </p:sp>
      <p:sp>
        <p:nvSpPr>
          <p:cNvPr id="3" name="Content Placeholder 2">
            <a:extLst>
              <a:ext uri="{FF2B5EF4-FFF2-40B4-BE49-F238E27FC236}">
                <a16:creationId xmlns:a16="http://schemas.microsoft.com/office/drawing/2014/main" id="{855E2A81-963A-F349-BDDE-7D16D99523EB}"/>
              </a:ext>
            </a:extLst>
          </p:cNvPr>
          <p:cNvSpPr>
            <a:spLocks noGrp="1"/>
          </p:cNvSpPr>
          <p:nvPr>
            <p:ph idx="1"/>
          </p:nvPr>
        </p:nvSpPr>
        <p:spPr>
          <a:xfrm>
            <a:off x="4810259" y="649480"/>
            <a:ext cx="6555347" cy="5546047"/>
          </a:xfrm>
        </p:spPr>
        <p:txBody>
          <a:bodyPr anchor="ctr">
            <a:normAutofit/>
          </a:bodyPr>
          <a:lstStyle/>
          <a:p>
            <a:r>
              <a:rPr lang="en-US" sz="2000"/>
              <a:t>A way to organize and display content</a:t>
            </a:r>
          </a:p>
          <a:p>
            <a:endParaRPr lang="en-US" sz="2000"/>
          </a:p>
          <a:p>
            <a:r>
              <a:rPr lang="en-US" sz="2000"/>
              <a:t>Flows as one entity</a:t>
            </a:r>
          </a:p>
          <a:p>
            <a:endParaRPr lang="en-US" sz="2000"/>
          </a:p>
          <a:p>
            <a:r>
              <a:rPr lang="en-US" sz="2000"/>
              <a:t>Can be collaborative</a:t>
            </a:r>
          </a:p>
          <a:p>
            <a:pPr marL="0" indent="0">
              <a:buNone/>
            </a:pPr>
            <a:endParaRPr lang="en-US" sz="2000"/>
          </a:p>
          <a:p>
            <a:pPr marL="0" indent="0">
              <a:buNone/>
            </a:pPr>
            <a:r>
              <a:rPr lang="en-US" sz="2000">
                <a:hlinkClick r:id="rId2"/>
              </a:rPr>
              <a:t>https://learn.wakelet.com/</a:t>
            </a:r>
            <a:endParaRPr lang="en-US" sz="2000"/>
          </a:p>
          <a:p>
            <a:pPr marL="0" indent="0">
              <a:buNone/>
            </a:pPr>
            <a:endParaRPr lang="en-US" sz="2000"/>
          </a:p>
        </p:txBody>
      </p:sp>
    </p:spTree>
    <p:extLst>
      <p:ext uri="{BB962C8B-B14F-4D97-AF65-F5344CB8AC3E}">
        <p14:creationId xmlns:p14="http://schemas.microsoft.com/office/powerpoint/2010/main" val="1433000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24463-76AA-0E4E-BF95-954F1B524868}"/>
              </a:ext>
            </a:extLst>
          </p:cNvPr>
          <p:cNvSpPr>
            <a:spLocks noGrp="1"/>
          </p:cNvSpPr>
          <p:nvPr>
            <p:ph type="title"/>
          </p:nvPr>
        </p:nvSpPr>
        <p:spPr>
          <a:xfrm>
            <a:off x="767290" y="1780661"/>
            <a:ext cx="3582073" cy="1463472"/>
          </a:xfrm>
        </p:spPr>
        <p:txBody>
          <a:bodyPr anchor="t">
            <a:normAutofit/>
          </a:bodyPr>
          <a:lstStyle/>
          <a:p>
            <a:r>
              <a:rPr lang="en-US" sz="4800">
                <a:solidFill>
                  <a:schemeClr val="bg1"/>
                </a:solidFill>
              </a:rPr>
              <a:t>Adobe Spark</a:t>
            </a:r>
          </a:p>
        </p:txBody>
      </p:sp>
      <p:grpSp>
        <p:nvGrpSpPr>
          <p:cNvPr id="13" name="Group 12">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1471665C-4CC2-7B4E-9258-1496F668640C}"/>
              </a:ext>
            </a:extLst>
          </p:cNvPr>
          <p:cNvSpPr>
            <a:spLocks noGrp="1"/>
          </p:cNvSpPr>
          <p:nvPr>
            <p:ph idx="1"/>
          </p:nvPr>
        </p:nvSpPr>
        <p:spPr>
          <a:xfrm>
            <a:off x="767290" y="3383121"/>
            <a:ext cx="3582072" cy="2793251"/>
          </a:xfrm>
        </p:spPr>
        <p:txBody>
          <a:bodyPr anchor="t">
            <a:normAutofit/>
          </a:bodyPr>
          <a:lstStyle/>
          <a:p>
            <a:r>
              <a:rPr lang="en-US" sz="2000">
                <a:solidFill>
                  <a:schemeClr val="bg1"/>
                </a:solidFill>
              </a:rPr>
              <a:t>Can use to create graphics, short videos or web pages</a:t>
            </a:r>
          </a:p>
          <a:p>
            <a:endParaRPr lang="en-US" sz="2000">
              <a:solidFill>
                <a:schemeClr val="bg1"/>
              </a:solidFill>
            </a:endParaRPr>
          </a:p>
          <a:p>
            <a:endParaRPr lang="en-US" sz="2000">
              <a:solidFill>
                <a:schemeClr val="bg1"/>
              </a:solidFill>
            </a:endParaRPr>
          </a:p>
        </p:txBody>
      </p:sp>
      <p:pic>
        <p:nvPicPr>
          <p:cNvPr id="4" name="Online Media 3" descr="Meet Adobe Spark">
            <a:hlinkClick r:id="" action="ppaction://media"/>
            <a:extLst>
              <a:ext uri="{FF2B5EF4-FFF2-40B4-BE49-F238E27FC236}">
                <a16:creationId xmlns:a16="http://schemas.microsoft.com/office/drawing/2014/main" id="{3AC0984C-CCD4-B746-9BDA-FA5D224C90F2}"/>
              </a:ext>
            </a:extLst>
          </p:cNvPr>
          <p:cNvPicPr>
            <a:picLocks noRot="1" noChangeAspect="1"/>
          </p:cNvPicPr>
          <p:nvPr>
            <a:videoFile r:link="rId1"/>
          </p:nvPr>
        </p:nvPicPr>
        <p:blipFill>
          <a:blip r:embed="rId3"/>
          <a:stretch>
            <a:fillRect/>
          </a:stretch>
        </p:blipFill>
        <p:spPr>
          <a:xfrm>
            <a:off x="5116652" y="1263368"/>
            <a:ext cx="6642532" cy="3753030"/>
          </a:xfrm>
          <a:prstGeom prst="rect">
            <a:avLst/>
          </a:prstGeom>
        </p:spPr>
      </p:pic>
    </p:spTree>
    <p:extLst>
      <p:ext uri="{BB962C8B-B14F-4D97-AF65-F5344CB8AC3E}">
        <p14:creationId xmlns:p14="http://schemas.microsoft.com/office/powerpoint/2010/main" val="132482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789B0-5C3B-2041-B52D-BC1ACD624AC9}"/>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Sway</a:t>
            </a:r>
          </a:p>
        </p:txBody>
      </p:sp>
      <p:sp>
        <p:nvSpPr>
          <p:cNvPr id="3" name="Content Placeholder 2">
            <a:extLst>
              <a:ext uri="{FF2B5EF4-FFF2-40B4-BE49-F238E27FC236}">
                <a16:creationId xmlns:a16="http://schemas.microsoft.com/office/drawing/2014/main" id="{5A491A35-F903-CF46-96DC-B50791E6892A}"/>
              </a:ext>
            </a:extLst>
          </p:cNvPr>
          <p:cNvSpPr>
            <a:spLocks noGrp="1"/>
          </p:cNvSpPr>
          <p:nvPr>
            <p:ph idx="1"/>
          </p:nvPr>
        </p:nvSpPr>
        <p:spPr>
          <a:xfrm>
            <a:off x="4810259" y="649480"/>
            <a:ext cx="6555347" cy="5546047"/>
          </a:xfrm>
        </p:spPr>
        <p:txBody>
          <a:bodyPr anchor="ctr">
            <a:normAutofit/>
          </a:bodyPr>
          <a:lstStyle/>
          <a:p>
            <a:r>
              <a:rPr lang="en-US" sz="2000"/>
              <a:t>A way of collecting information together in an accessible format (similar to a newsletter)</a:t>
            </a:r>
          </a:p>
          <a:p>
            <a:endParaRPr lang="en-US" sz="2000"/>
          </a:p>
          <a:p>
            <a:endParaRPr lang="en-US" sz="2000"/>
          </a:p>
          <a:p>
            <a:endParaRPr lang="en-US" sz="2000"/>
          </a:p>
          <a:p>
            <a:r>
              <a:rPr lang="en-US" sz="2000">
                <a:hlinkClick r:id="rId2"/>
              </a:rPr>
              <a:t>https://sway.office.com/GHbJW3xFoHTQKiZx</a:t>
            </a:r>
            <a:endParaRPr lang="en-US" sz="2000"/>
          </a:p>
          <a:p>
            <a:endParaRPr lang="en-US" sz="2000"/>
          </a:p>
        </p:txBody>
      </p:sp>
    </p:spTree>
    <p:extLst>
      <p:ext uri="{BB962C8B-B14F-4D97-AF65-F5344CB8AC3E}">
        <p14:creationId xmlns:p14="http://schemas.microsoft.com/office/powerpoint/2010/main" val="83827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F3041F-A4D4-C24E-93C4-8E5C13016B5D}"/>
              </a:ext>
            </a:extLst>
          </p:cNvPr>
          <p:cNvPicPr>
            <a:picLocks noChangeAspect="1"/>
          </p:cNvPicPr>
          <p:nvPr/>
        </p:nvPicPr>
        <p:blipFill>
          <a:blip r:embed="rId2"/>
          <a:stretch>
            <a:fillRect/>
          </a:stretch>
        </p:blipFill>
        <p:spPr>
          <a:xfrm>
            <a:off x="1704159" y="0"/>
            <a:ext cx="8783681" cy="6858000"/>
          </a:xfrm>
          <a:prstGeom prst="rect">
            <a:avLst/>
          </a:prstGeom>
        </p:spPr>
      </p:pic>
      <p:sp>
        <p:nvSpPr>
          <p:cNvPr id="5" name="Rectangle 4">
            <a:extLst>
              <a:ext uri="{FF2B5EF4-FFF2-40B4-BE49-F238E27FC236}">
                <a16:creationId xmlns:a16="http://schemas.microsoft.com/office/drawing/2014/main" id="{7BA62732-8856-3442-AB40-0F3E893D1684}"/>
              </a:ext>
            </a:extLst>
          </p:cNvPr>
          <p:cNvSpPr/>
          <p:nvPr/>
        </p:nvSpPr>
        <p:spPr>
          <a:xfrm>
            <a:off x="2161309" y="6456218"/>
            <a:ext cx="2068946" cy="535709"/>
          </a:xfrm>
          <a:prstGeom prst="rect">
            <a:avLst/>
          </a:prstGeom>
          <a:noFill/>
          <a:ln w="76200"/>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42C6B243-86FE-8B40-8F8B-421D3B43AD46}"/>
              </a:ext>
            </a:extLst>
          </p:cNvPr>
          <p:cNvSpPr/>
          <p:nvPr/>
        </p:nvSpPr>
        <p:spPr>
          <a:xfrm>
            <a:off x="4373418" y="835891"/>
            <a:ext cx="2068946" cy="1907309"/>
          </a:xfrm>
          <a:prstGeom prst="rect">
            <a:avLst/>
          </a:prstGeom>
          <a:noFill/>
          <a:ln w="76200"/>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583235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F502A84-D793-714E-8FC8-C83E1C3F75C3}"/>
              </a:ext>
            </a:extLst>
          </p:cNvPr>
          <p:cNvPicPr>
            <a:picLocks noChangeAspect="1"/>
          </p:cNvPicPr>
          <p:nvPr/>
        </p:nvPicPr>
        <p:blipFill>
          <a:blip r:embed="rId2"/>
          <a:stretch>
            <a:fillRect/>
          </a:stretch>
        </p:blipFill>
        <p:spPr>
          <a:xfrm>
            <a:off x="254000" y="781050"/>
            <a:ext cx="11684000" cy="5295900"/>
          </a:xfrm>
          <a:prstGeom prst="rect">
            <a:avLst/>
          </a:prstGeom>
        </p:spPr>
      </p:pic>
      <p:sp>
        <p:nvSpPr>
          <p:cNvPr id="5" name="Rectangle 4">
            <a:extLst>
              <a:ext uri="{FF2B5EF4-FFF2-40B4-BE49-F238E27FC236}">
                <a16:creationId xmlns:a16="http://schemas.microsoft.com/office/drawing/2014/main" id="{3D7024D9-E1EC-4643-B241-60517D18FA33}"/>
              </a:ext>
            </a:extLst>
          </p:cNvPr>
          <p:cNvSpPr/>
          <p:nvPr/>
        </p:nvSpPr>
        <p:spPr>
          <a:xfrm>
            <a:off x="508000" y="1588655"/>
            <a:ext cx="2974109" cy="3583709"/>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8417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7E8BA-B0C4-9648-BC3F-03FDC5ECC74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B836838-ECDF-B545-939B-A6B12B80EB25}"/>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65A194E9-04E6-444A-8C59-D0B1490EF773}"/>
              </a:ext>
            </a:extLst>
          </p:cNvPr>
          <p:cNvPicPr>
            <a:picLocks noChangeAspect="1"/>
          </p:cNvPicPr>
          <p:nvPr/>
        </p:nvPicPr>
        <p:blipFill>
          <a:blip r:embed="rId2"/>
          <a:stretch>
            <a:fillRect/>
          </a:stretch>
        </p:blipFill>
        <p:spPr>
          <a:xfrm>
            <a:off x="1156234" y="0"/>
            <a:ext cx="9879532" cy="6858000"/>
          </a:xfrm>
          <a:prstGeom prst="rect">
            <a:avLst/>
          </a:prstGeom>
        </p:spPr>
      </p:pic>
    </p:spTree>
    <p:extLst>
      <p:ext uri="{BB962C8B-B14F-4D97-AF65-F5344CB8AC3E}">
        <p14:creationId xmlns:p14="http://schemas.microsoft.com/office/powerpoint/2010/main" val="2023033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BB81D-1533-4D47-84C0-E8EA98A7D61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CD8539D-7559-FB48-A023-E7F80410D692}"/>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6D57314B-A385-B441-851E-B48580545024}"/>
              </a:ext>
            </a:extLst>
          </p:cNvPr>
          <p:cNvPicPr>
            <a:picLocks noChangeAspect="1"/>
          </p:cNvPicPr>
          <p:nvPr/>
        </p:nvPicPr>
        <p:blipFill>
          <a:blip r:embed="rId2"/>
          <a:stretch>
            <a:fillRect/>
          </a:stretch>
        </p:blipFill>
        <p:spPr>
          <a:xfrm>
            <a:off x="1795039" y="0"/>
            <a:ext cx="8601922" cy="6858000"/>
          </a:xfrm>
          <a:prstGeom prst="rect">
            <a:avLst/>
          </a:prstGeom>
        </p:spPr>
      </p:pic>
    </p:spTree>
    <p:extLst>
      <p:ext uri="{BB962C8B-B14F-4D97-AF65-F5344CB8AC3E}">
        <p14:creationId xmlns:p14="http://schemas.microsoft.com/office/powerpoint/2010/main" val="1320173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25B804-09DE-2149-AC24-BF6FB2F5B418}"/>
              </a:ext>
            </a:extLst>
          </p:cNvPr>
          <p:cNvSpPr>
            <a:spLocks noGrp="1"/>
          </p:cNvSpPr>
          <p:nvPr>
            <p:ph type="title"/>
          </p:nvPr>
        </p:nvSpPr>
        <p:spPr>
          <a:xfrm>
            <a:off x="5596501" y="501594"/>
            <a:ext cx="5754896" cy="1655483"/>
          </a:xfrm>
        </p:spPr>
        <p:txBody>
          <a:bodyPr anchor="b">
            <a:normAutofit/>
          </a:bodyPr>
          <a:lstStyle/>
          <a:p>
            <a:r>
              <a:rPr lang="en-US" sz="4000"/>
              <a:t>class materials</a:t>
            </a:r>
          </a:p>
        </p:txBody>
      </p:sp>
      <p:pic>
        <p:nvPicPr>
          <p:cNvPr id="4" name="Picture 3">
            <a:extLst>
              <a:ext uri="{FF2B5EF4-FFF2-40B4-BE49-F238E27FC236}">
                <a16:creationId xmlns:a16="http://schemas.microsoft.com/office/drawing/2014/main" id="{FE653C94-5A75-5845-9EB3-45909C394C69}"/>
              </a:ext>
            </a:extLst>
          </p:cNvPr>
          <p:cNvPicPr>
            <a:picLocks noChangeAspect="1"/>
          </p:cNvPicPr>
          <p:nvPr/>
        </p:nvPicPr>
        <p:blipFill rotWithShape="1">
          <a:blip r:embed="rId2"/>
          <a:srcRect l="33765" r="29825" b="2"/>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8812789E-7B82-4142-AA10-D1DF72DE6DD3}"/>
              </a:ext>
            </a:extLst>
          </p:cNvPr>
          <p:cNvSpPr>
            <a:spLocks noGrp="1"/>
          </p:cNvSpPr>
          <p:nvPr>
            <p:ph idx="1"/>
          </p:nvPr>
        </p:nvSpPr>
        <p:spPr>
          <a:xfrm>
            <a:off x="5596502" y="2405894"/>
            <a:ext cx="5754896" cy="3014765"/>
          </a:xfrm>
        </p:spPr>
        <p:txBody>
          <a:bodyPr anchor="t">
            <a:normAutofit/>
          </a:bodyPr>
          <a:lstStyle/>
          <a:p>
            <a:r>
              <a:rPr lang="en-US" sz="2000"/>
              <a:t>Read only – assignment specifications, handbooks etc</a:t>
            </a:r>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8344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9"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F00F9B33-5859-8D48-96A0-50C24C303E28}"/>
              </a:ext>
            </a:extLst>
          </p:cNvPr>
          <p:cNvSpPr>
            <a:spLocks noGrp="1"/>
          </p:cNvSpPr>
          <p:nvPr>
            <p:ph idx="1"/>
          </p:nvPr>
        </p:nvSpPr>
        <p:spPr>
          <a:xfrm>
            <a:off x="767290" y="3383121"/>
            <a:ext cx="3582072" cy="2793251"/>
          </a:xfrm>
        </p:spPr>
        <p:txBody>
          <a:bodyPr anchor="t">
            <a:normAutofit/>
          </a:bodyPr>
          <a:lstStyle/>
          <a:p>
            <a:r>
              <a:rPr lang="en-US" sz="2000">
                <a:solidFill>
                  <a:schemeClr val="bg1"/>
                </a:solidFill>
              </a:rPr>
              <a:t>There are also some of the class specific aspects such as the class notebook, assignments, and grades</a:t>
            </a:r>
          </a:p>
        </p:txBody>
      </p:sp>
      <p:pic>
        <p:nvPicPr>
          <p:cNvPr id="4" name="Picture 3">
            <a:extLst>
              <a:ext uri="{FF2B5EF4-FFF2-40B4-BE49-F238E27FC236}">
                <a16:creationId xmlns:a16="http://schemas.microsoft.com/office/drawing/2014/main" id="{929C36B6-0966-D644-8476-F345143F18D7}"/>
              </a:ext>
            </a:extLst>
          </p:cNvPr>
          <p:cNvPicPr>
            <a:picLocks noChangeAspect="1"/>
          </p:cNvPicPr>
          <p:nvPr/>
        </p:nvPicPr>
        <p:blipFill rotWithShape="1">
          <a:blip r:embed="rId2"/>
          <a:srcRect l="39119" r="6466" b="2"/>
          <a:stretch/>
        </p:blipFill>
        <p:spPr>
          <a:xfrm>
            <a:off x="6131136" y="903730"/>
            <a:ext cx="4613564" cy="4472307"/>
          </a:xfrm>
          <a:prstGeom prst="rect">
            <a:avLst/>
          </a:prstGeom>
        </p:spPr>
      </p:pic>
    </p:spTree>
    <p:extLst>
      <p:ext uri="{BB962C8B-B14F-4D97-AF65-F5344CB8AC3E}">
        <p14:creationId xmlns:p14="http://schemas.microsoft.com/office/powerpoint/2010/main" val="2639090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4B1F92-AD69-7443-8D10-E87613AB401C}"/>
              </a:ext>
            </a:extLst>
          </p:cNvPr>
          <p:cNvSpPr>
            <a:spLocks noGrp="1"/>
          </p:cNvSpPr>
          <p:nvPr>
            <p:ph idx="1"/>
          </p:nvPr>
        </p:nvSpPr>
        <p:spPr>
          <a:xfrm>
            <a:off x="648931" y="2438401"/>
            <a:ext cx="3667036" cy="3779520"/>
          </a:xfrm>
        </p:spPr>
        <p:txBody>
          <a:bodyPr>
            <a:normAutofit/>
          </a:bodyPr>
          <a:lstStyle/>
          <a:p>
            <a:r>
              <a:rPr lang="en-US" sz="1800" dirty="0"/>
              <a:t>When you set up your class notebook you can either set up a blank notebook with predefined sections or use another as a template</a:t>
            </a:r>
          </a:p>
          <a:p>
            <a:endParaRPr lang="en-US" sz="1800" dirty="0"/>
          </a:p>
          <a:p>
            <a:r>
              <a:rPr lang="en-US" sz="1800" dirty="0"/>
              <a:t>The sections that are in your notebook vary depending on what you want to use them for</a:t>
            </a:r>
          </a:p>
        </p:txBody>
      </p:sp>
      <p:sp>
        <p:nvSpPr>
          <p:cNvPr id="24" name="Rectangle 23">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7C83DA7-5162-5B41-B8A1-45FCA6BA95EA}"/>
              </a:ext>
            </a:extLst>
          </p:cNvPr>
          <p:cNvPicPr>
            <a:picLocks noChangeAspect="1"/>
          </p:cNvPicPr>
          <p:nvPr/>
        </p:nvPicPr>
        <p:blipFill rotWithShape="1">
          <a:blip r:embed="rId2"/>
          <a:srcRect r="15610" b="1"/>
          <a:stretch/>
        </p:blipFill>
        <p:spPr>
          <a:xfrm>
            <a:off x="5276088" y="640082"/>
            <a:ext cx="6276250" cy="5577838"/>
          </a:xfrm>
          <a:prstGeom prst="rect">
            <a:avLst/>
          </a:prstGeom>
          <a:effectLst/>
        </p:spPr>
      </p:pic>
    </p:spTree>
    <p:extLst>
      <p:ext uri="{BB962C8B-B14F-4D97-AF65-F5344CB8AC3E}">
        <p14:creationId xmlns:p14="http://schemas.microsoft.com/office/powerpoint/2010/main" val="35578136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9ABB87-A0EA-CB4E-BDE0-41D5DB8D957D}"/>
              </a:ext>
            </a:extLst>
          </p:cNvPr>
          <p:cNvSpPr>
            <a:spLocks noGrp="1"/>
          </p:cNvSpPr>
          <p:nvPr>
            <p:ph type="title"/>
          </p:nvPr>
        </p:nvSpPr>
        <p:spPr>
          <a:xfrm>
            <a:off x="767290" y="1780661"/>
            <a:ext cx="3582073" cy="1463472"/>
          </a:xfrm>
        </p:spPr>
        <p:txBody>
          <a:bodyPr anchor="t">
            <a:normAutofit/>
          </a:bodyPr>
          <a:lstStyle/>
          <a:p>
            <a:endParaRPr lang="en-US" sz="4800">
              <a:solidFill>
                <a:schemeClr val="bg1"/>
              </a:solidFill>
            </a:endParaRPr>
          </a:p>
        </p:txBody>
      </p:sp>
      <p:grpSp>
        <p:nvGrpSpPr>
          <p:cNvPr id="28" name="Group 27">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9"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577BAC8A-1F97-EE42-9E32-285A68850885}"/>
              </a:ext>
            </a:extLst>
          </p:cNvPr>
          <p:cNvSpPr>
            <a:spLocks noGrp="1"/>
          </p:cNvSpPr>
          <p:nvPr>
            <p:ph idx="1"/>
          </p:nvPr>
        </p:nvSpPr>
        <p:spPr>
          <a:xfrm>
            <a:off x="767290" y="3383121"/>
            <a:ext cx="3582072" cy="2793251"/>
          </a:xfrm>
        </p:spPr>
        <p:txBody>
          <a:bodyPr anchor="t">
            <a:normAutofit/>
          </a:bodyPr>
          <a:lstStyle/>
          <a:p>
            <a:r>
              <a:rPr lang="en-US" sz="2000">
                <a:solidFill>
                  <a:schemeClr val="bg1"/>
                </a:solidFill>
              </a:rPr>
              <a:t>Every student in your class will have the own specific notebook that you are able to dip in and out of as well as send content to. There are some set sections to start but these can be amended</a:t>
            </a:r>
          </a:p>
        </p:txBody>
      </p:sp>
      <p:pic>
        <p:nvPicPr>
          <p:cNvPr id="4" name="Picture 3">
            <a:extLst>
              <a:ext uri="{FF2B5EF4-FFF2-40B4-BE49-F238E27FC236}">
                <a16:creationId xmlns:a16="http://schemas.microsoft.com/office/drawing/2014/main" id="{1C9FC78D-B939-6F49-A384-4C02053ED12A}"/>
              </a:ext>
            </a:extLst>
          </p:cNvPr>
          <p:cNvPicPr>
            <a:picLocks noChangeAspect="1"/>
          </p:cNvPicPr>
          <p:nvPr/>
        </p:nvPicPr>
        <p:blipFill rotWithShape="1">
          <a:blip r:embed="rId2"/>
          <a:srcRect r="28304" b="-2"/>
          <a:stretch/>
        </p:blipFill>
        <p:spPr>
          <a:xfrm>
            <a:off x="6131155" y="903730"/>
            <a:ext cx="4613526" cy="4472307"/>
          </a:xfrm>
          <a:prstGeom prst="rect">
            <a:avLst/>
          </a:prstGeom>
        </p:spPr>
      </p:pic>
    </p:spTree>
    <p:extLst>
      <p:ext uri="{BB962C8B-B14F-4D97-AF65-F5344CB8AC3E}">
        <p14:creationId xmlns:p14="http://schemas.microsoft.com/office/powerpoint/2010/main" val="178308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5"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6"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BD0CFD9D-BBAA-CD4D-82D9-7F8EACA38CAF}"/>
              </a:ext>
            </a:extLst>
          </p:cNvPr>
          <p:cNvSpPr>
            <a:spLocks noGrp="1"/>
          </p:cNvSpPr>
          <p:nvPr>
            <p:ph idx="1"/>
          </p:nvPr>
        </p:nvSpPr>
        <p:spPr>
          <a:xfrm>
            <a:off x="767290" y="3383121"/>
            <a:ext cx="3582072" cy="2793251"/>
          </a:xfrm>
        </p:spPr>
        <p:txBody>
          <a:bodyPr anchor="t">
            <a:normAutofit/>
          </a:bodyPr>
          <a:lstStyle/>
          <a:p>
            <a:r>
              <a:rPr lang="en-US" sz="2000">
                <a:solidFill>
                  <a:schemeClr val="bg1"/>
                </a:solidFill>
              </a:rPr>
              <a:t>Teacher View (all sections and learners)</a:t>
            </a:r>
          </a:p>
        </p:txBody>
      </p:sp>
      <p:pic>
        <p:nvPicPr>
          <p:cNvPr id="4" name="Picture 3">
            <a:extLst>
              <a:ext uri="{FF2B5EF4-FFF2-40B4-BE49-F238E27FC236}">
                <a16:creationId xmlns:a16="http://schemas.microsoft.com/office/drawing/2014/main" id="{A9162A18-7296-E243-807B-1AB1D8B09823}"/>
              </a:ext>
            </a:extLst>
          </p:cNvPr>
          <p:cNvPicPr>
            <a:picLocks noChangeAspect="1"/>
          </p:cNvPicPr>
          <p:nvPr/>
        </p:nvPicPr>
        <p:blipFill>
          <a:blip r:embed="rId2"/>
          <a:stretch>
            <a:fillRect/>
          </a:stretch>
        </p:blipFill>
        <p:spPr>
          <a:xfrm>
            <a:off x="5288406" y="903730"/>
            <a:ext cx="6299023" cy="4472307"/>
          </a:xfrm>
          <a:prstGeom prst="rect">
            <a:avLst/>
          </a:prstGeom>
        </p:spPr>
      </p:pic>
    </p:spTree>
    <p:extLst>
      <p:ext uri="{BB962C8B-B14F-4D97-AF65-F5344CB8AC3E}">
        <p14:creationId xmlns:p14="http://schemas.microsoft.com/office/powerpoint/2010/main" val="3677199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76"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77"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1D809BAC-4551-764A-96A3-480A6D8BF424}"/>
              </a:ext>
            </a:extLst>
          </p:cNvPr>
          <p:cNvSpPr>
            <a:spLocks noGrp="1"/>
          </p:cNvSpPr>
          <p:nvPr>
            <p:ph idx="1"/>
          </p:nvPr>
        </p:nvSpPr>
        <p:spPr>
          <a:xfrm>
            <a:off x="767290" y="3383121"/>
            <a:ext cx="3582072" cy="2793251"/>
          </a:xfrm>
        </p:spPr>
        <p:txBody>
          <a:bodyPr anchor="t">
            <a:normAutofit/>
          </a:bodyPr>
          <a:lstStyle/>
          <a:p>
            <a:r>
              <a:rPr lang="en-US" sz="2000">
                <a:solidFill>
                  <a:schemeClr val="bg1"/>
                </a:solidFill>
              </a:rPr>
              <a:t>Learner View – the collaboration space, the content library and sections </a:t>
            </a:r>
          </a:p>
        </p:txBody>
      </p:sp>
      <p:pic>
        <p:nvPicPr>
          <p:cNvPr id="1026" name="Picture 2" descr="No description available.">
            <a:extLst>
              <a:ext uri="{FF2B5EF4-FFF2-40B4-BE49-F238E27FC236}">
                <a16:creationId xmlns:a16="http://schemas.microsoft.com/office/drawing/2014/main" id="{27759A14-4BCD-4643-B2D3-2B1937058AF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16652" y="1271671"/>
            <a:ext cx="6642532" cy="373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27998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201A51-DC7F-9C45-ACA7-15B89B7781D2}"/>
              </a:ext>
            </a:extLst>
          </p:cNvPr>
          <p:cNvSpPr>
            <a:spLocks noGrp="1"/>
          </p:cNvSpPr>
          <p:nvPr>
            <p:ph type="title"/>
          </p:nvPr>
        </p:nvSpPr>
        <p:spPr>
          <a:xfrm>
            <a:off x="767290" y="1030286"/>
            <a:ext cx="4153626" cy="2174091"/>
          </a:xfrm>
        </p:spPr>
        <p:txBody>
          <a:bodyPr anchor="b">
            <a:normAutofit/>
          </a:bodyPr>
          <a:lstStyle/>
          <a:p>
            <a:r>
              <a:rPr lang="en-US">
                <a:solidFill>
                  <a:schemeClr val="bg1"/>
                </a:solidFill>
              </a:rPr>
              <a:t>Distributing a page (handing out a worksheet)</a:t>
            </a:r>
          </a:p>
        </p:txBody>
      </p:sp>
      <p:grpSp>
        <p:nvGrpSpPr>
          <p:cNvPr id="13" name="Group 12">
            <a:extLst>
              <a:ext uri="{FF2B5EF4-FFF2-40B4-BE49-F238E27FC236}">
                <a16:creationId xmlns:a16="http://schemas.microsoft.com/office/drawing/2014/main" id="{C9888C69-11CC-40BA-BABF-F9B7E11C91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14" name="Freeform 5">
              <a:extLst>
                <a:ext uri="{FF2B5EF4-FFF2-40B4-BE49-F238E27FC236}">
                  <a16:creationId xmlns:a16="http://schemas.microsoft.com/office/drawing/2014/main" id="{737D08C8-52AD-4B7E-A217-E28E1AF008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0ED11528-93DA-433F-9B3C-21106EFD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EA7D90ED-73DC-2642-A606-A8243F7E7DA6}"/>
              </a:ext>
            </a:extLst>
          </p:cNvPr>
          <p:cNvSpPr>
            <a:spLocks noGrp="1"/>
          </p:cNvSpPr>
          <p:nvPr>
            <p:ph idx="1"/>
          </p:nvPr>
        </p:nvSpPr>
        <p:spPr>
          <a:xfrm>
            <a:off x="767290" y="3428999"/>
            <a:ext cx="4075054" cy="2741213"/>
          </a:xfrm>
        </p:spPr>
        <p:txBody>
          <a:bodyPr anchor="t">
            <a:normAutofit/>
          </a:bodyPr>
          <a:lstStyle/>
          <a:p>
            <a:r>
              <a:rPr lang="en-US" sz="2000">
                <a:solidFill>
                  <a:schemeClr val="bg1"/>
                </a:solidFill>
              </a:rPr>
              <a:t>Now that all of our learners have their class notebooks we can create a page somewhere (content library) and then distribute that page</a:t>
            </a:r>
          </a:p>
        </p:txBody>
      </p:sp>
      <p:pic>
        <p:nvPicPr>
          <p:cNvPr id="4" name="Picture 3">
            <a:extLst>
              <a:ext uri="{FF2B5EF4-FFF2-40B4-BE49-F238E27FC236}">
                <a16:creationId xmlns:a16="http://schemas.microsoft.com/office/drawing/2014/main" id="{40114177-FA16-7C46-A1BF-3CF3C700C72E}"/>
              </a:ext>
            </a:extLst>
          </p:cNvPr>
          <p:cNvPicPr>
            <a:picLocks noChangeAspect="1"/>
          </p:cNvPicPr>
          <p:nvPr/>
        </p:nvPicPr>
        <p:blipFill>
          <a:blip r:embed="rId2"/>
          <a:stretch>
            <a:fillRect/>
          </a:stretch>
        </p:blipFill>
        <p:spPr>
          <a:xfrm>
            <a:off x="6643856" y="2096486"/>
            <a:ext cx="5051320" cy="2664571"/>
          </a:xfrm>
          <a:prstGeom prst="rect">
            <a:avLst/>
          </a:prstGeom>
        </p:spPr>
      </p:pic>
    </p:spTree>
    <p:extLst>
      <p:ext uri="{BB962C8B-B14F-4D97-AF65-F5344CB8AC3E}">
        <p14:creationId xmlns:p14="http://schemas.microsoft.com/office/powerpoint/2010/main" val="2091161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0F8B00-459C-6543-9C39-04825360EB42}"/>
              </a:ext>
            </a:extLst>
          </p:cNvPr>
          <p:cNvSpPr>
            <a:spLocks noGrp="1"/>
          </p:cNvSpPr>
          <p:nvPr>
            <p:ph type="title"/>
          </p:nvPr>
        </p:nvSpPr>
        <p:spPr>
          <a:xfrm>
            <a:off x="767290" y="1030286"/>
            <a:ext cx="4153626" cy="2174091"/>
          </a:xfrm>
        </p:spPr>
        <p:txBody>
          <a:bodyPr anchor="b">
            <a:normAutofit/>
          </a:bodyPr>
          <a:lstStyle/>
          <a:p>
            <a:r>
              <a:rPr lang="en-US" sz="4800">
                <a:solidFill>
                  <a:schemeClr val="bg1"/>
                </a:solidFill>
              </a:rPr>
              <a:t>Reviewing a page</a:t>
            </a:r>
          </a:p>
        </p:txBody>
      </p:sp>
      <p:grpSp>
        <p:nvGrpSpPr>
          <p:cNvPr id="13" name="Group 12">
            <a:extLst>
              <a:ext uri="{FF2B5EF4-FFF2-40B4-BE49-F238E27FC236}">
                <a16:creationId xmlns:a16="http://schemas.microsoft.com/office/drawing/2014/main" id="{C9888C69-11CC-40BA-BABF-F9B7E11C91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14" name="Freeform 5">
              <a:extLst>
                <a:ext uri="{FF2B5EF4-FFF2-40B4-BE49-F238E27FC236}">
                  <a16:creationId xmlns:a16="http://schemas.microsoft.com/office/drawing/2014/main" id="{737D08C8-52AD-4B7E-A217-E28E1AF008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0ED11528-93DA-433F-9B3C-21106EFD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881A7137-B34B-8848-B2D2-E81E5651A29C}"/>
              </a:ext>
            </a:extLst>
          </p:cNvPr>
          <p:cNvSpPr>
            <a:spLocks noGrp="1"/>
          </p:cNvSpPr>
          <p:nvPr>
            <p:ph idx="1"/>
          </p:nvPr>
        </p:nvSpPr>
        <p:spPr>
          <a:xfrm>
            <a:off x="767290" y="3428999"/>
            <a:ext cx="4075054" cy="2741213"/>
          </a:xfrm>
        </p:spPr>
        <p:txBody>
          <a:bodyPr anchor="t">
            <a:normAutofit/>
          </a:bodyPr>
          <a:lstStyle/>
          <a:p>
            <a:r>
              <a:rPr lang="en-US" sz="2000" dirty="0">
                <a:solidFill>
                  <a:schemeClr val="bg1"/>
                </a:solidFill>
              </a:rPr>
              <a:t>The review student work by clicking the review student work button and selecting the section</a:t>
            </a:r>
          </a:p>
          <a:p>
            <a:endParaRPr lang="en-US" sz="2000" dirty="0">
              <a:solidFill>
                <a:schemeClr val="bg1"/>
              </a:solidFill>
            </a:endParaRPr>
          </a:p>
          <a:p>
            <a:r>
              <a:rPr lang="en-US" sz="2000" dirty="0">
                <a:solidFill>
                  <a:schemeClr val="bg1"/>
                </a:solidFill>
              </a:rPr>
              <a:t>You can then select individual students from those pages</a:t>
            </a:r>
          </a:p>
        </p:txBody>
      </p:sp>
      <p:pic>
        <p:nvPicPr>
          <p:cNvPr id="4" name="Picture 3">
            <a:extLst>
              <a:ext uri="{FF2B5EF4-FFF2-40B4-BE49-F238E27FC236}">
                <a16:creationId xmlns:a16="http://schemas.microsoft.com/office/drawing/2014/main" id="{4CCF2332-7907-8E43-B3F2-8050B01B58C0}"/>
              </a:ext>
            </a:extLst>
          </p:cNvPr>
          <p:cNvPicPr>
            <a:picLocks noChangeAspect="1"/>
          </p:cNvPicPr>
          <p:nvPr/>
        </p:nvPicPr>
        <p:blipFill>
          <a:blip r:embed="rId2"/>
          <a:stretch>
            <a:fillRect/>
          </a:stretch>
        </p:blipFill>
        <p:spPr>
          <a:xfrm>
            <a:off x="6643856" y="2039659"/>
            <a:ext cx="5051320" cy="2778225"/>
          </a:xfrm>
          <a:prstGeom prst="rect">
            <a:avLst/>
          </a:prstGeom>
        </p:spPr>
      </p:pic>
    </p:spTree>
    <p:extLst>
      <p:ext uri="{BB962C8B-B14F-4D97-AF65-F5344CB8AC3E}">
        <p14:creationId xmlns:p14="http://schemas.microsoft.com/office/powerpoint/2010/main" val="34779581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5F8F2B-A547-8C4C-AB9B-AA4FCAA72F68}"/>
              </a:ext>
            </a:extLst>
          </p:cNvPr>
          <p:cNvSpPr>
            <a:spLocks noGrp="1"/>
          </p:cNvSpPr>
          <p:nvPr>
            <p:ph type="title"/>
          </p:nvPr>
        </p:nvSpPr>
        <p:spPr>
          <a:xfrm>
            <a:off x="699723" y="1622066"/>
            <a:ext cx="3554226" cy="2663688"/>
          </a:xfrm>
        </p:spPr>
        <p:txBody>
          <a:bodyPr vert="horz" lIns="91440" tIns="45720" rIns="91440" bIns="45720" rtlCol="0" anchor="b">
            <a:normAutofit/>
          </a:bodyPr>
          <a:lstStyle/>
          <a:p>
            <a:r>
              <a:rPr lang="en-US" kern="1200" dirty="0">
                <a:solidFill>
                  <a:schemeClr val="bg1"/>
                </a:solidFill>
                <a:latin typeface="+mj-lt"/>
                <a:ea typeface="+mj-ea"/>
                <a:cs typeface="+mj-cs"/>
              </a:rPr>
              <a:t>Setting an assignment</a:t>
            </a:r>
          </a:p>
        </p:txBody>
      </p:sp>
      <p:grpSp>
        <p:nvGrpSpPr>
          <p:cNvPr id="13" name="Group 12">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4" name="Picture 3">
            <a:extLst>
              <a:ext uri="{FF2B5EF4-FFF2-40B4-BE49-F238E27FC236}">
                <a16:creationId xmlns:a16="http://schemas.microsoft.com/office/drawing/2014/main" id="{1DCEEBC0-57E6-FF44-B262-C3E3D0F4ADAC}"/>
              </a:ext>
            </a:extLst>
          </p:cNvPr>
          <p:cNvPicPr>
            <a:picLocks noChangeAspect="1"/>
          </p:cNvPicPr>
          <p:nvPr/>
        </p:nvPicPr>
        <p:blipFill>
          <a:blip r:embed="rId2"/>
          <a:stretch>
            <a:fillRect/>
          </a:stretch>
        </p:blipFill>
        <p:spPr>
          <a:xfrm>
            <a:off x="5407047" y="896111"/>
            <a:ext cx="6074476" cy="4479925"/>
          </a:xfrm>
          <a:prstGeom prst="rect">
            <a:avLst/>
          </a:prstGeom>
        </p:spPr>
      </p:pic>
    </p:spTree>
    <p:extLst>
      <p:ext uri="{BB962C8B-B14F-4D97-AF65-F5344CB8AC3E}">
        <p14:creationId xmlns:p14="http://schemas.microsoft.com/office/powerpoint/2010/main" val="19491731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4C3AA-9400-6047-B8CB-7B199A682CAF}"/>
              </a:ext>
            </a:extLst>
          </p:cNvPr>
          <p:cNvSpPr>
            <a:spLocks noGrp="1"/>
          </p:cNvSpPr>
          <p:nvPr>
            <p:ph type="title"/>
          </p:nvPr>
        </p:nvSpPr>
        <p:spPr>
          <a:xfrm>
            <a:off x="699723" y="1622066"/>
            <a:ext cx="3554226" cy="2663688"/>
          </a:xfrm>
        </p:spPr>
        <p:txBody>
          <a:bodyPr vert="horz" lIns="91440" tIns="45720" rIns="91440" bIns="45720" rtlCol="0" anchor="b">
            <a:normAutofit/>
          </a:bodyPr>
          <a:lstStyle/>
          <a:p>
            <a:r>
              <a:rPr lang="en-US" kern="1200">
                <a:solidFill>
                  <a:schemeClr val="bg1"/>
                </a:solidFill>
                <a:latin typeface="+mj-lt"/>
                <a:ea typeface="+mj-ea"/>
                <a:cs typeface="+mj-cs"/>
              </a:rPr>
              <a:t>Setting a Rubric (Mark scheme)</a:t>
            </a:r>
          </a:p>
        </p:txBody>
      </p:sp>
      <p:grpSp>
        <p:nvGrpSpPr>
          <p:cNvPr id="13" name="Group 12">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4" name="Picture 2" descr="No description available.">
            <a:extLst>
              <a:ext uri="{FF2B5EF4-FFF2-40B4-BE49-F238E27FC236}">
                <a16:creationId xmlns:a16="http://schemas.microsoft.com/office/drawing/2014/main" id="{3AE8861C-4793-084A-AD41-E9F407863FB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08104" y="1542255"/>
            <a:ext cx="6472362" cy="3187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250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6C82E1-9F04-6448-93E0-CC110596B737}"/>
              </a:ext>
            </a:extLst>
          </p:cNvPr>
          <p:cNvSpPr>
            <a:spLocks noGrp="1"/>
          </p:cNvSpPr>
          <p:nvPr>
            <p:ph type="title"/>
          </p:nvPr>
        </p:nvSpPr>
        <p:spPr>
          <a:xfrm>
            <a:off x="1155556" y="4549143"/>
            <a:ext cx="4284417" cy="1663496"/>
          </a:xfrm>
        </p:spPr>
        <p:txBody>
          <a:bodyPr vert="horz" lIns="91440" tIns="45720" rIns="91440" bIns="45720" rtlCol="0" anchor="t">
            <a:normAutofit/>
          </a:bodyPr>
          <a:lstStyle/>
          <a:p>
            <a:r>
              <a:rPr lang="en-US" sz="4800">
                <a:solidFill>
                  <a:schemeClr val="bg1"/>
                </a:solidFill>
              </a:rPr>
              <a:t>Reviewing work</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57EE02-FF48-E648-ACD0-6E1EFAB0524E}"/>
              </a:ext>
            </a:extLst>
          </p:cNvPr>
          <p:cNvSpPr>
            <a:spLocks noGrp="1"/>
          </p:cNvSpPr>
          <p:nvPr>
            <p:ph idx="1"/>
          </p:nvPr>
        </p:nvSpPr>
        <p:spPr>
          <a:xfrm>
            <a:off x="6739465" y="4752794"/>
            <a:ext cx="3960246" cy="1461736"/>
          </a:xfrm>
        </p:spPr>
        <p:txBody>
          <a:bodyPr vert="horz" lIns="91440" tIns="45720" rIns="91440" bIns="45720" rtlCol="0" anchor="t">
            <a:normAutofit/>
          </a:bodyPr>
          <a:lstStyle/>
          <a:p>
            <a:pPr marL="0" indent="0">
              <a:buNone/>
            </a:pPr>
            <a:r>
              <a:rPr lang="en-US" sz="2400"/>
              <a:t>Can see who has submitted work and feedback </a:t>
            </a:r>
          </a:p>
        </p:txBody>
      </p:sp>
      <p:pic>
        <p:nvPicPr>
          <p:cNvPr id="4" name="Picture 3">
            <a:extLst>
              <a:ext uri="{FF2B5EF4-FFF2-40B4-BE49-F238E27FC236}">
                <a16:creationId xmlns:a16="http://schemas.microsoft.com/office/drawing/2014/main" id="{B5316FA8-A068-1E4C-B9D6-ED1AE2A834B5}"/>
              </a:ext>
            </a:extLst>
          </p:cNvPr>
          <p:cNvPicPr>
            <a:picLocks noChangeAspect="1"/>
          </p:cNvPicPr>
          <p:nvPr/>
        </p:nvPicPr>
        <p:blipFill rotWithShape="1">
          <a:blip r:embed="rId2"/>
          <a:srcRect t="11874" r="-2" b="9446"/>
          <a:stretch/>
        </p:blipFill>
        <p:spPr>
          <a:xfrm>
            <a:off x="1155556" y="637762"/>
            <a:ext cx="9889765" cy="3579308"/>
          </a:xfrm>
          <a:prstGeom prst="rect">
            <a:avLst/>
          </a:prstGeom>
        </p:spPr>
      </p:pic>
      <p:sp>
        <p:nvSpPr>
          <p:cNvPr id="13" name="Rectangle 12">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420"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48343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486</Words>
  <Application>Microsoft Macintosh PowerPoint</Application>
  <PresentationFormat>Widescreen</PresentationFormat>
  <Paragraphs>77</Paragraphs>
  <Slides>23</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Bits and Bobs</vt:lpstr>
      <vt:lpstr>Flip grid</vt:lpstr>
      <vt:lpstr>Sign up and responding</vt:lpstr>
      <vt:lpstr>Voice or screen recordings</vt:lpstr>
      <vt:lpstr>EdPuzzle</vt:lpstr>
      <vt:lpstr>Wakelet</vt:lpstr>
      <vt:lpstr>Adobe Spark</vt:lpstr>
      <vt:lpstr>Sway</vt:lpstr>
      <vt:lpstr>PowerPoint Presentation</vt:lpstr>
      <vt:lpstr>PowerPoint Presentation</vt:lpstr>
      <vt:lpstr>PowerPoint Presentation</vt:lpstr>
      <vt:lpstr>PowerPoint Presentation</vt:lpstr>
      <vt:lpstr>class materials</vt:lpstr>
      <vt:lpstr>PowerPoint Presentation</vt:lpstr>
      <vt:lpstr>PowerPoint Presentation</vt:lpstr>
      <vt:lpstr>PowerPoint Presentation</vt:lpstr>
      <vt:lpstr>PowerPoint Presentation</vt:lpstr>
      <vt:lpstr>PowerPoint Presentation</vt:lpstr>
      <vt:lpstr>Distributing a page (handing out a worksheet)</vt:lpstr>
      <vt:lpstr>Reviewing a page</vt:lpstr>
      <vt:lpstr>Setting an assignment</vt:lpstr>
      <vt:lpstr>Setting a Rubric (Mark scheme)</vt:lpstr>
      <vt:lpstr>Reviewing 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Bits and Bobs</dc:title>
  <dc:creator>Karl Jones</dc:creator>
  <cp:lastModifiedBy>Karl Jones</cp:lastModifiedBy>
  <cp:revision>2</cp:revision>
  <dcterms:created xsi:type="dcterms:W3CDTF">2021-01-19T20:51:23Z</dcterms:created>
  <dcterms:modified xsi:type="dcterms:W3CDTF">2021-01-20T11:10:27Z</dcterms:modified>
</cp:coreProperties>
</file>