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523"/>
    <p:restoredTop sz="94603"/>
  </p:normalViewPr>
  <p:slideViewPr>
    <p:cSldViewPr snapToGrid="0" snapToObjects="1">
      <p:cViewPr varScale="1">
        <p:scale>
          <a:sx n="126" d="100"/>
          <a:sy n="126" d="100"/>
        </p:scale>
        <p:origin x="232" y="2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3018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506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52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592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9138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177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781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146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522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750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386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521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20116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22960" y="1417320"/>
            <a:ext cx="7278916" cy="2392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4200" b="1">
                <a:solidFill>
                  <a:srgbClr val="FFFFFF"/>
                </a:solidFill>
              </a:defRP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M&amp;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 Contract Services LTD</a:t>
            </a:r>
          </a:p>
          <a:p>
            <a:pPr>
              <a:spcBef>
                <a:spcPts val="1400"/>
              </a:spcBef>
              <a:defRPr sz="2800">
                <a:solidFill>
                  <a:srgbClr val="B9DCDC"/>
                </a:solidFill>
              </a:defRP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Plan Presentation</a:t>
            </a:r>
          </a:p>
          <a:p>
            <a:pPr>
              <a:spcBef>
                <a:spcPts val="2500"/>
              </a:spcBef>
              <a:defRPr sz="1800">
                <a:solidFill>
                  <a:srgbClr val="FFFFFF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Enterprise and Entrepreneurship – Assessment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Task 2</a:t>
            </a:r>
          </a:p>
          <a:p>
            <a:pPr>
              <a:spcBef>
                <a:spcPts val="1800"/>
              </a:spcBef>
              <a:defRPr sz="1400">
                <a:solidFill>
                  <a:srgbClr val="D2DCE1"/>
                </a:solidFill>
              </a:defRP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Kevin Medina 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5166360"/>
            <a:ext cx="650690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Discover the difference with our expert cleaning services.</a:t>
            </a:r>
          </a:p>
        </p:txBody>
      </p:sp>
      <p:pic>
        <p:nvPicPr>
          <p:cNvPr id="7" name="Picture 6" descr="A white circle with blue and black text&#10;&#10;AI-generated content may be incorrect.">
            <a:extLst>
              <a:ext uri="{FF2B5EF4-FFF2-40B4-BE49-F238E27FC236}">
                <a16:creationId xmlns:a16="http://schemas.microsoft.com/office/drawing/2014/main" id="{E2563369-59D1-F4C7-1BEE-400F5CE9B5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8125" y="1419523"/>
            <a:ext cx="4863667" cy="438471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2F7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3611886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22337"/>
                </a:solidFill>
              </a:defRPr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31520" y="1417320"/>
            <a:ext cx="10698480" cy="33291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900">
                <a:solidFill>
                  <a:srgbClr val="232B32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. Business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>
              <a:spcAft>
                <a:spcPts val="1000"/>
              </a:spcAft>
              <a:defRPr sz="1900">
                <a:solidFill>
                  <a:srgbClr val="232B32"/>
                </a:solidFill>
              </a:defRP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.Business Concept &amp; Services</a:t>
            </a:r>
          </a:p>
          <a:p>
            <a:pPr>
              <a:spcAft>
                <a:spcPts val="1000"/>
              </a:spcAft>
              <a:defRPr sz="1900">
                <a:solidFill>
                  <a:srgbClr val="232B32"/>
                </a:solidFill>
              </a:defRP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.Market analysis 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1000"/>
              </a:spcAft>
              <a:defRPr sz="1900">
                <a:solidFill>
                  <a:srgbClr val="232B32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analysis</a:t>
            </a:r>
          </a:p>
          <a:p>
            <a:pPr>
              <a:spcAft>
                <a:spcPts val="1000"/>
              </a:spcAft>
              <a:defRPr sz="1900">
                <a:solidFill>
                  <a:srgbClr val="232B32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. Marketing strategy and competitive advantage</a:t>
            </a:r>
          </a:p>
          <a:p>
            <a:pPr>
              <a:spcAft>
                <a:spcPts val="1000"/>
              </a:spcAft>
              <a:defRPr sz="1900">
                <a:solidFill>
                  <a:srgbClr val="232B32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. Funding, financial forecasts and break-even</a:t>
            </a:r>
          </a:p>
          <a:p>
            <a:pPr>
              <a:spcAft>
                <a:spcPts val="1000"/>
              </a:spcAft>
              <a:defRPr sz="1900">
                <a:solidFill>
                  <a:srgbClr val="232B32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. Operations, technology and human resources</a:t>
            </a:r>
          </a:p>
          <a:p>
            <a:pPr>
              <a:spcAft>
                <a:spcPts val="1000"/>
              </a:spcAft>
              <a:defRPr sz="1900">
                <a:solidFill>
                  <a:srgbClr val="232B32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. Milestones, expansion and conclusion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E787D"/>
                </a:solidFill>
              </a:defRPr>
            </a:pPr>
            <a:r>
              <a:t>M&amp;A Contract Services LTD  |  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2F7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8813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22337"/>
                </a:solidFill>
              </a:defRPr>
            </a:pPr>
            <a:r>
              <a:t>Business Introduction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1078992"/>
            <a:ext cx="105156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189191"/>
                </a:solidFill>
              </a:defRPr>
            </a:pPr>
            <a:r>
              <a:t>A London-based professional cleaning service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508760"/>
            <a:ext cx="35052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77240" y="1737360"/>
            <a:ext cx="31394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The business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7240" y="2377439"/>
            <a:ext cx="31394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Commercial, residential and end-of-tenancy cleaning.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Regular or one-off bookings across London.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328160" y="1508760"/>
            <a:ext cx="35052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511040" y="1737360"/>
            <a:ext cx="31394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Customer need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511040" y="2377439"/>
            <a:ext cx="31394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Reliable, affordable and flexible cleaning.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High standards of hygiene for homes and businesses.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061960" y="1508760"/>
            <a:ext cx="35052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244840" y="1737360"/>
            <a:ext cx="31394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Our proposition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244840" y="2377439"/>
            <a:ext cx="31394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Trained staff and modern equipment.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Eco-friendly products, punctuality and strong customer service.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E787D"/>
                </a:solidFill>
              </a:defRPr>
            </a:pPr>
            <a:r>
              <a:t>M&amp;A Contract Services LTD  |  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2F7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8813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22337"/>
                </a:solidFill>
              </a:defRPr>
            </a:pPr>
            <a:r>
              <a:t>Business Concept &amp; Services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594360" y="1371600"/>
            <a:ext cx="257175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600200"/>
            <a:ext cx="220599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Domestic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2240280"/>
            <a:ext cx="220599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Regular home cleaning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Weekly / fortnightly / one-off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394710" y="1371600"/>
            <a:ext cx="257175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3577590" y="1600200"/>
            <a:ext cx="220599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Specialist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577590" y="2240280"/>
            <a:ext cx="220599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Deep cleaning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Carpet cleaning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After-builders cleaning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195060" y="1371600"/>
            <a:ext cx="257175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377940" y="1600200"/>
            <a:ext cx="220599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Property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377940" y="2240280"/>
            <a:ext cx="220599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End-of-tenancy cleaning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Landlord / estate-agent support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995410" y="1371600"/>
            <a:ext cx="257175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178290" y="1600200"/>
            <a:ext cx="220599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Commercial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178290" y="2240280"/>
            <a:ext cx="220599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Office cleaning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Small-business contracts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Flexible schedules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E787D"/>
                </a:solidFill>
              </a:defRPr>
            </a:pPr>
            <a:r>
              <a:t>M&amp;A Contract Services LTD  |  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2F7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8813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22337"/>
                </a:solidFill>
              </a:defRPr>
            </a:pPr>
            <a:r>
              <a:t>Market Analysis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594360" y="1417320"/>
            <a:ext cx="35052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645920"/>
            <a:ext cx="31394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Target customers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2286000"/>
            <a:ext cx="31394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Homeowners and tenants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Landlords and estate agents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Airbnb hosts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328160" y="1417320"/>
            <a:ext cx="35052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4511040" y="1645920"/>
            <a:ext cx="31394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Business customers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11040" y="2286000"/>
            <a:ext cx="31394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Offices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Schools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Small and medium-sized businesses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061960" y="1417320"/>
            <a:ext cx="35052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244840" y="1645920"/>
            <a:ext cx="31394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Competitors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44840" y="2286000"/>
            <a:ext cx="31394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Mitie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Fantastic Services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Maid2clean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Principal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Churchill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Local independent cleaners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E787D"/>
                </a:solidFill>
              </a:defRPr>
            </a:pPr>
            <a:r>
              <a:t>M&amp;A Contract Services LTD  |  7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2F7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8813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22337"/>
                </a:solidFill>
              </a:defRPr>
            </a:pPr>
            <a:r>
              <a:t>PESTEL Analysis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594360" y="1325880"/>
            <a:ext cx="16383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554480"/>
            <a:ext cx="12725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Political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2194560"/>
            <a:ext cx="12725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Employment laws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Taxation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Health &amp; safety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2461260" y="1325880"/>
            <a:ext cx="16383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644140" y="1554480"/>
            <a:ext cx="12725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Economic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644140" y="2194560"/>
            <a:ext cx="12725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Inflation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Customer spending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Demand for time-saving services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28160" y="1325880"/>
            <a:ext cx="16383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511040" y="1554480"/>
            <a:ext cx="12725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Social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11040" y="2194560"/>
            <a:ext cx="12725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Busy lifestyles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Greater hygiene awareness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195060" y="1325880"/>
            <a:ext cx="16383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377940" y="1554480"/>
            <a:ext cx="12725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Technological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77940" y="2194560"/>
            <a:ext cx="12725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Online booking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CRM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Digital marketing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Cashless payments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061960" y="1325880"/>
            <a:ext cx="16383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244840" y="1554480"/>
            <a:ext cx="12725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Environmental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44840" y="2194560"/>
            <a:ext cx="12725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Biodegradable products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Less plastic waste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9928860" y="1325880"/>
            <a:ext cx="16383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10111740" y="1554480"/>
            <a:ext cx="12725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Legal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0111740" y="2194560"/>
            <a:ext cx="12725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UK employment law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GDPR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Insurance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H&amp;S compliance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E787D"/>
                </a:solidFill>
              </a:defRPr>
            </a:pPr>
            <a:r>
              <a:t>M&amp;A Contract Services LTD  |  8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2F7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8813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22337"/>
                </a:solidFill>
              </a:defRPr>
            </a:pPr>
            <a:r>
              <a:t>Marketing Strategy – 4Ps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594360" y="1417320"/>
            <a:ext cx="257175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645920"/>
            <a:ext cx="220599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Product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2286000"/>
            <a:ext cx="2205990" cy="12208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rPr dirty="0"/>
              <a:t>Residential and commercial cleaning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rPr dirty="0"/>
              <a:t>Deep</a:t>
            </a:r>
            <a:r>
              <a:rPr lang="en-GB" dirty="0"/>
              <a:t> cleaning,</a:t>
            </a:r>
            <a:r>
              <a:rPr dirty="0"/>
              <a:t> end-of-tenancy</a:t>
            </a:r>
            <a:r>
              <a:rPr lang="en-GB" dirty="0"/>
              <a:t>, </a:t>
            </a:r>
            <a:r>
              <a:rPr dirty="0"/>
              <a:t> carpet </a:t>
            </a:r>
            <a:r>
              <a:rPr lang="en-GB" dirty="0"/>
              <a:t>cleaning, etc.</a:t>
            </a:r>
            <a:endParaRPr dirty="0"/>
          </a:p>
        </p:txBody>
      </p:sp>
      <p:sp>
        <p:nvSpPr>
          <p:cNvPr id="7" name="Rounded Rectangle 6"/>
          <p:cNvSpPr/>
          <p:nvPr/>
        </p:nvSpPr>
        <p:spPr>
          <a:xfrm>
            <a:off x="3394710" y="1417320"/>
            <a:ext cx="257175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3577590" y="1645920"/>
            <a:ext cx="220599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Price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577590" y="2286000"/>
            <a:ext cx="220599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Domestic: £22–£30/hour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Deep cleaning from £180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End-of-tenancy from £220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Office: custom quotes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195060" y="1417320"/>
            <a:ext cx="257175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377940" y="1645920"/>
            <a:ext cx="220599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Place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377940" y="2286000"/>
            <a:ext cx="220599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Across London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Website, phone, email and social media bookings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995410" y="1417320"/>
            <a:ext cx="257175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178290" y="1645920"/>
            <a:ext cx="220599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Promotion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178290" y="2286000"/>
            <a:ext cx="220599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Google Business Profile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Facebook / Instagram / TikTok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Flyers, referrals, SEO and reviews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E787D"/>
                </a:solidFill>
              </a:defRPr>
            </a:pPr>
            <a:r>
              <a:t>M&amp;A Contract Services LTD  |  10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2F7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8813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22337"/>
                </a:solidFill>
              </a:defRPr>
            </a:pPr>
            <a:r>
              <a:t>Unique Selling Proposition &amp; Competitive Advantage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371600"/>
            <a:ext cx="10698480" cy="34470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>
                <a:solidFill>
                  <a:srgbClr val="232B32"/>
                </a:solidFill>
              </a:defRPr>
            </a:pPr>
            <a:r>
              <a:rPr lang="en-GB" sz="2400" dirty="0"/>
              <a:t>1.- </a:t>
            </a:r>
            <a:r>
              <a:rPr sz="2400" dirty="0"/>
              <a:t>Affordable and competitive pricing</a:t>
            </a:r>
          </a:p>
          <a:p>
            <a:pPr>
              <a:spcAft>
                <a:spcPts val="1000"/>
              </a:spcAft>
              <a:defRPr sz="1800">
                <a:solidFill>
                  <a:srgbClr val="232B32"/>
                </a:solidFill>
              </a:defRPr>
            </a:pPr>
            <a:r>
              <a:rPr lang="en-GB" sz="2400" dirty="0"/>
              <a:t>2.- </a:t>
            </a:r>
            <a:r>
              <a:rPr sz="2400" dirty="0"/>
              <a:t>Eco-friendly cleaning products and sustainable practices</a:t>
            </a:r>
          </a:p>
          <a:p>
            <a:pPr>
              <a:spcAft>
                <a:spcPts val="1000"/>
              </a:spcAft>
              <a:defRPr sz="1800">
                <a:solidFill>
                  <a:srgbClr val="232B32"/>
                </a:solidFill>
              </a:defRPr>
            </a:pPr>
            <a:r>
              <a:rPr lang="en-GB" sz="2400" dirty="0"/>
              <a:t>3.- </a:t>
            </a:r>
            <a:r>
              <a:rPr sz="2400" dirty="0"/>
              <a:t>Online booking and flexible scheduling</a:t>
            </a:r>
          </a:p>
          <a:p>
            <a:pPr>
              <a:spcAft>
                <a:spcPts val="1000"/>
              </a:spcAft>
              <a:defRPr sz="1800">
                <a:solidFill>
                  <a:srgbClr val="232B32"/>
                </a:solidFill>
              </a:defRPr>
            </a:pPr>
            <a:r>
              <a:rPr lang="en-GB" sz="2400" dirty="0"/>
              <a:t>4.- </a:t>
            </a:r>
            <a:r>
              <a:rPr sz="2400" dirty="0"/>
              <a:t>Professional, trained and customer-focused staff</a:t>
            </a:r>
          </a:p>
          <a:p>
            <a:pPr>
              <a:spcAft>
                <a:spcPts val="1000"/>
              </a:spcAft>
              <a:defRPr sz="1800">
                <a:solidFill>
                  <a:srgbClr val="232B32"/>
                </a:solidFill>
              </a:defRPr>
            </a:pPr>
            <a:r>
              <a:rPr lang="en-GB" sz="2400" dirty="0"/>
              <a:t>5.- </a:t>
            </a:r>
            <a:r>
              <a:rPr sz="2400" dirty="0"/>
              <a:t>Strong attention to detail and service quality</a:t>
            </a:r>
          </a:p>
          <a:p>
            <a:pPr>
              <a:spcAft>
                <a:spcPts val="1000"/>
              </a:spcAft>
              <a:defRPr sz="1800">
                <a:solidFill>
                  <a:srgbClr val="232B32"/>
                </a:solidFill>
              </a:defRPr>
            </a:pPr>
            <a:r>
              <a:rPr lang="en-GB" sz="2400" dirty="0"/>
              <a:t>6.- </a:t>
            </a:r>
            <a:r>
              <a:rPr sz="2400" dirty="0"/>
              <a:t>Customer feedback and regular quality inspections</a:t>
            </a:r>
          </a:p>
          <a:p>
            <a:pPr>
              <a:spcAft>
                <a:spcPts val="1000"/>
              </a:spcAft>
              <a:defRPr sz="1800">
                <a:solidFill>
                  <a:srgbClr val="232B32"/>
                </a:solidFill>
              </a:defRPr>
            </a:pPr>
            <a:r>
              <a:rPr sz="2400" dirty="0"/>
              <a:t>Goal: build trust and repeat business through consistent service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E787D"/>
                </a:solidFill>
              </a:defRPr>
            </a:pPr>
            <a:r>
              <a:t>M&amp;A Contract Services LTD  |  11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2F7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8813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22337"/>
                </a:solidFill>
              </a:defRPr>
            </a:pPr>
            <a:r>
              <a:t>Funding Requirements &amp; Financial Plan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594360" y="1508760"/>
            <a:ext cx="35052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737360"/>
            <a:ext cx="31394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Funding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2377439"/>
            <a:ext cx="31394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Owner investment: £10,000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Small business loan: £15,000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Total finance: £25,000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328160" y="1508760"/>
            <a:ext cx="35052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4511040" y="1737360"/>
            <a:ext cx="31394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Start-up costs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11040" y="2377439"/>
            <a:ext cx="31394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Estimated start-up cost: £16,000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Equipment, supplies, insurance, website, marketing, van deposit and working capital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061960" y="1508760"/>
            <a:ext cx="35052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244840" y="1737360"/>
            <a:ext cx="31394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Forecast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44840" y="2377439"/>
            <a:ext cx="31394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Year-one revenue: £100,000–£120,000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Estimated annual costs: £65,000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Target total sales forecast: £120,000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E787D"/>
                </a:solidFill>
              </a:defRPr>
            </a:pPr>
            <a:r>
              <a:t>M&amp;A Contract Services LTD  |  12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2F7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8813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22337"/>
                </a:solidFill>
              </a:defRPr>
            </a:pPr>
            <a:r>
              <a:t>Six-Month Cash Flow Forecast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822960" y="1417320"/>
          <a:ext cx="10515600" cy="4297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13954">
                <a:tc>
                  <a:txBody>
                    <a:bodyPr/>
                    <a:lstStyle/>
                    <a:p>
                      <a:pPr>
                        <a:defRPr sz="1400" b="1">
                          <a:solidFill>
                            <a:srgbClr val="FFFFFF"/>
                          </a:solidFill>
                        </a:defRPr>
                      </a:pPr>
                      <a:r>
                        <a:t>Month</a:t>
                      </a:r>
                    </a:p>
                  </a:txBody>
                  <a:tcPr>
                    <a:solidFill>
                      <a:srgbClr val="12233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400" b="1">
                          <a:solidFill>
                            <a:srgbClr val="FFFFFF"/>
                          </a:solidFill>
                        </a:defRPr>
                      </a:pPr>
                      <a:r>
                        <a:t>Income</a:t>
                      </a:r>
                    </a:p>
                  </a:txBody>
                  <a:tcPr>
                    <a:solidFill>
                      <a:srgbClr val="12233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400" b="1">
                          <a:solidFill>
                            <a:srgbClr val="FFFFFF"/>
                          </a:solidFill>
                        </a:defRPr>
                      </a:pPr>
                      <a:r>
                        <a:t>Expenses</a:t>
                      </a:r>
                    </a:p>
                  </a:txBody>
                  <a:tcPr>
                    <a:solidFill>
                      <a:srgbClr val="12233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400" b="1">
                          <a:solidFill>
                            <a:srgbClr val="FFFFFF"/>
                          </a:solidFill>
                        </a:defRPr>
                      </a:pPr>
                      <a:r>
                        <a:t>Net Cash Flow</a:t>
                      </a:r>
                    </a:p>
                  </a:txBody>
                  <a:tcPr>
                    <a:solidFill>
                      <a:srgbClr val="12233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3954"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January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£4,000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£3,500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£500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3954"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February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£5,500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£4,000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£1,500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3954"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March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£7,000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£4,800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£2,200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13954"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April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£8,500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£5,500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£3,000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13954"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May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£9,500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£6,000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£3,500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13956"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June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£10,500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£6,500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>
                          <a:solidFill>
                            <a:srgbClr val="232B32"/>
                          </a:solidFill>
                        </a:defRPr>
                      </a:pPr>
                      <a:r>
                        <a:t>£4,000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E787D"/>
                </a:solidFill>
              </a:defRPr>
            </a:pPr>
            <a:r>
              <a:t>M&amp;A Contract Services LTD  |  13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2F7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8813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22337"/>
                </a:solidFill>
              </a:defRPr>
            </a:pPr>
            <a:r>
              <a:t>Break-Even Analysis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594360" y="1463040"/>
            <a:ext cx="35052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691640"/>
            <a:ext cx="31394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Fixed costs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2331720"/>
            <a:ext cx="31394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Estimated monthly fixed cost: £3,500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328160" y="1463040"/>
            <a:ext cx="35052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4511040" y="1691640"/>
            <a:ext cx="31394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Contribution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11040" y="2331720"/>
            <a:ext cx="31394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Average profit per cleaning job: £70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061960" y="1463040"/>
            <a:ext cx="35052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244840" y="1691640"/>
            <a:ext cx="31394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Break-even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44840" y="2331720"/>
            <a:ext cx="3139440" cy="8053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rPr dirty="0"/>
              <a:t>Approximately </a:t>
            </a:r>
            <a:r>
              <a:rPr lang="en-GB" dirty="0"/>
              <a:t>30</a:t>
            </a:r>
            <a:r>
              <a:rPr dirty="0"/>
              <a:t> cleaning jobs per month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rPr dirty="0"/>
              <a:t>Beyond this level, the business can begin generating operating profit.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E787D"/>
                </a:solidFill>
              </a:defRPr>
            </a:pPr>
            <a:r>
              <a:t>M&amp;A Contract Services LTD  |  14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2F7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8813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22337"/>
                </a:solidFill>
              </a:defRPr>
            </a:pPr>
            <a:r>
              <a:t>Operations &amp; Technology Plan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594360" y="1417320"/>
            <a:ext cx="35052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645920"/>
            <a:ext cx="31394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Service process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2286000"/>
            <a:ext cx="31394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Customer books online, by phone or email.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Staff arrive with professional equipment.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Cleaning completed to agreed specification.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Feedback collected after every service.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328160" y="1417320"/>
            <a:ext cx="35052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4511040" y="1645920"/>
            <a:ext cx="31394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Technology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11040" y="2286000"/>
            <a:ext cx="31394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Online booking software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Accounting software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Google Workspace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CRM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Social media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Contactless payments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061960" y="1417320"/>
            <a:ext cx="35052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244840" y="1645920"/>
            <a:ext cx="31394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Quality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44840" y="2286000"/>
            <a:ext cx="31394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Customer feedback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Regular inspections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Health &amp; safety procedures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Professional equipment and eco-friendly products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E787D"/>
                </a:solidFill>
              </a:defRPr>
            </a:pPr>
            <a:r>
              <a:t>M&amp;A Contract Services LTD  |  15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2F7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8813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22337"/>
                </a:solidFill>
              </a:defRPr>
            </a:pPr>
            <a:r>
              <a:t>Human Resource Plan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594360" y="1417320"/>
            <a:ext cx="35052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645920"/>
            <a:ext cx="31394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Initial team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2286000"/>
            <a:ext cx="31394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Managing Director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Two part-time professional cleaners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328160" y="1417320"/>
            <a:ext cx="35052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4511040" y="1645920"/>
            <a:ext cx="31394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Recruitment &amp; training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11040" y="2286000"/>
            <a:ext cx="31394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DBS/background checks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Cleaning techniques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Health &amp; safety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Customer service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Safe equipment and eco-product use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061960" y="1417320"/>
            <a:ext cx="35052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244840" y="1645920"/>
            <a:ext cx="31394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Future staffing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44840" y="2286000"/>
            <a:ext cx="3139440" cy="1102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rPr dirty="0"/>
              <a:t>Cleaning supervisor in year 2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rPr dirty="0"/>
              <a:t>Administrative assistant in year 2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rPr dirty="0"/>
              <a:t>Professional cleaners growing to 8 </a:t>
            </a:r>
            <a:r>
              <a:rPr lang="en-GB" dirty="0"/>
              <a:t>staff </a:t>
            </a:r>
            <a:r>
              <a:rPr dirty="0"/>
              <a:t>in year 3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E787D"/>
                </a:solidFill>
              </a:defRPr>
            </a:pPr>
            <a:r>
              <a:t>M&amp;A Contract Services LTD  |  16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2F7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8813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22337"/>
                </a:solidFill>
              </a:defRPr>
            </a:pPr>
            <a:r>
              <a:t>Key Milestones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594360" y="1417320"/>
            <a:ext cx="16383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77240" y="1645920"/>
            <a:ext cx="12725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Month 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2286000"/>
            <a:ext cx="12725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Register company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2461260" y="1417320"/>
            <a:ext cx="16383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644140" y="1645920"/>
            <a:ext cx="12725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Month 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644140" y="2286000"/>
            <a:ext cx="12725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Buy equipment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Begin website launch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28160" y="1417320"/>
            <a:ext cx="16383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511040" y="1645920"/>
            <a:ext cx="12725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Month 3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11040" y="2286000"/>
            <a:ext cx="12725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Find first customers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195060" y="1417320"/>
            <a:ext cx="16383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377940" y="1645920"/>
            <a:ext cx="12725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Month 6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77940" y="2286000"/>
            <a:ext cx="12725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Employ two cleaners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061960" y="1417320"/>
            <a:ext cx="16383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244840" y="1645920"/>
            <a:ext cx="12725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Year 1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44840" y="2286000"/>
            <a:ext cx="12725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£100,000 annual sales target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9928860" y="1417320"/>
            <a:ext cx="1638300" cy="4206240"/>
          </a:xfrm>
          <a:prstGeom prst="roundRect">
            <a:avLst/>
          </a:prstGeom>
          <a:solidFill>
            <a:srgbClr val="FFFFFF"/>
          </a:solidFill>
          <a:ln>
            <a:solidFill>
              <a:srgbClr val="DCE4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10111740" y="1645920"/>
            <a:ext cx="127254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89191"/>
                </a:solidFill>
              </a:defRPr>
            </a:pPr>
            <a:r>
              <a:t>Years 2–3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0111740" y="2286000"/>
            <a:ext cx="127254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Specialist services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Commercial contracts</a:t>
            </a:r>
          </a:p>
          <a:p>
            <a:pPr>
              <a:spcAft>
                <a:spcPts val="700"/>
              </a:spcAft>
              <a:defRPr sz="1350">
                <a:solidFill>
                  <a:srgbClr val="232B32"/>
                </a:solidFill>
              </a:defRPr>
            </a:pPr>
            <a:r>
              <a:t>Expand outside London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E787D"/>
                </a:solidFill>
              </a:defRPr>
            </a:pPr>
            <a:r>
              <a:t>M&amp;A Contract Services LTD  |  17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2F7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8813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22337"/>
                </a:solidFill>
              </a:defRPr>
            </a:pPr>
            <a:r>
              <a:t>Expansion Plan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371600"/>
            <a:ext cx="10698480" cy="457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700">
                <a:solidFill>
                  <a:srgbClr val="232B32"/>
                </a:solidFill>
              </a:defRPr>
            </a:pPr>
            <a:r>
              <a:t>Year 1: Build a strong customer base across Greater London through service quality, referrals and online reviews.</a:t>
            </a:r>
          </a:p>
          <a:p>
            <a:pPr>
              <a:spcAft>
                <a:spcPts val="1000"/>
              </a:spcAft>
              <a:defRPr sz="1700">
                <a:solidFill>
                  <a:srgbClr val="232B32"/>
                </a:solidFill>
              </a:defRPr>
            </a:pPr>
            <a:r>
              <a:t>Year 2: Hire additional cleaners and introduce carpet, sofa and window cleaning.</a:t>
            </a:r>
          </a:p>
          <a:p>
            <a:pPr>
              <a:spcAft>
                <a:spcPts val="1000"/>
              </a:spcAft>
              <a:defRPr sz="1700">
                <a:solidFill>
                  <a:srgbClr val="232B32"/>
                </a:solidFill>
              </a:defRPr>
            </a:pPr>
            <a:r>
              <a:t>Year 2: Target long-term contracts with offices, schools, estate agents and property-management companies.</a:t>
            </a:r>
          </a:p>
          <a:p>
            <a:pPr>
              <a:spcAft>
                <a:spcPts val="1000"/>
              </a:spcAft>
              <a:defRPr sz="1700">
                <a:solidFill>
                  <a:srgbClr val="232B32"/>
                </a:solidFill>
              </a:defRPr>
            </a:pPr>
            <a:r>
              <a:t>Year 3: Expand into neighbouring areas and invest in additional vehicles and equipment.</a:t>
            </a:r>
          </a:p>
          <a:p>
            <a:pPr>
              <a:spcAft>
                <a:spcPts val="1000"/>
              </a:spcAft>
              <a:defRPr sz="1700">
                <a:solidFill>
                  <a:srgbClr val="232B32"/>
                </a:solidFill>
              </a:defRPr>
            </a:pPr>
            <a:r>
              <a:t>Within 5 years: Become a trusted UK cleaning provider, employ more than 15 staff and expand into other UK cities.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E787D"/>
                </a:solidFill>
              </a:defRPr>
            </a:pPr>
            <a:r>
              <a:t>M&amp;A Contract Services LTD  |  18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223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822960" y="914400"/>
            <a:ext cx="10515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FFFFF"/>
                </a:solidFill>
              </a:defRPr>
            </a:pPr>
            <a:r>
              <a:t>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68680" y="1828800"/>
            <a:ext cx="1024128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900">
                <a:solidFill>
                  <a:srgbClr val="232B32"/>
                </a:solidFill>
              </a:defRPr>
            </a:pPr>
            <a:r>
              <a:rPr dirty="0">
                <a:solidFill>
                  <a:schemeClr val="bg1"/>
                </a:solidFill>
              </a:rPr>
              <a:t>M&amp;A Contract Services LTD addresses a clear demand for reliable, professional and flexible cleaning.</a:t>
            </a:r>
          </a:p>
          <a:p>
            <a:pPr>
              <a:spcAft>
                <a:spcPts val="1000"/>
              </a:spcAft>
              <a:defRPr sz="1900">
                <a:solidFill>
                  <a:srgbClr val="232B32"/>
                </a:solidFill>
              </a:defRPr>
            </a:pPr>
            <a:r>
              <a:rPr dirty="0">
                <a:solidFill>
                  <a:schemeClr val="bg1"/>
                </a:solidFill>
              </a:rPr>
              <a:t>The business combines competitive pricing, eco-friendly products, trained staff and strong customer service.</a:t>
            </a:r>
          </a:p>
          <a:p>
            <a:pPr>
              <a:spcAft>
                <a:spcPts val="1000"/>
              </a:spcAft>
              <a:defRPr sz="1900">
                <a:solidFill>
                  <a:srgbClr val="232B32"/>
                </a:solidFill>
              </a:defRPr>
            </a:pPr>
            <a:r>
              <a:rPr dirty="0">
                <a:solidFill>
                  <a:schemeClr val="bg1"/>
                </a:solidFill>
              </a:rPr>
              <a:t>Financial forecasts show a planned path from start-up to sustainable growth.</a:t>
            </a:r>
          </a:p>
          <a:p>
            <a:pPr>
              <a:spcAft>
                <a:spcPts val="1000"/>
              </a:spcAft>
              <a:defRPr sz="1900">
                <a:solidFill>
                  <a:srgbClr val="232B32"/>
                </a:solidFill>
              </a:defRPr>
            </a:pPr>
            <a:r>
              <a:rPr dirty="0">
                <a:solidFill>
                  <a:schemeClr val="bg1"/>
                </a:solidFill>
              </a:rPr>
              <a:t>Expansion is supported by repeat customers, commercial contracts, specialist services and technology.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68680" y="5715000"/>
            <a:ext cx="3667992" cy="4308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 b="1">
                <a:solidFill>
                  <a:srgbClr val="B9DCDC"/>
                </a:solidFill>
              </a:defRPr>
            </a:pPr>
            <a:r>
              <a:rPr dirty="0"/>
              <a:t>Thank you — </a:t>
            </a:r>
            <a:r>
              <a:rPr lang="en-GB" dirty="0"/>
              <a:t> Any </a:t>
            </a:r>
            <a:r>
              <a:rPr dirty="0"/>
              <a:t>Questions?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2F7F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88136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22337"/>
                </a:solidFill>
              </a:defRPr>
            </a:pPr>
            <a: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325880"/>
            <a:ext cx="10698480" cy="4572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400">
                <a:solidFill>
                  <a:srgbClr val="232B32"/>
                </a:solidFill>
              </a:defRPr>
            </a:pPr>
            <a:r>
              <a:t>Burns, P. (2020) Entrepreneurship and Small Business: Start-up, Growth and Maturity. 5th edn. London: Red Globe Press.</a:t>
            </a:r>
          </a:p>
          <a:p>
            <a:pPr>
              <a:spcAft>
                <a:spcPts val="1000"/>
              </a:spcAft>
              <a:defRPr sz="1400">
                <a:solidFill>
                  <a:srgbClr val="232B32"/>
                </a:solidFill>
              </a:defRPr>
            </a:pPr>
            <a:r>
              <a:t>Kotler, P. and Keller, K.L. (2022) Marketing Management. 16th edn. Harlow: Pearson.</a:t>
            </a:r>
          </a:p>
          <a:p>
            <a:pPr>
              <a:spcAft>
                <a:spcPts val="1000"/>
              </a:spcAft>
              <a:defRPr sz="1400">
                <a:solidFill>
                  <a:srgbClr val="232B32"/>
                </a:solidFill>
              </a:defRPr>
            </a:pPr>
            <a:r>
              <a:t>Scarborough, N.M. and Cornwall, J.R. (2019) Essentials of Entrepreneurship and Small Business Management. 9th edn. Harlow: Pearson.</a:t>
            </a:r>
          </a:p>
          <a:p>
            <a:pPr>
              <a:spcAft>
                <a:spcPts val="1000"/>
              </a:spcAft>
              <a:defRPr sz="1400">
                <a:solidFill>
                  <a:srgbClr val="232B32"/>
                </a:solidFill>
              </a:defRPr>
            </a:pPr>
            <a:r>
              <a:t>Office for National Statistics (2025) UK business: activity, size and location. Accessed 27 July 2026.</a:t>
            </a:r>
          </a:p>
          <a:p>
            <a:pPr>
              <a:spcAft>
                <a:spcPts val="1000"/>
              </a:spcAft>
              <a:defRPr sz="1400">
                <a:solidFill>
                  <a:srgbClr val="232B32"/>
                </a:solidFill>
              </a:defRPr>
            </a:pPr>
            <a:r>
              <a:t>Office for National Statistics (2026) Cleaning activities – Index of Services. Accessed 27 July 2026.</a:t>
            </a:r>
          </a:p>
          <a:p>
            <a:pPr>
              <a:spcAft>
                <a:spcPts val="1000"/>
              </a:spcAft>
              <a:defRPr sz="1400">
                <a:solidFill>
                  <a:srgbClr val="232B32"/>
                </a:solidFill>
              </a:defRPr>
            </a:pPr>
            <a:r>
              <a:t>Health and Safety Executive (2023) Cleaning: Health and Safety Guidance. Accessed 27 July 2026.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6E787D"/>
                </a:solidFill>
              </a:defRPr>
            </a:pPr>
            <a:r>
              <a:t>M&amp;A Contract Services LTD  |  20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489</TotalTime>
  <Words>1100</Words>
  <Application>Microsoft Macintosh PowerPoint</Application>
  <PresentationFormat>Widescreen</PresentationFormat>
  <Paragraphs>236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Kevin Alejandro Medina Alencastro (2512847)</cp:lastModifiedBy>
  <cp:revision>7</cp:revision>
  <dcterms:created xsi:type="dcterms:W3CDTF">2013-01-27T09:14:16Z</dcterms:created>
  <dcterms:modified xsi:type="dcterms:W3CDTF">2026-08-14T06:04:34Z</dcterms:modified>
  <cp:category/>
</cp:coreProperties>
</file>