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 id="263" r:id="rId9"/>
    <p:sldId id="264" r:id="rId10"/>
    <p:sldId id="265" r:id="rId11"/>
    <p:sldId id="274" r:id="rId12"/>
    <p:sldId id="266" r:id="rId13"/>
    <p:sldId id="267" r:id="rId14"/>
    <p:sldId id="268" r:id="rId15"/>
    <p:sldId id="269" r:id="rId16"/>
    <p:sldId id="270" r:id="rId17"/>
    <p:sldId id="271" r:id="rId18"/>
    <p:sldId id="272" r:id="rId19"/>
    <p:sldId id="273" r:id="rId2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C2E4765-E8F3-D50A-D541-A28E0E40D7BF}" v="480" dt="2026-06-14T18:39:00.83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972" autoAdjust="0"/>
    <p:restoredTop sz="94660"/>
  </p:normalViewPr>
  <p:slideViewPr>
    <p:cSldViewPr snapToGrid="0">
      <p:cViewPr varScale="1">
        <p:scale>
          <a:sx n="63" d="100"/>
          <a:sy n="63" d="100"/>
        </p:scale>
        <p:origin x="612" y="5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microsoft.com/office/2015/10/relationships/revisionInfo" Target="revisionInfo.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6A34ADF-9C69-437F-ADB2-C6FBEE5A2F8E}" type="doc">
      <dgm:prSet loTypeId="urn:microsoft.com/office/officeart/2005/8/layout/vList2" loCatId="list" qsTypeId="urn:microsoft.com/office/officeart/2005/8/quickstyle/simple1" qsCatId="simple" csTypeId="urn:microsoft.com/office/officeart/2005/8/colors/colorful5" csCatId="colorful" phldr="1"/>
      <dgm:spPr/>
      <dgm:t>
        <a:bodyPr/>
        <a:lstStyle/>
        <a:p>
          <a:endParaRPr lang="en-US"/>
        </a:p>
      </dgm:t>
    </dgm:pt>
    <dgm:pt modelId="{F3E195D8-B61B-49F4-9DDC-4263CEEBB9CB}">
      <dgm:prSet/>
      <dgm:spPr/>
      <dgm:t>
        <a:bodyPr/>
        <a:lstStyle/>
        <a:p>
          <a:r>
            <a:rPr lang="en-US" dirty="0"/>
            <a:t>The graph shows that most customers pay relatively low monthly charges, while only a few pay much higher fees.</a:t>
          </a:r>
        </a:p>
      </dgm:t>
    </dgm:pt>
    <dgm:pt modelId="{8A0C2A90-101D-4CF2-B622-21671084D427}" type="parTrans" cxnId="{A5782817-42E4-427D-BC54-2ECE2CE72398}">
      <dgm:prSet/>
      <dgm:spPr/>
      <dgm:t>
        <a:bodyPr/>
        <a:lstStyle/>
        <a:p>
          <a:endParaRPr lang="en-US"/>
        </a:p>
      </dgm:t>
    </dgm:pt>
    <dgm:pt modelId="{FAA9CB96-4D55-4E55-8141-B0C2DC383FFF}" type="sibTrans" cxnId="{A5782817-42E4-427D-BC54-2ECE2CE72398}">
      <dgm:prSet/>
      <dgm:spPr/>
      <dgm:t>
        <a:bodyPr/>
        <a:lstStyle/>
        <a:p>
          <a:endParaRPr lang="en-US"/>
        </a:p>
      </dgm:t>
    </dgm:pt>
    <dgm:pt modelId="{58240900-DE12-450E-B1E9-E08313676CA2}">
      <dgm:prSet/>
      <dgm:spPr/>
      <dgm:t>
        <a:bodyPr/>
        <a:lstStyle/>
        <a:p>
          <a:r>
            <a:rPr lang="en-US"/>
            <a:t>Customers who pay more might decide to leave if they feel they are not getting enough value for their money. </a:t>
          </a:r>
        </a:p>
      </dgm:t>
    </dgm:pt>
    <dgm:pt modelId="{F59F47B0-D62B-4545-ACBF-FE9C568754F9}" type="parTrans" cxnId="{65E3B957-6D36-411E-BB91-C84C838B1535}">
      <dgm:prSet/>
      <dgm:spPr/>
      <dgm:t>
        <a:bodyPr/>
        <a:lstStyle/>
        <a:p>
          <a:endParaRPr lang="en-US"/>
        </a:p>
      </dgm:t>
    </dgm:pt>
    <dgm:pt modelId="{1D69A546-3527-4A41-B0EC-EE0EC734BD60}" type="sibTrans" cxnId="{65E3B957-6D36-411E-BB91-C84C838B1535}">
      <dgm:prSet/>
      <dgm:spPr/>
      <dgm:t>
        <a:bodyPr/>
        <a:lstStyle/>
        <a:p>
          <a:endParaRPr lang="en-US"/>
        </a:p>
      </dgm:t>
    </dgm:pt>
    <dgm:pt modelId="{EF5D975D-68FB-40FD-9FD4-91709900A80B}">
      <dgm:prSet/>
      <dgm:spPr/>
      <dgm:t>
        <a:bodyPr/>
        <a:lstStyle/>
        <a:p>
          <a:r>
            <a:rPr lang="en-US"/>
            <a:t>Customers with lower charges may not use the service as much and could be more likely to switch providers. </a:t>
          </a:r>
        </a:p>
      </dgm:t>
    </dgm:pt>
    <dgm:pt modelId="{81C2B3CD-0899-4261-942B-10678462699E}" type="parTrans" cxnId="{B20CF1D7-3BD2-4DF5-9046-C67E7A9E3E1D}">
      <dgm:prSet/>
      <dgm:spPr/>
      <dgm:t>
        <a:bodyPr/>
        <a:lstStyle/>
        <a:p>
          <a:endParaRPr lang="en-US"/>
        </a:p>
      </dgm:t>
    </dgm:pt>
    <dgm:pt modelId="{8CBC1044-8388-4B13-9374-E0484346A102}" type="sibTrans" cxnId="{B20CF1D7-3BD2-4DF5-9046-C67E7A9E3E1D}">
      <dgm:prSet/>
      <dgm:spPr/>
      <dgm:t>
        <a:bodyPr/>
        <a:lstStyle/>
        <a:p>
          <a:endParaRPr lang="en-US"/>
        </a:p>
      </dgm:t>
    </dgm:pt>
    <dgm:pt modelId="{2E84641B-75CE-4E80-B9EF-3ECC734257E6}">
      <dgm:prSet/>
      <dgm:spPr/>
      <dgm:t>
        <a:bodyPr/>
        <a:lstStyle/>
        <a:p>
          <a:r>
            <a:rPr lang="en-US"/>
            <a:t>Overall, monthly charges seem to play an important role in customer churn.</a:t>
          </a:r>
        </a:p>
      </dgm:t>
    </dgm:pt>
    <dgm:pt modelId="{1AF91C10-738C-4049-B05D-543A1881A7CD}" type="parTrans" cxnId="{359424BF-F023-4144-98D4-FCB6D8910994}">
      <dgm:prSet/>
      <dgm:spPr/>
      <dgm:t>
        <a:bodyPr/>
        <a:lstStyle/>
        <a:p>
          <a:endParaRPr lang="en-US"/>
        </a:p>
      </dgm:t>
    </dgm:pt>
    <dgm:pt modelId="{B03A1E65-00BA-4ABB-8D9A-CCF75839CE14}" type="sibTrans" cxnId="{359424BF-F023-4144-98D4-FCB6D8910994}">
      <dgm:prSet/>
      <dgm:spPr/>
      <dgm:t>
        <a:bodyPr/>
        <a:lstStyle/>
        <a:p>
          <a:endParaRPr lang="en-US"/>
        </a:p>
      </dgm:t>
    </dgm:pt>
    <dgm:pt modelId="{51C53FB5-FCBF-4FEF-85EC-98C8EB984737}" type="pres">
      <dgm:prSet presAssocID="{D6A34ADF-9C69-437F-ADB2-C6FBEE5A2F8E}" presName="linear" presStyleCnt="0">
        <dgm:presLayoutVars>
          <dgm:animLvl val="lvl"/>
          <dgm:resizeHandles val="exact"/>
        </dgm:presLayoutVars>
      </dgm:prSet>
      <dgm:spPr/>
    </dgm:pt>
    <dgm:pt modelId="{7F9899E1-AB19-40F0-8EB7-9B0389E7AA65}" type="pres">
      <dgm:prSet presAssocID="{F3E195D8-B61B-49F4-9DDC-4263CEEBB9CB}" presName="parentText" presStyleLbl="node1" presStyleIdx="0" presStyleCnt="4">
        <dgm:presLayoutVars>
          <dgm:chMax val="0"/>
          <dgm:bulletEnabled val="1"/>
        </dgm:presLayoutVars>
      </dgm:prSet>
      <dgm:spPr/>
    </dgm:pt>
    <dgm:pt modelId="{7AA748B7-32EA-42CA-95D7-4795536DD910}" type="pres">
      <dgm:prSet presAssocID="{FAA9CB96-4D55-4E55-8141-B0C2DC383FFF}" presName="spacer" presStyleCnt="0"/>
      <dgm:spPr/>
    </dgm:pt>
    <dgm:pt modelId="{8CAF09CA-3505-4D91-9DC8-170F20D8716F}" type="pres">
      <dgm:prSet presAssocID="{58240900-DE12-450E-B1E9-E08313676CA2}" presName="parentText" presStyleLbl="node1" presStyleIdx="1" presStyleCnt="4">
        <dgm:presLayoutVars>
          <dgm:chMax val="0"/>
          <dgm:bulletEnabled val="1"/>
        </dgm:presLayoutVars>
      </dgm:prSet>
      <dgm:spPr/>
    </dgm:pt>
    <dgm:pt modelId="{7E8AF740-3D34-4EE2-981B-672FFBEE271C}" type="pres">
      <dgm:prSet presAssocID="{1D69A546-3527-4A41-B0EC-EE0EC734BD60}" presName="spacer" presStyleCnt="0"/>
      <dgm:spPr/>
    </dgm:pt>
    <dgm:pt modelId="{87D2AE98-F0B9-4AAD-B15D-4C81ABAA5A6F}" type="pres">
      <dgm:prSet presAssocID="{EF5D975D-68FB-40FD-9FD4-91709900A80B}" presName="parentText" presStyleLbl="node1" presStyleIdx="2" presStyleCnt="4">
        <dgm:presLayoutVars>
          <dgm:chMax val="0"/>
          <dgm:bulletEnabled val="1"/>
        </dgm:presLayoutVars>
      </dgm:prSet>
      <dgm:spPr/>
    </dgm:pt>
    <dgm:pt modelId="{100E7C49-22D3-4D5A-AE80-DB7146599F33}" type="pres">
      <dgm:prSet presAssocID="{8CBC1044-8388-4B13-9374-E0484346A102}" presName="spacer" presStyleCnt="0"/>
      <dgm:spPr/>
    </dgm:pt>
    <dgm:pt modelId="{9AE4918E-1970-46ED-BE4B-1CD010B50756}" type="pres">
      <dgm:prSet presAssocID="{2E84641B-75CE-4E80-B9EF-3ECC734257E6}" presName="parentText" presStyleLbl="node1" presStyleIdx="3" presStyleCnt="4">
        <dgm:presLayoutVars>
          <dgm:chMax val="0"/>
          <dgm:bulletEnabled val="1"/>
        </dgm:presLayoutVars>
      </dgm:prSet>
      <dgm:spPr/>
    </dgm:pt>
  </dgm:ptLst>
  <dgm:cxnLst>
    <dgm:cxn modelId="{BC80E307-704F-4B00-9917-06F728EF94CE}" type="presOf" srcId="{D6A34ADF-9C69-437F-ADB2-C6FBEE5A2F8E}" destId="{51C53FB5-FCBF-4FEF-85EC-98C8EB984737}" srcOrd="0" destOrd="0" presId="urn:microsoft.com/office/officeart/2005/8/layout/vList2"/>
    <dgm:cxn modelId="{A5782817-42E4-427D-BC54-2ECE2CE72398}" srcId="{D6A34ADF-9C69-437F-ADB2-C6FBEE5A2F8E}" destId="{F3E195D8-B61B-49F4-9DDC-4263CEEBB9CB}" srcOrd="0" destOrd="0" parTransId="{8A0C2A90-101D-4CF2-B622-21671084D427}" sibTransId="{FAA9CB96-4D55-4E55-8141-B0C2DC383FFF}"/>
    <dgm:cxn modelId="{40EF7643-3CBC-4187-BBB4-4F65C572F09D}" type="presOf" srcId="{2E84641B-75CE-4E80-B9EF-3ECC734257E6}" destId="{9AE4918E-1970-46ED-BE4B-1CD010B50756}" srcOrd="0" destOrd="0" presId="urn:microsoft.com/office/officeart/2005/8/layout/vList2"/>
    <dgm:cxn modelId="{2B389172-7DB1-4672-BE8C-02CF2E8CDF95}" type="presOf" srcId="{EF5D975D-68FB-40FD-9FD4-91709900A80B}" destId="{87D2AE98-F0B9-4AAD-B15D-4C81ABAA5A6F}" srcOrd="0" destOrd="0" presId="urn:microsoft.com/office/officeart/2005/8/layout/vList2"/>
    <dgm:cxn modelId="{65E3B957-6D36-411E-BB91-C84C838B1535}" srcId="{D6A34ADF-9C69-437F-ADB2-C6FBEE5A2F8E}" destId="{58240900-DE12-450E-B1E9-E08313676CA2}" srcOrd="1" destOrd="0" parTransId="{F59F47B0-D62B-4545-ACBF-FE9C568754F9}" sibTransId="{1D69A546-3527-4A41-B0EC-EE0EC734BD60}"/>
    <dgm:cxn modelId="{2AD2AFB0-89C1-49BB-AFE6-C1ADEE9CCB33}" type="presOf" srcId="{F3E195D8-B61B-49F4-9DDC-4263CEEBB9CB}" destId="{7F9899E1-AB19-40F0-8EB7-9B0389E7AA65}" srcOrd="0" destOrd="0" presId="urn:microsoft.com/office/officeart/2005/8/layout/vList2"/>
    <dgm:cxn modelId="{46556CB2-E5FC-4EFD-B331-988080ED1A1B}" type="presOf" srcId="{58240900-DE12-450E-B1E9-E08313676CA2}" destId="{8CAF09CA-3505-4D91-9DC8-170F20D8716F}" srcOrd="0" destOrd="0" presId="urn:microsoft.com/office/officeart/2005/8/layout/vList2"/>
    <dgm:cxn modelId="{359424BF-F023-4144-98D4-FCB6D8910994}" srcId="{D6A34ADF-9C69-437F-ADB2-C6FBEE5A2F8E}" destId="{2E84641B-75CE-4E80-B9EF-3ECC734257E6}" srcOrd="3" destOrd="0" parTransId="{1AF91C10-738C-4049-B05D-543A1881A7CD}" sibTransId="{B03A1E65-00BA-4ABB-8D9A-CCF75839CE14}"/>
    <dgm:cxn modelId="{B20CF1D7-3BD2-4DF5-9046-C67E7A9E3E1D}" srcId="{D6A34ADF-9C69-437F-ADB2-C6FBEE5A2F8E}" destId="{EF5D975D-68FB-40FD-9FD4-91709900A80B}" srcOrd="2" destOrd="0" parTransId="{81C2B3CD-0899-4261-942B-10678462699E}" sibTransId="{8CBC1044-8388-4B13-9374-E0484346A102}"/>
    <dgm:cxn modelId="{3313370C-FC9F-4C7F-B8AC-DCBAFF5537C6}" type="presParOf" srcId="{51C53FB5-FCBF-4FEF-85EC-98C8EB984737}" destId="{7F9899E1-AB19-40F0-8EB7-9B0389E7AA65}" srcOrd="0" destOrd="0" presId="urn:microsoft.com/office/officeart/2005/8/layout/vList2"/>
    <dgm:cxn modelId="{7BD11ECE-9403-4D0F-9F6C-10E23DF38EDD}" type="presParOf" srcId="{51C53FB5-FCBF-4FEF-85EC-98C8EB984737}" destId="{7AA748B7-32EA-42CA-95D7-4795536DD910}" srcOrd="1" destOrd="0" presId="urn:microsoft.com/office/officeart/2005/8/layout/vList2"/>
    <dgm:cxn modelId="{DE173BD2-695E-4EB5-AA80-9B980C0FCC93}" type="presParOf" srcId="{51C53FB5-FCBF-4FEF-85EC-98C8EB984737}" destId="{8CAF09CA-3505-4D91-9DC8-170F20D8716F}" srcOrd="2" destOrd="0" presId="urn:microsoft.com/office/officeart/2005/8/layout/vList2"/>
    <dgm:cxn modelId="{1E2A0D14-DCE0-4BE1-99E2-117970E7F656}" type="presParOf" srcId="{51C53FB5-FCBF-4FEF-85EC-98C8EB984737}" destId="{7E8AF740-3D34-4EE2-981B-672FFBEE271C}" srcOrd="3" destOrd="0" presId="urn:microsoft.com/office/officeart/2005/8/layout/vList2"/>
    <dgm:cxn modelId="{6123C8C9-D3D1-43B3-BCD2-F8B0FCE01172}" type="presParOf" srcId="{51C53FB5-FCBF-4FEF-85EC-98C8EB984737}" destId="{87D2AE98-F0B9-4AAD-B15D-4C81ABAA5A6F}" srcOrd="4" destOrd="0" presId="urn:microsoft.com/office/officeart/2005/8/layout/vList2"/>
    <dgm:cxn modelId="{CFD6975E-89F4-4EEF-863E-49F000FD4BA2}" type="presParOf" srcId="{51C53FB5-FCBF-4FEF-85EC-98C8EB984737}" destId="{100E7C49-22D3-4D5A-AE80-DB7146599F33}" srcOrd="5" destOrd="0" presId="urn:microsoft.com/office/officeart/2005/8/layout/vList2"/>
    <dgm:cxn modelId="{4C328103-724D-4098-87AC-4166CD9E31A9}" type="presParOf" srcId="{51C53FB5-FCBF-4FEF-85EC-98C8EB984737}" destId="{9AE4918E-1970-46ED-BE4B-1CD010B50756}" srcOrd="6"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F9899E1-AB19-40F0-8EB7-9B0389E7AA65}">
      <dsp:nvSpPr>
        <dsp:cNvPr id="0" name=""/>
        <dsp:cNvSpPr/>
      </dsp:nvSpPr>
      <dsp:spPr>
        <a:xfrm>
          <a:off x="0" y="92074"/>
          <a:ext cx="4646905" cy="824850"/>
        </a:xfrm>
        <a:prstGeom prst="roundRect">
          <a:avLst/>
        </a:prstGeom>
        <a:solidFill>
          <a:schemeClr val="accent5">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l" defTabSz="666750">
            <a:lnSpc>
              <a:spcPct val="90000"/>
            </a:lnSpc>
            <a:spcBef>
              <a:spcPct val="0"/>
            </a:spcBef>
            <a:spcAft>
              <a:spcPct val="35000"/>
            </a:spcAft>
            <a:buNone/>
          </a:pPr>
          <a:r>
            <a:rPr lang="en-US" sz="1500" kern="1200" dirty="0"/>
            <a:t>The graph shows that most customers pay relatively low monthly charges, while only a few pay much higher fees.</a:t>
          </a:r>
        </a:p>
      </dsp:txBody>
      <dsp:txXfrm>
        <a:off x="40266" y="132340"/>
        <a:ext cx="4566373" cy="744318"/>
      </dsp:txXfrm>
    </dsp:sp>
    <dsp:sp modelId="{8CAF09CA-3505-4D91-9DC8-170F20D8716F}">
      <dsp:nvSpPr>
        <dsp:cNvPr id="0" name=""/>
        <dsp:cNvSpPr/>
      </dsp:nvSpPr>
      <dsp:spPr>
        <a:xfrm>
          <a:off x="0" y="960124"/>
          <a:ext cx="4646905" cy="824850"/>
        </a:xfrm>
        <a:prstGeom prst="roundRect">
          <a:avLst/>
        </a:prstGeom>
        <a:solidFill>
          <a:schemeClr val="accent5">
            <a:hueOff val="-4050717"/>
            <a:satOff val="-275"/>
            <a:lumOff val="654"/>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l" defTabSz="666750">
            <a:lnSpc>
              <a:spcPct val="90000"/>
            </a:lnSpc>
            <a:spcBef>
              <a:spcPct val="0"/>
            </a:spcBef>
            <a:spcAft>
              <a:spcPct val="35000"/>
            </a:spcAft>
            <a:buNone/>
          </a:pPr>
          <a:r>
            <a:rPr lang="en-US" sz="1500" kern="1200"/>
            <a:t>Customers who pay more might decide to leave if they feel they are not getting enough value for their money. </a:t>
          </a:r>
        </a:p>
      </dsp:txBody>
      <dsp:txXfrm>
        <a:off x="40266" y="1000390"/>
        <a:ext cx="4566373" cy="744318"/>
      </dsp:txXfrm>
    </dsp:sp>
    <dsp:sp modelId="{87D2AE98-F0B9-4AAD-B15D-4C81ABAA5A6F}">
      <dsp:nvSpPr>
        <dsp:cNvPr id="0" name=""/>
        <dsp:cNvSpPr/>
      </dsp:nvSpPr>
      <dsp:spPr>
        <a:xfrm>
          <a:off x="0" y="1828174"/>
          <a:ext cx="4646905" cy="824850"/>
        </a:xfrm>
        <a:prstGeom prst="roundRect">
          <a:avLst/>
        </a:prstGeom>
        <a:solidFill>
          <a:schemeClr val="accent5">
            <a:hueOff val="-8101434"/>
            <a:satOff val="-551"/>
            <a:lumOff val="1307"/>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l" defTabSz="666750">
            <a:lnSpc>
              <a:spcPct val="90000"/>
            </a:lnSpc>
            <a:spcBef>
              <a:spcPct val="0"/>
            </a:spcBef>
            <a:spcAft>
              <a:spcPct val="35000"/>
            </a:spcAft>
            <a:buNone/>
          </a:pPr>
          <a:r>
            <a:rPr lang="en-US" sz="1500" kern="1200"/>
            <a:t>Customers with lower charges may not use the service as much and could be more likely to switch providers. </a:t>
          </a:r>
        </a:p>
      </dsp:txBody>
      <dsp:txXfrm>
        <a:off x="40266" y="1868440"/>
        <a:ext cx="4566373" cy="744318"/>
      </dsp:txXfrm>
    </dsp:sp>
    <dsp:sp modelId="{9AE4918E-1970-46ED-BE4B-1CD010B50756}">
      <dsp:nvSpPr>
        <dsp:cNvPr id="0" name=""/>
        <dsp:cNvSpPr/>
      </dsp:nvSpPr>
      <dsp:spPr>
        <a:xfrm>
          <a:off x="0" y="2696224"/>
          <a:ext cx="4646905" cy="824850"/>
        </a:xfrm>
        <a:prstGeom prst="roundRect">
          <a:avLst/>
        </a:prstGeom>
        <a:solidFill>
          <a:schemeClr val="accent5">
            <a:hueOff val="-12152150"/>
            <a:satOff val="-826"/>
            <a:lumOff val="1961"/>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l" defTabSz="666750">
            <a:lnSpc>
              <a:spcPct val="90000"/>
            </a:lnSpc>
            <a:spcBef>
              <a:spcPct val="0"/>
            </a:spcBef>
            <a:spcAft>
              <a:spcPct val="35000"/>
            </a:spcAft>
            <a:buNone/>
          </a:pPr>
          <a:r>
            <a:rPr lang="en-US" sz="1500" kern="1200"/>
            <a:t>Overall, monthly charges seem to play an important role in customer churn.</a:t>
          </a:r>
        </a:p>
      </dsp:txBody>
      <dsp:txXfrm>
        <a:off x="40266" y="2736490"/>
        <a:ext cx="4566373" cy="744318"/>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7/2/2026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7/2/2026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US" smtClean="0"/>
              <a:t>7/2/2026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46CE7D5-CF57-46EF-B807-FDD0502418D4}" type="datetimeFigureOut">
              <a:rPr lang="en-US" smtClean="0"/>
              <a:t>7/2/2026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46CE7D5-CF57-46EF-B807-FDD0502418D4}" type="datetimeFigureOut">
              <a:rPr lang="en-US" smtClean="0"/>
              <a:t>7/2/2026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46CE7D5-CF57-46EF-B807-FDD0502418D4}" type="datetimeFigureOut">
              <a:rPr lang="en-US" smtClean="0"/>
              <a:t>7/2/2026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US" smtClean="0"/>
              <a:t>7/2/2026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7/2/2026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7/2/2026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7/2/2026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7/2/2026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4794456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846CE7D5-CF57-46EF-B807-FDD0502418D4}" type="datetimeFigureOut">
              <a:rPr lang="en-US" smtClean="0"/>
              <a:t>7/2/2026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330EA680-D336-4FF7-8B7A-9848BB0A1C32}" type="slidenum">
              <a:rPr lang="en-US" smtClean="0"/>
              <a:t>‹#›</a:t>
            </a:fld>
            <a:endParaRPr lang="en-US"/>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image" Target="../media/image6.png"/><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7.sv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hyperlink" Target="https://doi.org/10.1016/j.rico.2023.100342" TargetMode="External"/><Relationship Id="rId2" Type="http://schemas.openxmlformats.org/officeDocument/2006/relationships/hyperlink" Target="https://doi.org/10.1109/iconat66879.2025.11362579"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9B7AD9F6-8CE7-4299-8FC6-328F4DCD3FF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a:off x="5297762" y="640080"/>
            <a:ext cx="6251110" cy="3566160"/>
          </a:xfrm>
        </p:spPr>
        <p:txBody>
          <a:bodyPr anchor="b">
            <a:normAutofit/>
          </a:bodyPr>
          <a:lstStyle/>
          <a:p>
            <a:pPr algn="l"/>
            <a:r>
              <a:rPr lang="en-IN" sz="5000" b="1">
                <a:latin typeface="Calibri Light"/>
                <a:ea typeface="Calibri Light"/>
                <a:cs typeface="Calibri Light"/>
              </a:rPr>
              <a:t>MSc Data and Artificial Intelligence</a:t>
            </a:r>
            <a:br>
              <a:rPr lang="en-IN" sz="5000" b="1">
                <a:latin typeface="Calibri Light"/>
                <a:ea typeface="Calibri Light"/>
                <a:cs typeface="Calibri Light"/>
              </a:rPr>
            </a:br>
            <a:r>
              <a:rPr lang="en-IN" sz="5000" b="1">
                <a:latin typeface="Calibri Light"/>
                <a:ea typeface="Calibri Light"/>
                <a:cs typeface="Calibri Light"/>
              </a:rPr>
              <a:t>Data Mining &amp; Visualisation</a:t>
            </a:r>
            <a:br>
              <a:rPr lang="en-IN" sz="5000" b="1">
                <a:latin typeface="Calibri Light"/>
                <a:ea typeface="Calibri Light"/>
                <a:cs typeface="Calibri Light"/>
              </a:rPr>
            </a:br>
            <a:endParaRPr lang="en-US" sz="5000"/>
          </a:p>
        </p:txBody>
      </p:sp>
      <p:sp>
        <p:nvSpPr>
          <p:cNvPr id="3" name="Subtitle 2"/>
          <p:cNvSpPr>
            <a:spLocks noGrp="1"/>
          </p:cNvSpPr>
          <p:nvPr>
            <p:ph type="subTitle" idx="1"/>
          </p:nvPr>
        </p:nvSpPr>
        <p:spPr>
          <a:xfrm>
            <a:off x="5297760" y="4636008"/>
            <a:ext cx="6251111" cy="1572768"/>
          </a:xfrm>
        </p:spPr>
        <p:txBody>
          <a:bodyPr vert="horz" lIns="91440" tIns="45720" rIns="91440" bIns="45720" rtlCol="0">
            <a:normAutofit/>
          </a:bodyPr>
          <a:lstStyle/>
          <a:p>
            <a:pPr algn="l"/>
            <a:r>
              <a:rPr lang="en-US">
                <a:latin typeface="Times New Roman"/>
                <a:cs typeface="Times New Roman"/>
              </a:rPr>
              <a:t>Exploratory Data Analysis – Presentation</a:t>
            </a:r>
            <a:endParaRPr lang="en-US">
              <a:latin typeface="Aptos" panose="020B0004020202020204"/>
              <a:cs typeface="Times New Roman"/>
            </a:endParaRPr>
          </a:p>
          <a:p>
            <a:pPr algn="l"/>
            <a:r>
              <a:rPr lang="en-GB" b="1" cap="all">
                <a:latin typeface="Calibri Light"/>
                <a:ea typeface="Calibri Light"/>
                <a:cs typeface="Calibri Light"/>
              </a:rPr>
              <a:t>Lecture: Dr Nouh </a:t>
            </a:r>
            <a:r>
              <a:rPr lang="en-GB" b="1" cap="all" err="1">
                <a:latin typeface="Calibri Light"/>
                <a:ea typeface="Calibri Light"/>
                <a:cs typeface="Calibri Light"/>
              </a:rPr>
              <a:t>Elmitwally</a:t>
            </a:r>
            <a:endParaRPr lang="en-GB" err="1"/>
          </a:p>
          <a:p>
            <a:pPr algn="l"/>
            <a:r>
              <a:rPr lang="en-GB" b="1" cap="all">
                <a:latin typeface="Calibri Light"/>
                <a:ea typeface="Calibri Light"/>
                <a:cs typeface="Calibri Light"/>
              </a:rPr>
              <a:t>Student number : 2029731</a:t>
            </a:r>
          </a:p>
        </p:txBody>
      </p:sp>
      <p:pic>
        <p:nvPicPr>
          <p:cNvPr id="5" name="Picture 4">
            <a:extLst>
              <a:ext uri="{FF2B5EF4-FFF2-40B4-BE49-F238E27FC236}">
                <a16:creationId xmlns:a16="http://schemas.microsoft.com/office/drawing/2014/main" id="{5746F486-59E7-C7E4-F63A-BD530B3D688B}"/>
              </a:ext>
            </a:extLst>
          </p:cNvPr>
          <p:cNvPicPr>
            <a:picLocks noChangeAspect="1"/>
          </p:cNvPicPr>
          <p:nvPr/>
        </p:nvPicPr>
        <p:blipFill>
          <a:blip r:embed="rId2"/>
          <a:srcRect l="7066" r="57122" b="6250"/>
          <a:stretch>
            <a:fillRect/>
          </a:stretch>
        </p:blipFill>
        <p:spPr>
          <a:xfrm>
            <a:off x="1" y="10"/>
            <a:ext cx="4657344" cy="6857990"/>
          </a:xfrm>
          <a:custGeom>
            <a:avLst/>
            <a:gdLst/>
            <a:ahLst/>
            <a:cxnLst/>
            <a:rect l="l" t="t" r="r" b="b"/>
            <a:pathLst>
              <a:path w="4657344" h="6858000">
                <a:moveTo>
                  <a:pt x="0" y="0"/>
                </a:moveTo>
                <a:lnTo>
                  <a:pt x="3429755" y="0"/>
                </a:lnTo>
                <a:lnTo>
                  <a:pt x="3526016" y="148742"/>
                </a:lnTo>
                <a:cubicBezTo>
                  <a:pt x="3657740" y="365513"/>
                  <a:pt x="3777402" y="589569"/>
                  <a:pt x="3886489" y="819975"/>
                </a:cubicBezTo>
                <a:cubicBezTo>
                  <a:pt x="3891856" y="833492"/>
                  <a:pt x="3900663" y="845393"/>
                  <a:pt x="3912049" y="854514"/>
                </a:cubicBezTo>
                <a:cubicBezTo>
                  <a:pt x="3897352" y="819849"/>
                  <a:pt x="3883037" y="784928"/>
                  <a:pt x="3868083" y="750263"/>
                </a:cubicBezTo>
                <a:cubicBezTo>
                  <a:pt x="3806989" y="608712"/>
                  <a:pt x="3742478" y="469145"/>
                  <a:pt x="3674155" y="331786"/>
                </a:cubicBezTo>
                <a:lnTo>
                  <a:pt x="3496656" y="0"/>
                </a:lnTo>
                <a:lnTo>
                  <a:pt x="3554371" y="0"/>
                </a:lnTo>
                <a:lnTo>
                  <a:pt x="3661621" y="196614"/>
                </a:lnTo>
                <a:cubicBezTo>
                  <a:pt x="3856899" y="573253"/>
                  <a:pt x="4021071" y="966066"/>
                  <a:pt x="4161279" y="1371196"/>
                </a:cubicBezTo>
                <a:cubicBezTo>
                  <a:pt x="4379525" y="2007265"/>
                  <a:pt x="4530141" y="2664286"/>
                  <a:pt x="4610660" y="3331516"/>
                </a:cubicBezTo>
                <a:cubicBezTo>
                  <a:pt x="4652837" y="3672965"/>
                  <a:pt x="4671625" y="4013908"/>
                  <a:pt x="4645040" y="4357388"/>
                </a:cubicBezTo>
                <a:cubicBezTo>
                  <a:pt x="4613599" y="4758899"/>
                  <a:pt x="4566181" y="5157998"/>
                  <a:pt x="4485789" y="5552906"/>
                </a:cubicBezTo>
                <a:cubicBezTo>
                  <a:pt x="4397121" y="5988893"/>
                  <a:pt x="4276748" y="6414594"/>
                  <a:pt x="4117769" y="6828295"/>
                </a:cubicBezTo>
                <a:lnTo>
                  <a:pt x="4105288" y="6858000"/>
                </a:lnTo>
                <a:lnTo>
                  <a:pt x="4052520" y="6858000"/>
                </a:lnTo>
                <a:lnTo>
                  <a:pt x="4059369" y="6841549"/>
                </a:lnTo>
                <a:cubicBezTo>
                  <a:pt x="4147276" y="6614016"/>
                  <a:pt x="4224193" y="6380817"/>
                  <a:pt x="4291518" y="6142729"/>
                </a:cubicBezTo>
                <a:cubicBezTo>
                  <a:pt x="4350055" y="5935370"/>
                  <a:pt x="4393256" y="5723695"/>
                  <a:pt x="4443357" y="5513923"/>
                </a:cubicBezTo>
                <a:cubicBezTo>
                  <a:pt x="4444541" y="5502788"/>
                  <a:pt x="4445137" y="5491601"/>
                  <a:pt x="4445146" y="5480401"/>
                </a:cubicBezTo>
                <a:cubicBezTo>
                  <a:pt x="4408465" y="5607635"/>
                  <a:pt x="4379196" y="5719759"/>
                  <a:pt x="4344559" y="5830359"/>
                </a:cubicBezTo>
                <a:cubicBezTo>
                  <a:pt x="4254261" y="6118381"/>
                  <a:pt x="4150112" y="6398531"/>
                  <a:pt x="4031702" y="6670527"/>
                </a:cubicBezTo>
                <a:lnTo>
                  <a:pt x="3943824" y="6858000"/>
                </a:lnTo>
                <a:lnTo>
                  <a:pt x="0" y="6858000"/>
                </a:lnTo>
                <a:close/>
              </a:path>
            </a:pathLst>
          </a:custGeom>
        </p:spPr>
      </p:pic>
      <p:sp>
        <p:nvSpPr>
          <p:cNvPr id="11" name="sketchy line">
            <a:extLst>
              <a:ext uri="{FF2B5EF4-FFF2-40B4-BE49-F238E27FC236}">
                <a16:creationId xmlns:a16="http://schemas.microsoft.com/office/drawing/2014/main" id="{F49775AF-8896-43EE-92C6-83497D6DC56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12862" y="4409267"/>
            <a:ext cx="4243589" cy="18288"/>
          </a:xfrm>
          <a:custGeom>
            <a:avLst/>
            <a:gdLst>
              <a:gd name="csX0" fmla="*/ 0 w 4243589"/>
              <a:gd name="csY0" fmla="*/ 0 h 18288"/>
              <a:gd name="csX1" fmla="*/ 563791 w 4243589"/>
              <a:gd name="csY1" fmla="*/ 0 h 18288"/>
              <a:gd name="csX2" fmla="*/ 1042710 w 4243589"/>
              <a:gd name="csY2" fmla="*/ 0 h 18288"/>
              <a:gd name="csX3" fmla="*/ 1564066 w 4243589"/>
              <a:gd name="csY3" fmla="*/ 0 h 18288"/>
              <a:gd name="csX4" fmla="*/ 2212729 w 4243589"/>
              <a:gd name="csY4" fmla="*/ 0 h 18288"/>
              <a:gd name="csX5" fmla="*/ 2776520 w 4243589"/>
              <a:gd name="csY5" fmla="*/ 0 h 18288"/>
              <a:gd name="csX6" fmla="*/ 3297875 w 4243589"/>
              <a:gd name="csY6" fmla="*/ 0 h 18288"/>
              <a:gd name="csX7" fmla="*/ 4243589 w 4243589"/>
              <a:gd name="csY7" fmla="*/ 0 h 18288"/>
              <a:gd name="csX8" fmla="*/ 4243589 w 4243589"/>
              <a:gd name="csY8" fmla="*/ 18288 h 18288"/>
              <a:gd name="csX9" fmla="*/ 3637362 w 4243589"/>
              <a:gd name="csY9" fmla="*/ 18288 h 18288"/>
              <a:gd name="csX10" fmla="*/ 3116007 w 4243589"/>
              <a:gd name="csY10" fmla="*/ 18288 h 18288"/>
              <a:gd name="csX11" fmla="*/ 2424908 w 4243589"/>
              <a:gd name="csY11" fmla="*/ 18288 h 18288"/>
              <a:gd name="csX12" fmla="*/ 1861117 w 4243589"/>
              <a:gd name="csY12" fmla="*/ 18288 h 18288"/>
              <a:gd name="csX13" fmla="*/ 1382198 w 4243589"/>
              <a:gd name="csY13" fmla="*/ 18288 h 18288"/>
              <a:gd name="csX14" fmla="*/ 733535 w 4243589"/>
              <a:gd name="csY14" fmla="*/ 18288 h 18288"/>
              <a:gd name="csX15" fmla="*/ 0 w 4243589"/>
              <a:gd name="csY15" fmla="*/ 18288 h 18288"/>
              <a:gd name="csX16" fmla="*/ 0 w 4243589"/>
              <a:gd name="csY16"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Lst>
            <a:rect l="l" t="t" r="r" b="b"/>
            <a:pathLst>
              <a:path w="4243589" h="18288" fill="none" extrusionOk="0">
                <a:moveTo>
                  <a:pt x="0" y="0"/>
                </a:moveTo>
                <a:cubicBezTo>
                  <a:pt x="157351" y="-15653"/>
                  <a:pt x="378877" y="-5828"/>
                  <a:pt x="563791" y="0"/>
                </a:cubicBezTo>
                <a:cubicBezTo>
                  <a:pt x="748705" y="5828"/>
                  <a:pt x="905659" y="-5525"/>
                  <a:pt x="1042710" y="0"/>
                </a:cubicBezTo>
                <a:cubicBezTo>
                  <a:pt x="1179761" y="5525"/>
                  <a:pt x="1356845" y="-21288"/>
                  <a:pt x="1564066" y="0"/>
                </a:cubicBezTo>
                <a:cubicBezTo>
                  <a:pt x="1771287" y="21288"/>
                  <a:pt x="1912099" y="25135"/>
                  <a:pt x="2212729" y="0"/>
                </a:cubicBezTo>
                <a:cubicBezTo>
                  <a:pt x="2513359" y="-25135"/>
                  <a:pt x="2514918" y="-27119"/>
                  <a:pt x="2776520" y="0"/>
                </a:cubicBezTo>
                <a:cubicBezTo>
                  <a:pt x="3038122" y="27119"/>
                  <a:pt x="3178771" y="18116"/>
                  <a:pt x="3297875" y="0"/>
                </a:cubicBezTo>
                <a:cubicBezTo>
                  <a:pt x="3416980" y="-18116"/>
                  <a:pt x="4012240" y="-40869"/>
                  <a:pt x="4243589" y="0"/>
                </a:cubicBezTo>
                <a:cubicBezTo>
                  <a:pt x="4243987" y="7429"/>
                  <a:pt x="4243569" y="10822"/>
                  <a:pt x="4243589" y="18288"/>
                </a:cubicBezTo>
                <a:cubicBezTo>
                  <a:pt x="4112949" y="-2855"/>
                  <a:pt x="3928037" y="1831"/>
                  <a:pt x="3637362" y="18288"/>
                </a:cubicBezTo>
                <a:cubicBezTo>
                  <a:pt x="3346687" y="34745"/>
                  <a:pt x="3254446" y="26669"/>
                  <a:pt x="3116007" y="18288"/>
                </a:cubicBezTo>
                <a:cubicBezTo>
                  <a:pt x="2977569" y="9907"/>
                  <a:pt x="2620228" y="28873"/>
                  <a:pt x="2424908" y="18288"/>
                </a:cubicBezTo>
                <a:cubicBezTo>
                  <a:pt x="2229588" y="7703"/>
                  <a:pt x="2088287" y="-3854"/>
                  <a:pt x="1861117" y="18288"/>
                </a:cubicBezTo>
                <a:cubicBezTo>
                  <a:pt x="1633947" y="40430"/>
                  <a:pt x="1502447" y="-871"/>
                  <a:pt x="1382198" y="18288"/>
                </a:cubicBezTo>
                <a:cubicBezTo>
                  <a:pt x="1261949" y="37447"/>
                  <a:pt x="1045440" y="28353"/>
                  <a:pt x="733535" y="18288"/>
                </a:cubicBezTo>
                <a:cubicBezTo>
                  <a:pt x="421630" y="8223"/>
                  <a:pt x="341257" y="-18359"/>
                  <a:pt x="0" y="18288"/>
                </a:cubicBezTo>
                <a:cubicBezTo>
                  <a:pt x="-591" y="13205"/>
                  <a:pt x="-663" y="6329"/>
                  <a:pt x="0" y="0"/>
                </a:cubicBezTo>
                <a:close/>
              </a:path>
              <a:path w="4243589" h="18288" stroke="0" extrusionOk="0">
                <a:moveTo>
                  <a:pt x="0" y="0"/>
                </a:moveTo>
                <a:cubicBezTo>
                  <a:pt x="128164" y="17204"/>
                  <a:pt x="312653" y="1129"/>
                  <a:pt x="563791" y="0"/>
                </a:cubicBezTo>
                <a:cubicBezTo>
                  <a:pt x="814929" y="-1129"/>
                  <a:pt x="837271" y="8503"/>
                  <a:pt x="1042710" y="0"/>
                </a:cubicBezTo>
                <a:cubicBezTo>
                  <a:pt x="1248149" y="-8503"/>
                  <a:pt x="1588432" y="-28862"/>
                  <a:pt x="1733809" y="0"/>
                </a:cubicBezTo>
                <a:cubicBezTo>
                  <a:pt x="1879186" y="28862"/>
                  <a:pt x="2052815" y="5974"/>
                  <a:pt x="2297600" y="0"/>
                </a:cubicBezTo>
                <a:cubicBezTo>
                  <a:pt x="2542385" y="-5974"/>
                  <a:pt x="2699960" y="-23550"/>
                  <a:pt x="2861391" y="0"/>
                </a:cubicBezTo>
                <a:cubicBezTo>
                  <a:pt x="3022822" y="23550"/>
                  <a:pt x="3390411" y="25272"/>
                  <a:pt x="3552490" y="0"/>
                </a:cubicBezTo>
                <a:cubicBezTo>
                  <a:pt x="3714569" y="-25272"/>
                  <a:pt x="3950585" y="-31327"/>
                  <a:pt x="4243589" y="0"/>
                </a:cubicBezTo>
                <a:cubicBezTo>
                  <a:pt x="4242703" y="5429"/>
                  <a:pt x="4244410" y="14046"/>
                  <a:pt x="4243589" y="18288"/>
                </a:cubicBezTo>
                <a:cubicBezTo>
                  <a:pt x="4130424" y="-1240"/>
                  <a:pt x="3932803" y="42249"/>
                  <a:pt x="3722234" y="18288"/>
                </a:cubicBezTo>
                <a:cubicBezTo>
                  <a:pt x="3511665" y="-5673"/>
                  <a:pt x="3269903" y="45994"/>
                  <a:pt x="3116007" y="18288"/>
                </a:cubicBezTo>
                <a:cubicBezTo>
                  <a:pt x="2962111" y="-9418"/>
                  <a:pt x="2744280" y="23224"/>
                  <a:pt x="2509780" y="18288"/>
                </a:cubicBezTo>
                <a:cubicBezTo>
                  <a:pt x="2275280" y="13352"/>
                  <a:pt x="2066059" y="43664"/>
                  <a:pt x="1945989" y="18288"/>
                </a:cubicBezTo>
                <a:cubicBezTo>
                  <a:pt x="1825919" y="-7088"/>
                  <a:pt x="1407329" y="12616"/>
                  <a:pt x="1254890" y="18288"/>
                </a:cubicBezTo>
                <a:cubicBezTo>
                  <a:pt x="1102451" y="23960"/>
                  <a:pt x="837950" y="31673"/>
                  <a:pt x="563791" y="18288"/>
                </a:cubicBezTo>
                <a:cubicBezTo>
                  <a:pt x="289632" y="4903"/>
                  <a:pt x="132768" y="7105"/>
                  <a:pt x="0" y="18288"/>
                </a:cubicBezTo>
                <a:cubicBezTo>
                  <a:pt x="668" y="13665"/>
                  <a:pt x="578" y="5675"/>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9" name="Rectangle 18">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Freeform: Shape 1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97A37CD-22C2-D9B2-0FBF-BD8646677436}"/>
              </a:ext>
            </a:extLst>
          </p:cNvPr>
          <p:cNvSpPr>
            <a:spLocks noGrp="1"/>
          </p:cNvSpPr>
          <p:nvPr>
            <p:ph type="title"/>
          </p:nvPr>
        </p:nvSpPr>
        <p:spPr>
          <a:xfrm>
            <a:off x="686834" y="1153572"/>
            <a:ext cx="3200400" cy="4461163"/>
          </a:xfrm>
        </p:spPr>
        <p:txBody>
          <a:bodyPr>
            <a:normAutofit/>
          </a:bodyPr>
          <a:lstStyle/>
          <a:p>
            <a:r>
              <a:rPr lang="en-US">
                <a:solidFill>
                  <a:srgbClr val="FFFFFF"/>
                </a:solidFill>
                <a:ea typeface="+mj-lt"/>
                <a:cs typeface="+mj-lt"/>
              </a:rPr>
              <a:t>Project Aim &amp; Objectives</a:t>
            </a:r>
            <a:endParaRPr lang="en-US">
              <a:solidFill>
                <a:srgbClr val="FFFFFF"/>
              </a:solidFill>
            </a:endParaRPr>
          </a:p>
        </p:txBody>
      </p:sp>
      <p:sp>
        <p:nvSpPr>
          <p:cNvPr id="21" name="Arc 20">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40531211-0F84-92B7-AA5E-A7C7DD472D52}"/>
              </a:ext>
            </a:extLst>
          </p:cNvPr>
          <p:cNvSpPr>
            <a:spLocks noGrp="1"/>
          </p:cNvSpPr>
          <p:nvPr>
            <p:ph idx="1"/>
          </p:nvPr>
        </p:nvSpPr>
        <p:spPr>
          <a:xfrm>
            <a:off x="4447308" y="591344"/>
            <a:ext cx="6906491" cy="5585619"/>
          </a:xfrm>
        </p:spPr>
        <p:txBody>
          <a:bodyPr vert="horz" lIns="91440" tIns="45720" rIns="91440" bIns="45720" rtlCol="0" anchor="ctr">
            <a:normAutofit/>
          </a:bodyPr>
          <a:lstStyle/>
          <a:p>
            <a:r>
              <a:rPr lang="en-US" sz="2200" b="1" dirty="0">
                <a:ea typeface="+mn-lt"/>
                <a:cs typeface="+mn-lt"/>
              </a:rPr>
              <a:t>Aim:</a:t>
            </a:r>
            <a:r>
              <a:rPr lang="en-US" sz="2200" dirty="0">
                <a:ea typeface="+mn-lt"/>
                <a:cs typeface="+mn-lt"/>
              </a:rPr>
              <a:t>  Explore, clean and analyze the Telecom Customer churn dataset using EDA.</a:t>
            </a:r>
            <a:endParaRPr lang="en-US" sz="2200" dirty="0"/>
          </a:p>
          <a:p>
            <a:endParaRPr lang="en-US" sz="2200" dirty="0">
              <a:ea typeface="+mn-lt"/>
              <a:cs typeface="+mn-lt"/>
            </a:endParaRPr>
          </a:p>
          <a:p>
            <a:r>
              <a:rPr lang="en-US" sz="2200" b="1" dirty="0">
                <a:ea typeface="+mn-lt"/>
                <a:cs typeface="+mn-lt"/>
              </a:rPr>
              <a:t>Objectives:</a:t>
            </a:r>
          </a:p>
          <a:p>
            <a:r>
              <a:rPr lang="en-US" sz="2200" dirty="0">
                <a:ea typeface="+mn-lt"/>
                <a:cs typeface="+mn-lt"/>
              </a:rPr>
              <a:t>Data cleaning and preparation for analysis.</a:t>
            </a:r>
          </a:p>
          <a:p>
            <a:r>
              <a:rPr lang="en-US" sz="2200" dirty="0">
                <a:ea typeface="+mn-lt"/>
                <a:cs typeface="+mn-lt"/>
              </a:rPr>
              <a:t>Discovering trends, patterns, and relationships in data.</a:t>
            </a:r>
          </a:p>
          <a:p>
            <a:r>
              <a:rPr lang="en-US" sz="2200" dirty="0">
                <a:ea typeface="+mn-lt"/>
                <a:cs typeface="+mn-lt"/>
              </a:rPr>
              <a:t>Presenting and explaining the results of (EDA) analysis.</a:t>
            </a:r>
          </a:p>
          <a:p>
            <a:r>
              <a:rPr lang="en-US" sz="2200" dirty="0">
                <a:ea typeface="+mn-lt"/>
                <a:cs typeface="+mn-lt"/>
              </a:rPr>
              <a:t>Detecting missing values and outliers, using appropriate solutions to improve data quality and increase the accuracy of the analysis.</a:t>
            </a:r>
          </a:p>
          <a:p>
            <a:r>
              <a:rPr lang="en-US" sz="2200" dirty="0">
                <a:ea typeface="+mn-lt"/>
                <a:cs typeface="+mn-lt"/>
              </a:rPr>
              <a:t>Using the results obtained for decision-making recommendations.</a:t>
            </a:r>
          </a:p>
          <a:p>
            <a:endParaRPr lang="en-US" sz="2200" dirty="0">
              <a:ea typeface="+mn-lt"/>
              <a:cs typeface="+mn-lt"/>
            </a:endParaRPr>
          </a:p>
          <a:p>
            <a:endParaRPr lang="en-US" sz="2200" dirty="0">
              <a:ea typeface="+mn-lt"/>
              <a:cs typeface="+mn-lt"/>
            </a:endParaRPr>
          </a:p>
          <a:p>
            <a:endParaRPr lang="en-US" sz="2200" dirty="0">
              <a:ea typeface="+mn-lt"/>
              <a:cs typeface="+mn-lt"/>
            </a:endParaRPr>
          </a:p>
        </p:txBody>
      </p:sp>
    </p:spTree>
    <p:extLst>
      <p:ext uri="{BB962C8B-B14F-4D97-AF65-F5344CB8AC3E}">
        <p14:creationId xmlns:p14="http://schemas.microsoft.com/office/powerpoint/2010/main" val="320739676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34C3FA5-873F-ED37-BCB4-F2F738ADAF81}"/>
              </a:ext>
            </a:extLst>
          </p:cNvPr>
          <p:cNvSpPr>
            <a:spLocks noGrp="1"/>
          </p:cNvSpPr>
          <p:nvPr>
            <p:ph type="title"/>
          </p:nvPr>
        </p:nvSpPr>
        <p:spPr>
          <a:xfrm>
            <a:off x="686834" y="1153572"/>
            <a:ext cx="3200400" cy="4461163"/>
          </a:xfrm>
        </p:spPr>
        <p:txBody>
          <a:bodyPr>
            <a:normAutofit/>
          </a:bodyPr>
          <a:lstStyle/>
          <a:p>
            <a:r>
              <a:rPr lang="en-US">
                <a:solidFill>
                  <a:srgbClr val="FFFFFF"/>
                </a:solidFill>
              </a:rPr>
              <a:t>Introduc</a:t>
            </a:r>
            <a:r>
              <a:rPr lang="en-US">
                <a:solidFill>
                  <a:srgbClr val="FFFFFF"/>
                </a:solidFill>
                <a:latin typeface="Aptos Display"/>
              </a:rPr>
              <a:t>tion</a:t>
            </a:r>
            <a:endParaRPr lang="en-US">
              <a:solidFill>
                <a:srgbClr val="FFFFFF"/>
              </a:solidFill>
            </a:endParaRP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62AE59BB-3094-0AC5-C537-0B619FB165E1}"/>
              </a:ext>
            </a:extLst>
          </p:cNvPr>
          <p:cNvSpPr>
            <a:spLocks noGrp="1"/>
          </p:cNvSpPr>
          <p:nvPr>
            <p:ph idx="1"/>
          </p:nvPr>
        </p:nvSpPr>
        <p:spPr>
          <a:xfrm>
            <a:off x="4447308" y="591344"/>
            <a:ext cx="6906491" cy="5585619"/>
          </a:xfrm>
        </p:spPr>
        <p:txBody>
          <a:bodyPr vert="horz" lIns="91440" tIns="45720" rIns="91440" bIns="45720" rtlCol="0" anchor="ctr">
            <a:normAutofit/>
          </a:bodyPr>
          <a:lstStyle/>
          <a:p>
            <a:endParaRPr lang="en-US" sz="1800">
              <a:ea typeface="+mn-lt"/>
              <a:cs typeface="+mn-lt"/>
            </a:endParaRPr>
          </a:p>
          <a:p>
            <a:r>
              <a:rPr lang="en-US" sz="1800">
                <a:ea typeface="+mn-lt"/>
                <a:cs typeface="+mn-lt"/>
              </a:rPr>
              <a:t>Customer churn is one of the main challenges faced by telecom companies. Since keeping existing customers is usually cheaper than attracting new ones, understanding why customers leave is important. In this analysis, EDA techniques were used to explore the dataset, identify key patterns, and gain insights that could support customer retention strategies. We noticed that usage patterns and service quality often influence whether customers stay or leave [1].</a:t>
            </a:r>
            <a:endParaRPr lang="en-US" sz="1800"/>
          </a:p>
          <a:p>
            <a:endParaRPr lang="en-US" sz="1800">
              <a:ea typeface="+mn-lt"/>
              <a:cs typeface="+mn-lt"/>
            </a:endParaRPr>
          </a:p>
          <a:p>
            <a:r>
              <a:rPr lang="en-US" sz="1800">
                <a:ea typeface="+mn-lt"/>
                <a:cs typeface="+mn-lt"/>
              </a:rPr>
              <a:t>The main goal of customer churn analysis is to understand and predict as early as possible which users are likely to leave the service. This allows us to respond to their issues in time, improve the service experience, and better meet their needs in order to retain them as customers [2].</a:t>
            </a:r>
          </a:p>
          <a:p>
            <a:endParaRPr lang="en-US" sz="1800">
              <a:ea typeface="+mn-lt"/>
              <a:cs typeface="+mn-lt"/>
            </a:endParaRPr>
          </a:p>
          <a:p>
            <a:r>
              <a:rPr lang="en-US" sz="1800">
                <a:ea typeface="+mn-lt"/>
                <a:cs typeface="+mn-lt"/>
              </a:rPr>
              <a:t>The results will help us with predictive modeling and guide us towards ideas for conducting proactive customer retention campaigns.</a:t>
            </a:r>
            <a:endParaRPr lang="en-US" sz="1800"/>
          </a:p>
        </p:txBody>
      </p:sp>
    </p:spTree>
    <p:extLst>
      <p:ext uri="{BB962C8B-B14F-4D97-AF65-F5344CB8AC3E}">
        <p14:creationId xmlns:p14="http://schemas.microsoft.com/office/powerpoint/2010/main" val="366910462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4" name="Rectangle 23">
            <a:extLst>
              <a:ext uri="{FF2B5EF4-FFF2-40B4-BE49-F238E27FC236}">
                <a16:creationId xmlns:a16="http://schemas.microsoft.com/office/drawing/2014/main" id="{058A14AF-9FB5-4CC7-BA35-E8E85D3EDF0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8341D57-8C53-B0C6-0060-8B5A69D00B8F}"/>
              </a:ext>
            </a:extLst>
          </p:cNvPr>
          <p:cNvSpPr>
            <a:spLocks noGrp="1"/>
          </p:cNvSpPr>
          <p:nvPr>
            <p:ph type="title"/>
          </p:nvPr>
        </p:nvSpPr>
        <p:spPr>
          <a:xfrm>
            <a:off x="793662" y="386930"/>
            <a:ext cx="10066122" cy="1298448"/>
          </a:xfrm>
        </p:spPr>
        <p:txBody>
          <a:bodyPr anchor="b">
            <a:normAutofit/>
          </a:bodyPr>
          <a:lstStyle/>
          <a:p>
            <a:r>
              <a:rPr lang="en-US" sz="4800">
                <a:ea typeface="+mj-lt"/>
                <a:cs typeface="+mj-lt"/>
              </a:rPr>
              <a:t>Data Overview</a:t>
            </a:r>
            <a:endParaRPr lang="en-US" sz="4800"/>
          </a:p>
        </p:txBody>
      </p:sp>
      <p:sp>
        <p:nvSpPr>
          <p:cNvPr id="25" name="Rectangle 24">
            <a:extLst>
              <a:ext uri="{FF2B5EF4-FFF2-40B4-BE49-F238E27FC236}">
                <a16:creationId xmlns:a16="http://schemas.microsoft.com/office/drawing/2014/main" id="{3A9A4357-BD1D-4622-A4FE-766E6AB8DE8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flipV="1">
            <a:off x="-2" y="1998845"/>
            <a:ext cx="11454595" cy="78169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Rectangle 25">
            <a:extLst>
              <a:ext uri="{FF2B5EF4-FFF2-40B4-BE49-F238E27FC236}">
                <a16:creationId xmlns:a16="http://schemas.microsoft.com/office/drawing/2014/main" id="{E659831F-0D9A-4C63-9EBB-8435B85A44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3079"/>
            <a:ext cx="11383362" cy="4267991"/>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52A364E0-67EC-80CB-78F5-9A40853E7076}"/>
              </a:ext>
            </a:extLst>
          </p:cNvPr>
          <p:cNvSpPr>
            <a:spLocks noGrp="1"/>
          </p:cNvSpPr>
          <p:nvPr>
            <p:ph idx="1"/>
          </p:nvPr>
        </p:nvSpPr>
        <p:spPr>
          <a:xfrm>
            <a:off x="793661" y="2599509"/>
            <a:ext cx="4530898" cy="3639450"/>
          </a:xfrm>
        </p:spPr>
        <p:txBody>
          <a:bodyPr vert="horz" lIns="91440" tIns="45720" rIns="91440" bIns="45720" rtlCol="0" anchor="ctr">
            <a:normAutofit/>
          </a:bodyPr>
          <a:lstStyle/>
          <a:p>
            <a:r>
              <a:rPr lang="en-US" sz="2000" b="1">
                <a:ea typeface="+mn-lt"/>
                <a:cs typeface="+mn-lt"/>
              </a:rPr>
              <a:t>Dataset Name:</a:t>
            </a:r>
            <a:r>
              <a:rPr lang="en-US" sz="2000">
                <a:ea typeface="+mn-lt"/>
                <a:cs typeface="+mn-lt"/>
              </a:rPr>
              <a:t> Telecom Customer Churn – Top Predictive Features</a:t>
            </a:r>
            <a:endParaRPr lang="en-US" sz="2000"/>
          </a:p>
          <a:p>
            <a:r>
              <a:rPr lang="en-US" sz="2000" b="1">
                <a:ea typeface="+mn-lt"/>
                <a:cs typeface="+mn-lt"/>
              </a:rPr>
              <a:t>Target Variable:</a:t>
            </a:r>
            <a:r>
              <a:rPr lang="en-US" sz="2000">
                <a:ea typeface="+mn-lt"/>
                <a:cs typeface="+mn-lt"/>
              </a:rPr>
              <a:t> churn (0 = stays, 1 = leaves)</a:t>
            </a:r>
            <a:endParaRPr lang="en-US" sz="2000"/>
          </a:p>
          <a:p>
            <a:r>
              <a:rPr lang="en-US" sz="2000"/>
              <a:t>Description</a:t>
            </a:r>
          </a:p>
          <a:p>
            <a:r>
              <a:rPr lang="en-US" sz="2000">
                <a:ea typeface="+mn-lt"/>
                <a:cs typeface="+mn-lt"/>
              </a:rPr>
              <a:t>This dataset contains </a:t>
            </a:r>
            <a:r>
              <a:rPr lang="en-GB" sz="2000">
                <a:latin typeface="Aptos"/>
                <a:ea typeface="+mn-lt"/>
                <a:cs typeface="Arial"/>
              </a:rPr>
              <a:t>100 variables and approximately 100 thousand records</a:t>
            </a:r>
            <a:r>
              <a:rPr lang="en-GB" sz="2000">
                <a:latin typeface="Arial"/>
                <a:ea typeface="+mn-lt"/>
                <a:cs typeface="Arial"/>
              </a:rPr>
              <a:t>. </a:t>
            </a:r>
            <a:endParaRPr lang="en-US" sz="2000"/>
          </a:p>
          <a:p>
            <a:r>
              <a:rPr lang="en-US" sz="2000" dirty="0">
                <a:ea typeface="+mn-lt"/>
                <a:cs typeface="+mn-lt"/>
              </a:rPr>
              <a:t>All variables are numerical and represent different aspects of customer behavior.</a:t>
            </a:r>
            <a:endParaRPr lang="en-US" sz="2000" dirty="0"/>
          </a:p>
        </p:txBody>
      </p:sp>
      <p:pic>
        <p:nvPicPr>
          <p:cNvPr id="4" name="Picture 3">
            <a:extLst>
              <a:ext uri="{FF2B5EF4-FFF2-40B4-BE49-F238E27FC236}">
                <a16:creationId xmlns:a16="http://schemas.microsoft.com/office/drawing/2014/main" id="{979DE057-1A84-9A6B-77EE-4C709F87E11D}"/>
              </a:ext>
            </a:extLst>
          </p:cNvPr>
          <p:cNvPicPr>
            <a:picLocks noChangeAspect="1"/>
          </p:cNvPicPr>
          <p:nvPr/>
        </p:nvPicPr>
        <p:blipFill>
          <a:blip r:embed="rId2"/>
          <a:stretch>
            <a:fillRect/>
          </a:stretch>
        </p:blipFill>
        <p:spPr>
          <a:xfrm>
            <a:off x="5977046" y="2484255"/>
            <a:ext cx="5019248" cy="3714244"/>
          </a:xfrm>
          <a:prstGeom prst="rect">
            <a:avLst/>
          </a:prstGeom>
        </p:spPr>
      </p:pic>
      <p:sp>
        <p:nvSpPr>
          <p:cNvPr id="27" name="Rectangle 26">
            <a:extLst>
              <a:ext uri="{FF2B5EF4-FFF2-40B4-BE49-F238E27FC236}">
                <a16:creationId xmlns:a16="http://schemas.microsoft.com/office/drawing/2014/main" id="{E6995CE5-F890-4ABA-82A2-26507CE8D2A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1228040" y="2313027"/>
            <a:ext cx="781700" cy="15238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43988813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352BEC0E-22F8-46D0-9632-375DB541B06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D7AD6DF-D4B6-053B-C2E1-27702F72688E}"/>
              </a:ext>
            </a:extLst>
          </p:cNvPr>
          <p:cNvSpPr>
            <a:spLocks noGrp="1"/>
          </p:cNvSpPr>
          <p:nvPr>
            <p:ph type="title"/>
          </p:nvPr>
        </p:nvSpPr>
        <p:spPr>
          <a:xfrm>
            <a:off x="640080" y="329184"/>
            <a:ext cx="6894576" cy="1783080"/>
          </a:xfrm>
        </p:spPr>
        <p:txBody>
          <a:bodyPr anchor="b">
            <a:normAutofit/>
          </a:bodyPr>
          <a:lstStyle/>
          <a:p>
            <a:r>
              <a:rPr lang="en-GB" dirty="0"/>
              <a:t>Practical Data Handling</a:t>
            </a:r>
            <a:endParaRPr lang="en-US" sz="5400" dirty="0"/>
          </a:p>
        </p:txBody>
      </p:sp>
      <p:sp>
        <p:nvSpPr>
          <p:cNvPr id="12" name="sketch line">
            <a:extLst>
              <a:ext uri="{FF2B5EF4-FFF2-40B4-BE49-F238E27FC236}">
                <a16:creationId xmlns:a16="http://schemas.microsoft.com/office/drawing/2014/main" id="{3FCFB1DE-0B7E-48CC-BA90-B2AB0889F9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8952" y="2395728"/>
            <a:ext cx="4243589" cy="18288"/>
          </a:xfrm>
          <a:custGeom>
            <a:avLst/>
            <a:gdLst>
              <a:gd name="csX0" fmla="*/ 0 w 4243589"/>
              <a:gd name="csY0" fmla="*/ 0 h 18288"/>
              <a:gd name="csX1" fmla="*/ 478919 w 4243589"/>
              <a:gd name="csY1" fmla="*/ 0 h 18288"/>
              <a:gd name="csX2" fmla="*/ 957839 w 4243589"/>
              <a:gd name="csY2" fmla="*/ 0 h 18288"/>
              <a:gd name="csX3" fmla="*/ 1521630 w 4243589"/>
              <a:gd name="csY3" fmla="*/ 0 h 18288"/>
              <a:gd name="csX4" fmla="*/ 2212729 w 4243589"/>
              <a:gd name="csY4" fmla="*/ 0 h 18288"/>
              <a:gd name="csX5" fmla="*/ 2734084 w 4243589"/>
              <a:gd name="csY5" fmla="*/ 0 h 18288"/>
              <a:gd name="csX6" fmla="*/ 3255439 w 4243589"/>
              <a:gd name="csY6" fmla="*/ 0 h 18288"/>
              <a:gd name="csX7" fmla="*/ 4243589 w 4243589"/>
              <a:gd name="csY7" fmla="*/ 0 h 18288"/>
              <a:gd name="csX8" fmla="*/ 4243589 w 4243589"/>
              <a:gd name="csY8" fmla="*/ 18288 h 18288"/>
              <a:gd name="csX9" fmla="*/ 3594926 w 4243589"/>
              <a:gd name="csY9" fmla="*/ 18288 h 18288"/>
              <a:gd name="csX10" fmla="*/ 3073571 w 4243589"/>
              <a:gd name="csY10" fmla="*/ 18288 h 18288"/>
              <a:gd name="csX11" fmla="*/ 2552216 w 4243589"/>
              <a:gd name="csY11" fmla="*/ 18288 h 18288"/>
              <a:gd name="csX12" fmla="*/ 1903553 w 4243589"/>
              <a:gd name="csY12" fmla="*/ 18288 h 18288"/>
              <a:gd name="csX13" fmla="*/ 1212454 w 4243589"/>
              <a:gd name="csY13" fmla="*/ 18288 h 18288"/>
              <a:gd name="csX14" fmla="*/ 733535 w 4243589"/>
              <a:gd name="csY14" fmla="*/ 18288 h 18288"/>
              <a:gd name="csX15" fmla="*/ 0 w 4243589"/>
              <a:gd name="csY15" fmla="*/ 18288 h 18288"/>
              <a:gd name="csX16" fmla="*/ 0 w 4243589"/>
              <a:gd name="csY16"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Lst>
            <a:rect l="l" t="t" r="r" b="b"/>
            <a:pathLst>
              <a:path w="4243589" h="18288" fill="none" extrusionOk="0">
                <a:moveTo>
                  <a:pt x="0" y="0"/>
                </a:moveTo>
                <a:cubicBezTo>
                  <a:pt x="213395" y="-21006"/>
                  <a:pt x="307421" y="-18116"/>
                  <a:pt x="478919" y="0"/>
                </a:cubicBezTo>
                <a:cubicBezTo>
                  <a:pt x="650417" y="18116"/>
                  <a:pt x="831092" y="-21237"/>
                  <a:pt x="957839" y="0"/>
                </a:cubicBezTo>
                <a:cubicBezTo>
                  <a:pt x="1084586" y="21237"/>
                  <a:pt x="1301682" y="25124"/>
                  <a:pt x="1521630" y="0"/>
                </a:cubicBezTo>
                <a:cubicBezTo>
                  <a:pt x="1741578" y="-25124"/>
                  <a:pt x="1970269" y="-29139"/>
                  <a:pt x="2212729" y="0"/>
                </a:cubicBezTo>
                <a:cubicBezTo>
                  <a:pt x="2455189" y="29139"/>
                  <a:pt x="2558847" y="-4796"/>
                  <a:pt x="2734084" y="0"/>
                </a:cubicBezTo>
                <a:cubicBezTo>
                  <a:pt x="2909321" y="4796"/>
                  <a:pt x="3097217" y="-13409"/>
                  <a:pt x="3255439" y="0"/>
                </a:cubicBezTo>
                <a:cubicBezTo>
                  <a:pt x="3413662" y="13409"/>
                  <a:pt x="3979999" y="-10121"/>
                  <a:pt x="4243589" y="0"/>
                </a:cubicBezTo>
                <a:cubicBezTo>
                  <a:pt x="4244484" y="8974"/>
                  <a:pt x="4243043" y="9359"/>
                  <a:pt x="4243589" y="18288"/>
                </a:cubicBezTo>
                <a:cubicBezTo>
                  <a:pt x="4058777" y="31246"/>
                  <a:pt x="3910348" y="3158"/>
                  <a:pt x="3594926" y="18288"/>
                </a:cubicBezTo>
                <a:cubicBezTo>
                  <a:pt x="3279504" y="33418"/>
                  <a:pt x="3319955" y="-3977"/>
                  <a:pt x="3073571" y="18288"/>
                </a:cubicBezTo>
                <a:cubicBezTo>
                  <a:pt x="2827187" y="40553"/>
                  <a:pt x="2767387" y="1863"/>
                  <a:pt x="2552216" y="18288"/>
                </a:cubicBezTo>
                <a:cubicBezTo>
                  <a:pt x="2337046" y="34713"/>
                  <a:pt x="2181871" y="19527"/>
                  <a:pt x="1903553" y="18288"/>
                </a:cubicBezTo>
                <a:cubicBezTo>
                  <a:pt x="1625235" y="17049"/>
                  <a:pt x="1557672" y="24174"/>
                  <a:pt x="1212454" y="18288"/>
                </a:cubicBezTo>
                <a:cubicBezTo>
                  <a:pt x="867236" y="12402"/>
                  <a:pt x="874382" y="15627"/>
                  <a:pt x="733535" y="18288"/>
                </a:cubicBezTo>
                <a:cubicBezTo>
                  <a:pt x="592688" y="20949"/>
                  <a:pt x="183477" y="14753"/>
                  <a:pt x="0" y="18288"/>
                </a:cubicBezTo>
                <a:cubicBezTo>
                  <a:pt x="-229" y="14222"/>
                  <a:pt x="509" y="5816"/>
                  <a:pt x="0" y="0"/>
                </a:cubicBezTo>
                <a:close/>
              </a:path>
              <a:path w="4243589" h="18288" stroke="0" extrusionOk="0">
                <a:moveTo>
                  <a:pt x="0" y="0"/>
                </a:moveTo>
                <a:cubicBezTo>
                  <a:pt x="143690" y="16630"/>
                  <a:pt x="266667" y="14847"/>
                  <a:pt x="521355" y="0"/>
                </a:cubicBezTo>
                <a:cubicBezTo>
                  <a:pt x="776043" y="-14847"/>
                  <a:pt x="814491" y="-17363"/>
                  <a:pt x="1000275" y="0"/>
                </a:cubicBezTo>
                <a:cubicBezTo>
                  <a:pt x="1186059" y="17363"/>
                  <a:pt x="1352504" y="-23507"/>
                  <a:pt x="1521630" y="0"/>
                </a:cubicBezTo>
                <a:cubicBezTo>
                  <a:pt x="1690756" y="23507"/>
                  <a:pt x="1889525" y="5871"/>
                  <a:pt x="2127857" y="0"/>
                </a:cubicBezTo>
                <a:cubicBezTo>
                  <a:pt x="2366189" y="-5871"/>
                  <a:pt x="2620628" y="-27997"/>
                  <a:pt x="2776520" y="0"/>
                </a:cubicBezTo>
                <a:cubicBezTo>
                  <a:pt x="2932412" y="27997"/>
                  <a:pt x="3131683" y="-25073"/>
                  <a:pt x="3467618" y="0"/>
                </a:cubicBezTo>
                <a:cubicBezTo>
                  <a:pt x="3803553" y="25073"/>
                  <a:pt x="4017371" y="3071"/>
                  <a:pt x="4243589" y="0"/>
                </a:cubicBezTo>
                <a:cubicBezTo>
                  <a:pt x="4243134" y="6162"/>
                  <a:pt x="4243492" y="11775"/>
                  <a:pt x="4243589" y="18288"/>
                </a:cubicBezTo>
                <a:cubicBezTo>
                  <a:pt x="4017834" y="-5779"/>
                  <a:pt x="3834586" y="13376"/>
                  <a:pt x="3594926" y="18288"/>
                </a:cubicBezTo>
                <a:cubicBezTo>
                  <a:pt x="3355266" y="23200"/>
                  <a:pt x="3204179" y="2869"/>
                  <a:pt x="2903827" y="18288"/>
                </a:cubicBezTo>
                <a:cubicBezTo>
                  <a:pt x="2603475" y="33707"/>
                  <a:pt x="2526187" y="46187"/>
                  <a:pt x="2212729" y="18288"/>
                </a:cubicBezTo>
                <a:cubicBezTo>
                  <a:pt x="1899271" y="-9611"/>
                  <a:pt x="1966289" y="29692"/>
                  <a:pt x="1733809" y="18288"/>
                </a:cubicBezTo>
                <a:cubicBezTo>
                  <a:pt x="1501329" y="6884"/>
                  <a:pt x="1343612" y="12492"/>
                  <a:pt x="1085146" y="18288"/>
                </a:cubicBezTo>
                <a:cubicBezTo>
                  <a:pt x="826680" y="24084"/>
                  <a:pt x="778184" y="35607"/>
                  <a:pt x="521355" y="18288"/>
                </a:cubicBezTo>
                <a:cubicBezTo>
                  <a:pt x="264526" y="969"/>
                  <a:pt x="120277" y="4268"/>
                  <a:pt x="0" y="18288"/>
                </a:cubicBezTo>
                <a:cubicBezTo>
                  <a:pt x="766" y="10800"/>
                  <a:pt x="-457" y="8180"/>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9F37A34A-05F1-75B2-03E5-6B22E5D0E955}"/>
              </a:ext>
            </a:extLst>
          </p:cNvPr>
          <p:cNvSpPr>
            <a:spLocks noGrp="1"/>
          </p:cNvSpPr>
          <p:nvPr>
            <p:ph idx="1"/>
          </p:nvPr>
        </p:nvSpPr>
        <p:spPr>
          <a:xfrm>
            <a:off x="713821" y="2441448"/>
            <a:ext cx="6894576" cy="4019427"/>
          </a:xfrm>
        </p:spPr>
        <p:txBody>
          <a:bodyPr vert="horz" lIns="91440" tIns="45720" rIns="91440" bIns="45720" rtlCol="0" anchor="t">
            <a:noAutofit/>
          </a:bodyPr>
          <a:lstStyle/>
          <a:p>
            <a:r>
              <a:rPr lang="en-US" sz="1800" b="1" dirty="0">
                <a:ea typeface="+mn-lt"/>
                <a:cs typeface="+mn-lt"/>
              </a:rPr>
              <a:t>Missing Values:</a:t>
            </a:r>
            <a:br>
              <a:rPr lang="en-US" sz="1800" b="1" dirty="0">
                <a:ea typeface="+mn-lt"/>
                <a:cs typeface="+mn-lt"/>
              </a:rPr>
            </a:br>
            <a:r>
              <a:rPr lang="en-US" sz="1800" b="1" dirty="0">
                <a:ea typeface="+mn-lt"/>
                <a:cs typeface="+mn-lt"/>
              </a:rPr>
              <a:t> </a:t>
            </a:r>
            <a:r>
              <a:rPr lang="en-US" sz="1800" dirty="0">
                <a:ea typeface="+mn-lt"/>
                <a:cs typeface="+mn-lt"/>
              </a:rPr>
              <a:t>When checking the dataset for missing data, no significant gaps were found in the selected variables. Overall, the completeness of the data is high.</a:t>
            </a:r>
            <a:endParaRPr lang="bg-BG" sz="1800" dirty="0">
              <a:ea typeface="+mn-lt"/>
              <a:cs typeface="+mn-lt"/>
            </a:endParaRPr>
          </a:p>
          <a:p>
            <a:r>
              <a:rPr lang="en-US" sz="1800" dirty="0"/>
              <a:t>The heatmap shows the completeness of the dataset.</a:t>
            </a:r>
            <a:endParaRPr lang="en-US" sz="1800" dirty="0">
              <a:ea typeface="+mn-lt"/>
              <a:cs typeface="+mn-lt"/>
            </a:endParaRPr>
          </a:p>
          <a:p>
            <a:r>
              <a:rPr lang="en-US" sz="1800" b="1" dirty="0">
                <a:ea typeface="+mn-lt"/>
                <a:cs typeface="+mn-lt"/>
              </a:rPr>
              <a:t>Outliers:</a:t>
            </a:r>
            <a:br>
              <a:rPr lang="en-US" sz="1800" b="1" dirty="0">
                <a:ea typeface="+mn-lt"/>
                <a:cs typeface="+mn-lt"/>
              </a:rPr>
            </a:br>
            <a:r>
              <a:rPr lang="en-US" sz="1800" b="1" dirty="0">
                <a:ea typeface="+mn-lt"/>
                <a:cs typeface="+mn-lt"/>
              </a:rPr>
              <a:t> </a:t>
            </a:r>
            <a:r>
              <a:rPr lang="en-US" sz="1800" dirty="0">
                <a:ea typeface="+mn-lt"/>
                <a:cs typeface="+mn-lt"/>
              </a:rPr>
              <a:t>Outliers are present in the MOU (Minutes of Use) variables, indicating unusually high or low levels of service usage.</a:t>
            </a:r>
            <a:endParaRPr lang="en-US" sz="1800" dirty="0"/>
          </a:p>
          <a:p>
            <a:r>
              <a:rPr lang="en-US" sz="1800" b="1" dirty="0">
                <a:ea typeface="+mn-lt"/>
                <a:cs typeface="+mn-lt"/>
              </a:rPr>
              <a:t>Data Types:</a:t>
            </a:r>
            <a:br>
              <a:rPr lang="en-US" sz="1800" b="1" dirty="0">
                <a:ea typeface="+mn-lt"/>
                <a:cs typeface="+mn-lt"/>
              </a:rPr>
            </a:br>
            <a:r>
              <a:rPr lang="en-US" sz="1800" b="1" dirty="0">
                <a:ea typeface="+mn-lt"/>
                <a:cs typeface="+mn-lt"/>
              </a:rPr>
              <a:t> </a:t>
            </a:r>
            <a:r>
              <a:rPr lang="en-US" sz="1800" dirty="0">
                <a:ea typeface="+mn-lt"/>
                <a:cs typeface="+mn-lt"/>
              </a:rPr>
              <a:t>All attributes are numerical, while the target variable (</a:t>
            </a:r>
            <a:r>
              <a:rPr lang="en-US" sz="1800" i="1" dirty="0">
                <a:ea typeface="+mn-lt"/>
                <a:cs typeface="+mn-lt"/>
              </a:rPr>
              <a:t>churn</a:t>
            </a:r>
            <a:r>
              <a:rPr lang="en-US" sz="1800" dirty="0">
                <a:ea typeface="+mn-lt"/>
                <a:cs typeface="+mn-lt"/>
              </a:rPr>
              <a:t>) is binary (0 = stays, 1 = leaves).</a:t>
            </a:r>
            <a:endParaRPr lang="en-US" sz="1800" dirty="0"/>
          </a:p>
          <a:p>
            <a:r>
              <a:rPr lang="en-US" sz="1800" b="1" dirty="0">
                <a:ea typeface="+mn-lt"/>
                <a:cs typeface="+mn-lt"/>
              </a:rPr>
              <a:t>Consistency:</a:t>
            </a:r>
            <a:br>
              <a:rPr lang="en-US" sz="1800" b="1" dirty="0">
                <a:ea typeface="+mn-lt"/>
                <a:cs typeface="+mn-lt"/>
              </a:rPr>
            </a:br>
            <a:r>
              <a:rPr lang="en-US" sz="1800" dirty="0">
                <a:ea typeface="+mn-lt"/>
                <a:cs typeface="+mn-lt"/>
              </a:rPr>
              <a:t> No negative or unrealistic values were identified, and all variable ranges appear reasonable and consistent.</a:t>
            </a:r>
            <a:endParaRPr lang="en-US" sz="1800" dirty="0"/>
          </a:p>
          <a:p>
            <a:endParaRPr lang="en-US" sz="1700" dirty="0"/>
          </a:p>
        </p:txBody>
      </p:sp>
      <p:pic>
        <p:nvPicPr>
          <p:cNvPr id="4" name="Picture 3">
            <a:extLst>
              <a:ext uri="{FF2B5EF4-FFF2-40B4-BE49-F238E27FC236}">
                <a16:creationId xmlns:a16="http://schemas.microsoft.com/office/drawing/2014/main" id="{AADD615D-68C0-9FC1-3905-7AF941E9FE2E}"/>
              </a:ext>
            </a:extLst>
          </p:cNvPr>
          <p:cNvPicPr>
            <a:picLocks noChangeAspect="1"/>
          </p:cNvPicPr>
          <p:nvPr/>
        </p:nvPicPr>
        <p:blipFill>
          <a:blip r:embed="rId2"/>
          <a:stretch>
            <a:fillRect/>
          </a:stretch>
        </p:blipFill>
        <p:spPr>
          <a:xfrm>
            <a:off x="7670111" y="3427885"/>
            <a:ext cx="4001301" cy="2476158"/>
          </a:xfrm>
          <a:prstGeom prst="rect">
            <a:avLst/>
          </a:prstGeom>
        </p:spPr>
      </p:pic>
      <p:pic>
        <p:nvPicPr>
          <p:cNvPr id="5" name="Picture 4">
            <a:extLst>
              <a:ext uri="{FF2B5EF4-FFF2-40B4-BE49-F238E27FC236}">
                <a16:creationId xmlns:a16="http://schemas.microsoft.com/office/drawing/2014/main" id="{9D1787EF-71B1-B39A-D6D2-5BC27F16851A}"/>
              </a:ext>
            </a:extLst>
          </p:cNvPr>
          <p:cNvPicPr>
            <a:picLocks noChangeAspect="1"/>
          </p:cNvPicPr>
          <p:nvPr/>
        </p:nvPicPr>
        <p:blipFill>
          <a:blip r:embed="rId3"/>
          <a:stretch>
            <a:fillRect/>
          </a:stretch>
        </p:blipFill>
        <p:spPr>
          <a:xfrm>
            <a:off x="7670112" y="1222748"/>
            <a:ext cx="4008843" cy="1612347"/>
          </a:xfrm>
          <a:prstGeom prst="rect">
            <a:avLst/>
          </a:prstGeom>
        </p:spPr>
      </p:pic>
    </p:spTree>
    <p:extLst>
      <p:ext uri="{BB962C8B-B14F-4D97-AF65-F5344CB8AC3E}">
        <p14:creationId xmlns:p14="http://schemas.microsoft.com/office/powerpoint/2010/main" val="161078390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7" name="Rectangle 46">
            <a:extLst>
              <a:ext uri="{FF2B5EF4-FFF2-40B4-BE49-F238E27FC236}">
                <a16:creationId xmlns:a16="http://schemas.microsoft.com/office/drawing/2014/main" id="{F821940F-7A1D-4ACC-85B4-A932898ABB3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9" name="Freeform: Shape 48">
            <a:extLst>
              <a:ext uri="{FF2B5EF4-FFF2-40B4-BE49-F238E27FC236}">
                <a16:creationId xmlns:a16="http://schemas.microsoft.com/office/drawing/2014/main" id="{16674508-81D3-48CF-96BF-7FC60EAA572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741994" cy="6858000"/>
          </a:xfrm>
          <a:custGeom>
            <a:avLst/>
            <a:gdLst>
              <a:gd name="connsiteX0" fmla="*/ 0 w 6568309"/>
              <a:gd name="connsiteY0" fmla="*/ 0 h 6858000"/>
              <a:gd name="connsiteX1" fmla="*/ 362841 w 6568309"/>
              <a:gd name="connsiteY1" fmla="*/ 0 h 6858000"/>
              <a:gd name="connsiteX2" fmla="*/ 523269 w 6568309"/>
              <a:gd name="connsiteY2" fmla="*/ 0 h 6858000"/>
              <a:gd name="connsiteX3" fmla="*/ 1343025 w 6568309"/>
              <a:gd name="connsiteY3" fmla="*/ 0 h 6858000"/>
              <a:gd name="connsiteX4" fmla="*/ 1705866 w 6568309"/>
              <a:gd name="connsiteY4" fmla="*/ 0 h 6858000"/>
              <a:gd name="connsiteX5" fmla="*/ 1866294 w 6568309"/>
              <a:gd name="connsiteY5" fmla="*/ 0 h 6858000"/>
              <a:gd name="connsiteX6" fmla="*/ 5225154 w 6568309"/>
              <a:gd name="connsiteY6" fmla="*/ 0 h 6858000"/>
              <a:gd name="connsiteX7" fmla="*/ 6568179 w 6568309"/>
              <a:gd name="connsiteY7" fmla="*/ 0 h 6858000"/>
              <a:gd name="connsiteX8" fmla="*/ 6568309 w 6568309"/>
              <a:gd name="connsiteY8" fmla="*/ 1 h 6858000"/>
              <a:gd name="connsiteX9" fmla="*/ 6562951 w 6568309"/>
              <a:gd name="connsiteY9" fmla="*/ 30700 h 6858000"/>
              <a:gd name="connsiteX10" fmla="*/ 6547446 w 6568309"/>
              <a:gd name="connsiteY10" fmla="*/ 310025 h 6858000"/>
              <a:gd name="connsiteX11" fmla="*/ 6558316 w 6568309"/>
              <a:gd name="connsiteY11" fmla="*/ 443960 h 6858000"/>
              <a:gd name="connsiteX12" fmla="*/ 6528896 w 6568309"/>
              <a:gd name="connsiteY12" fmla="*/ 642659 h 6858000"/>
              <a:gd name="connsiteX13" fmla="*/ 6523095 w 6568309"/>
              <a:gd name="connsiteY13" fmla="*/ 673307 h 6858000"/>
              <a:gd name="connsiteX14" fmla="*/ 6496169 w 6568309"/>
              <a:gd name="connsiteY14" fmla="*/ 839641 h 6858000"/>
              <a:gd name="connsiteX15" fmla="*/ 6450789 w 6568309"/>
              <a:gd name="connsiteY15" fmla="*/ 958357 h 6858000"/>
              <a:gd name="connsiteX16" fmla="*/ 6453996 w 6568309"/>
              <a:gd name="connsiteY16" fmla="*/ 963398 h 6858000"/>
              <a:gd name="connsiteX17" fmla="*/ 6419467 w 6568309"/>
              <a:gd name="connsiteY17" fmla="*/ 1117169 h 6858000"/>
              <a:gd name="connsiteX18" fmla="*/ 6417348 w 6568309"/>
              <a:gd name="connsiteY18" fmla="*/ 1144352 h 6858000"/>
              <a:gd name="connsiteX19" fmla="*/ 6418473 w 6568309"/>
              <a:gd name="connsiteY19" fmla="*/ 1164484 h 6858000"/>
              <a:gd name="connsiteX20" fmla="*/ 6406979 w 6568309"/>
              <a:gd name="connsiteY20" fmla="*/ 1213829 h 6858000"/>
              <a:gd name="connsiteX21" fmla="*/ 6381928 w 6568309"/>
              <a:gd name="connsiteY21" fmla="*/ 1294823 h 6858000"/>
              <a:gd name="connsiteX22" fmla="*/ 6377948 w 6568309"/>
              <a:gd name="connsiteY22" fmla="*/ 1312193 h 6858000"/>
              <a:gd name="connsiteX23" fmla="*/ 6379894 w 6568309"/>
              <a:gd name="connsiteY23" fmla="*/ 1327626 h 6858000"/>
              <a:gd name="connsiteX24" fmla="*/ 6385024 w 6568309"/>
              <a:gd name="connsiteY24" fmla="*/ 1331644 h 6858000"/>
              <a:gd name="connsiteX25" fmla="*/ 6383696 w 6568309"/>
              <a:gd name="connsiteY25" fmla="*/ 1341276 h 6858000"/>
              <a:gd name="connsiteX26" fmla="*/ 6384464 w 6568309"/>
              <a:gd name="connsiteY26" fmla="*/ 1343945 h 6858000"/>
              <a:gd name="connsiteX27" fmla="*/ 6387748 w 6568309"/>
              <a:gd name="connsiteY27" fmla="*/ 1359134 h 6858000"/>
              <a:gd name="connsiteX28" fmla="*/ 6364157 w 6568309"/>
              <a:gd name="connsiteY28" fmla="*/ 1427803 h 6858000"/>
              <a:gd name="connsiteX29" fmla="*/ 6335874 w 6568309"/>
              <a:gd name="connsiteY29" fmla="*/ 1540278 h 6858000"/>
              <a:gd name="connsiteX30" fmla="*/ 6331892 w 6568309"/>
              <a:gd name="connsiteY30" fmla="*/ 1547262 h 6858000"/>
              <a:gd name="connsiteX31" fmla="*/ 6332744 w 6568309"/>
              <a:gd name="connsiteY31" fmla="*/ 1577056 h 6858000"/>
              <a:gd name="connsiteX32" fmla="*/ 6333604 w 6568309"/>
              <a:gd name="connsiteY32" fmla="*/ 1595898 h 6858000"/>
              <a:gd name="connsiteX33" fmla="*/ 6324749 w 6568309"/>
              <a:gd name="connsiteY33" fmla="*/ 1703726 h 6858000"/>
              <a:gd name="connsiteX34" fmla="*/ 6329594 w 6568309"/>
              <a:gd name="connsiteY34" fmla="*/ 1809535 h 6858000"/>
              <a:gd name="connsiteX35" fmla="*/ 6329062 w 6568309"/>
              <a:gd name="connsiteY35" fmla="*/ 2018310 h 6858000"/>
              <a:gd name="connsiteX36" fmla="*/ 6321735 w 6568309"/>
              <a:gd name="connsiteY36" fmla="*/ 2071355 h 6858000"/>
              <a:gd name="connsiteX37" fmla="*/ 6322678 w 6568309"/>
              <a:gd name="connsiteY37" fmla="*/ 2141166 h 6858000"/>
              <a:gd name="connsiteX38" fmla="*/ 6321340 w 6568309"/>
              <a:gd name="connsiteY38" fmla="*/ 2154548 h 6858000"/>
              <a:gd name="connsiteX39" fmla="*/ 6316582 w 6568309"/>
              <a:gd name="connsiteY39" fmla="*/ 2158153 h 6858000"/>
              <a:gd name="connsiteX40" fmla="*/ 6311428 w 6568309"/>
              <a:gd name="connsiteY40" fmla="*/ 2178174 h 6858000"/>
              <a:gd name="connsiteX41" fmla="*/ 6310192 w 6568309"/>
              <a:gd name="connsiteY41" fmla="*/ 2202858 h 6858000"/>
              <a:gd name="connsiteX42" fmla="*/ 6309211 w 6568309"/>
              <a:gd name="connsiteY42" fmla="*/ 2320214 h 6858000"/>
              <a:gd name="connsiteX43" fmla="*/ 6300151 w 6568309"/>
              <a:gd name="connsiteY43" fmla="*/ 2417011 h 6858000"/>
              <a:gd name="connsiteX44" fmla="*/ 6295176 w 6568309"/>
              <a:gd name="connsiteY44" fmla="*/ 2454207 h 6858000"/>
              <a:gd name="connsiteX45" fmla="*/ 6293727 w 6568309"/>
              <a:gd name="connsiteY45" fmla="*/ 2487203 h 6858000"/>
              <a:gd name="connsiteX46" fmla="*/ 6285477 w 6568309"/>
              <a:gd name="connsiteY46" fmla="*/ 2512282 h 6858000"/>
              <a:gd name="connsiteX47" fmla="*/ 6286205 w 6568309"/>
              <a:gd name="connsiteY47" fmla="*/ 2514318 h 6858000"/>
              <a:gd name="connsiteX48" fmla="*/ 6304629 w 6568309"/>
              <a:gd name="connsiteY48" fmla="*/ 2574334 h 6858000"/>
              <a:gd name="connsiteX49" fmla="*/ 6303842 w 6568309"/>
              <a:gd name="connsiteY49" fmla="*/ 2579877 h 6858000"/>
              <a:gd name="connsiteX50" fmla="*/ 6303953 w 6568309"/>
              <a:gd name="connsiteY50" fmla="*/ 2608928 h 6858000"/>
              <a:gd name="connsiteX51" fmla="*/ 6303530 w 6568309"/>
              <a:gd name="connsiteY51" fmla="*/ 2613111 h 6858000"/>
              <a:gd name="connsiteX52" fmla="*/ 6297474 w 6568309"/>
              <a:gd name="connsiteY52" fmla="*/ 2621996 h 6858000"/>
              <a:gd name="connsiteX53" fmla="*/ 6299263 w 6568309"/>
              <a:gd name="connsiteY53" fmla="*/ 2634265 h 6858000"/>
              <a:gd name="connsiteX54" fmla="*/ 6293065 w 6568309"/>
              <a:gd name="connsiteY54" fmla="*/ 2647237 h 6858000"/>
              <a:gd name="connsiteX55" fmla="*/ 6297496 w 6568309"/>
              <a:gd name="connsiteY55" fmla="*/ 2650786 h 6858000"/>
              <a:gd name="connsiteX56" fmla="*/ 6301708 w 6568309"/>
              <a:gd name="connsiteY56" fmla="*/ 2661993 h 6858000"/>
              <a:gd name="connsiteX57" fmla="*/ 6295884 w 6568309"/>
              <a:gd name="connsiteY57" fmla="*/ 2670949 h 6858000"/>
              <a:gd name="connsiteX58" fmla="*/ 6291714 w 6568309"/>
              <a:gd name="connsiteY58" fmla="*/ 2690255 h 6858000"/>
              <a:gd name="connsiteX59" fmla="*/ 6292327 w 6568309"/>
              <a:gd name="connsiteY59" fmla="*/ 2695683 h 6858000"/>
              <a:gd name="connsiteX60" fmla="*/ 6284410 w 6568309"/>
              <a:gd name="connsiteY60" fmla="*/ 2713964 h 6858000"/>
              <a:gd name="connsiteX61" fmla="*/ 6280410 w 6568309"/>
              <a:gd name="connsiteY61" fmla="*/ 2730175 h 6858000"/>
              <a:gd name="connsiteX62" fmla="*/ 6288082 w 6568309"/>
              <a:gd name="connsiteY62" fmla="*/ 2763497 h 6858000"/>
              <a:gd name="connsiteX63" fmla="*/ 6260924 w 6568309"/>
              <a:gd name="connsiteY63" fmla="*/ 3051539 h 6858000"/>
              <a:gd name="connsiteX64" fmla="*/ 6210151 w 6568309"/>
              <a:gd name="connsiteY64" fmla="*/ 3335396 h 6858000"/>
              <a:gd name="connsiteX65" fmla="*/ 6212034 w 6568309"/>
              <a:gd name="connsiteY65" fmla="*/ 3456509 h 6858000"/>
              <a:gd name="connsiteX66" fmla="*/ 6197490 w 6568309"/>
              <a:gd name="connsiteY66" fmla="*/ 3531827 h 6858000"/>
              <a:gd name="connsiteX67" fmla="*/ 6208018 w 6568309"/>
              <a:gd name="connsiteY67" fmla="*/ 3570877 h 6858000"/>
              <a:gd name="connsiteX68" fmla="*/ 6205920 w 6568309"/>
              <a:gd name="connsiteY68" fmla="*/ 3583849 h 6858000"/>
              <a:gd name="connsiteX69" fmla="*/ 6199616 w 6568309"/>
              <a:gd name="connsiteY69" fmla="*/ 3592763 h 6858000"/>
              <a:gd name="connsiteX70" fmla="*/ 6181288 w 6568309"/>
              <a:gd name="connsiteY70" fmla="*/ 3653485 h 6858000"/>
              <a:gd name="connsiteX71" fmla="*/ 6175963 w 6568309"/>
              <a:gd name="connsiteY71" fmla="*/ 3670528 h 6858000"/>
              <a:gd name="connsiteX72" fmla="*/ 6176722 w 6568309"/>
              <a:gd name="connsiteY72" fmla="*/ 3685990 h 6858000"/>
              <a:gd name="connsiteX73" fmla="*/ 6181549 w 6568309"/>
              <a:gd name="connsiteY73" fmla="*/ 3690283 h 6858000"/>
              <a:gd name="connsiteX74" fmla="*/ 6179476 w 6568309"/>
              <a:gd name="connsiteY74" fmla="*/ 3699787 h 6858000"/>
              <a:gd name="connsiteX75" fmla="*/ 6180040 w 6568309"/>
              <a:gd name="connsiteY75" fmla="*/ 3702486 h 6858000"/>
              <a:gd name="connsiteX76" fmla="*/ 6182155 w 6568309"/>
              <a:gd name="connsiteY76" fmla="*/ 3717784 h 6858000"/>
              <a:gd name="connsiteX77" fmla="*/ 6158980 w 6568309"/>
              <a:gd name="connsiteY77" fmla="*/ 3746229 h 6858000"/>
              <a:gd name="connsiteX78" fmla="*/ 6096049 w 6568309"/>
              <a:gd name="connsiteY78" fmla="*/ 3924910 h 6858000"/>
              <a:gd name="connsiteX79" fmla="*/ 6069712 w 6568309"/>
              <a:gd name="connsiteY79" fmla="*/ 3989353 h 6858000"/>
              <a:gd name="connsiteX80" fmla="*/ 6067330 w 6568309"/>
              <a:gd name="connsiteY80" fmla="*/ 4033899 h 6858000"/>
              <a:gd name="connsiteX81" fmla="*/ 6061081 w 6568309"/>
              <a:gd name="connsiteY81" fmla="*/ 4142250 h 6858000"/>
              <a:gd name="connsiteX82" fmla="*/ 6042858 w 6568309"/>
              <a:gd name="connsiteY82" fmla="*/ 4329442 h 6858000"/>
              <a:gd name="connsiteX83" fmla="*/ 6034182 w 6568309"/>
              <a:gd name="connsiteY83" fmla="*/ 4456184 h 6858000"/>
              <a:gd name="connsiteX84" fmla="*/ 6029178 w 6568309"/>
              <a:gd name="connsiteY84" fmla="*/ 4468478 h 6858000"/>
              <a:gd name="connsiteX85" fmla="*/ 6029974 w 6568309"/>
              <a:gd name="connsiteY85" fmla="*/ 4469862 h 6858000"/>
              <a:gd name="connsiteX86" fmla="*/ 6028340 w 6568309"/>
              <a:gd name="connsiteY86" fmla="*/ 4483797 h 6858000"/>
              <a:gd name="connsiteX87" fmla="*/ 6025168 w 6568309"/>
              <a:gd name="connsiteY87" fmla="*/ 4487091 h 6858000"/>
              <a:gd name="connsiteX88" fmla="*/ 6023164 w 6568309"/>
              <a:gd name="connsiteY88" fmla="*/ 4496728 h 6858000"/>
              <a:gd name="connsiteX89" fmla="*/ 6016839 w 6568309"/>
              <a:gd name="connsiteY89" fmla="*/ 4515918 h 6858000"/>
              <a:gd name="connsiteX90" fmla="*/ 6017886 w 6568309"/>
              <a:gd name="connsiteY90" fmla="*/ 4519316 h 6858000"/>
              <a:gd name="connsiteX91" fmla="*/ 6011819 w 6568309"/>
              <a:gd name="connsiteY91" fmla="*/ 4547957 h 6858000"/>
              <a:gd name="connsiteX92" fmla="*/ 6012791 w 6568309"/>
              <a:gd name="connsiteY92" fmla="*/ 4548262 h 6858000"/>
              <a:gd name="connsiteX93" fmla="*/ 6015703 w 6568309"/>
              <a:gd name="connsiteY93" fmla="*/ 4555939 h 6858000"/>
              <a:gd name="connsiteX94" fmla="*/ 6018854 w 6568309"/>
              <a:gd name="connsiteY94" fmla="*/ 4570815 h 6858000"/>
              <a:gd name="connsiteX95" fmla="*/ 6033000 w 6568309"/>
              <a:gd name="connsiteY95" fmla="*/ 4633846 h 6858000"/>
              <a:gd name="connsiteX96" fmla="*/ 6032325 w 6568309"/>
              <a:gd name="connsiteY96" fmla="*/ 4639816 h 6858000"/>
              <a:gd name="connsiteX97" fmla="*/ 6032549 w 6568309"/>
              <a:gd name="connsiteY97" fmla="*/ 4639923 h 6858000"/>
              <a:gd name="connsiteX98" fmla="*/ 6032309 w 6568309"/>
              <a:gd name="connsiteY98" fmla="*/ 4646192 h 6858000"/>
              <a:gd name="connsiteX99" fmla="*/ 6031095 w 6568309"/>
              <a:gd name="connsiteY99" fmla="*/ 4650706 h 6858000"/>
              <a:gd name="connsiteX100" fmla="*/ 6029786 w 6568309"/>
              <a:gd name="connsiteY100" fmla="*/ 4662290 h 6858000"/>
              <a:gd name="connsiteX101" fmla="*/ 6030911 w 6568309"/>
              <a:gd name="connsiteY101" fmla="*/ 4666180 h 6858000"/>
              <a:gd name="connsiteX102" fmla="*/ 6033630 w 6568309"/>
              <a:gd name="connsiteY102" fmla="*/ 4667585 h 6858000"/>
              <a:gd name="connsiteX103" fmla="*/ 6033189 w 6568309"/>
              <a:gd name="connsiteY103" fmla="*/ 4668660 h 6858000"/>
              <a:gd name="connsiteX104" fmla="*/ 6038764 w 6568309"/>
              <a:gd name="connsiteY104" fmla="*/ 4689807 h 6858000"/>
              <a:gd name="connsiteX105" fmla="*/ 6042217 w 6568309"/>
              <a:gd name="connsiteY105" fmla="*/ 4737890 h 6858000"/>
              <a:gd name="connsiteX106" fmla="*/ 6040543 w 6568309"/>
              <a:gd name="connsiteY106" fmla="*/ 4765657 h 6858000"/>
              <a:gd name="connsiteX107" fmla="*/ 6039956 w 6568309"/>
              <a:gd name="connsiteY107" fmla="*/ 4841463 h 6858000"/>
              <a:gd name="connsiteX108" fmla="*/ 6057123 w 6568309"/>
              <a:gd name="connsiteY108" fmla="*/ 4969863 h 6858000"/>
              <a:gd name="connsiteX109" fmla="*/ 6055039 w 6568309"/>
              <a:gd name="connsiteY109" fmla="*/ 4974028 h 6858000"/>
              <a:gd name="connsiteX110" fmla="*/ 6053462 w 6568309"/>
              <a:gd name="connsiteY110" fmla="*/ 4980318 h 6858000"/>
              <a:gd name="connsiteX111" fmla="*/ 6053643 w 6568309"/>
              <a:gd name="connsiteY111" fmla="*/ 4980501 h 6858000"/>
              <a:gd name="connsiteX112" fmla="*/ 6051733 w 6568309"/>
              <a:gd name="connsiteY112" fmla="*/ 4986338 h 6858000"/>
              <a:gd name="connsiteX113" fmla="*/ 6049602 w 6568309"/>
              <a:gd name="connsiteY113" fmla="*/ 4991296 h 6858000"/>
              <a:gd name="connsiteX114" fmla="*/ 6075165 w 6568309"/>
              <a:gd name="connsiteY114" fmla="*/ 5076895 h 6858000"/>
              <a:gd name="connsiteX115" fmla="*/ 6073751 w 6568309"/>
              <a:gd name="connsiteY115" fmla="*/ 5081568 h 6858000"/>
              <a:gd name="connsiteX116" fmla="*/ 6073150 w 6568309"/>
              <a:gd name="connsiteY116" fmla="*/ 5088173 h 6858000"/>
              <a:gd name="connsiteX117" fmla="*/ 6073355 w 6568309"/>
              <a:gd name="connsiteY117" fmla="*/ 5088300 h 6858000"/>
              <a:gd name="connsiteX118" fmla="*/ 6072362 w 6568309"/>
              <a:gd name="connsiteY118" fmla="*/ 5094558 h 6858000"/>
              <a:gd name="connsiteX119" fmla="*/ 6064726 w 6568309"/>
              <a:gd name="connsiteY119" fmla="*/ 5125620 h 6858000"/>
              <a:gd name="connsiteX120" fmla="*/ 6065415 w 6568309"/>
              <a:gd name="connsiteY120" fmla="*/ 5268004 h 6858000"/>
              <a:gd name="connsiteX121" fmla="*/ 6066081 w 6568309"/>
              <a:gd name="connsiteY121" fmla="*/ 5269530 h 6858000"/>
              <a:gd name="connsiteX122" fmla="*/ 6043407 w 6568309"/>
              <a:gd name="connsiteY122" fmla="*/ 5390941 h 6858000"/>
              <a:gd name="connsiteX123" fmla="*/ 6025377 w 6568309"/>
              <a:gd name="connsiteY123" fmla="*/ 5539927 h 6858000"/>
              <a:gd name="connsiteX124" fmla="*/ 6010052 w 6568309"/>
              <a:gd name="connsiteY124" fmla="*/ 5791594 h 6858000"/>
              <a:gd name="connsiteX125" fmla="*/ 5994220 w 6568309"/>
              <a:gd name="connsiteY125" fmla="*/ 5855206 h 6858000"/>
              <a:gd name="connsiteX126" fmla="*/ 5982580 w 6568309"/>
              <a:gd name="connsiteY126" fmla="*/ 5873582 h 6858000"/>
              <a:gd name="connsiteX127" fmla="*/ 5983608 w 6568309"/>
              <a:gd name="connsiteY127" fmla="*/ 5876037 h 6858000"/>
              <a:gd name="connsiteX128" fmla="*/ 5983535 w 6568309"/>
              <a:gd name="connsiteY128" fmla="*/ 5886534 h 6858000"/>
              <a:gd name="connsiteX129" fmla="*/ 5988737 w 6568309"/>
              <a:gd name="connsiteY129" fmla="*/ 5888644 h 6858000"/>
              <a:gd name="connsiteX130" fmla="*/ 5992371 w 6568309"/>
              <a:gd name="connsiteY130" fmla="*/ 5903832 h 6858000"/>
              <a:gd name="connsiteX131" fmla="*/ 5990780 w 6568309"/>
              <a:gd name="connsiteY131" fmla="*/ 5923391 h 6858000"/>
              <a:gd name="connsiteX132" fmla="*/ 5993870 w 6568309"/>
              <a:gd name="connsiteY132" fmla="*/ 6013205 h 6858000"/>
              <a:gd name="connsiteX133" fmla="*/ 5997673 w 6568309"/>
              <a:gd name="connsiteY133" fmla="*/ 6074018 h 6858000"/>
              <a:gd name="connsiteX134" fmla="*/ 6014840 w 6568309"/>
              <a:gd name="connsiteY134" fmla="*/ 6130837 h 6858000"/>
              <a:gd name="connsiteX135" fmla="*/ 6010704 w 6568309"/>
              <a:gd name="connsiteY135" fmla="*/ 6152982 h 6858000"/>
              <a:gd name="connsiteX136" fmla="*/ 6038294 w 6568309"/>
              <a:gd name="connsiteY136" fmla="*/ 6221100 h 6858000"/>
              <a:gd name="connsiteX137" fmla="*/ 6052331 w 6568309"/>
              <a:gd name="connsiteY137" fmla="*/ 6287550 h 6858000"/>
              <a:gd name="connsiteX138" fmla="*/ 6074143 w 6568309"/>
              <a:gd name="connsiteY138" fmla="*/ 6401595 h 6858000"/>
              <a:gd name="connsiteX139" fmla="*/ 6060199 w 6568309"/>
              <a:gd name="connsiteY139" fmla="*/ 6487110 h 6858000"/>
              <a:gd name="connsiteX140" fmla="*/ 6081156 w 6568309"/>
              <a:gd name="connsiteY140" fmla="*/ 6588589 h 6858000"/>
              <a:gd name="connsiteX141" fmla="*/ 6114944 w 6568309"/>
              <a:gd name="connsiteY141" fmla="*/ 6769963 h 6858000"/>
              <a:gd name="connsiteX142" fmla="*/ 6128950 w 6568309"/>
              <a:gd name="connsiteY142" fmla="*/ 6835814 h 6858000"/>
              <a:gd name="connsiteX143" fmla="*/ 6132536 w 6568309"/>
              <a:gd name="connsiteY143" fmla="*/ 6858000 h 6858000"/>
              <a:gd name="connsiteX144" fmla="*/ 4789511 w 6568309"/>
              <a:gd name="connsiteY144" fmla="*/ 6858000 h 6858000"/>
              <a:gd name="connsiteX145" fmla="*/ 1866294 w 6568309"/>
              <a:gd name="connsiteY145" fmla="*/ 6858000 h 6858000"/>
              <a:gd name="connsiteX146" fmla="*/ 1705866 w 6568309"/>
              <a:gd name="connsiteY146" fmla="*/ 6858000 h 6858000"/>
              <a:gd name="connsiteX147" fmla="*/ 1343025 w 6568309"/>
              <a:gd name="connsiteY147" fmla="*/ 6858000 h 6858000"/>
              <a:gd name="connsiteX148" fmla="*/ 523269 w 6568309"/>
              <a:gd name="connsiteY148" fmla="*/ 6858000 h 6858000"/>
              <a:gd name="connsiteX149" fmla="*/ 362841 w 6568309"/>
              <a:gd name="connsiteY149" fmla="*/ 6858000 h 6858000"/>
              <a:gd name="connsiteX150" fmla="*/ 0 w 6568309"/>
              <a:gd name="connsiteY150"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Lst>
            <a:rect l="l" t="t" r="r" b="b"/>
            <a:pathLst>
              <a:path w="6568309" h="6858000">
                <a:moveTo>
                  <a:pt x="0" y="0"/>
                </a:moveTo>
                <a:lnTo>
                  <a:pt x="362841" y="0"/>
                </a:lnTo>
                <a:lnTo>
                  <a:pt x="523269" y="0"/>
                </a:lnTo>
                <a:lnTo>
                  <a:pt x="1343025" y="0"/>
                </a:lnTo>
                <a:lnTo>
                  <a:pt x="1705866" y="0"/>
                </a:lnTo>
                <a:lnTo>
                  <a:pt x="1866294" y="0"/>
                </a:lnTo>
                <a:lnTo>
                  <a:pt x="5225154" y="0"/>
                </a:lnTo>
                <a:lnTo>
                  <a:pt x="6568179" y="0"/>
                </a:lnTo>
                <a:lnTo>
                  <a:pt x="6568309" y="1"/>
                </a:lnTo>
                <a:lnTo>
                  <a:pt x="6562951" y="30700"/>
                </a:lnTo>
                <a:cubicBezTo>
                  <a:pt x="6559126" y="84364"/>
                  <a:pt x="6548218" y="241149"/>
                  <a:pt x="6547446" y="310025"/>
                </a:cubicBezTo>
                <a:cubicBezTo>
                  <a:pt x="6550151" y="367544"/>
                  <a:pt x="6557712" y="408251"/>
                  <a:pt x="6558316" y="443960"/>
                </a:cubicBezTo>
                <a:cubicBezTo>
                  <a:pt x="6555224" y="499397"/>
                  <a:pt x="6534767" y="604434"/>
                  <a:pt x="6528896" y="642659"/>
                </a:cubicBezTo>
                <a:cubicBezTo>
                  <a:pt x="6535204" y="657287"/>
                  <a:pt x="6515365" y="658191"/>
                  <a:pt x="6523095" y="673307"/>
                </a:cubicBezTo>
                <a:cubicBezTo>
                  <a:pt x="6523388" y="693769"/>
                  <a:pt x="6506868" y="797295"/>
                  <a:pt x="6496169" y="839641"/>
                </a:cubicBezTo>
                <a:cubicBezTo>
                  <a:pt x="6484119" y="887148"/>
                  <a:pt x="6457817" y="937731"/>
                  <a:pt x="6450789" y="958357"/>
                </a:cubicBezTo>
                <a:cubicBezTo>
                  <a:pt x="6443760" y="978983"/>
                  <a:pt x="6459217" y="936930"/>
                  <a:pt x="6453996" y="963398"/>
                </a:cubicBezTo>
                <a:cubicBezTo>
                  <a:pt x="6448777" y="989867"/>
                  <a:pt x="6425575" y="1087010"/>
                  <a:pt x="6419467" y="1117169"/>
                </a:cubicBezTo>
                <a:cubicBezTo>
                  <a:pt x="6431540" y="1118586"/>
                  <a:pt x="6409651" y="1135372"/>
                  <a:pt x="6417348" y="1144352"/>
                </a:cubicBezTo>
                <a:cubicBezTo>
                  <a:pt x="6424109" y="1150681"/>
                  <a:pt x="6419047" y="1157251"/>
                  <a:pt x="6418473" y="1164484"/>
                </a:cubicBezTo>
                <a:cubicBezTo>
                  <a:pt x="6423767" y="1173524"/>
                  <a:pt x="6413947" y="1205209"/>
                  <a:pt x="6406979" y="1213829"/>
                </a:cubicBezTo>
                <a:cubicBezTo>
                  <a:pt x="6382818" y="1235037"/>
                  <a:pt x="6400452" y="1277327"/>
                  <a:pt x="6381928" y="1294823"/>
                </a:cubicBezTo>
                <a:cubicBezTo>
                  <a:pt x="6379195" y="1300845"/>
                  <a:pt x="6378069" y="1306615"/>
                  <a:pt x="6377948" y="1312193"/>
                </a:cubicBezTo>
                <a:lnTo>
                  <a:pt x="6379894" y="1327626"/>
                </a:lnTo>
                <a:lnTo>
                  <a:pt x="6385024" y="1331644"/>
                </a:lnTo>
                <a:lnTo>
                  <a:pt x="6383696" y="1341276"/>
                </a:lnTo>
                <a:cubicBezTo>
                  <a:pt x="6383952" y="1342166"/>
                  <a:pt x="6384208" y="1343055"/>
                  <a:pt x="6384464" y="1343945"/>
                </a:cubicBezTo>
                <a:cubicBezTo>
                  <a:pt x="6385957" y="1349040"/>
                  <a:pt x="6387253" y="1354080"/>
                  <a:pt x="6387748" y="1359134"/>
                </a:cubicBezTo>
                <a:cubicBezTo>
                  <a:pt x="6384363" y="1373109"/>
                  <a:pt x="6372802" y="1397612"/>
                  <a:pt x="6364157" y="1427803"/>
                </a:cubicBezTo>
                <a:cubicBezTo>
                  <a:pt x="6348141" y="1460349"/>
                  <a:pt x="6348362" y="1505076"/>
                  <a:pt x="6335874" y="1540278"/>
                </a:cubicBezTo>
                <a:lnTo>
                  <a:pt x="6331892" y="1547262"/>
                </a:lnTo>
                <a:lnTo>
                  <a:pt x="6332744" y="1577056"/>
                </a:lnTo>
                <a:cubicBezTo>
                  <a:pt x="6335859" y="1582205"/>
                  <a:pt x="6336674" y="1589568"/>
                  <a:pt x="6333604" y="1595898"/>
                </a:cubicBezTo>
                <a:lnTo>
                  <a:pt x="6324749" y="1703726"/>
                </a:lnTo>
                <a:cubicBezTo>
                  <a:pt x="6324080" y="1739332"/>
                  <a:pt x="6318019" y="1754453"/>
                  <a:pt x="6329594" y="1809535"/>
                </a:cubicBezTo>
                <a:cubicBezTo>
                  <a:pt x="6344930" y="1868036"/>
                  <a:pt x="6323725" y="1952670"/>
                  <a:pt x="6329062" y="2018310"/>
                </a:cubicBezTo>
                <a:cubicBezTo>
                  <a:pt x="6308075" y="2053162"/>
                  <a:pt x="6326925" y="2034561"/>
                  <a:pt x="6321735" y="2071355"/>
                </a:cubicBezTo>
                <a:lnTo>
                  <a:pt x="6322678" y="2141166"/>
                </a:lnTo>
                <a:lnTo>
                  <a:pt x="6321340" y="2154548"/>
                </a:lnTo>
                <a:lnTo>
                  <a:pt x="6316582" y="2158153"/>
                </a:lnTo>
                <a:lnTo>
                  <a:pt x="6311428" y="2178174"/>
                </a:lnTo>
                <a:cubicBezTo>
                  <a:pt x="6310177" y="2185696"/>
                  <a:pt x="6309622" y="2193828"/>
                  <a:pt x="6310192" y="2202858"/>
                </a:cubicBezTo>
                <a:cubicBezTo>
                  <a:pt x="6319667" y="2232772"/>
                  <a:pt x="6296459" y="2283357"/>
                  <a:pt x="6309211" y="2320214"/>
                </a:cubicBezTo>
                <a:cubicBezTo>
                  <a:pt x="6307537" y="2355906"/>
                  <a:pt x="6302490" y="2394678"/>
                  <a:pt x="6300151" y="2417011"/>
                </a:cubicBezTo>
                <a:cubicBezTo>
                  <a:pt x="6292303" y="2426377"/>
                  <a:pt x="6304439" y="2456509"/>
                  <a:pt x="6295176" y="2454207"/>
                </a:cubicBezTo>
                <a:cubicBezTo>
                  <a:pt x="6299335" y="2464947"/>
                  <a:pt x="6297305" y="2476105"/>
                  <a:pt x="6293727" y="2487203"/>
                </a:cubicBezTo>
                <a:lnTo>
                  <a:pt x="6285477" y="2512282"/>
                </a:lnTo>
                <a:cubicBezTo>
                  <a:pt x="6285720" y="2512961"/>
                  <a:pt x="6285962" y="2513640"/>
                  <a:pt x="6286205" y="2514318"/>
                </a:cubicBezTo>
                <a:cubicBezTo>
                  <a:pt x="6292347" y="2534324"/>
                  <a:pt x="6298487" y="2554328"/>
                  <a:pt x="6304629" y="2574334"/>
                </a:cubicBezTo>
                <a:lnTo>
                  <a:pt x="6303842" y="2579877"/>
                </a:lnTo>
                <a:cubicBezTo>
                  <a:pt x="6303729" y="2585644"/>
                  <a:pt x="6304006" y="2603388"/>
                  <a:pt x="6303953" y="2608928"/>
                </a:cubicBezTo>
                <a:lnTo>
                  <a:pt x="6303530" y="2613111"/>
                </a:lnTo>
                <a:lnTo>
                  <a:pt x="6297474" y="2621996"/>
                </a:lnTo>
                <a:lnTo>
                  <a:pt x="6299263" y="2634265"/>
                </a:lnTo>
                <a:lnTo>
                  <a:pt x="6293065" y="2647237"/>
                </a:lnTo>
                <a:cubicBezTo>
                  <a:pt x="6294685" y="2648158"/>
                  <a:pt x="6296180" y="2649356"/>
                  <a:pt x="6297496" y="2650786"/>
                </a:cubicBezTo>
                <a:lnTo>
                  <a:pt x="6301708" y="2661993"/>
                </a:lnTo>
                <a:lnTo>
                  <a:pt x="6295884" y="2670949"/>
                </a:lnTo>
                <a:cubicBezTo>
                  <a:pt x="6304913" y="2672007"/>
                  <a:pt x="6294429" y="2681695"/>
                  <a:pt x="6291714" y="2690255"/>
                </a:cubicBezTo>
                <a:lnTo>
                  <a:pt x="6292327" y="2695683"/>
                </a:lnTo>
                <a:lnTo>
                  <a:pt x="6284410" y="2713964"/>
                </a:lnTo>
                <a:lnTo>
                  <a:pt x="6280410" y="2730175"/>
                </a:lnTo>
                <a:lnTo>
                  <a:pt x="6288082" y="2763497"/>
                </a:lnTo>
                <a:lnTo>
                  <a:pt x="6260924" y="3051539"/>
                </a:lnTo>
                <a:cubicBezTo>
                  <a:pt x="6251455" y="3165645"/>
                  <a:pt x="6222174" y="3216611"/>
                  <a:pt x="6210151" y="3335396"/>
                </a:cubicBezTo>
                <a:lnTo>
                  <a:pt x="6212034" y="3456509"/>
                </a:lnTo>
                <a:lnTo>
                  <a:pt x="6197490" y="3531827"/>
                </a:lnTo>
                <a:lnTo>
                  <a:pt x="6208018" y="3570877"/>
                </a:lnTo>
                <a:lnTo>
                  <a:pt x="6205920" y="3583849"/>
                </a:lnTo>
                <a:lnTo>
                  <a:pt x="6199616" y="3592763"/>
                </a:lnTo>
                <a:cubicBezTo>
                  <a:pt x="6191839" y="3613948"/>
                  <a:pt x="6196204" y="3641245"/>
                  <a:pt x="6181288" y="3653485"/>
                </a:cubicBezTo>
                <a:cubicBezTo>
                  <a:pt x="6178087" y="3659316"/>
                  <a:pt x="6176516" y="3664985"/>
                  <a:pt x="6175963" y="3670528"/>
                </a:cubicBezTo>
                <a:lnTo>
                  <a:pt x="6176722" y="3685990"/>
                </a:lnTo>
                <a:lnTo>
                  <a:pt x="6181549" y="3690283"/>
                </a:lnTo>
                <a:lnTo>
                  <a:pt x="6179476" y="3699787"/>
                </a:lnTo>
                <a:cubicBezTo>
                  <a:pt x="6179664" y="3700686"/>
                  <a:pt x="6179852" y="3701586"/>
                  <a:pt x="6180040" y="3702486"/>
                </a:cubicBezTo>
                <a:cubicBezTo>
                  <a:pt x="6181140" y="3707637"/>
                  <a:pt x="6182047" y="3712728"/>
                  <a:pt x="6182155" y="3717784"/>
                </a:cubicBezTo>
                <a:cubicBezTo>
                  <a:pt x="6156678" y="3711701"/>
                  <a:pt x="6178864" y="3759789"/>
                  <a:pt x="6158980" y="3746229"/>
                </a:cubicBezTo>
                <a:cubicBezTo>
                  <a:pt x="6144630" y="3780750"/>
                  <a:pt x="6117520" y="3867558"/>
                  <a:pt x="6096049" y="3924910"/>
                </a:cubicBezTo>
                <a:lnTo>
                  <a:pt x="6069712" y="3989353"/>
                </a:lnTo>
                <a:lnTo>
                  <a:pt x="6067330" y="4033899"/>
                </a:lnTo>
                <a:cubicBezTo>
                  <a:pt x="6065506" y="4070470"/>
                  <a:pt x="6063599" y="4110146"/>
                  <a:pt x="6061081" y="4142250"/>
                </a:cubicBezTo>
                <a:cubicBezTo>
                  <a:pt x="6055260" y="4200007"/>
                  <a:pt x="6045907" y="4278998"/>
                  <a:pt x="6042858" y="4329442"/>
                </a:cubicBezTo>
                <a:cubicBezTo>
                  <a:pt x="6038376" y="4381764"/>
                  <a:pt x="6036461" y="4433012"/>
                  <a:pt x="6034182" y="4456184"/>
                </a:cubicBezTo>
                <a:lnTo>
                  <a:pt x="6029178" y="4468478"/>
                </a:lnTo>
                <a:lnTo>
                  <a:pt x="6029974" y="4469862"/>
                </a:lnTo>
                <a:cubicBezTo>
                  <a:pt x="6031287" y="4476321"/>
                  <a:pt x="6030316" y="4480555"/>
                  <a:pt x="6028340" y="4483797"/>
                </a:cubicBezTo>
                <a:lnTo>
                  <a:pt x="6025168" y="4487091"/>
                </a:lnTo>
                <a:lnTo>
                  <a:pt x="6023164" y="4496728"/>
                </a:lnTo>
                <a:lnTo>
                  <a:pt x="6016839" y="4515918"/>
                </a:lnTo>
                <a:cubicBezTo>
                  <a:pt x="6017189" y="4517049"/>
                  <a:pt x="6017537" y="4518182"/>
                  <a:pt x="6017886" y="4519316"/>
                </a:cubicBezTo>
                <a:lnTo>
                  <a:pt x="6011819" y="4547957"/>
                </a:lnTo>
                <a:lnTo>
                  <a:pt x="6012791" y="4548262"/>
                </a:lnTo>
                <a:cubicBezTo>
                  <a:pt x="6014837" y="4549595"/>
                  <a:pt x="6016087" y="4551811"/>
                  <a:pt x="6015703" y="4555939"/>
                </a:cubicBezTo>
                <a:cubicBezTo>
                  <a:pt x="6031790" y="4548276"/>
                  <a:pt x="6021405" y="4557977"/>
                  <a:pt x="6018854" y="4570815"/>
                </a:cubicBezTo>
                <a:cubicBezTo>
                  <a:pt x="6021736" y="4583801"/>
                  <a:pt x="6030754" y="4622347"/>
                  <a:pt x="6033000" y="4633846"/>
                </a:cubicBezTo>
                <a:lnTo>
                  <a:pt x="6032325" y="4639816"/>
                </a:lnTo>
                <a:lnTo>
                  <a:pt x="6032549" y="4639923"/>
                </a:lnTo>
                <a:cubicBezTo>
                  <a:pt x="6032911" y="4641190"/>
                  <a:pt x="6032878" y="4643141"/>
                  <a:pt x="6032309" y="4646192"/>
                </a:cubicBezTo>
                <a:lnTo>
                  <a:pt x="6031095" y="4650706"/>
                </a:lnTo>
                <a:lnTo>
                  <a:pt x="6029786" y="4662290"/>
                </a:lnTo>
                <a:cubicBezTo>
                  <a:pt x="6030161" y="4663587"/>
                  <a:pt x="6030536" y="4664883"/>
                  <a:pt x="6030911" y="4666180"/>
                </a:cubicBezTo>
                <a:lnTo>
                  <a:pt x="6033630" y="4667585"/>
                </a:lnTo>
                <a:lnTo>
                  <a:pt x="6033189" y="4668660"/>
                </a:lnTo>
                <a:cubicBezTo>
                  <a:pt x="6027286" y="4676831"/>
                  <a:pt x="6019767" y="4679345"/>
                  <a:pt x="6038764" y="4689807"/>
                </a:cubicBezTo>
                <a:cubicBezTo>
                  <a:pt x="6028616" y="4708535"/>
                  <a:pt x="6040474" y="4712235"/>
                  <a:pt x="6042217" y="4737890"/>
                </a:cubicBezTo>
                <a:cubicBezTo>
                  <a:pt x="6033362" y="4748600"/>
                  <a:pt x="6035273" y="4757223"/>
                  <a:pt x="6040543" y="4765657"/>
                </a:cubicBezTo>
                <a:cubicBezTo>
                  <a:pt x="6034416" y="4790618"/>
                  <a:pt x="6040696" y="4813399"/>
                  <a:pt x="6039956" y="4841463"/>
                </a:cubicBezTo>
                <a:lnTo>
                  <a:pt x="6057123" y="4969863"/>
                </a:lnTo>
                <a:lnTo>
                  <a:pt x="6055039" y="4974028"/>
                </a:lnTo>
                <a:cubicBezTo>
                  <a:pt x="6053860" y="4976933"/>
                  <a:pt x="6053409" y="4978909"/>
                  <a:pt x="6053462" y="4980318"/>
                </a:cubicBezTo>
                <a:lnTo>
                  <a:pt x="6053643" y="4980501"/>
                </a:lnTo>
                <a:lnTo>
                  <a:pt x="6051733" y="4986338"/>
                </a:lnTo>
                <a:lnTo>
                  <a:pt x="6049602" y="4991296"/>
                </a:lnTo>
                <a:cubicBezTo>
                  <a:pt x="6058123" y="5019829"/>
                  <a:pt x="6066643" y="5048361"/>
                  <a:pt x="6075165" y="5076895"/>
                </a:cubicBezTo>
                <a:lnTo>
                  <a:pt x="6073751" y="5081568"/>
                </a:lnTo>
                <a:cubicBezTo>
                  <a:pt x="6073034" y="5084748"/>
                  <a:pt x="6072888" y="5086810"/>
                  <a:pt x="6073150" y="5088173"/>
                </a:cubicBezTo>
                <a:lnTo>
                  <a:pt x="6073355" y="5088300"/>
                </a:lnTo>
                <a:lnTo>
                  <a:pt x="6072362" y="5094558"/>
                </a:lnTo>
                <a:cubicBezTo>
                  <a:pt x="6070184" y="5105196"/>
                  <a:pt x="6067588" y="5115626"/>
                  <a:pt x="6064726" y="5125620"/>
                </a:cubicBezTo>
                <a:cubicBezTo>
                  <a:pt x="6063568" y="5154527"/>
                  <a:pt x="6065189" y="5244020"/>
                  <a:pt x="6065415" y="5268004"/>
                </a:cubicBezTo>
                <a:cubicBezTo>
                  <a:pt x="6065637" y="5268513"/>
                  <a:pt x="6065860" y="5269021"/>
                  <a:pt x="6066081" y="5269530"/>
                </a:cubicBezTo>
                <a:lnTo>
                  <a:pt x="6043407" y="5390941"/>
                </a:lnTo>
                <a:cubicBezTo>
                  <a:pt x="6032545" y="5438194"/>
                  <a:pt x="6020942" y="5465286"/>
                  <a:pt x="6025377" y="5539927"/>
                </a:cubicBezTo>
                <a:cubicBezTo>
                  <a:pt x="6019787" y="5610775"/>
                  <a:pt x="6013913" y="5740573"/>
                  <a:pt x="6010052" y="5791594"/>
                </a:cubicBezTo>
                <a:cubicBezTo>
                  <a:pt x="5989401" y="5787060"/>
                  <a:pt x="6018524" y="5849672"/>
                  <a:pt x="5994220" y="5855206"/>
                </a:cubicBezTo>
                <a:cubicBezTo>
                  <a:pt x="5995282" y="5860240"/>
                  <a:pt x="5980598" y="5868910"/>
                  <a:pt x="5982580" y="5873582"/>
                </a:cubicBezTo>
                <a:cubicBezTo>
                  <a:pt x="5982922" y="5874401"/>
                  <a:pt x="5983265" y="5875218"/>
                  <a:pt x="5983608" y="5876037"/>
                </a:cubicBezTo>
                <a:lnTo>
                  <a:pt x="5983535" y="5886534"/>
                </a:lnTo>
                <a:lnTo>
                  <a:pt x="5988737" y="5888644"/>
                </a:lnTo>
                <a:cubicBezTo>
                  <a:pt x="5989948" y="5893707"/>
                  <a:pt x="5991159" y="5898769"/>
                  <a:pt x="5992371" y="5903832"/>
                </a:cubicBezTo>
                <a:cubicBezTo>
                  <a:pt x="5992924" y="5909651"/>
                  <a:pt x="5992578" y="5916068"/>
                  <a:pt x="5990780" y="5923391"/>
                </a:cubicBezTo>
                <a:cubicBezTo>
                  <a:pt x="5975822" y="5948880"/>
                  <a:pt x="6013580" y="5981626"/>
                  <a:pt x="5993870" y="6013205"/>
                </a:cubicBezTo>
                <a:cubicBezTo>
                  <a:pt x="5988486" y="6024901"/>
                  <a:pt x="5991718" y="6066777"/>
                  <a:pt x="5997673" y="6074018"/>
                </a:cubicBezTo>
                <a:cubicBezTo>
                  <a:pt x="5998007" y="6081731"/>
                  <a:pt x="6007861" y="6126985"/>
                  <a:pt x="6014840" y="6130837"/>
                </a:cubicBezTo>
                <a:cubicBezTo>
                  <a:pt x="6022998" y="6137057"/>
                  <a:pt x="5999420" y="6156330"/>
                  <a:pt x="6010704" y="6152982"/>
                </a:cubicBezTo>
                <a:cubicBezTo>
                  <a:pt x="6008682" y="6186619"/>
                  <a:pt x="6039938" y="6191636"/>
                  <a:pt x="6038294" y="6221100"/>
                </a:cubicBezTo>
                <a:cubicBezTo>
                  <a:pt x="6039643" y="6222126"/>
                  <a:pt x="6046356" y="6257468"/>
                  <a:pt x="6052331" y="6287550"/>
                </a:cubicBezTo>
                <a:cubicBezTo>
                  <a:pt x="6058307" y="6317632"/>
                  <a:pt x="6082079" y="6391312"/>
                  <a:pt x="6074143" y="6401595"/>
                </a:cubicBezTo>
                <a:cubicBezTo>
                  <a:pt x="6074931" y="6423902"/>
                  <a:pt x="6059614" y="6432919"/>
                  <a:pt x="6060199" y="6487110"/>
                </a:cubicBezTo>
                <a:cubicBezTo>
                  <a:pt x="6075583" y="6574474"/>
                  <a:pt x="6076150" y="6553611"/>
                  <a:pt x="6081156" y="6588589"/>
                </a:cubicBezTo>
                <a:cubicBezTo>
                  <a:pt x="6102088" y="6637976"/>
                  <a:pt x="6067660" y="6687723"/>
                  <a:pt x="6114944" y="6769963"/>
                </a:cubicBezTo>
                <a:cubicBezTo>
                  <a:pt x="6130462" y="6819284"/>
                  <a:pt x="6119243" y="6817955"/>
                  <a:pt x="6128950" y="6835814"/>
                </a:cubicBezTo>
                <a:lnTo>
                  <a:pt x="6132536" y="6858000"/>
                </a:lnTo>
                <a:lnTo>
                  <a:pt x="4789511" y="6858000"/>
                </a:lnTo>
                <a:lnTo>
                  <a:pt x="1866294" y="6858000"/>
                </a:lnTo>
                <a:lnTo>
                  <a:pt x="1705866" y="6858000"/>
                </a:lnTo>
                <a:lnTo>
                  <a:pt x="1343025" y="6858000"/>
                </a:lnTo>
                <a:lnTo>
                  <a:pt x="523269" y="6858000"/>
                </a:lnTo>
                <a:lnTo>
                  <a:pt x="362841" y="6858000"/>
                </a:lnTo>
                <a:lnTo>
                  <a:pt x="0" y="6858000"/>
                </a:lnTo>
                <a:close/>
              </a:path>
            </a:pathLst>
          </a:custGeom>
          <a:solidFill>
            <a:srgbClr val="82766A">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9619FA12-772F-33CA-A605-1504BC4008BA}"/>
              </a:ext>
            </a:extLst>
          </p:cNvPr>
          <p:cNvSpPr>
            <a:spLocks noGrp="1"/>
          </p:cNvSpPr>
          <p:nvPr>
            <p:ph type="title"/>
          </p:nvPr>
        </p:nvSpPr>
        <p:spPr>
          <a:xfrm>
            <a:off x="1137034" y="609600"/>
            <a:ext cx="4784796" cy="1330840"/>
          </a:xfrm>
        </p:spPr>
        <p:txBody>
          <a:bodyPr>
            <a:normAutofit/>
          </a:bodyPr>
          <a:lstStyle/>
          <a:p>
            <a:r>
              <a:rPr lang="en-US">
                <a:ea typeface="+mj-lt"/>
                <a:cs typeface="+mj-lt"/>
              </a:rPr>
              <a:t>Data Cleaning and Preparation</a:t>
            </a:r>
            <a:endParaRPr lang="en-US"/>
          </a:p>
        </p:txBody>
      </p:sp>
      <p:sp>
        <p:nvSpPr>
          <p:cNvPr id="3" name="Content Placeholder 2">
            <a:extLst>
              <a:ext uri="{FF2B5EF4-FFF2-40B4-BE49-F238E27FC236}">
                <a16:creationId xmlns:a16="http://schemas.microsoft.com/office/drawing/2014/main" id="{D2D35178-7A2E-CD23-04BB-5F077A065739}"/>
              </a:ext>
            </a:extLst>
          </p:cNvPr>
          <p:cNvSpPr>
            <a:spLocks noGrp="1"/>
          </p:cNvSpPr>
          <p:nvPr>
            <p:ph idx="1"/>
          </p:nvPr>
        </p:nvSpPr>
        <p:spPr>
          <a:xfrm>
            <a:off x="1137034" y="2194102"/>
            <a:ext cx="4438036" cy="3908585"/>
          </a:xfrm>
        </p:spPr>
        <p:txBody>
          <a:bodyPr vert="horz" lIns="91440" tIns="45720" rIns="91440" bIns="45720" rtlCol="0">
            <a:normAutofit/>
          </a:bodyPr>
          <a:lstStyle/>
          <a:p>
            <a:r>
              <a:rPr lang="en-US" sz="1400" b="1">
                <a:ea typeface="+mn-lt"/>
                <a:cs typeface="+mn-lt"/>
              </a:rPr>
              <a:t>Missing Values:</a:t>
            </a:r>
            <a:endParaRPr lang="en-US" sz="1400"/>
          </a:p>
          <a:p>
            <a:r>
              <a:rPr lang="en-US" sz="1400">
                <a:ea typeface="+mn-lt"/>
                <a:cs typeface="+mn-lt"/>
              </a:rPr>
              <a:t>Since no major gaps were detected, no imputation was required. The dataset was ready for further analysis without additional data filling.</a:t>
            </a:r>
          </a:p>
          <a:p>
            <a:r>
              <a:rPr lang="en-US" sz="1400" b="1">
                <a:ea typeface="+mn-lt"/>
                <a:cs typeface="+mn-lt"/>
              </a:rPr>
              <a:t>Data Types:</a:t>
            </a:r>
          </a:p>
          <a:p>
            <a:r>
              <a:rPr lang="en-US" sz="1400">
                <a:ea typeface="+mn-lt"/>
                <a:cs typeface="+mn-lt"/>
              </a:rPr>
              <a:t>All variables are numeric, while churn is a binary variable (0 = stay, 1 = leave), so no data type conversion was required.</a:t>
            </a:r>
          </a:p>
          <a:p>
            <a:r>
              <a:rPr lang="en-US" sz="1400" b="1">
                <a:ea typeface="+mn-lt"/>
                <a:cs typeface="+mn-lt"/>
              </a:rPr>
              <a:t>Consistency Checks:</a:t>
            </a:r>
          </a:p>
          <a:p>
            <a:r>
              <a:rPr lang="en-US" sz="1400">
                <a:ea typeface="+mn-lt"/>
                <a:cs typeface="+mn-lt"/>
              </a:rPr>
              <a:t>To ensure data quality, unrealistic values such as negative MOU values were removed.</a:t>
            </a:r>
          </a:p>
          <a:p>
            <a:r>
              <a:rPr lang="en-US" sz="1400" b="1">
                <a:ea typeface="+mn-lt"/>
                <a:cs typeface="+mn-lt"/>
              </a:rPr>
              <a:t>Standardization:</a:t>
            </a:r>
          </a:p>
          <a:p>
            <a:r>
              <a:rPr lang="en-US" sz="1400">
                <a:ea typeface="+mn-lt"/>
                <a:cs typeface="+mn-lt"/>
              </a:rPr>
              <a:t>The data was scaled using StandardScaler to ensure consistent scaling before running further analysis.</a:t>
            </a:r>
          </a:p>
          <a:p>
            <a:endParaRPr lang="en-US" sz="1400"/>
          </a:p>
        </p:txBody>
      </p:sp>
      <p:pic>
        <p:nvPicPr>
          <p:cNvPr id="5" name="Picture 4">
            <a:extLst>
              <a:ext uri="{FF2B5EF4-FFF2-40B4-BE49-F238E27FC236}">
                <a16:creationId xmlns:a16="http://schemas.microsoft.com/office/drawing/2014/main" id="{C3530372-754C-D09E-B064-ADBA51A18B4B}"/>
              </a:ext>
            </a:extLst>
          </p:cNvPr>
          <p:cNvPicPr>
            <a:picLocks noChangeAspect="1"/>
          </p:cNvPicPr>
          <p:nvPr/>
        </p:nvPicPr>
        <p:blipFill>
          <a:blip r:embed="rId2"/>
          <a:stretch>
            <a:fillRect/>
          </a:stretch>
        </p:blipFill>
        <p:spPr>
          <a:xfrm>
            <a:off x="6880610" y="1811540"/>
            <a:ext cx="4737650" cy="3257134"/>
          </a:xfrm>
          <a:prstGeom prst="rect">
            <a:avLst/>
          </a:prstGeom>
        </p:spPr>
      </p:pic>
    </p:spTree>
    <p:extLst>
      <p:ext uri="{BB962C8B-B14F-4D97-AF65-F5344CB8AC3E}">
        <p14:creationId xmlns:p14="http://schemas.microsoft.com/office/powerpoint/2010/main" val="185753902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6" name="Slide Background">
            <a:extLst>
              <a:ext uri="{FF2B5EF4-FFF2-40B4-BE49-F238E27FC236}">
                <a16:creationId xmlns:a16="http://schemas.microsoft.com/office/drawing/2014/main" id="{C0763A76-9F1C-4FC5-82B7-DD475DA461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 y="0"/>
            <a:ext cx="1219199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useBgFill="1">
        <p:nvSpPr>
          <p:cNvPr id="38" name="Rectangle 37">
            <a:extLst>
              <a:ext uri="{FF2B5EF4-FFF2-40B4-BE49-F238E27FC236}">
                <a16:creationId xmlns:a16="http://schemas.microsoft.com/office/drawing/2014/main" id="{E81BF4F6-F2CF-4984-9D14-D6966D92F9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8522446" cy="2285999"/>
          </a:xfrm>
          <a:prstGeom prst="rect">
            <a:avLst/>
          </a:prstGeom>
          <a:ln>
            <a:noFill/>
          </a:ln>
          <a:effectLst>
            <a:outerShdw blurRad="596900" dist="304800" dir="7140000" sx="90000" sy="90000" algn="t" rotWithShape="0">
              <a:srgbClr val="000000">
                <a:alpha val="15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8262F09-C37D-98B9-5F9C-0EFA737342F0}"/>
              </a:ext>
            </a:extLst>
          </p:cNvPr>
          <p:cNvSpPr>
            <a:spLocks noGrp="1"/>
          </p:cNvSpPr>
          <p:nvPr>
            <p:ph type="title"/>
          </p:nvPr>
        </p:nvSpPr>
        <p:spPr>
          <a:xfrm>
            <a:off x="761803" y="350196"/>
            <a:ext cx="4646904" cy="1624520"/>
          </a:xfrm>
        </p:spPr>
        <p:txBody>
          <a:bodyPr anchor="ctr">
            <a:normAutofit/>
          </a:bodyPr>
          <a:lstStyle/>
          <a:p>
            <a:r>
              <a:rPr lang="en-US" sz="3700">
                <a:ea typeface="+mj-lt"/>
                <a:cs typeface="+mj-lt"/>
              </a:rPr>
              <a:t>Univariate Analysis (Total Monthly Recurring Charge )</a:t>
            </a:r>
            <a:endParaRPr lang="en-US" sz="3700"/>
          </a:p>
        </p:txBody>
      </p:sp>
      <p:graphicFrame>
        <p:nvGraphicFramePr>
          <p:cNvPr id="6" name="Content Placeholder 2">
            <a:extLst>
              <a:ext uri="{FF2B5EF4-FFF2-40B4-BE49-F238E27FC236}">
                <a16:creationId xmlns:a16="http://schemas.microsoft.com/office/drawing/2014/main" id="{E3B06F4C-EC38-9E75-E509-8FB058A86F69}"/>
              </a:ext>
            </a:extLst>
          </p:cNvPr>
          <p:cNvGraphicFramePr>
            <a:graphicFrameLocks noGrp="1"/>
          </p:cNvGraphicFramePr>
          <p:nvPr>
            <p:ph idx="1"/>
            <p:extLst>
              <p:ext uri="{D42A27DB-BD31-4B8C-83A1-F6EECF244321}">
                <p14:modId xmlns:p14="http://schemas.microsoft.com/office/powerpoint/2010/main" val="1978875808"/>
              </p:ext>
            </p:extLst>
          </p:nvPr>
        </p:nvGraphicFramePr>
        <p:xfrm>
          <a:off x="761802" y="2743200"/>
          <a:ext cx="4646905" cy="361314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4" name="Picture 3">
            <a:extLst>
              <a:ext uri="{FF2B5EF4-FFF2-40B4-BE49-F238E27FC236}">
                <a16:creationId xmlns:a16="http://schemas.microsoft.com/office/drawing/2014/main" id="{10B319FD-EC2E-0596-0004-0A75B2F403E2}"/>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783579" y="1028700"/>
            <a:ext cx="5943601" cy="5417819"/>
          </a:xfrm>
          <a:prstGeom prst="rect">
            <a:avLst/>
          </a:prstGeom>
        </p:spPr>
      </p:pic>
    </p:spTree>
    <p:extLst>
      <p:ext uri="{BB962C8B-B14F-4D97-AF65-F5344CB8AC3E}">
        <p14:creationId xmlns:p14="http://schemas.microsoft.com/office/powerpoint/2010/main" val="162379598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7" name="Rectangle 26">
            <a:extLst>
              <a:ext uri="{FF2B5EF4-FFF2-40B4-BE49-F238E27FC236}">
                <a16:creationId xmlns:a16="http://schemas.microsoft.com/office/drawing/2014/main" id="{058A14AF-9FB5-4CC7-BA35-E8E85D3EDF0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4458248-0D1A-FD3E-EE5D-B6B4AF2D94CE}"/>
              </a:ext>
            </a:extLst>
          </p:cNvPr>
          <p:cNvSpPr>
            <a:spLocks noGrp="1"/>
          </p:cNvSpPr>
          <p:nvPr>
            <p:ph type="title"/>
          </p:nvPr>
        </p:nvSpPr>
        <p:spPr>
          <a:xfrm>
            <a:off x="793662" y="386930"/>
            <a:ext cx="10066122" cy="1298448"/>
          </a:xfrm>
        </p:spPr>
        <p:txBody>
          <a:bodyPr anchor="b">
            <a:normAutofit/>
          </a:bodyPr>
          <a:lstStyle/>
          <a:p>
            <a:r>
              <a:rPr lang="en-US">
                <a:ea typeface="+mj-lt"/>
                <a:cs typeface="+mj-lt"/>
              </a:rPr>
              <a:t>Univariate Analysis (Mean Minutes of Use)</a:t>
            </a:r>
            <a:endParaRPr lang="en-US"/>
          </a:p>
        </p:txBody>
      </p:sp>
      <p:sp>
        <p:nvSpPr>
          <p:cNvPr id="29" name="Rectangle 28">
            <a:extLst>
              <a:ext uri="{FF2B5EF4-FFF2-40B4-BE49-F238E27FC236}">
                <a16:creationId xmlns:a16="http://schemas.microsoft.com/office/drawing/2014/main" id="{3A9A4357-BD1D-4622-A4FE-766E6AB8DE8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flipV="1">
            <a:off x="-2" y="1998845"/>
            <a:ext cx="11454595" cy="78169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Rectangle 30">
            <a:extLst>
              <a:ext uri="{FF2B5EF4-FFF2-40B4-BE49-F238E27FC236}">
                <a16:creationId xmlns:a16="http://schemas.microsoft.com/office/drawing/2014/main" id="{E659831F-0D9A-4C63-9EBB-8435B85A44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3079"/>
            <a:ext cx="11383362" cy="4267991"/>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483A76E2-AE45-2529-0BCA-03104B3D0566}"/>
              </a:ext>
            </a:extLst>
          </p:cNvPr>
          <p:cNvSpPr>
            <a:spLocks noGrp="1"/>
          </p:cNvSpPr>
          <p:nvPr>
            <p:ph idx="1"/>
          </p:nvPr>
        </p:nvSpPr>
        <p:spPr>
          <a:xfrm>
            <a:off x="793661" y="2599509"/>
            <a:ext cx="4530898" cy="3639450"/>
          </a:xfrm>
        </p:spPr>
        <p:txBody>
          <a:bodyPr vert="horz" lIns="91440" tIns="45720" rIns="91440" bIns="45720" rtlCol="0" anchor="ctr">
            <a:normAutofit/>
          </a:bodyPr>
          <a:lstStyle/>
          <a:p>
            <a:r>
              <a:rPr lang="en-US" sz="1700">
                <a:ea typeface="+mn-lt"/>
                <a:cs typeface="+mn-lt"/>
              </a:rPr>
              <a:t>The histogram shows that most customers have relatively low usage levels, with values concentrated close to zero.</a:t>
            </a:r>
          </a:p>
          <a:p>
            <a:r>
              <a:rPr lang="en-US" sz="1700">
                <a:ea typeface="+mn-lt"/>
                <a:cs typeface="+mn-lt"/>
              </a:rPr>
              <a:t> As usage increases, the number of customers decreases significantly. </a:t>
            </a:r>
          </a:p>
          <a:p>
            <a:r>
              <a:rPr lang="en-US" sz="1700">
                <a:ea typeface="+mn-lt"/>
                <a:cs typeface="+mn-lt"/>
              </a:rPr>
              <a:t>Only a small group of customers use the service very heavily, reaching exceptionally high usage levels.</a:t>
            </a:r>
          </a:p>
          <a:p>
            <a:r>
              <a:rPr lang="en-US" sz="1700">
                <a:ea typeface="+mn-lt"/>
                <a:cs typeface="+mn-lt"/>
              </a:rPr>
              <a:t>This creates a right-skewed distribution, indicating that while low usage is common, a few customers are much more active than the rest.</a:t>
            </a:r>
            <a:endParaRPr lang="en-US" sz="1700"/>
          </a:p>
        </p:txBody>
      </p:sp>
      <p:pic>
        <p:nvPicPr>
          <p:cNvPr id="8" name="Picture 7">
            <a:extLst>
              <a:ext uri="{FF2B5EF4-FFF2-40B4-BE49-F238E27FC236}">
                <a16:creationId xmlns:a16="http://schemas.microsoft.com/office/drawing/2014/main" id="{8CD26319-1C94-2C22-AFA5-2A74E7CC329F}"/>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911532" y="2780068"/>
            <a:ext cx="5150277" cy="3590252"/>
          </a:xfrm>
          <a:prstGeom prst="rect">
            <a:avLst/>
          </a:prstGeom>
        </p:spPr>
      </p:pic>
      <p:sp>
        <p:nvSpPr>
          <p:cNvPr id="33" name="Rectangle 32">
            <a:extLst>
              <a:ext uri="{FF2B5EF4-FFF2-40B4-BE49-F238E27FC236}">
                <a16:creationId xmlns:a16="http://schemas.microsoft.com/office/drawing/2014/main" id="{E6995CE5-F890-4ABA-82A2-26507CE8D2A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1228040" y="2313027"/>
            <a:ext cx="781700" cy="15238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47255092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5" name="Rectangle 24">
            <a:extLst>
              <a:ext uri="{FF2B5EF4-FFF2-40B4-BE49-F238E27FC236}">
                <a16:creationId xmlns:a16="http://schemas.microsoft.com/office/drawing/2014/main" id="{DBC6133C-0615-4CE4-9132-37E609A9BD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FA0E28A-73FD-130D-27B4-36570CF7059A}"/>
              </a:ext>
            </a:extLst>
          </p:cNvPr>
          <p:cNvSpPr>
            <a:spLocks noGrp="1"/>
          </p:cNvSpPr>
          <p:nvPr>
            <p:ph type="title"/>
          </p:nvPr>
        </p:nvSpPr>
        <p:spPr>
          <a:xfrm>
            <a:off x="645064" y="525982"/>
            <a:ext cx="5161376" cy="954117"/>
          </a:xfrm>
        </p:spPr>
        <p:txBody>
          <a:bodyPr anchor="b">
            <a:normAutofit fontScale="90000"/>
          </a:bodyPr>
          <a:lstStyle/>
          <a:p>
            <a:r>
              <a:rPr lang="en-US" sz="3600" dirty="0"/>
              <a:t> Univariate Analysis</a:t>
            </a:r>
            <a:br>
              <a:rPr lang="en-US" sz="3600" dirty="0"/>
            </a:br>
            <a:r>
              <a:rPr lang="en-US" sz="3600" dirty="0"/>
              <a:t>Customer care calls</a:t>
            </a:r>
          </a:p>
        </p:txBody>
      </p:sp>
      <p:sp>
        <p:nvSpPr>
          <p:cNvPr id="27" name="Rectangle 26">
            <a:extLst>
              <a:ext uri="{FF2B5EF4-FFF2-40B4-BE49-F238E27FC236}">
                <a16:creationId xmlns:a16="http://schemas.microsoft.com/office/drawing/2014/main" id="{169CC832-2974-4E8D-90ED-3E2941BA733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16533" y="1944913"/>
            <a:ext cx="4023360" cy="2743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CB2DC31E-6442-3A51-7DEF-55D2D1300AA8}"/>
              </a:ext>
            </a:extLst>
          </p:cNvPr>
          <p:cNvSpPr>
            <a:spLocks noGrp="1"/>
          </p:cNvSpPr>
          <p:nvPr>
            <p:ph idx="1"/>
          </p:nvPr>
        </p:nvSpPr>
        <p:spPr>
          <a:xfrm>
            <a:off x="645066" y="2031101"/>
            <a:ext cx="4282984" cy="3511943"/>
          </a:xfrm>
        </p:spPr>
        <p:txBody>
          <a:bodyPr vert="horz" lIns="91440" tIns="45720" rIns="91440" bIns="45720" rtlCol="0" anchor="ctr">
            <a:normAutofit/>
          </a:bodyPr>
          <a:lstStyle/>
          <a:p>
            <a:r>
              <a:rPr lang="en-US" sz="1800">
                <a:ea typeface="+mn-lt"/>
                <a:cs typeface="+mn-lt"/>
              </a:rPr>
              <a:t>The chart shows that most customers have little or no contact with customer service. Only a small number of customers contact support frequently, which may suggest that they are experiencing problems or are less satisfied with the service.</a:t>
            </a:r>
            <a:endParaRPr lang="en-US" sz="1800"/>
          </a:p>
        </p:txBody>
      </p:sp>
      <p:sp>
        <p:nvSpPr>
          <p:cNvPr id="29" name="Rectangle 28">
            <a:extLst>
              <a:ext uri="{FF2B5EF4-FFF2-40B4-BE49-F238E27FC236}">
                <a16:creationId xmlns:a16="http://schemas.microsoft.com/office/drawing/2014/main" id="{55222F96-971A-4F90-B841-6BAB416C7A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25843" y="6053360"/>
            <a:ext cx="740664" cy="154124"/>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Rectangle 30">
            <a:extLst>
              <a:ext uri="{FF2B5EF4-FFF2-40B4-BE49-F238E27FC236}">
                <a16:creationId xmlns:a16="http://schemas.microsoft.com/office/drawing/2014/main" id="{08980754-6F4B-43C9-B9BE-127B6BED658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904923" y="215201"/>
            <a:ext cx="740664" cy="11833491"/>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Rectangle 32">
            <a:extLst>
              <a:ext uri="{FF2B5EF4-FFF2-40B4-BE49-F238E27FC236}">
                <a16:creationId xmlns:a16="http://schemas.microsoft.com/office/drawing/2014/main" id="{2C1BBA94-3F40-40AA-8BB9-E69E25E537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96793" y="354959"/>
            <a:ext cx="6184973" cy="5915212"/>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AF995250-331E-DDC4-8997-B07B88D01F1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095999" y="1120141"/>
            <a:ext cx="5628018" cy="3951700"/>
          </a:xfrm>
          <a:prstGeom prst="rect">
            <a:avLst/>
          </a:prstGeom>
        </p:spPr>
      </p:pic>
    </p:spTree>
    <p:extLst>
      <p:ext uri="{BB962C8B-B14F-4D97-AF65-F5344CB8AC3E}">
        <p14:creationId xmlns:p14="http://schemas.microsoft.com/office/powerpoint/2010/main" val="396797198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DA1C80-B469-FB60-317F-E4D58937DEE9}"/>
              </a:ext>
            </a:extLst>
          </p:cNvPr>
          <p:cNvSpPr>
            <a:spLocks noGrp="1"/>
          </p:cNvSpPr>
          <p:nvPr>
            <p:ph type="title"/>
          </p:nvPr>
        </p:nvSpPr>
        <p:spPr/>
        <p:txBody>
          <a:bodyPr>
            <a:normAutofit fontScale="90000"/>
          </a:bodyPr>
          <a:lstStyle/>
          <a:p>
            <a:pPr algn="ctr"/>
            <a:r>
              <a:rPr lang="en-US" dirty="0">
                <a:ea typeface="+mj-lt"/>
                <a:cs typeface="+mj-lt"/>
              </a:rPr>
              <a:t>Multivariate Analysis 1</a:t>
            </a:r>
            <a:br>
              <a:rPr lang="en-US" dirty="0">
                <a:ea typeface="+mj-lt"/>
                <a:cs typeface="+mj-lt"/>
              </a:rPr>
            </a:br>
            <a:r>
              <a:rPr lang="en-US" dirty="0"/>
              <a:t>Average Minutes of Use: 6 Months vs 3 Months</a:t>
            </a:r>
          </a:p>
        </p:txBody>
      </p:sp>
      <p:sp>
        <p:nvSpPr>
          <p:cNvPr id="3" name="Content Placeholder 2">
            <a:extLst>
              <a:ext uri="{FF2B5EF4-FFF2-40B4-BE49-F238E27FC236}">
                <a16:creationId xmlns:a16="http://schemas.microsoft.com/office/drawing/2014/main" id="{8E8452BB-2792-DC2F-BFB7-607AA72ED41F}"/>
              </a:ext>
            </a:extLst>
          </p:cNvPr>
          <p:cNvSpPr>
            <a:spLocks noGrp="1"/>
          </p:cNvSpPr>
          <p:nvPr>
            <p:ph sz="half" idx="1"/>
          </p:nvPr>
        </p:nvSpPr>
        <p:spPr>
          <a:xfrm>
            <a:off x="838200" y="1746798"/>
            <a:ext cx="4498428" cy="4430165"/>
          </a:xfrm>
        </p:spPr>
        <p:txBody>
          <a:bodyPr vert="horz" lIns="91440" tIns="45720" rIns="91440" bIns="45720" rtlCol="0" anchor="t">
            <a:normAutofit/>
          </a:bodyPr>
          <a:lstStyle/>
          <a:p>
            <a:pPr marL="0" indent="0">
              <a:buNone/>
            </a:pPr>
            <a:endParaRPr lang="en-US" sz="2400" dirty="0">
              <a:ea typeface="+mn-lt"/>
              <a:cs typeface="+mn-lt"/>
            </a:endParaRPr>
          </a:p>
          <a:p>
            <a:pPr marL="0" indent="0">
              <a:buNone/>
            </a:pPr>
            <a:endParaRPr lang="en-US" sz="2400" dirty="0">
              <a:ea typeface="+mn-lt"/>
              <a:cs typeface="+mn-lt"/>
            </a:endParaRPr>
          </a:p>
          <a:p>
            <a:pPr marL="0" indent="0">
              <a:buNone/>
            </a:pPr>
            <a:r>
              <a:rPr lang="en-US" sz="2400" dirty="0">
                <a:ea typeface="+mn-lt"/>
                <a:cs typeface="+mn-lt"/>
              </a:rPr>
              <a:t>From this diagram, we see that customers who have been more active in the last 6 months also spread their activity over the last 3 months. </a:t>
            </a:r>
          </a:p>
          <a:p>
            <a:pPr marL="0" indent="0">
              <a:buNone/>
            </a:pPr>
            <a:r>
              <a:rPr lang="en-US" sz="2400" dirty="0">
                <a:ea typeface="+mn-lt"/>
                <a:cs typeface="+mn-lt"/>
              </a:rPr>
              <a:t>This indicates their loyalty and a low probability churn.</a:t>
            </a:r>
            <a:endParaRPr lang="en-US" sz="2400" dirty="0"/>
          </a:p>
        </p:txBody>
      </p:sp>
      <p:sp>
        <p:nvSpPr>
          <p:cNvPr id="5" name="Content Placeholder 4">
            <a:extLst>
              <a:ext uri="{FF2B5EF4-FFF2-40B4-BE49-F238E27FC236}">
                <a16:creationId xmlns:a16="http://schemas.microsoft.com/office/drawing/2014/main" id="{96FF8454-3242-23CC-49EA-75D6AFA82331}"/>
              </a:ext>
            </a:extLst>
          </p:cNvPr>
          <p:cNvSpPr>
            <a:spLocks noGrp="1"/>
          </p:cNvSpPr>
          <p:nvPr>
            <p:ph sz="half" idx="2"/>
          </p:nvPr>
        </p:nvSpPr>
        <p:spPr>
          <a:xfrm>
            <a:off x="5357649" y="2235200"/>
            <a:ext cx="5996151" cy="3941763"/>
          </a:xfrm>
        </p:spPr>
        <p:txBody>
          <a:bodyPr vert="horz" lIns="91440" tIns="45720" rIns="91440" bIns="45720" rtlCol="0" anchor="t">
            <a:normAutofit/>
          </a:bodyPr>
          <a:lstStyle/>
          <a:p>
            <a:pPr>
              <a:buNone/>
            </a:pPr>
            <a:endParaRPr lang="en-US" sz="1400" dirty="0"/>
          </a:p>
        </p:txBody>
      </p:sp>
      <p:pic>
        <p:nvPicPr>
          <p:cNvPr id="4" name="Picture 3">
            <a:extLst>
              <a:ext uri="{FF2B5EF4-FFF2-40B4-BE49-F238E27FC236}">
                <a16:creationId xmlns:a16="http://schemas.microsoft.com/office/drawing/2014/main" id="{3B2FC6D2-0861-41E8-A929-BDFB5559CD2F}"/>
              </a:ext>
            </a:extLst>
          </p:cNvPr>
          <p:cNvPicPr>
            <a:picLocks noChangeAspect="1"/>
          </p:cNvPicPr>
          <p:nvPr/>
        </p:nvPicPr>
        <p:blipFill>
          <a:blip r:embed="rId2"/>
          <a:stretch>
            <a:fillRect/>
          </a:stretch>
        </p:blipFill>
        <p:spPr>
          <a:xfrm>
            <a:off x="6096000" y="2550160"/>
            <a:ext cx="4779841" cy="3413760"/>
          </a:xfrm>
          <a:prstGeom prst="rect">
            <a:avLst/>
          </a:prstGeom>
        </p:spPr>
      </p:pic>
    </p:spTree>
    <p:extLst>
      <p:ext uri="{BB962C8B-B14F-4D97-AF65-F5344CB8AC3E}">
        <p14:creationId xmlns:p14="http://schemas.microsoft.com/office/powerpoint/2010/main" val="72343374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755789-5C79-A439-1DD8-89A22DB652E8}"/>
              </a:ext>
            </a:extLst>
          </p:cNvPr>
          <p:cNvSpPr>
            <a:spLocks noGrp="1"/>
          </p:cNvSpPr>
          <p:nvPr>
            <p:ph type="title"/>
          </p:nvPr>
        </p:nvSpPr>
        <p:spPr/>
        <p:txBody>
          <a:bodyPr>
            <a:normAutofit fontScale="90000"/>
          </a:bodyPr>
          <a:lstStyle/>
          <a:p>
            <a:pPr algn="ctr"/>
            <a:r>
              <a:rPr lang="en-US" dirty="0"/>
              <a:t>Multivariate Analysis 2</a:t>
            </a:r>
            <a:br>
              <a:rPr lang="en-US" dirty="0">
                <a:solidFill>
                  <a:srgbClr val="595959"/>
                </a:solidFill>
              </a:rPr>
            </a:br>
            <a:r>
              <a:rPr lang="en-US" dirty="0"/>
              <a:t>Total Monthly Recurring Charge vs Minutes of Use</a:t>
            </a:r>
          </a:p>
        </p:txBody>
      </p:sp>
      <p:sp>
        <p:nvSpPr>
          <p:cNvPr id="3" name="Content Placeholder 2">
            <a:extLst>
              <a:ext uri="{FF2B5EF4-FFF2-40B4-BE49-F238E27FC236}">
                <a16:creationId xmlns:a16="http://schemas.microsoft.com/office/drawing/2014/main" id="{1F6117A1-9763-5EED-DE9E-94B9B884FE86}"/>
              </a:ext>
            </a:extLst>
          </p:cNvPr>
          <p:cNvSpPr>
            <a:spLocks noGrp="1"/>
          </p:cNvSpPr>
          <p:nvPr>
            <p:ph sz="half" idx="1"/>
          </p:nvPr>
        </p:nvSpPr>
        <p:spPr/>
        <p:txBody>
          <a:bodyPr>
            <a:normAutofit fontScale="85000" lnSpcReduction="20000"/>
          </a:bodyPr>
          <a:lstStyle/>
          <a:p>
            <a:pPr marL="0" indent="0">
              <a:buNone/>
            </a:pPr>
            <a:r>
              <a:rPr lang="en-US" dirty="0">
                <a:ea typeface="+mn-lt"/>
                <a:cs typeface="+mn-lt"/>
              </a:rPr>
              <a:t>The diagram shows that most customers have low monthly fees and low usage.</a:t>
            </a:r>
          </a:p>
          <a:p>
            <a:pPr marL="0" indent="0">
              <a:buNone/>
            </a:pPr>
            <a:r>
              <a:rPr lang="en-US" dirty="0">
                <a:ea typeface="+mn-lt"/>
                <a:cs typeface="+mn-lt"/>
              </a:rPr>
              <a:t>We notice that customers with higher monthly fees tend to have higher usage, although the relationship is not very strong.</a:t>
            </a:r>
          </a:p>
          <a:p>
            <a:pPr marL="0" indent="0">
              <a:buNone/>
            </a:pPr>
            <a:r>
              <a:rPr lang="en-US" dirty="0">
                <a:ea typeface="+mn-lt"/>
                <a:cs typeface="+mn-lt"/>
              </a:rPr>
              <a:t>There are a few outliers with very high </a:t>
            </a:r>
            <a:r>
              <a:rPr lang="en-US" dirty="0" err="1">
                <a:ea typeface="+mn-lt"/>
                <a:cs typeface="+mn-lt"/>
              </a:rPr>
              <a:t>mou_Mean</a:t>
            </a:r>
            <a:r>
              <a:rPr lang="en-US" dirty="0">
                <a:ea typeface="+mn-lt"/>
                <a:cs typeface="+mn-lt"/>
              </a:rPr>
              <a:t> values, which refer to customers with extremely active consumption, regardless of price.</a:t>
            </a:r>
          </a:p>
          <a:p>
            <a:pPr marL="0" indent="0">
              <a:buNone/>
            </a:pPr>
            <a:r>
              <a:rPr lang="en-US" dirty="0">
                <a:ea typeface="+mn-lt"/>
                <a:cs typeface="+mn-lt"/>
              </a:rPr>
              <a:t>We can assume that price is not the only factor determining consumption levels.</a:t>
            </a:r>
            <a:endParaRPr lang="en-US" dirty="0"/>
          </a:p>
          <a:p>
            <a:endParaRPr lang="en-US" dirty="0"/>
          </a:p>
        </p:txBody>
      </p:sp>
      <p:pic>
        <p:nvPicPr>
          <p:cNvPr id="5" name="Content Placeholder 4">
            <a:extLst>
              <a:ext uri="{FF2B5EF4-FFF2-40B4-BE49-F238E27FC236}">
                <a16:creationId xmlns:a16="http://schemas.microsoft.com/office/drawing/2014/main" id="{40C79357-34CF-B03A-7B38-741EF9DA6AA7}"/>
              </a:ext>
            </a:extLst>
          </p:cNvPr>
          <p:cNvPicPr>
            <a:picLocks noGrp="1" noChangeAspect="1"/>
          </p:cNvPicPr>
          <p:nvPr>
            <p:ph sz="half" idx="2"/>
          </p:nvPr>
        </p:nvPicPr>
        <p:blipFill>
          <a:blip r:embed="rId2"/>
          <a:stretch>
            <a:fillRect/>
          </a:stretch>
        </p:blipFill>
        <p:spPr>
          <a:xfrm>
            <a:off x="6172200" y="2001323"/>
            <a:ext cx="5181600" cy="3999942"/>
          </a:xfrm>
          <a:prstGeom prst="rect">
            <a:avLst/>
          </a:prstGeom>
        </p:spPr>
      </p:pic>
    </p:spTree>
    <p:extLst>
      <p:ext uri="{BB962C8B-B14F-4D97-AF65-F5344CB8AC3E}">
        <p14:creationId xmlns:p14="http://schemas.microsoft.com/office/powerpoint/2010/main" val="276607585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6" name="Rectangle 25">
            <a:extLst>
              <a:ext uri="{FF2B5EF4-FFF2-40B4-BE49-F238E27FC236}">
                <a16:creationId xmlns:a16="http://schemas.microsoft.com/office/drawing/2014/main" id="{DBC6133C-0615-4CE4-9132-37E609A9BD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00C47A0-1196-BB0C-5943-4A5A3D1A7FD9}"/>
              </a:ext>
            </a:extLst>
          </p:cNvPr>
          <p:cNvSpPr>
            <a:spLocks noGrp="1"/>
          </p:cNvSpPr>
          <p:nvPr>
            <p:ph type="title"/>
          </p:nvPr>
        </p:nvSpPr>
        <p:spPr>
          <a:xfrm>
            <a:off x="645064" y="525982"/>
            <a:ext cx="4658456" cy="1200361"/>
          </a:xfrm>
        </p:spPr>
        <p:txBody>
          <a:bodyPr vert="horz" lIns="91440" tIns="45720" rIns="91440" bIns="45720" rtlCol="0" anchor="b">
            <a:normAutofit fontScale="90000"/>
          </a:bodyPr>
          <a:lstStyle/>
          <a:p>
            <a:pPr algn="ctr"/>
            <a:r>
              <a:rPr lang="en-US" sz="3600" kern="1200" dirty="0">
                <a:solidFill>
                  <a:schemeClr val="tx1"/>
                </a:solidFill>
                <a:latin typeface="+mj-lt"/>
                <a:ea typeface="+mj-ea"/>
                <a:cs typeface="+mj-cs"/>
              </a:rPr>
              <a:t>Multivariate Analysis 3</a:t>
            </a:r>
            <a:br>
              <a:rPr lang="en-US" sz="3600" kern="1200" dirty="0">
                <a:solidFill>
                  <a:schemeClr val="tx1"/>
                </a:solidFill>
                <a:latin typeface="+mj-lt"/>
                <a:ea typeface="+mj-ea"/>
                <a:cs typeface="+mj-cs"/>
              </a:rPr>
            </a:br>
            <a:r>
              <a:rPr lang="en-US" sz="3600" kern="1200" dirty="0">
                <a:solidFill>
                  <a:schemeClr val="tx1"/>
                </a:solidFill>
                <a:latin typeface="+mj-lt"/>
                <a:ea typeface="+mj-ea"/>
                <a:cs typeface="+mj-cs"/>
              </a:rPr>
              <a:t>Churn vs Total Monthly Recurring Charge </a:t>
            </a:r>
          </a:p>
        </p:txBody>
      </p:sp>
      <p:sp>
        <p:nvSpPr>
          <p:cNvPr id="28" name="Rectangle 27">
            <a:extLst>
              <a:ext uri="{FF2B5EF4-FFF2-40B4-BE49-F238E27FC236}">
                <a16:creationId xmlns:a16="http://schemas.microsoft.com/office/drawing/2014/main" id="{169CC832-2974-4E8D-90ED-3E2941BA733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16533" y="1944913"/>
            <a:ext cx="4023360" cy="2743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1726FB15-FAFD-11F3-A056-7196AAC03645}"/>
              </a:ext>
            </a:extLst>
          </p:cNvPr>
          <p:cNvSpPr>
            <a:spLocks noGrp="1"/>
          </p:cNvSpPr>
          <p:nvPr>
            <p:ph sz="half" idx="1"/>
          </p:nvPr>
        </p:nvSpPr>
        <p:spPr>
          <a:xfrm>
            <a:off x="645066" y="2031101"/>
            <a:ext cx="4282984" cy="3511943"/>
          </a:xfrm>
        </p:spPr>
        <p:txBody>
          <a:bodyPr vert="horz" lIns="91440" tIns="45720" rIns="91440" bIns="45720" rtlCol="0" anchor="ctr">
            <a:normAutofit/>
          </a:bodyPr>
          <a:lstStyle/>
          <a:p>
            <a:r>
              <a:rPr lang="en-US" sz="1800" dirty="0"/>
              <a:t>The graph shows that there is not much difference between the churn and non-churn groups.</a:t>
            </a:r>
          </a:p>
          <a:p>
            <a:r>
              <a:rPr lang="en-US" sz="1800" dirty="0"/>
              <a:t>Both groups have a similar median.</a:t>
            </a:r>
          </a:p>
          <a:p>
            <a:r>
              <a:rPr lang="en-US" sz="1800" dirty="0"/>
              <a:t>The conclusion is that monthly fee does not have a strong influence on churn.</a:t>
            </a:r>
          </a:p>
        </p:txBody>
      </p:sp>
      <p:sp>
        <p:nvSpPr>
          <p:cNvPr id="30" name="Rectangle 29">
            <a:extLst>
              <a:ext uri="{FF2B5EF4-FFF2-40B4-BE49-F238E27FC236}">
                <a16:creationId xmlns:a16="http://schemas.microsoft.com/office/drawing/2014/main" id="{55222F96-971A-4F90-B841-6BAB416C7A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25843" y="6053360"/>
            <a:ext cx="740664" cy="154124"/>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08980754-6F4B-43C9-B9BE-127B6BED658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904923" y="215201"/>
            <a:ext cx="740664" cy="11833491"/>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a:extLst>
              <a:ext uri="{FF2B5EF4-FFF2-40B4-BE49-F238E27FC236}">
                <a16:creationId xmlns:a16="http://schemas.microsoft.com/office/drawing/2014/main" id="{2C1BBA94-3F40-40AA-8BB9-E69E25E537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96793" y="354959"/>
            <a:ext cx="6184973" cy="5915212"/>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Content Placeholder 4">
            <a:extLst>
              <a:ext uri="{FF2B5EF4-FFF2-40B4-BE49-F238E27FC236}">
                <a16:creationId xmlns:a16="http://schemas.microsoft.com/office/drawing/2014/main" id="{2C7F02C4-3115-DA65-82CA-26531A435F14}"/>
              </a:ext>
            </a:extLst>
          </p:cNvPr>
          <p:cNvPicPr>
            <a:picLocks noGrp="1" noChangeAspect="1"/>
          </p:cNvPicPr>
          <p:nvPr>
            <p:ph sz="half" idx="2"/>
          </p:nvPr>
        </p:nvPicPr>
        <p:blipFill>
          <a:blip r:embed="rId2"/>
          <a:stretch>
            <a:fillRect/>
          </a:stretch>
        </p:blipFill>
        <p:spPr>
          <a:xfrm>
            <a:off x="5987738" y="1462354"/>
            <a:ext cx="5628018" cy="3700421"/>
          </a:xfrm>
          <a:prstGeom prst="rect">
            <a:avLst/>
          </a:prstGeom>
        </p:spPr>
      </p:pic>
    </p:spTree>
    <p:extLst>
      <p:ext uri="{BB962C8B-B14F-4D97-AF65-F5344CB8AC3E}">
        <p14:creationId xmlns:p14="http://schemas.microsoft.com/office/powerpoint/2010/main" val="104397707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id="{2F687420-BEB4-45CD-8226-339BE553B8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99ADF2B-0921-E67A-3D7C-C784CC35EA33}"/>
              </a:ext>
            </a:extLst>
          </p:cNvPr>
          <p:cNvSpPr>
            <a:spLocks noGrp="1"/>
          </p:cNvSpPr>
          <p:nvPr>
            <p:ph type="title"/>
          </p:nvPr>
        </p:nvSpPr>
        <p:spPr>
          <a:xfrm>
            <a:off x="645064" y="525982"/>
            <a:ext cx="4465416" cy="1200361"/>
          </a:xfrm>
        </p:spPr>
        <p:txBody>
          <a:bodyPr vert="horz" lIns="91440" tIns="45720" rIns="91440" bIns="45720" rtlCol="0" anchor="b">
            <a:normAutofit fontScale="90000"/>
          </a:bodyPr>
          <a:lstStyle/>
          <a:p>
            <a:pPr algn="ctr"/>
            <a:r>
              <a:rPr lang="en-US" sz="3600" dirty="0"/>
              <a:t>Multivariate Analysis 4</a:t>
            </a:r>
            <a:br>
              <a:rPr lang="en-US" sz="3600" dirty="0"/>
            </a:br>
            <a:r>
              <a:rPr lang="en-US" sz="3600" dirty="0"/>
              <a:t>Churn vs Minutes of Use</a:t>
            </a:r>
          </a:p>
        </p:txBody>
      </p:sp>
      <p:sp>
        <p:nvSpPr>
          <p:cNvPr id="19" name="Rectangle 18">
            <a:extLst>
              <a:ext uri="{FF2B5EF4-FFF2-40B4-BE49-F238E27FC236}">
                <a16:creationId xmlns:a16="http://schemas.microsoft.com/office/drawing/2014/main" id="{169CC832-2974-4E8D-90ED-3E2941BA733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16533" y="1944913"/>
            <a:ext cx="4023360" cy="2743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Content Placeholder 3">
            <a:extLst>
              <a:ext uri="{FF2B5EF4-FFF2-40B4-BE49-F238E27FC236}">
                <a16:creationId xmlns:a16="http://schemas.microsoft.com/office/drawing/2014/main" id="{A07E3FF5-C372-F5C3-2098-A764F127D2F3}"/>
              </a:ext>
            </a:extLst>
          </p:cNvPr>
          <p:cNvSpPr>
            <a:spLocks noGrp="1"/>
          </p:cNvSpPr>
          <p:nvPr>
            <p:ph sz="half" idx="2"/>
          </p:nvPr>
        </p:nvSpPr>
        <p:spPr>
          <a:xfrm>
            <a:off x="645066" y="2031101"/>
            <a:ext cx="4282984" cy="3511943"/>
          </a:xfrm>
        </p:spPr>
        <p:txBody>
          <a:bodyPr vert="horz" lIns="91440" tIns="45720" rIns="91440" bIns="45720" rtlCol="0" anchor="ctr">
            <a:normAutofit/>
          </a:bodyPr>
          <a:lstStyle/>
          <a:p>
            <a:r>
              <a:rPr lang="en-US" sz="1800"/>
              <a:t>The graph shows that customers who stay (churn = 0) have a slightly higher median mou_Mean — that is, they use the service more than those who leave (churn = 1).</a:t>
            </a:r>
          </a:p>
          <a:p>
            <a:r>
              <a:rPr lang="en-US" sz="1800"/>
              <a:t>The difference between the two groups is not huge, but it is consistent — churn customers talk less.</a:t>
            </a:r>
          </a:p>
          <a:p>
            <a:r>
              <a:rPr lang="en-US" sz="1800"/>
              <a:t>The conclusion is that less usage is associated with less engagement and a higher likelihood of churning.</a:t>
            </a:r>
          </a:p>
        </p:txBody>
      </p:sp>
      <p:sp>
        <p:nvSpPr>
          <p:cNvPr id="21" name="Rectangle 20">
            <a:extLst>
              <a:ext uri="{FF2B5EF4-FFF2-40B4-BE49-F238E27FC236}">
                <a16:creationId xmlns:a16="http://schemas.microsoft.com/office/drawing/2014/main" id="{55222F96-971A-4F90-B841-6BAB416C7A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25843" y="6053360"/>
            <a:ext cx="740664" cy="154124"/>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22">
            <a:extLst>
              <a:ext uri="{FF2B5EF4-FFF2-40B4-BE49-F238E27FC236}">
                <a16:creationId xmlns:a16="http://schemas.microsoft.com/office/drawing/2014/main" id="{08980754-6F4B-43C9-B9BE-127B6BED658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904923" y="215201"/>
            <a:ext cx="740664" cy="11833491"/>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24">
            <a:extLst>
              <a:ext uri="{FF2B5EF4-FFF2-40B4-BE49-F238E27FC236}">
                <a16:creationId xmlns:a16="http://schemas.microsoft.com/office/drawing/2014/main" id="{2C1BBA94-3F40-40AA-8BB9-E69E25E537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96793" y="354959"/>
            <a:ext cx="6184973" cy="5915212"/>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Content Placeholder 4">
            <a:extLst>
              <a:ext uri="{FF2B5EF4-FFF2-40B4-BE49-F238E27FC236}">
                <a16:creationId xmlns:a16="http://schemas.microsoft.com/office/drawing/2014/main" id="{5E9F1CA0-4DF4-F4D0-5FE2-437AEBD4057C}"/>
              </a:ext>
            </a:extLst>
          </p:cNvPr>
          <p:cNvPicPr>
            <a:picLocks noGrp="1" noChangeAspect="1"/>
          </p:cNvPicPr>
          <p:nvPr>
            <p:ph sz="half" idx="1"/>
          </p:nvPr>
        </p:nvPicPr>
        <p:blipFill>
          <a:blip r:embed="rId2"/>
          <a:srcRect l="15767" r="11823" b="-1"/>
          <a:stretch>
            <a:fillRect/>
          </a:stretch>
        </p:blipFill>
        <p:spPr>
          <a:xfrm>
            <a:off x="5987738" y="650494"/>
            <a:ext cx="5628018" cy="5324142"/>
          </a:xfrm>
          <a:prstGeom prst="rect">
            <a:avLst/>
          </a:prstGeom>
        </p:spPr>
      </p:pic>
    </p:spTree>
    <p:extLst>
      <p:ext uri="{BB962C8B-B14F-4D97-AF65-F5344CB8AC3E}">
        <p14:creationId xmlns:p14="http://schemas.microsoft.com/office/powerpoint/2010/main" val="127162939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6" name="Rectangle 15">
            <a:extLst>
              <a:ext uri="{FF2B5EF4-FFF2-40B4-BE49-F238E27FC236}">
                <a16:creationId xmlns:a16="http://schemas.microsoft.com/office/drawing/2014/main" id="{DBC6133C-0615-4CE4-9132-37E609A9BD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808E838-65AC-30D8-255A-47D06F6E64F4}"/>
              </a:ext>
            </a:extLst>
          </p:cNvPr>
          <p:cNvSpPr>
            <a:spLocks noGrp="1"/>
          </p:cNvSpPr>
          <p:nvPr>
            <p:ph type="title"/>
          </p:nvPr>
        </p:nvSpPr>
        <p:spPr>
          <a:xfrm>
            <a:off x="645064" y="525982"/>
            <a:ext cx="4282983" cy="1200361"/>
          </a:xfrm>
        </p:spPr>
        <p:txBody>
          <a:bodyPr anchor="b">
            <a:normAutofit/>
          </a:bodyPr>
          <a:lstStyle/>
          <a:p>
            <a:r>
              <a:rPr lang="en-US" sz="3600">
                <a:ea typeface="+mj-lt"/>
                <a:cs typeface="+mj-lt"/>
              </a:rPr>
              <a:t>Correlation Heatmap</a:t>
            </a:r>
            <a:endParaRPr lang="en-US" sz="3600"/>
          </a:p>
        </p:txBody>
      </p:sp>
      <p:sp>
        <p:nvSpPr>
          <p:cNvPr id="18" name="Rectangle 17">
            <a:extLst>
              <a:ext uri="{FF2B5EF4-FFF2-40B4-BE49-F238E27FC236}">
                <a16:creationId xmlns:a16="http://schemas.microsoft.com/office/drawing/2014/main" id="{169CC832-2974-4E8D-90ED-3E2941BA733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16533" y="1944913"/>
            <a:ext cx="4023360" cy="2743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85791A90-0E0A-094F-76DE-8589F57046BB}"/>
              </a:ext>
            </a:extLst>
          </p:cNvPr>
          <p:cNvSpPr>
            <a:spLocks noGrp="1"/>
          </p:cNvSpPr>
          <p:nvPr>
            <p:ph idx="1"/>
          </p:nvPr>
        </p:nvSpPr>
        <p:spPr>
          <a:xfrm>
            <a:off x="645066" y="2031101"/>
            <a:ext cx="4282984" cy="3511943"/>
          </a:xfrm>
        </p:spPr>
        <p:txBody>
          <a:bodyPr vert="horz" lIns="91440" tIns="45720" rIns="91440" bIns="45720" rtlCol="0" anchor="ctr">
            <a:normAutofit/>
          </a:bodyPr>
          <a:lstStyle/>
          <a:p>
            <a:pPr marL="0" indent="0">
              <a:buNone/>
            </a:pPr>
            <a:r>
              <a:rPr lang="en-US" sz="1800" dirty="0">
                <a:ea typeface="+mn-lt"/>
                <a:cs typeface="+mn-lt"/>
              </a:rPr>
              <a:t>This heatmap shows a strong positive correlation between: </a:t>
            </a:r>
            <a:r>
              <a:rPr lang="en-US" sz="1800" dirty="0" err="1">
                <a:ea typeface="+mn-lt"/>
                <a:cs typeface="+mn-lt"/>
              </a:rPr>
              <a:t>mou_Mean</a:t>
            </a:r>
            <a:r>
              <a:rPr lang="en-US" sz="1800" dirty="0">
                <a:ea typeface="+mn-lt"/>
                <a:cs typeface="+mn-lt"/>
              </a:rPr>
              <a:t>, avg6mou, avg3mou, </a:t>
            </a:r>
            <a:r>
              <a:rPr lang="en-US" sz="1800" dirty="0" err="1">
                <a:ea typeface="+mn-lt"/>
                <a:cs typeface="+mn-lt"/>
              </a:rPr>
              <a:t>totmrc_Mean</a:t>
            </a:r>
            <a:r>
              <a:rPr lang="en-US" sz="1800" dirty="0">
                <a:ea typeface="+mn-lt"/>
                <a:cs typeface="+mn-lt"/>
              </a:rPr>
              <a:t>, indicating that customers who talk more pay more.</a:t>
            </a:r>
          </a:p>
          <a:p>
            <a:pPr marL="0" indent="0">
              <a:buNone/>
            </a:pPr>
            <a:r>
              <a:rPr lang="en-US" sz="1800" dirty="0">
                <a:ea typeface="+mn-lt"/>
                <a:cs typeface="+mn-lt"/>
              </a:rPr>
              <a:t>Customer churn has a weak correlation with most variables, meaning that customers with higher activity are less likely to leave.</a:t>
            </a:r>
            <a:endParaRPr lang="en-US" sz="1800" dirty="0"/>
          </a:p>
        </p:txBody>
      </p:sp>
      <p:sp>
        <p:nvSpPr>
          <p:cNvPr id="20" name="Rectangle 19">
            <a:extLst>
              <a:ext uri="{FF2B5EF4-FFF2-40B4-BE49-F238E27FC236}">
                <a16:creationId xmlns:a16="http://schemas.microsoft.com/office/drawing/2014/main" id="{55222F96-971A-4F90-B841-6BAB416C7A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25843" y="6053360"/>
            <a:ext cx="740664" cy="154124"/>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21">
            <a:extLst>
              <a:ext uri="{FF2B5EF4-FFF2-40B4-BE49-F238E27FC236}">
                <a16:creationId xmlns:a16="http://schemas.microsoft.com/office/drawing/2014/main" id="{08980754-6F4B-43C9-B9BE-127B6BED658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904923" y="215201"/>
            <a:ext cx="740664" cy="11833491"/>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Rectangle 23">
            <a:extLst>
              <a:ext uri="{FF2B5EF4-FFF2-40B4-BE49-F238E27FC236}">
                <a16:creationId xmlns:a16="http://schemas.microsoft.com/office/drawing/2014/main" id="{2C1BBA94-3F40-40AA-8BB9-E69E25E537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96793" y="354959"/>
            <a:ext cx="6184973" cy="5915212"/>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A8697C7D-844D-2BDE-9A0B-7D160A1F1D0F}"/>
              </a:ext>
            </a:extLst>
          </p:cNvPr>
          <p:cNvPicPr>
            <a:picLocks noChangeAspect="1"/>
          </p:cNvPicPr>
          <p:nvPr/>
        </p:nvPicPr>
        <p:blipFill>
          <a:blip r:embed="rId2"/>
          <a:stretch>
            <a:fillRect/>
          </a:stretch>
        </p:blipFill>
        <p:spPr>
          <a:xfrm>
            <a:off x="5987738" y="969903"/>
            <a:ext cx="5628018" cy="4685324"/>
          </a:xfrm>
          <a:prstGeom prst="rect">
            <a:avLst/>
          </a:prstGeom>
        </p:spPr>
      </p:pic>
    </p:spTree>
    <p:extLst>
      <p:ext uri="{BB962C8B-B14F-4D97-AF65-F5344CB8AC3E}">
        <p14:creationId xmlns:p14="http://schemas.microsoft.com/office/powerpoint/2010/main" val="287934339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6" name="Rectangle 15">
            <a:extLst>
              <a:ext uri="{FF2B5EF4-FFF2-40B4-BE49-F238E27FC236}">
                <a16:creationId xmlns:a16="http://schemas.microsoft.com/office/drawing/2014/main" id="{2F687420-BEB4-45CD-8226-339BE553B8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18F6D7B-16EB-39C1-3263-FED7FEAE37DD}"/>
              </a:ext>
            </a:extLst>
          </p:cNvPr>
          <p:cNvSpPr>
            <a:spLocks noGrp="1"/>
          </p:cNvSpPr>
          <p:nvPr>
            <p:ph type="title"/>
          </p:nvPr>
        </p:nvSpPr>
        <p:spPr>
          <a:xfrm>
            <a:off x="645064" y="525982"/>
            <a:ext cx="4282983" cy="1200361"/>
          </a:xfrm>
        </p:spPr>
        <p:txBody>
          <a:bodyPr anchor="b">
            <a:normAutofit/>
          </a:bodyPr>
          <a:lstStyle/>
          <a:p>
            <a:r>
              <a:rPr lang="en-US" sz="2500">
                <a:latin typeface="Aptos"/>
                <a:ea typeface="Calibri Light"/>
                <a:cs typeface="Calibri Light"/>
              </a:rPr>
              <a:t>Feature Relationships(</a:t>
            </a:r>
            <a:r>
              <a:rPr lang="en-US" sz="2500">
                <a:latin typeface="Aptos"/>
                <a:ea typeface="+mj-lt"/>
                <a:cs typeface="+mj-lt"/>
              </a:rPr>
              <a:t>Pairwise Scatter Matrix)</a:t>
            </a:r>
            <a:endParaRPr lang="en-US" sz="2500">
              <a:latin typeface="Aptos"/>
            </a:endParaRPr>
          </a:p>
        </p:txBody>
      </p:sp>
      <p:sp>
        <p:nvSpPr>
          <p:cNvPr id="18" name="Rectangle 17">
            <a:extLst>
              <a:ext uri="{FF2B5EF4-FFF2-40B4-BE49-F238E27FC236}">
                <a16:creationId xmlns:a16="http://schemas.microsoft.com/office/drawing/2014/main" id="{169CC832-2974-4E8D-90ED-3E2941BA733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16533" y="1944913"/>
            <a:ext cx="4023360" cy="2743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A198E90A-7E52-72A7-B8D4-FA01FB33EF1F}"/>
              </a:ext>
            </a:extLst>
          </p:cNvPr>
          <p:cNvSpPr>
            <a:spLocks noGrp="1"/>
          </p:cNvSpPr>
          <p:nvPr>
            <p:ph idx="1"/>
          </p:nvPr>
        </p:nvSpPr>
        <p:spPr>
          <a:xfrm>
            <a:off x="645066" y="2031101"/>
            <a:ext cx="4282984" cy="3511943"/>
          </a:xfrm>
        </p:spPr>
        <p:txBody>
          <a:bodyPr vert="horz" lIns="91440" tIns="45720" rIns="91440" bIns="45720" rtlCol="0" anchor="ctr">
            <a:normAutofit/>
          </a:bodyPr>
          <a:lstStyle/>
          <a:p>
            <a:r>
              <a:rPr lang="en-US" sz="1400">
                <a:ea typeface="+mn-lt"/>
                <a:cs typeface="+mn-lt"/>
              </a:rPr>
              <a:t>From the scatter matrix, I noticed a strong relationship between the usage variables (avg6mou, avg3mou, and mou_Mean), which is expected since they all measure customer activity. </a:t>
            </a:r>
          </a:p>
          <a:p>
            <a:r>
              <a:rPr lang="en-US" sz="1400">
                <a:ea typeface="+mn-lt"/>
                <a:cs typeface="+mn-lt"/>
              </a:rPr>
              <a:t>There is also a moderate relationship between usage and monthly charges (totmrc_Mean), suggesting that customers who use the service more generally pay higher fees. </a:t>
            </a:r>
          </a:p>
          <a:p>
            <a:r>
              <a:rPr lang="en-US" sz="1400">
                <a:ea typeface="+mn-lt"/>
                <a:cs typeface="+mn-lt"/>
              </a:rPr>
              <a:t>The distributions are right-skewed, showing that most customers have relatively low usage levels, while only a small number are highly active.</a:t>
            </a:r>
          </a:p>
          <a:p>
            <a:r>
              <a:rPr lang="en-US" sz="1400">
                <a:ea typeface="+mn-lt"/>
                <a:cs typeface="+mn-lt"/>
              </a:rPr>
              <a:t> Overall, customer activity appears to be a stronger indicator of churn than monthly charges alone.</a:t>
            </a:r>
            <a:endParaRPr lang="en-US" sz="1400"/>
          </a:p>
          <a:p>
            <a:endParaRPr lang="en-US" sz="1400"/>
          </a:p>
        </p:txBody>
      </p:sp>
      <p:sp>
        <p:nvSpPr>
          <p:cNvPr id="20" name="Rectangle 19">
            <a:extLst>
              <a:ext uri="{FF2B5EF4-FFF2-40B4-BE49-F238E27FC236}">
                <a16:creationId xmlns:a16="http://schemas.microsoft.com/office/drawing/2014/main" id="{55222F96-971A-4F90-B841-6BAB416C7A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25843" y="6053360"/>
            <a:ext cx="740664" cy="154124"/>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21">
            <a:extLst>
              <a:ext uri="{FF2B5EF4-FFF2-40B4-BE49-F238E27FC236}">
                <a16:creationId xmlns:a16="http://schemas.microsoft.com/office/drawing/2014/main" id="{08980754-6F4B-43C9-B9BE-127B6BED658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904923" y="215201"/>
            <a:ext cx="740664" cy="11833491"/>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Rectangle 23">
            <a:extLst>
              <a:ext uri="{FF2B5EF4-FFF2-40B4-BE49-F238E27FC236}">
                <a16:creationId xmlns:a16="http://schemas.microsoft.com/office/drawing/2014/main" id="{2C1BBA94-3F40-40AA-8BB9-E69E25E537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96793" y="354959"/>
            <a:ext cx="6184973" cy="5915212"/>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2648DE11-FED9-D516-1DDE-20623B171680}"/>
              </a:ext>
            </a:extLst>
          </p:cNvPr>
          <p:cNvPicPr>
            <a:picLocks noChangeAspect="1"/>
          </p:cNvPicPr>
          <p:nvPr/>
        </p:nvPicPr>
        <p:blipFill>
          <a:blip r:embed="rId2"/>
          <a:srcRect t="7161" r="-1" b="129"/>
          <a:stretch>
            <a:fillRect/>
          </a:stretch>
        </p:blipFill>
        <p:spPr>
          <a:xfrm>
            <a:off x="5987738" y="650494"/>
            <a:ext cx="5628018" cy="5324142"/>
          </a:xfrm>
          <a:prstGeom prst="rect">
            <a:avLst/>
          </a:prstGeom>
        </p:spPr>
      </p:pic>
    </p:spTree>
    <p:extLst>
      <p:ext uri="{BB962C8B-B14F-4D97-AF65-F5344CB8AC3E}">
        <p14:creationId xmlns:p14="http://schemas.microsoft.com/office/powerpoint/2010/main" val="125934773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6" name="Rectangle 15">
            <a:extLst>
              <a:ext uri="{FF2B5EF4-FFF2-40B4-BE49-F238E27FC236}">
                <a16:creationId xmlns:a16="http://schemas.microsoft.com/office/drawing/2014/main" id="{DBC6133C-0615-4CE4-9132-37E609A9BD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E8279C1-0BB3-500E-CF11-00189B7AE1C6}"/>
              </a:ext>
            </a:extLst>
          </p:cNvPr>
          <p:cNvSpPr>
            <a:spLocks noGrp="1"/>
          </p:cNvSpPr>
          <p:nvPr>
            <p:ph type="title"/>
          </p:nvPr>
        </p:nvSpPr>
        <p:spPr>
          <a:xfrm>
            <a:off x="645064" y="525982"/>
            <a:ext cx="4282983" cy="1200361"/>
          </a:xfrm>
        </p:spPr>
        <p:txBody>
          <a:bodyPr anchor="b">
            <a:normAutofit/>
          </a:bodyPr>
          <a:lstStyle/>
          <a:p>
            <a:r>
              <a:rPr lang="en-US" sz="3600">
                <a:latin typeface="Aptos"/>
              </a:rPr>
              <a:t>Cluster analysis</a:t>
            </a:r>
            <a:endParaRPr lang="en-US" sz="3600"/>
          </a:p>
        </p:txBody>
      </p:sp>
      <p:sp>
        <p:nvSpPr>
          <p:cNvPr id="18" name="Rectangle 17">
            <a:extLst>
              <a:ext uri="{FF2B5EF4-FFF2-40B4-BE49-F238E27FC236}">
                <a16:creationId xmlns:a16="http://schemas.microsoft.com/office/drawing/2014/main" id="{169CC832-2974-4E8D-90ED-3E2941BA733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16533" y="1944913"/>
            <a:ext cx="4023360" cy="2743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C3DBDB10-C328-1E60-2941-DAF4767DE14F}"/>
              </a:ext>
            </a:extLst>
          </p:cNvPr>
          <p:cNvSpPr>
            <a:spLocks noGrp="1"/>
          </p:cNvSpPr>
          <p:nvPr>
            <p:ph idx="1"/>
          </p:nvPr>
        </p:nvSpPr>
        <p:spPr>
          <a:xfrm>
            <a:off x="645066" y="2031101"/>
            <a:ext cx="4282984" cy="3511943"/>
          </a:xfrm>
        </p:spPr>
        <p:txBody>
          <a:bodyPr vert="horz" lIns="91440" tIns="45720" rIns="91440" bIns="45720" rtlCol="0" anchor="ctr">
            <a:normAutofit/>
          </a:bodyPr>
          <a:lstStyle/>
          <a:p>
            <a:pPr>
              <a:buNone/>
            </a:pPr>
            <a:r>
              <a:rPr lang="en-US" sz="1800" dirty="0"/>
              <a:t>     Cluster analysis splits customers into three main groups based on their level of activity. The most active customers (red cluster) show the highest usage and are likely less prone to churn, while the low-activity group (blue cluster) appears to be the most at risk. The medium-activity group (green cluster) sits in between and could potentially be retained with targeted marketing or service improvement efforts.</a:t>
            </a:r>
          </a:p>
          <a:p>
            <a:pPr marL="0" indent="0">
              <a:buNone/>
            </a:pPr>
            <a:endParaRPr lang="en-US" sz="1800" dirty="0"/>
          </a:p>
        </p:txBody>
      </p:sp>
      <p:sp>
        <p:nvSpPr>
          <p:cNvPr id="20" name="Rectangle 19">
            <a:extLst>
              <a:ext uri="{FF2B5EF4-FFF2-40B4-BE49-F238E27FC236}">
                <a16:creationId xmlns:a16="http://schemas.microsoft.com/office/drawing/2014/main" id="{55222F96-971A-4F90-B841-6BAB416C7A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25843" y="6053360"/>
            <a:ext cx="740664" cy="154124"/>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21">
            <a:extLst>
              <a:ext uri="{FF2B5EF4-FFF2-40B4-BE49-F238E27FC236}">
                <a16:creationId xmlns:a16="http://schemas.microsoft.com/office/drawing/2014/main" id="{08980754-6F4B-43C9-B9BE-127B6BED658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904923" y="215201"/>
            <a:ext cx="740664" cy="11833491"/>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Rectangle 23">
            <a:extLst>
              <a:ext uri="{FF2B5EF4-FFF2-40B4-BE49-F238E27FC236}">
                <a16:creationId xmlns:a16="http://schemas.microsoft.com/office/drawing/2014/main" id="{2C1BBA94-3F40-40AA-8BB9-E69E25E537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96793" y="354959"/>
            <a:ext cx="6184973" cy="5915212"/>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35BC074D-5B89-7691-59C2-712A0D1DAA6A}"/>
              </a:ext>
            </a:extLst>
          </p:cNvPr>
          <p:cNvPicPr>
            <a:picLocks noChangeAspect="1"/>
          </p:cNvPicPr>
          <p:nvPr/>
        </p:nvPicPr>
        <p:blipFill>
          <a:blip r:embed="rId2"/>
          <a:stretch>
            <a:fillRect/>
          </a:stretch>
        </p:blipFill>
        <p:spPr>
          <a:xfrm>
            <a:off x="5987738" y="1441249"/>
            <a:ext cx="5628018" cy="3742631"/>
          </a:xfrm>
          <a:prstGeom prst="rect">
            <a:avLst/>
          </a:prstGeom>
        </p:spPr>
      </p:pic>
    </p:spTree>
    <p:extLst>
      <p:ext uri="{BB962C8B-B14F-4D97-AF65-F5344CB8AC3E}">
        <p14:creationId xmlns:p14="http://schemas.microsoft.com/office/powerpoint/2010/main" val="161800152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3" name="Rectangle 22">
            <a:extLst>
              <a:ext uri="{FF2B5EF4-FFF2-40B4-BE49-F238E27FC236}">
                <a16:creationId xmlns:a16="http://schemas.microsoft.com/office/drawing/2014/main" id="{DBC6133C-0615-4CE4-9132-37E609A9BD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DB367E3-9FF3-DA53-B767-E59B88887C51}"/>
              </a:ext>
            </a:extLst>
          </p:cNvPr>
          <p:cNvSpPr>
            <a:spLocks noGrp="1"/>
          </p:cNvSpPr>
          <p:nvPr>
            <p:ph type="title"/>
          </p:nvPr>
        </p:nvSpPr>
        <p:spPr>
          <a:xfrm>
            <a:off x="645064" y="525982"/>
            <a:ext cx="4282983" cy="1200361"/>
          </a:xfrm>
        </p:spPr>
        <p:txBody>
          <a:bodyPr anchor="b">
            <a:normAutofit/>
          </a:bodyPr>
          <a:lstStyle/>
          <a:p>
            <a:r>
              <a:rPr lang="en-GB" sz="3600"/>
              <a:t>Executive summary </a:t>
            </a:r>
            <a:endParaRPr lang="en-US" sz="3600"/>
          </a:p>
        </p:txBody>
      </p:sp>
      <p:sp>
        <p:nvSpPr>
          <p:cNvPr id="25" name="Rectangle 24">
            <a:extLst>
              <a:ext uri="{FF2B5EF4-FFF2-40B4-BE49-F238E27FC236}">
                <a16:creationId xmlns:a16="http://schemas.microsoft.com/office/drawing/2014/main" id="{169CC832-2974-4E8D-90ED-3E2941BA733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16533" y="1944913"/>
            <a:ext cx="4023360" cy="2743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AD76C08D-2DF6-1323-9292-73FEA003213B}"/>
              </a:ext>
            </a:extLst>
          </p:cNvPr>
          <p:cNvSpPr>
            <a:spLocks noGrp="1"/>
          </p:cNvSpPr>
          <p:nvPr>
            <p:ph idx="1"/>
          </p:nvPr>
        </p:nvSpPr>
        <p:spPr>
          <a:xfrm>
            <a:off x="645066" y="2031101"/>
            <a:ext cx="4282984" cy="3511943"/>
          </a:xfrm>
        </p:spPr>
        <p:txBody>
          <a:bodyPr vert="horz" lIns="91440" tIns="45720" rIns="91440" bIns="45720" rtlCol="0" anchor="ctr">
            <a:normAutofit/>
          </a:bodyPr>
          <a:lstStyle/>
          <a:p>
            <a:pPr marL="0" indent="0">
              <a:buNone/>
            </a:pPr>
            <a:r>
              <a:rPr lang="en-US" sz="1500">
                <a:ea typeface="+mn-lt"/>
                <a:cs typeface="+mn-lt"/>
              </a:rPr>
              <a:t>Most customers show low service usage and low monthly fees. Customers with lower usage tend to churn more often. </a:t>
            </a:r>
            <a:endParaRPr lang="en-US" sz="1500"/>
          </a:p>
          <a:p>
            <a:pPr marL="0" indent="0">
              <a:buNone/>
            </a:pPr>
            <a:r>
              <a:rPr lang="en-US" sz="1500">
                <a:ea typeface="+mn-lt"/>
                <a:cs typeface="+mn-lt"/>
              </a:rPr>
              <a:t>Higher activity usually means stronger engagement and lower risk of churn. </a:t>
            </a:r>
          </a:p>
          <a:p>
            <a:pPr marL="0" indent="0">
              <a:buNone/>
            </a:pPr>
            <a:r>
              <a:rPr lang="en-US" sz="1500">
                <a:ea typeface="+mn-lt"/>
                <a:cs typeface="+mn-lt"/>
              </a:rPr>
              <a:t>Customers who talk more tend to pay more. However, price alone does not determine churn. </a:t>
            </a:r>
          </a:p>
          <a:p>
            <a:pPr marL="0" indent="0">
              <a:buNone/>
            </a:pPr>
            <a:r>
              <a:rPr lang="en-US" sz="1500">
                <a:ea typeface="+mn-lt"/>
                <a:cs typeface="+mn-lt"/>
              </a:rPr>
              <a:t>Few customers contact support frequently, which may indicate dissatisfaction or service issues. </a:t>
            </a:r>
          </a:p>
          <a:p>
            <a:pPr marL="0" indent="0">
              <a:buNone/>
            </a:pPr>
            <a:r>
              <a:rPr lang="en-US" sz="1500">
                <a:ea typeface="+mn-lt"/>
                <a:cs typeface="+mn-lt"/>
              </a:rPr>
              <a:t>There are strong correlations between usage variables (mou_Mean, avg3mou, avg6mou). </a:t>
            </a:r>
          </a:p>
          <a:p>
            <a:pPr marL="0" indent="0">
              <a:buNone/>
            </a:pPr>
            <a:r>
              <a:rPr lang="en-US" sz="1500">
                <a:ea typeface="+mn-lt"/>
                <a:cs typeface="+mn-lt"/>
              </a:rPr>
              <a:t>Churn shows weak correlation with most characteristics.</a:t>
            </a:r>
            <a:endParaRPr lang="en-US" sz="1500"/>
          </a:p>
        </p:txBody>
      </p:sp>
      <p:sp>
        <p:nvSpPr>
          <p:cNvPr id="27" name="Rectangle 26">
            <a:extLst>
              <a:ext uri="{FF2B5EF4-FFF2-40B4-BE49-F238E27FC236}">
                <a16:creationId xmlns:a16="http://schemas.microsoft.com/office/drawing/2014/main" id="{55222F96-971A-4F90-B841-6BAB416C7A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25843" y="6053360"/>
            <a:ext cx="740664" cy="154124"/>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ectangle 28">
            <a:extLst>
              <a:ext uri="{FF2B5EF4-FFF2-40B4-BE49-F238E27FC236}">
                <a16:creationId xmlns:a16="http://schemas.microsoft.com/office/drawing/2014/main" id="{08980754-6F4B-43C9-B9BE-127B6BED658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904923" y="215201"/>
            <a:ext cx="740664" cy="11833491"/>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Rectangle 30">
            <a:extLst>
              <a:ext uri="{FF2B5EF4-FFF2-40B4-BE49-F238E27FC236}">
                <a16:creationId xmlns:a16="http://schemas.microsoft.com/office/drawing/2014/main" id="{2C1BBA94-3F40-40AA-8BB9-E69E25E537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96793" y="354959"/>
            <a:ext cx="6184973" cy="5915212"/>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7D355030-BB83-1EFB-0DDF-E63E99F2436C}"/>
              </a:ext>
            </a:extLst>
          </p:cNvPr>
          <p:cNvPicPr>
            <a:picLocks noChangeAspect="1"/>
          </p:cNvPicPr>
          <p:nvPr/>
        </p:nvPicPr>
        <p:blipFill>
          <a:blip r:embed="rId2"/>
          <a:srcRect l="13993" r="35951"/>
          <a:stretch>
            <a:fillRect/>
          </a:stretch>
        </p:blipFill>
        <p:spPr>
          <a:xfrm>
            <a:off x="6432812" y="650494"/>
            <a:ext cx="4737869" cy="5324142"/>
          </a:xfrm>
          <a:prstGeom prst="rect">
            <a:avLst/>
          </a:prstGeom>
        </p:spPr>
      </p:pic>
    </p:spTree>
    <p:extLst>
      <p:ext uri="{BB962C8B-B14F-4D97-AF65-F5344CB8AC3E}">
        <p14:creationId xmlns:p14="http://schemas.microsoft.com/office/powerpoint/2010/main" val="348203034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9" name="Rectangle 18">
            <a:extLst>
              <a:ext uri="{FF2B5EF4-FFF2-40B4-BE49-F238E27FC236}">
                <a16:creationId xmlns:a16="http://schemas.microsoft.com/office/drawing/2014/main" id="{E02239D2-A05D-4A1C-9F06-FBA7FC730E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90EE3EA-09DA-D35F-C9AA-EB9146AB7D4C}"/>
              </a:ext>
            </a:extLst>
          </p:cNvPr>
          <p:cNvSpPr>
            <a:spLocks noGrp="1"/>
          </p:cNvSpPr>
          <p:nvPr>
            <p:ph type="title"/>
          </p:nvPr>
        </p:nvSpPr>
        <p:spPr>
          <a:xfrm>
            <a:off x="2019300" y="538956"/>
            <a:ext cx="8985250" cy="1118394"/>
          </a:xfrm>
        </p:spPr>
        <p:txBody>
          <a:bodyPr anchor="t">
            <a:normAutofit/>
          </a:bodyPr>
          <a:lstStyle/>
          <a:p>
            <a:r>
              <a:rPr lang="en-US" sz="4000">
                <a:ea typeface="+mj-lt"/>
                <a:cs typeface="+mj-lt"/>
              </a:rPr>
              <a:t>Recommendations</a:t>
            </a:r>
            <a:endParaRPr lang="en-US" sz="4000"/>
          </a:p>
        </p:txBody>
      </p:sp>
      <p:pic>
        <p:nvPicPr>
          <p:cNvPr id="16" name="Graphic 15" descr="Business Growth">
            <a:extLst>
              <a:ext uri="{FF2B5EF4-FFF2-40B4-BE49-F238E27FC236}">
                <a16:creationId xmlns:a16="http://schemas.microsoft.com/office/drawing/2014/main" id="{13809317-406D-6DD0-2B06-6157F54F6F17}"/>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p:blipFill>
        <p:spPr>
          <a:xfrm>
            <a:off x="1104900" y="538956"/>
            <a:ext cx="749300" cy="749300"/>
          </a:xfrm>
          <a:prstGeom prst="rect">
            <a:avLst/>
          </a:prstGeom>
        </p:spPr>
      </p:pic>
      <p:sp>
        <p:nvSpPr>
          <p:cNvPr id="3" name="Content Placeholder 2">
            <a:extLst>
              <a:ext uri="{FF2B5EF4-FFF2-40B4-BE49-F238E27FC236}">
                <a16:creationId xmlns:a16="http://schemas.microsoft.com/office/drawing/2014/main" id="{2C3E3803-E17D-B6B8-F2B1-1F425E12D1FE}"/>
              </a:ext>
            </a:extLst>
          </p:cNvPr>
          <p:cNvSpPr>
            <a:spLocks noGrp="1"/>
          </p:cNvSpPr>
          <p:nvPr>
            <p:ph idx="1"/>
          </p:nvPr>
        </p:nvSpPr>
        <p:spPr>
          <a:xfrm>
            <a:off x="1009650" y="1847849"/>
            <a:ext cx="9994900" cy="4254501"/>
          </a:xfrm>
        </p:spPr>
        <p:txBody>
          <a:bodyPr vert="horz" lIns="91440" tIns="45720" rIns="91440" bIns="45720" rtlCol="0">
            <a:normAutofit/>
          </a:bodyPr>
          <a:lstStyle/>
          <a:p>
            <a:pPr>
              <a:buFont typeface="Arial"/>
              <a:buChar char="•"/>
            </a:pPr>
            <a:r>
              <a:rPr lang="en-US" sz="2000">
                <a:ea typeface="+mn-lt"/>
                <a:cs typeface="+mn-lt"/>
              </a:rPr>
              <a:t>Focus on customers with low usage and encourage them to use the service more through rewards or special offers. </a:t>
            </a:r>
            <a:endParaRPr lang="en-US" sz="2000"/>
          </a:p>
          <a:p>
            <a:pPr>
              <a:buFont typeface="Arial"/>
              <a:buChar char="•"/>
            </a:pPr>
            <a:r>
              <a:rPr lang="en-US" sz="2000">
                <a:ea typeface="+mn-lt"/>
                <a:cs typeface="+mn-lt"/>
              </a:rPr>
              <a:t>Give loyal customers extra benefits to keep them interested in the service. </a:t>
            </a:r>
            <a:endParaRPr lang="en-US" sz="2000"/>
          </a:p>
          <a:p>
            <a:pPr>
              <a:buFont typeface="Arial"/>
              <a:buChar char="•"/>
            </a:pPr>
            <a:r>
              <a:rPr lang="en-US" sz="2000">
                <a:ea typeface="+mn-lt"/>
                <a:cs typeface="+mn-lt"/>
              </a:rPr>
              <a:t>Promote annual plans, as they may help reduce churn. </a:t>
            </a:r>
            <a:endParaRPr lang="en-US" sz="2000"/>
          </a:p>
          <a:p>
            <a:pPr>
              <a:buFont typeface="Arial"/>
              <a:buChar char="•"/>
            </a:pPr>
            <a:r>
              <a:rPr lang="en-US" sz="2000">
                <a:ea typeface="+mn-lt"/>
                <a:cs typeface="+mn-lt"/>
              </a:rPr>
              <a:t>Offer small discounts when customers renew their plans. </a:t>
            </a:r>
            <a:endParaRPr lang="en-US" sz="2000"/>
          </a:p>
          <a:p>
            <a:pPr>
              <a:buFont typeface="Arial"/>
              <a:buChar char="•"/>
            </a:pPr>
            <a:r>
              <a:rPr lang="en-US" sz="2000">
                <a:ea typeface="+mn-lt"/>
                <a:cs typeface="+mn-lt"/>
              </a:rPr>
              <a:t>Improve customer support and reduce response times. </a:t>
            </a:r>
            <a:endParaRPr lang="en-US" sz="2000"/>
          </a:p>
          <a:p>
            <a:pPr>
              <a:buFont typeface="Arial"/>
              <a:buChar char="•"/>
            </a:pPr>
            <a:r>
              <a:rPr lang="en-US" sz="2000">
                <a:ea typeface="+mn-lt"/>
                <a:cs typeface="+mn-lt"/>
              </a:rPr>
              <a:t>Use customer data to provide more relevant offers.</a:t>
            </a:r>
            <a:endParaRPr lang="en-US" sz="2000"/>
          </a:p>
          <a:p>
            <a:pPr marL="0" indent="0">
              <a:buNone/>
            </a:pPr>
            <a:endParaRPr lang="en-US" sz="2000"/>
          </a:p>
        </p:txBody>
      </p:sp>
    </p:spTree>
    <p:extLst>
      <p:ext uri="{BB962C8B-B14F-4D97-AF65-F5344CB8AC3E}">
        <p14:creationId xmlns:p14="http://schemas.microsoft.com/office/powerpoint/2010/main" val="293095017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id="{B6CDA21F-E7AF-4C75-8395-33F58D5B0E4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9" name="Group 18">
            <a:extLst>
              <a:ext uri="{FF2B5EF4-FFF2-40B4-BE49-F238E27FC236}">
                <a16:creationId xmlns:a16="http://schemas.microsoft.com/office/drawing/2014/main" id="{AE1C45F0-260A-458C-96ED-C1F6D215121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 y="1216597"/>
            <a:ext cx="731521" cy="673460"/>
            <a:chOff x="3940602" y="308034"/>
            <a:chExt cx="2116791" cy="3428999"/>
          </a:xfrm>
          <a:solidFill>
            <a:schemeClr val="accent4"/>
          </a:solidFill>
        </p:grpSpPr>
        <p:sp>
          <p:nvSpPr>
            <p:cNvPr id="20" name="Rectangle 19">
              <a:extLst>
                <a:ext uri="{FF2B5EF4-FFF2-40B4-BE49-F238E27FC236}">
                  <a16:creationId xmlns:a16="http://schemas.microsoft.com/office/drawing/2014/main" id="{A6604B49-AD5C-4590-B051-06C8222ECD9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940602"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20">
              <a:extLst>
                <a:ext uri="{FF2B5EF4-FFF2-40B4-BE49-F238E27FC236}">
                  <a16:creationId xmlns:a16="http://schemas.microsoft.com/office/drawing/2014/main" id="{743ECCAF-29C5-4537-947C-7EA1292463D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715626"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21">
              <a:extLst>
                <a:ext uri="{FF2B5EF4-FFF2-40B4-BE49-F238E27FC236}">
                  <a16:creationId xmlns:a16="http://schemas.microsoft.com/office/drawing/2014/main" id="{ED49787B-8DE6-4467-AD0A-8DECC6E0C2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490650"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4" name="Rectangle 23">
            <a:extLst>
              <a:ext uri="{FF2B5EF4-FFF2-40B4-BE49-F238E27FC236}">
                <a16:creationId xmlns:a16="http://schemas.microsoft.com/office/drawing/2014/main" id="{D5B0017B-2ECA-49AF-B397-DC140825DF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79" y="613954"/>
            <a:ext cx="10907487" cy="1894116"/>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1F57442-6615-02F5-F9D8-AA741C1CBBCF}"/>
              </a:ext>
            </a:extLst>
          </p:cNvPr>
          <p:cNvSpPr>
            <a:spLocks noGrp="1"/>
          </p:cNvSpPr>
          <p:nvPr>
            <p:ph type="title"/>
          </p:nvPr>
        </p:nvSpPr>
        <p:spPr>
          <a:xfrm>
            <a:off x="1043631" y="809898"/>
            <a:ext cx="9942716" cy="1554480"/>
          </a:xfrm>
        </p:spPr>
        <p:txBody>
          <a:bodyPr anchor="ctr">
            <a:normAutofit/>
          </a:bodyPr>
          <a:lstStyle/>
          <a:p>
            <a:r>
              <a:rPr lang="en-US" sz="4800"/>
              <a:t>References</a:t>
            </a:r>
          </a:p>
        </p:txBody>
      </p:sp>
      <p:sp>
        <p:nvSpPr>
          <p:cNvPr id="3" name="Content Placeholder 2">
            <a:extLst>
              <a:ext uri="{FF2B5EF4-FFF2-40B4-BE49-F238E27FC236}">
                <a16:creationId xmlns:a16="http://schemas.microsoft.com/office/drawing/2014/main" id="{C309F9FA-7DF0-4B01-9FE6-3453E04AC07D}"/>
              </a:ext>
            </a:extLst>
          </p:cNvPr>
          <p:cNvSpPr>
            <a:spLocks noGrp="1"/>
          </p:cNvSpPr>
          <p:nvPr>
            <p:ph idx="1"/>
          </p:nvPr>
        </p:nvSpPr>
        <p:spPr>
          <a:xfrm>
            <a:off x="1045028" y="3017522"/>
            <a:ext cx="9941319" cy="3124658"/>
          </a:xfrm>
        </p:spPr>
        <p:txBody>
          <a:bodyPr vert="horz" lIns="91440" tIns="45720" rIns="91440" bIns="45720" rtlCol="0" anchor="ctr">
            <a:normAutofit/>
          </a:bodyPr>
          <a:lstStyle/>
          <a:p>
            <a:pPr>
              <a:buNone/>
            </a:pPr>
            <a:r>
              <a:rPr lang="en-US" sz="1900">
                <a:ea typeface="+mn-lt"/>
                <a:cs typeface="+mn-lt"/>
              </a:rPr>
              <a:t>[1]</a:t>
            </a:r>
          </a:p>
          <a:p>
            <a:pPr>
              <a:buNone/>
            </a:pPr>
            <a:r>
              <a:rPr lang="en-US" sz="1900">
                <a:ea typeface="+mn-lt"/>
                <a:cs typeface="+mn-lt"/>
              </a:rPr>
              <a:t>Z. Hudli, R. Kademani, P. Patil, S. Harakuni, and S. Shahapur, “A Predictive Model for Telecom Customer Churn Using Machine Learning,” </a:t>
            </a:r>
            <a:r>
              <a:rPr lang="en-US" sz="1900" i="1">
                <a:ea typeface="+mn-lt"/>
                <a:cs typeface="+mn-lt"/>
              </a:rPr>
              <a:t>2025 IEEE 4th International Conference for Advancement in Technology (ICONAT)</a:t>
            </a:r>
            <a:r>
              <a:rPr lang="en-US" sz="1900">
                <a:ea typeface="+mn-lt"/>
                <a:cs typeface="+mn-lt"/>
              </a:rPr>
              <a:t>, pp. 1–7, Sep. 2025, doi: </a:t>
            </a:r>
            <a:r>
              <a:rPr lang="en-US" sz="1900">
                <a:ea typeface="+mn-lt"/>
                <a:cs typeface="+mn-lt"/>
                <a:hlinkClick r:id="rId2"/>
              </a:rPr>
              <a:t>https://doi.org/10.1109/iconat66879.2025.11362579</a:t>
            </a:r>
            <a:r>
              <a:rPr lang="en-US" sz="1900">
                <a:ea typeface="+mn-lt"/>
                <a:cs typeface="+mn-lt"/>
              </a:rPr>
              <a:t>.</a:t>
            </a:r>
          </a:p>
          <a:p>
            <a:pPr>
              <a:buNone/>
            </a:pPr>
            <a:r>
              <a:rPr lang="en-US" sz="1900">
                <a:ea typeface="+mn-lt"/>
                <a:cs typeface="+mn-lt"/>
              </a:rPr>
              <a:t>[</a:t>
            </a:r>
            <a:r>
              <a:rPr lang="bg" sz="1900">
                <a:ea typeface="+mn-lt"/>
                <a:cs typeface="+mn-lt"/>
              </a:rPr>
              <a:t>2</a:t>
            </a:r>
            <a:r>
              <a:rPr lang="en-US" sz="1900">
                <a:ea typeface="+mn-lt"/>
                <a:cs typeface="+mn-lt"/>
              </a:rPr>
              <a:t>]</a:t>
            </a:r>
          </a:p>
          <a:p>
            <a:pPr>
              <a:buNone/>
            </a:pPr>
            <a:r>
              <a:rPr lang="en-US" sz="1900">
                <a:ea typeface="+mn-lt"/>
                <a:cs typeface="+mn-lt"/>
              </a:rPr>
              <a:t>S. K. Wagh, A. A. Andhale, K. S. Wagh, J. R. Pansare, S. P. Ambadekar, and S. H. Gawande, “Customer Churn Prediction in Telecom Sector using Machine Learning Techniques,” </a:t>
            </a:r>
            <a:r>
              <a:rPr lang="en-US" sz="1900" i="1">
                <a:ea typeface="+mn-lt"/>
                <a:cs typeface="+mn-lt"/>
              </a:rPr>
              <a:t>Results in Control and Optimization</a:t>
            </a:r>
            <a:r>
              <a:rPr lang="en-US" sz="1900">
                <a:ea typeface="+mn-lt"/>
                <a:cs typeface="+mn-lt"/>
              </a:rPr>
              <a:t>, vol. 14, p. 100342, Nov. 2023, doi: </a:t>
            </a:r>
            <a:r>
              <a:rPr lang="en-US" sz="1900">
                <a:ea typeface="+mn-lt"/>
                <a:cs typeface="+mn-lt"/>
                <a:hlinkClick r:id="rId3"/>
              </a:rPr>
              <a:t>https://doi.org/10.1016/j.rico.2023.100342</a:t>
            </a:r>
            <a:r>
              <a:rPr lang="en-US" sz="1900">
                <a:ea typeface="+mn-lt"/>
                <a:cs typeface="+mn-lt"/>
              </a:rPr>
              <a:t>.</a:t>
            </a:r>
          </a:p>
          <a:p>
            <a:pPr marL="0" indent="0">
              <a:buNone/>
            </a:pPr>
            <a:endParaRPr lang="en-US" sz="1900"/>
          </a:p>
        </p:txBody>
      </p:sp>
      <p:cxnSp>
        <p:nvCxnSpPr>
          <p:cNvPr id="26" name="Straight Connector 25">
            <a:extLst>
              <a:ext uri="{FF2B5EF4-FFF2-40B4-BE49-F238E27FC236}">
                <a16:creationId xmlns:a16="http://schemas.microsoft.com/office/drawing/2014/main" id="{6CF1BAF6-AD41-4082-B212-8A1F9A2E877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838200" y="6485313"/>
            <a:ext cx="10515600"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6405056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ptos" panose="020B0004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office theme</Template>
  <TotalTime>440</TotalTime>
  <Words>1571</Words>
  <Application>Microsoft Office PowerPoint</Application>
  <PresentationFormat>Widescreen</PresentationFormat>
  <Paragraphs>101</Paragraphs>
  <Slides>19</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19</vt:i4>
      </vt:variant>
    </vt:vector>
  </HeadingPairs>
  <TitlesOfParts>
    <vt:vector size="25" baseType="lpstr">
      <vt:lpstr>Aptos</vt:lpstr>
      <vt:lpstr>Aptos Display</vt:lpstr>
      <vt:lpstr>Arial</vt:lpstr>
      <vt:lpstr>Calibri Light</vt:lpstr>
      <vt:lpstr>Times New Roman</vt:lpstr>
      <vt:lpstr>office theme</vt:lpstr>
      <vt:lpstr>MSc Data and Artificial Intelligence Data Mining &amp; Visualisation </vt:lpstr>
      <vt:lpstr>Project Aim &amp; Objectives</vt:lpstr>
      <vt:lpstr>Introduction</vt:lpstr>
      <vt:lpstr>Data Overview</vt:lpstr>
      <vt:lpstr>Practical Data Handling</vt:lpstr>
      <vt:lpstr>Data Cleaning and Preparation</vt:lpstr>
      <vt:lpstr>Univariate Analysis (Total Monthly Recurring Charge )</vt:lpstr>
      <vt:lpstr>Univariate Analysis (Mean Minutes of Use)</vt:lpstr>
      <vt:lpstr> Univariate Analysis Customer care calls</vt:lpstr>
      <vt:lpstr>Multivariate Analysis 1 Average Minutes of Use: 6 Months vs 3 Months</vt:lpstr>
      <vt:lpstr>Multivariate Analysis 2 Total Monthly Recurring Charge vs Minutes of Use</vt:lpstr>
      <vt:lpstr>Multivariate Analysis 3 Churn vs Total Monthly Recurring Charge </vt:lpstr>
      <vt:lpstr>Multivariate Analysis 4 Churn vs Minutes of Use</vt:lpstr>
      <vt:lpstr>Correlation Heatmap</vt:lpstr>
      <vt:lpstr>Feature Relationships(Pairwise Scatter Matrix)</vt:lpstr>
      <vt:lpstr>Cluster analysis</vt:lpstr>
      <vt:lpstr>Executive summary </vt:lpstr>
      <vt:lpstr>Recommendations</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Marin Karakolev (2029731)</cp:lastModifiedBy>
  <cp:revision>367</cp:revision>
  <dcterms:created xsi:type="dcterms:W3CDTF">2026-06-13T10:55:58Z</dcterms:created>
  <dcterms:modified xsi:type="dcterms:W3CDTF">2026-07-02T09:43:56Z</dcterms:modified>
</cp:coreProperties>
</file>